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2" r:id="rId6"/>
    <p:sldId id="258" r:id="rId7"/>
    <p:sldId id="264" r:id="rId8"/>
    <p:sldId id="269" r:id="rId9"/>
    <p:sldId id="273" r:id="rId10"/>
    <p:sldId id="270" r:id="rId11"/>
    <p:sldId id="274" r:id="rId12"/>
    <p:sldId id="275" r:id="rId13"/>
    <p:sldId id="263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704" autoAdjust="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Relationship Id="rId9" Type="http://schemas.openxmlformats.org/officeDocument/2006/relationships/image" Target="../media/image2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8786" y="4565469"/>
            <a:ext cx="6413214" cy="1122202"/>
          </a:xfrm>
        </p:spPr>
        <p:txBody>
          <a:bodyPr/>
          <a:lstStyle/>
          <a:p>
            <a:pPr algn="ctr"/>
            <a:r>
              <a:rPr lang="sr-Cyrl-RS" sz="2400" dirty="0">
                <a:solidFill>
                  <a:schemeClr val="tx1"/>
                </a:solidFill>
              </a:rPr>
              <a:t>Одређивање фазе развоја Алцхајмерове болести на основу Мри снимака ендокранијума применом метода вештачке интелигенције</a:t>
            </a:r>
            <a:endParaRPr lang="sr-Cyrl-R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2025" y="5687671"/>
            <a:ext cx="4941770" cy="396660"/>
          </a:xfrm>
        </p:spPr>
        <p:txBody>
          <a:bodyPr>
            <a:normAutofit/>
          </a:bodyPr>
          <a:lstStyle/>
          <a:p>
            <a:pPr algn="ctr"/>
            <a:r>
              <a:rPr lang="sr-Cyrl-RS" cap="none" dirty="0">
                <a:solidFill>
                  <a:schemeClr val="tx1"/>
                </a:solidFill>
              </a:rPr>
              <a:t>Дипломски рад </a:t>
            </a:r>
            <a:r>
              <a:rPr lang="sr-Cyrl-RS" dirty="0">
                <a:solidFill>
                  <a:schemeClr val="tx1"/>
                </a:solidFill>
              </a:rPr>
              <a:t>- </a:t>
            </a:r>
            <a:r>
              <a:rPr lang="sr-Cyrl-RS" sz="1600" cap="none" dirty="0">
                <a:solidFill>
                  <a:schemeClr val="tx1"/>
                </a:solidFill>
              </a:rPr>
              <a:t>Ана Гавриловић</a:t>
            </a:r>
            <a:endParaRPr lang="sr-Cyrl-R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535988"/>
            <a:ext cx="8421688" cy="1325563"/>
          </a:xfrm>
        </p:spPr>
        <p:txBody>
          <a:bodyPr/>
          <a:lstStyle/>
          <a:p>
            <a:r>
              <a:rPr lang="sr-Cyrl-RS" dirty="0"/>
              <a:t>Могућа проширења система</a:t>
            </a:r>
          </a:p>
        </p:txBody>
      </p:sp>
      <p:sp>
        <p:nvSpPr>
          <p:cNvPr id="56" name="Date Placeholder 55">
            <a:extLst>
              <a:ext uri="{FF2B5EF4-FFF2-40B4-BE49-F238E27FC236}">
                <a16:creationId xmlns:a16="http://schemas.microsoft.com/office/drawing/2014/main" id="{B289356A-BDA0-4234-84F2-9F2F25D0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sr-Cyrl-RS" dirty="0"/>
              <a:t>2022</a:t>
            </a:r>
            <a:endParaRPr lang="en-US" dirty="0"/>
          </a:p>
        </p:txBody>
      </p:sp>
      <p:sp>
        <p:nvSpPr>
          <p:cNvPr id="57" name="Footer Placeholder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/>
            <a:r>
              <a:rPr lang="sr-Cyrl-RS" cap="none" dirty="0">
                <a:solidFill>
                  <a:srgbClr val="898989"/>
                </a:solidFill>
              </a:rPr>
              <a:t>Дипломски рад </a:t>
            </a:r>
            <a:r>
              <a:rPr lang="sr-Cyrl-RS" dirty="0">
                <a:solidFill>
                  <a:srgbClr val="898989"/>
                </a:solidFill>
              </a:rPr>
              <a:t>- </a:t>
            </a:r>
            <a:r>
              <a:rPr lang="sr-Cyrl-RS" sz="900" cap="none" dirty="0">
                <a:solidFill>
                  <a:srgbClr val="898989"/>
                </a:solidFill>
              </a:rPr>
              <a:t>Ана Гавриловић</a:t>
            </a:r>
            <a:endParaRPr lang="en-US" sz="900" dirty="0">
              <a:solidFill>
                <a:srgbClr val="898989"/>
              </a:solidFill>
            </a:endParaRP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759E564D-D343-761B-063B-2274A4A21D6B}"/>
              </a:ext>
            </a:extLst>
          </p:cNvPr>
          <p:cNvSpPr txBox="1"/>
          <p:nvPr/>
        </p:nvSpPr>
        <p:spPr>
          <a:xfrm>
            <a:off x="1290997" y="3069771"/>
            <a:ext cx="96100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Cyrl-RS" sz="1600" dirty="0"/>
              <a:t>Проширење скупа података додатним класама за одређивање виших фаза болести</a:t>
            </a:r>
          </a:p>
          <a:p>
            <a:endParaRPr lang="sr-Cyrl-R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Cyrl-RS" sz="1600" dirty="0"/>
              <a:t>Интеграција са магнетном резонанцом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sr-Cyrl-R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Cyrl-RS" sz="1600" dirty="0"/>
              <a:t>Проширење алгоритма за класификацију додавањем других значајних података о пацијенту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sr-Cyrl-RS" sz="1600" dirty="0"/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634204" cy="1524735"/>
          </a:xfrm>
        </p:spPr>
        <p:txBody>
          <a:bodyPr/>
          <a:lstStyle/>
          <a:p>
            <a:r>
              <a:rPr lang="sr-Cyrl-RS" dirty="0"/>
              <a:t>Хвала на пажњи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sr-Cyrl-RS" dirty="0"/>
              <a:t>Ана Гавриловић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sr-Cyrl-RS" dirty="0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pPr algn="ctr"/>
            <a:r>
              <a:rPr lang="sr-Cyrl-RS" cap="none" dirty="0">
                <a:solidFill>
                  <a:srgbClr val="898989"/>
                </a:solidFill>
              </a:rPr>
              <a:t>Дипломски рад </a:t>
            </a:r>
            <a:r>
              <a:rPr lang="sr-Cyrl-RS" dirty="0">
                <a:solidFill>
                  <a:srgbClr val="898989"/>
                </a:solidFill>
              </a:rPr>
              <a:t>- </a:t>
            </a:r>
            <a:r>
              <a:rPr lang="sr-Cyrl-RS" sz="900" cap="none" dirty="0">
                <a:solidFill>
                  <a:srgbClr val="898989"/>
                </a:solidFill>
              </a:rPr>
              <a:t>Ана Гавриловић</a:t>
            </a:r>
            <a:endParaRPr lang="en-US" sz="900" dirty="0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r>
              <a:rPr lang="sr-Cyrl-RS" dirty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15779A1-5C4C-3DBD-48EF-C3418F6C430E}"/>
              </a:ext>
            </a:extLst>
          </p:cNvPr>
          <p:cNvSpPr txBox="1">
            <a:spLocks/>
          </p:cNvSpPr>
          <p:nvPr/>
        </p:nvSpPr>
        <p:spPr>
          <a:xfrm>
            <a:off x="6925210" y="1229980"/>
            <a:ext cx="4531956" cy="17155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Cyrl-RS" dirty="0">
                <a:solidFill>
                  <a:schemeClr val="bg1"/>
                </a:solidFill>
              </a:rPr>
              <a:t>Основни задатак система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49129FA-2890-98D8-DB59-1F35967450E4}"/>
              </a:ext>
            </a:extLst>
          </p:cNvPr>
          <p:cNvSpPr txBox="1">
            <a:spLocks/>
          </p:cNvSpPr>
          <p:nvPr/>
        </p:nvSpPr>
        <p:spPr>
          <a:xfrm>
            <a:off x="6925211" y="3160197"/>
            <a:ext cx="4531955" cy="17155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dirty="0">
                <a:solidFill>
                  <a:schemeClr val="bg1"/>
                </a:solidFill>
              </a:rPr>
              <a:t>Класификација слике МРИ снимка на једну од четири класе: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sr-Cyrl-RS" dirty="0">
                <a:solidFill>
                  <a:schemeClr val="bg1"/>
                </a:solidFill>
              </a:rPr>
              <a:t>Здрав пацијент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sr-Cyrl-RS" dirty="0">
                <a:solidFill>
                  <a:schemeClr val="bg1"/>
                </a:solidFill>
              </a:rPr>
              <a:t>Веома благо когнитивно оштећење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sr-Cyrl-RS" dirty="0">
                <a:solidFill>
                  <a:schemeClr val="bg1"/>
                </a:solidFill>
              </a:rPr>
              <a:t>Благо когнитивно оштећење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sr-Cyrl-RS" dirty="0">
                <a:solidFill>
                  <a:schemeClr val="bg1"/>
                </a:solidFill>
              </a:rPr>
              <a:t>Умерено когнитивно оштећење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sr-Cyrl-RS" dirty="0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pPr algn="ctr"/>
            <a:r>
              <a:rPr lang="sr-Cyrl-RS" cap="none" dirty="0">
                <a:solidFill>
                  <a:srgbClr val="898989"/>
                </a:solidFill>
              </a:rPr>
              <a:t>Дипломски рад </a:t>
            </a:r>
            <a:r>
              <a:rPr lang="sr-Cyrl-RS" dirty="0">
                <a:solidFill>
                  <a:srgbClr val="898989"/>
                </a:solidFill>
              </a:rPr>
              <a:t>- </a:t>
            </a:r>
            <a:r>
              <a:rPr lang="sr-Cyrl-RS" sz="900" cap="none" dirty="0">
                <a:solidFill>
                  <a:srgbClr val="898989"/>
                </a:solidFill>
              </a:rPr>
              <a:t>Ана Гавриловић</a:t>
            </a:r>
            <a:endParaRPr lang="en-US" sz="900" dirty="0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6762112-560D-8346-13BD-4C38A1425BD8}"/>
              </a:ext>
            </a:extLst>
          </p:cNvPr>
          <p:cNvSpPr txBox="1">
            <a:spLocks/>
          </p:cNvSpPr>
          <p:nvPr/>
        </p:nvSpPr>
        <p:spPr>
          <a:xfrm>
            <a:off x="1714833" y="1411537"/>
            <a:ext cx="5111750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Cyrl-RS" dirty="0">
                <a:solidFill>
                  <a:schemeClr val="tx1"/>
                </a:solidFill>
              </a:rPr>
              <a:t>мотивација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96EFCB8-0AC6-F19F-AD95-CE8B8AD543D7}"/>
              </a:ext>
            </a:extLst>
          </p:cNvPr>
          <p:cNvSpPr txBox="1">
            <a:spLocks/>
          </p:cNvSpPr>
          <p:nvPr/>
        </p:nvSpPr>
        <p:spPr>
          <a:xfrm>
            <a:off x="1714833" y="2971688"/>
            <a:ext cx="5915803" cy="1525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sr-Cyrl-RS" sz="1500" dirty="0">
                <a:solidFill>
                  <a:schemeClr val="tx1"/>
                </a:solidFill>
              </a:rPr>
              <a:t>Најчешћа врста деменције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Cyrl-RS" sz="1500" dirty="0">
                <a:solidFill>
                  <a:schemeClr val="tx1"/>
                </a:solidFill>
              </a:rPr>
              <a:t>Рана дијагноза је од суштинске важности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Cyrl-RS" sz="1500" dirty="0">
                <a:solidFill>
                  <a:schemeClr val="tx1"/>
                </a:solidFill>
              </a:rPr>
              <a:t>Потребни бољи начини за дијагностиковање болести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Cyrl-RS" sz="1500" dirty="0">
                <a:solidFill>
                  <a:schemeClr val="tx1"/>
                </a:solidFill>
              </a:rPr>
              <a:t>Машинско учење – рачунарска визија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052" y="568265"/>
            <a:ext cx="8421688" cy="1325563"/>
          </a:xfrm>
        </p:spPr>
        <p:txBody>
          <a:bodyPr/>
          <a:lstStyle/>
          <a:p>
            <a:r>
              <a:rPr lang="sr-Cyrl-RS" dirty="0"/>
              <a:t>Скуп података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CC184-1096-457B-AB72-BD49E6E54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4953" y="5146654"/>
            <a:ext cx="2317707" cy="343061"/>
          </a:xfrm>
        </p:spPr>
        <p:txBody>
          <a:bodyPr/>
          <a:lstStyle/>
          <a:p>
            <a:r>
              <a:rPr lang="sr-Cyrl-RS" dirty="0"/>
              <a:t>Здрав пацијент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0714D4-1A7C-4D7F-A5C0-4F766382B6A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517499" y="5146654"/>
            <a:ext cx="2522689" cy="343061"/>
          </a:xfrm>
        </p:spPr>
        <p:txBody>
          <a:bodyPr/>
          <a:lstStyle/>
          <a:p>
            <a:r>
              <a:rPr lang="sr-Cyrl-RS" dirty="0"/>
              <a:t>Веома благо когнитивно оштећење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AEE506-9967-4592-BC98-D3FD3028A8E5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05981" y="5146654"/>
            <a:ext cx="2317707" cy="343061"/>
          </a:xfrm>
        </p:spPr>
        <p:txBody>
          <a:bodyPr/>
          <a:lstStyle/>
          <a:p>
            <a:r>
              <a:rPr lang="sr-Cyrl-RS" dirty="0"/>
              <a:t>Благо когнитивно оштећење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F1AEEC-D56B-4D10-B1F5-63AA91152B5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365947" y="5126814"/>
            <a:ext cx="2317706" cy="343061"/>
          </a:xfrm>
        </p:spPr>
        <p:txBody>
          <a:bodyPr/>
          <a:lstStyle/>
          <a:p>
            <a:r>
              <a:rPr lang="sr-Cyrl-RS" dirty="0"/>
              <a:t>Умерено когнитивно оштећење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sr-Cyrl-RS" dirty="0"/>
              <a:t>2022</a:t>
            </a:r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/>
            <a:r>
              <a:rPr lang="sr-Cyrl-RS" cap="none" dirty="0">
                <a:solidFill>
                  <a:srgbClr val="898989"/>
                </a:solidFill>
              </a:rPr>
              <a:t>Дипломски рад </a:t>
            </a:r>
            <a:r>
              <a:rPr lang="sr-Cyrl-RS" dirty="0">
                <a:solidFill>
                  <a:srgbClr val="898989"/>
                </a:solidFill>
              </a:rPr>
              <a:t>- </a:t>
            </a:r>
            <a:r>
              <a:rPr lang="sr-Cyrl-RS" sz="900" cap="none" dirty="0">
                <a:solidFill>
                  <a:srgbClr val="898989"/>
                </a:solidFill>
              </a:rPr>
              <a:t>Ана Гавриловић</a:t>
            </a:r>
            <a:endParaRPr lang="en-US" sz="900" dirty="0">
              <a:solidFill>
                <a:srgbClr val="898989"/>
              </a:solidFill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78DFDD5-6A6B-9239-96D2-983B4D29C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104" y="1924492"/>
            <a:ext cx="1273406" cy="150493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B028048-1489-613D-3516-DBBC565CC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104" y="3459664"/>
            <a:ext cx="1273406" cy="150493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99E3DD4-816A-DD56-3638-FD5420BD3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943" y="1924066"/>
            <a:ext cx="1273406" cy="150493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01F6921-DEF3-34E1-0D00-F04D37B95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8943" y="3456987"/>
            <a:ext cx="1273406" cy="150493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E8F6118-A115-9EAF-6F89-17D3ADBCFC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0782" y="1924066"/>
            <a:ext cx="1240550" cy="146610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C2C6476-4A69-38FA-FA05-481318DB5F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0781" y="3456987"/>
            <a:ext cx="1240551" cy="146610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858CE31-59E4-849E-6966-4181C35925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0376" y="1924066"/>
            <a:ext cx="1240550" cy="146610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9B04081-C508-A6AB-A567-BB2045ECD9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0376" y="3478929"/>
            <a:ext cx="1240550" cy="146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r-Cyrl-RS" dirty="0"/>
              <a:t>Дијаграм система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sr-Cyrl-RS" dirty="0"/>
              <a:t>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/>
            <a:r>
              <a:rPr lang="sr-Cyrl-RS" cap="none" dirty="0">
                <a:solidFill>
                  <a:srgbClr val="898989"/>
                </a:solidFill>
              </a:rPr>
              <a:t>Дипломски рад </a:t>
            </a:r>
            <a:r>
              <a:rPr lang="sr-Cyrl-RS" dirty="0">
                <a:solidFill>
                  <a:srgbClr val="898989"/>
                </a:solidFill>
              </a:rPr>
              <a:t>- </a:t>
            </a:r>
            <a:r>
              <a:rPr lang="sr-Cyrl-RS" sz="900" cap="none" dirty="0">
                <a:solidFill>
                  <a:srgbClr val="898989"/>
                </a:solidFill>
              </a:rPr>
              <a:t>Ана Гавриловић</a:t>
            </a:r>
            <a:endParaRPr lang="en-US" sz="900" dirty="0">
              <a:solidFill>
                <a:srgbClr val="898989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B22219-9823-5C79-ECE7-6297E7607286}"/>
              </a:ext>
            </a:extLst>
          </p:cNvPr>
          <p:cNvSpPr/>
          <p:nvPr/>
        </p:nvSpPr>
        <p:spPr>
          <a:xfrm>
            <a:off x="3008132" y="2368015"/>
            <a:ext cx="5757369" cy="2675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7AB16A-CA7A-C852-FB12-0ADFA7FB9901}"/>
              </a:ext>
            </a:extLst>
          </p:cNvPr>
          <p:cNvSpPr/>
          <p:nvPr/>
        </p:nvSpPr>
        <p:spPr>
          <a:xfrm>
            <a:off x="3259143" y="3092570"/>
            <a:ext cx="2351314" cy="12596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C93333-09D7-AF2C-9D3C-5614C3B1A8B1}"/>
              </a:ext>
            </a:extLst>
          </p:cNvPr>
          <p:cNvSpPr/>
          <p:nvPr/>
        </p:nvSpPr>
        <p:spPr>
          <a:xfrm>
            <a:off x="6195173" y="3092570"/>
            <a:ext cx="2351314" cy="12596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C13501-F5B3-28B9-75F3-0440CC0C0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75" y="2621900"/>
            <a:ext cx="1862362" cy="220097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E8F921-C150-2B6C-581B-3601B66CA729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2342737" y="3722387"/>
            <a:ext cx="916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126C5F-0288-B17F-21F2-4DBFB431793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610457" y="3722387"/>
            <a:ext cx="584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3674A8-0579-F236-51F3-247C273CBA91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8546487" y="3717722"/>
            <a:ext cx="824206" cy="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E4E280-B7C6-B716-706D-F43235B86A23}"/>
              </a:ext>
            </a:extLst>
          </p:cNvPr>
          <p:cNvSpPr txBox="1"/>
          <p:nvPr/>
        </p:nvSpPr>
        <p:spPr>
          <a:xfrm>
            <a:off x="3309036" y="3394556"/>
            <a:ext cx="2301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>
                <a:solidFill>
                  <a:schemeClr val="bg1"/>
                </a:solidFill>
              </a:rPr>
              <a:t>модул за издвајање особина са слике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B29424-44AC-BAB9-EE24-DF3976C56A34}"/>
              </a:ext>
            </a:extLst>
          </p:cNvPr>
          <p:cNvSpPr txBox="1"/>
          <p:nvPr/>
        </p:nvSpPr>
        <p:spPr>
          <a:xfrm>
            <a:off x="6380823" y="3394555"/>
            <a:ext cx="205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>
                <a:solidFill>
                  <a:schemeClr val="bg1"/>
                </a:solidFill>
              </a:rPr>
              <a:t>модул за класификацију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717B64-5F27-4523-94EA-12EA191F2B1B}"/>
              </a:ext>
            </a:extLst>
          </p:cNvPr>
          <p:cNvSpPr txBox="1"/>
          <p:nvPr/>
        </p:nvSpPr>
        <p:spPr>
          <a:xfrm>
            <a:off x="1090892" y="2192574"/>
            <a:ext cx="621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/>
              <a:t>улаз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E7EF27-364B-9661-2CED-15A47509A936}"/>
              </a:ext>
            </a:extLst>
          </p:cNvPr>
          <p:cNvSpPr txBox="1"/>
          <p:nvPr/>
        </p:nvSpPr>
        <p:spPr>
          <a:xfrm>
            <a:off x="5208585" y="1906349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2400" dirty="0"/>
              <a:t>СИСТЕМ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E11CEC-A0CB-BE93-E4FB-E82E62979370}"/>
              </a:ext>
            </a:extLst>
          </p:cNvPr>
          <p:cNvSpPr txBox="1"/>
          <p:nvPr/>
        </p:nvSpPr>
        <p:spPr>
          <a:xfrm>
            <a:off x="10061481" y="2818805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/>
              <a:t>излаз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57A269-2B11-4011-A114-EB1D0FF6D289}"/>
              </a:ext>
            </a:extLst>
          </p:cNvPr>
          <p:cNvSpPr/>
          <p:nvPr/>
        </p:nvSpPr>
        <p:spPr>
          <a:xfrm>
            <a:off x="9430896" y="3254514"/>
            <a:ext cx="2141626" cy="902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sz="1500" dirty="0">
                <a:solidFill>
                  <a:schemeClr val="bg1"/>
                </a:solidFill>
              </a:rPr>
              <a:t>Предвиђена фаза развоја болести</a:t>
            </a:r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808" y="1264333"/>
            <a:ext cx="8421688" cy="1325563"/>
          </a:xfrm>
        </p:spPr>
        <p:txBody>
          <a:bodyPr>
            <a:normAutofit/>
          </a:bodyPr>
          <a:lstStyle/>
          <a:p>
            <a:r>
              <a:rPr lang="sr-Cyrl-RS" dirty="0"/>
              <a:t>ЛБП и СВМ</a:t>
            </a:r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BFB9C2-D110-031F-AA66-61DE6B9B8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3645" y="2226092"/>
            <a:ext cx="5661257" cy="2801539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sr-Cyrl-RS" sz="1500" dirty="0"/>
              <a:t>ЛБП (енгл.  </a:t>
            </a:r>
            <a:r>
              <a:rPr lang="en-US" sz="1500" i="1" dirty="0"/>
              <a:t>Local Binary Patterns </a:t>
            </a:r>
            <a:r>
              <a:rPr lang="sr-Cyrl-RS" sz="1500" i="1" dirty="0"/>
              <a:t>- LBP</a:t>
            </a:r>
            <a:r>
              <a:rPr lang="sr-Cyrl-RS" sz="1500" dirty="0"/>
              <a:t>) дескриптор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sr-Cyrl-RS" sz="1500" dirty="0"/>
              <a:t>Метода потпорних вектора као класификатор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sr-Cyrl-RS" sz="1500" dirty="0"/>
              <a:t>Тачност модела је 54%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sr-Cyrl-RS" sz="1500" dirty="0"/>
              <a:t>Главна мана: немогућност разликовања малих промена на мозгу</a:t>
            </a:r>
          </a:p>
          <a:p>
            <a:pPr algn="l"/>
            <a:endParaRPr lang="en-US" dirty="0"/>
          </a:p>
          <a:p>
            <a:endParaRPr lang="en-US" dirty="0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Cyrl-RS" dirty="0"/>
              <a:t>2022</a:t>
            </a:r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r-Cyrl-RS" cap="none" dirty="0">
                <a:solidFill>
                  <a:srgbClr val="898989"/>
                </a:solidFill>
              </a:rPr>
              <a:t>Дипломски рад </a:t>
            </a:r>
            <a:r>
              <a:rPr lang="sr-Cyrl-RS" dirty="0">
                <a:solidFill>
                  <a:srgbClr val="898989"/>
                </a:solidFill>
              </a:rPr>
              <a:t>- </a:t>
            </a:r>
            <a:r>
              <a:rPr lang="sr-Cyrl-RS" sz="900" cap="none" dirty="0">
                <a:solidFill>
                  <a:srgbClr val="898989"/>
                </a:solidFill>
              </a:rPr>
              <a:t>Ана Гавриловић</a:t>
            </a:r>
            <a:endParaRPr lang="en-US" sz="900" dirty="0">
              <a:solidFill>
                <a:srgbClr val="898989"/>
              </a:solidFill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r-Cyrl-RS" dirty="0"/>
              <a:t>7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7DBE2-3DE0-4F89-D89B-7CE96510F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349" y="2231794"/>
            <a:ext cx="4095411" cy="344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7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735" y="1357669"/>
            <a:ext cx="10515600" cy="1325563"/>
          </a:xfrm>
        </p:spPr>
        <p:txBody>
          <a:bodyPr/>
          <a:lstStyle/>
          <a:p>
            <a:r>
              <a:rPr lang="sr-Cyrl-RS" dirty="0"/>
              <a:t>Конволутивна неуронска мрежа са претренираним моделом </a:t>
            </a:r>
            <a:r>
              <a:rPr lang="en-US" i="1" dirty="0"/>
              <a:t>VGG19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sr-Cyrl-RS" dirty="0"/>
              <a:t>2022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/>
            <a:r>
              <a:rPr lang="sr-Cyrl-RS" cap="none" dirty="0">
                <a:solidFill>
                  <a:srgbClr val="898989"/>
                </a:solidFill>
              </a:rPr>
              <a:t>Дипломски рад </a:t>
            </a:r>
            <a:r>
              <a:rPr lang="sr-Cyrl-RS" dirty="0">
                <a:solidFill>
                  <a:srgbClr val="898989"/>
                </a:solidFill>
              </a:rPr>
              <a:t>- </a:t>
            </a:r>
            <a:r>
              <a:rPr lang="sr-Cyrl-RS" sz="900" cap="none" dirty="0">
                <a:solidFill>
                  <a:srgbClr val="898989"/>
                </a:solidFill>
              </a:rPr>
              <a:t>Ана Гавриловић</a:t>
            </a:r>
            <a:endParaRPr lang="en-US" sz="900" dirty="0">
              <a:solidFill>
                <a:srgbClr val="898989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sr-Cyrl-RS" dirty="0"/>
              <a:t>8</a:t>
            </a:r>
            <a:endParaRPr lang="en-US" dirty="0"/>
          </a:p>
        </p:txBody>
      </p:sp>
      <p:sp>
        <p:nvSpPr>
          <p:cNvPr id="5" name="Text Placeholder 62">
            <a:extLst>
              <a:ext uri="{FF2B5EF4-FFF2-40B4-BE49-F238E27FC236}">
                <a16:creationId xmlns:a16="http://schemas.microsoft.com/office/drawing/2014/main" id="{D441A078-5451-599F-D64F-42775225C48B}"/>
              </a:ext>
            </a:extLst>
          </p:cNvPr>
          <p:cNvSpPr txBox="1">
            <a:spLocks/>
          </p:cNvSpPr>
          <p:nvPr/>
        </p:nvSpPr>
        <p:spPr>
          <a:xfrm>
            <a:off x="1153982" y="2595426"/>
            <a:ext cx="5159354" cy="28015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sr-Cyrl-RS" sz="1500" dirty="0"/>
              <a:t>Конволутивни слојеви неуронске мреже – извлачење особина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Cyrl-RS" sz="1500" dirty="0"/>
              <a:t>Потпуно повезани слојеви конволутивне неуронске мреже – за класификацију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500" i="1" dirty="0"/>
              <a:t>Transfer Learning</a:t>
            </a:r>
            <a:r>
              <a:rPr lang="sr-Cyrl-RS" sz="1500" dirty="0"/>
              <a:t> и </a:t>
            </a:r>
            <a:r>
              <a:rPr lang="en-US" sz="1500" i="1" dirty="0"/>
              <a:t>Fine Tuning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Cyrl-RS" sz="1500" dirty="0"/>
              <a:t>Тачност модела је 86%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Cyrl-RS" sz="1500" dirty="0"/>
              <a:t>Значајан напредак у односу на претходни приступ код разликовања блиских фаза болести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A71DBD-3E3D-2FEF-4908-91160107D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582" y="2491630"/>
            <a:ext cx="3985873" cy="338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837" y="1353124"/>
            <a:ext cx="8421688" cy="1325563"/>
          </a:xfrm>
        </p:spPr>
        <p:txBody>
          <a:bodyPr/>
          <a:lstStyle/>
          <a:p>
            <a:r>
              <a:rPr lang="sr-Cyrl-RS" dirty="0"/>
              <a:t>Конволутивна неуронска мрежа тренирана од нуле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83742" y="2749330"/>
            <a:ext cx="8958420" cy="314801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Cyrl-RS" sz="1500" dirty="0"/>
              <a:t>Конволутивни слојеви неуронске мреже – извлачење особина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Cyrl-RS" sz="1500" dirty="0"/>
              <a:t>Потпуно повезани слојеви конволутивне неуронске мреже – за класификацију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Cyrl-RS" sz="1500" dirty="0"/>
              <a:t>Тачност модела је 98%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sr-Cyrl-RS" dirty="0"/>
              <a:t>2022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/>
            <a:r>
              <a:rPr lang="sr-Cyrl-RS" cap="none" dirty="0">
                <a:solidFill>
                  <a:srgbClr val="898989"/>
                </a:solidFill>
              </a:rPr>
              <a:t>Дипломски рад </a:t>
            </a:r>
            <a:r>
              <a:rPr lang="sr-Cyrl-RS" dirty="0">
                <a:solidFill>
                  <a:srgbClr val="898989"/>
                </a:solidFill>
              </a:rPr>
              <a:t>- </a:t>
            </a:r>
            <a:r>
              <a:rPr lang="sr-Cyrl-RS" sz="900" cap="none" dirty="0">
                <a:solidFill>
                  <a:srgbClr val="898989"/>
                </a:solidFill>
              </a:rPr>
              <a:t>Ана Гавриловић</a:t>
            </a:r>
            <a:endParaRPr lang="en-US" sz="900" dirty="0">
              <a:solidFill>
                <a:srgbClr val="898989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sr-Cyrl-RS" dirty="0"/>
              <a:t>9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75B80B-262D-32BE-D1D1-8E47D2471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837" y="4216179"/>
            <a:ext cx="4090264" cy="1370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55FA7B-3350-B905-4069-8754F8BA0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16179"/>
            <a:ext cx="3937380" cy="13716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511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645DDFC-ADC7-FB89-AE3F-03AB6F19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237508" cy="1204912"/>
          </a:xfrm>
        </p:spPr>
        <p:txBody>
          <a:bodyPr/>
          <a:lstStyle/>
          <a:p>
            <a:r>
              <a:rPr lang="sr-Cyrl-RS" dirty="0"/>
              <a:t>Коришћене технологије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126FA74-FBAC-F6DD-814C-7EC0DAC30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090862"/>
            <a:ext cx="5111750" cy="152558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Cyrl-RS" dirty="0"/>
              <a:t>Програмски језик </a:t>
            </a:r>
            <a:r>
              <a:rPr lang="en-US" i="1" dirty="0"/>
              <a:t>Python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Cyrl-RS" dirty="0"/>
              <a:t>Библиотеке </a:t>
            </a:r>
            <a:r>
              <a:rPr lang="en-US" i="1" dirty="0"/>
              <a:t>OpenCV, scikit-learn, keras, tensorflow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3BB5930-2AF5-C180-0A96-EA66F5EA5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680D5D9-B88C-BC50-355E-66409B958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r-Cyrl-RS" cap="none" dirty="0">
                <a:solidFill>
                  <a:srgbClr val="898989"/>
                </a:solidFill>
              </a:rPr>
              <a:t>Дипломски рад </a:t>
            </a:r>
            <a:r>
              <a:rPr lang="sr-Cyrl-RS" dirty="0">
                <a:solidFill>
                  <a:srgbClr val="898989"/>
                </a:solidFill>
              </a:rPr>
              <a:t>- </a:t>
            </a:r>
            <a:r>
              <a:rPr lang="sr-Cyrl-RS" sz="900" cap="none" dirty="0">
                <a:solidFill>
                  <a:srgbClr val="898989"/>
                </a:solidFill>
              </a:rPr>
              <a:t>Ана Гавриловић</a:t>
            </a:r>
            <a:endParaRPr lang="en-US" sz="900" dirty="0">
              <a:solidFill>
                <a:srgbClr val="898989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21ACE53-227B-A29F-3DC9-83F4625E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37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189</TotalTime>
  <Words>311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Tenorite</vt:lpstr>
      <vt:lpstr>Wingdings</vt:lpstr>
      <vt:lpstr>Office Theme</vt:lpstr>
      <vt:lpstr>Одређивање фазе развоја Алцхајмерове болести на основу Мри снимака ендокранијума применом метода вештачке интелигенције</vt:lpstr>
      <vt:lpstr>PowerPoint Presentation</vt:lpstr>
      <vt:lpstr>PowerPoint Presentation</vt:lpstr>
      <vt:lpstr>Скуп података</vt:lpstr>
      <vt:lpstr>Дијаграм система</vt:lpstr>
      <vt:lpstr>ЛБП и СВМ</vt:lpstr>
      <vt:lpstr>Конволутивна неуронска мрежа са претренираним моделом VGG19</vt:lpstr>
      <vt:lpstr>Конволутивна неуронска мрежа тренирана од нуле</vt:lpstr>
      <vt:lpstr>Коришћене технологије</vt:lpstr>
      <vt:lpstr>Могућа проширења система</vt:lpstr>
      <vt:lpstr>Хвала на пажњи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Одређивање фазе развоја Алцхајмерове болести на основу Мри снимака ендокранијума</dc:title>
  <dc:creator>Ana Gavrilovic</dc:creator>
  <cp:lastModifiedBy>Ana Gavrilovic</cp:lastModifiedBy>
  <cp:revision>7</cp:revision>
  <dcterms:created xsi:type="dcterms:W3CDTF">2022-09-10T19:40:03Z</dcterms:created>
  <dcterms:modified xsi:type="dcterms:W3CDTF">2022-09-24T20:01:06Z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