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8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0224" y="1790885"/>
            <a:ext cx="7766936" cy="1646302"/>
          </a:xfrm>
        </p:spPr>
        <p:txBody>
          <a:bodyPr/>
          <a:lstStyle/>
          <a:p>
            <a:r>
              <a:rPr lang="en-US" altLang="zh-CN" sz="7200" dirty="0" smtClean="0">
                <a:solidFill>
                  <a:schemeClr val="tx1"/>
                </a:solidFill>
              </a:rPr>
              <a:t>Introduction to git</a:t>
            </a:r>
            <a:endParaRPr lang="zh-CN" altLang="en-US" sz="7200" dirty="0">
              <a:solidFill>
                <a:schemeClr val="tx1"/>
              </a:solidFill>
            </a:endParaRPr>
          </a:p>
        </p:txBody>
      </p:sp>
      <p:pic>
        <p:nvPicPr>
          <p:cNvPr id="3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4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5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884437" y="3950456"/>
            <a:ext cx="2789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清华大学 计</a:t>
            </a:r>
            <a:r>
              <a:rPr lang="en-US" altLang="zh-CN" sz="3200" dirty="0" smtClean="0"/>
              <a:t>35</a:t>
            </a:r>
          </a:p>
          <a:p>
            <a:pPr algn="r"/>
            <a:r>
              <a:rPr lang="zh-CN" altLang="en-US" sz="3200" dirty="0"/>
              <a:t>温和</a:t>
            </a:r>
          </a:p>
        </p:txBody>
      </p:sp>
    </p:spTree>
    <p:extLst>
      <p:ext uri="{BB962C8B-B14F-4D97-AF65-F5344CB8AC3E}">
        <p14:creationId xmlns:p14="http://schemas.microsoft.com/office/powerpoint/2010/main" val="2607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commit </a:t>
            </a:r>
            <a:r>
              <a:rPr lang="zh-CN" altLang="en-US" dirty="0" smtClean="0">
                <a:solidFill>
                  <a:srgbClr val="FF0000"/>
                </a:solidFill>
              </a:rPr>
              <a:t>（核心概念）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7959"/>
            <a:ext cx="8596668" cy="46736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也很简单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git commit –m “commit message”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其中引号括起来的</a:t>
            </a:r>
            <a:r>
              <a:rPr lang="en-US" altLang="zh-CN" sz="3200" dirty="0" smtClean="0">
                <a:solidFill>
                  <a:schemeClr val="tx1"/>
                </a:solidFill>
              </a:rPr>
              <a:t>commit message</a:t>
            </a:r>
            <a:r>
              <a:rPr lang="zh-CN" altLang="en-US" sz="3200" dirty="0" smtClean="0">
                <a:solidFill>
                  <a:schemeClr val="tx1"/>
                </a:solidFill>
              </a:rPr>
              <a:t>为你对这次</a:t>
            </a:r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r>
              <a:rPr lang="zh-CN" altLang="en-US" sz="3200" dirty="0" smtClean="0">
                <a:solidFill>
                  <a:schemeClr val="tx1"/>
                </a:solidFill>
              </a:rPr>
              <a:t>的描述。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如果你仅仅编辑了文件而没有新建，可以使用下述命令跳过前述</a:t>
            </a:r>
            <a:r>
              <a:rPr lang="en-US" altLang="zh-CN" sz="3200" dirty="0" smtClean="0">
                <a:solidFill>
                  <a:schemeClr val="tx1"/>
                </a:solidFill>
              </a:rPr>
              <a:t>add</a:t>
            </a:r>
            <a:r>
              <a:rPr lang="zh-CN" altLang="en-US" sz="3200" dirty="0" smtClean="0">
                <a:solidFill>
                  <a:schemeClr val="tx1"/>
                </a:solidFill>
              </a:rPr>
              <a:t>的步骤：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git commit –a –m “commit message”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git push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01175"/>
            <a:ext cx="9206895" cy="444341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还是很简单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git push origin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将本地</a:t>
            </a:r>
            <a:r>
              <a:rPr lang="en-US" altLang="zh-CN" sz="3200" dirty="0" smtClean="0">
                <a:solidFill>
                  <a:schemeClr val="tx1"/>
                </a:solidFill>
              </a:rPr>
              <a:t>repository</a:t>
            </a:r>
            <a:r>
              <a:rPr lang="zh-CN" altLang="en-US" sz="3200" dirty="0" smtClean="0">
                <a:solidFill>
                  <a:schemeClr val="tx1"/>
                </a:solidFill>
              </a:rPr>
              <a:t>的</a:t>
            </a:r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r>
              <a:rPr lang="zh-CN" altLang="en-US" sz="3200" dirty="0" smtClean="0">
                <a:solidFill>
                  <a:schemeClr val="tx1"/>
                </a:solidFill>
              </a:rPr>
              <a:t>同步到</a:t>
            </a:r>
            <a:r>
              <a:rPr lang="en-US" altLang="zh-CN" sz="3200" dirty="0" smtClean="0">
                <a:solidFill>
                  <a:schemeClr val="tx1"/>
                </a:solidFill>
              </a:rPr>
              <a:t>remote origin</a:t>
            </a: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其中</a:t>
            </a:r>
            <a:r>
              <a:rPr lang="en-US" altLang="zh-CN" sz="3200" dirty="0" smtClean="0">
                <a:solidFill>
                  <a:schemeClr val="tx1"/>
                </a:solidFill>
              </a:rPr>
              <a:t>origin</a:t>
            </a:r>
            <a:r>
              <a:rPr lang="zh-CN" altLang="en-US" sz="3200" dirty="0" smtClean="0">
                <a:solidFill>
                  <a:schemeClr val="tx1"/>
                </a:solidFill>
              </a:rPr>
              <a:t>为你定义的</a:t>
            </a:r>
            <a:r>
              <a:rPr lang="en-US" altLang="zh-CN" sz="3200" dirty="0" smtClean="0">
                <a:solidFill>
                  <a:schemeClr val="tx1"/>
                </a:solidFill>
              </a:rPr>
              <a:t>remote server</a:t>
            </a:r>
            <a:r>
              <a:rPr lang="zh-CN" altLang="en-US" sz="3200" dirty="0" smtClean="0">
                <a:solidFill>
                  <a:schemeClr val="tx1"/>
                </a:solidFill>
              </a:rPr>
              <a:t>的名字，理解成指定的服务器就好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具体意义容后讲解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git pull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457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git pull origin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完全类似于</a:t>
            </a:r>
            <a:r>
              <a:rPr lang="en-US" altLang="zh-CN" sz="3200" dirty="0" smtClean="0">
                <a:solidFill>
                  <a:schemeClr val="tx1"/>
                </a:solidFill>
              </a:rPr>
              <a:t>push</a:t>
            </a:r>
            <a:r>
              <a:rPr lang="zh-CN" altLang="en-US" sz="3200" dirty="0" smtClean="0">
                <a:solidFill>
                  <a:schemeClr val="tx1"/>
                </a:solidFill>
              </a:rPr>
              <a:t>，只不过把</a:t>
            </a:r>
            <a:r>
              <a:rPr lang="en-US" altLang="zh-CN" sz="3200" dirty="0" smtClean="0">
                <a:solidFill>
                  <a:schemeClr val="tx1"/>
                </a:solidFill>
              </a:rPr>
              <a:t>push</a:t>
            </a:r>
            <a:r>
              <a:rPr lang="zh-CN" altLang="en-US" sz="3200" dirty="0" smtClean="0">
                <a:solidFill>
                  <a:schemeClr val="tx1"/>
                </a:solidFill>
              </a:rPr>
              <a:t>换成了</a:t>
            </a:r>
            <a:r>
              <a:rPr lang="en-US" altLang="zh-CN" sz="3200" dirty="0" smtClean="0">
                <a:solidFill>
                  <a:schemeClr val="tx1"/>
                </a:solidFill>
              </a:rPr>
              <a:t>pull</a:t>
            </a:r>
            <a:r>
              <a:rPr lang="zh-CN" altLang="en-US" sz="3200" dirty="0" smtClean="0">
                <a:solidFill>
                  <a:schemeClr val="tx1"/>
                </a:solidFill>
              </a:rPr>
              <a:t>，表示从</a:t>
            </a:r>
            <a:r>
              <a:rPr lang="en-US" altLang="zh-CN" sz="3200" dirty="0" smtClean="0">
                <a:solidFill>
                  <a:schemeClr val="tx1"/>
                </a:solidFill>
              </a:rPr>
              <a:t>remote origin</a:t>
            </a:r>
            <a:r>
              <a:rPr lang="zh-CN" altLang="en-US" sz="3200" dirty="0" smtClean="0">
                <a:solidFill>
                  <a:schemeClr val="tx1"/>
                </a:solidFill>
              </a:rPr>
              <a:t>更新本地</a:t>
            </a:r>
            <a:r>
              <a:rPr lang="en-US" altLang="zh-CN" sz="3200" dirty="0" smtClean="0">
                <a:solidFill>
                  <a:schemeClr val="tx1"/>
                </a:solidFill>
              </a:rPr>
              <a:t>repository</a:t>
            </a: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pull</a:t>
            </a:r>
            <a:r>
              <a:rPr lang="zh-CN" altLang="en-US" sz="3200" dirty="0" smtClean="0">
                <a:solidFill>
                  <a:schemeClr val="tx1"/>
                </a:solidFill>
              </a:rPr>
              <a:t>可能导致</a:t>
            </a:r>
            <a:r>
              <a:rPr lang="en-US" altLang="zh-CN" sz="3200" dirty="0" smtClean="0">
                <a:solidFill>
                  <a:schemeClr val="tx1"/>
                </a:solidFill>
              </a:rPr>
              <a:t>conflict</a:t>
            </a:r>
            <a:r>
              <a:rPr lang="zh-CN" altLang="en-US" sz="3200" dirty="0" smtClean="0">
                <a:solidFill>
                  <a:schemeClr val="tx1"/>
                </a:solidFill>
              </a:rPr>
              <a:t>，需要手动解决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git reset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94731"/>
            <a:ext cx="9308495" cy="4314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git reset HEAD^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r>
              <a:rPr lang="zh-CN" altLang="en-US" sz="3200" dirty="0" smtClean="0">
                <a:solidFill>
                  <a:schemeClr val="tx1"/>
                </a:solidFill>
              </a:rPr>
              <a:t>的反操作，将</a:t>
            </a:r>
            <a:r>
              <a:rPr lang="en-US" altLang="zh-CN" sz="3200" dirty="0" smtClean="0">
                <a:solidFill>
                  <a:schemeClr val="tx1"/>
                </a:solidFill>
              </a:rPr>
              <a:t>repository</a:t>
            </a:r>
            <a:r>
              <a:rPr lang="zh-CN" altLang="en-US" sz="3200" dirty="0" smtClean="0">
                <a:solidFill>
                  <a:schemeClr val="tx1"/>
                </a:solidFill>
              </a:rPr>
              <a:t>的状态设置为上一次提交前的状态（抹去最后一次</a:t>
            </a:r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r>
              <a:rPr lang="zh-CN" altLang="en-US" sz="3200" dirty="0" smtClean="0">
                <a:solidFill>
                  <a:schemeClr val="tx1"/>
                </a:solidFill>
              </a:rPr>
              <a:t>的历史）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注意</a:t>
            </a:r>
            <a:r>
              <a:rPr lang="zh-CN" altLang="en-US" sz="3200" dirty="0" smtClean="0">
                <a:solidFill>
                  <a:schemeClr val="tx1"/>
                </a:solidFill>
              </a:rPr>
              <a:t>本地的文件并不会恢复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HEAD^</a:t>
            </a:r>
            <a:r>
              <a:rPr lang="zh-CN" altLang="en-US" sz="3200" dirty="0" smtClean="0">
                <a:solidFill>
                  <a:schemeClr val="tx1"/>
                </a:solidFill>
              </a:rPr>
              <a:t>可以换成任意一次</a:t>
            </a:r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r>
              <a:rPr lang="zh-CN" altLang="en-US" sz="3200" dirty="0" smtClean="0">
                <a:solidFill>
                  <a:schemeClr val="tx1"/>
                </a:solidFill>
              </a:rPr>
              <a:t>的</a:t>
            </a:r>
            <a:r>
              <a:rPr lang="en-US" altLang="zh-CN" sz="3200" dirty="0" smtClean="0">
                <a:solidFill>
                  <a:schemeClr val="tx1"/>
                </a:solidFill>
              </a:rPr>
              <a:t>hash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value</a:t>
            </a: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如果要完全回退到某次提交（包括文件），使用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git reset –-hard HEAD^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</a:rPr>
              <a:t>HEAD^</a:t>
            </a:r>
            <a:r>
              <a:rPr lang="zh-CN" altLang="en-US" sz="3200" dirty="0" smtClean="0">
                <a:solidFill>
                  <a:schemeClr val="tx1"/>
                </a:solidFill>
              </a:rPr>
              <a:t>同样可换成任意一次</a:t>
            </a:r>
            <a:r>
              <a:rPr lang="en-US" altLang="zh-CN" sz="3200" dirty="0" smtClean="0">
                <a:solidFill>
                  <a:schemeClr val="tx1"/>
                </a:solidFill>
              </a:rPr>
              <a:t>commit</a:t>
            </a:r>
            <a:r>
              <a:rPr lang="zh-CN" altLang="en-US" sz="3200" dirty="0" smtClean="0">
                <a:solidFill>
                  <a:schemeClr val="tx1"/>
                </a:solidFill>
              </a:rPr>
              <a:t>的</a:t>
            </a:r>
            <a:r>
              <a:rPr lang="en-US" altLang="zh-CN" sz="3200" dirty="0" smtClean="0">
                <a:solidFill>
                  <a:schemeClr val="tx1"/>
                </a:solidFill>
              </a:rPr>
              <a:t>hash value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git checkout --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727201"/>
            <a:ext cx="9308495" cy="43141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git checkout -- xxx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其中</a:t>
            </a:r>
            <a:r>
              <a:rPr lang="en-US" altLang="zh-CN" sz="3200" dirty="0" smtClean="0">
                <a:solidFill>
                  <a:schemeClr val="tx1"/>
                </a:solidFill>
              </a:rPr>
              <a:t>xxx</a:t>
            </a:r>
            <a:r>
              <a:rPr lang="zh-CN" altLang="en-US" sz="3200" dirty="0" smtClean="0">
                <a:solidFill>
                  <a:schemeClr val="tx1"/>
                </a:solidFill>
              </a:rPr>
              <a:t>为你要撤销更改的文件名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这个操作把你上次</a:t>
            </a:r>
            <a:r>
              <a:rPr lang="en-US" altLang="zh-CN" sz="3200" dirty="0" smtClean="0">
                <a:solidFill>
                  <a:schemeClr val="tx1"/>
                </a:solidFill>
              </a:rPr>
              <a:t>add</a:t>
            </a:r>
            <a:r>
              <a:rPr lang="zh-CN" altLang="en-US" sz="3200" dirty="0" smtClean="0">
                <a:solidFill>
                  <a:schemeClr val="tx1"/>
                </a:solidFill>
              </a:rPr>
              <a:t>之后对这个文件更改全部丢弃（就是将</a:t>
            </a:r>
            <a:r>
              <a:rPr lang="en-US" altLang="zh-CN" sz="3200" dirty="0" smtClean="0">
                <a:solidFill>
                  <a:schemeClr val="tx1"/>
                </a:solidFill>
              </a:rPr>
              <a:t>staging area</a:t>
            </a:r>
            <a:r>
              <a:rPr lang="zh-CN" altLang="en-US" sz="3200" dirty="0" smtClean="0">
                <a:solidFill>
                  <a:schemeClr val="tx1"/>
                </a:solidFill>
              </a:rPr>
              <a:t>里面的状态还原到</a:t>
            </a:r>
            <a:r>
              <a:rPr lang="en-US" altLang="zh-CN" sz="3200" dirty="0" smtClean="0">
                <a:solidFill>
                  <a:schemeClr val="tx1"/>
                </a:solidFill>
              </a:rPr>
              <a:t>workspace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关于</a:t>
            </a:r>
            <a:r>
              <a:rPr lang="en-US" altLang="zh-CN" dirty="0" smtClean="0">
                <a:solidFill>
                  <a:schemeClr val="tx1"/>
                </a:solidFill>
              </a:rPr>
              <a:t>remote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5353"/>
            <a:ext cx="10379676" cy="485804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remote </a:t>
            </a:r>
            <a:r>
              <a:rPr lang="en-US" altLang="zh-CN" sz="2400" dirty="0">
                <a:solidFill>
                  <a:schemeClr val="tx1"/>
                </a:solidFill>
              </a:rPr>
              <a:t>add origin http://</a:t>
            </a:r>
            <a:r>
              <a:rPr lang="en-US" altLang="zh-CN" sz="2400" dirty="0" smtClean="0">
                <a:solidFill>
                  <a:schemeClr val="tx1"/>
                </a:solidFill>
              </a:rPr>
              <a:t>166.111.59.15:8000/moreD/git-intro.git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这</a:t>
            </a:r>
            <a:r>
              <a:rPr lang="zh-CN" altLang="en-US" sz="2400" dirty="0" smtClean="0">
                <a:solidFill>
                  <a:schemeClr val="tx1"/>
                </a:solidFill>
              </a:rPr>
              <a:t>句命令就相当于添加了一个远端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400" dirty="0" smtClean="0">
                <a:solidFill>
                  <a:schemeClr val="tx1"/>
                </a:solidFill>
              </a:rPr>
              <a:t>服务器，名字叫做</a:t>
            </a:r>
            <a:r>
              <a:rPr lang="en-US" altLang="zh-CN" sz="2400" dirty="0" smtClean="0">
                <a:solidFill>
                  <a:schemeClr val="tx1"/>
                </a:solidFill>
              </a:rPr>
              <a:t>origin</a:t>
            </a:r>
            <a:r>
              <a:rPr lang="zh-CN" altLang="en-US" sz="2400" dirty="0" smtClean="0">
                <a:solidFill>
                  <a:schemeClr val="tx1"/>
                </a:solidFill>
              </a:rPr>
              <a:t>（可以随便取），然后地址是</a:t>
            </a:r>
            <a:r>
              <a:rPr lang="en-US" altLang="zh-CN" sz="2400" dirty="0" smtClean="0">
                <a:solidFill>
                  <a:schemeClr val="tx1"/>
                </a:solidFill>
              </a:rPr>
              <a:t>http://....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g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it</a:t>
            </a:r>
            <a:r>
              <a:rPr lang="zh-CN" altLang="en-US" sz="2400" dirty="0" smtClean="0">
                <a:solidFill>
                  <a:schemeClr val="tx1"/>
                </a:solidFill>
              </a:rPr>
              <a:t>的通讯协议有两种：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http://166.111.59.15:8000/moreD/git-intro.git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git@166.111.59.15:moreD/</a:t>
            </a:r>
            <a:r>
              <a:rPr lang="en-US" altLang="zh-CN" sz="2400" dirty="0" err="1">
                <a:solidFill>
                  <a:schemeClr val="tx1"/>
                </a:solidFill>
              </a:rPr>
              <a:t>git-intro.git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第一</a:t>
            </a:r>
            <a:r>
              <a:rPr lang="zh-CN" altLang="en-US" sz="2400" dirty="0" smtClean="0">
                <a:solidFill>
                  <a:schemeClr val="tx1"/>
                </a:solidFill>
              </a:rPr>
              <a:t>种直接使用网站用户名密码认证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第二</a:t>
            </a:r>
            <a:r>
              <a:rPr lang="zh-CN" altLang="en-US" sz="2400" dirty="0" smtClean="0">
                <a:solidFill>
                  <a:schemeClr val="tx1"/>
                </a:solidFill>
              </a:rPr>
              <a:t>种需要建立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ssh</a:t>
            </a:r>
            <a:r>
              <a:rPr lang="en-US" altLang="zh-CN" sz="2400" dirty="0" smtClean="0">
                <a:solidFill>
                  <a:schemeClr val="tx1"/>
                </a:solidFill>
              </a:rPr>
              <a:t>-key</a:t>
            </a:r>
            <a:r>
              <a:rPr lang="zh-CN" altLang="en-US" sz="2400" dirty="0" smtClean="0">
                <a:solidFill>
                  <a:schemeClr val="tx1"/>
                </a:solidFill>
              </a:rPr>
              <a:t>，相对比较麻烦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clone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clone http://</a:t>
            </a:r>
            <a:r>
              <a:rPr lang="en-US" altLang="zh-CN" sz="2400" dirty="0" smtClean="0">
                <a:solidFill>
                  <a:schemeClr val="tx1"/>
                </a:solidFill>
              </a:rPr>
              <a:t>166.111.59.15:8000/moreD/git-intro.git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这句命令就将一个网站上的</a:t>
            </a:r>
            <a:r>
              <a:rPr lang="en-US" altLang="zh-CN" sz="2400" dirty="0" smtClean="0">
                <a:solidFill>
                  <a:schemeClr val="tx1"/>
                </a:solidFill>
              </a:rPr>
              <a:t>project</a:t>
            </a:r>
            <a:r>
              <a:rPr lang="zh-CN" altLang="en-US" sz="2400" dirty="0" smtClean="0">
                <a:solidFill>
                  <a:schemeClr val="tx1"/>
                </a:solidFill>
              </a:rPr>
              <a:t>完整复制到当前目录下，同时建立好了本地与服务器的对应关系，即自动添加了一个</a:t>
            </a:r>
            <a:r>
              <a:rPr lang="en-US" altLang="zh-CN" sz="2400" dirty="0" smtClean="0">
                <a:solidFill>
                  <a:schemeClr val="tx1"/>
                </a:solidFill>
              </a:rPr>
              <a:t>remote origin</a:t>
            </a:r>
            <a:r>
              <a:rPr lang="zh-CN" altLang="en-US" sz="2400" dirty="0" smtClean="0">
                <a:solidFill>
                  <a:schemeClr val="tx1"/>
                </a:solidFill>
              </a:rPr>
              <a:t>，指向</a:t>
            </a:r>
            <a:r>
              <a:rPr lang="en-US" altLang="zh-CN" sz="2400" dirty="0" smtClean="0">
                <a:solidFill>
                  <a:schemeClr val="tx1"/>
                </a:solidFill>
              </a:rPr>
              <a:t>clone</a:t>
            </a:r>
            <a:r>
              <a:rPr lang="zh-CN" altLang="en-US" sz="2400" dirty="0" smtClean="0">
                <a:solidFill>
                  <a:schemeClr val="tx1"/>
                </a:solidFill>
              </a:rPr>
              <a:t>的地址。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在网站上新建项目或</a:t>
            </a:r>
            <a:r>
              <a:rPr lang="en-US" altLang="zh-CN" sz="2400" dirty="0" smtClean="0">
                <a:solidFill>
                  <a:schemeClr val="tx1"/>
                </a:solidFill>
              </a:rPr>
              <a:t>fork</a:t>
            </a:r>
            <a:r>
              <a:rPr lang="zh-CN" altLang="en-US" sz="2400" dirty="0" smtClean="0">
                <a:solidFill>
                  <a:schemeClr val="tx1"/>
                </a:solidFill>
              </a:rPr>
              <a:t>项目，然后</a:t>
            </a:r>
            <a:r>
              <a:rPr lang="en-US" altLang="zh-CN" sz="2400" dirty="0" smtClean="0">
                <a:solidFill>
                  <a:schemeClr val="tx1"/>
                </a:solidFill>
              </a:rPr>
              <a:t>clone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</a:t>
            </a:r>
            <a:r>
              <a:rPr lang="en-US" altLang="zh-CN" dirty="0" smtClean="0">
                <a:solidFill>
                  <a:schemeClr val="tx1"/>
                </a:solidFill>
              </a:rPr>
              <a:t>fork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简而言之，</a:t>
            </a:r>
            <a:r>
              <a:rPr lang="en-US" altLang="zh-CN" sz="2800" dirty="0" smtClean="0">
                <a:solidFill>
                  <a:schemeClr val="tx1"/>
                </a:solidFill>
              </a:rPr>
              <a:t>fork</a:t>
            </a:r>
            <a:r>
              <a:rPr lang="zh-CN" altLang="en-US" sz="2800" dirty="0" smtClean="0">
                <a:solidFill>
                  <a:schemeClr val="tx1"/>
                </a:solidFill>
              </a:rPr>
              <a:t>就是在服务器网站上将别人的项目复制一份给自己。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fork</a:t>
            </a:r>
            <a:r>
              <a:rPr lang="zh-CN" altLang="en-US" sz="2800" dirty="0" smtClean="0">
                <a:solidFill>
                  <a:schemeClr val="tx1"/>
                </a:solidFill>
              </a:rPr>
              <a:t>之后，你就有了一个与别人的项目一样的项目，你拥有完全的控制权。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但是这个项目不会和它的来源自动同步。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介绍一下网站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http://toyhouse.ie.tsinghua.edu.cn:8000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这</a:t>
            </a:r>
            <a:r>
              <a:rPr lang="zh-CN" altLang="en-US" sz="2800" dirty="0" smtClean="0">
                <a:solidFill>
                  <a:schemeClr val="tx1"/>
                </a:solidFill>
              </a:rPr>
              <a:t>是一个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gitlab</a:t>
            </a:r>
            <a:r>
              <a:rPr lang="zh-CN" altLang="en-US" sz="2800" dirty="0" smtClean="0">
                <a:solidFill>
                  <a:schemeClr val="tx1"/>
                </a:solidFill>
              </a:rPr>
              <a:t>网站，可以作为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800" dirty="0" smtClean="0">
                <a:solidFill>
                  <a:schemeClr val="tx1"/>
                </a:solidFill>
              </a:rPr>
              <a:t>服务器使用，同时还有很强大的管理功能。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fo</a:t>
            </a:r>
            <a:r>
              <a:rPr lang="en-US" altLang="zh-CN" sz="2800" dirty="0" smtClean="0">
                <a:solidFill>
                  <a:schemeClr val="tx1"/>
                </a:solidFill>
              </a:rPr>
              <a:t>rk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操作就是要在网站上完成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关于</a:t>
            </a:r>
            <a:r>
              <a:rPr lang="en-US" altLang="zh-CN" dirty="0" smtClean="0">
                <a:solidFill>
                  <a:schemeClr val="tx1"/>
                </a:solidFill>
              </a:rPr>
              <a:t>branch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241552" cy="38807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branch</a:t>
            </a:r>
            <a:r>
              <a:rPr lang="zh-CN" altLang="en-US" sz="2800" dirty="0" smtClean="0">
                <a:solidFill>
                  <a:schemeClr val="tx1"/>
                </a:solidFill>
              </a:rPr>
              <a:t>的使用是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800" dirty="0" smtClean="0">
                <a:solidFill>
                  <a:schemeClr val="tx1"/>
                </a:solidFill>
              </a:rPr>
              <a:t>的特点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branch</a:t>
            </a:r>
            <a:r>
              <a:rPr lang="zh-CN" altLang="en-US" sz="2800" dirty="0" smtClean="0">
                <a:solidFill>
                  <a:schemeClr val="tx1"/>
                </a:solidFill>
              </a:rPr>
              <a:t>之间不会相互影响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新建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合并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删除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冲突解决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47" y="268639"/>
            <a:ext cx="5493415" cy="5877697"/>
          </a:xfrm>
          <a:prstGeom prst="rect">
            <a:avLst/>
          </a:prstGeom>
        </p:spPr>
      </p:pic>
      <p:pic>
        <p:nvPicPr>
          <p:cNvPr id="5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6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7" name="Picture 2" descr="C:\Users\Satriya Dinata\Desktop\L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047" y="751919"/>
            <a:ext cx="8596668" cy="568595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git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zh-CN" altLang="en-US" sz="2800" b="1" dirty="0">
                <a:solidFill>
                  <a:schemeClr val="tx1"/>
                </a:solidFill>
              </a:rPr>
              <a:t>分布式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版本控制</a:t>
            </a:r>
            <a:r>
              <a:rPr lang="zh-CN" altLang="en-US" sz="2800" dirty="0" smtClean="0">
                <a:solidFill>
                  <a:schemeClr val="tx1"/>
                </a:solidFill>
              </a:rPr>
              <a:t>软件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什么是版本？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这样有什么不好？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</a:rPr>
              <a:t>重复冗余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</a:rPr>
              <a:t>难以管理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42" y="1606570"/>
            <a:ext cx="4118533" cy="4403224"/>
          </a:xfrm>
          <a:prstGeom prst="rect">
            <a:avLst/>
          </a:prstGeom>
        </p:spPr>
      </p:pic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6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7" name="Picture 2" descr="C:\Users\Satriya Dinata\Desktop\L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checkout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800" dirty="0" smtClean="0">
                <a:solidFill>
                  <a:schemeClr val="tx1"/>
                </a:solidFill>
              </a:rPr>
              <a:t> checkout</a:t>
            </a:r>
            <a:r>
              <a:rPr lang="zh-CN" altLang="en-US" sz="2800" dirty="0" smtClean="0">
                <a:solidFill>
                  <a:schemeClr val="tx1"/>
                </a:solidFill>
              </a:rPr>
              <a:t>用于切换</a:t>
            </a:r>
            <a:r>
              <a:rPr lang="en-US" altLang="zh-CN" sz="2800" dirty="0" smtClean="0">
                <a:solidFill>
                  <a:schemeClr val="tx1"/>
                </a:solidFill>
              </a:rPr>
              <a:t>branch</a:t>
            </a: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800" dirty="0" smtClean="0">
                <a:solidFill>
                  <a:schemeClr val="tx1"/>
                </a:solidFill>
              </a:rPr>
              <a:t> checkout –b xxx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新建并切换到名为</a:t>
            </a:r>
            <a:r>
              <a:rPr lang="en-US" altLang="zh-CN" sz="2800" dirty="0" smtClean="0">
                <a:solidFill>
                  <a:schemeClr val="tx1"/>
                </a:solidFill>
              </a:rPr>
              <a:t>xxx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</a:rPr>
              <a:t>branch</a:t>
            </a: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800" dirty="0" smtClean="0">
                <a:solidFill>
                  <a:schemeClr val="tx1"/>
                </a:solidFill>
              </a:rPr>
              <a:t> checkout –b master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切换到名为</a:t>
            </a:r>
            <a:r>
              <a:rPr lang="en-US" altLang="zh-CN" sz="2800" dirty="0" smtClean="0">
                <a:solidFill>
                  <a:schemeClr val="tx1"/>
                </a:solidFill>
              </a:rPr>
              <a:t>master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</a:rPr>
              <a:t>branch</a:t>
            </a: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merge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5108"/>
            <a:ext cx="8596668" cy="4709768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merge slave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假设你现在正处于</a:t>
            </a:r>
            <a:r>
              <a:rPr lang="en-US" altLang="zh-CN" sz="2400" dirty="0" smtClean="0">
                <a:solidFill>
                  <a:schemeClr val="tx1"/>
                </a:solidFill>
              </a:rPr>
              <a:t>master branch</a:t>
            </a:r>
            <a:r>
              <a:rPr lang="zh-CN" altLang="en-US" sz="2400" dirty="0" smtClean="0">
                <a:solidFill>
                  <a:schemeClr val="tx1"/>
                </a:solidFill>
              </a:rPr>
              <a:t>，那么这个命令将名为</a:t>
            </a:r>
            <a:r>
              <a:rPr lang="en-US" altLang="zh-CN" sz="2400" dirty="0" smtClean="0">
                <a:solidFill>
                  <a:schemeClr val="tx1"/>
                </a:solidFill>
              </a:rPr>
              <a:t>slave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CN" sz="2400" dirty="0" smtClean="0">
                <a:solidFill>
                  <a:schemeClr val="tx1"/>
                </a:solidFill>
              </a:rPr>
              <a:t>branch</a:t>
            </a:r>
            <a:r>
              <a:rPr lang="zh-CN" altLang="en-US" sz="2400" dirty="0" smtClean="0">
                <a:solidFill>
                  <a:schemeClr val="tx1"/>
                </a:solidFill>
              </a:rPr>
              <a:t>合并到</a:t>
            </a:r>
            <a:r>
              <a:rPr lang="en-US" altLang="zh-CN" sz="2400" dirty="0" smtClean="0">
                <a:solidFill>
                  <a:schemeClr val="tx1"/>
                </a:solidFill>
              </a:rPr>
              <a:t>master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*</a:t>
            </a:r>
            <a:r>
              <a:rPr lang="zh-CN" altLang="en-US" sz="2400" dirty="0" smtClean="0">
                <a:solidFill>
                  <a:schemeClr val="tx1"/>
                </a:solidFill>
              </a:rPr>
              <a:t>什么叫合并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简而言之，就是把</a:t>
            </a:r>
            <a:r>
              <a:rPr lang="en-US" altLang="zh-CN" sz="2400" dirty="0" smtClean="0">
                <a:solidFill>
                  <a:schemeClr val="tx1"/>
                </a:solidFill>
              </a:rPr>
              <a:t>master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slave</a:t>
            </a:r>
            <a:r>
              <a:rPr lang="zh-CN" altLang="en-US" sz="2400" dirty="0" smtClean="0">
                <a:solidFill>
                  <a:schemeClr val="tx1"/>
                </a:solidFill>
              </a:rPr>
              <a:t>自从分开以来在</a:t>
            </a:r>
            <a:r>
              <a:rPr lang="en-US" altLang="zh-CN" sz="2400" dirty="0" smtClean="0">
                <a:solidFill>
                  <a:schemeClr val="tx1"/>
                </a:solidFill>
              </a:rPr>
              <a:t>slave</a:t>
            </a:r>
            <a:r>
              <a:rPr lang="zh-CN" altLang="en-US" sz="2400" dirty="0" smtClean="0">
                <a:solidFill>
                  <a:schemeClr val="tx1"/>
                </a:solidFill>
              </a:rPr>
              <a:t>上的所有</a:t>
            </a:r>
            <a:r>
              <a:rPr lang="en-US" altLang="zh-CN" sz="2400" dirty="0" smtClean="0">
                <a:solidFill>
                  <a:schemeClr val="tx1"/>
                </a:solidFill>
              </a:rPr>
              <a:t>master</a:t>
            </a:r>
            <a:r>
              <a:rPr lang="zh-CN" altLang="en-US" sz="2400" dirty="0" smtClean="0">
                <a:solidFill>
                  <a:schemeClr val="tx1"/>
                </a:solidFill>
              </a:rPr>
              <a:t>没有的更改应用到</a:t>
            </a:r>
            <a:r>
              <a:rPr lang="en-US" altLang="zh-CN" sz="2400" dirty="0" smtClean="0">
                <a:solidFill>
                  <a:schemeClr val="tx1"/>
                </a:solidFill>
              </a:rPr>
              <a:t>master</a:t>
            </a:r>
            <a:r>
              <a:rPr lang="zh-CN" altLang="en-US" sz="2400" dirty="0" smtClean="0">
                <a:solidFill>
                  <a:schemeClr val="tx1"/>
                </a:solidFill>
              </a:rPr>
              <a:t>上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可能导致</a:t>
            </a:r>
            <a:r>
              <a:rPr lang="en-US" altLang="zh-CN" sz="2400" dirty="0" smtClean="0">
                <a:solidFill>
                  <a:schemeClr val="tx1"/>
                </a:solidFill>
              </a:rPr>
              <a:t>conflict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branch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9309"/>
            <a:ext cx="8596668" cy="4472054"/>
          </a:xfrm>
        </p:spPr>
        <p:txBody>
          <a:bodyPr>
            <a:noAutofit/>
          </a:bodyPr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branch</a:t>
            </a:r>
            <a:r>
              <a:rPr lang="zh-CN" altLang="en-US" sz="2400" dirty="0" smtClean="0">
                <a:solidFill>
                  <a:schemeClr val="tx1"/>
                </a:solidFill>
              </a:rPr>
              <a:t>是个管理</a:t>
            </a:r>
            <a:r>
              <a:rPr lang="en-US" altLang="zh-CN" sz="2400" dirty="0" smtClean="0">
                <a:solidFill>
                  <a:schemeClr val="tx1"/>
                </a:solidFill>
              </a:rPr>
              <a:t>branch</a:t>
            </a:r>
            <a:r>
              <a:rPr lang="zh-CN" altLang="en-US" sz="2400" dirty="0" smtClean="0">
                <a:solidFill>
                  <a:schemeClr val="tx1"/>
                </a:solidFill>
              </a:rPr>
              <a:t>的综合命令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我们只说删除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branch –d xxx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如果</a:t>
            </a:r>
            <a:r>
              <a:rPr lang="en-US" altLang="zh-CN" sz="2400" dirty="0" smtClean="0">
                <a:solidFill>
                  <a:schemeClr val="tx1"/>
                </a:solidFill>
              </a:rPr>
              <a:t>xxx</a:t>
            </a:r>
            <a:r>
              <a:rPr lang="zh-CN" altLang="en-US" sz="2400" dirty="0" smtClean="0">
                <a:solidFill>
                  <a:schemeClr val="tx1"/>
                </a:solidFill>
              </a:rPr>
              <a:t>分支已被合并到其他分支，删除成功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如果没有被合并，删除会失败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branch –D xxx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还有很多。。。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比如</a:t>
            </a:r>
            <a:r>
              <a:rPr lang="en-US" altLang="zh-CN" sz="2800" dirty="0" smtClean="0">
                <a:solidFill>
                  <a:schemeClr val="tx1"/>
                </a:solidFill>
              </a:rPr>
              <a:t>tag</a:t>
            </a:r>
            <a:r>
              <a:rPr lang="zh-CN" altLang="en-US" sz="2800" dirty="0">
                <a:solidFill>
                  <a:schemeClr val="tx1"/>
                </a:solidFill>
              </a:rPr>
              <a:t>等等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今天就不一一讲解了，请自行参考文档学习。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其实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800" dirty="0" smtClean="0">
                <a:solidFill>
                  <a:schemeClr val="tx1"/>
                </a:solidFill>
              </a:rPr>
              <a:t>也有很多图形界面版本。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比如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soutcetree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它们可以实现前述的所有功能，但是基本概念和前面的命令行操作是一样的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请自行摸索使用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047" y="751919"/>
            <a:ext cx="8596668" cy="568595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git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zh-CN" altLang="en-US" sz="2800" b="1" dirty="0">
                <a:solidFill>
                  <a:schemeClr val="tx1"/>
                </a:solidFill>
              </a:rPr>
              <a:t>分布式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版本控制</a:t>
            </a:r>
            <a:r>
              <a:rPr lang="zh-CN" altLang="en-US" sz="2800" dirty="0" smtClean="0">
                <a:solidFill>
                  <a:schemeClr val="tx1"/>
                </a:solidFill>
              </a:rPr>
              <a:t>软件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什么是分布式？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所谓分布式，就是去中心化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数据不是集中存储在一个地方，而是每个使用者都拥有完整（至少是总体中的一部分）的数据集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6612"/>
            <a:ext cx="8596668" cy="100913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git</a:t>
            </a:r>
            <a:r>
              <a:rPr lang="zh-CN" altLang="en-US" sz="4000" dirty="0" smtClean="0">
                <a:solidFill>
                  <a:schemeClr val="tx1"/>
                </a:solidFill>
              </a:rPr>
              <a:t>能做什么？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424" y="206648"/>
            <a:ext cx="3914650" cy="413532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02047" y="1387961"/>
            <a:ext cx="3842769" cy="450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</a:rPr>
              <a:t>保存历史记录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数据同步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分支与合并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25" y="4152189"/>
            <a:ext cx="7240973" cy="1965875"/>
          </a:xfrm>
          <a:prstGeom prst="rect">
            <a:avLst/>
          </a:prstGeom>
        </p:spPr>
      </p:pic>
      <p:pic>
        <p:nvPicPr>
          <p:cNvPr id="7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8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11" name="Picture 2" descr="C:\Users\Satriya Dinata\Desktop\L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在</a:t>
            </a:r>
            <a:r>
              <a:rPr lang="en-US" altLang="zh-CN" sz="4000" dirty="0" smtClean="0">
                <a:solidFill>
                  <a:srgbClr val="FF0000"/>
                </a:solidFill>
              </a:rPr>
              <a:t>XLP</a:t>
            </a:r>
            <a:r>
              <a:rPr lang="zh-CN" altLang="en-US" sz="4000" dirty="0" smtClean="0">
                <a:solidFill>
                  <a:srgbClr val="FF0000"/>
                </a:solidFill>
              </a:rPr>
              <a:t>中</a:t>
            </a:r>
            <a:r>
              <a:rPr lang="en-US" altLang="zh-CN" sz="4000" dirty="0" smtClean="0">
                <a:solidFill>
                  <a:srgbClr val="FF0000"/>
                </a:solidFill>
              </a:rPr>
              <a:t>…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66319"/>
            <a:ext cx="9319282" cy="3880773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数据、内容的管理平台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 smtClean="0">
                <a:solidFill>
                  <a:schemeClr val="tx1"/>
                </a:solidFill>
              </a:rPr>
              <a:t>所有</a:t>
            </a:r>
            <a:r>
              <a:rPr lang="zh-CN" altLang="en-US" sz="2600" dirty="0">
                <a:solidFill>
                  <a:schemeClr val="tx1"/>
                </a:solidFill>
              </a:rPr>
              <a:t>的数字内容都将由</a:t>
            </a:r>
            <a:r>
              <a:rPr lang="en-US" altLang="zh-CN" sz="2600" dirty="0" err="1">
                <a:solidFill>
                  <a:schemeClr val="tx1"/>
                </a:solidFill>
              </a:rPr>
              <a:t>git</a:t>
            </a:r>
            <a:r>
              <a:rPr lang="zh-CN" altLang="en-US" sz="2600" dirty="0">
                <a:solidFill>
                  <a:schemeClr val="tx1"/>
                </a:solidFill>
              </a:rPr>
              <a:t>进行</a:t>
            </a:r>
            <a:r>
              <a:rPr lang="zh-CN" altLang="en-US" sz="2600" dirty="0" smtClean="0">
                <a:solidFill>
                  <a:schemeClr val="tx1"/>
                </a:solidFill>
              </a:rPr>
              <a:t>管理，通过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600" dirty="0" smtClean="0">
                <a:solidFill>
                  <a:schemeClr val="tx1"/>
                </a:solidFill>
              </a:rPr>
              <a:t>进行互动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团队</a:t>
            </a:r>
            <a:r>
              <a:rPr lang="zh-CN" altLang="en-US" sz="2800" b="1" dirty="0">
                <a:solidFill>
                  <a:schemeClr val="tx1"/>
                </a:solidFill>
              </a:rPr>
              <a:t>的分工与合作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平台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 smtClean="0">
                <a:solidFill>
                  <a:schemeClr val="tx1"/>
                </a:solidFill>
              </a:rPr>
              <a:t>团队使用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600" dirty="0" smtClean="0">
                <a:solidFill>
                  <a:schemeClr val="tx1"/>
                </a:solidFill>
              </a:rPr>
              <a:t>进行任务分解，分工合作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过程的记录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 smtClean="0">
                <a:solidFill>
                  <a:schemeClr val="tx1"/>
                </a:solidFill>
              </a:rPr>
              <a:t>经由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600" dirty="0" smtClean="0">
                <a:solidFill>
                  <a:schemeClr val="tx1"/>
                </a:solidFill>
              </a:rPr>
              <a:t>的历史，记录项目中的所有进展记录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tx1"/>
                </a:solidFill>
              </a:rPr>
              <a:t>git</a:t>
            </a:r>
            <a:r>
              <a:rPr lang="zh-CN" altLang="en-US" sz="4800" dirty="0" smtClean="0">
                <a:solidFill>
                  <a:schemeClr val="tx1"/>
                </a:solidFill>
              </a:rPr>
              <a:t>的使用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63106"/>
            <a:ext cx="8596668" cy="13208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70" y="1418488"/>
            <a:ext cx="9275965" cy="4056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330" y="5633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本地空间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050958" y="5633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暂存空间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481638" y="5633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历史空间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912318" y="5633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远程空间</a:t>
            </a:r>
            <a:endParaRPr lang="zh-CN" altLang="en-US" sz="2400" dirty="0"/>
          </a:p>
        </p:txBody>
      </p:sp>
      <p:pic>
        <p:nvPicPr>
          <p:cNvPr id="8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9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10" name="Picture 2" descr="C:\Users\Satriya Dinata\Desktop\Lin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8971" y="680698"/>
            <a:ext cx="2002972" cy="127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Workspace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81943" y="1957955"/>
            <a:ext cx="2002972" cy="127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Area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84915" y="3235212"/>
            <a:ext cx="2002972" cy="127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Repository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87887" y="4526984"/>
            <a:ext cx="2002972" cy="127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Remote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559433" y="813239"/>
            <a:ext cx="3875314" cy="471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49880" y="107200"/>
            <a:ext cx="4528457" cy="309154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7079" y="513601"/>
            <a:ext cx="986972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A.txt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07078" y="1965029"/>
            <a:ext cx="272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新建一个文件</a:t>
            </a:r>
            <a:endParaRPr lang="zh-CN" altLang="en-US" sz="3200" dirty="0"/>
          </a:p>
        </p:txBody>
      </p:sp>
      <p:sp>
        <p:nvSpPr>
          <p:cNvPr id="21" name="右箭头 20"/>
          <p:cNvSpPr/>
          <p:nvPr/>
        </p:nvSpPr>
        <p:spPr>
          <a:xfrm rot="2574676">
            <a:off x="2487725" y="1440517"/>
            <a:ext cx="769257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62765" y="1319326"/>
            <a:ext cx="17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add A.txt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2574676">
            <a:off x="4510316" y="2696740"/>
            <a:ext cx="769257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75326" y="2353491"/>
            <a:ext cx="17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commit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 rot="2574676">
            <a:off x="6493670" y="4006659"/>
            <a:ext cx="769257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963909" y="3711526"/>
            <a:ext cx="17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push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13336785">
            <a:off x="5712848" y="4681386"/>
            <a:ext cx="769257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45074" y="4980946"/>
            <a:ext cx="17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pull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13336785">
            <a:off x="3772239" y="3359649"/>
            <a:ext cx="769257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92550" y="3519306"/>
            <a:ext cx="17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reset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13336785">
            <a:off x="1758781" y="2060040"/>
            <a:ext cx="769257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73249" y="2411917"/>
            <a:ext cx="17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checkout --</a:t>
            </a:r>
            <a:endParaRPr lang="zh-CN" altLang="en-US" dirty="0"/>
          </a:p>
        </p:txBody>
      </p:sp>
      <p:pic>
        <p:nvPicPr>
          <p:cNvPr id="23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34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35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1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6" grpId="1"/>
      <p:bldP spid="21" grpId="0" animBg="1"/>
      <p:bldP spid="22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git add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很简单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git add xxx</a:t>
            </a: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其中</a:t>
            </a:r>
            <a:r>
              <a:rPr lang="en-US" altLang="zh-CN" sz="3200" dirty="0" smtClean="0">
                <a:solidFill>
                  <a:schemeClr val="tx1"/>
                </a:solidFill>
              </a:rPr>
              <a:t>xxx</a:t>
            </a:r>
            <a:r>
              <a:rPr lang="zh-CN" altLang="en-US" sz="3200" dirty="0" smtClean="0">
                <a:solidFill>
                  <a:schemeClr val="tx1"/>
                </a:solidFill>
              </a:rPr>
              <a:t>为你要加入</a:t>
            </a:r>
            <a:r>
              <a:rPr lang="en-US" altLang="zh-CN" sz="3200" dirty="0" smtClean="0">
                <a:solidFill>
                  <a:schemeClr val="tx1"/>
                </a:solidFill>
              </a:rPr>
              <a:t>Staging Area</a:t>
            </a:r>
            <a:r>
              <a:rPr lang="zh-CN" altLang="en-US" sz="3200" dirty="0" smtClean="0">
                <a:solidFill>
                  <a:schemeClr val="tx1"/>
                </a:solidFill>
              </a:rPr>
              <a:t>的文件名。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每当你新建或者编辑了文件之后都要执行</a:t>
            </a:r>
            <a:r>
              <a:rPr lang="en-US" altLang="zh-CN" sz="3200" dirty="0" smtClean="0">
                <a:solidFill>
                  <a:schemeClr val="tx1"/>
                </a:solidFill>
              </a:rPr>
              <a:t>add</a:t>
            </a:r>
            <a:r>
              <a:rPr lang="zh-CN" altLang="en-US" sz="3200" dirty="0" smtClean="0">
                <a:solidFill>
                  <a:schemeClr val="tx1"/>
                </a:solidFill>
              </a:rPr>
              <a:t>操作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2" descr="D:\Woody的\Git\mediaresources\Toyhouse logo new small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73983" y="6429396"/>
            <a:ext cx="1500166" cy="396783"/>
          </a:xfrm>
          <a:prstGeom prst="rect">
            <a:avLst/>
          </a:prstGeom>
          <a:noFill/>
        </p:spPr>
      </p:pic>
      <p:pic>
        <p:nvPicPr>
          <p:cNvPr id="5" name="Picture 4" descr="D:\Woody的\Git\mediaresources\清华大学 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6155" y="6418294"/>
            <a:ext cx="1058259" cy="368292"/>
          </a:xfrm>
          <a:prstGeom prst="rect">
            <a:avLst/>
          </a:prstGeom>
          <a:noFill/>
        </p:spPr>
      </p:pic>
      <p:pic>
        <p:nvPicPr>
          <p:cNvPr id="6" name="Picture 2" descr="C:\Users\Satriya Dinata\Desktop\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" y="6210594"/>
            <a:ext cx="12196613" cy="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1110</Words>
  <Application>Microsoft Office PowerPoint</Application>
  <PresentationFormat>自訂</PresentationFormat>
  <Paragraphs>160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平面</vt:lpstr>
      <vt:lpstr>Introduction to git</vt:lpstr>
      <vt:lpstr>PowerPoint 簡報</vt:lpstr>
      <vt:lpstr>PowerPoint 簡報</vt:lpstr>
      <vt:lpstr>git能做什么？</vt:lpstr>
      <vt:lpstr>在XLP中…</vt:lpstr>
      <vt:lpstr>git的使用</vt:lpstr>
      <vt:lpstr>基本概念</vt:lpstr>
      <vt:lpstr>PowerPoint 簡報</vt:lpstr>
      <vt:lpstr>git add</vt:lpstr>
      <vt:lpstr>git commit （核心概念）</vt:lpstr>
      <vt:lpstr>git push</vt:lpstr>
      <vt:lpstr>git pull</vt:lpstr>
      <vt:lpstr>git reset</vt:lpstr>
      <vt:lpstr>git checkout -- </vt:lpstr>
      <vt:lpstr>关于remote</vt:lpstr>
      <vt:lpstr>git clone</vt:lpstr>
      <vt:lpstr>什么是fork？</vt:lpstr>
      <vt:lpstr>介绍一下网站</vt:lpstr>
      <vt:lpstr>关于branch</vt:lpstr>
      <vt:lpstr>git checkout</vt:lpstr>
      <vt:lpstr>git merge</vt:lpstr>
      <vt:lpstr>git branch</vt:lpstr>
      <vt:lpstr>还有很多。。。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moreD Wen</dc:creator>
  <cp:lastModifiedBy>詹勳鈞</cp:lastModifiedBy>
  <cp:revision>125</cp:revision>
  <dcterms:created xsi:type="dcterms:W3CDTF">2013-12-29T15:12:08Z</dcterms:created>
  <dcterms:modified xsi:type="dcterms:W3CDTF">2014-01-15T03:01:36Z</dcterms:modified>
</cp:coreProperties>
</file>