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58" r:id="rId4"/>
    <p:sldId id="260" r:id="rId5"/>
    <p:sldId id="261" r:id="rId6"/>
    <p:sldId id="262" r:id="rId7"/>
    <p:sldId id="281" r:id="rId8"/>
    <p:sldId id="263" r:id="rId9"/>
    <p:sldId id="264" r:id="rId10"/>
    <p:sldId id="278" r:id="rId11"/>
    <p:sldId id="279" r:id="rId12"/>
    <p:sldId id="265" r:id="rId13"/>
    <p:sldId id="266" r:id="rId14"/>
    <p:sldId id="277" r:id="rId15"/>
    <p:sldId id="270" r:id="rId16"/>
    <p:sldId id="267" r:id="rId17"/>
    <p:sldId id="269" r:id="rId18"/>
    <p:sldId id="282" r:id="rId19"/>
    <p:sldId id="280" r:id="rId20"/>
    <p:sldId id="271" r:id="rId21"/>
    <p:sldId id="272" r:id="rId22"/>
    <p:sldId id="275" r:id="rId23"/>
    <p:sldId id="273" r:id="rId24"/>
    <p:sldId id="274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EA67-7131-4914-B46F-CBC607079C35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E704-A2D1-4154-8ED8-41F49D8656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DE704-A2D1-4154-8ED8-41F49D86566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CE16-BADB-408C-A19C-2E6214D00964}" type="datetimeFigureOut">
              <a:rPr lang="en-US" smtClean="0"/>
              <a:pPr/>
              <a:t>6/25/2025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CA6A-9593-42FB-B5DC-E5778B925F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etbootstrap.com/docs/5.0/layout/breakpoin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tstrap 5 Tutorial - An Ultimate Guide for Beginn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pic>
        <p:nvPicPr>
          <p:cNvPr id="5" name="Picture 4" descr="Responsive Web Design PNG Transparent Images | PNG 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643314"/>
            <a:ext cx="7072362" cy="212533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6215082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643702" y="6372036"/>
            <a:ext cx="232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By : </a:t>
            </a:r>
            <a:r>
              <a:rPr lang="en-IN" b="1" dirty="0" err="1" smtClean="0">
                <a:solidFill>
                  <a:schemeClr val="bg1"/>
                </a:solidFill>
              </a:rPr>
              <a:t>Anu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Moly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Poulose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707904" y="116632"/>
            <a:ext cx="146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Accordion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708920"/>
            <a:ext cx="8208912" cy="338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11967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Accordion is </a:t>
            </a:r>
            <a:r>
              <a:rPr lang="en-US" sz="2000" b="1" dirty="0" smtClean="0"/>
              <a:t>a vertically collapsing element to show and hide content via class changes.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923928" y="116632"/>
            <a:ext cx="153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Dropdown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552" y="11967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dropdown menu is a </a:t>
            </a:r>
            <a:r>
              <a:rPr lang="en-US" sz="2000" dirty="0" err="1" smtClean="0"/>
              <a:t>toggleable</a:t>
            </a:r>
            <a:r>
              <a:rPr lang="en-US" sz="2000" dirty="0" smtClean="0"/>
              <a:t> menu that allows the user to choose one value from a predefined list: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420888"/>
            <a:ext cx="423997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067944" y="116632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Carousel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9552" y="1196752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carousel is a slideshow for cycling through a series of content, built with CSS 3D transforms and a bit of JavaScript. It works with a series of images, text, or custom markup. It also includes support for previous/next controls and indicators.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067944" y="116632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Modal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/>
              <a:t>Modal </a:t>
            </a:r>
            <a:r>
              <a:rPr lang="en-US" sz="2000" b="1" dirty="0" smtClean="0"/>
              <a:t>Size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.modal-</a:t>
            </a:r>
            <a:r>
              <a:rPr lang="en-US" sz="2000" dirty="0" err="1" smtClean="0"/>
              <a:t>sm</a:t>
            </a:r>
            <a:r>
              <a:rPr lang="en-US" sz="2000" dirty="0" smtClean="0"/>
              <a:t>   :   Small modals (max-width 300px)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.modal-</a:t>
            </a:r>
            <a:r>
              <a:rPr lang="en-US" sz="2000" dirty="0" err="1" smtClean="0"/>
              <a:t>lg</a:t>
            </a:r>
            <a:r>
              <a:rPr lang="en-US" sz="2000" dirty="0" smtClean="0"/>
              <a:t>     :   Large modals  (max-width 800px)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.modal-xl     :   Extra large modals  (max-width 1140px)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000" b="1" dirty="0" smtClean="0"/>
              <a:t>EX : &lt;div class="modal-dialog </a:t>
            </a:r>
            <a:r>
              <a:rPr lang="en-US" sz="2000" b="1" dirty="0" smtClean="0">
                <a:solidFill>
                  <a:srgbClr val="FF0000"/>
                </a:solidFill>
              </a:rPr>
              <a:t>modal-</a:t>
            </a:r>
            <a:r>
              <a:rPr lang="en-US" sz="2000" b="1" dirty="0" err="1" smtClean="0">
                <a:solidFill>
                  <a:srgbClr val="FF0000"/>
                </a:solidFill>
              </a:rPr>
              <a:t>sm</a:t>
            </a:r>
            <a:r>
              <a:rPr lang="en-US" sz="2000" b="1" dirty="0" smtClean="0"/>
              <a:t>"&gt;</a:t>
            </a:r>
          </a:p>
          <a:p>
            <a:pPr algn="ctr"/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Responsive </a:t>
            </a:r>
            <a:r>
              <a:rPr lang="en-US" sz="2000" b="1" dirty="0" err="1" smtClean="0"/>
              <a:t>Fullscreen</a:t>
            </a:r>
            <a:r>
              <a:rPr lang="en-US" sz="2000" b="1" dirty="0" smtClean="0"/>
              <a:t> Modal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.modal-</a:t>
            </a:r>
            <a:r>
              <a:rPr lang="en-US" sz="2000" dirty="0" err="1" smtClean="0"/>
              <a:t>fullscreen</a:t>
            </a:r>
            <a:r>
              <a:rPr lang="en-US" sz="2000" dirty="0" smtClean="0"/>
              <a:t>-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md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lg</a:t>
            </a:r>
            <a:r>
              <a:rPr lang="en-US" sz="2000" dirty="0" smtClean="0">
                <a:solidFill>
                  <a:srgbClr val="FF0000"/>
                </a:solidFill>
              </a:rPr>
              <a:t>/xl/</a:t>
            </a:r>
            <a:r>
              <a:rPr lang="en-US" sz="2000" dirty="0" err="1" smtClean="0">
                <a:solidFill>
                  <a:srgbClr val="FF0000"/>
                </a:solidFill>
              </a:rPr>
              <a:t>xxl</a:t>
            </a:r>
            <a:r>
              <a:rPr lang="en-US" sz="2000" dirty="0" smtClean="0"/>
              <a:t>-down  - Responsive full screen modals</a:t>
            </a:r>
          </a:p>
          <a:p>
            <a:r>
              <a:rPr lang="en-US" sz="2000" b="1" dirty="0" smtClean="0"/>
              <a:t>         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	EX: &lt;div class="modal-dialog </a:t>
            </a:r>
            <a:r>
              <a:rPr lang="en-US" sz="2000" b="1" dirty="0" smtClean="0">
                <a:solidFill>
                  <a:srgbClr val="FF0000"/>
                </a:solidFill>
              </a:rPr>
              <a:t>modal-</a:t>
            </a:r>
            <a:r>
              <a:rPr lang="en-US" sz="2000" b="1" dirty="0" err="1" smtClean="0">
                <a:solidFill>
                  <a:srgbClr val="FF0000"/>
                </a:solidFill>
              </a:rPr>
              <a:t>fullscreen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en-US" sz="2000" b="1" dirty="0" err="1" smtClean="0">
                <a:solidFill>
                  <a:srgbClr val="FF0000"/>
                </a:solidFill>
              </a:rPr>
              <a:t>sm</a:t>
            </a:r>
            <a:r>
              <a:rPr lang="en-US" sz="2000" b="1" dirty="0" smtClean="0">
                <a:solidFill>
                  <a:srgbClr val="FF0000"/>
                </a:solidFill>
              </a:rPr>
              <a:t>-down</a:t>
            </a:r>
            <a:r>
              <a:rPr lang="en-US" sz="2000" b="1" dirty="0" smtClean="0"/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067944" y="116632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Modal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23528" y="980728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Modal component is a dialog box/popup window that is displayed on top of the current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1988840"/>
            <a:ext cx="7416824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Full screen modals : modal-dialog </a:t>
            </a:r>
            <a:r>
              <a:rPr lang="en-US" sz="2000" b="1" dirty="0" smtClean="0"/>
              <a:t>modal-</a:t>
            </a:r>
            <a:r>
              <a:rPr lang="en-US" sz="2000" b="1" dirty="0" err="1" smtClean="0"/>
              <a:t>fullscreen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Scrolling long content  : modal-dialog </a:t>
            </a:r>
            <a:r>
              <a:rPr lang="en-US" sz="2000" b="1" dirty="0" smtClean="0"/>
              <a:t>modal-dialog-scrollable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 Vertically cantered :  </a:t>
            </a:r>
            <a:r>
              <a:rPr lang="en-US" sz="2000" dirty="0" smtClean="0"/>
              <a:t>modal-dialog </a:t>
            </a:r>
            <a:r>
              <a:rPr lang="en-US" sz="2000" b="1" dirty="0" smtClean="0"/>
              <a:t>modal-dialog-centered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14678" y="109815"/>
            <a:ext cx="1991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bg1"/>
                </a:solidFill>
              </a:rPr>
              <a:t>Navs</a:t>
            </a:r>
            <a:r>
              <a:rPr lang="en-IN" sz="2400" b="1" dirty="0" smtClean="0">
                <a:solidFill>
                  <a:schemeClr val="bg1"/>
                </a:solidFill>
              </a:rPr>
              <a:t> and Tabs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77057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11960" y="87015"/>
            <a:ext cx="118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Tooltips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2345105"/>
            <a:ext cx="684076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="#" </a:t>
            </a:r>
            <a:r>
              <a:rPr lang="en-US" dirty="0" smtClean="0">
                <a:solidFill>
                  <a:srgbClr val="FF0000"/>
                </a:solidFill>
              </a:rPr>
              <a:t>data-</a:t>
            </a:r>
            <a:r>
              <a:rPr lang="en-US" dirty="0" err="1" smtClean="0">
                <a:solidFill>
                  <a:srgbClr val="FF0000"/>
                </a:solidFill>
              </a:rPr>
              <a:t>bs</a:t>
            </a:r>
            <a:r>
              <a:rPr lang="en-US" dirty="0" smtClean="0">
                <a:solidFill>
                  <a:srgbClr val="FF0000"/>
                </a:solidFill>
              </a:rPr>
              <a:t>-toggle</a:t>
            </a:r>
            <a:r>
              <a:rPr lang="en-US" dirty="0" smtClean="0">
                <a:solidFill>
                  <a:srgbClr val="0070C0"/>
                </a:solidFill>
              </a:rPr>
              <a:t>="tooltip"  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>
                <a:solidFill>
                  <a:srgbClr val="0070C0"/>
                </a:solidFill>
              </a:rPr>
              <a:t>=“Tooltip text"</a:t>
            </a:r>
            <a:r>
              <a:rPr lang="en-US" dirty="0" smtClean="0"/>
              <a:t>&gt;&lt;/a&gt;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3573016"/>
            <a:ext cx="3960440" cy="2400657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Positioning Tooltip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data-</a:t>
            </a:r>
            <a:r>
              <a:rPr lang="en-US" sz="2000" dirty="0" err="1" smtClean="0"/>
              <a:t>bs</a:t>
            </a:r>
            <a:r>
              <a:rPr lang="en-US" sz="2000" dirty="0" smtClean="0"/>
              <a:t>-placement=“top”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data-</a:t>
            </a:r>
            <a:r>
              <a:rPr lang="en-US" sz="2000" dirty="0" err="1" smtClean="0"/>
              <a:t>bs</a:t>
            </a:r>
            <a:r>
              <a:rPr lang="en-US" sz="2000" dirty="0" smtClean="0"/>
              <a:t>-placement=“bottom”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data-</a:t>
            </a:r>
            <a:r>
              <a:rPr lang="en-US" sz="2000" dirty="0" err="1" smtClean="0"/>
              <a:t>bs</a:t>
            </a:r>
            <a:r>
              <a:rPr lang="en-US" sz="2000" dirty="0" smtClean="0"/>
              <a:t>-placement=“left”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data-</a:t>
            </a:r>
            <a:r>
              <a:rPr lang="en-US" sz="2000" dirty="0" err="1" smtClean="0"/>
              <a:t>bs</a:t>
            </a:r>
            <a:r>
              <a:rPr lang="en-US" sz="2000" dirty="0" smtClean="0"/>
              <a:t>-placement=“right”</a:t>
            </a:r>
          </a:p>
        </p:txBody>
      </p:sp>
      <p:pic>
        <p:nvPicPr>
          <p:cNvPr id="1028" name="Picture 4" descr="How to Create Bootstrap 5 Tooltips? – WebNo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204864"/>
            <a:ext cx="3686175" cy="3952876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51520" y="836712"/>
            <a:ext cx="1844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Bootstrap 3 &amp;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1196752"/>
            <a:ext cx="684076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="#" </a:t>
            </a:r>
            <a:r>
              <a:rPr lang="en-US" dirty="0" smtClean="0">
                <a:solidFill>
                  <a:srgbClr val="FF0000"/>
                </a:solidFill>
              </a:rPr>
              <a:t>data-toggle</a:t>
            </a:r>
            <a:r>
              <a:rPr lang="en-US" dirty="0" smtClean="0">
                <a:solidFill>
                  <a:srgbClr val="0070C0"/>
                </a:solidFill>
              </a:rPr>
              <a:t>="tooltip"  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>
                <a:solidFill>
                  <a:srgbClr val="0070C0"/>
                </a:solidFill>
              </a:rPr>
              <a:t>=“Tooltip text"</a:t>
            </a:r>
            <a:r>
              <a:rPr lang="en-US" dirty="0" smtClean="0"/>
              <a:t>&gt;&lt;/a&gt;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520" y="1985065"/>
            <a:ext cx="1418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Bootstrap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211960" y="87015"/>
            <a:ext cx="121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Popover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7890" name="Picture 2" descr="GitHub - Nikita240/twitter-bootstrap-contextual-popovers: Bootstrap  popovers, with bootstrap contextual colors!"/>
          <p:cNvPicPr>
            <a:picLocks noChangeAspect="1" noChangeArrowheads="1"/>
          </p:cNvPicPr>
          <p:nvPr/>
        </p:nvPicPr>
        <p:blipFill>
          <a:blip r:embed="rId3" cstate="print"/>
          <a:srcRect r="445"/>
          <a:stretch>
            <a:fillRect/>
          </a:stretch>
        </p:blipFill>
        <p:spPr bwMode="auto">
          <a:xfrm>
            <a:off x="395536" y="764704"/>
            <a:ext cx="8280920" cy="2110310"/>
          </a:xfrm>
          <a:prstGeom prst="rect">
            <a:avLst/>
          </a:prstGeom>
          <a:noFill/>
        </p:spPr>
      </p:pic>
      <p:pic>
        <p:nvPicPr>
          <p:cNvPr id="13" name="Picture 14" descr="Bootstrap Icon - Download in Flat Sty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99592" y="3933056"/>
            <a:ext cx="7562979" cy="1338828"/>
          </a:xfrm>
          <a:prstGeom prst="rect">
            <a:avLst/>
          </a:prstGeom>
          <a:noFill/>
          <a:ln>
            <a:solidFill>
              <a:srgbClr val="7030A0">
                <a:alpha val="29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&lt;button type="button" 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  </a:t>
            </a:r>
            <a:r>
              <a:rPr lang="en-US" dirty="0" smtClean="0">
                <a:solidFill>
                  <a:srgbClr val="FF0000"/>
                </a:solidFill>
              </a:rPr>
              <a:t>data-</a:t>
            </a:r>
            <a:r>
              <a:rPr lang="en-US" dirty="0" err="1" smtClean="0">
                <a:solidFill>
                  <a:srgbClr val="FF0000"/>
                </a:solidFill>
              </a:rPr>
              <a:t>bs</a:t>
            </a:r>
            <a:r>
              <a:rPr lang="en-US" dirty="0" smtClean="0">
                <a:solidFill>
                  <a:srgbClr val="FF0000"/>
                </a:solidFill>
              </a:rPr>
              <a:t>-toggle</a:t>
            </a:r>
            <a:r>
              <a:rPr lang="en-US" dirty="0" smtClean="0">
                <a:solidFill>
                  <a:srgbClr val="0070C0"/>
                </a:solidFill>
              </a:rPr>
              <a:t>="popover“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>
                <a:solidFill>
                  <a:srgbClr val="0070C0"/>
                </a:solidFill>
              </a:rPr>
              <a:t>="Popover Header"</a:t>
            </a:r>
            <a:r>
              <a:rPr lang="en-US" dirty="0" smtClean="0">
                <a:solidFill>
                  <a:srgbClr val="FF0000"/>
                </a:solidFill>
              </a:rPr>
              <a:t>  data-</a:t>
            </a:r>
            <a:r>
              <a:rPr lang="en-US" dirty="0" err="1" smtClean="0">
                <a:solidFill>
                  <a:srgbClr val="FF0000"/>
                </a:solidFill>
              </a:rPr>
              <a:t>bs</a:t>
            </a:r>
            <a:r>
              <a:rPr lang="en-US" dirty="0" smtClean="0">
                <a:solidFill>
                  <a:srgbClr val="FF0000"/>
                </a:solidFill>
              </a:rPr>
              <a:t>-content</a:t>
            </a:r>
            <a:r>
              <a:rPr lang="en-US" dirty="0" smtClean="0">
                <a:solidFill>
                  <a:srgbClr val="0070C0"/>
                </a:solidFill>
              </a:rPr>
              <a:t>="Popover Body Content“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data-</a:t>
            </a:r>
            <a:r>
              <a:rPr lang="en-US" dirty="0" err="1" smtClean="0">
                <a:solidFill>
                  <a:srgbClr val="FF0000"/>
                </a:solidFill>
              </a:rPr>
              <a:t>bs</a:t>
            </a:r>
            <a:r>
              <a:rPr lang="en-US" dirty="0" smtClean="0">
                <a:solidFill>
                  <a:srgbClr val="FF0000"/>
                </a:solidFill>
              </a:rPr>
              <a:t>-placement</a:t>
            </a:r>
            <a:r>
              <a:rPr lang="en-US" dirty="0" smtClean="0">
                <a:solidFill>
                  <a:srgbClr val="0070C0"/>
                </a:solidFill>
              </a:rPr>
              <a:t>="top" </a:t>
            </a:r>
            <a:r>
              <a:rPr lang="en-US" dirty="0" smtClean="0"/>
              <a:t>&gt;Toggle popover&lt;/button&gt;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7584" y="3356992"/>
            <a:ext cx="1432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Bootstrap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067944" y="116632"/>
            <a:ext cx="86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Table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23528" y="980728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 </a:t>
            </a:r>
            <a:r>
              <a:rPr lang="en-US" sz="2000" b="1" dirty="0" smtClean="0"/>
              <a:t>.table-responsive</a:t>
            </a:r>
            <a:r>
              <a:rPr lang="en-US" sz="2000" dirty="0" smtClean="0"/>
              <a:t> class creates a responsive table. should get a scrollbar, depending on 4 breakpoints (</a:t>
            </a:r>
            <a:r>
              <a:rPr lang="en-US" sz="2000" dirty="0" err="1" smtClean="0"/>
              <a:t>sm</a:t>
            </a:r>
            <a:r>
              <a:rPr lang="en-US" sz="2000" dirty="0" smtClean="0"/>
              <a:t>/</a:t>
            </a:r>
            <a:r>
              <a:rPr lang="en-US" sz="2000" dirty="0" err="1" smtClean="0"/>
              <a:t>md</a:t>
            </a:r>
            <a:r>
              <a:rPr lang="en-US" sz="2000" dirty="0" smtClean="0"/>
              <a:t>/</a:t>
            </a:r>
            <a:r>
              <a:rPr lang="en-US" sz="2000" dirty="0" err="1" smtClean="0"/>
              <a:t>lg</a:t>
            </a:r>
            <a:r>
              <a:rPr lang="en-US" sz="2000" dirty="0" smtClean="0"/>
              <a:t>/xl)  </a:t>
            </a:r>
            <a:r>
              <a:rPr lang="en-US" sz="2000" b="1" dirty="0" smtClean="0"/>
              <a:t>.table-responsive-*</a:t>
            </a:r>
            <a:endParaRPr lang="en-US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 r="64962"/>
          <a:stretch>
            <a:fillRect/>
          </a:stretch>
        </p:blipFill>
        <p:spPr bwMode="auto">
          <a:xfrm>
            <a:off x="755576" y="2492896"/>
            <a:ext cx="3203848" cy="31816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501008"/>
            <a:ext cx="3652826" cy="1560190"/>
          </a:xfrm>
          <a:prstGeom prst="rect">
            <a:avLst/>
          </a:prstGeom>
          <a:noFill/>
          <a:ln w="9525">
            <a:solidFill>
              <a:srgbClr val="7030A0">
                <a:alpha val="28000"/>
              </a:srgb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915816" y="116632"/>
            <a:ext cx="32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Placeholder and Spinner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67544" y="836712"/>
            <a:ext cx="1502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Placeholder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34076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placeholders indicate something may still be loading in the page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988840"/>
            <a:ext cx="4192271" cy="2016224"/>
          </a:xfrm>
          <a:prstGeom prst="rect">
            <a:avLst/>
          </a:prstGeom>
          <a:noFill/>
          <a:ln w="9525">
            <a:solidFill>
              <a:schemeClr val="accent1">
                <a:alpha val="28000"/>
              </a:schemeClr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39552" y="4365104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Spinner</a:t>
            </a:r>
            <a:endParaRPr lang="en-US" sz="2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86916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create a spinner/loader, use the</a:t>
            </a:r>
            <a:r>
              <a:rPr lang="en-US" sz="2000" b="1" dirty="0" smtClean="0"/>
              <a:t> .spinner-border</a:t>
            </a:r>
            <a:r>
              <a:rPr lang="en-US" sz="2000" dirty="0" smtClean="0"/>
              <a:t> class</a:t>
            </a:r>
          </a:p>
        </p:txBody>
      </p:sp>
      <p:pic>
        <p:nvPicPr>
          <p:cNvPr id="4109" name="Picture 13" descr="Figma: How To Design a Loading Spinner? | by Em Design | Medium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661248"/>
            <a:ext cx="1248139" cy="936104"/>
          </a:xfrm>
          <a:prstGeom prst="rect">
            <a:avLst/>
          </a:prstGeom>
          <a:noFill/>
        </p:spPr>
      </p:pic>
      <p:pic>
        <p:nvPicPr>
          <p:cNvPr id="4111" name="Picture 15" descr="GitHub - michalsnik/vue-content-placeholders: Composable components for  rendering fake (progressive) content like facebook in vue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1988840"/>
            <a:ext cx="3910253" cy="2016224"/>
          </a:xfrm>
          <a:prstGeom prst="rect">
            <a:avLst/>
          </a:prstGeom>
          <a:noFill/>
          <a:ln>
            <a:solidFill>
              <a:schemeClr val="accent1">
                <a:alpha val="27000"/>
              </a:schemeClr>
            </a:solidFill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9" y="5949280"/>
            <a:ext cx="4248472" cy="46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143372" y="142852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INDEX</a:t>
            </a:r>
            <a:endParaRPr lang="en-IN" sz="2400" b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23728" y="2276872"/>
            <a:ext cx="5168092" cy="1890425"/>
            <a:chOff x="642910" y="2857496"/>
            <a:chExt cx="5168092" cy="1890425"/>
          </a:xfrm>
        </p:grpSpPr>
        <p:sp>
          <p:nvSpPr>
            <p:cNvPr id="6" name="TextBox 5"/>
            <p:cNvSpPr txBox="1"/>
            <p:nvPr/>
          </p:nvSpPr>
          <p:spPr>
            <a:xfrm>
              <a:off x="1285852" y="2857496"/>
              <a:ext cx="4525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Bootstrap 5 installation and usage</a:t>
              </a:r>
              <a:endParaRPr lang="en-IN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730" y="3571876"/>
              <a:ext cx="3358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Bootstrap 5 Components</a:t>
              </a:r>
              <a:endParaRPr lang="en-IN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5852" y="4286256"/>
              <a:ext cx="2682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/>
                <a:t>Utilities and classes</a:t>
              </a:r>
              <a:endParaRPr lang="en-IN" sz="2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2910" y="2928934"/>
              <a:ext cx="285752" cy="28575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2910" y="3643314"/>
              <a:ext cx="285752" cy="28575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2910" y="4357694"/>
              <a:ext cx="285752" cy="28575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211960" y="87015"/>
            <a:ext cx="95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Toasts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429000"/>
            <a:ext cx="7488832" cy="2238164"/>
          </a:xfrm>
          <a:prstGeom prst="rect">
            <a:avLst/>
          </a:prstGeom>
          <a:noFill/>
          <a:ln w="9525">
            <a:solidFill>
              <a:schemeClr val="accent1">
                <a:alpha val="27000"/>
              </a:schemeClr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 l="1818" r="1818" b="9463"/>
          <a:stretch>
            <a:fillRect/>
          </a:stretch>
        </p:blipFill>
        <p:spPr bwMode="auto">
          <a:xfrm>
            <a:off x="611560" y="1628800"/>
            <a:ext cx="381642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55776" y="44624"/>
            <a:ext cx="439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Bootstrap utilities / helper classes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1052736"/>
            <a:ext cx="7920880" cy="3785652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Responsive float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float-none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float-</a:t>
            </a:r>
            <a:r>
              <a:rPr lang="en-US" sz="2000" dirty="0" err="1" smtClean="0"/>
              <a:t>sm</a:t>
            </a:r>
            <a:r>
              <a:rPr lang="en-US" sz="2000" dirty="0" smtClean="0"/>
              <a:t>-start/end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float-</a:t>
            </a:r>
            <a:r>
              <a:rPr lang="en-US" sz="2000" dirty="0" err="1" smtClean="0"/>
              <a:t>md</a:t>
            </a:r>
            <a:r>
              <a:rPr lang="en-US" sz="2000" dirty="0" smtClean="0"/>
              <a:t>-start/end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float-</a:t>
            </a:r>
            <a:r>
              <a:rPr lang="en-US" sz="2000" dirty="0" err="1" smtClean="0"/>
              <a:t>lg</a:t>
            </a:r>
            <a:r>
              <a:rPr lang="en-US" sz="2000" dirty="0" smtClean="0"/>
              <a:t>-start/end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float-xl-start/end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</a:t>
            </a:r>
            <a:r>
              <a:rPr lang="en-US" sz="2000" b="1" dirty="0" smtClean="0"/>
              <a:t>float-</a:t>
            </a:r>
            <a:r>
              <a:rPr lang="en-US" sz="2000" b="1" dirty="0" err="1" smtClean="0"/>
              <a:t>xxl</a:t>
            </a:r>
            <a:r>
              <a:rPr lang="en-US" sz="2000" b="1" dirty="0" smtClean="0"/>
              <a:t>-start/end </a:t>
            </a:r>
            <a:r>
              <a:rPr lang="en-US" sz="2000" dirty="0" smtClean="0"/>
              <a:t>(Bootstrap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627784" y="44624"/>
            <a:ext cx="439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Bootstrap utilities / helper classes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4744"/>
            <a:ext cx="7776864" cy="5170646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Responsive flex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d-flex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d-</a:t>
            </a:r>
            <a:r>
              <a:rPr lang="en-US" sz="2000" b="1" dirty="0" smtClean="0"/>
              <a:t> </a:t>
            </a:r>
            <a:r>
              <a:rPr lang="en-US" sz="2000" dirty="0" smtClean="0"/>
              <a:t>{breakpoint} -flex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d-inline-flex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d- {breakpoint} -inline-flex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flex-row  : set a horizontal direction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flex-row-reverse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flex-column :  set a vertical direction  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flex-column-reverse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justify-content-start/end/center/between etc..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justify-content- {breakpoint} -start/end/center/between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55776" y="44624"/>
            <a:ext cx="439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Bootstrap utilities / helper classes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556792"/>
            <a:ext cx="3960440" cy="3323987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width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w-25  =&gt; width : 25%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w-50  =&gt; width : 50%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w-75  =&gt; width : 75%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w-100 =&gt; width : 100%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mw-100   : max-width :100%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mw-auto  : max-width: auto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016" y="1628800"/>
            <a:ext cx="4104456" cy="3323987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Height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h-25 =&gt; height : 25%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h-50 =&gt; height : 50%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h-75 =&gt; height : 75%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h-100 =&gt; height : 100%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mh-100 :  max-height : 100%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 </a:t>
            </a:r>
            <a:r>
              <a:rPr lang="en-US" sz="2000" dirty="0" err="1" smtClean="0"/>
              <a:t>mh</a:t>
            </a:r>
            <a:r>
              <a:rPr lang="en-US" sz="2000" dirty="0" smtClean="0"/>
              <a:t>-auto : max-height : auto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88640"/>
            <a:ext cx="792088" cy="7920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689728" y="87015"/>
            <a:ext cx="440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Margin and Padding utility classes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65503"/>
            <a:ext cx="8316416" cy="2067553"/>
          </a:xfrm>
          <a:prstGeom prst="rect">
            <a:avLst/>
          </a:prstGeom>
          <a:noFill/>
          <a:ln w="9525">
            <a:solidFill>
              <a:srgbClr val="7030A0">
                <a:alpha val="34000"/>
              </a:srgbClr>
            </a:solidFill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221088"/>
            <a:ext cx="4493299" cy="2160240"/>
          </a:xfrm>
          <a:prstGeom prst="rect">
            <a:avLst/>
          </a:prstGeom>
          <a:noFill/>
          <a:ln w="9525">
            <a:solidFill>
              <a:srgbClr val="7030A0">
                <a:alpha val="24000"/>
              </a:srgbClr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1560" y="692696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m-# / m-*-#  (EX : m-1 / m-t-1 )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/>
              <a:t>p-# / p-*-#  (EX: p-1 / p-t-1 )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4" y="422108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4293096"/>
            <a:ext cx="33848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# 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0</a:t>
            </a:r>
            <a:r>
              <a:rPr lang="en-US" sz="2000" dirty="0" smtClean="0"/>
              <a:t> / </a:t>
            </a:r>
            <a:r>
              <a:rPr lang="en-US" sz="2000" b="1" dirty="0" smtClean="0"/>
              <a:t>1</a:t>
            </a:r>
            <a:r>
              <a:rPr lang="en-US" sz="2000" dirty="0" smtClean="0"/>
              <a:t> / </a:t>
            </a:r>
            <a:r>
              <a:rPr lang="en-US" sz="2000" b="1" dirty="0" smtClean="0"/>
              <a:t>2</a:t>
            </a:r>
            <a:r>
              <a:rPr lang="en-US" sz="2000" dirty="0" smtClean="0"/>
              <a:t> / </a:t>
            </a:r>
            <a:r>
              <a:rPr lang="en-US" sz="2000" b="1" dirty="0" smtClean="0"/>
              <a:t>3</a:t>
            </a:r>
            <a:r>
              <a:rPr lang="en-US" sz="2000" dirty="0" smtClean="0"/>
              <a:t> / </a:t>
            </a:r>
            <a:r>
              <a:rPr lang="en-US" sz="2000" b="1" dirty="0" smtClean="0"/>
              <a:t>4</a:t>
            </a:r>
            <a:r>
              <a:rPr lang="en-US" sz="2000" dirty="0" smtClean="0"/>
              <a:t> / </a:t>
            </a:r>
            <a:r>
              <a:rPr lang="en-US" sz="2000" b="1" dirty="0" smtClean="0"/>
              <a:t>5</a:t>
            </a:r>
            <a:r>
              <a:rPr lang="en-US" sz="2000" dirty="0" smtClean="0"/>
              <a:t> / </a:t>
            </a:r>
            <a:r>
              <a:rPr lang="en-US" sz="2000" b="1" dirty="0" smtClean="0"/>
              <a:t>auto</a:t>
            </a:r>
          </a:p>
          <a:p>
            <a:pPr algn="ctr"/>
            <a:r>
              <a:rPr lang="en-US" sz="2000" dirty="0" smtClean="0"/>
              <a:t>------------------------------------</a:t>
            </a:r>
          </a:p>
          <a:p>
            <a:pPr algn="ctr"/>
            <a:r>
              <a:rPr lang="en-US" sz="3600" b="1" dirty="0" smtClean="0"/>
              <a:t>*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 / </a:t>
            </a:r>
            <a:r>
              <a:rPr lang="en-US" sz="2000" b="1" dirty="0" smtClean="0"/>
              <a:t>e</a:t>
            </a:r>
            <a:r>
              <a:rPr lang="en-US" sz="2000" dirty="0" smtClean="0"/>
              <a:t> /  </a:t>
            </a:r>
            <a:r>
              <a:rPr lang="en-US" sz="2000" b="1" dirty="0" smtClean="0"/>
              <a:t>t </a:t>
            </a:r>
            <a:r>
              <a:rPr lang="en-US" sz="2000" dirty="0" smtClean="0"/>
              <a:t>/ </a:t>
            </a:r>
            <a:r>
              <a:rPr lang="en-US" sz="2000" b="1" dirty="0" smtClean="0"/>
              <a:t>b</a:t>
            </a:r>
            <a:r>
              <a:rPr lang="en-US" sz="2000" dirty="0" smtClean="0"/>
              <a:t> /  </a:t>
            </a:r>
            <a:r>
              <a:rPr lang="en-US" sz="2000" b="1" dirty="0" smtClean="0"/>
              <a:t>x</a:t>
            </a:r>
            <a:r>
              <a:rPr lang="en-US" sz="2000" dirty="0" smtClean="0"/>
              <a:t> / </a:t>
            </a:r>
            <a:r>
              <a:rPr lang="en-US" sz="2000" b="1" dirty="0" smtClean="0"/>
              <a:t>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ui developer images"/>
          <p:cNvPicPr>
            <a:picLocks noChangeAspect="1" noChangeArrowheads="1"/>
          </p:cNvPicPr>
          <p:nvPr/>
        </p:nvPicPr>
        <p:blipFill>
          <a:blip r:embed="rId2" cstate="print"/>
          <a:srcRect t="9295" b="7050"/>
          <a:stretch>
            <a:fillRect/>
          </a:stretch>
        </p:blipFill>
        <p:spPr bwMode="auto">
          <a:xfrm>
            <a:off x="971600" y="476672"/>
            <a:ext cx="6968896" cy="38884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65320" y="4653136"/>
            <a:ext cx="66127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Bahnschrift SemiBold" pitchFamily="34" charset="0"/>
                <a:cs typeface="Times New Roman" pitchFamily="18" charset="0"/>
              </a:rPr>
              <a:t>Thank you</a:t>
            </a:r>
            <a:endParaRPr lang="en-US" sz="9600" b="1" cap="all" spc="0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14348" y="1714488"/>
            <a:ext cx="75724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Bootstrap 5 is the newest version of Bootstrap; with new components, faster </a:t>
            </a:r>
            <a:r>
              <a:rPr lang="en-IN" sz="2400" dirty="0" smtClean="0"/>
              <a:t>style sheet </a:t>
            </a:r>
            <a:r>
              <a:rPr lang="en-IN" sz="2400" dirty="0"/>
              <a:t>and more responsiveness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Bootstrap 5 supports the latest, stable releases of all major browsers and platforms. However, Internet Explorer 11 and down is not supported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b="1" dirty="0" smtClean="0"/>
              <a:t>The most popular HTML, CSS, and JavaScript framework for creating responsive, mobile-first websites.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142852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BOOTSTRAP 5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071670" y="142852"/>
            <a:ext cx="482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BOOTSTRAP 5 Installation and usage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00174"/>
            <a:ext cx="836562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915816" y="116632"/>
            <a:ext cx="306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Responsive Containers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98072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Containers are the most basic layout element in Bootstrap and are </a:t>
            </a:r>
            <a:r>
              <a:rPr lang="en-US" sz="2000" b="1" dirty="0" smtClean="0"/>
              <a:t>required when using our default grid system</a:t>
            </a:r>
            <a:endParaRPr lang="en-IN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1844824"/>
            <a:ext cx="7416824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container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container-fluid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/>
              <a:t>container-</a:t>
            </a:r>
            <a:r>
              <a:rPr lang="en-US" sz="2000" dirty="0" smtClean="0"/>
              <a:t>{breakpoint}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998"/>
          <a:stretch>
            <a:fillRect/>
          </a:stretch>
        </p:blipFill>
        <p:spPr bwMode="auto">
          <a:xfrm>
            <a:off x="0" y="3212976"/>
            <a:ext cx="9144000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707904" y="116632"/>
            <a:ext cx="165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Grid Layout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Bootstrap's grid system is built with </a:t>
            </a:r>
            <a:r>
              <a:rPr lang="en-US" sz="2000" dirty="0" err="1" smtClean="0"/>
              <a:t>flexbox</a:t>
            </a:r>
            <a:r>
              <a:rPr lang="en-US" sz="2000" dirty="0" smtClean="0"/>
              <a:t> and allows up to 12 columns across the page.</a:t>
            </a:r>
          </a:p>
          <a:p>
            <a:r>
              <a:rPr lang="en-US" sz="2000" dirty="0" smtClean="0"/>
              <a:t>If you do not want to use all 12 columns individually, you can group the columns together to create wider columns: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92896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0" y="5633864"/>
            <a:ext cx="9144000" cy="122413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43608" y="5788991"/>
            <a:ext cx="766936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Make sure that the column sum adds up to 12 or fewer.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Don’t miss to </a:t>
            </a:r>
            <a:r>
              <a:rPr lang="en-US" sz="1900" dirty="0" smtClean="0"/>
              <a:t>add</a:t>
            </a:r>
            <a:r>
              <a:rPr lang="en-US" dirty="0" smtClean="0"/>
              <a:t> row while adding columns, else which cause  alignment issues</a:t>
            </a:r>
          </a:p>
        </p:txBody>
      </p:sp>
      <p:pic>
        <p:nvPicPr>
          <p:cNvPr id="24" name="Picture 4" descr="Caution, attention, important icon - Download on Iconfind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877272"/>
            <a:ext cx="720080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707904" y="116632"/>
            <a:ext cx="165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Grid Layout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67544" y="1124744"/>
            <a:ext cx="7416824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Grid supports </a:t>
            </a:r>
            <a:r>
              <a:rPr lang="en-US" sz="2000" u="sng" dirty="0" smtClean="0">
                <a:hlinkClick r:id="rId4"/>
              </a:rPr>
              <a:t>six responsive breakpoints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Containers center and horizontally pad your content.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Rows are wrappers for columns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 </a:t>
            </a:r>
            <a:r>
              <a:rPr lang="en-US" sz="2000" dirty="0" smtClean="0"/>
              <a:t>Columns are incredibly flexible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 </a:t>
            </a:r>
            <a:r>
              <a:rPr lang="en-US" sz="2000" dirty="0" smtClean="0"/>
              <a:t>Gutters are also responsive and customizable.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3861048"/>
            <a:ext cx="7416824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Equal width columns.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Setting one column width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 variable width content – </a:t>
            </a:r>
            <a:r>
              <a:rPr lang="en-IN" sz="2000" dirty="0" err="1" smtClean="0"/>
              <a:t>col</a:t>
            </a:r>
            <a:r>
              <a:rPr lang="en-IN" sz="2000" dirty="0" smtClean="0"/>
              <a:t>-</a:t>
            </a:r>
            <a:r>
              <a:rPr lang="en-IN" sz="2000" dirty="0" err="1" smtClean="0"/>
              <a:t>md</a:t>
            </a:r>
            <a:r>
              <a:rPr lang="en-IN" sz="2000" dirty="0" smtClean="0"/>
              <a:t>-auto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000" dirty="0" smtClean="0"/>
              <a:t> Responsive classes</a:t>
            </a: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38465" y="116632"/>
            <a:ext cx="433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Grid Layout – Responsive classes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780928"/>
            <a:ext cx="8157352" cy="2232248"/>
          </a:xfrm>
          <a:prstGeom prst="rect">
            <a:avLst/>
          </a:prstGeom>
          <a:noFill/>
          <a:ln w="9525">
            <a:solidFill>
              <a:srgbClr val="7030A0">
                <a:alpha val="22000"/>
              </a:srgbClr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95536" y="191683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Bootstrap 5 </a:t>
            </a:r>
            <a:r>
              <a:rPr lang="en-US" sz="2000" dirty="0" smtClean="0"/>
              <a:t>has 6 tier grid system that includes </a:t>
            </a:r>
            <a:r>
              <a:rPr lang="en-US" sz="2000" b="1" dirty="0" err="1" smtClean="0"/>
              <a:t>xs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lg</a:t>
            </a:r>
            <a:r>
              <a:rPr lang="en-US" sz="2000" dirty="0" smtClean="0"/>
              <a:t>, </a:t>
            </a:r>
            <a:r>
              <a:rPr lang="en-US" sz="2000" b="1" dirty="0" smtClean="0"/>
              <a:t>xl and </a:t>
            </a:r>
            <a:r>
              <a:rPr lang="en-US" sz="2000" b="1" dirty="0" err="1" smtClean="0"/>
              <a:t>xxl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AutoShape 6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6" name="AutoShape 8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98" name="AutoShape 10" descr="Introduction ·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14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23728" y="116632"/>
            <a:ext cx="526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Grid Layout – Responsive gutter spacing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14" descr="Bootstrap Icon - Download in Flat Sty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214290"/>
            <a:ext cx="928718" cy="92871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79512" y="1052736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Gutters are the padding between your columns, used to responsively space and align content in the Bootstrap grid system</a:t>
            </a:r>
          </a:p>
          <a:p>
            <a:endParaRPr lang="en-US" sz="2000" dirty="0" smtClean="0"/>
          </a:p>
          <a:p>
            <a:r>
              <a:rPr lang="en-US" sz="2000" b="1" dirty="0" smtClean="0"/>
              <a:t>Gutters can be responsively adjusted.</a:t>
            </a:r>
            <a:r>
              <a:rPr lang="en-US" sz="2000" dirty="0" smtClean="0"/>
              <a:t> Use breakpoint-specific gutter classes to modify horizontal gutters, vertical gutters, and all gutters.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2852936"/>
            <a:ext cx="8496944" cy="1477328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.</a:t>
            </a:r>
            <a:r>
              <a:rPr lang="en-US" sz="2000" dirty="0" err="1" smtClean="0"/>
              <a:t>gx</a:t>
            </a:r>
            <a:r>
              <a:rPr lang="en-US" sz="2000" dirty="0" smtClean="0"/>
              <a:t>-* classes can be used to control the horizontal gutter widths.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.</a:t>
            </a:r>
            <a:r>
              <a:rPr lang="en-US" sz="2000" dirty="0" err="1" smtClean="0"/>
              <a:t>gy</a:t>
            </a:r>
            <a:r>
              <a:rPr lang="en-US" sz="2000" dirty="0" smtClean="0"/>
              <a:t>-* classes can be used to control the vertical gutter widths. 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 .g-* classes can be used to control both horizontal and vertical gutter widths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4581128"/>
            <a:ext cx="2808312" cy="1938992"/>
          </a:xfrm>
          <a:prstGeom prst="rect">
            <a:avLst/>
          </a:prstGeom>
          <a:solidFill>
            <a:srgbClr val="7030A0">
              <a:alpha val="4000"/>
            </a:srgbClr>
          </a:solidFill>
          <a:ln>
            <a:solidFill>
              <a:srgbClr val="7030A0">
                <a:alpha val="14000"/>
              </a:srgb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EX :  </a:t>
            </a:r>
            <a:r>
              <a:rPr lang="en-US" sz="2000" dirty="0" err="1" smtClean="0"/>
              <a:t>gx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{breakpoint} -*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gx-sm-2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gy-md-3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g-2</a:t>
            </a: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725144"/>
            <a:ext cx="5305425" cy="1571625"/>
          </a:xfrm>
          <a:prstGeom prst="rect">
            <a:avLst/>
          </a:prstGeom>
          <a:noFill/>
          <a:ln w="9525">
            <a:solidFill>
              <a:schemeClr val="accent1">
                <a:alpha val="28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16439</TotalTime>
  <Words>660</Words>
  <Application>Microsoft Office PowerPoint</Application>
  <PresentationFormat>On-screen Show (4:3)</PresentationFormat>
  <Paragraphs>158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poulose</dc:creator>
  <cp:lastModifiedBy>anumoly</cp:lastModifiedBy>
  <cp:revision>303</cp:revision>
  <dcterms:created xsi:type="dcterms:W3CDTF">2022-02-06T11:08:22Z</dcterms:created>
  <dcterms:modified xsi:type="dcterms:W3CDTF">2025-06-25T06:47:56Z</dcterms:modified>
</cp:coreProperties>
</file>