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99040-34A6-4C15-868F-156DF56C103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A7F85-721C-4AC0-B5E4-92241094AE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A7F85-721C-4AC0-B5E4-92241094AE31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0.svg"/><Relationship Id="rId5" Type="http://schemas.microsoft.com/office/2007/relationships/hdphoto" Target="../media/hdphoto6.wdp"/><Relationship Id="rId10" Type="http://schemas.openxmlformats.org/officeDocument/2006/relationships/image" Target="../media/image12.png"/><Relationship Id="rId9" Type="http://schemas.microsoft.com/office/2007/relationships/hdphoto" Target="../media/hdphoto8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0.svg"/><Relationship Id="rId5" Type="http://schemas.microsoft.com/office/2007/relationships/hdphoto" Target="../media/hdphoto6.wdp"/><Relationship Id="rId10" Type="http://schemas.openxmlformats.org/officeDocument/2006/relationships/image" Target="../media/image12.png"/><Relationship Id="rId9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0"/>
            <a:ext cx="6172200" cy="3570762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Training presentation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5257800"/>
            <a:ext cx="2514600" cy="11171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Presented By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Anagha N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" y="2286000"/>
            <a:ext cx="1752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</a:rPr>
              <a:t>Union Types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4276D8AB-1030-EA76-37FD-0E93FD9DC135}"/>
              </a:ext>
            </a:extLst>
          </p:cNvPr>
          <p:cNvGrpSpPr/>
          <p:nvPr/>
        </p:nvGrpSpPr>
        <p:grpSpPr>
          <a:xfrm>
            <a:off x="-228600" y="609600"/>
            <a:ext cx="8915401" cy="5970616"/>
            <a:chOff x="2546500" y="582584"/>
            <a:chExt cx="8411957" cy="5692832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0B13179B-5F1F-1203-067B-5445EF246577}"/>
                </a:ext>
              </a:extLst>
            </p:cNvPr>
            <p:cNvSpPr txBox="1"/>
            <p:nvPr/>
          </p:nvSpPr>
          <p:spPr>
            <a:xfrm>
              <a:off x="2546500" y="2667000"/>
              <a:ext cx="2994989" cy="14966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Advanced Typescript Features</a:t>
              </a:r>
              <a:endPara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3" name="Group 48">
              <a:extLst>
                <a:ext uri="{FF2B5EF4-FFF2-40B4-BE49-F238E27FC236}">
                  <a16:creationId xmlns:a16="http://schemas.microsoft.com/office/drawing/2014/main" xmlns="" id="{0FDE447E-2B26-068C-1B00-FC298B318533}"/>
                </a:ext>
              </a:extLst>
            </p:cNvPr>
            <p:cNvGrpSpPr/>
            <p:nvPr/>
          </p:nvGrpSpPr>
          <p:grpSpPr>
            <a:xfrm>
              <a:off x="5495495" y="582584"/>
              <a:ext cx="5462962" cy="5692832"/>
              <a:chOff x="6302239" y="1435994"/>
              <a:chExt cx="4632902" cy="4827845"/>
            </a:xfrm>
          </p:grpSpPr>
          <p:sp>
            <p:nvSpPr>
              <p:cNvPr id="104" name="Freeform: Shape 5">
                <a:extLst>
                  <a:ext uri="{FF2B5EF4-FFF2-40B4-BE49-F238E27FC236}">
                    <a16:creationId xmlns:a16="http://schemas.microsoft.com/office/drawing/2014/main" xmlns="" id="{7BBA6D18-5C42-94D4-9FB7-84CD3FC3FE47}"/>
                  </a:ext>
                </a:extLst>
              </p:cNvPr>
              <p:cNvSpPr/>
              <p:nvPr/>
            </p:nvSpPr>
            <p:spPr>
              <a:xfrm rot="16753201">
                <a:off x="6302312" y="1435995"/>
                <a:ext cx="1530375" cy="1530374"/>
              </a:xfrm>
              <a:custGeom>
                <a:avLst/>
                <a:gdLst>
                  <a:gd name="connsiteX0" fmla="*/ 1530284 w 1530375"/>
                  <a:gd name="connsiteY0" fmla="*/ 765067 h 1530374"/>
                  <a:gd name="connsiteX1" fmla="*/ 765096 w 1530375"/>
                  <a:gd name="connsiteY1" fmla="*/ 1530254 h 1530374"/>
                  <a:gd name="connsiteX2" fmla="*/ -91 w 1530375"/>
                  <a:gd name="connsiteY2" fmla="*/ 765067 h 1530374"/>
                  <a:gd name="connsiteX3" fmla="*/ 765096 w 1530375"/>
                  <a:gd name="connsiteY3" fmla="*/ -121 h 1530374"/>
                  <a:gd name="connsiteX4" fmla="*/ 1530284 w 1530375"/>
                  <a:gd name="connsiteY4" fmla="*/ 765067 h 153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0375" h="1530374">
                    <a:moveTo>
                      <a:pt x="1530284" y="765067"/>
                    </a:moveTo>
                    <a:cubicBezTo>
                      <a:pt x="1530284" y="1187668"/>
                      <a:pt x="1187698" y="1530254"/>
                      <a:pt x="765096" y="1530254"/>
                    </a:cubicBezTo>
                    <a:cubicBezTo>
                      <a:pt x="342495" y="1530254"/>
                      <a:pt x="-91" y="1187668"/>
                      <a:pt x="-91" y="765067"/>
                    </a:cubicBezTo>
                    <a:cubicBezTo>
                      <a:pt x="-91" y="342465"/>
                      <a:pt x="342495" y="-121"/>
                      <a:pt x="765096" y="-121"/>
                    </a:cubicBezTo>
                    <a:cubicBezTo>
                      <a:pt x="1187698" y="-121"/>
                      <a:pt x="1530284" y="342466"/>
                      <a:pt x="1530284" y="765067"/>
                    </a:cubicBezTo>
                    <a:close/>
                  </a:path>
                </a:pathLst>
              </a:custGeom>
              <a:solidFill>
                <a:schemeClr val="bg1"/>
              </a:solidFill>
              <a:ln w="29419" cap="flat">
                <a:solidFill>
                  <a:schemeClr val="accent1"/>
                </a:solidFill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5" name="Freeform: Shape 6">
                <a:extLst>
                  <a:ext uri="{FF2B5EF4-FFF2-40B4-BE49-F238E27FC236}">
                    <a16:creationId xmlns:a16="http://schemas.microsoft.com/office/drawing/2014/main" xmlns="" id="{4FDFCBF9-47C9-3509-F5EA-0FF2CCA65476}"/>
                  </a:ext>
                </a:extLst>
              </p:cNvPr>
              <p:cNvSpPr/>
              <p:nvPr/>
            </p:nvSpPr>
            <p:spPr>
              <a:xfrm rot="18900000">
                <a:off x="6349789" y="1483286"/>
                <a:ext cx="1435352" cy="1435352"/>
              </a:xfrm>
              <a:custGeom>
                <a:avLst/>
                <a:gdLst>
                  <a:gd name="connsiteX0" fmla="*/ 1435261 w 1435352"/>
                  <a:gd name="connsiteY0" fmla="*/ 717556 h 1435352"/>
                  <a:gd name="connsiteX1" fmla="*/ 717585 w 1435352"/>
                  <a:gd name="connsiteY1" fmla="*/ 1435232 h 1435352"/>
                  <a:gd name="connsiteX2" fmla="*/ -91 w 1435352"/>
                  <a:gd name="connsiteY2" fmla="*/ 717556 h 1435352"/>
                  <a:gd name="connsiteX3" fmla="*/ 717585 w 1435352"/>
                  <a:gd name="connsiteY3" fmla="*/ -121 h 1435352"/>
                  <a:gd name="connsiteX4" fmla="*/ 1435261 w 1435352"/>
                  <a:gd name="connsiteY4" fmla="*/ 717556 h 1435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5352" h="1435352">
                    <a:moveTo>
                      <a:pt x="1435261" y="717556"/>
                    </a:moveTo>
                    <a:cubicBezTo>
                      <a:pt x="1435261" y="1113917"/>
                      <a:pt x="1113947" y="1435232"/>
                      <a:pt x="717585" y="1435232"/>
                    </a:cubicBezTo>
                    <a:cubicBezTo>
                      <a:pt x="321223" y="1435232"/>
                      <a:pt x="-91" y="1113917"/>
                      <a:pt x="-91" y="717556"/>
                    </a:cubicBezTo>
                    <a:cubicBezTo>
                      <a:pt x="-91" y="321194"/>
                      <a:pt x="321223" y="-121"/>
                      <a:pt x="717585" y="-121"/>
                    </a:cubicBezTo>
                    <a:cubicBezTo>
                      <a:pt x="1113947" y="-121"/>
                      <a:pt x="1435261" y="321194"/>
                      <a:pt x="1435261" y="71755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70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6" name="Freeform: Shape 7">
                <a:extLst>
                  <a:ext uri="{FF2B5EF4-FFF2-40B4-BE49-F238E27FC236}">
                    <a16:creationId xmlns:a16="http://schemas.microsoft.com/office/drawing/2014/main" xmlns="" id="{2ED57471-B6CA-3E10-68E2-26EF13C5EE1B}"/>
                  </a:ext>
                </a:extLst>
              </p:cNvPr>
              <p:cNvSpPr/>
              <p:nvPr/>
            </p:nvSpPr>
            <p:spPr>
              <a:xfrm>
                <a:off x="7198488" y="1605522"/>
                <a:ext cx="3736211" cy="1190880"/>
              </a:xfrm>
              <a:custGeom>
                <a:avLst/>
                <a:gdLst>
                  <a:gd name="connsiteX0" fmla="*/ 174896 w 3736211"/>
                  <a:gd name="connsiteY0" fmla="*/ 0 h 1190880"/>
                  <a:gd name="connsiteX1" fmla="*/ 3141212 w 3736211"/>
                  <a:gd name="connsiteY1" fmla="*/ 0 h 1190880"/>
                  <a:gd name="connsiteX2" fmla="*/ 3736212 w 3736211"/>
                  <a:gd name="connsiteY2" fmla="*/ 595146 h 1190880"/>
                  <a:gd name="connsiteX3" fmla="*/ 3736212 w 3736211"/>
                  <a:gd name="connsiteY3" fmla="*/ 595146 h 1190880"/>
                  <a:gd name="connsiteX4" fmla="*/ 3141212 w 3736211"/>
                  <a:gd name="connsiteY4" fmla="*/ 1190880 h 1190880"/>
                  <a:gd name="connsiteX5" fmla="*/ 174896 w 3736211"/>
                  <a:gd name="connsiteY5" fmla="*/ 1190880 h 1190880"/>
                  <a:gd name="connsiteX6" fmla="*/ 0 w 3736211"/>
                  <a:gd name="connsiteY6" fmla="*/ 1016867 h 1190880"/>
                  <a:gd name="connsiteX7" fmla="*/ 0 w 3736211"/>
                  <a:gd name="connsiteY7" fmla="*/ 1016426 h 1190880"/>
                  <a:gd name="connsiteX8" fmla="*/ 0 w 3736211"/>
                  <a:gd name="connsiteY8" fmla="*/ 174455 h 1190880"/>
                  <a:gd name="connsiteX9" fmla="*/ 174455 w 3736211"/>
                  <a:gd name="connsiteY9" fmla="*/ 0 h 1190880"/>
                  <a:gd name="connsiteX10" fmla="*/ 174896 w 3736211"/>
                  <a:gd name="connsiteY10" fmla="*/ 0 h 1190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36211" h="1190880">
                    <a:moveTo>
                      <a:pt x="174896" y="0"/>
                    </a:moveTo>
                    <a:lnTo>
                      <a:pt x="3141212" y="0"/>
                    </a:lnTo>
                    <a:cubicBezTo>
                      <a:pt x="3469778" y="244"/>
                      <a:pt x="3736050" y="266580"/>
                      <a:pt x="3736212" y="595146"/>
                    </a:cubicBezTo>
                    <a:lnTo>
                      <a:pt x="3736212" y="595146"/>
                    </a:lnTo>
                    <a:cubicBezTo>
                      <a:pt x="3736373" y="923941"/>
                      <a:pt x="3470014" y="1190636"/>
                      <a:pt x="3141212" y="1190880"/>
                    </a:cubicBezTo>
                    <a:lnTo>
                      <a:pt x="174896" y="1190880"/>
                    </a:lnTo>
                    <a:cubicBezTo>
                      <a:pt x="78547" y="1191125"/>
                      <a:pt x="244" y="1113216"/>
                      <a:pt x="0" y="1016867"/>
                    </a:cubicBezTo>
                    <a:cubicBezTo>
                      <a:pt x="0" y="1016720"/>
                      <a:pt x="0" y="1016573"/>
                      <a:pt x="0" y="1016426"/>
                    </a:cubicBezTo>
                    <a:lnTo>
                      <a:pt x="0" y="174455"/>
                    </a:lnTo>
                    <a:cubicBezTo>
                      <a:pt x="0" y="78106"/>
                      <a:pt x="78106" y="0"/>
                      <a:pt x="174455" y="0"/>
                    </a:cubicBezTo>
                    <a:cubicBezTo>
                      <a:pt x="174602" y="0"/>
                      <a:pt x="174749" y="0"/>
                      <a:pt x="1748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470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7" name="Freeform: Shape 8">
                <a:extLst>
                  <a:ext uri="{FF2B5EF4-FFF2-40B4-BE49-F238E27FC236}">
                    <a16:creationId xmlns:a16="http://schemas.microsoft.com/office/drawing/2014/main" xmlns="" id="{F3882EC6-9989-AD58-DD48-162B2E35E08F}"/>
                  </a:ext>
                </a:extLst>
              </p:cNvPr>
              <p:cNvSpPr/>
              <p:nvPr/>
            </p:nvSpPr>
            <p:spPr>
              <a:xfrm>
                <a:off x="7036831" y="1905964"/>
                <a:ext cx="432017" cy="589997"/>
              </a:xfrm>
              <a:custGeom>
                <a:avLst/>
                <a:gdLst>
                  <a:gd name="connsiteX0" fmla="*/ 0 w 432017"/>
                  <a:gd name="connsiteY0" fmla="*/ 589998 h 589997"/>
                  <a:gd name="connsiteX1" fmla="*/ 432018 w 432017"/>
                  <a:gd name="connsiteY1" fmla="*/ 294925 h 589997"/>
                  <a:gd name="connsiteX2" fmla="*/ 0 w 432017"/>
                  <a:gd name="connsiteY2" fmla="*/ 0 h 589997"/>
                  <a:gd name="connsiteX3" fmla="*/ 0 w 432017"/>
                  <a:gd name="connsiteY3" fmla="*/ 589998 h 58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017" h="589997">
                    <a:moveTo>
                      <a:pt x="0" y="589998"/>
                    </a:moveTo>
                    <a:lnTo>
                      <a:pt x="432018" y="294925"/>
                    </a:lnTo>
                    <a:lnTo>
                      <a:pt x="0" y="0"/>
                    </a:lnTo>
                    <a:lnTo>
                      <a:pt x="0" y="58999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470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8" name="Freeform: Shape 17">
                <a:extLst>
                  <a:ext uri="{FF2B5EF4-FFF2-40B4-BE49-F238E27FC236}">
                    <a16:creationId xmlns:a16="http://schemas.microsoft.com/office/drawing/2014/main" xmlns="" id="{35716A7F-4399-9457-6C5D-0A89A2DD2B1A}"/>
                  </a:ext>
                </a:extLst>
              </p:cNvPr>
              <p:cNvSpPr/>
              <p:nvPr/>
            </p:nvSpPr>
            <p:spPr>
              <a:xfrm>
                <a:off x="6302239" y="4733464"/>
                <a:ext cx="1530375" cy="1530375"/>
              </a:xfrm>
              <a:custGeom>
                <a:avLst/>
                <a:gdLst>
                  <a:gd name="connsiteX0" fmla="*/ 1530376 w 1530375"/>
                  <a:gd name="connsiteY0" fmla="*/ 765188 h 1530375"/>
                  <a:gd name="connsiteX1" fmla="*/ 765188 w 1530375"/>
                  <a:gd name="connsiteY1" fmla="*/ 1530375 h 1530375"/>
                  <a:gd name="connsiteX2" fmla="*/ 0 w 1530375"/>
                  <a:gd name="connsiteY2" fmla="*/ 765188 h 1530375"/>
                  <a:gd name="connsiteX3" fmla="*/ 765188 w 1530375"/>
                  <a:gd name="connsiteY3" fmla="*/ 0 h 1530375"/>
                  <a:gd name="connsiteX4" fmla="*/ 1530376 w 1530375"/>
                  <a:gd name="connsiteY4" fmla="*/ 765188 h 153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0375" h="1530375">
                    <a:moveTo>
                      <a:pt x="1530376" y="765188"/>
                    </a:moveTo>
                    <a:cubicBezTo>
                      <a:pt x="1530376" y="1187789"/>
                      <a:pt x="1187790" y="1530375"/>
                      <a:pt x="765188" y="1530375"/>
                    </a:cubicBezTo>
                    <a:cubicBezTo>
                      <a:pt x="342586" y="1530375"/>
                      <a:pt x="0" y="1187789"/>
                      <a:pt x="0" y="765188"/>
                    </a:cubicBezTo>
                    <a:cubicBezTo>
                      <a:pt x="0" y="342586"/>
                      <a:pt x="342586" y="0"/>
                      <a:pt x="765188" y="0"/>
                    </a:cubicBezTo>
                    <a:cubicBezTo>
                      <a:pt x="1187790" y="0"/>
                      <a:pt x="1530376" y="342586"/>
                      <a:pt x="1530376" y="76518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331" cap="flat">
                <a:solidFill>
                  <a:schemeClr val="accent5"/>
                </a:solidFill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9" name="Freeform: Shape 18">
                <a:extLst>
                  <a:ext uri="{FF2B5EF4-FFF2-40B4-BE49-F238E27FC236}">
                    <a16:creationId xmlns:a16="http://schemas.microsoft.com/office/drawing/2014/main" xmlns="" id="{F6FF7081-B3E3-25CA-2816-08597670EB47}"/>
                  </a:ext>
                </a:extLst>
              </p:cNvPr>
              <p:cNvSpPr/>
              <p:nvPr/>
            </p:nvSpPr>
            <p:spPr>
              <a:xfrm>
                <a:off x="6349750" y="4780975"/>
                <a:ext cx="1435352" cy="1435352"/>
              </a:xfrm>
              <a:custGeom>
                <a:avLst/>
                <a:gdLst>
                  <a:gd name="connsiteX0" fmla="*/ 1435352 w 1435352"/>
                  <a:gd name="connsiteY0" fmla="*/ 717676 h 1435352"/>
                  <a:gd name="connsiteX1" fmla="*/ 717676 w 1435352"/>
                  <a:gd name="connsiteY1" fmla="*/ 1435352 h 1435352"/>
                  <a:gd name="connsiteX2" fmla="*/ 0 w 1435352"/>
                  <a:gd name="connsiteY2" fmla="*/ 717676 h 1435352"/>
                  <a:gd name="connsiteX3" fmla="*/ 717676 w 1435352"/>
                  <a:gd name="connsiteY3" fmla="*/ 0 h 1435352"/>
                  <a:gd name="connsiteX4" fmla="*/ 1435352 w 1435352"/>
                  <a:gd name="connsiteY4" fmla="*/ 717676 h 1435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5352" h="1435352">
                    <a:moveTo>
                      <a:pt x="1435352" y="717676"/>
                    </a:moveTo>
                    <a:cubicBezTo>
                      <a:pt x="1435352" y="1114038"/>
                      <a:pt x="1114038" y="1435352"/>
                      <a:pt x="717676" y="1435352"/>
                    </a:cubicBezTo>
                    <a:cubicBezTo>
                      <a:pt x="321315" y="1435352"/>
                      <a:pt x="0" y="1114038"/>
                      <a:pt x="0" y="717676"/>
                    </a:cubicBezTo>
                    <a:cubicBezTo>
                      <a:pt x="0" y="321314"/>
                      <a:pt x="321315" y="0"/>
                      <a:pt x="717676" y="0"/>
                    </a:cubicBezTo>
                    <a:cubicBezTo>
                      <a:pt x="1114038" y="0"/>
                      <a:pt x="1435352" y="321314"/>
                      <a:pt x="1435352" y="71767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470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0" name="Freeform: Shape 19">
                <a:extLst>
                  <a:ext uri="{FF2B5EF4-FFF2-40B4-BE49-F238E27FC236}">
                    <a16:creationId xmlns:a16="http://schemas.microsoft.com/office/drawing/2014/main" xmlns="" id="{9398AE22-CD31-1FBA-A017-C25925D2E41E}"/>
                  </a:ext>
                </a:extLst>
              </p:cNvPr>
              <p:cNvSpPr/>
              <p:nvPr/>
            </p:nvSpPr>
            <p:spPr>
              <a:xfrm>
                <a:off x="7199077" y="4903285"/>
                <a:ext cx="3736064" cy="1190733"/>
              </a:xfrm>
              <a:custGeom>
                <a:avLst/>
                <a:gdLst>
                  <a:gd name="connsiteX0" fmla="*/ 3140533 w 3736064"/>
                  <a:gd name="connsiteY0" fmla="*/ 1190613 h 1190733"/>
                  <a:gd name="connsiteX1" fmla="*/ 174363 w 3736064"/>
                  <a:gd name="connsiteY1" fmla="*/ 1190613 h 1190733"/>
                  <a:gd name="connsiteX2" fmla="*/ -91 w 3736064"/>
                  <a:gd name="connsiteY2" fmla="*/ 1016158 h 1190733"/>
                  <a:gd name="connsiteX3" fmla="*/ -91 w 3736064"/>
                  <a:gd name="connsiteY3" fmla="*/ 174187 h 1190733"/>
                  <a:gd name="connsiteX4" fmla="*/ 174216 w 3736064"/>
                  <a:gd name="connsiteY4" fmla="*/ -121 h 1190733"/>
                  <a:gd name="connsiteX5" fmla="*/ 174363 w 3736064"/>
                  <a:gd name="connsiteY5" fmla="*/ -121 h 1190733"/>
                  <a:gd name="connsiteX6" fmla="*/ 3140533 w 3736064"/>
                  <a:gd name="connsiteY6" fmla="*/ -121 h 1190733"/>
                  <a:gd name="connsiteX7" fmla="*/ 3735973 w 3736064"/>
                  <a:gd name="connsiteY7" fmla="*/ 595025 h 1190733"/>
                  <a:gd name="connsiteX8" fmla="*/ 3735973 w 3736064"/>
                  <a:gd name="connsiteY8" fmla="*/ 595172 h 1190733"/>
                  <a:gd name="connsiteX9" fmla="*/ 3735973 w 3736064"/>
                  <a:gd name="connsiteY9" fmla="*/ 595172 h 1190733"/>
                  <a:gd name="connsiteX10" fmla="*/ 3140533 w 3736064"/>
                  <a:gd name="connsiteY10" fmla="*/ 1190613 h 119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36064" h="1190733">
                    <a:moveTo>
                      <a:pt x="3140533" y="1190613"/>
                    </a:moveTo>
                    <a:lnTo>
                      <a:pt x="174363" y="1190613"/>
                    </a:lnTo>
                    <a:cubicBezTo>
                      <a:pt x="78016" y="1190613"/>
                      <a:pt x="-91" y="1112506"/>
                      <a:pt x="-91" y="1016158"/>
                    </a:cubicBezTo>
                    <a:lnTo>
                      <a:pt x="-91" y="174187"/>
                    </a:lnTo>
                    <a:cubicBezTo>
                      <a:pt x="-91" y="77913"/>
                      <a:pt x="77942" y="-121"/>
                      <a:pt x="174216" y="-121"/>
                    </a:cubicBezTo>
                    <a:cubicBezTo>
                      <a:pt x="174260" y="-121"/>
                      <a:pt x="174319" y="-121"/>
                      <a:pt x="174363" y="-121"/>
                    </a:cubicBezTo>
                    <a:lnTo>
                      <a:pt x="3140533" y="-121"/>
                    </a:lnTo>
                    <a:cubicBezTo>
                      <a:pt x="3469305" y="-209"/>
                      <a:pt x="3735885" y="266254"/>
                      <a:pt x="3735973" y="595025"/>
                    </a:cubicBezTo>
                    <a:cubicBezTo>
                      <a:pt x="3735973" y="595070"/>
                      <a:pt x="3735973" y="595129"/>
                      <a:pt x="3735973" y="595172"/>
                    </a:cubicBezTo>
                    <a:lnTo>
                      <a:pt x="3735973" y="595172"/>
                    </a:lnTo>
                    <a:cubicBezTo>
                      <a:pt x="3735973" y="924018"/>
                      <a:pt x="3469393" y="1190613"/>
                      <a:pt x="3140533" y="1190613"/>
                    </a:cubicBezTo>
                    <a:close/>
                  </a:path>
                </a:pathLst>
              </a:custGeom>
              <a:solidFill>
                <a:schemeClr val="bg1"/>
              </a:solidFill>
              <a:ln w="1470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1" name="Freeform: Shape 20">
                <a:extLst>
                  <a:ext uri="{FF2B5EF4-FFF2-40B4-BE49-F238E27FC236}">
                    <a16:creationId xmlns:a16="http://schemas.microsoft.com/office/drawing/2014/main" xmlns="" id="{FE2FD5FB-6DCC-63B7-FEB3-C7B48E9FC387}"/>
                  </a:ext>
                </a:extLst>
              </p:cNvPr>
              <p:cNvSpPr/>
              <p:nvPr/>
            </p:nvSpPr>
            <p:spPr>
              <a:xfrm>
                <a:off x="7036831" y="5203653"/>
                <a:ext cx="432017" cy="589997"/>
              </a:xfrm>
              <a:custGeom>
                <a:avLst/>
                <a:gdLst>
                  <a:gd name="connsiteX0" fmla="*/ 0 w 432017"/>
                  <a:gd name="connsiteY0" fmla="*/ 589998 h 589997"/>
                  <a:gd name="connsiteX1" fmla="*/ 432018 w 432017"/>
                  <a:gd name="connsiteY1" fmla="*/ 295072 h 589997"/>
                  <a:gd name="connsiteX2" fmla="*/ 0 w 432017"/>
                  <a:gd name="connsiteY2" fmla="*/ 0 h 589997"/>
                  <a:gd name="connsiteX3" fmla="*/ 0 w 432017"/>
                  <a:gd name="connsiteY3" fmla="*/ 589998 h 58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017" h="589997">
                    <a:moveTo>
                      <a:pt x="0" y="589998"/>
                    </a:moveTo>
                    <a:lnTo>
                      <a:pt x="432018" y="295072"/>
                    </a:lnTo>
                    <a:lnTo>
                      <a:pt x="0" y="0"/>
                    </a:lnTo>
                    <a:lnTo>
                      <a:pt x="0" y="589998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470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2" name="Freeform: Shape 29">
                <a:extLst>
                  <a:ext uri="{FF2B5EF4-FFF2-40B4-BE49-F238E27FC236}">
                    <a16:creationId xmlns:a16="http://schemas.microsoft.com/office/drawing/2014/main" xmlns="" id="{782473EF-43B7-D2D8-7A3F-4B766B522307}"/>
                  </a:ext>
                </a:extLst>
              </p:cNvPr>
              <p:cNvSpPr/>
              <p:nvPr/>
            </p:nvSpPr>
            <p:spPr>
              <a:xfrm>
                <a:off x="6302239" y="3084530"/>
                <a:ext cx="1530375" cy="1530375"/>
              </a:xfrm>
              <a:custGeom>
                <a:avLst/>
                <a:gdLst>
                  <a:gd name="connsiteX0" fmla="*/ 1530376 w 1530375"/>
                  <a:gd name="connsiteY0" fmla="*/ 765188 h 1530375"/>
                  <a:gd name="connsiteX1" fmla="*/ 765188 w 1530375"/>
                  <a:gd name="connsiteY1" fmla="*/ 1530376 h 1530375"/>
                  <a:gd name="connsiteX2" fmla="*/ 0 w 1530375"/>
                  <a:gd name="connsiteY2" fmla="*/ 765188 h 1530375"/>
                  <a:gd name="connsiteX3" fmla="*/ 765188 w 1530375"/>
                  <a:gd name="connsiteY3" fmla="*/ 0 h 1530375"/>
                  <a:gd name="connsiteX4" fmla="*/ 1530376 w 1530375"/>
                  <a:gd name="connsiteY4" fmla="*/ 765188 h 153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0375" h="1530375">
                    <a:moveTo>
                      <a:pt x="1530376" y="765188"/>
                    </a:moveTo>
                    <a:cubicBezTo>
                      <a:pt x="1530376" y="1187789"/>
                      <a:pt x="1187790" y="1530376"/>
                      <a:pt x="765188" y="1530376"/>
                    </a:cubicBezTo>
                    <a:cubicBezTo>
                      <a:pt x="342586" y="1530376"/>
                      <a:pt x="0" y="1187789"/>
                      <a:pt x="0" y="765188"/>
                    </a:cubicBezTo>
                    <a:cubicBezTo>
                      <a:pt x="0" y="342586"/>
                      <a:pt x="342586" y="0"/>
                      <a:pt x="765188" y="0"/>
                    </a:cubicBezTo>
                    <a:cubicBezTo>
                      <a:pt x="1187790" y="0"/>
                      <a:pt x="1530376" y="342586"/>
                      <a:pt x="1530376" y="76518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331" cap="flat">
                <a:solidFill>
                  <a:schemeClr val="accent2"/>
                </a:solidFill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3" name="Freeform: Shape 30">
                <a:extLst>
                  <a:ext uri="{FF2B5EF4-FFF2-40B4-BE49-F238E27FC236}">
                    <a16:creationId xmlns:a16="http://schemas.microsoft.com/office/drawing/2014/main" xmlns="" id="{B3FE3BEF-F9D5-7CB2-0EF9-3D8FB54BE259}"/>
                  </a:ext>
                </a:extLst>
              </p:cNvPr>
              <p:cNvSpPr/>
              <p:nvPr/>
            </p:nvSpPr>
            <p:spPr>
              <a:xfrm>
                <a:off x="6349750" y="3132041"/>
                <a:ext cx="1435352" cy="1435352"/>
              </a:xfrm>
              <a:custGeom>
                <a:avLst/>
                <a:gdLst>
                  <a:gd name="connsiteX0" fmla="*/ 1435352 w 1435352"/>
                  <a:gd name="connsiteY0" fmla="*/ 717676 h 1435352"/>
                  <a:gd name="connsiteX1" fmla="*/ 717676 w 1435352"/>
                  <a:gd name="connsiteY1" fmla="*/ 1435352 h 1435352"/>
                  <a:gd name="connsiteX2" fmla="*/ 0 w 1435352"/>
                  <a:gd name="connsiteY2" fmla="*/ 717676 h 1435352"/>
                  <a:gd name="connsiteX3" fmla="*/ 717676 w 1435352"/>
                  <a:gd name="connsiteY3" fmla="*/ 0 h 1435352"/>
                  <a:gd name="connsiteX4" fmla="*/ 1435352 w 1435352"/>
                  <a:gd name="connsiteY4" fmla="*/ 717676 h 1435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5352" h="1435352">
                    <a:moveTo>
                      <a:pt x="1435352" y="717676"/>
                    </a:moveTo>
                    <a:cubicBezTo>
                      <a:pt x="1435352" y="1114038"/>
                      <a:pt x="1114038" y="1435352"/>
                      <a:pt x="717676" y="1435352"/>
                    </a:cubicBezTo>
                    <a:cubicBezTo>
                      <a:pt x="321315" y="1435352"/>
                      <a:pt x="0" y="1114038"/>
                      <a:pt x="0" y="717676"/>
                    </a:cubicBezTo>
                    <a:cubicBezTo>
                      <a:pt x="0" y="321315"/>
                      <a:pt x="321315" y="0"/>
                      <a:pt x="717676" y="0"/>
                    </a:cubicBezTo>
                    <a:cubicBezTo>
                      <a:pt x="1114038" y="0"/>
                      <a:pt x="1435352" y="321315"/>
                      <a:pt x="1435352" y="717676"/>
                    </a:cubicBezTo>
                    <a:close/>
                  </a:path>
                </a:pathLst>
              </a:custGeom>
              <a:solidFill>
                <a:srgbClr val="AE281F"/>
              </a:solidFill>
              <a:ln w="1470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4" name="Freeform: Shape 31">
                <a:extLst>
                  <a:ext uri="{FF2B5EF4-FFF2-40B4-BE49-F238E27FC236}">
                    <a16:creationId xmlns:a16="http://schemas.microsoft.com/office/drawing/2014/main" xmlns="" id="{88AAA4DF-E919-7A4E-FFDA-38B8BEA409F6}"/>
                  </a:ext>
                </a:extLst>
              </p:cNvPr>
              <p:cNvSpPr/>
              <p:nvPr/>
            </p:nvSpPr>
            <p:spPr>
              <a:xfrm>
                <a:off x="6349750" y="3132041"/>
                <a:ext cx="1435352" cy="1435352"/>
              </a:xfrm>
              <a:custGeom>
                <a:avLst/>
                <a:gdLst>
                  <a:gd name="connsiteX0" fmla="*/ 1435352 w 1435352"/>
                  <a:gd name="connsiteY0" fmla="*/ 717676 h 1435352"/>
                  <a:gd name="connsiteX1" fmla="*/ 717676 w 1435352"/>
                  <a:gd name="connsiteY1" fmla="*/ 1435352 h 1435352"/>
                  <a:gd name="connsiteX2" fmla="*/ 0 w 1435352"/>
                  <a:gd name="connsiteY2" fmla="*/ 717676 h 1435352"/>
                  <a:gd name="connsiteX3" fmla="*/ 717676 w 1435352"/>
                  <a:gd name="connsiteY3" fmla="*/ 0 h 1435352"/>
                  <a:gd name="connsiteX4" fmla="*/ 1435352 w 1435352"/>
                  <a:gd name="connsiteY4" fmla="*/ 717676 h 1435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5352" h="1435352">
                    <a:moveTo>
                      <a:pt x="1435352" y="717676"/>
                    </a:moveTo>
                    <a:cubicBezTo>
                      <a:pt x="1435352" y="1114038"/>
                      <a:pt x="1114038" y="1435352"/>
                      <a:pt x="717676" y="1435352"/>
                    </a:cubicBezTo>
                    <a:cubicBezTo>
                      <a:pt x="321315" y="1435352"/>
                      <a:pt x="0" y="1114038"/>
                      <a:pt x="0" y="717676"/>
                    </a:cubicBezTo>
                    <a:cubicBezTo>
                      <a:pt x="0" y="321315"/>
                      <a:pt x="321315" y="0"/>
                      <a:pt x="717676" y="0"/>
                    </a:cubicBezTo>
                    <a:cubicBezTo>
                      <a:pt x="1114038" y="0"/>
                      <a:pt x="1435352" y="321315"/>
                      <a:pt x="1435352" y="7176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470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5" name="Freeform: Shape 32">
                <a:extLst>
                  <a:ext uri="{FF2B5EF4-FFF2-40B4-BE49-F238E27FC236}">
                    <a16:creationId xmlns:a16="http://schemas.microsoft.com/office/drawing/2014/main" xmlns="" id="{8C1CACC6-641B-A168-1AFF-75A273412425}"/>
                  </a:ext>
                </a:extLst>
              </p:cNvPr>
              <p:cNvSpPr/>
              <p:nvPr/>
            </p:nvSpPr>
            <p:spPr>
              <a:xfrm>
                <a:off x="7198488" y="3254351"/>
                <a:ext cx="3736211" cy="1190733"/>
              </a:xfrm>
              <a:custGeom>
                <a:avLst/>
                <a:gdLst>
                  <a:gd name="connsiteX0" fmla="*/ 174896 w 3736211"/>
                  <a:gd name="connsiteY0" fmla="*/ 0 h 1190733"/>
                  <a:gd name="connsiteX1" fmla="*/ 3141212 w 3736211"/>
                  <a:gd name="connsiteY1" fmla="*/ 0 h 1190733"/>
                  <a:gd name="connsiteX2" fmla="*/ 3736212 w 3736211"/>
                  <a:gd name="connsiteY2" fmla="*/ 595293 h 1190733"/>
                  <a:gd name="connsiteX3" fmla="*/ 3736212 w 3736211"/>
                  <a:gd name="connsiteY3" fmla="*/ 595293 h 1190733"/>
                  <a:gd name="connsiteX4" fmla="*/ 3140771 w 3736211"/>
                  <a:gd name="connsiteY4" fmla="*/ 1190733 h 1190733"/>
                  <a:gd name="connsiteX5" fmla="*/ 174896 w 3736211"/>
                  <a:gd name="connsiteY5" fmla="*/ 1190733 h 1190733"/>
                  <a:gd name="connsiteX6" fmla="*/ 0 w 3736211"/>
                  <a:gd name="connsiteY6" fmla="*/ 1016720 h 1190733"/>
                  <a:gd name="connsiteX7" fmla="*/ 0 w 3736211"/>
                  <a:gd name="connsiteY7" fmla="*/ 1016279 h 1190733"/>
                  <a:gd name="connsiteX8" fmla="*/ 0 w 3736211"/>
                  <a:gd name="connsiteY8" fmla="*/ 174455 h 1190733"/>
                  <a:gd name="connsiteX9" fmla="*/ 174455 w 3736211"/>
                  <a:gd name="connsiteY9" fmla="*/ 0 h 119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36211" h="1190733">
                    <a:moveTo>
                      <a:pt x="174896" y="0"/>
                    </a:moveTo>
                    <a:lnTo>
                      <a:pt x="3141212" y="0"/>
                    </a:lnTo>
                    <a:cubicBezTo>
                      <a:pt x="3469837" y="250"/>
                      <a:pt x="3736123" y="266668"/>
                      <a:pt x="3736212" y="595293"/>
                    </a:cubicBezTo>
                    <a:lnTo>
                      <a:pt x="3736212" y="595293"/>
                    </a:lnTo>
                    <a:cubicBezTo>
                      <a:pt x="3736212" y="924139"/>
                      <a:pt x="3469617" y="1190733"/>
                      <a:pt x="3140771" y="1190733"/>
                    </a:cubicBezTo>
                    <a:lnTo>
                      <a:pt x="174896" y="1190733"/>
                    </a:lnTo>
                    <a:cubicBezTo>
                      <a:pt x="78547" y="1190983"/>
                      <a:pt x="244" y="1113067"/>
                      <a:pt x="0" y="1016720"/>
                    </a:cubicBezTo>
                    <a:cubicBezTo>
                      <a:pt x="0" y="1016573"/>
                      <a:pt x="0" y="1016426"/>
                      <a:pt x="0" y="1016279"/>
                    </a:cubicBezTo>
                    <a:lnTo>
                      <a:pt x="0" y="174455"/>
                    </a:lnTo>
                    <a:cubicBezTo>
                      <a:pt x="0" y="78107"/>
                      <a:pt x="78106" y="0"/>
                      <a:pt x="1744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470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6" name="Freeform: Shape 33">
                <a:extLst>
                  <a:ext uri="{FF2B5EF4-FFF2-40B4-BE49-F238E27FC236}">
                    <a16:creationId xmlns:a16="http://schemas.microsoft.com/office/drawing/2014/main" xmlns="" id="{A29BC070-2918-B2F8-733E-BDF29C98B397}"/>
                  </a:ext>
                </a:extLst>
              </p:cNvPr>
              <p:cNvSpPr/>
              <p:nvPr/>
            </p:nvSpPr>
            <p:spPr>
              <a:xfrm>
                <a:off x="7036831" y="3554719"/>
                <a:ext cx="432017" cy="589997"/>
              </a:xfrm>
              <a:custGeom>
                <a:avLst/>
                <a:gdLst>
                  <a:gd name="connsiteX0" fmla="*/ 0 w 432017"/>
                  <a:gd name="connsiteY0" fmla="*/ 589998 h 589997"/>
                  <a:gd name="connsiteX1" fmla="*/ 432018 w 432017"/>
                  <a:gd name="connsiteY1" fmla="*/ 294925 h 589997"/>
                  <a:gd name="connsiteX2" fmla="*/ 0 w 432017"/>
                  <a:gd name="connsiteY2" fmla="*/ 0 h 589997"/>
                  <a:gd name="connsiteX3" fmla="*/ 0 w 432017"/>
                  <a:gd name="connsiteY3" fmla="*/ 589998 h 58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017" h="589997">
                    <a:moveTo>
                      <a:pt x="0" y="589998"/>
                    </a:moveTo>
                    <a:lnTo>
                      <a:pt x="432018" y="294925"/>
                    </a:lnTo>
                    <a:lnTo>
                      <a:pt x="0" y="0"/>
                    </a:lnTo>
                    <a:lnTo>
                      <a:pt x="0" y="589998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470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xmlns="" id="{D0A433F9-517E-0CC8-322D-E9B0921BE863}"/>
                  </a:ext>
                </a:extLst>
              </p:cNvPr>
              <p:cNvSpPr txBox="1"/>
              <p:nvPr/>
            </p:nvSpPr>
            <p:spPr>
              <a:xfrm>
                <a:off x="7462002" y="1737666"/>
                <a:ext cx="2606461" cy="1119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Union </a:t>
                </a:r>
                <a:r>
                  <a:rPr lang="en-US" sz="1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Types</a:t>
                </a:r>
              </a:p>
              <a:p>
                <a:r>
                  <a:rPr lang="en-US" sz="1400" dirty="0" smtClean="0"/>
                  <a:t>A union type allows a value to be one of several types. It's useful when a variable could hold different types of values.</a:t>
                </a:r>
              </a:p>
              <a:p>
                <a:endParaRPr lang="en-US" sz="1400" b="1" i="1" dirty="0" smtClean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xmlns="" id="{B6E643A9-0D57-1187-7304-6D520D044287}"/>
                  </a:ext>
                </a:extLst>
              </p:cNvPr>
              <p:cNvSpPr txBox="1"/>
              <p:nvPr/>
            </p:nvSpPr>
            <p:spPr>
              <a:xfrm>
                <a:off x="7462002" y="3386421"/>
                <a:ext cx="3472698" cy="9457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Intersection </a:t>
                </a:r>
                <a:r>
                  <a:rPr lang="en-US" sz="1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Types</a:t>
                </a:r>
              </a:p>
              <a:p>
                <a:r>
                  <a:rPr lang="en-US" sz="1400" dirty="0" smtClean="0"/>
                  <a:t>An intersection type combines multiple types into one. It represents a type that satisfies all the combined types.</a:t>
                </a:r>
              </a:p>
              <a:p>
                <a:endParaRPr lang="en-US" sz="1400" b="1" i="1" dirty="0" smtClean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xmlns="" id="{A40C2605-1053-D719-52EC-582F485D56E4}"/>
                  </a:ext>
                </a:extLst>
              </p:cNvPr>
              <p:cNvSpPr txBox="1"/>
              <p:nvPr/>
            </p:nvSpPr>
            <p:spPr>
              <a:xfrm>
                <a:off x="7462002" y="5009686"/>
                <a:ext cx="2211504" cy="9242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Mapped </a:t>
                </a:r>
                <a:r>
                  <a:rPr lang="en-US" sz="1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Types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200" dirty="0" smtClean="0"/>
                  <a:t>Mapped types transform existing types into new ones. You can apply transformations to all properties of a type</a:t>
                </a:r>
                <a:endParaRPr lang="en-I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xmlns="" id="{1045C5AF-2159-1B94-EE4C-4F87C3537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 xmlns="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478930" y="1953821"/>
                <a:ext cx="494282" cy="494282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xmlns="" id="{D02D2455-1B08-33DC-C21D-F0DD1A65B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09157" y="3632802"/>
                <a:ext cx="433830" cy="433830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xmlns="" id="{A68DD1B1-F58D-AF76-8D78-72BF958AA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09378" y="5281957"/>
                <a:ext cx="433388" cy="43338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0"/>
            <a:ext cx="1752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</a:rPr>
              <a:t>Union Types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276D8AB-1030-EA76-37FD-0E93FD9DC135}"/>
              </a:ext>
            </a:extLst>
          </p:cNvPr>
          <p:cNvGrpSpPr/>
          <p:nvPr/>
        </p:nvGrpSpPr>
        <p:grpSpPr>
          <a:xfrm>
            <a:off x="-228600" y="609600"/>
            <a:ext cx="9067800" cy="6467058"/>
            <a:chOff x="2546500" y="582584"/>
            <a:chExt cx="8555750" cy="61661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0B13179B-5F1F-1203-067B-5445EF246577}"/>
                </a:ext>
              </a:extLst>
            </p:cNvPr>
            <p:cNvSpPr txBox="1"/>
            <p:nvPr/>
          </p:nvSpPr>
          <p:spPr>
            <a:xfrm>
              <a:off x="2546500" y="2667000"/>
              <a:ext cx="2994989" cy="14966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Advanced Typescript Features</a:t>
              </a:r>
              <a:endPara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" name="Group 48">
              <a:extLst>
                <a:ext uri="{FF2B5EF4-FFF2-40B4-BE49-F238E27FC236}">
                  <a16:creationId xmlns:a16="http://schemas.microsoft.com/office/drawing/2014/main" xmlns="" id="{0FDE447E-2B26-068C-1B00-FC298B318533}"/>
                </a:ext>
              </a:extLst>
            </p:cNvPr>
            <p:cNvGrpSpPr/>
            <p:nvPr/>
          </p:nvGrpSpPr>
          <p:grpSpPr>
            <a:xfrm>
              <a:off x="5495494" y="582584"/>
              <a:ext cx="5606756" cy="6166178"/>
              <a:chOff x="6302239" y="1435994"/>
              <a:chExt cx="4754848" cy="5229269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7BBA6D18-5C42-94D4-9FB7-84CD3FC3FE47}"/>
                  </a:ext>
                </a:extLst>
              </p:cNvPr>
              <p:cNvSpPr/>
              <p:nvPr/>
            </p:nvSpPr>
            <p:spPr>
              <a:xfrm rot="16753201">
                <a:off x="6302312" y="1435995"/>
                <a:ext cx="1530375" cy="1530374"/>
              </a:xfrm>
              <a:custGeom>
                <a:avLst/>
                <a:gdLst>
                  <a:gd name="connsiteX0" fmla="*/ 1530284 w 1530375"/>
                  <a:gd name="connsiteY0" fmla="*/ 765067 h 1530374"/>
                  <a:gd name="connsiteX1" fmla="*/ 765096 w 1530375"/>
                  <a:gd name="connsiteY1" fmla="*/ 1530254 h 1530374"/>
                  <a:gd name="connsiteX2" fmla="*/ -91 w 1530375"/>
                  <a:gd name="connsiteY2" fmla="*/ 765067 h 1530374"/>
                  <a:gd name="connsiteX3" fmla="*/ 765096 w 1530375"/>
                  <a:gd name="connsiteY3" fmla="*/ -121 h 1530374"/>
                  <a:gd name="connsiteX4" fmla="*/ 1530284 w 1530375"/>
                  <a:gd name="connsiteY4" fmla="*/ 765067 h 153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0375" h="1530374">
                    <a:moveTo>
                      <a:pt x="1530284" y="765067"/>
                    </a:moveTo>
                    <a:cubicBezTo>
                      <a:pt x="1530284" y="1187668"/>
                      <a:pt x="1187698" y="1530254"/>
                      <a:pt x="765096" y="1530254"/>
                    </a:cubicBezTo>
                    <a:cubicBezTo>
                      <a:pt x="342495" y="1530254"/>
                      <a:pt x="-91" y="1187668"/>
                      <a:pt x="-91" y="765067"/>
                    </a:cubicBezTo>
                    <a:cubicBezTo>
                      <a:pt x="-91" y="342465"/>
                      <a:pt x="342495" y="-121"/>
                      <a:pt x="765096" y="-121"/>
                    </a:cubicBezTo>
                    <a:cubicBezTo>
                      <a:pt x="1187698" y="-121"/>
                      <a:pt x="1530284" y="342466"/>
                      <a:pt x="1530284" y="765067"/>
                    </a:cubicBezTo>
                    <a:close/>
                  </a:path>
                </a:pathLst>
              </a:custGeom>
              <a:solidFill>
                <a:schemeClr val="bg1"/>
              </a:solidFill>
              <a:ln w="29419" cap="flat">
                <a:solidFill>
                  <a:schemeClr val="accent1"/>
                </a:solidFill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4FDFCBF9-47C9-3509-F5EA-0FF2CCA65476}"/>
                  </a:ext>
                </a:extLst>
              </p:cNvPr>
              <p:cNvSpPr/>
              <p:nvPr/>
            </p:nvSpPr>
            <p:spPr>
              <a:xfrm rot="18900000">
                <a:off x="6349789" y="1483286"/>
                <a:ext cx="1435352" cy="1435352"/>
              </a:xfrm>
              <a:custGeom>
                <a:avLst/>
                <a:gdLst>
                  <a:gd name="connsiteX0" fmla="*/ 1435261 w 1435352"/>
                  <a:gd name="connsiteY0" fmla="*/ 717556 h 1435352"/>
                  <a:gd name="connsiteX1" fmla="*/ 717585 w 1435352"/>
                  <a:gd name="connsiteY1" fmla="*/ 1435232 h 1435352"/>
                  <a:gd name="connsiteX2" fmla="*/ -91 w 1435352"/>
                  <a:gd name="connsiteY2" fmla="*/ 717556 h 1435352"/>
                  <a:gd name="connsiteX3" fmla="*/ 717585 w 1435352"/>
                  <a:gd name="connsiteY3" fmla="*/ -121 h 1435352"/>
                  <a:gd name="connsiteX4" fmla="*/ 1435261 w 1435352"/>
                  <a:gd name="connsiteY4" fmla="*/ 717556 h 1435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5352" h="1435352">
                    <a:moveTo>
                      <a:pt x="1435261" y="717556"/>
                    </a:moveTo>
                    <a:cubicBezTo>
                      <a:pt x="1435261" y="1113917"/>
                      <a:pt x="1113947" y="1435232"/>
                      <a:pt x="717585" y="1435232"/>
                    </a:cubicBezTo>
                    <a:cubicBezTo>
                      <a:pt x="321223" y="1435232"/>
                      <a:pt x="-91" y="1113917"/>
                      <a:pt x="-91" y="717556"/>
                    </a:cubicBezTo>
                    <a:cubicBezTo>
                      <a:pt x="-91" y="321194"/>
                      <a:pt x="321223" y="-121"/>
                      <a:pt x="717585" y="-121"/>
                    </a:cubicBezTo>
                    <a:cubicBezTo>
                      <a:pt x="1113947" y="-121"/>
                      <a:pt x="1435261" y="321194"/>
                      <a:pt x="1435261" y="71755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70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2ED57471-B6CA-3E10-68E2-26EF13C5EE1B}"/>
                  </a:ext>
                </a:extLst>
              </p:cNvPr>
              <p:cNvSpPr/>
              <p:nvPr/>
            </p:nvSpPr>
            <p:spPr>
              <a:xfrm>
                <a:off x="7198489" y="1605522"/>
                <a:ext cx="3736211" cy="1190880"/>
              </a:xfrm>
              <a:custGeom>
                <a:avLst/>
                <a:gdLst>
                  <a:gd name="connsiteX0" fmla="*/ 174896 w 3736211"/>
                  <a:gd name="connsiteY0" fmla="*/ 0 h 1190880"/>
                  <a:gd name="connsiteX1" fmla="*/ 3141212 w 3736211"/>
                  <a:gd name="connsiteY1" fmla="*/ 0 h 1190880"/>
                  <a:gd name="connsiteX2" fmla="*/ 3736212 w 3736211"/>
                  <a:gd name="connsiteY2" fmla="*/ 595146 h 1190880"/>
                  <a:gd name="connsiteX3" fmla="*/ 3736212 w 3736211"/>
                  <a:gd name="connsiteY3" fmla="*/ 595146 h 1190880"/>
                  <a:gd name="connsiteX4" fmla="*/ 3141212 w 3736211"/>
                  <a:gd name="connsiteY4" fmla="*/ 1190880 h 1190880"/>
                  <a:gd name="connsiteX5" fmla="*/ 174896 w 3736211"/>
                  <a:gd name="connsiteY5" fmla="*/ 1190880 h 1190880"/>
                  <a:gd name="connsiteX6" fmla="*/ 0 w 3736211"/>
                  <a:gd name="connsiteY6" fmla="*/ 1016867 h 1190880"/>
                  <a:gd name="connsiteX7" fmla="*/ 0 w 3736211"/>
                  <a:gd name="connsiteY7" fmla="*/ 1016426 h 1190880"/>
                  <a:gd name="connsiteX8" fmla="*/ 0 w 3736211"/>
                  <a:gd name="connsiteY8" fmla="*/ 174455 h 1190880"/>
                  <a:gd name="connsiteX9" fmla="*/ 174455 w 3736211"/>
                  <a:gd name="connsiteY9" fmla="*/ 0 h 1190880"/>
                  <a:gd name="connsiteX10" fmla="*/ 174896 w 3736211"/>
                  <a:gd name="connsiteY10" fmla="*/ 0 h 1190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36211" h="1190880">
                    <a:moveTo>
                      <a:pt x="174896" y="0"/>
                    </a:moveTo>
                    <a:lnTo>
                      <a:pt x="3141212" y="0"/>
                    </a:lnTo>
                    <a:cubicBezTo>
                      <a:pt x="3469778" y="244"/>
                      <a:pt x="3736050" y="266580"/>
                      <a:pt x="3736212" y="595146"/>
                    </a:cubicBezTo>
                    <a:lnTo>
                      <a:pt x="3736212" y="595146"/>
                    </a:lnTo>
                    <a:cubicBezTo>
                      <a:pt x="3736373" y="923941"/>
                      <a:pt x="3470014" y="1190636"/>
                      <a:pt x="3141212" y="1190880"/>
                    </a:cubicBezTo>
                    <a:lnTo>
                      <a:pt x="174896" y="1190880"/>
                    </a:lnTo>
                    <a:cubicBezTo>
                      <a:pt x="78547" y="1191125"/>
                      <a:pt x="244" y="1113216"/>
                      <a:pt x="0" y="1016867"/>
                    </a:cubicBezTo>
                    <a:cubicBezTo>
                      <a:pt x="0" y="1016720"/>
                      <a:pt x="0" y="1016573"/>
                      <a:pt x="0" y="1016426"/>
                    </a:cubicBezTo>
                    <a:lnTo>
                      <a:pt x="0" y="174455"/>
                    </a:lnTo>
                    <a:cubicBezTo>
                      <a:pt x="0" y="78106"/>
                      <a:pt x="78106" y="0"/>
                      <a:pt x="174455" y="0"/>
                    </a:cubicBezTo>
                    <a:cubicBezTo>
                      <a:pt x="174602" y="0"/>
                      <a:pt x="174749" y="0"/>
                      <a:pt x="1748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470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F3882EC6-9989-AD58-DD48-162B2E35E08F}"/>
                  </a:ext>
                </a:extLst>
              </p:cNvPr>
              <p:cNvSpPr/>
              <p:nvPr/>
            </p:nvSpPr>
            <p:spPr>
              <a:xfrm>
                <a:off x="7036831" y="1905964"/>
                <a:ext cx="432017" cy="589997"/>
              </a:xfrm>
              <a:custGeom>
                <a:avLst/>
                <a:gdLst>
                  <a:gd name="connsiteX0" fmla="*/ 0 w 432017"/>
                  <a:gd name="connsiteY0" fmla="*/ 589998 h 589997"/>
                  <a:gd name="connsiteX1" fmla="*/ 432018 w 432017"/>
                  <a:gd name="connsiteY1" fmla="*/ 294925 h 589997"/>
                  <a:gd name="connsiteX2" fmla="*/ 0 w 432017"/>
                  <a:gd name="connsiteY2" fmla="*/ 0 h 589997"/>
                  <a:gd name="connsiteX3" fmla="*/ 0 w 432017"/>
                  <a:gd name="connsiteY3" fmla="*/ 589998 h 58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017" h="589997">
                    <a:moveTo>
                      <a:pt x="0" y="589998"/>
                    </a:moveTo>
                    <a:lnTo>
                      <a:pt x="432018" y="294925"/>
                    </a:lnTo>
                    <a:lnTo>
                      <a:pt x="0" y="0"/>
                    </a:lnTo>
                    <a:lnTo>
                      <a:pt x="0" y="58999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470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xmlns="" id="{35716A7F-4399-9457-6C5D-0A89A2DD2B1A}"/>
                  </a:ext>
                </a:extLst>
              </p:cNvPr>
              <p:cNvSpPr/>
              <p:nvPr/>
            </p:nvSpPr>
            <p:spPr>
              <a:xfrm>
                <a:off x="6302239" y="4733464"/>
                <a:ext cx="1530375" cy="1530375"/>
              </a:xfrm>
              <a:custGeom>
                <a:avLst/>
                <a:gdLst>
                  <a:gd name="connsiteX0" fmla="*/ 1530376 w 1530375"/>
                  <a:gd name="connsiteY0" fmla="*/ 765188 h 1530375"/>
                  <a:gd name="connsiteX1" fmla="*/ 765188 w 1530375"/>
                  <a:gd name="connsiteY1" fmla="*/ 1530375 h 1530375"/>
                  <a:gd name="connsiteX2" fmla="*/ 0 w 1530375"/>
                  <a:gd name="connsiteY2" fmla="*/ 765188 h 1530375"/>
                  <a:gd name="connsiteX3" fmla="*/ 765188 w 1530375"/>
                  <a:gd name="connsiteY3" fmla="*/ 0 h 1530375"/>
                  <a:gd name="connsiteX4" fmla="*/ 1530376 w 1530375"/>
                  <a:gd name="connsiteY4" fmla="*/ 765188 h 153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0375" h="1530375">
                    <a:moveTo>
                      <a:pt x="1530376" y="765188"/>
                    </a:moveTo>
                    <a:cubicBezTo>
                      <a:pt x="1530376" y="1187789"/>
                      <a:pt x="1187790" y="1530375"/>
                      <a:pt x="765188" y="1530375"/>
                    </a:cubicBezTo>
                    <a:cubicBezTo>
                      <a:pt x="342586" y="1530375"/>
                      <a:pt x="0" y="1187789"/>
                      <a:pt x="0" y="765188"/>
                    </a:cubicBezTo>
                    <a:cubicBezTo>
                      <a:pt x="0" y="342586"/>
                      <a:pt x="342586" y="0"/>
                      <a:pt x="765188" y="0"/>
                    </a:cubicBezTo>
                    <a:cubicBezTo>
                      <a:pt x="1187790" y="0"/>
                      <a:pt x="1530376" y="342586"/>
                      <a:pt x="1530376" y="76518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331" cap="flat">
                <a:solidFill>
                  <a:schemeClr val="accent5"/>
                </a:solidFill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8">
                <a:extLst>
                  <a:ext uri="{FF2B5EF4-FFF2-40B4-BE49-F238E27FC236}">
                    <a16:creationId xmlns:a16="http://schemas.microsoft.com/office/drawing/2014/main" xmlns="" id="{F6FF7081-B3E3-25CA-2816-08597670EB47}"/>
                  </a:ext>
                </a:extLst>
              </p:cNvPr>
              <p:cNvSpPr/>
              <p:nvPr/>
            </p:nvSpPr>
            <p:spPr>
              <a:xfrm>
                <a:off x="6349750" y="4780975"/>
                <a:ext cx="1435352" cy="1435352"/>
              </a:xfrm>
              <a:custGeom>
                <a:avLst/>
                <a:gdLst>
                  <a:gd name="connsiteX0" fmla="*/ 1435352 w 1435352"/>
                  <a:gd name="connsiteY0" fmla="*/ 717676 h 1435352"/>
                  <a:gd name="connsiteX1" fmla="*/ 717676 w 1435352"/>
                  <a:gd name="connsiteY1" fmla="*/ 1435352 h 1435352"/>
                  <a:gd name="connsiteX2" fmla="*/ 0 w 1435352"/>
                  <a:gd name="connsiteY2" fmla="*/ 717676 h 1435352"/>
                  <a:gd name="connsiteX3" fmla="*/ 717676 w 1435352"/>
                  <a:gd name="connsiteY3" fmla="*/ 0 h 1435352"/>
                  <a:gd name="connsiteX4" fmla="*/ 1435352 w 1435352"/>
                  <a:gd name="connsiteY4" fmla="*/ 717676 h 1435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5352" h="1435352">
                    <a:moveTo>
                      <a:pt x="1435352" y="717676"/>
                    </a:moveTo>
                    <a:cubicBezTo>
                      <a:pt x="1435352" y="1114038"/>
                      <a:pt x="1114038" y="1435352"/>
                      <a:pt x="717676" y="1435352"/>
                    </a:cubicBezTo>
                    <a:cubicBezTo>
                      <a:pt x="321315" y="1435352"/>
                      <a:pt x="0" y="1114038"/>
                      <a:pt x="0" y="717676"/>
                    </a:cubicBezTo>
                    <a:cubicBezTo>
                      <a:pt x="0" y="321314"/>
                      <a:pt x="321315" y="0"/>
                      <a:pt x="717676" y="0"/>
                    </a:cubicBezTo>
                    <a:cubicBezTo>
                      <a:pt x="1114038" y="0"/>
                      <a:pt x="1435352" y="321314"/>
                      <a:pt x="1435352" y="71767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470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19">
                <a:extLst>
                  <a:ext uri="{FF2B5EF4-FFF2-40B4-BE49-F238E27FC236}">
                    <a16:creationId xmlns:a16="http://schemas.microsoft.com/office/drawing/2014/main" xmlns="" id="{9398AE22-CD31-1FBA-A017-C25925D2E41E}"/>
                  </a:ext>
                </a:extLst>
              </p:cNvPr>
              <p:cNvSpPr/>
              <p:nvPr/>
            </p:nvSpPr>
            <p:spPr>
              <a:xfrm>
                <a:off x="7199077" y="4903285"/>
                <a:ext cx="3736064" cy="1190733"/>
              </a:xfrm>
              <a:custGeom>
                <a:avLst/>
                <a:gdLst>
                  <a:gd name="connsiteX0" fmla="*/ 3140533 w 3736064"/>
                  <a:gd name="connsiteY0" fmla="*/ 1190613 h 1190733"/>
                  <a:gd name="connsiteX1" fmla="*/ 174363 w 3736064"/>
                  <a:gd name="connsiteY1" fmla="*/ 1190613 h 1190733"/>
                  <a:gd name="connsiteX2" fmla="*/ -91 w 3736064"/>
                  <a:gd name="connsiteY2" fmla="*/ 1016158 h 1190733"/>
                  <a:gd name="connsiteX3" fmla="*/ -91 w 3736064"/>
                  <a:gd name="connsiteY3" fmla="*/ 174187 h 1190733"/>
                  <a:gd name="connsiteX4" fmla="*/ 174216 w 3736064"/>
                  <a:gd name="connsiteY4" fmla="*/ -121 h 1190733"/>
                  <a:gd name="connsiteX5" fmla="*/ 174363 w 3736064"/>
                  <a:gd name="connsiteY5" fmla="*/ -121 h 1190733"/>
                  <a:gd name="connsiteX6" fmla="*/ 3140533 w 3736064"/>
                  <a:gd name="connsiteY6" fmla="*/ -121 h 1190733"/>
                  <a:gd name="connsiteX7" fmla="*/ 3735973 w 3736064"/>
                  <a:gd name="connsiteY7" fmla="*/ 595025 h 1190733"/>
                  <a:gd name="connsiteX8" fmla="*/ 3735973 w 3736064"/>
                  <a:gd name="connsiteY8" fmla="*/ 595172 h 1190733"/>
                  <a:gd name="connsiteX9" fmla="*/ 3735973 w 3736064"/>
                  <a:gd name="connsiteY9" fmla="*/ 595172 h 1190733"/>
                  <a:gd name="connsiteX10" fmla="*/ 3140533 w 3736064"/>
                  <a:gd name="connsiteY10" fmla="*/ 1190613 h 119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36064" h="1190733">
                    <a:moveTo>
                      <a:pt x="3140533" y="1190613"/>
                    </a:moveTo>
                    <a:lnTo>
                      <a:pt x="174363" y="1190613"/>
                    </a:lnTo>
                    <a:cubicBezTo>
                      <a:pt x="78016" y="1190613"/>
                      <a:pt x="-91" y="1112506"/>
                      <a:pt x="-91" y="1016158"/>
                    </a:cubicBezTo>
                    <a:lnTo>
                      <a:pt x="-91" y="174187"/>
                    </a:lnTo>
                    <a:cubicBezTo>
                      <a:pt x="-91" y="77913"/>
                      <a:pt x="77942" y="-121"/>
                      <a:pt x="174216" y="-121"/>
                    </a:cubicBezTo>
                    <a:cubicBezTo>
                      <a:pt x="174260" y="-121"/>
                      <a:pt x="174319" y="-121"/>
                      <a:pt x="174363" y="-121"/>
                    </a:cubicBezTo>
                    <a:lnTo>
                      <a:pt x="3140533" y="-121"/>
                    </a:lnTo>
                    <a:cubicBezTo>
                      <a:pt x="3469305" y="-209"/>
                      <a:pt x="3735885" y="266254"/>
                      <a:pt x="3735973" y="595025"/>
                    </a:cubicBezTo>
                    <a:cubicBezTo>
                      <a:pt x="3735973" y="595070"/>
                      <a:pt x="3735973" y="595129"/>
                      <a:pt x="3735973" y="595172"/>
                    </a:cubicBezTo>
                    <a:lnTo>
                      <a:pt x="3735973" y="595172"/>
                    </a:lnTo>
                    <a:cubicBezTo>
                      <a:pt x="3735973" y="924018"/>
                      <a:pt x="3469393" y="1190613"/>
                      <a:pt x="3140533" y="1190613"/>
                    </a:cubicBezTo>
                    <a:close/>
                  </a:path>
                </a:pathLst>
              </a:custGeom>
              <a:solidFill>
                <a:schemeClr val="bg1"/>
              </a:solidFill>
              <a:ln w="1470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20">
                <a:extLst>
                  <a:ext uri="{FF2B5EF4-FFF2-40B4-BE49-F238E27FC236}">
                    <a16:creationId xmlns:a16="http://schemas.microsoft.com/office/drawing/2014/main" xmlns="" id="{FE2FD5FB-6DCC-63B7-FEB3-C7B48E9FC387}"/>
                  </a:ext>
                </a:extLst>
              </p:cNvPr>
              <p:cNvSpPr/>
              <p:nvPr/>
            </p:nvSpPr>
            <p:spPr>
              <a:xfrm>
                <a:off x="7036831" y="5203653"/>
                <a:ext cx="432017" cy="589997"/>
              </a:xfrm>
              <a:custGeom>
                <a:avLst/>
                <a:gdLst>
                  <a:gd name="connsiteX0" fmla="*/ 0 w 432017"/>
                  <a:gd name="connsiteY0" fmla="*/ 589998 h 589997"/>
                  <a:gd name="connsiteX1" fmla="*/ 432018 w 432017"/>
                  <a:gd name="connsiteY1" fmla="*/ 295072 h 589997"/>
                  <a:gd name="connsiteX2" fmla="*/ 0 w 432017"/>
                  <a:gd name="connsiteY2" fmla="*/ 0 h 589997"/>
                  <a:gd name="connsiteX3" fmla="*/ 0 w 432017"/>
                  <a:gd name="connsiteY3" fmla="*/ 589998 h 58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017" h="589997">
                    <a:moveTo>
                      <a:pt x="0" y="589998"/>
                    </a:moveTo>
                    <a:lnTo>
                      <a:pt x="432018" y="295072"/>
                    </a:lnTo>
                    <a:lnTo>
                      <a:pt x="0" y="0"/>
                    </a:lnTo>
                    <a:lnTo>
                      <a:pt x="0" y="589998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470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29">
                <a:extLst>
                  <a:ext uri="{FF2B5EF4-FFF2-40B4-BE49-F238E27FC236}">
                    <a16:creationId xmlns:a16="http://schemas.microsoft.com/office/drawing/2014/main" xmlns="" id="{782473EF-43B7-D2D8-7A3F-4B766B522307}"/>
                  </a:ext>
                </a:extLst>
              </p:cNvPr>
              <p:cNvSpPr/>
              <p:nvPr/>
            </p:nvSpPr>
            <p:spPr>
              <a:xfrm>
                <a:off x="6302239" y="3084530"/>
                <a:ext cx="1530375" cy="1530375"/>
              </a:xfrm>
              <a:custGeom>
                <a:avLst/>
                <a:gdLst>
                  <a:gd name="connsiteX0" fmla="*/ 1530376 w 1530375"/>
                  <a:gd name="connsiteY0" fmla="*/ 765188 h 1530375"/>
                  <a:gd name="connsiteX1" fmla="*/ 765188 w 1530375"/>
                  <a:gd name="connsiteY1" fmla="*/ 1530376 h 1530375"/>
                  <a:gd name="connsiteX2" fmla="*/ 0 w 1530375"/>
                  <a:gd name="connsiteY2" fmla="*/ 765188 h 1530375"/>
                  <a:gd name="connsiteX3" fmla="*/ 765188 w 1530375"/>
                  <a:gd name="connsiteY3" fmla="*/ 0 h 1530375"/>
                  <a:gd name="connsiteX4" fmla="*/ 1530376 w 1530375"/>
                  <a:gd name="connsiteY4" fmla="*/ 765188 h 153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0375" h="1530375">
                    <a:moveTo>
                      <a:pt x="1530376" y="765188"/>
                    </a:moveTo>
                    <a:cubicBezTo>
                      <a:pt x="1530376" y="1187789"/>
                      <a:pt x="1187790" y="1530376"/>
                      <a:pt x="765188" y="1530376"/>
                    </a:cubicBezTo>
                    <a:cubicBezTo>
                      <a:pt x="342586" y="1530376"/>
                      <a:pt x="0" y="1187789"/>
                      <a:pt x="0" y="765188"/>
                    </a:cubicBezTo>
                    <a:cubicBezTo>
                      <a:pt x="0" y="342586"/>
                      <a:pt x="342586" y="0"/>
                      <a:pt x="765188" y="0"/>
                    </a:cubicBezTo>
                    <a:cubicBezTo>
                      <a:pt x="1187790" y="0"/>
                      <a:pt x="1530376" y="342586"/>
                      <a:pt x="1530376" y="76518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331" cap="flat">
                <a:solidFill>
                  <a:schemeClr val="accent2"/>
                </a:solidFill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30">
                <a:extLst>
                  <a:ext uri="{FF2B5EF4-FFF2-40B4-BE49-F238E27FC236}">
                    <a16:creationId xmlns:a16="http://schemas.microsoft.com/office/drawing/2014/main" xmlns="" id="{B3FE3BEF-F9D5-7CB2-0EF9-3D8FB54BE259}"/>
                  </a:ext>
                </a:extLst>
              </p:cNvPr>
              <p:cNvSpPr/>
              <p:nvPr/>
            </p:nvSpPr>
            <p:spPr>
              <a:xfrm>
                <a:off x="6349750" y="3132041"/>
                <a:ext cx="1435352" cy="1435352"/>
              </a:xfrm>
              <a:custGeom>
                <a:avLst/>
                <a:gdLst>
                  <a:gd name="connsiteX0" fmla="*/ 1435352 w 1435352"/>
                  <a:gd name="connsiteY0" fmla="*/ 717676 h 1435352"/>
                  <a:gd name="connsiteX1" fmla="*/ 717676 w 1435352"/>
                  <a:gd name="connsiteY1" fmla="*/ 1435352 h 1435352"/>
                  <a:gd name="connsiteX2" fmla="*/ 0 w 1435352"/>
                  <a:gd name="connsiteY2" fmla="*/ 717676 h 1435352"/>
                  <a:gd name="connsiteX3" fmla="*/ 717676 w 1435352"/>
                  <a:gd name="connsiteY3" fmla="*/ 0 h 1435352"/>
                  <a:gd name="connsiteX4" fmla="*/ 1435352 w 1435352"/>
                  <a:gd name="connsiteY4" fmla="*/ 717676 h 1435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5352" h="1435352">
                    <a:moveTo>
                      <a:pt x="1435352" y="717676"/>
                    </a:moveTo>
                    <a:cubicBezTo>
                      <a:pt x="1435352" y="1114038"/>
                      <a:pt x="1114038" y="1435352"/>
                      <a:pt x="717676" y="1435352"/>
                    </a:cubicBezTo>
                    <a:cubicBezTo>
                      <a:pt x="321315" y="1435352"/>
                      <a:pt x="0" y="1114038"/>
                      <a:pt x="0" y="717676"/>
                    </a:cubicBezTo>
                    <a:cubicBezTo>
                      <a:pt x="0" y="321315"/>
                      <a:pt x="321315" y="0"/>
                      <a:pt x="717676" y="0"/>
                    </a:cubicBezTo>
                    <a:cubicBezTo>
                      <a:pt x="1114038" y="0"/>
                      <a:pt x="1435352" y="321315"/>
                      <a:pt x="1435352" y="717676"/>
                    </a:cubicBezTo>
                    <a:close/>
                  </a:path>
                </a:pathLst>
              </a:custGeom>
              <a:solidFill>
                <a:srgbClr val="AE281F"/>
              </a:solidFill>
              <a:ln w="1470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31">
                <a:extLst>
                  <a:ext uri="{FF2B5EF4-FFF2-40B4-BE49-F238E27FC236}">
                    <a16:creationId xmlns:a16="http://schemas.microsoft.com/office/drawing/2014/main" xmlns="" id="{88AAA4DF-E919-7A4E-FFDA-38B8BEA409F6}"/>
                  </a:ext>
                </a:extLst>
              </p:cNvPr>
              <p:cNvSpPr/>
              <p:nvPr/>
            </p:nvSpPr>
            <p:spPr>
              <a:xfrm>
                <a:off x="6349750" y="3132041"/>
                <a:ext cx="1435352" cy="1435352"/>
              </a:xfrm>
              <a:custGeom>
                <a:avLst/>
                <a:gdLst>
                  <a:gd name="connsiteX0" fmla="*/ 1435352 w 1435352"/>
                  <a:gd name="connsiteY0" fmla="*/ 717676 h 1435352"/>
                  <a:gd name="connsiteX1" fmla="*/ 717676 w 1435352"/>
                  <a:gd name="connsiteY1" fmla="*/ 1435352 h 1435352"/>
                  <a:gd name="connsiteX2" fmla="*/ 0 w 1435352"/>
                  <a:gd name="connsiteY2" fmla="*/ 717676 h 1435352"/>
                  <a:gd name="connsiteX3" fmla="*/ 717676 w 1435352"/>
                  <a:gd name="connsiteY3" fmla="*/ 0 h 1435352"/>
                  <a:gd name="connsiteX4" fmla="*/ 1435352 w 1435352"/>
                  <a:gd name="connsiteY4" fmla="*/ 717676 h 1435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5352" h="1435352">
                    <a:moveTo>
                      <a:pt x="1435352" y="717676"/>
                    </a:moveTo>
                    <a:cubicBezTo>
                      <a:pt x="1435352" y="1114038"/>
                      <a:pt x="1114038" y="1435352"/>
                      <a:pt x="717676" y="1435352"/>
                    </a:cubicBezTo>
                    <a:cubicBezTo>
                      <a:pt x="321315" y="1435352"/>
                      <a:pt x="0" y="1114038"/>
                      <a:pt x="0" y="717676"/>
                    </a:cubicBezTo>
                    <a:cubicBezTo>
                      <a:pt x="0" y="321315"/>
                      <a:pt x="321315" y="0"/>
                      <a:pt x="717676" y="0"/>
                    </a:cubicBezTo>
                    <a:cubicBezTo>
                      <a:pt x="1114038" y="0"/>
                      <a:pt x="1435352" y="321315"/>
                      <a:pt x="1435352" y="7176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470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" name="Freeform: Shape 32">
                <a:extLst>
                  <a:ext uri="{FF2B5EF4-FFF2-40B4-BE49-F238E27FC236}">
                    <a16:creationId xmlns:a16="http://schemas.microsoft.com/office/drawing/2014/main" xmlns="" id="{8C1CACC6-641B-A168-1AFF-75A273412425}"/>
                  </a:ext>
                </a:extLst>
              </p:cNvPr>
              <p:cNvSpPr/>
              <p:nvPr/>
            </p:nvSpPr>
            <p:spPr>
              <a:xfrm>
                <a:off x="7198488" y="3254351"/>
                <a:ext cx="3736211" cy="1190733"/>
              </a:xfrm>
              <a:custGeom>
                <a:avLst/>
                <a:gdLst>
                  <a:gd name="connsiteX0" fmla="*/ 174896 w 3736211"/>
                  <a:gd name="connsiteY0" fmla="*/ 0 h 1190733"/>
                  <a:gd name="connsiteX1" fmla="*/ 3141212 w 3736211"/>
                  <a:gd name="connsiteY1" fmla="*/ 0 h 1190733"/>
                  <a:gd name="connsiteX2" fmla="*/ 3736212 w 3736211"/>
                  <a:gd name="connsiteY2" fmla="*/ 595293 h 1190733"/>
                  <a:gd name="connsiteX3" fmla="*/ 3736212 w 3736211"/>
                  <a:gd name="connsiteY3" fmla="*/ 595293 h 1190733"/>
                  <a:gd name="connsiteX4" fmla="*/ 3140771 w 3736211"/>
                  <a:gd name="connsiteY4" fmla="*/ 1190733 h 1190733"/>
                  <a:gd name="connsiteX5" fmla="*/ 174896 w 3736211"/>
                  <a:gd name="connsiteY5" fmla="*/ 1190733 h 1190733"/>
                  <a:gd name="connsiteX6" fmla="*/ 0 w 3736211"/>
                  <a:gd name="connsiteY6" fmla="*/ 1016720 h 1190733"/>
                  <a:gd name="connsiteX7" fmla="*/ 0 w 3736211"/>
                  <a:gd name="connsiteY7" fmla="*/ 1016279 h 1190733"/>
                  <a:gd name="connsiteX8" fmla="*/ 0 w 3736211"/>
                  <a:gd name="connsiteY8" fmla="*/ 174455 h 1190733"/>
                  <a:gd name="connsiteX9" fmla="*/ 174455 w 3736211"/>
                  <a:gd name="connsiteY9" fmla="*/ 0 h 119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36211" h="1190733">
                    <a:moveTo>
                      <a:pt x="174896" y="0"/>
                    </a:moveTo>
                    <a:lnTo>
                      <a:pt x="3141212" y="0"/>
                    </a:lnTo>
                    <a:cubicBezTo>
                      <a:pt x="3469837" y="250"/>
                      <a:pt x="3736123" y="266668"/>
                      <a:pt x="3736212" y="595293"/>
                    </a:cubicBezTo>
                    <a:lnTo>
                      <a:pt x="3736212" y="595293"/>
                    </a:lnTo>
                    <a:cubicBezTo>
                      <a:pt x="3736212" y="924139"/>
                      <a:pt x="3469617" y="1190733"/>
                      <a:pt x="3140771" y="1190733"/>
                    </a:cubicBezTo>
                    <a:lnTo>
                      <a:pt x="174896" y="1190733"/>
                    </a:lnTo>
                    <a:cubicBezTo>
                      <a:pt x="78547" y="1190983"/>
                      <a:pt x="244" y="1113067"/>
                      <a:pt x="0" y="1016720"/>
                    </a:cubicBezTo>
                    <a:cubicBezTo>
                      <a:pt x="0" y="1016573"/>
                      <a:pt x="0" y="1016426"/>
                      <a:pt x="0" y="1016279"/>
                    </a:cubicBezTo>
                    <a:lnTo>
                      <a:pt x="0" y="174455"/>
                    </a:lnTo>
                    <a:cubicBezTo>
                      <a:pt x="0" y="78107"/>
                      <a:pt x="78106" y="0"/>
                      <a:pt x="1744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470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33">
                <a:extLst>
                  <a:ext uri="{FF2B5EF4-FFF2-40B4-BE49-F238E27FC236}">
                    <a16:creationId xmlns:a16="http://schemas.microsoft.com/office/drawing/2014/main" xmlns="" id="{A29BC070-2918-B2F8-733E-BDF29C98B397}"/>
                  </a:ext>
                </a:extLst>
              </p:cNvPr>
              <p:cNvSpPr/>
              <p:nvPr/>
            </p:nvSpPr>
            <p:spPr>
              <a:xfrm>
                <a:off x="7036831" y="3554719"/>
                <a:ext cx="432017" cy="589997"/>
              </a:xfrm>
              <a:custGeom>
                <a:avLst/>
                <a:gdLst>
                  <a:gd name="connsiteX0" fmla="*/ 0 w 432017"/>
                  <a:gd name="connsiteY0" fmla="*/ 589998 h 589997"/>
                  <a:gd name="connsiteX1" fmla="*/ 432018 w 432017"/>
                  <a:gd name="connsiteY1" fmla="*/ 294925 h 589997"/>
                  <a:gd name="connsiteX2" fmla="*/ 0 w 432017"/>
                  <a:gd name="connsiteY2" fmla="*/ 0 h 589997"/>
                  <a:gd name="connsiteX3" fmla="*/ 0 w 432017"/>
                  <a:gd name="connsiteY3" fmla="*/ 589998 h 58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017" h="589997">
                    <a:moveTo>
                      <a:pt x="0" y="589998"/>
                    </a:moveTo>
                    <a:lnTo>
                      <a:pt x="432018" y="294925"/>
                    </a:lnTo>
                    <a:lnTo>
                      <a:pt x="0" y="0"/>
                    </a:lnTo>
                    <a:lnTo>
                      <a:pt x="0" y="589998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470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D0A433F9-517E-0CC8-322D-E9B0921BE863}"/>
                  </a:ext>
                </a:extLst>
              </p:cNvPr>
              <p:cNvSpPr txBox="1"/>
              <p:nvPr/>
            </p:nvSpPr>
            <p:spPr>
              <a:xfrm>
                <a:off x="7462003" y="1620840"/>
                <a:ext cx="3229247" cy="1169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Conditional Types</a:t>
                </a:r>
              </a:p>
              <a:p>
                <a:r>
                  <a:rPr lang="en-US" sz="1200" dirty="0" smtClean="0"/>
                  <a:t>Conditional types enable type logic, where the type is determined based on a </a:t>
                </a:r>
                <a:r>
                  <a:rPr lang="en-US" sz="1200" dirty="0" smtClean="0"/>
                  <a:t>condition</a:t>
                </a:r>
              </a:p>
              <a:p>
                <a:r>
                  <a:rPr lang="en-US" sz="1200" b="1" dirty="0" err="1" smtClean="0"/>
                  <a:t>Eg</a:t>
                </a:r>
                <a:r>
                  <a:rPr lang="en-US" sz="1200" dirty="0" smtClean="0"/>
                  <a:t>: type </a:t>
                </a:r>
                <a:r>
                  <a:rPr lang="en-US" sz="1200" dirty="0" err="1" smtClean="0"/>
                  <a:t>IsString</a:t>
                </a:r>
                <a:r>
                  <a:rPr lang="en-US" sz="1200" dirty="0" smtClean="0"/>
                  <a:t>&lt;T&gt; = T extends string ? "Yes" : "No"; type Test1 = </a:t>
                </a:r>
                <a:r>
                  <a:rPr lang="en-US" sz="1200" dirty="0" err="1" smtClean="0"/>
                  <a:t>IsString</a:t>
                </a:r>
                <a:r>
                  <a:rPr lang="en-US" sz="1200" dirty="0" smtClean="0"/>
                  <a:t>&lt;string&gt;;  // "</a:t>
                </a:r>
                <a:r>
                  <a:rPr lang="en-US" sz="1200" dirty="0" err="1" smtClean="0"/>
                  <a:t>Yes"type</a:t>
                </a:r>
                <a:r>
                  <a:rPr lang="en-US" sz="1200" dirty="0" smtClean="0"/>
                  <a:t> Test2 = </a:t>
                </a:r>
                <a:r>
                  <a:rPr lang="en-US" sz="1200" dirty="0" err="1" smtClean="0"/>
                  <a:t>IsString</a:t>
                </a:r>
                <a:r>
                  <a:rPr lang="en-US" sz="1200" dirty="0" smtClean="0"/>
                  <a:t>&lt;number&gt;;  // "No"</a:t>
                </a:r>
              </a:p>
              <a:p>
                <a:endParaRPr lang="en-US" sz="1400" b="1" i="1" dirty="0" smtClean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6E643A9-0D57-1187-7304-6D520D044287}"/>
                  </a:ext>
                </a:extLst>
              </p:cNvPr>
              <p:cNvSpPr txBox="1"/>
              <p:nvPr/>
            </p:nvSpPr>
            <p:spPr>
              <a:xfrm>
                <a:off x="7462003" y="3386421"/>
                <a:ext cx="3472698" cy="10203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 </a:t>
                </a:r>
                <a:r>
                  <a:rPr lang="en-US" sz="1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Advanced Generics</a:t>
                </a:r>
              </a:p>
              <a:p>
                <a:r>
                  <a:rPr lang="en-US" sz="1200" dirty="0" smtClean="0"/>
                  <a:t>Generics allow creating reusable and flexible type-safe </a:t>
                </a:r>
                <a:r>
                  <a:rPr lang="en-US" sz="1200" dirty="0" smtClean="0"/>
                  <a:t>code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1200" i="1" dirty="0" smtClean="0"/>
                  <a:t>Generic Functions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1200" i="1" dirty="0" smtClean="0"/>
                  <a:t>Generic Constraints</a:t>
                </a:r>
              </a:p>
              <a:p>
                <a:endParaRPr lang="en-US" sz="1400" b="1" i="1" dirty="0" smtClean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A40C2605-1053-D719-52EC-582F485D56E4}"/>
                  </a:ext>
                </a:extLst>
              </p:cNvPr>
              <p:cNvSpPr txBox="1"/>
              <p:nvPr/>
            </p:nvSpPr>
            <p:spPr>
              <a:xfrm>
                <a:off x="7462003" y="4886456"/>
                <a:ext cx="3595084" cy="1778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4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Literal Types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200" dirty="0" smtClean="0"/>
                  <a:t>Literal types let you specify exact values a variable can have, restricting it to predefined options</a:t>
                </a:r>
                <a:r>
                  <a:rPr lang="en-US" sz="1200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200" dirty="0" err="1" smtClean="0"/>
                  <a:t>Eg</a:t>
                </a:r>
                <a:r>
                  <a:rPr lang="en-US" sz="1200" dirty="0" smtClean="0"/>
                  <a:t>: </a:t>
                </a:r>
                <a:r>
                  <a:rPr lang="en-US" sz="1200" dirty="0" smtClean="0"/>
                  <a:t>type Direction = "up" | "down" | "left" | "</a:t>
                </a:r>
                <a:r>
                  <a:rPr lang="en-US" sz="1200" dirty="0" smtClean="0"/>
                  <a:t>right“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200" dirty="0" smtClean="0"/>
                  <a:t>function move(direction: Direction): void </a:t>
                </a:r>
                <a:r>
                  <a:rPr lang="en-US" sz="1200" dirty="0" smtClean="0"/>
                  <a:t>{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200" dirty="0" smtClean="0"/>
                  <a:t>Move(“up”);  // valid</a:t>
                </a:r>
              </a:p>
              <a:p>
                <a:pPr>
                  <a:spcAft>
                    <a:spcPts val="600"/>
                  </a:spcAft>
                </a:pPr>
                <a:endParaRPr lang="en-US" sz="1400" dirty="0" smtClean="0"/>
              </a:p>
              <a:p>
                <a:pPr>
                  <a:spcAft>
                    <a:spcPts val="600"/>
                  </a:spcAft>
                </a:pPr>
                <a:endParaRPr lang="en-US" sz="1400" b="1" i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xmlns="" id="{1045C5AF-2159-1B94-EE4C-4F87C3537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 xmlns="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478930" y="1953821"/>
                <a:ext cx="494282" cy="494282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xmlns="" id="{D02D2455-1B08-33DC-C21D-F0DD1A65B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09157" y="3632802"/>
                <a:ext cx="433830" cy="433830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xmlns="" id="{A68DD1B1-F58D-AF76-8D78-72BF958AA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 xmlns="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09378" y="5281957"/>
                <a:ext cx="433388" cy="43338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B7F33DD-4B93-1FC3-D102-5C213C734FDA}"/>
              </a:ext>
            </a:extLst>
          </p:cNvPr>
          <p:cNvSpPr txBox="1"/>
          <p:nvPr/>
        </p:nvSpPr>
        <p:spPr>
          <a:xfrm>
            <a:off x="0" y="228600"/>
            <a:ext cx="5867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Object-Oriented </a:t>
            </a:r>
            <a:r>
              <a:rPr lang="en-I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DE5FFCD-3B22-512E-5B10-E7E046937B80}"/>
              </a:ext>
            </a:extLst>
          </p:cNvPr>
          <p:cNvSpPr txBox="1"/>
          <p:nvPr/>
        </p:nvSpPr>
        <p:spPr>
          <a:xfrm>
            <a:off x="0" y="88262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of Skill Development</a:t>
            </a:r>
          </a:p>
        </p:txBody>
      </p:sp>
      <p:pic>
        <p:nvPicPr>
          <p:cNvPr id="34" name="Picture 6" descr="Proficiency Icons - Free SVG &amp; PNG Proficiency Images - Noun Project">
            <a:extLst>
              <a:ext uri="{FF2B5EF4-FFF2-40B4-BE49-F238E27FC236}">
                <a16:creationId xmlns:a16="http://schemas.microsoft.com/office/drawing/2014/main" xmlns="" id="{43E49844-D839-5352-306C-07DA7A2D4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7867" y="4770121"/>
            <a:ext cx="523866" cy="52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Competent Icons - Free SVG &amp; PNG Competent Images - Noun Project">
            <a:extLst>
              <a:ext uri="{FF2B5EF4-FFF2-40B4-BE49-F238E27FC236}">
                <a16:creationId xmlns:a16="http://schemas.microsoft.com/office/drawing/2014/main" xmlns="" id="{D160C4AE-707E-D33D-6B74-E193E18D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3771" y="3832860"/>
            <a:ext cx="423062" cy="42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Beginner Icons - Free SVG &amp; PNG Beginner Images - Noun Project">
            <a:extLst>
              <a:ext uri="{FF2B5EF4-FFF2-40B4-BE49-F238E27FC236}">
                <a16:creationId xmlns:a16="http://schemas.microsoft.com/office/drawing/2014/main" xmlns="" id="{A4577FB8-6B16-38FF-706E-39D58B4A2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3685" y="2827020"/>
            <a:ext cx="570240" cy="57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aphic 41">
            <a:extLst>
              <a:ext uri="{FF2B5EF4-FFF2-40B4-BE49-F238E27FC236}">
                <a16:creationId xmlns:a16="http://schemas.microsoft.com/office/drawing/2014/main" xmlns="" id="{D8AFD81B-D72E-B33B-E65D-D0D244A5018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lum bright="100000"/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634534" y="1885452"/>
            <a:ext cx="400506" cy="40050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DE5FFCD-3B22-512E-5B10-E7E046937B80}"/>
              </a:ext>
            </a:extLst>
          </p:cNvPr>
          <p:cNvSpPr txBox="1"/>
          <p:nvPr/>
        </p:nvSpPr>
        <p:spPr>
          <a:xfrm>
            <a:off x="152400" y="103502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of Skill Development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E5F6D0A6-49A0-7D6B-D303-B11A3C1FE33D}"/>
              </a:ext>
            </a:extLst>
          </p:cNvPr>
          <p:cNvGrpSpPr/>
          <p:nvPr/>
        </p:nvGrpSpPr>
        <p:grpSpPr>
          <a:xfrm>
            <a:off x="0" y="838200"/>
            <a:ext cx="8839200" cy="6020783"/>
            <a:chOff x="1271717" y="2468561"/>
            <a:chExt cx="8653732" cy="4157821"/>
          </a:xfrm>
        </p:grpSpPr>
        <p:grpSp>
          <p:nvGrpSpPr>
            <p:cNvPr id="41" name="Group 28">
              <a:extLst>
                <a:ext uri="{FF2B5EF4-FFF2-40B4-BE49-F238E27FC236}">
                  <a16:creationId xmlns:a16="http://schemas.microsoft.com/office/drawing/2014/main" xmlns="" id="{32CDB129-4FF9-4BFA-7DE2-E04A3B28FA44}"/>
                </a:ext>
              </a:extLst>
            </p:cNvPr>
            <p:cNvGrpSpPr/>
            <p:nvPr/>
          </p:nvGrpSpPr>
          <p:grpSpPr>
            <a:xfrm>
              <a:off x="1271717" y="2468561"/>
              <a:ext cx="8653732" cy="3978822"/>
              <a:chOff x="618837" y="2750106"/>
              <a:chExt cx="8653732" cy="3978822"/>
            </a:xfrm>
          </p:grpSpPr>
          <p:sp>
            <p:nvSpPr>
              <p:cNvPr id="47" name="Freeform: Shape 6">
                <a:extLst>
                  <a:ext uri="{FF2B5EF4-FFF2-40B4-BE49-F238E27FC236}">
                    <a16:creationId xmlns:a16="http://schemas.microsoft.com/office/drawing/2014/main" xmlns="" id="{2406021B-86AA-72FB-F01E-13615A2962A5}"/>
                  </a:ext>
                </a:extLst>
              </p:cNvPr>
              <p:cNvSpPr/>
              <p:nvPr/>
            </p:nvSpPr>
            <p:spPr>
              <a:xfrm>
                <a:off x="1614443" y="5734127"/>
                <a:ext cx="4673720" cy="994160"/>
              </a:xfrm>
              <a:custGeom>
                <a:avLst/>
                <a:gdLst>
                  <a:gd name="connsiteX0" fmla="*/ 0 w 3288267"/>
                  <a:gd name="connsiteY0" fmla="*/ 0 h 994160"/>
                  <a:gd name="connsiteX1" fmla="*/ 3288268 w 3288267"/>
                  <a:gd name="connsiteY1" fmla="*/ 0 h 994160"/>
                  <a:gd name="connsiteX2" fmla="*/ 3288268 w 3288267"/>
                  <a:gd name="connsiteY2" fmla="*/ 994160 h 994160"/>
                  <a:gd name="connsiteX3" fmla="*/ 0 w 3288267"/>
                  <a:gd name="connsiteY3" fmla="*/ 994160 h 994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8267" h="994160">
                    <a:moveTo>
                      <a:pt x="0" y="0"/>
                    </a:moveTo>
                    <a:lnTo>
                      <a:pt x="3288268" y="0"/>
                    </a:lnTo>
                    <a:lnTo>
                      <a:pt x="3288268" y="994160"/>
                    </a:lnTo>
                    <a:lnTo>
                      <a:pt x="0" y="994160"/>
                    </a:lnTo>
                    <a:close/>
                  </a:path>
                </a:pathLst>
              </a:custGeom>
              <a:solidFill>
                <a:srgbClr val="FFFFFF"/>
              </a:solidFill>
              <a:ln w="3210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7">
                <a:extLst>
                  <a:ext uri="{FF2B5EF4-FFF2-40B4-BE49-F238E27FC236}">
                    <a16:creationId xmlns:a16="http://schemas.microsoft.com/office/drawing/2014/main" xmlns="" id="{9A23A41C-6B7E-1E21-8DB7-987FA77E29F3}"/>
                  </a:ext>
                </a:extLst>
              </p:cNvPr>
              <p:cNvSpPr/>
              <p:nvPr/>
            </p:nvSpPr>
            <p:spPr>
              <a:xfrm>
                <a:off x="2608571" y="4739774"/>
                <a:ext cx="4673720" cy="994160"/>
              </a:xfrm>
              <a:custGeom>
                <a:avLst/>
                <a:gdLst>
                  <a:gd name="connsiteX0" fmla="*/ 0 w 3288267"/>
                  <a:gd name="connsiteY0" fmla="*/ 0 h 994160"/>
                  <a:gd name="connsiteX1" fmla="*/ 3288268 w 3288267"/>
                  <a:gd name="connsiteY1" fmla="*/ 0 h 994160"/>
                  <a:gd name="connsiteX2" fmla="*/ 3288268 w 3288267"/>
                  <a:gd name="connsiteY2" fmla="*/ 994160 h 994160"/>
                  <a:gd name="connsiteX3" fmla="*/ 0 w 3288267"/>
                  <a:gd name="connsiteY3" fmla="*/ 994160 h 994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8267" h="994160">
                    <a:moveTo>
                      <a:pt x="0" y="0"/>
                    </a:moveTo>
                    <a:lnTo>
                      <a:pt x="3288268" y="0"/>
                    </a:lnTo>
                    <a:lnTo>
                      <a:pt x="3288268" y="994160"/>
                    </a:lnTo>
                    <a:lnTo>
                      <a:pt x="0" y="994160"/>
                    </a:lnTo>
                    <a:close/>
                  </a:path>
                </a:pathLst>
              </a:custGeom>
              <a:solidFill>
                <a:srgbClr val="FFFFFF"/>
              </a:solidFill>
              <a:ln w="3210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8">
                <a:extLst>
                  <a:ext uri="{FF2B5EF4-FFF2-40B4-BE49-F238E27FC236}">
                    <a16:creationId xmlns:a16="http://schemas.microsoft.com/office/drawing/2014/main" xmlns="" id="{516A38C8-4C1F-113C-CD18-365F64E48D24}"/>
                  </a:ext>
                </a:extLst>
              </p:cNvPr>
              <p:cNvSpPr/>
              <p:nvPr/>
            </p:nvSpPr>
            <p:spPr>
              <a:xfrm>
                <a:off x="3604047" y="3745582"/>
                <a:ext cx="4673720" cy="994160"/>
              </a:xfrm>
              <a:custGeom>
                <a:avLst/>
                <a:gdLst>
                  <a:gd name="connsiteX0" fmla="*/ 0 w 3288267"/>
                  <a:gd name="connsiteY0" fmla="*/ 0 h 994160"/>
                  <a:gd name="connsiteX1" fmla="*/ 3288268 w 3288267"/>
                  <a:gd name="connsiteY1" fmla="*/ 0 h 994160"/>
                  <a:gd name="connsiteX2" fmla="*/ 3288268 w 3288267"/>
                  <a:gd name="connsiteY2" fmla="*/ 994160 h 994160"/>
                  <a:gd name="connsiteX3" fmla="*/ 0 w 3288267"/>
                  <a:gd name="connsiteY3" fmla="*/ 994160 h 994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8267" h="994160">
                    <a:moveTo>
                      <a:pt x="0" y="0"/>
                    </a:moveTo>
                    <a:lnTo>
                      <a:pt x="3288268" y="0"/>
                    </a:lnTo>
                    <a:lnTo>
                      <a:pt x="3288268" y="994160"/>
                    </a:lnTo>
                    <a:lnTo>
                      <a:pt x="0" y="994160"/>
                    </a:lnTo>
                    <a:close/>
                  </a:path>
                </a:pathLst>
              </a:custGeom>
              <a:solidFill>
                <a:srgbClr val="FFFFFF"/>
              </a:solidFill>
              <a:ln w="3210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9">
                <a:extLst>
                  <a:ext uri="{FF2B5EF4-FFF2-40B4-BE49-F238E27FC236}">
                    <a16:creationId xmlns:a16="http://schemas.microsoft.com/office/drawing/2014/main" xmlns="" id="{859A2B4B-B69D-B8C3-9120-5C490F2E06A8}"/>
                  </a:ext>
                </a:extLst>
              </p:cNvPr>
              <p:cNvSpPr/>
              <p:nvPr/>
            </p:nvSpPr>
            <p:spPr>
              <a:xfrm>
                <a:off x="2608571" y="3744940"/>
                <a:ext cx="994834" cy="994834"/>
              </a:xfrm>
              <a:custGeom>
                <a:avLst/>
                <a:gdLst>
                  <a:gd name="connsiteX0" fmla="*/ 994653 w 994834"/>
                  <a:gd name="connsiteY0" fmla="*/ -503 h 994834"/>
                  <a:gd name="connsiteX1" fmla="*/ -117 w 994834"/>
                  <a:gd name="connsiteY1" fmla="*/ 994332 h 994834"/>
                  <a:gd name="connsiteX2" fmla="*/ 994717 w 994834"/>
                  <a:gd name="connsiteY2" fmla="*/ 994332 h 994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4834" h="994834">
                    <a:moveTo>
                      <a:pt x="994653" y="-503"/>
                    </a:moveTo>
                    <a:cubicBezTo>
                      <a:pt x="445206" y="-503"/>
                      <a:pt x="-117" y="444917"/>
                      <a:pt x="-117" y="994332"/>
                    </a:cubicBezTo>
                    <a:lnTo>
                      <a:pt x="994717" y="994332"/>
                    </a:lnTo>
                    <a:close/>
                  </a:path>
                </a:pathLst>
              </a:custGeom>
              <a:solidFill>
                <a:schemeClr val="accent3"/>
              </a:solidFill>
              <a:ln w="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10">
                <a:extLst>
                  <a:ext uri="{FF2B5EF4-FFF2-40B4-BE49-F238E27FC236}">
                    <a16:creationId xmlns:a16="http://schemas.microsoft.com/office/drawing/2014/main" xmlns="" id="{5D1287F6-EFAA-B423-1783-1E0542D1D11C}"/>
                  </a:ext>
                </a:extLst>
              </p:cNvPr>
              <p:cNvSpPr/>
              <p:nvPr/>
            </p:nvSpPr>
            <p:spPr>
              <a:xfrm>
                <a:off x="3603341" y="3744940"/>
                <a:ext cx="994802" cy="994834"/>
              </a:xfrm>
              <a:custGeom>
                <a:avLst/>
                <a:gdLst>
                  <a:gd name="connsiteX0" fmla="*/ -117 w 994802"/>
                  <a:gd name="connsiteY0" fmla="*/ 994332 h 994834"/>
                  <a:gd name="connsiteX1" fmla="*/ 994685 w 994802"/>
                  <a:gd name="connsiteY1" fmla="*/ -503 h 994834"/>
                  <a:gd name="connsiteX2" fmla="*/ -117 w 994802"/>
                  <a:gd name="connsiteY2" fmla="*/ -503 h 994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4802" h="994834">
                    <a:moveTo>
                      <a:pt x="-117" y="994332"/>
                    </a:moveTo>
                    <a:cubicBezTo>
                      <a:pt x="549297" y="994332"/>
                      <a:pt x="994685" y="548944"/>
                      <a:pt x="994685" y="-503"/>
                    </a:cubicBezTo>
                    <a:lnTo>
                      <a:pt x="-117" y="-50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02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Freeform: Shape 11">
                <a:extLst>
                  <a:ext uri="{FF2B5EF4-FFF2-40B4-BE49-F238E27FC236}">
                    <a16:creationId xmlns:a16="http://schemas.microsoft.com/office/drawing/2014/main" xmlns="" id="{A0F168C7-D0D6-BF61-DC3B-99DD665F4F6A}"/>
                  </a:ext>
                </a:extLst>
              </p:cNvPr>
              <p:cNvSpPr/>
              <p:nvPr/>
            </p:nvSpPr>
            <p:spPr>
              <a:xfrm>
                <a:off x="1613736" y="4739774"/>
                <a:ext cx="994834" cy="994834"/>
              </a:xfrm>
              <a:custGeom>
                <a:avLst/>
                <a:gdLst>
                  <a:gd name="connsiteX0" fmla="*/ 994717 w 994834"/>
                  <a:gd name="connsiteY0" fmla="*/ -503 h 994834"/>
                  <a:gd name="connsiteX1" fmla="*/ -117 w 994834"/>
                  <a:gd name="connsiteY1" fmla="*/ 994332 h 994834"/>
                  <a:gd name="connsiteX2" fmla="*/ 994717 w 994834"/>
                  <a:gd name="connsiteY2" fmla="*/ 994332 h 994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4834" h="994834">
                    <a:moveTo>
                      <a:pt x="994717" y="-503"/>
                    </a:moveTo>
                    <a:cubicBezTo>
                      <a:pt x="445271" y="-503"/>
                      <a:pt x="-117" y="444885"/>
                      <a:pt x="-117" y="994332"/>
                    </a:cubicBezTo>
                    <a:lnTo>
                      <a:pt x="994717" y="994332"/>
                    </a:lnTo>
                    <a:close/>
                  </a:path>
                </a:pathLst>
              </a:custGeom>
              <a:solidFill>
                <a:schemeClr val="accent4"/>
              </a:solidFill>
              <a:ln w="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12">
                <a:extLst>
                  <a:ext uri="{FF2B5EF4-FFF2-40B4-BE49-F238E27FC236}">
                    <a16:creationId xmlns:a16="http://schemas.microsoft.com/office/drawing/2014/main" xmlns="" id="{4E86B2B9-59EE-D5C3-8886-CC1903E18A41}"/>
                  </a:ext>
                </a:extLst>
              </p:cNvPr>
              <p:cNvSpPr/>
              <p:nvPr/>
            </p:nvSpPr>
            <p:spPr>
              <a:xfrm>
                <a:off x="2608571" y="4739774"/>
                <a:ext cx="994834" cy="994834"/>
              </a:xfrm>
              <a:custGeom>
                <a:avLst/>
                <a:gdLst>
                  <a:gd name="connsiteX0" fmla="*/ -117 w 994834"/>
                  <a:gd name="connsiteY0" fmla="*/ 994332 h 994834"/>
                  <a:gd name="connsiteX1" fmla="*/ 994717 w 994834"/>
                  <a:gd name="connsiteY1" fmla="*/ -503 h 994834"/>
                  <a:gd name="connsiteX2" fmla="*/ -117 w 994834"/>
                  <a:gd name="connsiteY2" fmla="*/ -503 h 994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4834" h="994834">
                    <a:moveTo>
                      <a:pt x="-117" y="994332"/>
                    </a:moveTo>
                    <a:cubicBezTo>
                      <a:pt x="549297" y="994332"/>
                      <a:pt x="994717" y="548912"/>
                      <a:pt x="994717" y="-503"/>
                    </a:cubicBezTo>
                    <a:lnTo>
                      <a:pt x="-117" y="-50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Freeform: Shape 13">
                <a:extLst>
                  <a:ext uri="{FF2B5EF4-FFF2-40B4-BE49-F238E27FC236}">
                    <a16:creationId xmlns:a16="http://schemas.microsoft.com/office/drawing/2014/main" xmlns="" id="{9AE917C2-D999-EFCB-9FF9-9E1C4860FC9E}"/>
                  </a:ext>
                </a:extLst>
              </p:cNvPr>
              <p:cNvSpPr/>
              <p:nvPr/>
            </p:nvSpPr>
            <p:spPr>
              <a:xfrm>
                <a:off x="618837" y="5733934"/>
                <a:ext cx="994834" cy="994994"/>
              </a:xfrm>
              <a:custGeom>
                <a:avLst/>
                <a:gdLst>
                  <a:gd name="connsiteX0" fmla="*/ 994717 w 994834"/>
                  <a:gd name="connsiteY0" fmla="*/ -503 h 994994"/>
                  <a:gd name="connsiteX1" fmla="*/ -117 w 994834"/>
                  <a:gd name="connsiteY1" fmla="*/ 994492 h 994994"/>
                  <a:gd name="connsiteX2" fmla="*/ 994717 w 994834"/>
                  <a:gd name="connsiteY2" fmla="*/ 994492 h 99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4834" h="994994">
                    <a:moveTo>
                      <a:pt x="994717" y="-503"/>
                    </a:moveTo>
                    <a:cubicBezTo>
                      <a:pt x="445271" y="-503"/>
                      <a:pt x="-117" y="444917"/>
                      <a:pt x="-117" y="994492"/>
                    </a:cubicBezTo>
                    <a:lnTo>
                      <a:pt x="994717" y="994492"/>
                    </a:lnTo>
                    <a:close/>
                  </a:path>
                </a:pathLst>
              </a:custGeom>
              <a:solidFill>
                <a:schemeClr val="accent5"/>
              </a:solidFill>
              <a:ln w="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14">
                <a:extLst>
                  <a:ext uri="{FF2B5EF4-FFF2-40B4-BE49-F238E27FC236}">
                    <a16:creationId xmlns:a16="http://schemas.microsoft.com/office/drawing/2014/main" xmlns="" id="{92A35ED1-C3B0-08A5-0371-665E7A534AEE}"/>
                  </a:ext>
                </a:extLst>
              </p:cNvPr>
              <p:cNvSpPr/>
              <p:nvPr/>
            </p:nvSpPr>
            <p:spPr>
              <a:xfrm>
                <a:off x="1613672" y="5733934"/>
                <a:ext cx="994898" cy="994994"/>
              </a:xfrm>
              <a:custGeom>
                <a:avLst/>
                <a:gdLst>
                  <a:gd name="connsiteX0" fmla="*/ -117 w 994898"/>
                  <a:gd name="connsiteY0" fmla="*/ 994492 h 994994"/>
                  <a:gd name="connsiteX1" fmla="*/ 994781 w 994898"/>
                  <a:gd name="connsiteY1" fmla="*/ -503 h 994994"/>
                  <a:gd name="connsiteX2" fmla="*/ -117 w 994898"/>
                  <a:gd name="connsiteY2" fmla="*/ -503 h 99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4898" h="994994">
                    <a:moveTo>
                      <a:pt x="-117" y="994492"/>
                    </a:moveTo>
                    <a:cubicBezTo>
                      <a:pt x="549329" y="994492"/>
                      <a:pt x="994781" y="548944"/>
                      <a:pt x="994781" y="-503"/>
                    </a:cubicBezTo>
                    <a:lnTo>
                      <a:pt x="-117" y="-503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04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Freeform: Shape 15">
                <a:extLst>
                  <a:ext uri="{FF2B5EF4-FFF2-40B4-BE49-F238E27FC236}">
                    <a16:creationId xmlns:a16="http://schemas.microsoft.com/office/drawing/2014/main" xmlns="" id="{E89C863D-0D16-40EA-EC03-1AD75859ECF4}"/>
                  </a:ext>
                </a:extLst>
              </p:cNvPr>
              <p:cNvSpPr/>
              <p:nvPr/>
            </p:nvSpPr>
            <p:spPr>
              <a:xfrm>
                <a:off x="8176598" y="3745582"/>
                <a:ext cx="101169" cy="994160"/>
              </a:xfrm>
              <a:custGeom>
                <a:avLst/>
                <a:gdLst>
                  <a:gd name="connsiteX0" fmla="*/ 0 w 101169"/>
                  <a:gd name="connsiteY0" fmla="*/ 0 h 994160"/>
                  <a:gd name="connsiteX1" fmla="*/ 101169 w 101169"/>
                  <a:gd name="connsiteY1" fmla="*/ 0 h 994160"/>
                  <a:gd name="connsiteX2" fmla="*/ 101169 w 101169"/>
                  <a:gd name="connsiteY2" fmla="*/ 994160 h 994160"/>
                  <a:gd name="connsiteX3" fmla="*/ 0 w 101169"/>
                  <a:gd name="connsiteY3" fmla="*/ 994160 h 994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169" h="994160">
                    <a:moveTo>
                      <a:pt x="0" y="0"/>
                    </a:moveTo>
                    <a:lnTo>
                      <a:pt x="101169" y="0"/>
                    </a:lnTo>
                    <a:lnTo>
                      <a:pt x="101169" y="994160"/>
                    </a:lnTo>
                    <a:lnTo>
                      <a:pt x="0" y="99416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16">
                <a:extLst>
                  <a:ext uri="{FF2B5EF4-FFF2-40B4-BE49-F238E27FC236}">
                    <a16:creationId xmlns:a16="http://schemas.microsoft.com/office/drawing/2014/main" xmlns="" id="{5D21D9AE-E72D-B70D-4CFD-1DB0E3D2A3D2}"/>
                  </a:ext>
                </a:extLst>
              </p:cNvPr>
              <p:cNvSpPr/>
              <p:nvPr/>
            </p:nvSpPr>
            <p:spPr>
              <a:xfrm>
                <a:off x="7181121" y="4739774"/>
                <a:ext cx="101169" cy="994160"/>
              </a:xfrm>
              <a:custGeom>
                <a:avLst/>
                <a:gdLst>
                  <a:gd name="connsiteX0" fmla="*/ 0 w 101169"/>
                  <a:gd name="connsiteY0" fmla="*/ 0 h 994160"/>
                  <a:gd name="connsiteX1" fmla="*/ 101169 w 101169"/>
                  <a:gd name="connsiteY1" fmla="*/ 0 h 994160"/>
                  <a:gd name="connsiteX2" fmla="*/ 101169 w 101169"/>
                  <a:gd name="connsiteY2" fmla="*/ 994160 h 994160"/>
                  <a:gd name="connsiteX3" fmla="*/ 0 w 101169"/>
                  <a:gd name="connsiteY3" fmla="*/ 994160 h 994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169" h="994160">
                    <a:moveTo>
                      <a:pt x="0" y="0"/>
                    </a:moveTo>
                    <a:lnTo>
                      <a:pt x="101169" y="0"/>
                    </a:lnTo>
                    <a:lnTo>
                      <a:pt x="101169" y="994160"/>
                    </a:lnTo>
                    <a:lnTo>
                      <a:pt x="0" y="99416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17">
                <a:extLst>
                  <a:ext uri="{FF2B5EF4-FFF2-40B4-BE49-F238E27FC236}">
                    <a16:creationId xmlns:a16="http://schemas.microsoft.com/office/drawing/2014/main" xmlns="" id="{40776F60-3433-BE9D-4A19-DA7164A7E419}"/>
                  </a:ext>
                </a:extLst>
              </p:cNvPr>
              <p:cNvSpPr/>
              <p:nvPr/>
            </p:nvSpPr>
            <p:spPr>
              <a:xfrm>
                <a:off x="6186994" y="5734127"/>
                <a:ext cx="101169" cy="994160"/>
              </a:xfrm>
              <a:custGeom>
                <a:avLst/>
                <a:gdLst>
                  <a:gd name="connsiteX0" fmla="*/ 0 w 101169"/>
                  <a:gd name="connsiteY0" fmla="*/ 0 h 994160"/>
                  <a:gd name="connsiteX1" fmla="*/ 101169 w 101169"/>
                  <a:gd name="connsiteY1" fmla="*/ 0 h 994160"/>
                  <a:gd name="connsiteX2" fmla="*/ 101169 w 101169"/>
                  <a:gd name="connsiteY2" fmla="*/ 994160 h 994160"/>
                  <a:gd name="connsiteX3" fmla="*/ 0 w 101169"/>
                  <a:gd name="connsiteY3" fmla="*/ 994160 h 994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169" h="994160">
                    <a:moveTo>
                      <a:pt x="0" y="0"/>
                    </a:moveTo>
                    <a:lnTo>
                      <a:pt x="101169" y="0"/>
                    </a:lnTo>
                    <a:lnTo>
                      <a:pt x="101169" y="994160"/>
                    </a:lnTo>
                    <a:lnTo>
                      <a:pt x="0" y="99416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xmlns="" id="{ECAC8B4A-536A-87A6-2099-B720B5867055}"/>
                  </a:ext>
                </a:extLst>
              </p:cNvPr>
              <p:cNvGrpSpPr/>
              <p:nvPr/>
            </p:nvGrpSpPr>
            <p:grpSpPr>
              <a:xfrm>
                <a:off x="3603309" y="2750106"/>
                <a:ext cx="5669260" cy="994866"/>
                <a:chOff x="3603309" y="2750106"/>
                <a:chExt cx="5669260" cy="994866"/>
              </a:xfrm>
            </p:grpSpPr>
            <p:sp>
              <p:nvSpPr>
                <p:cNvPr id="65" name="Freeform: Shape 18">
                  <a:extLst>
                    <a:ext uri="{FF2B5EF4-FFF2-40B4-BE49-F238E27FC236}">
                      <a16:creationId xmlns:a16="http://schemas.microsoft.com/office/drawing/2014/main" xmlns="" id="{ACE0C529-3215-F3D7-0A1C-04E77A4A7665}"/>
                    </a:ext>
                  </a:extLst>
                </p:cNvPr>
                <p:cNvSpPr/>
                <p:nvPr/>
              </p:nvSpPr>
              <p:spPr>
                <a:xfrm>
                  <a:off x="4598143" y="2750138"/>
                  <a:ext cx="4673720" cy="994160"/>
                </a:xfrm>
                <a:custGeom>
                  <a:avLst/>
                  <a:gdLst>
                    <a:gd name="connsiteX0" fmla="*/ 0 w 3288267"/>
                    <a:gd name="connsiteY0" fmla="*/ 0 h 994160"/>
                    <a:gd name="connsiteX1" fmla="*/ 3288268 w 3288267"/>
                    <a:gd name="connsiteY1" fmla="*/ 0 h 994160"/>
                    <a:gd name="connsiteX2" fmla="*/ 3288268 w 3288267"/>
                    <a:gd name="connsiteY2" fmla="*/ 994160 h 994160"/>
                    <a:gd name="connsiteX3" fmla="*/ 0 w 3288267"/>
                    <a:gd name="connsiteY3" fmla="*/ 994160 h 994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88267" h="994160">
                      <a:moveTo>
                        <a:pt x="0" y="0"/>
                      </a:moveTo>
                      <a:lnTo>
                        <a:pt x="3288268" y="0"/>
                      </a:lnTo>
                      <a:lnTo>
                        <a:pt x="3288268" y="994160"/>
                      </a:lnTo>
                      <a:lnTo>
                        <a:pt x="0" y="9941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10" cap="flat">
                  <a:noFill/>
                  <a:prstDash val="solid"/>
                  <a:miter/>
                </a:ln>
                <a:effectLst>
                  <a:outerShdw blurRad="127000" sx="102000" sy="102000" algn="ctr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19">
                  <a:extLst>
                    <a:ext uri="{FF2B5EF4-FFF2-40B4-BE49-F238E27FC236}">
                      <a16:creationId xmlns:a16="http://schemas.microsoft.com/office/drawing/2014/main" xmlns="" id="{40F93F91-78A9-E866-400A-EB5ADB11995A}"/>
                    </a:ext>
                  </a:extLst>
                </p:cNvPr>
                <p:cNvSpPr/>
                <p:nvPr/>
              </p:nvSpPr>
              <p:spPr>
                <a:xfrm>
                  <a:off x="3603309" y="2750106"/>
                  <a:ext cx="994834" cy="994834"/>
                </a:xfrm>
                <a:custGeom>
                  <a:avLst/>
                  <a:gdLst>
                    <a:gd name="connsiteX0" fmla="*/ 994718 w 994834"/>
                    <a:gd name="connsiteY0" fmla="*/ -503 h 994834"/>
                    <a:gd name="connsiteX1" fmla="*/ -117 w 994834"/>
                    <a:gd name="connsiteY1" fmla="*/ 994332 h 994834"/>
                    <a:gd name="connsiteX2" fmla="*/ 994718 w 994834"/>
                    <a:gd name="connsiteY2" fmla="*/ 994332 h 994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94834" h="994834">
                      <a:moveTo>
                        <a:pt x="994718" y="-503"/>
                      </a:moveTo>
                      <a:cubicBezTo>
                        <a:pt x="445303" y="-503"/>
                        <a:pt x="-117" y="444917"/>
                        <a:pt x="-117" y="994332"/>
                      </a:cubicBezTo>
                      <a:lnTo>
                        <a:pt x="994718" y="9943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20">
                  <a:extLst>
                    <a:ext uri="{FF2B5EF4-FFF2-40B4-BE49-F238E27FC236}">
                      <a16:creationId xmlns:a16="http://schemas.microsoft.com/office/drawing/2014/main" xmlns="" id="{08606590-0F2B-699A-3EF4-E275826FEDCA}"/>
                    </a:ext>
                  </a:extLst>
                </p:cNvPr>
                <p:cNvSpPr/>
                <p:nvPr/>
              </p:nvSpPr>
              <p:spPr>
                <a:xfrm>
                  <a:off x="4598143" y="2750138"/>
                  <a:ext cx="994834" cy="994834"/>
                </a:xfrm>
                <a:custGeom>
                  <a:avLst/>
                  <a:gdLst>
                    <a:gd name="connsiteX0" fmla="*/ -117 w 994834"/>
                    <a:gd name="connsiteY0" fmla="*/ 994332 h 994834"/>
                    <a:gd name="connsiteX1" fmla="*/ 994717 w 994834"/>
                    <a:gd name="connsiteY1" fmla="*/ -503 h 994834"/>
                    <a:gd name="connsiteX2" fmla="*/ -117 w 994834"/>
                    <a:gd name="connsiteY2" fmla="*/ -503 h 994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94834" h="994834">
                      <a:moveTo>
                        <a:pt x="-117" y="994332"/>
                      </a:moveTo>
                      <a:cubicBezTo>
                        <a:pt x="549329" y="994332"/>
                        <a:pt x="994717" y="548944"/>
                        <a:pt x="994717" y="-503"/>
                      </a:cubicBezTo>
                      <a:lnTo>
                        <a:pt x="-117" y="-50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r>
                    <a:rPr lang="en-US" sz="28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01</a:t>
                  </a:r>
                  <a:endParaRPr lang="en-IN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Freeform: Shape 21">
                  <a:extLst>
                    <a:ext uri="{FF2B5EF4-FFF2-40B4-BE49-F238E27FC236}">
                      <a16:creationId xmlns:a16="http://schemas.microsoft.com/office/drawing/2014/main" xmlns="" id="{72ACB77C-D2A2-2CC7-019B-C7A9AE5F9981}"/>
                    </a:ext>
                  </a:extLst>
                </p:cNvPr>
                <p:cNvSpPr/>
                <p:nvPr/>
              </p:nvSpPr>
              <p:spPr>
                <a:xfrm>
                  <a:off x="9171400" y="2750138"/>
                  <a:ext cx="101169" cy="994160"/>
                </a:xfrm>
                <a:custGeom>
                  <a:avLst/>
                  <a:gdLst>
                    <a:gd name="connsiteX0" fmla="*/ 0 w 101169"/>
                    <a:gd name="connsiteY0" fmla="*/ 0 h 994160"/>
                    <a:gd name="connsiteX1" fmla="*/ 101169 w 101169"/>
                    <a:gd name="connsiteY1" fmla="*/ 0 h 994160"/>
                    <a:gd name="connsiteX2" fmla="*/ 101169 w 101169"/>
                    <a:gd name="connsiteY2" fmla="*/ 994160 h 994160"/>
                    <a:gd name="connsiteX3" fmla="*/ 0 w 101169"/>
                    <a:gd name="connsiteY3" fmla="*/ 994160 h 994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169" h="994160">
                      <a:moveTo>
                        <a:pt x="0" y="0"/>
                      </a:moveTo>
                      <a:lnTo>
                        <a:pt x="101169" y="0"/>
                      </a:lnTo>
                      <a:lnTo>
                        <a:pt x="101169" y="994160"/>
                      </a:lnTo>
                      <a:lnTo>
                        <a:pt x="0" y="99416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D3EF75FD-FA6F-902F-D856-CD083BB6C893}"/>
                </a:ext>
              </a:extLst>
            </p:cNvPr>
            <p:cNvSpPr txBox="1"/>
            <p:nvPr/>
          </p:nvSpPr>
          <p:spPr>
            <a:xfrm>
              <a:off x="6281774" y="2597827"/>
              <a:ext cx="3408328" cy="6482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</a:pPr>
              <a:r>
                <a:rPr lang="en-US" sz="1400" b="1" dirty="0" smtClean="0"/>
                <a:t>Classes</a:t>
              </a:r>
              <a:endParaRPr lang="en-US" sz="1400" dirty="0" smtClean="0"/>
            </a:p>
            <a:p>
              <a:pPr>
                <a:spcAft>
                  <a:spcPts val="600"/>
                </a:spcAft>
              </a:pPr>
              <a:r>
                <a:rPr lang="en-US" sz="1200" dirty="0" smtClean="0"/>
                <a:t>A class is a blueprint for creating objects, providing initial values for state (fields) and implementations of behavior (methods</a:t>
              </a:r>
              <a:r>
                <a:rPr lang="en-US" sz="1200" dirty="0" smtClean="0"/>
                <a:t>).</a:t>
              </a:r>
              <a:endParaRPr lang="en-US" sz="1200" dirty="0" smtClean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AC74A5C7-0690-D34D-E1E3-12BFCFDEA36B}"/>
                </a:ext>
              </a:extLst>
            </p:cNvPr>
            <p:cNvSpPr txBox="1"/>
            <p:nvPr/>
          </p:nvSpPr>
          <p:spPr>
            <a:xfrm>
              <a:off x="5286940" y="3589430"/>
              <a:ext cx="3408328" cy="8501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 smtClean="0"/>
                <a:t>Interfaces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 smtClean="0"/>
                <a:t>Interfaces define the structure of an object, ensuring that objects adhere to a specific shape.</a:t>
              </a:r>
            </a:p>
            <a:p>
              <a:pPr>
                <a:spcAft>
                  <a:spcPts val="600"/>
                </a:spcAft>
              </a:pP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BEB4B37E-0724-4178-5E2F-30D35884C696}"/>
                </a:ext>
              </a:extLst>
            </p:cNvPr>
            <p:cNvSpPr txBox="1"/>
            <p:nvPr/>
          </p:nvSpPr>
          <p:spPr>
            <a:xfrm>
              <a:off x="4292106" y="4581034"/>
              <a:ext cx="3408328" cy="722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 smtClean="0"/>
                <a:t>Inheritance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 smtClean="0"/>
                <a:t>Classes can extend other classes to inherit properties and methods.</a:t>
              </a:r>
            </a:p>
            <a:p>
              <a:pPr>
                <a:spcAft>
                  <a:spcPts val="600"/>
                </a:spcAft>
              </a:pP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032CD57C-B064-DAE6-5BAB-4E486967D5CB}"/>
                </a:ext>
              </a:extLst>
            </p:cNvPr>
            <p:cNvSpPr txBox="1"/>
            <p:nvPr/>
          </p:nvSpPr>
          <p:spPr>
            <a:xfrm>
              <a:off x="3297271" y="5468019"/>
              <a:ext cx="3569530" cy="1158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 smtClean="0"/>
                <a:t>Access </a:t>
              </a:r>
              <a:r>
                <a:rPr lang="en-US" sz="1400" b="1" dirty="0" smtClean="0"/>
                <a:t>Modifiers</a:t>
              </a:r>
            </a:p>
            <a:p>
              <a:r>
                <a:rPr lang="en-US" sz="1200" dirty="0" smtClean="0"/>
                <a:t>Access modifiers control the visibility of class members.</a:t>
              </a:r>
            </a:p>
            <a:p>
              <a:pPr lvl="0"/>
              <a:r>
                <a:rPr lang="en-US" sz="1200" b="1" dirty="0" smtClean="0"/>
                <a:t>public</a:t>
              </a:r>
              <a:r>
                <a:rPr lang="en-US" sz="1200" dirty="0" smtClean="0"/>
                <a:t>: Accessible everywhere (default).</a:t>
              </a:r>
            </a:p>
            <a:p>
              <a:pPr lvl="0"/>
              <a:r>
                <a:rPr lang="en-US" sz="1200" b="1" dirty="0" smtClean="0"/>
                <a:t>private</a:t>
              </a:r>
              <a:r>
                <a:rPr lang="en-US" sz="1200" dirty="0" smtClean="0"/>
                <a:t>: Accessible only within the class.</a:t>
              </a:r>
            </a:p>
            <a:p>
              <a:pPr lvl="0"/>
              <a:r>
                <a:rPr lang="en-US" sz="1200" b="1" dirty="0" smtClean="0"/>
                <a:t>protected</a:t>
              </a:r>
              <a:r>
                <a:rPr lang="en-US" sz="1200" dirty="0" smtClean="0"/>
                <a:t>: Accessible within the class and its subclasses.</a:t>
              </a:r>
            </a:p>
            <a:p>
              <a:pPr>
                <a:spcAft>
                  <a:spcPts val="600"/>
                </a:spcAft>
              </a:pPr>
              <a:endParaRPr lang="en-US" sz="1200" dirty="0" smtClean="0"/>
            </a:p>
          </p:txBody>
        </p:sp>
      </p:grpSp>
      <p:pic>
        <p:nvPicPr>
          <p:cNvPr id="69" name="Picture 4" descr="expert Icon - Free PNG &amp; SVG 2263180 - Noun Project">
            <a:extLst>
              <a:ext uri="{FF2B5EF4-FFF2-40B4-BE49-F238E27FC236}">
                <a16:creationId xmlns:a16="http://schemas.microsoft.com/office/drawing/2014/main" xmlns="" id="{B07AC415-95F4-E172-774E-3337767EF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0469" y="5914400"/>
            <a:ext cx="541829" cy="54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8" descr="Competent Icons - Free SVG &amp; PNG Competent Images - Noun Project">
            <a:extLst>
              <a:ext uri="{FF2B5EF4-FFF2-40B4-BE49-F238E27FC236}">
                <a16:creationId xmlns:a16="http://schemas.microsoft.com/office/drawing/2014/main" xmlns="" id="{D160C4AE-707E-D33D-6B74-E193E18D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6171" y="3985260"/>
            <a:ext cx="423062" cy="42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Beginner Icons - Free SVG &amp; PNG Beginner Images - Noun Project">
            <a:extLst>
              <a:ext uri="{FF2B5EF4-FFF2-40B4-BE49-F238E27FC236}">
                <a16:creationId xmlns:a16="http://schemas.microsoft.com/office/drawing/2014/main" xmlns="" id="{A4577FB8-6B16-38FF-706E-39D58B4A2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6085" y="2979420"/>
            <a:ext cx="570240" cy="57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Graphic 41">
            <a:extLst>
              <a:ext uri="{FF2B5EF4-FFF2-40B4-BE49-F238E27FC236}">
                <a16:creationId xmlns:a16="http://schemas.microsoft.com/office/drawing/2014/main" xmlns="" id="{D8AFD81B-D72E-B33B-E65D-D0D244A5018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lum bright="100000"/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786934" y="2037852"/>
            <a:ext cx="400506" cy="400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B7F33DD-4B93-1FC3-D102-5C213C734FDA}"/>
              </a:ext>
            </a:extLst>
          </p:cNvPr>
          <p:cNvSpPr txBox="1"/>
          <p:nvPr/>
        </p:nvSpPr>
        <p:spPr>
          <a:xfrm>
            <a:off x="0" y="228600"/>
            <a:ext cx="5867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Object-Oriented </a:t>
            </a:r>
            <a:r>
              <a:rPr lang="en-I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DE5FFCD-3B22-512E-5B10-E7E046937B80}"/>
              </a:ext>
            </a:extLst>
          </p:cNvPr>
          <p:cNvSpPr txBox="1"/>
          <p:nvPr/>
        </p:nvSpPr>
        <p:spPr>
          <a:xfrm>
            <a:off x="0" y="88262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of Skill Development</a:t>
            </a:r>
          </a:p>
        </p:txBody>
      </p:sp>
      <p:pic>
        <p:nvPicPr>
          <p:cNvPr id="4" name="Picture 6" descr="Proficiency Icons - Free SVG &amp; PNG Proficiency Images - Noun Project">
            <a:extLst>
              <a:ext uri="{FF2B5EF4-FFF2-40B4-BE49-F238E27FC236}">
                <a16:creationId xmlns:a16="http://schemas.microsoft.com/office/drawing/2014/main" xmlns="" id="{43E49844-D839-5352-306C-07DA7A2D4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7867" y="4770121"/>
            <a:ext cx="523866" cy="52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ompetent Icons - Free SVG &amp; PNG Competent Images - Noun Project">
            <a:extLst>
              <a:ext uri="{FF2B5EF4-FFF2-40B4-BE49-F238E27FC236}">
                <a16:creationId xmlns:a16="http://schemas.microsoft.com/office/drawing/2014/main" xmlns="" id="{D160C4AE-707E-D33D-6B74-E193E18D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3771" y="3832860"/>
            <a:ext cx="423062" cy="42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Beginner Icons - Free SVG &amp; PNG Beginner Images - Noun Project">
            <a:extLst>
              <a:ext uri="{FF2B5EF4-FFF2-40B4-BE49-F238E27FC236}">
                <a16:creationId xmlns:a16="http://schemas.microsoft.com/office/drawing/2014/main" xmlns="" id="{A4577FB8-6B16-38FF-706E-39D58B4A2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3685" y="2827020"/>
            <a:ext cx="570240" cy="57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41">
            <a:extLst>
              <a:ext uri="{FF2B5EF4-FFF2-40B4-BE49-F238E27FC236}">
                <a16:creationId xmlns:a16="http://schemas.microsoft.com/office/drawing/2014/main" xmlns="" id="{D8AFD81B-D72E-B33B-E65D-D0D244A5018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lum bright="100000"/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634534" y="1885452"/>
            <a:ext cx="400506" cy="400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E5FFCD-3B22-512E-5B10-E7E046937B80}"/>
              </a:ext>
            </a:extLst>
          </p:cNvPr>
          <p:cNvSpPr txBox="1"/>
          <p:nvPr/>
        </p:nvSpPr>
        <p:spPr>
          <a:xfrm>
            <a:off x="152400" y="103502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Stages of Skill Development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5F6D0A6-49A0-7D6B-D303-B11A3C1FE33D}"/>
              </a:ext>
            </a:extLst>
          </p:cNvPr>
          <p:cNvGrpSpPr/>
          <p:nvPr/>
        </p:nvGrpSpPr>
        <p:grpSpPr>
          <a:xfrm>
            <a:off x="0" y="838200"/>
            <a:ext cx="8839200" cy="5761581"/>
            <a:chOff x="1271717" y="2468561"/>
            <a:chExt cx="8653732" cy="3978822"/>
          </a:xfrm>
        </p:grpSpPr>
        <p:grpSp>
          <p:nvGrpSpPr>
            <p:cNvPr id="10" name="Group 28">
              <a:extLst>
                <a:ext uri="{FF2B5EF4-FFF2-40B4-BE49-F238E27FC236}">
                  <a16:creationId xmlns:a16="http://schemas.microsoft.com/office/drawing/2014/main" xmlns="" id="{32CDB129-4FF9-4BFA-7DE2-E04A3B28FA44}"/>
                </a:ext>
              </a:extLst>
            </p:cNvPr>
            <p:cNvGrpSpPr/>
            <p:nvPr/>
          </p:nvGrpSpPr>
          <p:grpSpPr>
            <a:xfrm>
              <a:off x="1271717" y="2468561"/>
              <a:ext cx="8653732" cy="3978822"/>
              <a:chOff x="618837" y="2750106"/>
              <a:chExt cx="8653732" cy="3978822"/>
            </a:xfrm>
          </p:grpSpPr>
          <p:sp>
            <p:nvSpPr>
              <p:cNvPr id="15" name="Freeform: Shape 6">
                <a:extLst>
                  <a:ext uri="{FF2B5EF4-FFF2-40B4-BE49-F238E27FC236}">
                    <a16:creationId xmlns:a16="http://schemas.microsoft.com/office/drawing/2014/main" xmlns="" id="{2406021B-86AA-72FB-F01E-13615A2962A5}"/>
                  </a:ext>
                </a:extLst>
              </p:cNvPr>
              <p:cNvSpPr/>
              <p:nvPr/>
            </p:nvSpPr>
            <p:spPr>
              <a:xfrm>
                <a:off x="1614443" y="5854807"/>
                <a:ext cx="4673720" cy="873479"/>
              </a:xfrm>
              <a:custGeom>
                <a:avLst/>
                <a:gdLst>
                  <a:gd name="connsiteX0" fmla="*/ 0 w 3288267"/>
                  <a:gd name="connsiteY0" fmla="*/ 0 h 994160"/>
                  <a:gd name="connsiteX1" fmla="*/ 3288268 w 3288267"/>
                  <a:gd name="connsiteY1" fmla="*/ 0 h 994160"/>
                  <a:gd name="connsiteX2" fmla="*/ 3288268 w 3288267"/>
                  <a:gd name="connsiteY2" fmla="*/ 994160 h 994160"/>
                  <a:gd name="connsiteX3" fmla="*/ 0 w 3288267"/>
                  <a:gd name="connsiteY3" fmla="*/ 994160 h 994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8267" h="994160">
                    <a:moveTo>
                      <a:pt x="0" y="0"/>
                    </a:moveTo>
                    <a:lnTo>
                      <a:pt x="3288268" y="0"/>
                    </a:lnTo>
                    <a:lnTo>
                      <a:pt x="3288268" y="994160"/>
                    </a:lnTo>
                    <a:lnTo>
                      <a:pt x="0" y="994160"/>
                    </a:lnTo>
                    <a:close/>
                  </a:path>
                </a:pathLst>
              </a:custGeom>
              <a:solidFill>
                <a:srgbClr val="FFFFFF"/>
              </a:solidFill>
              <a:ln w="3210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7">
                <a:extLst>
                  <a:ext uri="{FF2B5EF4-FFF2-40B4-BE49-F238E27FC236}">
                    <a16:creationId xmlns:a16="http://schemas.microsoft.com/office/drawing/2014/main" xmlns="" id="{9A23A41C-6B7E-1E21-8DB7-987FA77E29F3}"/>
                  </a:ext>
                </a:extLst>
              </p:cNvPr>
              <p:cNvSpPr/>
              <p:nvPr/>
            </p:nvSpPr>
            <p:spPr>
              <a:xfrm>
                <a:off x="2608571" y="4739774"/>
                <a:ext cx="4673720" cy="994160"/>
              </a:xfrm>
              <a:custGeom>
                <a:avLst/>
                <a:gdLst>
                  <a:gd name="connsiteX0" fmla="*/ 0 w 3288267"/>
                  <a:gd name="connsiteY0" fmla="*/ 0 h 994160"/>
                  <a:gd name="connsiteX1" fmla="*/ 3288268 w 3288267"/>
                  <a:gd name="connsiteY1" fmla="*/ 0 h 994160"/>
                  <a:gd name="connsiteX2" fmla="*/ 3288268 w 3288267"/>
                  <a:gd name="connsiteY2" fmla="*/ 994160 h 994160"/>
                  <a:gd name="connsiteX3" fmla="*/ 0 w 3288267"/>
                  <a:gd name="connsiteY3" fmla="*/ 994160 h 994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8267" h="994160">
                    <a:moveTo>
                      <a:pt x="0" y="0"/>
                    </a:moveTo>
                    <a:lnTo>
                      <a:pt x="3288268" y="0"/>
                    </a:lnTo>
                    <a:lnTo>
                      <a:pt x="3288268" y="994160"/>
                    </a:lnTo>
                    <a:lnTo>
                      <a:pt x="0" y="994160"/>
                    </a:lnTo>
                    <a:close/>
                  </a:path>
                </a:pathLst>
              </a:custGeom>
              <a:solidFill>
                <a:srgbClr val="FFFFFF"/>
              </a:solidFill>
              <a:ln w="3210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" name="Freeform: Shape 8">
                <a:extLst>
                  <a:ext uri="{FF2B5EF4-FFF2-40B4-BE49-F238E27FC236}">
                    <a16:creationId xmlns:a16="http://schemas.microsoft.com/office/drawing/2014/main" xmlns="" id="{516A38C8-4C1F-113C-CD18-365F64E48D24}"/>
                  </a:ext>
                </a:extLst>
              </p:cNvPr>
              <p:cNvSpPr/>
              <p:nvPr/>
            </p:nvSpPr>
            <p:spPr>
              <a:xfrm>
                <a:off x="3604047" y="3745582"/>
                <a:ext cx="4673720" cy="994160"/>
              </a:xfrm>
              <a:custGeom>
                <a:avLst/>
                <a:gdLst>
                  <a:gd name="connsiteX0" fmla="*/ 0 w 3288267"/>
                  <a:gd name="connsiteY0" fmla="*/ 0 h 994160"/>
                  <a:gd name="connsiteX1" fmla="*/ 3288268 w 3288267"/>
                  <a:gd name="connsiteY1" fmla="*/ 0 h 994160"/>
                  <a:gd name="connsiteX2" fmla="*/ 3288268 w 3288267"/>
                  <a:gd name="connsiteY2" fmla="*/ 994160 h 994160"/>
                  <a:gd name="connsiteX3" fmla="*/ 0 w 3288267"/>
                  <a:gd name="connsiteY3" fmla="*/ 994160 h 994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8267" h="994160">
                    <a:moveTo>
                      <a:pt x="0" y="0"/>
                    </a:moveTo>
                    <a:lnTo>
                      <a:pt x="3288268" y="0"/>
                    </a:lnTo>
                    <a:lnTo>
                      <a:pt x="3288268" y="994160"/>
                    </a:lnTo>
                    <a:lnTo>
                      <a:pt x="0" y="994160"/>
                    </a:lnTo>
                    <a:close/>
                  </a:path>
                </a:pathLst>
              </a:custGeom>
              <a:solidFill>
                <a:srgbClr val="FFFFFF"/>
              </a:solidFill>
              <a:ln w="3210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9">
                <a:extLst>
                  <a:ext uri="{FF2B5EF4-FFF2-40B4-BE49-F238E27FC236}">
                    <a16:creationId xmlns:a16="http://schemas.microsoft.com/office/drawing/2014/main" xmlns="" id="{859A2B4B-B69D-B8C3-9120-5C490F2E06A8}"/>
                  </a:ext>
                </a:extLst>
              </p:cNvPr>
              <p:cNvSpPr/>
              <p:nvPr/>
            </p:nvSpPr>
            <p:spPr>
              <a:xfrm>
                <a:off x="2608571" y="3744940"/>
                <a:ext cx="994834" cy="994834"/>
              </a:xfrm>
              <a:custGeom>
                <a:avLst/>
                <a:gdLst>
                  <a:gd name="connsiteX0" fmla="*/ 994653 w 994834"/>
                  <a:gd name="connsiteY0" fmla="*/ -503 h 994834"/>
                  <a:gd name="connsiteX1" fmla="*/ -117 w 994834"/>
                  <a:gd name="connsiteY1" fmla="*/ 994332 h 994834"/>
                  <a:gd name="connsiteX2" fmla="*/ 994717 w 994834"/>
                  <a:gd name="connsiteY2" fmla="*/ 994332 h 994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4834" h="994834">
                    <a:moveTo>
                      <a:pt x="994653" y="-503"/>
                    </a:moveTo>
                    <a:cubicBezTo>
                      <a:pt x="445206" y="-503"/>
                      <a:pt x="-117" y="444917"/>
                      <a:pt x="-117" y="994332"/>
                    </a:cubicBezTo>
                    <a:lnTo>
                      <a:pt x="994717" y="994332"/>
                    </a:lnTo>
                    <a:close/>
                  </a:path>
                </a:pathLst>
              </a:custGeom>
              <a:solidFill>
                <a:schemeClr val="accent3"/>
              </a:solidFill>
              <a:ln w="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0">
                <a:extLst>
                  <a:ext uri="{FF2B5EF4-FFF2-40B4-BE49-F238E27FC236}">
                    <a16:creationId xmlns:a16="http://schemas.microsoft.com/office/drawing/2014/main" xmlns="" id="{5D1287F6-EFAA-B423-1783-1E0542D1D11C}"/>
                  </a:ext>
                </a:extLst>
              </p:cNvPr>
              <p:cNvSpPr/>
              <p:nvPr/>
            </p:nvSpPr>
            <p:spPr>
              <a:xfrm>
                <a:off x="3603341" y="3744940"/>
                <a:ext cx="994802" cy="994834"/>
              </a:xfrm>
              <a:custGeom>
                <a:avLst/>
                <a:gdLst>
                  <a:gd name="connsiteX0" fmla="*/ -117 w 994802"/>
                  <a:gd name="connsiteY0" fmla="*/ 994332 h 994834"/>
                  <a:gd name="connsiteX1" fmla="*/ 994685 w 994802"/>
                  <a:gd name="connsiteY1" fmla="*/ -503 h 994834"/>
                  <a:gd name="connsiteX2" fmla="*/ -117 w 994802"/>
                  <a:gd name="connsiteY2" fmla="*/ -503 h 994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4802" h="994834">
                    <a:moveTo>
                      <a:pt x="-117" y="994332"/>
                    </a:moveTo>
                    <a:cubicBezTo>
                      <a:pt x="549297" y="994332"/>
                      <a:pt x="994685" y="548944"/>
                      <a:pt x="994685" y="-503"/>
                    </a:cubicBezTo>
                    <a:lnTo>
                      <a:pt x="-117" y="-50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06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Freeform: Shape 11">
                <a:extLst>
                  <a:ext uri="{FF2B5EF4-FFF2-40B4-BE49-F238E27FC236}">
                    <a16:creationId xmlns:a16="http://schemas.microsoft.com/office/drawing/2014/main" xmlns="" id="{A0F168C7-D0D6-BF61-DC3B-99DD665F4F6A}"/>
                  </a:ext>
                </a:extLst>
              </p:cNvPr>
              <p:cNvSpPr/>
              <p:nvPr/>
            </p:nvSpPr>
            <p:spPr>
              <a:xfrm>
                <a:off x="1613736" y="4739774"/>
                <a:ext cx="994834" cy="994834"/>
              </a:xfrm>
              <a:custGeom>
                <a:avLst/>
                <a:gdLst>
                  <a:gd name="connsiteX0" fmla="*/ 994717 w 994834"/>
                  <a:gd name="connsiteY0" fmla="*/ -503 h 994834"/>
                  <a:gd name="connsiteX1" fmla="*/ -117 w 994834"/>
                  <a:gd name="connsiteY1" fmla="*/ 994332 h 994834"/>
                  <a:gd name="connsiteX2" fmla="*/ 994717 w 994834"/>
                  <a:gd name="connsiteY2" fmla="*/ 994332 h 994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4834" h="994834">
                    <a:moveTo>
                      <a:pt x="994717" y="-503"/>
                    </a:moveTo>
                    <a:cubicBezTo>
                      <a:pt x="445271" y="-503"/>
                      <a:pt x="-117" y="444885"/>
                      <a:pt x="-117" y="994332"/>
                    </a:cubicBezTo>
                    <a:lnTo>
                      <a:pt x="994717" y="994332"/>
                    </a:lnTo>
                    <a:close/>
                  </a:path>
                </a:pathLst>
              </a:custGeom>
              <a:solidFill>
                <a:schemeClr val="accent4"/>
              </a:solidFill>
              <a:ln w="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12">
                <a:extLst>
                  <a:ext uri="{FF2B5EF4-FFF2-40B4-BE49-F238E27FC236}">
                    <a16:creationId xmlns:a16="http://schemas.microsoft.com/office/drawing/2014/main" xmlns="" id="{4E86B2B9-59EE-D5C3-8886-CC1903E18A41}"/>
                  </a:ext>
                </a:extLst>
              </p:cNvPr>
              <p:cNvSpPr/>
              <p:nvPr/>
            </p:nvSpPr>
            <p:spPr>
              <a:xfrm>
                <a:off x="2608571" y="4739774"/>
                <a:ext cx="994834" cy="994834"/>
              </a:xfrm>
              <a:custGeom>
                <a:avLst/>
                <a:gdLst>
                  <a:gd name="connsiteX0" fmla="*/ -117 w 994834"/>
                  <a:gd name="connsiteY0" fmla="*/ 994332 h 994834"/>
                  <a:gd name="connsiteX1" fmla="*/ 994717 w 994834"/>
                  <a:gd name="connsiteY1" fmla="*/ -503 h 994834"/>
                  <a:gd name="connsiteX2" fmla="*/ -117 w 994834"/>
                  <a:gd name="connsiteY2" fmla="*/ -503 h 994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4834" h="994834">
                    <a:moveTo>
                      <a:pt x="-117" y="994332"/>
                    </a:moveTo>
                    <a:cubicBezTo>
                      <a:pt x="549297" y="994332"/>
                      <a:pt x="994717" y="548912"/>
                      <a:pt x="994717" y="-503"/>
                    </a:cubicBezTo>
                    <a:lnTo>
                      <a:pt x="-117" y="-50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07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Freeform: Shape 13">
                <a:extLst>
                  <a:ext uri="{FF2B5EF4-FFF2-40B4-BE49-F238E27FC236}">
                    <a16:creationId xmlns:a16="http://schemas.microsoft.com/office/drawing/2014/main" xmlns="" id="{9AE917C2-D999-EFCB-9FF9-9E1C4860FC9E}"/>
                  </a:ext>
                </a:extLst>
              </p:cNvPr>
              <p:cNvSpPr/>
              <p:nvPr/>
            </p:nvSpPr>
            <p:spPr>
              <a:xfrm>
                <a:off x="618837" y="5733934"/>
                <a:ext cx="994834" cy="994994"/>
              </a:xfrm>
              <a:custGeom>
                <a:avLst/>
                <a:gdLst>
                  <a:gd name="connsiteX0" fmla="*/ 994717 w 994834"/>
                  <a:gd name="connsiteY0" fmla="*/ -503 h 994994"/>
                  <a:gd name="connsiteX1" fmla="*/ -117 w 994834"/>
                  <a:gd name="connsiteY1" fmla="*/ 994492 h 994994"/>
                  <a:gd name="connsiteX2" fmla="*/ 994717 w 994834"/>
                  <a:gd name="connsiteY2" fmla="*/ 994492 h 99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4834" h="994994">
                    <a:moveTo>
                      <a:pt x="994717" y="-503"/>
                    </a:moveTo>
                    <a:cubicBezTo>
                      <a:pt x="445271" y="-503"/>
                      <a:pt x="-117" y="444917"/>
                      <a:pt x="-117" y="994492"/>
                    </a:cubicBezTo>
                    <a:lnTo>
                      <a:pt x="994717" y="994492"/>
                    </a:lnTo>
                    <a:close/>
                  </a:path>
                </a:pathLst>
              </a:custGeom>
              <a:solidFill>
                <a:schemeClr val="accent5"/>
              </a:solidFill>
              <a:ln w="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14">
                <a:extLst>
                  <a:ext uri="{FF2B5EF4-FFF2-40B4-BE49-F238E27FC236}">
                    <a16:creationId xmlns:a16="http://schemas.microsoft.com/office/drawing/2014/main" xmlns="" id="{92A35ED1-C3B0-08A5-0371-665E7A534AEE}"/>
                  </a:ext>
                </a:extLst>
              </p:cNvPr>
              <p:cNvSpPr/>
              <p:nvPr/>
            </p:nvSpPr>
            <p:spPr>
              <a:xfrm>
                <a:off x="1613672" y="5733934"/>
                <a:ext cx="994898" cy="994994"/>
              </a:xfrm>
              <a:custGeom>
                <a:avLst/>
                <a:gdLst>
                  <a:gd name="connsiteX0" fmla="*/ -117 w 994898"/>
                  <a:gd name="connsiteY0" fmla="*/ 994492 h 994994"/>
                  <a:gd name="connsiteX1" fmla="*/ 994781 w 994898"/>
                  <a:gd name="connsiteY1" fmla="*/ -503 h 994994"/>
                  <a:gd name="connsiteX2" fmla="*/ -117 w 994898"/>
                  <a:gd name="connsiteY2" fmla="*/ -503 h 99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4898" h="994994">
                    <a:moveTo>
                      <a:pt x="-117" y="994492"/>
                    </a:moveTo>
                    <a:cubicBezTo>
                      <a:pt x="549329" y="994492"/>
                      <a:pt x="994781" y="548944"/>
                      <a:pt x="994781" y="-503"/>
                    </a:cubicBezTo>
                    <a:lnTo>
                      <a:pt x="-117" y="-503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08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Freeform: Shape 15">
                <a:extLst>
                  <a:ext uri="{FF2B5EF4-FFF2-40B4-BE49-F238E27FC236}">
                    <a16:creationId xmlns:a16="http://schemas.microsoft.com/office/drawing/2014/main" xmlns="" id="{E89C863D-0D16-40EA-EC03-1AD75859ECF4}"/>
                  </a:ext>
                </a:extLst>
              </p:cNvPr>
              <p:cNvSpPr/>
              <p:nvPr/>
            </p:nvSpPr>
            <p:spPr>
              <a:xfrm>
                <a:off x="8176598" y="3745582"/>
                <a:ext cx="101169" cy="994160"/>
              </a:xfrm>
              <a:custGeom>
                <a:avLst/>
                <a:gdLst>
                  <a:gd name="connsiteX0" fmla="*/ 0 w 101169"/>
                  <a:gd name="connsiteY0" fmla="*/ 0 h 994160"/>
                  <a:gd name="connsiteX1" fmla="*/ 101169 w 101169"/>
                  <a:gd name="connsiteY1" fmla="*/ 0 h 994160"/>
                  <a:gd name="connsiteX2" fmla="*/ 101169 w 101169"/>
                  <a:gd name="connsiteY2" fmla="*/ 994160 h 994160"/>
                  <a:gd name="connsiteX3" fmla="*/ 0 w 101169"/>
                  <a:gd name="connsiteY3" fmla="*/ 994160 h 994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169" h="994160">
                    <a:moveTo>
                      <a:pt x="0" y="0"/>
                    </a:moveTo>
                    <a:lnTo>
                      <a:pt x="101169" y="0"/>
                    </a:lnTo>
                    <a:lnTo>
                      <a:pt x="101169" y="994160"/>
                    </a:lnTo>
                    <a:lnTo>
                      <a:pt x="0" y="99416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16">
                <a:extLst>
                  <a:ext uri="{FF2B5EF4-FFF2-40B4-BE49-F238E27FC236}">
                    <a16:creationId xmlns:a16="http://schemas.microsoft.com/office/drawing/2014/main" xmlns="" id="{5D21D9AE-E72D-B70D-4CFD-1DB0E3D2A3D2}"/>
                  </a:ext>
                </a:extLst>
              </p:cNvPr>
              <p:cNvSpPr/>
              <p:nvPr/>
            </p:nvSpPr>
            <p:spPr>
              <a:xfrm>
                <a:off x="7181121" y="4739774"/>
                <a:ext cx="101169" cy="994160"/>
              </a:xfrm>
              <a:custGeom>
                <a:avLst/>
                <a:gdLst>
                  <a:gd name="connsiteX0" fmla="*/ 0 w 101169"/>
                  <a:gd name="connsiteY0" fmla="*/ 0 h 994160"/>
                  <a:gd name="connsiteX1" fmla="*/ 101169 w 101169"/>
                  <a:gd name="connsiteY1" fmla="*/ 0 h 994160"/>
                  <a:gd name="connsiteX2" fmla="*/ 101169 w 101169"/>
                  <a:gd name="connsiteY2" fmla="*/ 994160 h 994160"/>
                  <a:gd name="connsiteX3" fmla="*/ 0 w 101169"/>
                  <a:gd name="connsiteY3" fmla="*/ 994160 h 994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169" h="994160">
                    <a:moveTo>
                      <a:pt x="0" y="0"/>
                    </a:moveTo>
                    <a:lnTo>
                      <a:pt x="101169" y="0"/>
                    </a:lnTo>
                    <a:lnTo>
                      <a:pt x="101169" y="994160"/>
                    </a:lnTo>
                    <a:lnTo>
                      <a:pt x="0" y="99416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17">
                <a:extLst>
                  <a:ext uri="{FF2B5EF4-FFF2-40B4-BE49-F238E27FC236}">
                    <a16:creationId xmlns:a16="http://schemas.microsoft.com/office/drawing/2014/main" xmlns="" id="{40776F60-3433-BE9D-4A19-DA7164A7E419}"/>
                  </a:ext>
                </a:extLst>
              </p:cNvPr>
              <p:cNvSpPr/>
              <p:nvPr/>
            </p:nvSpPr>
            <p:spPr>
              <a:xfrm>
                <a:off x="6186994" y="5734127"/>
                <a:ext cx="101169" cy="994160"/>
              </a:xfrm>
              <a:custGeom>
                <a:avLst/>
                <a:gdLst>
                  <a:gd name="connsiteX0" fmla="*/ 0 w 101169"/>
                  <a:gd name="connsiteY0" fmla="*/ 0 h 994160"/>
                  <a:gd name="connsiteX1" fmla="*/ 101169 w 101169"/>
                  <a:gd name="connsiteY1" fmla="*/ 0 h 994160"/>
                  <a:gd name="connsiteX2" fmla="*/ 101169 w 101169"/>
                  <a:gd name="connsiteY2" fmla="*/ 994160 h 994160"/>
                  <a:gd name="connsiteX3" fmla="*/ 0 w 101169"/>
                  <a:gd name="connsiteY3" fmla="*/ 994160 h 994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169" h="994160">
                    <a:moveTo>
                      <a:pt x="0" y="0"/>
                    </a:moveTo>
                    <a:lnTo>
                      <a:pt x="101169" y="0"/>
                    </a:lnTo>
                    <a:lnTo>
                      <a:pt x="101169" y="994160"/>
                    </a:lnTo>
                    <a:lnTo>
                      <a:pt x="0" y="99416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3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27" name="Group 58">
                <a:extLst>
                  <a:ext uri="{FF2B5EF4-FFF2-40B4-BE49-F238E27FC236}">
                    <a16:creationId xmlns:a16="http://schemas.microsoft.com/office/drawing/2014/main" xmlns="" id="{ECAC8B4A-536A-87A6-2099-B720B5867055}"/>
                  </a:ext>
                </a:extLst>
              </p:cNvPr>
              <p:cNvGrpSpPr/>
              <p:nvPr/>
            </p:nvGrpSpPr>
            <p:grpSpPr>
              <a:xfrm>
                <a:off x="3603309" y="2750106"/>
                <a:ext cx="5669260" cy="994866"/>
                <a:chOff x="3603309" y="2750106"/>
                <a:chExt cx="5669260" cy="994866"/>
              </a:xfrm>
            </p:grpSpPr>
            <p:sp>
              <p:nvSpPr>
                <p:cNvPr id="28" name="Freeform: Shape 18">
                  <a:extLst>
                    <a:ext uri="{FF2B5EF4-FFF2-40B4-BE49-F238E27FC236}">
                      <a16:creationId xmlns:a16="http://schemas.microsoft.com/office/drawing/2014/main" xmlns="" id="{ACE0C529-3215-F3D7-0A1C-04E77A4A7665}"/>
                    </a:ext>
                  </a:extLst>
                </p:cNvPr>
                <p:cNvSpPr/>
                <p:nvPr/>
              </p:nvSpPr>
              <p:spPr>
                <a:xfrm>
                  <a:off x="4598143" y="2750138"/>
                  <a:ext cx="4673720" cy="994160"/>
                </a:xfrm>
                <a:custGeom>
                  <a:avLst/>
                  <a:gdLst>
                    <a:gd name="connsiteX0" fmla="*/ 0 w 3288267"/>
                    <a:gd name="connsiteY0" fmla="*/ 0 h 994160"/>
                    <a:gd name="connsiteX1" fmla="*/ 3288268 w 3288267"/>
                    <a:gd name="connsiteY1" fmla="*/ 0 h 994160"/>
                    <a:gd name="connsiteX2" fmla="*/ 3288268 w 3288267"/>
                    <a:gd name="connsiteY2" fmla="*/ 994160 h 994160"/>
                    <a:gd name="connsiteX3" fmla="*/ 0 w 3288267"/>
                    <a:gd name="connsiteY3" fmla="*/ 994160 h 994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88267" h="994160">
                      <a:moveTo>
                        <a:pt x="0" y="0"/>
                      </a:moveTo>
                      <a:lnTo>
                        <a:pt x="3288268" y="0"/>
                      </a:lnTo>
                      <a:lnTo>
                        <a:pt x="3288268" y="994160"/>
                      </a:lnTo>
                      <a:lnTo>
                        <a:pt x="0" y="9941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10" cap="flat">
                  <a:noFill/>
                  <a:prstDash val="solid"/>
                  <a:miter/>
                </a:ln>
                <a:effectLst>
                  <a:outerShdw blurRad="127000" sx="102000" sy="102000" algn="ctr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9" name="Freeform: Shape 19">
                  <a:extLst>
                    <a:ext uri="{FF2B5EF4-FFF2-40B4-BE49-F238E27FC236}">
                      <a16:creationId xmlns:a16="http://schemas.microsoft.com/office/drawing/2014/main" xmlns="" id="{40F93F91-78A9-E866-400A-EB5ADB11995A}"/>
                    </a:ext>
                  </a:extLst>
                </p:cNvPr>
                <p:cNvSpPr/>
                <p:nvPr/>
              </p:nvSpPr>
              <p:spPr>
                <a:xfrm>
                  <a:off x="3603309" y="2750106"/>
                  <a:ext cx="994834" cy="994834"/>
                </a:xfrm>
                <a:custGeom>
                  <a:avLst/>
                  <a:gdLst>
                    <a:gd name="connsiteX0" fmla="*/ 994718 w 994834"/>
                    <a:gd name="connsiteY0" fmla="*/ -503 h 994834"/>
                    <a:gd name="connsiteX1" fmla="*/ -117 w 994834"/>
                    <a:gd name="connsiteY1" fmla="*/ 994332 h 994834"/>
                    <a:gd name="connsiteX2" fmla="*/ 994718 w 994834"/>
                    <a:gd name="connsiteY2" fmla="*/ 994332 h 994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94834" h="994834">
                      <a:moveTo>
                        <a:pt x="994718" y="-503"/>
                      </a:moveTo>
                      <a:cubicBezTo>
                        <a:pt x="445303" y="-503"/>
                        <a:pt x="-117" y="444917"/>
                        <a:pt x="-117" y="994332"/>
                      </a:cubicBezTo>
                      <a:lnTo>
                        <a:pt x="994718" y="9943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0" name="Freeform: Shape 20">
                  <a:extLst>
                    <a:ext uri="{FF2B5EF4-FFF2-40B4-BE49-F238E27FC236}">
                      <a16:creationId xmlns:a16="http://schemas.microsoft.com/office/drawing/2014/main" xmlns="" id="{08606590-0F2B-699A-3EF4-E275826FEDCA}"/>
                    </a:ext>
                  </a:extLst>
                </p:cNvPr>
                <p:cNvSpPr/>
                <p:nvPr/>
              </p:nvSpPr>
              <p:spPr>
                <a:xfrm>
                  <a:off x="4598143" y="2750138"/>
                  <a:ext cx="994834" cy="994834"/>
                </a:xfrm>
                <a:custGeom>
                  <a:avLst/>
                  <a:gdLst>
                    <a:gd name="connsiteX0" fmla="*/ -117 w 994834"/>
                    <a:gd name="connsiteY0" fmla="*/ 994332 h 994834"/>
                    <a:gd name="connsiteX1" fmla="*/ 994717 w 994834"/>
                    <a:gd name="connsiteY1" fmla="*/ -503 h 994834"/>
                    <a:gd name="connsiteX2" fmla="*/ -117 w 994834"/>
                    <a:gd name="connsiteY2" fmla="*/ -503 h 994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94834" h="994834">
                      <a:moveTo>
                        <a:pt x="-117" y="994332"/>
                      </a:moveTo>
                      <a:cubicBezTo>
                        <a:pt x="549329" y="994332"/>
                        <a:pt x="994717" y="548944"/>
                        <a:pt x="994717" y="-503"/>
                      </a:cubicBezTo>
                      <a:lnTo>
                        <a:pt x="-117" y="-50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r>
                    <a:rPr lang="en-US" sz="2800" b="1" dirty="0" smtClean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05</a:t>
                  </a:r>
                  <a:endParaRPr lang="en-IN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Freeform: Shape 21">
                  <a:extLst>
                    <a:ext uri="{FF2B5EF4-FFF2-40B4-BE49-F238E27FC236}">
                      <a16:creationId xmlns:a16="http://schemas.microsoft.com/office/drawing/2014/main" xmlns="" id="{72ACB77C-D2A2-2CC7-019B-C7A9AE5F9981}"/>
                    </a:ext>
                  </a:extLst>
                </p:cNvPr>
                <p:cNvSpPr/>
                <p:nvPr/>
              </p:nvSpPr>
              <p:spPr>
                <a:xfrm>
                  <a:off x="9171400" y="2750138"/>
                  <a:ext cx="101169" cy="994160"/>
                </a:xfrm>
                <a:custGeom>
                  <a:avLst/>
                  <a:gdLst>
                    <a:gd name="connsiteX0" fmla="*/ 0 w 101169"/>
                    <a:gd name="connsiteY0" fmla="*/ 0 h 994160"/>
                    <a:gd name="connsiteX1" fmla="*/ 101169 w 101169"/>
                    <a:gd name="connsiteY1" fmla="*/ 0 h 994160"/>
                    <a:gd name="connsiteX2" fmla="*/ 101169 w 101169"/>
                    <a:gd name="connsiteY2" fmla="*/ 994160 h 994160"/>
                    <a:gd name="connsiteX3" fmla="*/ 0 w 101169"/>
                    <a:gd name="connsiteY3" fmla="*/ 994160 h 994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169" h="994160">
                      <a:moveTo>
                        <a:pt x="0" y="0"/>
                      </a:moveTo>
                      <a:lnTo>
                        <a:pt x="101169" y="0"/>
                      </a:lnTo>
                      <a:lnTo>
                        <a:pt x="101169" y="994160"/>
                      </a:lnTo>
                      <a:lnTo>
                        <a:pt x="0" y="99416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32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3EF75FD-FA6F-902F-D856-CD083BB6C893}"/>
                </a:ext>
              </a:extLst>
            </p:cNvPr>
            <p:cNvSpPr txBox="1"/>
            <p:nvPr/>
          </p:nvSpPr>
          <p:spPr>
            <a:xfrm>
              <a:off x="6281774" y="2597827"/>
              <a:ext cx="3408328" cy="5207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spcAft>
                  <a:spcPts val="600"/>
                </a:spcAft>
              </a:pPr>
              <a:r>
                <a:rPr lang="en-US" sz="1400" b="1" dirty="0" smtClean="0"/>
                <a:t>Abstract</a:t>
              </a:r>
              <a:r>
                <a:rPr lang="en-US" sz="1400" dirty="0" smtClean="0"/>
                <a:t> </a:t>
              </a:r>
              <a:r>
                <a:rPr lang="en-US" sz="1400" dirty="0" smtClean="0"/>
                <a:t> </a:t>
              </a:r>
              <a:r>
                <a:rPr lang="en-US" sz="1400" b="1" dirty="0" smtClean="0"/>
                <a:t>Classes</a:t>
              </a:r>
              <a:endParaRPr lang="en-US" sz="1400" dirty="0" smtClean="0"/>
            </a:p>
            <a:p>
              <a:pPr>
                <a:spcAft>
                  <a:spcPts val="600"/>
                </a:spcAft>
              </a:pPr>
              <a:r>
                <a:rPr lang="en-US" sz="1200" dirty="0" smtClean="0"/>
                <a:t>Abstract classes define a base class that cannot be instantiated and must be extended</a:t>
              </a:r>
              <a:r>
                <a:rPr lang="en-US" sz="1200" dirty="0" smtClean="0"/>
                <a:t>.</a:t>
              </a:r>
              <a:endParaRPr lang="en-US" sz="1200" dirty="0" smtClean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AC74A5C7-0690-D34D-E1E3-12BFCFDEA36B}"/>
                </a:ext>
              </a:extLst>
            </p:cNvPr>
            <p:cNvSpPr txBox="1"/>
            <p:nvPr/>
          </p:nvSpPr>
          <p:spPr>
            <a:xfrm>
              <a:off x="5286940" y="3589430"/>
              <a:ext cx="3408328" cy="722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 smtClean="0"/>
                <a:t>Static </a:t>
              </a:r>
              <a:r>
                <a:rPr lang="en-US" sz="1400" b="1" dirty="0" smtClean="0"/>
                <a:t>Members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 smtClean="0"/>
                <a:t>Static members belong to the class, not an instance.</a:t>
              </a:r>
            </a:p>
            <a:p>
              <a:pPr>
                <a:spcAft>
                  <a:spcPts val="600"/>
                </a:spcAft>
              </a:pP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EB4B37E-0724-4178-5E2F-30D35884C696}"/>
                </a:ext>
              </a:extLst>
            </p:cNvPr>
            <p:cNvSpPr txBox="1"/>
            <p:nvPr/>
          </p:nvSpPr>
          <p:spPr>
            <a:xfrm>
              <a:off x="4292106" y="4581034"/>
              <a:ext cx="3408328" cy="722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 smtClean="0"/>
                <a:t>Encapsulation</a:t>
              </a:r>
              <a:endParaRPr lang="en-US" sz="1400" b="1" dirty="0" smtClean="0"/>
            </a:p>
            <a:p>
              <a:pPr>
                <a:spcAft>
                  <a:spcPts val="600"/>
                </a:spcAft>
              </a:pPr>
              <a:r>
                <a:rPr lang="en-US" sz="1200" dirty="0" smtClean="0"/>
                <a:t>Classes can extend other classes to inherit properties and methods.</a:t>
              </a:r>
            </a:p>
            <a:p>
              <a:pPr>
                <a:spcAft>
                  <a:spcPts val="600"/>
                </a:spcAft>
              </a:pP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32CD57C-B064-DAE6-5BAB-4E486967D5CB}"/>
                </a:ext>
              </a:extLst>
            </p:cNvPr>
            <p:cNvSpPr txBox="1"/>
            <p:nvPr/>
          </p:nvSpPr>
          <p:spPr>
            <a:xfrm>
              <a:off x="3297271" y="5573262"/>
              <a:ext cx="3569530" cy="797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Polymorphism</a:t>
              </a:r>
            </a:p>
            <a:p>
              <a:endParaRPr lang="en-US" sz="1400" b="1" dirty="0" smtClean="0"/>
            </a:p>
            <a:p>
              <a:pPr>
                <a:spcAft>
                  <a:spcPts val="600"/>
                </a:spcAft>
              </a:pPr>
              <a:r>
                <a:rPr lang="en-US" sz="1200" dirty="0" smtClean="0"/>
                <a:t>Polymorphism allows methods to behave differently based on the object calling them.</a:t>
              </a:r>
            </a:p>
            <a:p>
              <a:pPr>
                <a:spcAft>
                  <a:spcPts val="600"/>
                </a:spcAft>
              </a:pPr>
              <a:endParaRPr lang="en-US" sz="1200" dirty="0" smtClean="0"/>
            </a:p>
          </p:txBody>
        </p:sp>
      </p:grpSp>
      <p:pic>
        <p:nvPicPr>
          <p:cNvPr id="32" name="Picture 4" descr="expert Icon - Free PNG &amp; SVG 2263180 - Noun Project">
            <a:extLst>
              <a:ext uri="{FF2B5EF4-FFF2-40B4-BE49-F238E27FC236}">
                <a16:creationId xmlns:a16="http://schemas.microsoft.com/office/drawing/2014/main" xmlns="" id="{B07AC415-95F4-E172-774E-3337767EF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0469" y="5914400"/>
            <a:ext cx="541829" cy="54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41">
            <a:extLst>
              <a:ext uri="{FF2B5EF4-FFF2-40B4-BE49-F238E27FC236}">
                <a16:creationId xmlns:a16="http://schemas.microsoft.com/office/drawing/2014/main" xmlns="" id="{D8AFD81B-D72E-B33B-E65D-D0D244A5018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lum bright="100000"/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786934" y="2037852"/>
            <a:ext cx="400506" cy="400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838200"/>
          <a:ext cx="6019800" cy="525779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06600"/>
                <a:gridCol w="2006600"/>
                <a:gridCol w="2006600"/>
              </a:tblGrid>
              <a:tr h="460057">
                <a:tc>
                  <a:txBody>
                    <a:bodyPr/>
                    <a:lstStyle/>
                    <a:p>
                      <a:r>
                        <a:rPr lang="en-US" sz="1000"/>
                        <a:t>Feature / Scenario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JavaScript in TypeScript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TypeScript in JavaScript</a:t>
                      </a:r>
                    </a:p>
                  </a:txBody>
                  <a:tcPr marL="50800" marR="50800" marT="25400" marB="25400" anchor="ctr"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sz="1000"/>
                        <a:t>✅ Basic Compatibility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JS code is valid in TS without modification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TS must be compiled to JS before use</a:t>
                      </a:r>
                    </a:p>
                  </a:txBody>
                  <a:tcPr marL="50800" marR="50800" marT="25400" marB="25400" anchor="ctr"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sz="1000"/>
                        <a:t>🧠 Type Inference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TypeScript infers types, but default is any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type safety in JS</a:t>
                      </a:r>
                    </a:p>
                  </a:txBody>
                  <a:tcPr marL="50800" marR="50800" marT="25400" marB="25400" anchor="ctr"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sz="1000"/>
                        <a:t>✍️ Type Declarations (.d.ts)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Can add .d.ts files for better type support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Not used in JS but can enhance TS consumption</a:t>
                      </a:r>
                    </a:p>
                  </a:txBody>
                  <a:tcPr marL="50800" marR="50800" marT="25400" marB="25400" anchor="ctr"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sz="1000"/>
                        <a:t>📦 Module Support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 import or require() to pull JS into TS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 compiled .</a:t>
                      </a:r>
                      <a:r>
                        <a:rPr lang="en-US" sz="1000" dirty="0" err="1"/>
                        <a:t>js</a:t>
                      </a:r>
                      <a:r>
                        <a:rPr lang="en-US" sz="1000" dirty="0"/>
                        <a:t> files from TS exports</a:t>
                      </a:r>
                    </a:p>
                  </a:txBody>
                  <a:tcPr marL="50800" marR="50800" marT="25400" marB="25400" anchor="ctr"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sz="1000"/>
                        <a:t>🔄 Common Use Case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Gradual TS migration of existing JS code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Using TS logic in JS environments</a:t>
                      </a:r>
                    </a:p>
                  </a:txBody>
                  <a:tcPr marL="50800" marR="50800" marT="25400" marB="25400" anchor="ctr"/>
                </a:tc>
              </a:tr>
              <a:tr h="854392">
                <a:tc>
                  <a:txBody>
                    <a:bodyPr/>
                    <a:lstStyle/>
                    <a:p>
                      <a:r>
                        <a:rPr lang="en-US" sz="1000"/>
                        <a:t>🛠 Tools Required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None extra (works in TS compiler)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TypeScript compiler (tsc) needed to generate .</a:t>
                      </a:r>
                      <a:r>
                        <a:rPr lang="en-US" sz="1000" dirty="0" err="1"/>
                        <a:t>js</a:t>
                      </a:r>
                      <a:endParaRPr lang="en-US" sz="1000" dirty="0"/>
                    </a:p>
                  </a:txBody>
                  <a:tcPr marL="50800" marR="50800" marT="25400" marB="25400" anchor="ctr"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sz="1000"/>
                        <a:t>🌍 Real-World Scenario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Using JS libraries in a TS app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Calling compiled TS </a:t>
                      </a:r>
                      <a:r>
                        <a:rPr lang="en-US" sz="1000" dirty="0" err="1"/>
                        <a:t>utils</a:t>
                      </a:r>
                      <a:r>
                        <a:rPr lang="en-US" sz="1000" dirty="0"/>
                        <a:t> in Node.js</a:t>
                      </a:r>
                    </a:p>
                  </a:txBody>
                  <a:tcPr marL="50800" marR="50800" marT="25400" marB="25400" anchor="ctr"/>
                </a:tc>
              </a:tr>
            </a:tbl>
          </a:graphicData>
        </a:graphic>
      </p:graphicFrame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-325398"/>
            <a:ext cx="687483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TypeScript &amp; JavaScript Interoperability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</a:rPr>
              <a:t>BOOTSTRAP</a:t>
            </a:r>
            <a:endParaRPr lang="en-US" sz="3600" b="1" dirty="0">
              <a:solidFill>
                <a:schemeClr val="accent3"/>
              </a:solidFill>
            </a:endParaRPr>
          </a:p>
        </p:txBody>
      </p:sp>
      <p:grpSp>
        <p:nvGrpSpPr>
          <p:cNvPr id="4" name="Content Placeholder 3">
            <a:extLst>
              <a:ext uri="{FF2B5EF4-FFF2-40B4-BE49-F238E27FC236}">
                <a16:creationId xmlns:a16="http://schemas.microsoft.com/office/drawing/2014/main" xmlns="" id="{195F1B87-788C-D624-15D3-7FE506D3AB32}"/>
              </a:ext>
            </a:extLst>
          </p:cNvPr>
          <p:cNvGrpSpPr>
            <a:grpSpLocks noGrp="1"/>
          </p:cNvGrpSpPr>
          <p:nvPr>
            <p:ph sz="quarter" idx="1"/>
          </p:nvPr>
        </p:nvGrpSpPr>
        <p:grpSpPr>
          <a:xfrm>
            <a:off x="645637" y="1764875"/>
            <a:ext cx="7066951" cy="4624215"/>
            <a:chOff x="3656449" y="1345841"/>
            <a:chExt cx="4522535" cy="4995936"/>
          </a:xfrm>
        </p:grpSpPr>
        <p:grpSp>
          <p:nvGrpSpPr>
            <p:cNvPr id="5" name="Group 2127">
              <a:extLst>
                <a:ext uri="{FF2B5EF4-FFF2-40B4-BE49-F238E27FC236}">
                  <a16:creationId xmlns:a16="http://schemas.microsoft.com/office/drawing/2014/main" xmlns="" id="{C8FAA4EA-14C4-F3C0-26BD-F9EF29CF648B}"/>
                </a:ext>
              </a:extLst>
            </p:cNvPr>
            <p:cNvGrpSpPr/>
            <p:nvPr/>
          </p:nvGrpSpPr>
          <p:grpSpPr>
            <a:xfrm>
              <a:off x="3656449" y="1345841"/>
              <a:ext cx="4522535" cy="766683"/>
              <a:chOff x="3656449" y="1345841"/>
              <a:chExt cx="4522535" cy="766683"/>
            </a:xfrm>
          </p:grpSpPr>
          <p:sp>
            <p:nvSpPr>
              <p:cNvPr id="62" name="Freeform: Shape 13">
                <a:extLst>
                  <a:ext uri="{FF2B5EF4-FFF2-40B4-BE49-F238E27FC236}">
                    <a16:creationId xmlns:a16="http://schemas.microsoft.com/office/drawing/2014/main" xmlns="" id="{648E24A2-EB9F-52FC-2883-46C810E463C7}"/>
                  </a:ext>
                </a:extLst>
              </p:cNvPr>
              <p:cNvSpPr/>
              <p:nvPr/>
            </p:nvSpPr>
            <p:spPr>
              <a:xfrm>
                <a:off x="8136067" y="1441956"/>
                <a:ext cx="42917" cy="574426"/>
              </a:xfrm>
              <a:custGeom>
                <a:avLst/>
                <a:gdLst>
                  <a:gd name="connsiteX0" fmla="*/ 42917 w 42917"/>
                  <a:gd name="connsiteY0" fmla="*/ 532688 h 574426"/>
                  <a:gd name="connsiteX1" fmla="*/ 0 w 42917"/>
                  <a:gd name="connsiteY1" fmla="*/ 574426 h 574426"/>
                  <a:gd name="connsiteX2" fmla="*/ 0 w 42917"/>
                  <a:gd name="connsiteY2" fmla="*/ 0 h 574426"/>
                  <a:gd name="connsiteX3" fmla="*/ 42917 w 42917"/>
                  <a:gd name="connsiteY3" fmla="*/ 30580 h 574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917" h="574426">
                    <a:moveTo>
                      <a:pt x="42917" y="532688"/>
                    </a:moveTo>
                    <a:lnTo>
                      <a:pt x="0" y="574426"/>
                    </a:lnTo>
                    <a:lnTo>
                      <a:pt x="0" y="0"/>
                    </a:lnTo>
                    <a:lnTo>
                      <a:pt x="42917" y="3058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" name="Freeform: Shape 17">
                <a:extLst>
                  <a:ext uri="{FF2B5EF4-FFF2-40B4-BE49-F238E27FC236}">
                    <a16:creationId xmlns:a16="http://schemas.microsoft.com/office/drawing/2014/main" xmlns="" id="{161B2586-62B3-4FC0-F98E-F6AAE468EA52}"/>
                  </a:ext>
                </a:extLst>
              </p:cNvPr>
              <p:cNvSpPr/>
              <p:nvPr/>
            </p:nvSpPr>
            <p:spPr>
              <a:xfrm>
                <a:off x="3670300" y="1357842"/>
                <a:ext cx="4467159" cy="754681"/>
              </a:xfrm>
              <a:custGeom>
                <a:avLst/>
                <a:gdLst>
                  <a:gd name="connsiteX0" fmla="*/ 4421174 w 4481017"/>
                  <a:gd name="connsiteY0" fmla="*/ 0 h 766696"/>
                  <a:gd name="connsiteX1" fmla="*/ 3952711 w 4481017"/>
                  <a:gd name="connsiteY1" fmla="*/ 0 h 766696"/>
                  <a:gd name="connsiteX2" fmla="*/ 383349 w 4481017"/>
                  <a:gd name="connsiteY2" fmla="*/ 0 h 766696"/>
                  <a:gd name="connsiteX3" fmla="*/ 0 w 4481017"/>
                  <a:gd name="connsiteY3" fmla="*/ 383348 h 766696"/>
                  <a:gd name="connsiteX4" fmla="*/ 0 w 4481017"/>
                  <a:gd name="connsiteY4" fmla="*/ 383348 h 766696"/>
                  <a:gd name="connsiteX5" fmla="*/ 383349 w 4481017"/>
                  <a:gd name="connsiteY5" fmla="*/ 766697 h 766696"/>
                  <a:gd name="connsiteX6" fmla="*/ 3952711 w 4481017"/>
                  <a:gd name="connsiteY6" fmla="*/ 766697 h 766696"/>
                  <a:gd name="connsiteX7" fmla="*/ 4421174 w 4481017"/>
                  <a:gd name="connsiteY7" fmla="*/ 766697 h 766696"/>
                  <a:gd name="connsiteX8" fmla="*/ 4481017 w 4481017"/>
                  <a:gd name="connsiteY8" fmla="*/ 706854 h 766696"/>
                  <a:gd name="connsiteX9" fmla="*/ 4481017 w 4481017"/>
                  <a:gd name="connsiteY9" fmla="*/ 59843 h 766696"/>
                  <a:gd name="connsiteX10" fmla="*/ 4421174 w 4481017"/>
                  <a:gd name="connsiteY10" fmla="*/ 0 h 76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481017" h="766696">
                    <a:moveTo>
                      <a:pt x="4421174" y="0"/>
                    </a:moveTo>
                    <a:lnTo>
                      <a:pt x="3952711" y="0"/>
                    </a:lnTo>
                    <a:lnTo>
                      <a:pt x="383349" y="0"/>
                    </a:lnTo>
                    <a:cubicBezTo>
                      <a:pt x="171635" y="0"/>
                      <a:pt x="0" y="171628"/>
                      <a:pt x="0" y="383348"/>
                    </a:cubicBezTo>
                    <a:lnTo>
                      <a:pt x="0" y="383348"/>
                    </a:lnTo>
                    <a:cubicBezTo>
                      <a:pt x="0" y="595062"/>
                      <a:pt x="171628" y="766697"/>
                      <a:pt x="383349" y="766697"/>
                    </a:cubicBezTo>
                    <a:lnTo>
                      <a:pt x="3952711" y="766697"/>
                    </a:lnTo>
                    <a:lnTo>
                      <a:pt x="4421174" y="766697"/>
                    </a:lnTo>
                    <a:cubicBezTo>
                      <a:pt x="4454223" y="766697"/>
                      <a:pt x="4481017" y="739903"/>
                      <a:pt x="4481017" y="706854"/>
                    </a:cubicBezTo>
                    <a:lnTo>
                      <a:pt x="4481017" y="59843"/>
                    </a:lnTo>
                    <a:cubicBezTo>
                      <a:pt x="4481017" y="26787"/>
                      <a:pt x="4454223" y="0"/>
                      <a:pt x="44211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210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dirty="0"/>
              </a:p>
            </p:txBody>
          </p:sp>
          <p:sp>
            <p:nvSpPr>
              <p:cNvPr id="69" name="Freeform: Shape 22">
                <a:extLst>
                  <a:ext uri="{FF2B5EF4-FFF2-40B4-BE49-F238E27FC236}">
                    <a16:creationId xmlns:a16="http://schemas.microsoft.com/office/drawing/2014/main" xmlns="" id="{27525FBC-4EAE-5683-1E56-CFD225EC756C}"/>
                  </a:ext>
                </a:extLst>
              </p:cNvPr>
              <p:cNvSpPr/>
              <p:nvPr/>
            </p:nvSpPr>
            <p:spPr>
              <a:xfrm>
                <a:off x="3656449" y="1345841"/>
                <a:ext cx="833219" cy="766683"/>
              </a:xfrm>
              <a:custGeom>
                <a:avLst/>
                <a:gdLst>
                  <a:gd name="connsiteX0" fmla="*/ 833220 w 833219"/>
                  <a:gd name="connsiteY0" fmla="*/ 381318 h 766683"/>
                  <a:gd name="connsiteX1" fmla="*/ 637335 w 833219"/>
                  <a:gd name="connsiteY1" fmla="*/ 766683 h 766683"/>
                  <a:gd name="connsiteX2" fmla="*/ 383348 w 833219"/>
                  <a:gd name="connsiteY2" fmla="*/ 766683 h 766683"/>
                  <a:gd name="connsiteX3" fmla="*/ 112279 w 833219"/>
                  <a:gd name="connsiteY3" fmla="*/ 654404 h 766683"/>
                  <a:gd name="connsiteX4" fmla="*/ 0 w 833219"/>
                  <a:gd name="connsiteY4" fmla="*/ 383335 h 766683"/>
                  <a:gd name="connsiteX5" fmla="*/ 383355 w 833219"/>
                  <a:gd name="connsiteY5" fmla="*/ 0 h 766683"/>
                  <a:gd name="connsiteX6" fmla="*/ 642746 w 833219"/>
                  <a:gd name="connsiteY6" fmla="*/ 0 h 766683"/>
                  <a:gd name="connsiteX7" fmla="*/ 833220 w 833219"/>
                  <a:gd name="connsiteY7" fmla="*/ 381318 h 766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219" h="766683">
                    <a:moveTo>
                      <a:pt x="833220" y="381318"/>
                    </a:moveTo>
                    <a:cubicBezTo>
                      <a:pt x="833220" y="539642"/>
                      <a:pt x="756088" y="679943"/>
                      <a:pt x="637335" y="766683"/>
                    </a:cubicBezTo>
                    <a:lnTo>
                      <a:pt x="383348" y="766683"/>
                    </a:lnTo>
                    <a:cubicBezTo>
                      <a:pt x="277475" y="766683"/>
                      <a:pt x="181655" y="723773"/>
                      <a:pt x="112279" y="654404"/>
                    </a:cubicBezTo>
                    <a:cubicBezTo>
                      <a:pt x="42904" y="585028"/>
                      <a:pt x="0" y="489209"/>
                      <a:pt x="0" y="383335"/>
                    </a:cubicBezTo>
                    <a:cubicBezTo>
                      <a:pt x="0" y="171635"/>
                      <a:pt x="171628" y="0"/>
                      <a:pt x="383355" y="0"/>
                    </a:cubicBezTo>
                    <a:lnTo>
                      <a:pt x="642746" y="0"/>
                    </a:lnTo>
                    <a:cubicBezTo>
                      <a:pt x="758419" y="86994"/>
                      <a:pt x="833220" y="225422"/>
                      <a:pt x="833220" y="3813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01</a:t>
                </a:r>
                <a:endParaRPr lang="en-IN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" name="Freeform: Shape 27">
              <a:extLst>
                <a:ext uri="{FF2B5EF4-FFF2-40B4-BE49-F238E27FC236}">
                  <a16:creationId xmlns:a16="http://schemas.microsoft.com/office/drawing/2014/main" xmlns="" id="{56D4812A-2314-5950-F17F-989B21FA5BA6}"/>
                </a:ext>
              </a:extLst>
            </p:cNvPr>
            <p:cNvSpPr/>
            <p:nvPr/>
          </p:nvSpPr>
          <p:spPr>
            <a:xfrm>
              <a:off x="8136067" y="2499274"/>
              <a:ext cx="42917" cy="574419"/>
            </a:xfrm>
            <a:custGeom>
              <a:avLst/>
              <a:gdLst>
                <a:gd name="connsiteX0" fmla="*/ 42917 w 42917"/>
                <a:gd name="connsiteY0" fmla="*/ 532688 h 574419"/>
                <a:gd name="connsiteX1" fmla="*/ 0 w 42917"/>
                <a:gd name="connsiteY1" fmla="*/ 574419 h 574419"/>
                <a:gd name="connsiteX2" fmla="*/ 0 w 42917"/>
                <a:gd name="connsiteY2" fmla="*/ 0 h 574419"/>
                <a:gd name="connsiteX3" fmla="*/ 42917 w 42917"/>
                <a:gd name="connsiteY3" fmla="*/ 30573 h 574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17" h="574419">
                  <a:moveTo>
                    <a:pt x="42917" y="532688"/>
                  </a:moveTo>
                  <a:lnTo>
                    <a:pt x="0" y="574419"/>
                  </a:lnTo>
                  <a:lnTo>
                    <a:pt x="0" y="0"/>
                  </a:lnTo>
                  <a:lnTo>
                    <a:pt x="42917" y="3057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31">
              <a:extLst>
                <a:ext uri="{FF2B5EF4-FFF2-40B4-BE49-F238E27FC236}">
                  <a16:creationId xmlns:a16="http://schemas.microsoft.com/office/drawing/2014/main" xmlns="" id="{C5A5DDC1-4F81-8E12-D5F6-BDA66B771308}"/>
                </a:ext>
              </a:extLst>
            </p:cNvPr>
            <p:cNvSpPr/>
            <p:nvPr/>
          </p:nvSpPr>
          <p:spPr>
            <a:xfrm>
              <a:off x="3670300" y="2415154"/>
              <a:ext cx="4467159" cy="754681"/>
            </a:xfrm>
            <a:custGeom>
              <a:avLst/>
              <a:gdLst>
                <a:gd name="connsiteX0" fmla="*/ 4421174 w 4481017"/>
                <a:gd name="connsiteY0" fmla="*/ 0 h 766696"/>
                <a:gd name="connsiteX1" fmla="*/ 3952711 w 4481017"/>
                <a:gd name="connsiteY1" fmla="*/ 0 h 766696"/>
                <a:gd name="connsiteX2" fmla="*/ 383349 w 4481017"/>
                <a:gd name="connsiteY2" fmla="*/ 0 h 766696"/>
                <a:gd name="connsiteX3" fmla="*/ 0 w 4481017"/>
                <a:gd name="connsiteY3" fmla="*/ 383349 h 766696"/>
                <a:gd name="connsiteX4" fmla="*/ 0 w 4481017"/>
                <a:gd name="connsiteY4" fmla="*/ 383349 h 766696"/>
                <a:gd name="connsiteX5" fmla="*/ 383349 w 4481017"/>
                <a:gd name="connsiteY5" fmla="*/ 766697 h 766696"/>
                <a:gd name="connsiteX6" fmla="*/ 3952711 w 4481017"/>
                <a:gd name="connsiteY6" fmla="*/ 766697 h 766696"/>
                <a:gd name="connsiteX7" fmla="*/ 4421174 w 4481017"/>
                <a:gd name="connsiteY7" fmla="*/ 766697 h 766696"/>
                <a:gd name="connsiteX8" fmla="*/ 4481017 w 4481017"/>
                <a:gd name="connsiteY8" fmla="*/ 706854 h 766696"/>
                <a:gd name="connsiteX9" fmla="*/ 4481017 w 4481017"/>
                <a:gd name="connsiteY9" fmla="*/ 59843 h 766696"/>
                <a:gd name="connsiteX10" fmla="*/ 4421174 w 4481017"/>
                <a:gd name="connsiteY10" fmla="*/ 0 h 7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81017" h="766696">
                  <a:moveTo>
                    <a:pt x="4421174" y="0"/>
                  </a:moveTo>
                  <a:lnTo>
                    <a:pt x="3952711" y="0"/>
                  </a:lnTo>
                  <a:lnTo>
                    <a:pt x="383349" y="0"/>
                  </a:lnTo>
                  <a:cubicBezTo>
                    <a:pt x="171635" y="0"/>
                    <a:pt x="0" y="171628"/>
                    <a:pt x="0" y="383349"/>
                  </a:cubicBezTo>
                  <a:lnTo>
                    <a:pt x="0" y="383349"/>
                  </a:lnTo>
                  <a:cubicBezTo>
                    <a:pt x="0" y="595062"/>
                    <a:pt x="171628" y="766697"/>
                    <a:pt x="383349" y="766697"/>
                  </a:cubicBezTo>
                  <a:lnTo>
                    <a:pt x="3952711" y="766697"/>
                  </a:lnTo>
                  <a:lnTo>
                    <a:pt x="4421174" y="766697"/>
                  </a:lnTo>
                  <a:cubicBezTo>
                    <a:pt x="4454223" y="766697"/>
                    <a:pt x="4481017" y="739903"/>
                    <a:pt x="4481017" y="706854"/>
                  </a:cubicBezTo>
                  <a:lnTo>
                    <a:pt x="4481017" y="59843"/>
                  </a:lnTo>
                  <a:cubicBezTo>
                    <a:pt x="4481017" y="26794"/>
                    <a:pt x="4454223" y="0"/>
                    <a:pt x="4421174" y="0"/>
                  </a:cubicBezTo>
                  <a:close/>
                </a:path>
              </a:pathLst>
            </a:custGeom>
            <a:solidFill>
              <a:srgbClr val="FFFFFF"/>
            </a:solidFill>
            <a:ln w="321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dirty="0"/>
            </a:p>
          </p:txBody>
        </p:sp>
        <p:sp>
          <p:nvSpPr>
            <p:cNvPr id="13" name="Freeform: Shape 36">
              <a:extLst>
                <a:ext uri="{FF2B5EF4-FFF2-40B4-BE49-F238E27FC236}">
                  <a16:creationId xmlns:a16="http://schemas.microsoft.com/office/drawing/2014/main" xmlns="" id="{8D0FBED4-1C61-D46A-80CF-1F6F0DF114F4}"/>
                </a:ext>
              </a:extLst>
            </p:cNvPr>
            <p:cNvSpPr/>
            <p:nvPr/>
          </p:nvSpPr>
          <p:spPr>
            <a:xfrm>
              <a:off x="3656449" y="2403152"/>
              <a:ext cx="833219" cy="766683"/>
            </a:xfrm>
            <a:custGeom>
              <a:avLst/>
              <a:gdLst>
                <a:gd name="connsiteX0" fmla="*/ 833220 w 833219"/>
                <a:gd name="connsiteY0" fmla="*/ 381319 h 766683"/>
                <a:gd name="connsiteX1" fmla="*/ 637335 w 833219"/>
                <a:gd name="connsiteY1" fmla="*/ 766683 h 766683"/>
                <a:gd name="connsiteX2" fmla="*/ 383348 w 833219"/>
                <a:gd name="connsiteY2" fmla="*/ 766683 h 766683"/>
                <a:gd name="connsiteX3" fmla="*/ 112279 w 833219"/>
                <a:gd name="connsiteY3" fmla="*/ 654404 h 766683"/>
                <a:gd name="connsiteX4" fmla="*/ 0 w 833219"/>
                <a:gd name="connsiteY4" fmla="*/ 383335 h 766683"/>
                <a:gd name="connsiteX5" fmla="*/ 383355 w 833219"/>
                <a:gd name="connsiteY5" fmla="*/ 0 h 766683"/>
                <a:gd name="connsiteX6" fmla="*/ 642746 w 833219"/>
                <a:gd name="connsiteY6" fmla="*/ 0 h 766683"/>
                <a:gd name="connsiteX7" fmla="*/ 833220 w 833219"/>
                <a:gd name="connsiteY7" fmla="*/ 381319 h 76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3219" h="766683">
                  <a:moveTo>
                    <a:pt x="833220" y="381319"/>
                  </a:moveTo>
                  <a:cubicBezTo>
                    <a:pt x="833220" y="539642"/>
                    <a:pt x="756088" y="679943"/>
                    <a:pt x="637335" y="766683"/>
                  </a:cubicBezTo>
                  <a:lnTo>
                    <a:pt x="383348" y="766683"/>
                  </a:lnTo>
                  <a:cubicBezTo>
                    <a:pt x="277475" y="766683"/>
                    <a:pt x="181655" y="723773"/>
                    <a:pt x="112279" y="654404"/>
                  </a:cubicBezTo>
                  <a:cubicBezTo>
                    <a:pt x="42904" y="585029"/>
                    <a:pt x="0" y="489209"/>
                    <a:pt x="0" y="383335"/>
                  </a:cubicBezTo>
                  <a:cubicBezTo>
                    <a:pt x="0" y="171628"/>
                    <a:pt x="171628" y="0"/>
                    <a:pt x="383355" y="0"/>
                  </a:cubicBezTo>
                  <a:lnTo>
                    <a:pt x="642746" y="0"/>
                  </a:lnTo>
                  <a:cubicBezTo>
                    <a:pt x="758419" y="86994"/>
                    <a:pt x="833220" y="225423"/>
                    <a:pt x="833220" y="381319"/>
                  </a:cubicBezTo>
                  <a:close/>
                </a:path>
              </a:pathLst>
            </a:custGeom>
            <a:solidFill>
              <a:schemeClr val="accent2"/>
            </a:solidFill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</a:t>
              </a:r>
              <a:endParaRPr lang="en-IN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" name="Group 2128">
              <a:extLst>
                <a:ext uri="{FF2B5EF4-FFF2-40B4-BE49-F238E27FC236}">
                  <a16:creationId xmlns:a16="http://schemas.microsoft.com/office/drawing/2014/main" xmlns="" id="{58194376-A7D1-A4BE-B4A0-7CDB92AA9BD0}"/>
                </a:ext>
              </a:extLst>
            </p:cNvPr>
            <p:cNvGrpSpPr/>
            <p:nvPr/>
          </p:nvGrpSpPr>
          <p:grpSpPr>
            <a:xfrm>
              <a:off x="3656449" y="3460464"/>
              <a:ext cx="4522535" cy="766684"/>
              <a:chOff x="3656449" y="3460464"/>
              <a:chExt cx="4522535" cy="766684"/>
            </a:xfrm>
          </p:grpSpPr>
          <p:sp>
            <p:nvSpPr>
              <p:cNvPr id="51" name="Freeform: Shape 41">
                <a:extLst>
                  <a:ext uri="{FF2B5EF4-FFF2-40B4-BE49-F238E27FC236}">
                    <a16:creationId xmlns:a16="http://schemas.microsoft.com/office/drawing/2014/main" xmlns="" id="{26EB647D-D6EA-D71F-AC3B-4DC6448F95A0}"/>
                  </a:ext>
                </a:extLst>
              </p:cNvPr>
              <p:cNvSpPr/>
              <p:nvPr/>
            </p:nvSpPr>
            <p:spPr>
              <a:xfrm>
                <a:off x="8136067" y="3556586"/>
                <a:ext cx="42917" cy="574426"/>
              </a:xfrm>
              <a:custGeom>
                <a:avLst/>
                <a:gdLst>
                  <a:gd name="connsiteX0" fmla="*/ 42917 w 42917"/>
                  <a:gd name="connsiteY0" fmla="*/ 532688 h 574426"/>
                  <a:gd name="connsiteX1" fmla="*/ 0 w 42917"/>
                  <a:gd name="connsiteY1" fmla="*/ 574426 h 574426"/>
                  <a:gd name="connsiteX2" fmla="*/ 0 w 42917"/>
                  <a:gd name="connsiteY2" fmla="*/ 0 h 574426"/>
                  <a:gd name="connsiteX3" fmla="*/ 42917 w 42917"/>
                  <a:gd name="connsiteY3" fmla="*/ 30580 h 574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917" h="574426">
                    <a:moveTo>
                      <a:pt x="42917" y="532688"/>
                    </a:moveTo>
                    <a:lnTo>
                      <a:pt x="0" y="574426"/>
                    </a:lnTo>
                    <a:lnTo>
                      <a:pt x="0" y="0"/>
                    </a:lnTo>
                    <a:lnTo>
                      <a:pt x="42917" y="3058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45">
                <a:extLst>
                  <a:ext uri="{FF2B5EF4-FFF2-40B4-BE49-F238E27FC236}">
                    <a16:creationId xmlns:a16="http://schemas.microsoft.com/office/drawing/2014/main" xmlns="" id="{128249A6-485D-5141-CE89-42546F006AA0}"/>
                  </a:ext>
                </a:extLst>
              </p:cNvPr>
              <p:cNvSpPr/>
              <p:nvPr/>
            </p:nvSpPr>
            <p:spPr>
              <a:xfrm>
                <a:off x="3670300" y="3472466"/>
                <a:ext cx="4467159" cy="754682"/>
              </a:xfrm>
              <a:custGeom>
                <a:avLst/>
                <a:gdLst>
                  <a:gd name="connsiteX0" fmla="*/ 4421174 w 4481017"/>
                  <a:gd name="connsiteY0" fmla="*/ 0 h 766697"/>
                  <a:gd name="connsiteX1" fmla="*/ 3952711 w 4481017"/>
                  <a:gd name="connsiteY1" fmla="*/ 0 h 766697"/>
                  <a:gd name="connsiteX2" fmla="*/ 383349 w 4481017"/>
                  <a:gd name="connsiteY2" fmla="*/ 0 h 766697"/>
                  <a:gd name="connsiteX3" fmla="*/ 0 w 4481017"/>
                  <a:gd name="connsiteY3" fmla="*/ 383349 h 766697"/>
                  <a:gd name="connsiteX4" fmla="*/ 0 w 4481017"/>
                  <a:gd name="connsiteY4" fmla="*/ 383349 h 766697"/>
                  <a:gd name="connsiteX5" fmla="*/ 383349 w 4481017"/>
                  <a:gd name="connsiteY5" fmla="*/ 766697 h 766697"/>
                  <a:gd name="connsiteX6" fmla="*/ 3952711 w 4481017"/>
                  <a:gd name="connsiteY6" fmla="*/ 766697 h 766697"/>
                  <a:gd name="connsiteX7" fmla="*/ 4421174 w 4481017"/>
                  <a:gd name="connsiteY7" fmla="*/ 766697 h 766697"/>
                  <a:gd name="connsiteX8" fmla="*/ 4481017 w 4481017"/>
                  <a:gd name="connsiteY8" fmla="*/ 706854 h 766697"/>
                  <a:gd name="connsiteX9" fmla="*/ 4481017 w 4481017"/>
                  <a:gd name="connsiteY9" fmla="*/ 59843 h 766697"/>
                  <a:gd name="connsiteX10" fmla="*/ 4421174 w 4481017"/>
                  <a:gd name="connsiteY10" fmla="*/ 0 h 76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481017" h="766697">
                    <a:moveTo>
                      <a:pt x="4421174" y="0"/>
                    </a:moveTo>
                    <a:lnTo>
                      <a:pt x="3952711" y="0"/>
                    </a:lnTo>
                    <a:lnTo>
                      <a:pt x="383349" y="0"/>
                    </a:lnTo>
                    <a:cubicBezTo>
                      <a:pt x="171635" y="0"/>
                      <a:pt x="0" y="171628"/>
                      <a:pt x="0" y="383349"/>
                    </a:cubicBezTo>
                    <a:lnTo>
                      <a:pt x="0" y="383349"/>
                    </a:lnTo>
                    <a:cubicBezTo>
                      <a:pt x="0" y="595062"/>
                      <a:pt x="171628" y="766697"/>
                      <a:pt x="383349" y="766697"/>
                    </a:cubicBezTo>
                    <a:lnTo>
                      <a:pt x="3952711" y="766697"/>
                    </a:lnTo>
                    <a:lnTo>
                      <a:pt x="4421174" y="766697"/>
                    </a:lnTo>
                    <a:cubicBezTo>
                      <a:pt x="4454223" y="766697"/>
                      <a:pt x="4481017" y="739903"/>
                      <a:pt x="4481017" y="706854"/>
                    </a:cubicBezTo>
                    <a:lnTo>
                      <a:pt x="4481017" y="59843"/>
                    </a:lnTo>
                    <a:cubicBezTo>
                      <a:pt x="4481017" y="26794"/>
                      <a:pt x="4454223" y="0"/>
                      <a:pt x="44211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210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58" name="Freeform: Shape 50">
                <a:extLst>
                  <a:ext uri="{FF2B5EF4-FFF2-40B4-BE49-F238E27FC236}">
                    <a16:creationId xmlns:a16="http://schemas.microsoft.com/office/drawing/2014/main" xmlns="" id="{CF1971C3-03A5-3AC0-AB0F-406172ADFEA5}"/>
                  </a:ext>
                </a:extLst>
              </p:cNvPr>
              <p:cNvSpPr/>
              <p:nvPr/>
            </p:nvSpPr>
            <p:spPr>
              <a:xfrm>
                <a:off x="3656449" y="3460464"/>
                <a:ext cx="833219" cy="766683"/>
              </a:xfrm>
              <a:custGeom>
                <a:avLst/>
                <a:gdLst>
                  <a:gd name="connsiteX0" fmla="*/ 833220 w 833219"/>
                  <a:gd name="connsiteY0" fmla="*/ 381318 h 766683"/>
                  <a:gd name="connsiteX1" fmla="*/ 637335 w 833219"/>
                  <a:gd name="connsiteY1" fmla="*/ 766683 h 766683"/>
                  <a:gd name="connsiteX2" fmla="*/ 383348 w 833219"/>
                  <a:gd name="connsiteY2" fmla="*/ 766683 h 766683"/>
                  <a:gd name="connsiteX3" fmla="*/ 112279 w 833219"/>
                  <a:gd name="connsiteY3" fmla="*/ 654404 h 766683"/>
                  <a:gd name="connsiteX4" fmla="*/ 0 w 833219"/>
                  <a:gd name="connsiteY4" fmla="*/ 383335 h 766683"/>
                  <a:gd name="connsiteX5" fmla="*/ 383355 w 833219"/>
                  <a:gd name="connsiteY5" fmla="*/ 0 h 766683"/>
                  <a:gd name="connsiteX6" fmla="*/ 642746 w 833219"/>
                  <a:gd name="connsiteY6" fmla="*/ 0 h 766683"/>
                  <a:gd name="connsiteX7" fmla="*/ 833220 w 833219"/>
                  <a:gd name="connsiteY7" fmla="*/ 381318 h 766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219" h="766683">
                    <a:moveTo>
                      <a:pt x="833220" y="381318"/>
                    </a:moveTo>
                    <a:cubicBezTo>
                      <a:pt x="833220" y="539642"/>
                      <a:pt x="756088" y="679943"/>
                      <a:pt x="637335" y="766683"/>
                    </a:cubicBezTo>
                    <a:lnTo>
                      <a:pt x="383348" y="766683"/>
                    </a:lnTo>
                    <a:cubicBezTo>
                      <a:pt x="277475" y="766683"/>
                      <a:pt x="181655" y="723773"/>
                      <a:pt x="112279" y="654404"/>
                    </a:cubicBezTo>
                    <a:cubicBezTo>
                      <a:pt x="42904" y="585028"/>
                      <a:pt x="0" y="489208"/>
                      <a:pt x="0" y="383335"/>
                    </a:cubicBezTo>
                    <a:cubicBezTo>
                      <a:pt x="0" y="171628"/>
                      <a:pt x="171628" y="0"/>
                      <a:pt x="383355" y="0"/>
                    </a:cubicBezTo>
                    <a:lnTo>
                      <a:pt x="642746" y="0"/>
                    </a:lnTo>
                    <a:cubicBezTo>
                      <a:pt x="758419" y="87000"/>
                      <a:pt x="833220" y="225429"/>
                      <a:pt x="833220" y="3813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</a:t>
                </a:r>
                <a:endParaRPr lang="en-IN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Freeform: Shape 55">
              <a:extLst>
                <a:ext uri="{FF2B5EF4-FFF2-40B4-BE49-F238E27FC236}">
                  <a16:creationId xmlns:a16="http://schemas.microsoft.com/office/drawing/2014/main" xmlns="" id="{D663CFE6-2A0F-93C0-CE8E-E07D46BD0C36}"/>
                </a:ext>
              </a:extLst>
            </p:cNvPr>
            <p:cNvSpPr/>
            <p:nvPr/>
          </p:nvSpPr>
          <p:spPr>
            <a:xfrm>
              <a:off x="8136067" y="4613904"/>
              <a:ext cx="42917" cy="574419"/>
            </a:xfrm>
            <a:custGeom>
              <a:avLst/>
              <a:gdLst>
                <a:gd name="connsiteX0" fmla="*/ 42917 w 42917"/>
                <a:gd name="connsiteY0" fmla="*/ 532682 h 574419"/>
                <a:gd name="connsiteX1" fmla="*/ 0 w 42917"/>
                <a:gd name="connsiteY1" fmla="*/ 574419 h 574419"/>
                <a:gd name="connsiteX2" fmla="*/ 0 w 42917"/>
                <a:gd name="connsiteY2" fmla="*/ 0 h 574419"/>
                <a:gd name="connsiteX3" fmla="*/ 42917 w 42917"/>
                <a:gd name="connsiteY3" fmla="*/ 30573 h 574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17" h="574419">
                  <a:moveTo>
                    <a:pt x="42917" y="532682"/>
                  </a:moveTo>
                  <a:lnTo>
                    <a:pt x="0" y="574419"/>
                  </a:lnTo>
                  <a:lnTo>
                    <a:pt x="0" y="0"/>
                  </a:lnTo>
                  <a:lnTo>
                    <a:pt x="42917" y="30573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59">
              <a:extLst>
                <a:ext uri="{FF2B5EF4-FFF2-40B4-BE49-F238E27FC236}">
                  <a16:creationId xmlns:a16="http://schemas.microsoft.com/office/drawing/2014/main" xmlns="" id="{00D64993-210D-6A30-74C5-375C9B7EBA32}"/>
                </a:ext>
              </a:extLst>
            </p:cNvPr>
            <p:cNvSpPr/>
            <p:nvPr/>
          </p:nvSpPr>
          <p:spPr>
            <a:xfrm>
              <a:off x="3670300" y="4529785"/>
              <a:ext cx="4467159" cy="754682"/>
            </a:xfrm>
            <a:custGeom>
              <a:avLst/>
              <a:gdLst>
                <a:gd name="connsiteX0" fmla="*/ 4421174 w 4481017"/>
                <a:gd name="connsiteY0" fmla="*/ 0 h 766697"/>
                <a:gd name="connsiteX1" fmla="*/ 3952711 w 4481017"/>
                <a:gd name="connsiteY1" fmla="*/ 0 h 766697"/>
                <a:gd name="connsiteX2" fmla="*/ 383349 w 4481017"/>
                <a:gd name="connsiteY2" fmla="*/ 0 h 766697"/>
                <a:gd name="connsiteX3" fmla="*/ 0 w 4481017"/>
                <a:gd name="connsiteY3" fmla="*/ 383349 h 766697"/>
                <a:gd name="connsiteX4" fmla="*/ 0 w 4481017"/>
                <a:gd name="connsiteY4" fmla="*/ 383349 h 766697"/>
                <a:gd name="connsiteX5" fmla="*/ 383349 w 4481017"/>
                <a:gd name="connsiteY5" fmla="*/ 766697 h 766697"/>
                <a:gd name="connsiteX6" fmla="*/ 3952711 w 4481017"/>
                <a:gd name="connsiteY6" fmla="*/ 766697 h 766697"/>
                <a:gd name="connsiteX7" fmla="*/ 4421174 w 4481017"/>
                <a:gd name="connsiteY7" fmla="*/ 766697 h 766697"/>
                <a:gd name="connsiteX8" fmla="*/ 4481017 w 4481017"/>
                <a:gd name="connsiteY8" fmla="*/ 706854 h 766697"/>
                <a:gd name="connsiteX9" fmla="*/ 4481017 w 4481017"/>
                <a:gd name="connsiteY9" fmla="*/ 59843 h 766697"/>
                <a:gd name="connsiteX10" fmla="*/ 4421174 w 4481017"/>
                <a:gd name="connsiteY10" fmla="*/ 0 h 7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81017" h="766697">
                  <a:moveTo>
                    <a:pt x="4421174" y="0"/>
                  </a:moveTo>
                  <a:lnTo>
                    <a:pt x="3952711" y="0"/>
                  </a:lnTo>
                  <a:lnTo>
                    <a:pt x="383349" y="0"/>
                  </a:lnTo>
                  <a:cubicBezTo>
                    <a:pt x="171635" y="0"/>
                    <a:pt x="0" y="171628"/>
                    <a:pt x="0" y="383349"/>
                  </a:cubicBezTo>
                  <a:lnTo>
                    <a:pt x="0" y="383349"/>
                  </a:lnTo>
                  <a:cubicBezTo>
                    <a:pt x="0" y="595062"/>
                    <a:pt x="171628" y="766697"/>
                    <a:pt x="383349" y="766697"/>
                  </a:cubicBezTo>
                  <a:lnTo>
                    <a:pt x="3952711" y="766697"/>
                  </a:lnTo>
                  <a:lnTo>
                    <a:pt x="4421174" y="766697"/>
                  </a:lnTo>
                  <a:cubicBezTo>
                    <a:pt x="4454223" y="766697"/>
                    <a:pt x="4481017" y="739903"/>
                    <a:pt x="4481017" y="706854"/>
                  </a:cubicBezTo>
                  <a:lnTo>
                    <a:pt x="4481017" y="59843"/>
                  </a:lnTo>
                  <a:cubicBezTo>
                    <a:pt x="4481017" y="26787"/>
                    <a:pt x="4454223" y="0"/>
                    <a:pt x="4421174" y="0"/>
                  </a:cubicBezTo>
                  <a:close/>
                </a:path>
              </a:pathLst>
            </a:custGeom>
            <a:solidFill>
              <a:srgbClr val="FFFFFF"/>
            </a:solidFill>
            <a:ln w="321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5" name="Freeform: Shape 2048">
              <a:extLst>
                <a:ext uri="{FF2B5EF4-FFF2-40B4-BE49-F238E27FC236}">
                  <a16:creationId xmlns:a16="http://schemas.microsoft.com/office/drawing/2014/main" xmlns="" id="{85FCBD05-D269-D07F-61CF-4CF4E5BAEC14}"/>
                </a:ext>
              </a:extLst>
            </p:cNvPr>
            <p:cNvSpPr/>
            <p:nvPr/>
          </p:nvSpPr>
          <p:spPr>
            <a:xfrm>
              <a:off x="3656449" y="4517782"/>
              <a:ext cx="833219" cy="766683"/>
            </a:xfrm>
            <a:custGeom>
              <a:avLst/>
              <a:gdLst>
                <a:gd name="connsiteX0" fmla="*/ 833220 w 833219"/>
                <a:gd name="connsiteY0" fmla="*/ 381318 h 766683"/>
                <a:gd name="connsiteX1" fmla="*/ 637335 w 833219"/>
                <a:gd name="connsiteY1" fmla="*/ 766683 h 766683"/>
                <a:gd name="connsiteX2" fmla="*/ 383348 w 833219"/>
                <a:gd name="connsiteY2" fmla="*/ 766683 h 766683"/>
                <a:gd name="connsiteX3" fmla="*/ 112279 w 833219"/>
                <a:gd name="connsiteY3" fmla="*/ 654404 h 766683"/>
                <a:gd name="connsiteX4" fmla="*/ 0 w 833219"/>
                <a:gd name="connsiteY4" fmla="*/ 383335 h 766683"/>
                <a:gd name="connsiteX5" fmla="*/ 383355 w 833219"/>
                <a:gd name="connsiteY5" fmla="*/ 0 h 766683"/>
                <a:gd name="connsiteX6" fmla="*/ 642746 w 833219"/>
                <a:gd name="connsiteY6" fmla="*/ 0 h 766683"/>
                <a:gd name="connsiteX7" fmla="*/ 833220 w 833219"/>
                <a:gd name="connsiteY7" fmla="*/ 381318 h 76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3219" h="766683">
                  <a:moveTo>
                    <a:pt x="833220" y="381318"/>
                  </a:moveTo>
                  <a:cubicBezTo>
                    <a:pt x="833220" y="539642"/>
                    <a:pt x="756088" y="679943"/>
                    <a:pt x="637335" y="766683"/>
                  </a:cubicBezTo>
                  <a:lnTo>
                    <a:pt x="383348" y="766683"/>
                  </a:lnTo>
                  <a:cubicBezTo>
                    <a:pt x="277475" y="766683"/>
                    <a:pt x="181655" y="723773"/>
                    <a:pt x="112279" y="654404"/>
                  </a:cubicBezTo>
                  <a:cubicBezTo>
                    <a:pt x="42904" y="585029"/>
                    <a:pt x="0" y="489208"/>
                    <a:pt x="0" y="383335"/>
                  </a:cubicBezTo>
                  <a:cubicBezTo>
                    <a:pt x="0" y="171635"/>
                    <a:pt x="171628" y="0"/>
                    <a:pt x="383355" y="0"/>
                  </a:cubicBezTo>
                  <a:lnTo>
                    <a:pt x="642746" y="0"/>
                  </a:lnTo>
                  <a:cubicBezTo>
                    <a:pt x="758419" y="86994"/>
                    <a:pt x="833220" y="225422"/>
                    <a:pt x="833220" y="381318"/>
                  </a:cubicBezTo>
                  <a:close/>
                </a:path>
              </a:pathLst>
            </a:custGeom>
            <a:solidFill>
              <a:schemeClr val="accent4"/>
            </a:solidFill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04</a:t>
              </a:r>
              <a:endParaRPr lang="en-IN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Freeform: Shape 2054">
              <a:extLst>
                <a:ext uri="{FF2B5EF4-FFF2-40B4-BE49-F238E27FC236}">
                  <a16:creationId xmlns:a16="http://schemas.microsoft.com/office/drawing/2014/main" xmlns="" id="{855955D0-9281-1207-1B8F-45335BBD30A6}"/>
                </a:ext>
              </a:extLst>
            </p:cNvPr>
            <p:cNvSpPr/>
            <p:nvPr/>
          </p:nvSpPr>
          <p:spPr>
            <a:xfrm>
              <a:off x="8136067" y="5671216"/>
              <a:ext cx="42917" cy="574419"/>
            </a:xfrm>
            <a:custGeom>
              <a:avLst/>
              <a:gdLst>
                <a:gd name="connsiteX0" fmla="*/ 42917 w 42917"/>
                <a:gd name="connsiteY0" fmla="*/ 532688 h 574419"/>
                <a:gd name="connsiteX1" fmla="*/ 0 w 42917"/>
                <a:gd name="connsiteY1" fmla="*/ 574419 h 574419"/>
                <a:gd name="connsiteX2" fmla="*/ 0 w 42917"/>
                <a:gd name="connsiteY2" fmla="*/ 0 h 574419"/>
                <a:gd name="connsiteX3" fmla="*/ 42917 w 42917"/>
                <a:gd name="connsiteY3" fmla="*/ 30580 h 574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17" h="574419">
                  <a:moveTo>
                    <a:pt x="42917" y="532688"/>
                  </a:moveTo>
                  <a:lnTo>
                    <a:pt x="0" y="574419"/>
                  </a:lnTo>
                  <a:lnTo>
                    <a:pt x="0" y="0"/>
                  </a:lnTo>
                  <a:lnTo>
                    <a:pt x="42917" y="3058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2058">
              <a:extLst>
                <a:ext uri="{FF2B5EF4-FFF2-40B4-BE49-F238E27FC236}">
                  <a16:creationId xmlns:a16="http://schemas.microsoft.com/office/drawing/2014/main" xmlns="" id="{D8E15406-4505-5019-2D55-7197F5B22A6F}"/>
                </a:ext>
              </a:extLst>
            </p:cNvPr>
            <p:cNvSpPr/>
            <p:nvPr/>
          </p:nvSpPr>
          <p:spPr>
            <a:xfrm>
              <a:off x="3670300" y="5587096"/>
              <a:ext cx="4467159" cy="754681"/>
            </a:xfrm>
            <a:custGeom>
              <a:avLst/>
              <a:gdLst>
                <a:gd name="connsiteX0" fmla="*/ 4421174 w 4481017"/>
                <a:gd name="connsiteY0" fmla="*/ 0 h 766696"/>
                <a:gd name="connsiteX1" fmla="*/ 3952711 w 4481017"/>
                <a:gd name="connsiteY1" fmla="*/ 0 h 766696"/>
                <a:gd name="connsiteX2" fmla="*/ 383349 w 4481017"/>
                <a:gd name="connsiteY2" fmla="*/ 0 h 766696"/>
                <a:gd name="connsiteX3" fmla="*/ 0 w 4481017"/>
                <a:gd name="connsiteY3" fmla="*/ 383348 h 766696"/>
                <a:gd name="connsiteX4" fmla="*/ 0 w 4481017"/>
                <a:gd name="connsiteY4" fmla="*/ 383348 h 766696"/>
                <a:gd name="connsiteX5" fmla="*/ 383349 w 4481017"/>
                <a:gd name="connsiteY5" fmla="*/ 766697 h 766696"/>
                <a:gd name="connsiteX6" fmla="*/ 3952711 w 4481017"/>
                <a:gd name="connsiteY6" fmla="*/ 766697 h 766696"/>
                <a:gd name="connsiteX7" fmla="*/ 4421174 w 4481017"/>
                <a:gd name="connsiteY7" fmla="*/ 766697 h 766696"/>
                <a:gd name="connsiteX8" fmla="*/ 4481017 w 4481017"/>
                <a:gd name="connsiteY8" fmla="*/ 706854 h 766696"/>
                <a:gd name="connsiteX9" fmla="*/ 4481017 w 4481017"/>
                <a:gd name="connsiteY9" fmla="*/ 59843 h 766696"/>
                <a:gd name="connsiteX10" fmla="*/ 4421174 w 4481017"/>
                <a:gd name="connsiteY10" fmla="*/ 0 h 7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81017" h="766696">
                  <a:moveTo>
                    <a:pt x="4421174" y="0"/>
                  </a:moveTo>
                  <a:lnTo>
                    <a:pt x="3952711" y="0"/>
                  </a:lnTo>
                  <a:lnTo>
                    <a:pt x="383349" y="0"/>
                  </a:lnTo>
                  <a:cubicBezTo>
                    <a:pt x="171635" y="0"/>
                    <a:pt x="0" y="171628"/>
                    <a:pt x="0" y="383348"/>
                  </a:cubicBezTo>
                  <a:lnTo>
                    <a:pt x="0" y="383348"/>
                  </a:lnTo>
                  <a:cubicBezTo>
                    <a:pt x="0" y="595062"/>
                    <a:pt x="171628" y="766697"/>
                    <a:pt x="383349" y="766697"/>
                  </a:cubicBezTo>
                  <a:lnTo>
                    <a:pt x="3952711" y="766697"/>
                  </a:lnTo>
                  <a:lnTo>
                    <a:pt x="4421174" y="766697"/>
                  </a:lnTo>
                  <a:cubicBezTo>
                    <a:pt x="4454223" y="766697"/>
                    <a:pt x="4481017" y="739903"/>
                    <a:pt x="4481017" y="706854"/>
                  </a:cubicBezTo>
                  <a:lnTo>
                    <a:pt x="4481017" y="59843"/>
                  </a:lnTo>
                  <a:cubicBezTo>
                    <a:pt x="4481017" y="26794"/>
                    <a:pt x="4454223" y="0"/>
                    <a:pt x="4421174" y="0"/>
                  </a:cubicBezTo>
                  <a:close/>
                </a:path>
              </a:pathLst>
            </a:custGeom>
            <a:solidFill>
              <a:srgbClr val="FFFFFF"/>
            </a:solidFill>
            <a:ln w="321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6" name="Freeform: Shape 2063">
              <a:extLst>
                <a:ext uri="{FF2B5EF4-FFF2-40B4-BE49-F238E27FC236}">
                  <a16:creationId xmlns:a16="http://schemas.microsoft.com/office/drawing/2014/main" xmlns="" id="{51F8A224-346F-6F3F-1165-811C6CCC97FF}"/>
                </a:ext>
              </a:extLst>
            </p:cNvPr>
            <p:cNvSpPr/>
            <p:nvPr/>
          </p:nvSpPr>
          <p:spPr>
            <a:xfrm>
              <a:off x="3656449" y="5575094"/>
              <a:ext cx="833219" cy="766683"/>
            </a:xfrm>
            <a:custGeom>
              <a:avLst/>
              <a:gdLst>
                <a:gd name="connsiteX0" fmla="*/ 833220 w 833219"/>
                <a:gd name="connsiteY0" fmla="*/ 381318 h 766683"/>
                <a:gd name="connsiteX1" fmla="*/ 637335 w 833219"/>
                <a:gd name="connsiteY1" fmla="*/ 766683 h 766683"/>
                <a:gd name="connsiteX2" fmla="*/ 383348 w 833219"/>
                <a:gd name="connsiteY2" fmla="*/ 766683 h 766683"/>
                <a:gd name="connsiteX3" fmla="*/ 112279 w 833219"/>
                <a:gd name="connsiteY3" fmla="*/ 654404 h 766683"/>
                <a:gd name="connsiteX4" fmla="*/ 0 w 833219"/>
                <a:gd name="connsiteY4" fmla="*/ 383335 h 766683"/>
                <a:gd name="connsiteX5" fmla="*/ 383355 w 833219"/>
                <a:gd name="connsiteY5" fmla="*/ 0 h 766683"/>
                <a:gd name="connsiteX6" fmla="*/ 642746 w 833219"/>
                <a:gd name="connsiteY6" fmla="*/ 0 h 766683"/>
                <a:gd name="connsiteX7" fmla="*/ 833220 w 833219"/>
                <a:gd name="connsiteY7" fmla="*/ 381318 h 76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3219" h="766683">
                  <a:moveTo>
                    <a:pt x="833220" y="381318"/>
                  </a:moveTo>
                  <a:cubicBezTo>
                    <a:pt x="833220" y="539642"/>
                    <a:pt x="756088" y="679943"/>
                    <a:pt x="637335" y="766683"/>
                  </a:cubicBezTo>
                  <a:lnTo>
                    <a:pt x="383348" y="766683"/>
                  </a:lnTo>
                  <a:cubicBezTo>
                    <a:pt x="277475" y="766683"/>
                    <a:pt x="181655" y="723773"/>
                    <a:pt x="112279" y="654404"/>
                  </a:cubicBezTo>
                  <a:cubicBezTo>
                    <a:pt x="42904" y="585029"/>
                    <a:pt x="0" y="489209"/>
                    <a:pt x="0" y="383335"/>
                  </a:cubicBezTo>
                  <a:cubicBezTo>
                    <a:pt x="0" y="171635"/>
                    <a:pt x="171628" y="0"/>
                    <a:pt x="383355" y="0"/>
                  </a:cubicBezTo>
                  <a:lnTo>
                    <a:pt x="642746" y="0"/>
                  </a:lnTo>
                  <a:cubicBezTo>
                    <a:pt x="758419" y="86994"/>
                    <a:pt x="833220" y="225422"/>
                    <a:pt x="833220" y="381318"/>
                  </a:cubicBezTo>
                  <a:close/>
                </a:path>
              </a:pathLst>
            </a:custGeom>
            <a:solidFill>
              <a:schemeClr val="accent5"/>
            </a:solidFill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05</a:t>
              </a:r>
              <a:endParaRPr lang="en-IN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9" name="Graphic 3">
              <a:extLst>
                <a:ext uri="{FF2B5EF4-FFF2-40B4-BE49-F238E27FC236}">
                  <a16:creationId xmlns:a16="http://schemas.microsoft.com/office/drawing/2014/main" xmlns="" id="{586085B2-CDCC-1E77-9047-9C3265D069CD}"/>
                </a:ext>
              </a:extLst>
            </p:cNvPr>
            <p:cNvGrpSpPr/>
            <p:nvPr/>
          </p:nvGrpSpPr>
          <p:grpSpPr>
            <a:xfrm>
              <a:off x="4624209" y="1532468"/>
              <a:ext cx="3141581" cy="4718194"/>
              <a:chOff x="4625919" y="1532468"/>
              <a:chExt cx="3141581" cy="4718194"/>
            </a:xfrm>
          </p:grpSpPr>
          <p:sp>
            <p:nvSpPr>
              <p:cNvPr id="45" name="Freeform: Shape 2074">
                <a:extLst>
                  <a:ext uri="{FF2B5EF4-FFF2-40B4-BE49-F238E27FC236}">
                    <a16:creationId xmlns:a16="http://schemas.microsoft.com/office/drawing/2014/main" xmlns="" id="{7481654E-1D13-0CE1-2670-A746F93C95CC}"/>
                  </a:ext>
                </a:extLst>
              </p:cNvPr>
              <p:cNvSpPr/>
              <p:nvPr/>
            </p:nvSpPr>
            <p:spPr>
              <a:xfrm>
                <a:off x="4625919" y="1532468"/>
                <a:ext cx="3141581" cy="488941"/>
              </a:xfrm>
              <a:custGeom>
                <a:avLst/>
                <a:gdLst>
                  <a:gd name="connsiteX0" fmla="*/ 0 w 3141581"/>
                  <a:gd name="connsiteY0" fmla="*/ 0 h 488941"/>
                  <a:gd name="connsiteX1" fmla="*/ 3141582 w 3141581"/>
                  <a:gd name="connsiteY1" fmla="*/ 0 h 488941"/>
                  <a:gd name="connsiteX2" fmla="*/ 3141582 w 3141581"/>
                  <a:gd name="connsiteY2" fmla="*/ 488941 h 488941"/>
                  <a:gd name="connsiteX3" fmla="*/ 0 w 3141581"/>
                  <a:gd name="connsiteY3" fmla="*/ 488941 h 488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1581" h="488941">
                    <a:moveTo>
                      <a:pt x="0" y="0"/>
                    </a:moveTo>
                    <a:lnTo>
                      <a:pt x="3141582" y="0"/>
                    </a:lnTo>
                    <a:lnTo>
                      <a:pt x="3141582" y="488941"/>
                    </a:lnTo>
                    <a:lnTo>
                      <a:pt x="0" y="488941"/>
                    </a:lnTo>
                    <a:close/>
                  </a:path>
                </a:pathLst>
              </a:custGeom>
              <a:noFill/>
              <a:ln w="6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2079">
                <a:extLst>
                  <a:ext uri="{FF2B5EF4-FFF2-40B4-BE49-F238E27FC236}">
                    <a16:creationId xmlns:a16="http://schemas.microsoft.com/office/drawing/2014/main" xmlns="" id="{5CD43DCB-A81A-563B-E13E-F9F944B7B401}"/>
                  </a:ext>
                </a:extLst>
              </p:cNvPr>
              <p:cNvSpPr/>
              <p:nvPr/>
            </p:nvSpPr>
            <p:spPr>
              <a:xfrm>
                <a:off x="4625919" y="2589779"/>
                <a:ext cx="3141581" cy="488941"/>
              </a:xfrm>
              <a:custGeom>
                <a:avLst/>
                <a:gdLst>
                  <a:gd name="connsiteX0" fmla="*/ 0 w 3141581"/>
                  <a:gd name="connsiteY0" fmla="*/ 0 h 488941"/>
                  <a:gd name="connsiteX1" fmla="*/ 3141582 w 3141581"/>
                  <a:gd name="connsiteY1" fmla="*/ 0 h 488941"/>
                  <a:gd name="connsiteX2" fmla="*/ 3141582 w 3141581"/>
                  <a:gd name="connsiteY2" fmla="*/ 488941 h 488941"/>
                  <a:gd name="connsiteX3" fmla="*/ 0 w 3141581"/>
                  <a:gd name="connsiteY3" fmla="*/ 488941 h 488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1581" h="488941">
                    <a:moveTo>
                      <a:pt x="0" y="0"/>
                    </a:moveTo>
                    <a:lnTo>
                      <a:pt x="3141582" y="0"/>
                    </a:lnTo>
                    <a:lnTo>
                      <a:pt x="3141582" y="488941"/>
                    </a:lnTo>
                    <a:lnTo>
                      <a:pt x="0" y="488941"/>
                    </a:lnTo>
                    <a:close/>
                  </a:path>
                </a:pathLst>
              </a:custGeom>
              <a:noFill/>
              <a:ln w="6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" name="Freeform: Shape 2084">
                <a:extLst>
                  <a:ext uri="{FF2B5EF4-FFF2-40B4-BE49-F238E27FC236}">
                    <a16:creationId xmlns:a16="http://schemas.microsoft.com/office/drawing/2014/main" xmlns="" id="{D86F8FCD-F615-A591-3F6C-D4BC59DA626C}"/>
                  </a:ext>
                </a:extLst>
              </p:cNvPr>
              <p:cNvSpPr/>
              <p:nvPr/>
            </p:nvSpPr>
            <p:spPr>
              <a:xfrm>
                <a:off x="4625919" y="3647091"/>
                <a:ext cx="3141581" cy="488941"/>
              </a:xfrm>
              <a:custGeom>
                <a:avLst/>
                <a:gdLst>
                  <a:gd name="connsiteX0" fmla="*/ 0 w 3141581"/>
                  <a:gd name="connsiteY0" fmla="*/ 0 h 488941"/>
                  <a:gd name="connsiteX1" fmla="*/ 3141582 w 3141581"/>
                  <a:gd name="connsiteY1" fmla="*/ 0 h 488941"/>
                  <a:gd name="connsiteX2" fmla="*/ 3141582 w 3141581"/>
                  <a:gd name="connsiteY2" fmla="*/ 488941 h 488941"/>
                  <a:gd name="connsiteX3" fmla="*/ 0 w 3141581"/>
                  <a:gd name="connsiteY3" fmla="*/ 488941 h 488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1581" h="488941">
                    <a:moveTo>
                      <a:pt x="0" y="0"/>
                    </a:moveTo>
                    <a:lnTo>
                      <a:pt x="3141582" y="0"/>
                    </a:lnTo>
                    <a:lnTo>
                      <a:pt x="3141582" y="488941"/>
                    </a:lnTo>
                    <a:lnTo>
                      <a:pt x="0" y="488941"/>
                    </a:lnTo>
                    <a:close/>
                  </a:path>
                </a:pathLst>
              </a:custGeom>
              <a:noFill/>
              <a:ln w="6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2089">
                <a:extLst>
                  <a:ext uri="{FF2B5EF4-FFF2-40B4-BE49-F238E27FC236}">
                    <a16:creationId xmlns:a16="http://schemas.microsoft.com/office/drawing/2014/main" xmlns="" id="{9E6FD5A3-5C1A-C219-68D6-A2FAAF9B0BE5}"/>
                  </a:ext>
                </a:extLst>
              </p:cNvPr>
              <p:cNvSpPr/>
              <p:nvPr/>
            </p:nvSpPr>
            <p:spPr>
              <a:xfrm>
                <a:off x="4625919" y="4704409"/>
                <a:ext cx="3141581" cy="488941"/>
              </a:xfrm>
              <a:custGeom>
                <a:avLst/>
                <a:gdLst>
                  <a:gd name="connsiteX0" fmla="*/ 0 w 3141581"/>
                  <a:gd name="connsiteY0" fmla="*/ 0 h 488941"/>
                  <a:gd name="connsiteX1" fmla="*/ 3141582 w 3141581"/>
                  <a:gd name="connsiteY1" fmla="*/ 0 h 488941"/>
                  <a:gd name="connsiteX2" fmla="*/ 3141582 w 3141581"/>
                  <a:gd name="connsiteY2" fmla="*/ 488941 h 488941"/>
                  <a:gd name="connsiteX3" fmla="*/ 0 w 3141581"/>
                  <a:gd name="connsiteY3" fmla="*/ 488941 h 488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1581" h="488941">
                    <a:moveTo>
                      <a:pt x="0" y="0"/>
                    </a:moveTo>
                    <a:lnTo>
                      <a:pt x="3141582" y="0"/>
                    </a:lnTo>
                    <a:lnTo>
                      <a:pt x="3141582" y="488941"/>
                    </a:lnTo>
                    <a:lnTo>
                      <a:pt x="0" y="488941"/>
                    </a:lnTo>
                    <a:close/>
                  </a:path>
                </a:pathLst>
              </a:custGeom>
              <a:noFill/>
              <a:ln w="6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2094">
                <a:extLst>
                  <a:ext uri="{FF2B5EF4-FFF2-40B4-BE49-F238E27FC236}">
                    <a16:creationId xmlns:a16="http://schemas.microsoft.com/office/drawing/2014/main" xmlns="" id="{90496FD7-318C-A054-D99A-111C320F647B}"/>
                  </a:ext>
                </a:extLst>
              </p:cNvPr>
              <p:cNvSpPr/>
              <p:nvPr/>
            </p:nvSpPr>
            <p:spPr>
              <a:xfrm>
                <a:off x="4625919" y="5761721"/>
                <a:ext cx="3141581" cy="488941"/>
              </a:xfrm>
              <a:custGeom>
                <a:avLst/>
                <a:gdLst>
                  <a:gd name="connsiteX0" fmla="*/ 0 w 3141581"/>
                  <a:gd name="connsiteY0" fmla="*/ 0 h 488941"/>
                  <a:gd name="connsiteX1" fmla="*/ 3141582 w 3141581"/>
                  <a:gd name="connsiteY1" fmla="*/ 0 h 488941"/>
                  <a:gd name="connsiteX2" fmla="*/ 3141582 w 3141581"/>
                  <a:gd name="connsiteY2" fmla="*/ 488941 h 488941"/>
                  <a:gd name="connsiteX3" fmla="*/ 0 w 3141581"/>
                  <a:gd name="connsiteY3" fmla="*/ 488941 h 488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1581" h="488941">
                    <a:moveTo>
                      <a:pt x="0" y="0"/>
                    </a:moveTo>
                    <a:lnTo>
                      <a:pt x="3141582" y="0"/>
                    </a:lnTo>
                    <a:lnTo>
                      <a:pt x="3141582" y="488941"/>
                    </a:lnTo>
                    <a:lnTo>
                      <a:pt x="0" y="488941"/>
                    </a:lnTo>
                    <a:close/>
                  </a:path>
                </a:pathLst>
              </a:custGeom>
              <a:noFill/>
              <a:ln w="6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DE86D889-6F15-45EA-EBBD-2477B5912D57}"/>
                </a:ext>
              </a:extLst>
            </p:cNvPr>
            <p:cNvSpPr txBox="1"/>
            <p:nvPr/>
          </p:nvSpPr>
          <p:spPr>
            <a:xfrm>
              <a:off x="4608679" y="5613500"/>
              <a:ext cx="3075730" cy="6317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Combine Bootstrap utilities with </a:t>
              </a:r>
              <a:r>
                <a:rPr lang="en-US" sz="1600" b="1" dirty="0" smtClean="0"/>
                <a:t>custom CSS</a:t>
              </a:r>
              <a:r>
                <a:rPr lang="en-US" sz="1600" dirty="0" smtClean="0"/>
                <a:t> for unique branding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87AC5866-88FE-5882-3EA7-CD6EC19928F0}"/>
                </a:ext>
              </a:extLst>
            </p:cNvPr>
            <p:cNvSpPr txBox="1"/>
            <p:nvPr/>
          </p:nvSpPr>
          <p:spPr>
            <a:xfrm>
              <a:off x="4608680" y="1414906"/>
              <a:ext cx="3075730" cy="6317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Popular open-source </a:t>
              </a:r>
              <a:r>
                <a:rPr lang="en-US" sz="1600" b="1" dirty="0" smtClean="0"/>
                <a:t>front-end framework</a:t>
              </a:r>
              <a:r>
                <a:rPr lang="en-US" sz="1600" dirty="0" smtClean="0"/>
                <a:t> by Twitter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CBAD5D31-346A-D991-12AD-E15A2023BAE4}"/>
                </a:ext>
              </a:extLst>
            </p:cNvPr>
            <p:cNvSpPr txBox="1"/>
            <p:nvPr/>
          </p:nvSpPr>
          <p:spPr>
            <a:xfrm>
              <a:off x="4633776" y="2623217"/>
              <a:ext cx="3050633" cy="365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Includes </a:t>
              </a:r>
              <a:r>
                <a:rPr lang="en-US" sz="1600" b="1" dirty="0" smtClean="0"/>
                <a:t>HTML, CSS, and JS</a:t>
              </a:r>
              <a:r>
                <a:rPr lang="en-US" sz="1600" dirty="0" smtClean="0"/>
                <a:t> components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7F40F90F-D7F6-9D7B-5CD6-E0F0DF6A9559}"/>
                </a:ext>
              </a:extLst>
            </p:cNvPr>
            <p:cNvSpPr txBox="1"/>
            <p:nvPr/>
          </p:nvSpPr>
          <p:spPr>
            <a:xfrm>
              <a:off x="4633776" y="3557420"/>
              <a:ext cx="3050633" cy="365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Designed for </a:t>
              </a:r>
              <a:r>
                <a:rPr lang="en-US" sz="1600" b="1" dirty="0" smtClean="0"/>
                <a:t>mobile-first, responsive design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85C19A97-0799-F991-66ED-1E67B943A30D}"/>
                </a:ext>
              </a:extLst>
            </p:cNvPr>
            <p:cNvSpPr txBox="1"/>
            <p:nvPr/>
          </p:nvSpPr>
          <p:spPr>
            <a:xfrm>
              <a:off x="4633776" y="4737848"/>
              <a:ext cx="3050633" cy="6317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Faster development with prebuilt </a:t>
              </a:r>
              <a:r>
                <a:rPr lang="en-US" sz="1600" dirty="0" smtClean="0"/>
                <a:t>styles.</a:t>
              </a:r>
              <a:br>
                <a:rPr lang="en-US" sz="1600" dirty="0" smtClean="0"/>
              </a:b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</a:rPr>
              <a:t>MongoDB</a:t>
            </a:r>
            <a:endParaRPr lang="en-US" sz="3600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+mj-lt"/>
              </a:rPr>
              <a:t>MongoDB is a popular NoSQL database used for storing and managing data in </a:t>
            </a:r>
            <a:r>
              <a:rPr lang="en-US" sz="1600" dirty="0" smtClean="0">
                <a:latin typeface="+mj-lt"/>
              </a:rPr>
              <a:t>applications.</a:t>
            </a:r>
          </a:p>
          <a:p>
            <a:r>
              <a:rPr lang="en-US" sz="1600" dirty="0" smtClean="0">
                <a:latin typeface="+mj-lt"/>
              </a:rPr>
              <a:t>It's a document database, meaning it stores data in flexible, JSON-like </a:t>
            </a:r>
            <a:r>
              <a:rPr lang="en-US" sz="1600" dirty="0" smtClean="0">
                <a:latin typeface="+mj-lt"/>
              </a:rPr>
              <a:t>documents.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"_id": "12345",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"name": "John Doe",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"age": 30,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"skills": ["Java", "MongoDB", "Python"],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"address": {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"city": "New York",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"zipcode": "10001"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}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r>
              <a:rPr lang="en-US" sz="1600" dirty="0" smtClean="0"/>
              <a:t>Basic Query Operations </a:t>
            </a:r>
            <a:r>
              <a:rPr lang="en-US" sz="1600" dirty="0" smtClean="0"/>
              <a:t>–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insertOne()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insertMany(),find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updateOne( ), updateMany( ), replaceOne( ), deleteOne , deleteMany ,</a:t>
            </a:r>
            <a:b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MONGODB AGGREGATIONS</a:t>
            </a:r>
            <a:endParaRPr lang="en-US" sz="2400" b="1" dirty="0"/>
          </a:p>
        </p:txBody>
      </p:sp>
      <p:grpSp>
        <p:nvGrpSpPr>
          <p:cNvPr id="4" name="Content Placeholder 3">
            <a:extLst>
              <a:ext uri="{FF2B5EF4-FFF2-40B4-BE49-F238E27FC236}">
                <a16:creationId xmlns:a16="http://schemas.microsoft.com/office/drawing/2014/main" xmlns="" id="{195F1B87-788C-D624-15D3-7FE506D3AB32}"/>
              </a:ext>
            </a:extLst>
          </p:cNvPr>
          <p:cNvGrpSpPr>
            <a:grpSpLocks noGrp="1"/>
          </p:cNvGrpSpPr>
          <p:nvPr>
            <p:ph sz="quarter" idx="1"/>
          </p:nvPr>
        </p:nvGrpSpPr>
        <p:grpSpPr>
          <a:xfrm>
            <a:off x="457200" y="1600200"/>
            <a:ext cx="7772400" cy="5023485"/>
            <a:chOff x="3535858" y="1250254"/>
            <a:chExt cx="4940914" cy="5342445"/>
          </a:xfrm>
        </p:grpSpPr>
        <p:grpSp>
          <p:nvGrpSpPr>
            <p:cNvPr id="5" name="Group 2127">
              <a:extLst>
                <a:ext uri="{FF2B5EF4-FFF2-40B4-BE49-F238E27FC236}">
                  <a16:creationId xmlns:a16="http://schemas.microsoft.com/office/drawing/2014/main" xmlns="" id="{C8FAA4EA-14C4-F3C0-26BD-F9EF29CF648B}"/>
                </a:ext>
              </a:extLst>
            </p:cNvPr>
            <p:cNvGrpSpPr/>
            <p:nvPr/>
          </p:nvGrpSpPr>
          <p:grpSpPr>
            <a:xfrm>
              <a:off x="3535858" y="1250254"/>
              <a:ext cx="4643126" cy="953810"/>
              <a:chOff x="3535858" y="1250254"/>
              <a:chExt cx="4643126" cy="953810"/>
            </a:xfrm>
          </p:grpSpPr>
          <p:sp>
            <p:nvSpPr>
              <p:cNvPr id="62" name="Freeform: Shape 13">
                <a:extLst>
                  <a:ext uri="{FF2B5EF4-FFF2-40B4-BE49-F238E27FC236}">
                    <a16:creationId xmlns:a16="http://schemas.microsoft.com/office/drawing/2014/main" xmlns="" id="{648E24A2-EB9F-52FC-2883-46C810E463C7}"/>
                  </a:ext>
                </a:extLst>
              </p:cNvPr>
              <p:cNvSpPr/>
              <p:nvPr/>
            </p:nvSpPr>
            <p:spPr>
              <a:xfrm>
                <a:off x="8136067" y="1441956"/>
                <a:ext cx="42917" cy="574426"/>
              </a:xfrm>
              <a:custGeom>
                <a:avLst/>
                <a:gdLst>
                  <a:gd name="connsiteX0" fmla="*/ 42917 w 42917"/>
                  <a:gd name="connsiteY0" fmla="*/ 532688 h 574426"/>
                  <a:gd name="connsiteX1" fmla="*/ 0 w 42917"/>
                  <a:gd name="connsiteY1" fmla="*/ 574426 h 574426"/>
                  <a:gd name="connsiteX2" fmla="*/ 0 w 42917"/>
                  <a:gd name="connsiteY2" fmla="*/ 0 h 574426"/>
                  <a:gd name="connsiteX3" fmla="*/ 42917 w 42917"/>
                  <a:gd name="connsiteY3" fmla="*/ 30580 h 574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917" h="574426">
                    <a:moveTo>
                      <a:pt x="42917" y="532688"/>
                    </a:moveTo>
                    <a:lnTo>
                      <a:pt x="0" y="574426"/>
                    </a:lnTo>
                    <a:lnTo>
                      <a:pt x="0" y="0"/>
                    </a:lnTo>
                    <a:lnTo>
                      <a:pt x="42917" y="3058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14">
                <a:extLst>
                  <a:ext uri="{FF2B5EF4-FFF2-40B4-BE49-F238E27FC236}">
                    <a16:creationId xmlns:a16="http://schemas.microsoft.com/office/drawing/2014/main" xmlns="" id="{7235D907-104F-BE46-7585-683F73E9163F}"/>
                  </a:ext>
                </a:extLst>
              </p:cNvPr>
              <p:cNvSpPr/>
              <p:nvPr/>
            </p:nvSpPr>
            <p:spPr>
              <a:xfrm>
                <a:off x="3535858" y="1250254"/>
                <a:ext cx="953810" cy="953810"/>
              </a:xfrm>
              <a:custGeom>
                <a:avLst/>
                <a:gdLst>
                  <a:gd name="connsiteX0" fmla="*/ 953811 w 953810"/>
                  <a:gd name="connsiteY0" fmla="*/ 476905 h 953810"/>
                  <a:gd name="connsiteX1" fmla="*/ 476905 w 953810"/>
                  <a:gd name="connsiteY1" fmla="*/ 953811 h 953810"/>
                  <a:gd name="connsiteX2" fmla="*/ 0 w 953810"/>
                  <a:gd name="connsiteY2" fmla="*/ 476905 h 953810"/>
                  <a:gd name="connsiteX3" fmla="*/ 476905 w 953810"/>
                  <a:gd name="connsiteY3" fmla="*/ 0 h 953810"/>
                  <a:gd name="connsiteX4" fmla="*/ 953811 w 953810"/>
                  <a:gd name="connsiteY4" fmla="*/ 476905 h 95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3810" h="953810">
                    <a:moveTo>
                      <a:pt x="953811" y="476905"/>
                    </a:moveTo>
                    <a:cubicBezTo>
                      <a:pt x="953811" y="740293"/>
                      <a:pt x="740293" y="953811"/>
                      <a:pt x="476905" y="953811"/>
                    </a:cubicBezTo>
                    <a:cubicBezTo>
                      <a:pt x="213518" y="953811"/>
                      <a:pt x="0" y="740293"/>
                      <a:pt x="0" y="476905"/>
                    </a:cubicBezTo>
                    <a:cubicBezTo>
                      <a:pt x="0" y="213518"/>
                      <a:pt x="213518" y="0"/>
                      <a:pt x="476905" y="0"/>
                    </a:cubicBezTo>
                    <a:cubicBezTo>
                      <a:pt x="740293" y="0"/>
                      <a:pt x="953811" y="213518"/>
                      <a:pt x="953811" y="476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" name="Freeform: Shape 17">
                <a:extLst>
                  <a:ext uri="{FF2B5EF4-FFF2-40B4-BE49-F238E27FC236}">
                    <a16:creationId xmlns:a16="http://schemas.microsoft.com/office/drawing/2014/main" xmlns="" id="{161B2586-62B3-4FC0-F98E-F6AAE468EA52}"/>
                  </a:ext>
                </a:extLst>
              </p:cNvPr>
              <p:cNvSpPr/>
              <p:nvPr/>
            </p:nvSpPr>
            <p:spPr>
              <a:xfrm>
                <a:off x="3670300" y="1357842"/>
                <a:ext cx="4467159" cy="754681"/>
              </a:xfrm>
              <a:custGeom>
                <a:avLst/>
                <a:gdLst>
                  <a:gd name="connsiteX0" fmla="*/ 4421174 w 4481017"/>
                  <a:gd name="connsiteY0" fmla="*/ 0 h 766696"/>
                  <a:gd name="connsiteX1" fmla="*/ 3952711 w 4481017"/>
                  <a:gd name="connsiteY1" fmla="*/ 0 h 766696"/>
                  <a:gd name="connsiteX2" fmla="*/ 383349 w 4481017"/>
                  <a:gd name="connsiteY2" fmla="*/ 0 h 766696"/>
                  <a:gd name="connsiteX3" fmla="*/ 0 w 4481017"/>
                  <a:gd name="connsiteY3" fmla="*/ 383348 h 766696"/>
                  <a:gd name="connsiteX4" fmla="*/ 0 w 4481017"/>
                  <a:gd name="connsiteY4" fmla="*/ 383348 h 766696"/>
                  <a:gd name="connsiteX5" fmla="*/ 383349 w 4481017"/>
                  <a:gd name="connsiteY5" fmla="*/ 766697 h 766696"/>
                  <a:gd name="connsiteX6" fmla="*/ 3952711 w 4481017"/>
                  <a:gd name="connsiteY6" fmla="*/ 766697 h 766696"/>
                  <a:gd name="connsiteX7" fmla="*/ 4421174 w 4481017"/>
                  <a:gd name="connsiteY7" fmla="*/ 766697 h 766696"/>
                  <a:gd name="connsiteX8" fmla="*/ 4481017 w 4481017"/>
                  <a:gd name="connsiteY8" fmla="*/ 706854 h 766696"/>
                  <a:gd name="connsiteX9" fmla="*/ 4481017 w 4481017"/>
                  <a:gd name="connsiteY9" fmla="*/ 59843 h 766696"/>
                  <a:gd name="connsiteX10" fmla="*/ 4421174 w 4481017"/>
                  <a:gd name="connsiteY10" fmla="*/ 0 h 76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481017" h="766696">
                    <a:moveTo>
                      <a:pt x="4421174" y="0"/>
                    </a:moveTo>
                    <a:lnTo>
                      <a:pt x="3952711" y="0"/>
                    </a:lnTo>
                    <a:lnTo>
                      <a:pt x="383349" y="0"/>
                    </a:lnTo>
                    <a:cubicBezTo>
                      <a:pt x="171635" y="0"/>
                      <a:pt x="0" y="171628"/>
                      <a:pt x="0" y="383348"/>
                    </a:cubicBezTo>
                    <a:lnTo>
                      <a:pt x="0" y="383348"/>
                    </a:lnTo>
                    <a:cubicBezTo>
                      <a:pt x="0" y="595062"/>
                      <a:pt x="171628" y="766697"/>
                      <a:pt x="383349" y="766697"/>
                    </a:cubicBezTo>
                    <a:lnTo>
                      <a:pt x="3952711" y="766697"/>
                    </a:lnTo>
                    <a:lnTo>
                      <a:pt x="4421174" y="766697"/>
                    </a:lnTo>
                    <a:cubicBezTo>
                      <a:pt x="4454223" y="766697"/>
                      <a:pt x="4481017" y="739903"/>
                      <a:pt x="4481017" y="706854"/>
                    </a:cubicBezTo>
                    <a:lnTo>
                      <a:pt x="4481017" y="59843"/>
                    </a:lnTo>
                    <a:cubicBezTo>
                      <a:pt x="4481017" y="26787"/>
                      <a:pt x="4454223" y="0"/>
                      <a:pt x="44211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210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dirty="0"/>
              </a:p>
            </p:txBody>
          </p:sp>
          <p:sp>
            <p:nvSpPr>
              <p:cNvPr id="69" name="Freeform: Shape 22">
                <a:extLst>
                  <a:ext uri="{FF2B5EF4-FFF2-40B4-BE49-F238E27FC236}">
                    <a16:creationId xmlns:a16="http://schemas.microsoft.com/office/drawing/2014/main" xmlns="" id="{27525FBC-4EAE-5683-1E56-CFD225EC756C}"/>
                  </a:ext>
                </a:extLst>
              </p:cNvPr>
              <p:cNvSpPr/>
              <p:nvPr/>
            </p:nvSpPr>
            <p:spPr>
              <a:xfrm>
                <a:off x="3656449" y="1345841"/>
                <a:ext cx="833219" cy="766683"/>
              </a:xfrm>
              <a:custGeom>
                <a:avLst/>
                <a:gdLst>
                  <a:gd name="connsiteX0" fmla="*/ 833220 w 833219"/>
                  <a:gd name="connsiteY0" fmla="*/ 381318 h 766683"/>
                  <a:gd name="connsiteX1" fmla="*/ 637335 w 833219"/>
                  <a:gd name="connsiteY1" fmla="*/ 766683 h 766683"/>
                  <a:gd name="connsiteX2" fmla="*/ 383348 w 833219"/>
                  <a:gd name="connsiteY2" fmla="*/ 766683 h 766683"/>
                  <a:gd name="connsiteX3" fmla="*/ 112279 w 833219"/>
                  <a:gd name="connsiteY3" fmla="*/ 654404 h 766683"/>
                  <a:gd name="connsiteX4" fmla="*/ 0 w 833219"/>
                  <a:gd name="connsiteY4" fmla="*/ 383335 h 766683"/>
                  <a:gd name="connsiteX5" fmla="*/ 383355 w 833219"/>
                  <a:gd name="connsiteY5" fmla="*/ 0 h 766683"/>
                  <a:gd name="connsiteX6" fmla="*/ 642746 w 833219"/>
                  <a:gd name="connsiteY6" fmla="*/ 0 h 766683"/>
                  <a:gd name="connsiteX7" fmla="*/ 833220 w 833219"/>
                  <a:gd name="connsiteY7" fmla="*/ 381318 h 766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219" h="766683">
                    <a:moveTo>
                      <a:pt x="833220" y="381318"/>
                    </a:moveTo>
                    <a:cubicBezTo>
                      <a:pt x="833220" y="539642"/>
                      <a:pt x="756088" y="679943"/>
                      <a:pt x="637335" y="766683"/>
                    </a:cubicBezTo>
                    <a:lnTo>
                      <a:pt x="383348" y="766683"/>
                    </a:lnTo>
                    <a:cubicBezTo>
                      <a:pt x="277475" y="766683"/>
                      <a:pt x="181655" y="723773"/>
                      <a:pt x="112279" y="654404"/>
                    </a:cubicBezTo>
                    <a:cubicBezTo>
                      <a:pt x="42904" y="585028"/>
                      <a:pt x="0" y="489209"/>
                      <a:pt x="0" y="383335"/>
                    </a:cubicBezTo>
                    <a:cubicBezTo>
                      <a:pt x="0" y="171635"/>
                      <a:pt x="171628" y="0"/>
                      <a:pt x="383355" y="0"/>
                    </a:cubicBezTo>
                    <a:lnTo>
                      <a:pt x="642746" y="0"/>
                    </a:lnTo>
                    <a:cubicBezTo>
                      <a:pt x="758419" y="86994"/>
                      <a:pt x="833220" y="225422"/>
                      <a:pt x="833220" y="3813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dirty="0" smtClean="0"/>
                  <a:t>$match</a:t>
                </a:r>
                <a:endParaRPr lang="en-US" sz="2000" b="1" dirty="0" smtClean="0"/>
              </a:p>
              <a:p>
                <a:pPr algn="ctr"/>
                <a:endParaRPr lang="en-IN" sz="2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Freeform: Shape 26">
              <a:extLst>
                <a:ext uri="{FF2B5EF4-FFF2-40B4-BE49-F238E27FC236}">
                  <a16:creationId xmlns:a16="http://schemas.microsoft.com/office/drawing/2014/main" xmlns="" id="{DB6CDE8C-7DE3-A8BA-31C9-41C70EC48905}"/>
                </a:ext>
              </a:extLst>
            </p:cNvPr>
            <p:cNvSpPr/>
            <p:nvPr/>
          </p:nvSpPr>
          <p:spPr>
            <a:xfrm>
              <a:off x="8178984" y="2777476"/>
              <a:ext cx="297788" cy="6858"/>
            </a:xfrm>
            <a:custGeom>
              <a:avLst/>
              <a:gdLst>
                <a:gd name="connsiteX0" fmla="*/ 0 w 297788"/>
                <a:gd name="connsiteY0" fmla="*/ 0 h 6858"/>
                <a:gd name="connsiteX1" fmla="*/ 297788 w 297788"/>
                <a:gd name="connsiteY1" fmla="*/ 0 h 6858"/>
                <a:gd name="connsiteX2" fmla="*/ 297788 w 297788"/>
                <a:gd name="connsiteY2" fmla="*/ 6858 h 6858"/>
                <a:gd name="connsiteX3" fmla="*/ 0 w 297788"/>
                <a:gd name="connsiteY3" fmla="*/ 6858 h 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788" h="6858">
                  <a:moveTo>
                    <a:pt x="0" y="0"/>
                  </a:moveTo>
                  <a:lnTo>
                    <a:pt x="297788" y="0"/>
                  </a:lnTo>
                  <a:lnTo>
                    <a:pt x="297788" y="6858"/>
                  </a:lnTo>
                  <a:lnTo>
                    <a:pt x="0" y="6858"/>
                  </a:lnTo>
                  <a:close/>
                </a:path>
              </a:pathLst>
            </a:custGeom>
            <a:solidFill>
              <a:srgbClr val="303030"/>
            </a:solidFill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27">
              <a:extLst>
                <a:ext uri="{FF2B5EF4-FFF2-40B4-BE49-F238E27FC236}">
                  <a16:creationId xmlns:a16="http://schemas.microsoft.com/office/drawing/2014/main" xmlns="" id="{56D4812A-2314-5950-F17F-989B21FA5BA6}"/>
                </a:ext>
              </a:extLst>
            </p:cNvPr>
            <p:cNvSpPr/>
            <p:nvPr/>
          </p:nvSpPr>
          <p:spPr>
            <a:xfrm>
              <a:off x="8136067" y="2499274"/>
              <a:ext cx="42917" cy="574419"/>
            </a:xfrm>
            <a:custGeom>
              <a:avLst/>
              <a:gdLst>
                <a:gd name="connsiteX0" fmla="*/ 42917 w 42917"/>
                <a:gd name="connsiteY0" fmla="*/ 532688 h 574419"/>
                <a:gd name="connsiteX1" fmla="*/ 0 w 42917"/>
                <a:gd name="connsiteY1" fmla="*/ 574419 h 574419"/>
                <a:gd name="connsiteX2" fmla="*/ 0 w 42917"/>
                <a:gd name="connsiteY2" fmla="*/ 0 h 574419"/>
                <a:gd name="connsiteX3" fmla="*/ 42917 w 42917"/>
                <a:gd name="connsiteY3" fmla="*/ 30573 h 574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17" h="574419">
                  <a:moveTo>
                    <a:pt x="42917" y="532688"/>
                  </a:moveTo>
                  <a:lnTo>
                    <a:pt x="0" y="574419"/>
                  </a:lnTo>
                  <a:lnTo>
                    <a:pt x="0" y="0"/>
                  </a:lnTo>
                  <a:lnTo>
                    <a:pt x="42917" y="3057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28">
              <a:extLst>
                <a:ext uri="{FF2B5EF4-FFF2-40B4-BE49-F238E27FC236}">
                  <a16:creationId xmlns:a16="http://schemas.microsoft.com/office/drawing/2014/main" xmlns="" id="{A08299C0-E45E-90DC-F1C7-5FBCA609C512}"/>
                </a:ext>
              </a:extLst>
            </p:cNvPr>
            <p:cNvSpPr/>
            <p:nvPr/>
          </p:nvSpPr>
          <p:spPr>
            <a:xfrm>
              <a:off x="3535858" y="2307572"/>
              <a:ext cx="953810" cy="953810"/>
            </a:xfrm>
            <a:custGeom>
              <a:avLst/>
              <a:gdLst>
                <a:gd name="connsiteX0" fmla="*/ 953811 w 953810"/>
                <a:gd name="connsiteY0" fmla="*/ 476905 h 953810"/>
                <a:gd name="connsiteX1" fmla="*/ 476905 w 953810"/>
                <a:gd name="connsiteY1" fmla="*/ 953811 h 953810"/>
                <a:gd name="connsiteX2" fmla="*/ 0 w 953810"/>
                <a:gd name="connsiteY2" fmla="*/ 476905 h 953810"/>
                <a:gd name="connsiteX3" fmla="*/ 476905 w 953810"/>
                <a:gd name="connsiteY3" fmla="*/ 0 h 953810"/>
                <a:gd name="connsiteX4" fmla="*/ 953811 w 953810"/>
                <a:gd name="connsiteY4" fmla="*/ 476905 h 95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3810" h="953810">
                  <a:moveTo>
                    <a:pt x="953811" y="476905"/>
                  </a:moveTo>
                  <a:cubicBezTo>
                    <a:pt x="953811" y="740293"/>
                    <a:pt x="740293" y="953811"/>
                    <a:pt x="476905" y="953811"/>
                  </a:cubicBezTo>
                  <a:cubicBezTo>
                    <a:pt x="213518" y="953811"/>
                    <a:pt x="0" y="740293"/>
                    <a:pt x="0" y="476905"/>
                  </a:cubicBezTo>
                  <a:cubicBezTo>
                    <a:pt x="0" y="213518"/>
                    <a:pt x="213518" y="0"/>
                    <a:pt x="476905" y="0"/>
                  </a:cubicBezTo>
                  <a:cubicBezTo>
                    <a:pt x="740293" y="0"/>
                    <a:pt x="953811" y="213518"/>
                    <a:pt x="953811" y="476905"/>
                  </a:cubicBezTo>
                  <a:close/>
                </a:path>
              </a:pathLst>
            </a:custGeom>
            <a:solidFill>
              <a:schemeClr val="accent2"/>
            </a:solidFill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31">
              <a:extLst>
                <a:ext uri="{FF2B5EF4-FFF2-40B4-BE49-F238E27FC236}">
                  <a16:creationId xmlns:a16="http://schemas.microsoft.com/office/drawing/2014/main" xmlns="" id="{C5A5DDC1-4F81-8E12-D5F6-BDA66B771308}"/>
                </a:ext>
              </a:extLst>
            </p:cNvPr>
            <p:cNvSpPr/>
            <p:nvPr/>
          </p:nvSpPr>
          <p:spPr>
            <a:xfrm>
              <a:off x="3670300" y="2415154"/>
              <a:ext cx="4467159" cy="754681"/>
            </a:xfrm>
            <a:custGeom>
              <a:avLst/>
              <a:gdLst>
                <a:gd name="connsiteX0" fmla="*/ 4421174 w 4481017"/>
                <a:gd name="connsiteY0" fmla="*/ 0 h 766696"/>
                <a:gd name="connsiteX1" fmla="*/ 3952711 w 4481017"/>
                <a:gd name="connsiteY1" fmla="*/ 0 h 766696"/>
                <a:gd name="connsiteX2" fmla="*/ 383349 w 4481017"/>
                <a:gd name="connsiteY2" fmla="*/ 0 h 766696"/>
                <a:gd name="connsiteX3" fmla="*/ 0 w 4481017"/>
                <a:gd name="connsiteY3" fmla="*/ 383349 h 766696"/>
                <a:gd name="connsiteX4" fmla="*/ 0 w 4481017"/>
                <a:gd name="connsiteY4" fmla="*/ 383349 h 766696"/>
                <a:gd name="connsiteX5" fmla="*/ 383349 w 4481017"/>
                <a:gd name="connsiteY5" fmla="*/ 766697 h 766696"/>
                <a:gd name="connsiteX6" fmla="*/ 3952711 w 4481017"/>
                <a:gd name="connsiteY6" fmla="*/ 766697 h 766696"/>
                <a:gd name="connsiteX7" fmla="*/ 4421174 w 4481017"/>
                <a:gd name="connsiteY7" fmla="*/ 766697 h 766696"/>
                <a:gd name="connsiteX8" fmla="*/ 4481017 w 4481017"/>
                <a:gd name="connsiteY8" fmla="*/ 706854 h 766696"/>
                <a:gd name="connsiteX9" fmla="*/ 4481017 w 4481017"/>
                <a:gd name="connsiteY9" fmla="*/ 59843 h 766696"/>
                <a:gd name="connsiteX10" fmla="*/ 4421174 w 4481017"/>
                <a:gd name="connsiteY10" fmla="*/ 0 h 7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81017" h="766696">
                  <a:moveTo>
                    <a:pt x="4421174" y="0"/>
                  </a:moveTo>
                  <a:lnTo>
                    <a:pt x="3952711" y="0"/>
                  </a:lnTo>
                  <a:lnTo>
                    <a:pt x="383349" y="0"/>
                  </a:lnTo>
                  <a:cubicBezTo>
                    <a:pt x="171635" y="0"/>
                    <a:pt x="0" y="171628"/>
                    <a:pt x="0" y="383349"/>
                  </a:cubicBezTo>
                  <a:lnTo>
                    <a:pt x="0" y="383349"/>
                  </a:lnTo>
                  <a:cubicBezTo>
                    <a:pt x="0" y="595062"/>
                    <a:pt x="171628" y="766697"/>
                    <a:pt x="383349" y="766697"/>
                  </a:cubicBezTo>
                  <a:lnTo>
                    <a:pt x="3952711" y="766697"/>
                  </a:lnTo>
                  <a:lnTo>
                    <a:pt x="4421174" y="766697"/>
                  </a:lnTo>
                  <a:cubicBezTo>
                    <a:pt x="4454223" y="766697"/>
                    <a:pt x="4481017" y="739903"/>
                    <a:pt x="4481017" y="706854"/>
                  </a:cubicBezTo>
                  <a:lnTo>
                    <a:pt x="4481017" y="59843"/>
                  </a:lnTo>
                  <a:cubicBezTo>
                    <a:pt x="4481017" y="26794"/>
                    <a:pt x="4454223" y="0"/>
                    <a:pt x="4421174" y="0"/>
                  </a:cubicBezTo>
                  <a:close/>
                </a:path>
              </a:pathLst>
            </a:custGeom>
            <a:solidFill>
              <a:srgbClr val="FFFFFF"/>
            </a:solidFill>
            <a:ln w="321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dirty="0"/>
            </a:p>
          </p:txBody>
        </p:sp>
        <p:sp>
          <p:nvSpPr>
            <p:cNvPr id="13" name="Freeform: Shape 36">
              <a:extLst>
                <a:ext uri="{FF2B5EF4-FFF2-40B4-BE49-F238E27FC236}">
                  <a16:creationId xmlns:a16="http://schemas.microsoft.com/office/drawing/2014/main" xmlns="" id="{8D0FBED4-1C61-D46A-80CF-1F6F0DF114F4}"/>
                </a:ext>
              </a:extLst>
            </p:cNvPr>
            <p:cNvSpPr/>
            <p:nvPr/>
          </p:nvSpPr>
          <p:spPr>
            <a:xfrm>
              <a:off x="3656449" y="2403152"/>
              <a:ext cx="833219" cy="766683"/>
            </a:xfrm>
            <a:custGeom>
              <a:avLst/>
              <a:gdLst>
                <a:gd name="connsiteX0" fmla="*/ 833220 w 833219"/>
                <a:gd name="connsiteY0" fmla="*/ 381319 h 766683"/>
                <a:gd name="connsiteX1" fmla="*/ 637335 w 833219"/>
                <a:gd name="connsiteY1" fmla="*/ 766683 h 766683"/>
                <a:gd name="connsiteX2" fmla="*/ 383348 w 833219"/>
                <a:gd name="connsiteY2" fmla="*/ 766683 h 766683"/>
                <a:gd name="connsiteX3" fmla="*/ 112279 w 833219"/>
                <a:gd name="connsiteY3" fmla="*/ 654404 h 766683"/>
                <a:gd name="connsiteX4" fmla="*/ 0 w 833219"/>
                <a:gd name="connsiteY4" fmla="*/ 383335 h 766683"/>
                <a:gd name="connsiteX5" fmla="*/ 383355 w 833219"/>
                <a:gd name="connsiteY5" fmla="*/ 0 h 766683"/>
                <a:gd name="connsiteX6" fmla="*/ 642746 w 833219"/>
                <a:gd name="connsiteY6" fmla="*/ 0 h 766683"/>
                <a:gd name="connsiteX7" fmla="*/ 833220 w 833219"/>
                <a:gd name="connsiteY7" fmla="*/ 381319 h 76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3219" h="766683">
                  <a:moveTo>
                    <a:pt x="833220" y="381319"/>
                  </a:moveTo>
                  <a:cubicBezTo>
                    <a:pt x="833220" y="539642"/>
                    <a:pt x="756088" y="679943"/>
                    <a:pt x="637335" y="766683"/>
                  </a:cubicBezTo>
                  <a:lnTo>
                    <a:pt x="383348" y="766683"/>
                  </a:lnTo>
                  <a:cubicBezTo>
                    <a:pt x="277475" y="766683"/>
                    <a:pt x="181655" y="723773"/>
                    <a:pt x="112279" y="654404"/>
                  </a:cubicBezTo>
                  <a:cubicBezTo>
                    <a:pt x="42904" y="585029"/>
                    <a:pt x="0" y="489209"/>
                    <a:pt x="0" y="383335"/>
                  </a:cubicBezTo>
                  <a:cubicBezTo>
                    <a:pt x="0" y="171628"/>
                    <a:pt x="171628" y="0"/>
                    <a:pt x="383355" y="0"/>
                  </a:cubicBezTo>
                  <a:lnTo>
                    <a:pt x="642746" y="0"/>
                  </a:lnTo>
                  <a:cubicBezTo>
                    <a:pt x="758419" y="86994"/>
                    <a:pt x="833220" y="225423"/>
                    <a:pt x="833220" y="381319"/>
                  </a:cubicBezTo>
                  <a:close/>
                </a:path>
              </a:pathLst>
            </a:custGeom>
            <a:solidFill>
              <a:schemeClr val="accent2"/>
            </a:solidFill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sz="2400" dirty="0" smtClean="0"/>
            </a:p>
            <a:p>
              <a:pPr algn="ctr"/>
              <a:r>
                <a:rPr lang="en-US" sz="2000" dirty="0" smtClean="0"/>
                <a:t>$</a:t>
              </a:r>
              <a:r>
                <a:rPr lang="en-US" sz="2000" dirty="0" smtClean="0"/>
                <a:t>group</a:t>
              </a:r>
              <a:endParaRPr lang="en-US" sz="2000" b="1" dirty="0" smtClean="0"/>
            </a:p>
            <a:p>
              <a:pPr algn="ctr"/>
              <a:endParaRPr lang="en-IN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" name="Group 2128">
              <a:extLst>
                <a:ext uri="{FF2B5EF4-FFF2-40B4-BE49-F238E27FC236}">
                  <a16:creationId xmlns:a16="http://schemas.microsoft.com/office/drawing/2014/main" xmlns="" id="{58194376-A7D1-A4BE-B4A0-7CDB92AA9BD0}"/>
                </a:ext>
              </a:extLst>
            </p:cNvPr>
            <p:cNvGrpSpPr/>
            <p:nvPr/>
          </p:nvGrpSpPr>
          <p:grpSpPr>
            <a:xfrm>
              <a:off x="3535858" y="3364884"/>
              <a:ext cx="4940914" cy="953810"/>
              <a:chOff x="3535858" y="3364884"/>
              <a:chExt cx="4940914" cy="953810"/>
            </a:xfrm>
          </p:grpSpPr>
          <p:sp>
            <p:nvSpPr>
              <p:cNvPr id="50" name="Freeform: Shape 40">
                <a:extLst>
                  <a:ext uri="{FF2B5EF4-FFF2-40B4-BE49-F238E27FC236}">
                    <a16:creationId xmlns:a16="http://schemas.microsoft.com/office/drawing/2014/main" xmlns="" id="{4D8AC568-B1E7-87D7-52CD-1C5D2BD0F750}"/>
                  </a:ext>
                </a:extLst>
              </p:cNvPr>
              <p:cNvSpPr/>
              <p:nvPr/>
            </p:nvSpPr>
            <p:spPr>
              <a:xfrm>
                <a:off x="8178984" y="3834787"/>
                <a:ext cx="297788" cy="6858"/>
              </a:xfrm>
              <a:custGeom>
                <a:avLst/>
                <a:gdLst>
                  <a:gd name="connsiteX0" fmla="*/ 0 w 297788"/>
                  <a:gd name="connsiteY0" fmla="*/ 0 h 6858"/>
                  <a:gd name="connsiteX1" fmla="*/ 297788 w 297788"/>
                  <a:gd name="connsiteY1" fmla="*/ 0 h 6858"/>
                  <a:gd name="connsiteX2" fmla="*/ 297788 w 297788"/>
                  <a:gd name="connsiteY2" fmla="*/ 6858 h 6858"/>
                  <a:gd name="connsiteX3" fmla="*/ 0 w 297788"/>
                  <a:gd name="connsiteY3" fmla="*/ 6858 h 6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788" h="6858">
                    <a:moveTo>
                      <a:pt x="0" y="0"/>
                    </a:moveTo>
                    <a:lnTo>
                      <a:pt x="297788" y="0"/>
                    </a:lnTo>
                    <a:lnTo>
                      <a:pt x="297788" y="6858"/>
                    </a:lnTo>
                    <a:lnTo>
                      <a:pt x="0" y="6858"/>
                    </a:lnTo>
                    <a:close/>
                  </a:path>
                </a:pathLst>
              </a:custGeom>
              <a:solidFill>
                <a:srgbClr val="303030"/>
              </a:solidFill>
              <a:ln w="6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41">
                <a:extLst>
                  <a:ext uri="{FF2B5EF4-FFF2-40B4-BE49-F238E27FC236}">
                    <a16:creationId xmlns:a16="http://schemas.microsoft.com/office/drawing/2014/main" xmlns="" id="{26EB647D-D6EA-D71F-AC3B-4DC6448F95A0}"/>
                  </a:ext>
                </a:extLst>
              </p:cNvPr>
              <p:cNvSpPr/>
              <p:nvPr/>
            </p:nvSpPr>
            <p:spPr>
              <a:xfrm>
                <a:off x="8136067" y="3556586"/>
                <a:ext cx="42917" cy="574426"/>
              </a:xfrm>
              <a:custGeom>
                <a:avLst/>
                <a:gdLst>
                  <a:gd name="connsiteX0" fmla="*/ 42917 w 42917"/>
                  <a:gd name="connsiteY0" fmla="*/ 532688 h 574426"/>
                  <a:gd name="connsiteX1" fmla="*/ 0 w 42917"/>
                  <a:gd name="connsiteY1" fmla="*/ 574426 h 574426"/>
                  <a:gd name="connsiteX2" fmla="*/ 0 w 42917"/>
                  <a:gd name="connsiteY2" fmla="*/ 0 h 574426"/>
                  <a:gd name="connsiteX3" fmla="*/ 42917 w 42917"/>
                  <a:gd name="connsiteY3" fmla="*/ 30580 h 574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917" h="574426">
                    <a:moveTo>
                      <a:pt x="42917" y="532688"/>
                    </a:moveTo>
                    <a:lnTo>
                      <a:pt x="0" y="574426"/>
                    </a:lnTo>
                    <a:lnTo>
                      <a:pt x="0" y="0"/>
                    </a:lnTo>
                    <a:lnTo>
                      <a:pt x="42917" y="3058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42">
                <a:extLst>
                  <a:ext uri="{FF2B5EF4-FFF2-40B4-BE49-F238E27FC236}">
                    <a16:creationId xmlns:a16="http://schemas.microsoft.com/office/drawing/2014/main" xmlns="" id="{305487B0-DDB8-8053-6611-0B9181C1E5AD}"/>
                  </a:ext>
                </a:extLst>
              </p:cNvPr>
              <p:cNvSpPr/>
              <p:nvPr/>
            </p:nvSpPr>
            <p:spPr>
              <a:xfrm>
                <a:off x="3535858" y="3364884"/>
                <a:ext cx="953810" cy="953810"/>
              </a:xfrm>
              <a:custGeom>
                <a:avLst/>
                <a:gdLst>
                  <a:gd name="connsiteX0" fmla="*/ 953811 w 953810"/>
                  <a:gd name="connsiteY0" fmla="*/ 476905 h 953810"/>
                  <a:gd name="connsiteX1" fmla="*/ 476905 w 953810"/>
                  <a:gd name="connsiteY1" fmla="*/ 953810 h 953810"/>
                  <a:gd name="connsiteX2" fmla="*/ 0 w 953810"/>
                  <a:gd name="connsiteY2" fmla="*/ 476905 h 953810"/>
                  <a:gd name="connsiteX3" fmla="*/ 476905 w 953810"/>
                  <a:gd name="connsiteY3" fmla="*/ 0 h 953810"/>
                  <a:gd name="connsiteX4" fmla="*/ 953811 w 953810"/>
                  <a:gd name="connsiteY4" fmla="*/ 476905 h 95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3810" h="953810">
                    <a:moveTo>
                      <a:pt x="953811" y="476905"/>
                    </a:moveTo>
                    <a:cubicBezTo>
                      <a:pt x="953811" y="740293"/>
                      <a:pt x="740293" y="953810"/>
                      <a:pt x="476905" y="953810"/>
                    </a:cubicBezTo>
                    <a:cubicBezTo>
                      <a:pt x="213518" y="953810"/>
                      <a:pt x="0" y="740293"/>
                      <a:pt x="0" y="476905"/>
                    </a:cubicBezTo>
                    <a:cubicBezTo>
                      <a:pt x="0" y="213518"/>
                      <a:pt x="213518" y="0"/>
                      <a:pt x="476905" y="0"/>
                    </a:cubicBezTo>
                    <a:cubicBezTo>
                      <a:pt x="740293" y="0"/>
                      <a:pt x="953811" y="213518"/>
                      <a:pt x="953811" y="47690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45">
                <a:extLst>
                  <a:ext uri="{FF2B5EF4-FFF2-40B4-BE49-F238E27FC236}">
                    <a16:creationId xmlns:a16="http://schemas.microsoft.com/office/drawing/2014/main" xmlns="" id="{128249A6-485D-5141-CE89-42546F006AA0}"/>
                  </a:ext>
                </a:extLst>
              </p:cNvPr>
              <p:cNvSpPr/>
              <p:nvPr/>
            </p:nvSpPr>
            <p:spPr>
              <a:xfrm>
                <a:off x="3670300" y="3472466"/>
                <a:ext cx="4467159" cy="754682"/>
              </a:xfrm>
              <a:custGeom>
                <a:avLst/>
                <a:gdLst>
                  <a:gd name="connsiteX0" fmla="*/ 4421174 w 4481017"/>
                  <a:gd name="connsiteY0" fmla="*/ 0 h 766697"/>
                  <a:gd name="connsiteX1" fmla="*/ 3952711 w 4481017"/>
                  <a:gd name="connsiteY1" fmla="*/ 0 h 766697"/>
                  <a:gd name="connsiteX2" fmla="*/ 383349 w 4481017"/>
                  <a:gd name="connsiteY2" fmla="*/ 0 h 766697"/>
                  <a:gd name="connsiteX3" fmla="*/ 0 w 4481017"/>
                  <a:gd name="connsiteY3" fmla="*/ 383349 h 766697"/>
                  <a:gd name="connsiteX4" fmla="*/ 0 w 4481017"/>
                  <a:gd name="connsiteY4" fmla="*/ 383349 h 766697"/>
                  <a:gd name="connsiteX5" fmla="*/ 383349 w 4481017"/>
                  <a:gd name="connsiteY5" fmla="*/ 766697 h 766697"/>
                  <a:gd name="connsiteX6" fmla="*/ 3952711 w 4481017"/>
                  <a:gd name="connsiteY6" fmla="*/ 766697 h 766697"/>
                  <a:gd name="connsiteX7" fmla="*/ 4421174 w 4481017"/>
                  <a:gd name="connsiteY7" fmla="*/ 766697 h 766697"/>
                  <a:gd name="connsiteX8" fmla="*/ 4481017 w 4481017"/>
                  <a:gd name="connsiteY8" fmla="*/ 706854 h 766697"/>
                  <a:gd name="connsiteX9" fmla="*/ 4481017 w 4481017"/>
                  <a:gd name="connsiteY9" fmla="*/ 59843 h 766697"/>
                  <a:gd name="connsiteX10" fmla="*/ 4421174 w 4481017"/>
                  <a:gd name="connsiteY10" fmla="*/ 0 h 76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481017" h="766697">
                    <a:moveTo>
                      <a:pt x="4421174" y="0"/>
                    </a:moveTo>
                    <a:lnTo>
                      <a:pt x="3952711" y="0"/>
                    </a:lnTo>
                    <a:lnTo>
                      <a:pt x="383349" y="0"/>
                    </a:lnTo>
                    <a:cubicBezTo>
                      <a:pt x="171635" y="0"/>
                      <a:pt x="0" y="171628"/>
                      <a:pt x="0" y="383349"/>
                    </a:cubicBezTo>
                    <a:lnTo>
                      <a:pt x="0" y="383349"/>
                    </a:lnTo>
                    <a:cubicBezTo>
                      <a:pt x="0" y="595062"/>
                      <a:pt x="171628" y="766697"/>
                      <a:pt x="383349" y="766697"/>
                    </a:cubicBezTo>
                    <a:lnTo>
                      <a:pt x="3952711" y="766697"/>
                    </a:lnTo>
                    <a:lnTo>
                      <a:pt x="4421174" y="766697"/>
                    </a:lnTo>
                    <a:cubicBezTo>
                      <a:pt x="4454223" y="766697"/>
                      <a:pt x="4481017" y="739903"/>
                      <a:pt x="4481017" y="706854"/>
                    </a:cubicBezTo>
                    <a:lnTo>
                      <a:pt x="4481017" y="59843"/>
                    </a:lnTo>
                    <a:cubicBezTo>
                      <a:pt x="4481017" y="26794"/>
                      <a:pt x="4454223" y="0"/>
                      <a:pt x="44211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210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58" name="Freeform: Shape 50">
                <a:extLst>
                  <a:ext uri="{FF2B5EF4-FFF2-40B4-BE49-F238E27FC236}">
                    <a16:creationId xmlns:a16="http://schemas.microsoft.com/office/drawing/2014/main" xmlns="" id="{CF1971C3-03A5-3AC0-AB0F-406172ADFEA5}"/>
                  </a:ext>
                </a:extLst>
              </p:cNvPr>
              <p:cNvSpPr/>
              <p:nvPr/>
            </p:nvSpPr>
            <p:spPr>
              <a:xfrm>
                <a:off x="3656449" y="3460464"/>
                <a:ext cx="833219" cy="766683"/>
              </a:xfrm>
              <a:custGeom>
                <a:avLst/>
                <a:gdLst>
                  <a:gd name="connsiteX0" fmla="*/ 833220 w 833219"/>
                  <a:gd name="connsiteY0" fmla="*/ 381318 h 766683"/>
                  <a:gd name="connsiteX1" fmla="*/ 637335 w 833219"/>
                  <a:gd name="connsiteY1" fmla="*/ 766683 h 766683"/>
                  <a:gd name="connsiteX2" fmla="*/ 383348 w 833219"/>
                  <a:gd name="connsiteY2" fmla="*/ 766683 h 766683"/>
                  <a:gd name="connsiteX3" fmla="*/ 112279 w 833219"/>
                  <a:gd name="connsiteY3" fmla="*/ 654404 h 766683"/>
                  <a:gd name="connsiteX4" fmla="*/ 0 w 833219"/>
                  <a:gd name="connsiteY4" fmla="*/ 383335 h 766683"/>
                  <a:gd name="connsiteX5" fmla="*/ 383355 w 833219"/>
                  <a:gd name="connsiteY5" fmla="*/ 0 h 766683"/>
                  <a:gd name="connsiteX6" fmla="*/ 642746 w 833219"/>
                  <a:gd name="connsiteY6" fmla="*/ 0 h 766683"/>
                  <a:gd name="connsiteX7" fmla="*/ 833220 w 833219"/>
                  <a:gd name="connsiteY7" fmla="*/ 381318 h 766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219" h="766683">
                    <a:moveTo>
                      <a:pt x="833220" y="381318"/>
                    </a:moveTo>
                    <a:cubicBezTo>
                      <a:pt x="833220" y="539642"/>
                      <a:pt x="756088" y="679943"/>
                      <a:pt x="637335" y="766683"/>
                    </a:cubicBezTo>
                    <a:lnTo>
                      <a:pt x="383348" y="766683"/>
                    </a:lnTo>
                    <a:cubicBezTo>
                      <a:pt x="277475" y="766683"/>
                      <a:pt x="181655" y="723773"/>
                      <a:pt x="112279" y="654404"/>
                    </a:cubicBezTo>
                    <a:cubicBezTo>
                      <a:pt x="42904" y="585028"/>
                      <a:pt x="0" y="489208"/>
                      <a:pt x="0" y="383335"/>
                    </a:cubicBezTo>
                    <a:cubicBezTo>
                      <a:pt x="0" y="171628"/>
                      <a:pt x="171628" y="0"/>
                      <a:pt x="383355" y="0"/>
                    </a:cubicBezTo>
                    <a:lnTo>
                      <a:pt x="642746" y="0"/>
                    </a:lnTo>
                    <a:cubicBezTo>
                      <a:pt x="758419" y="87000"/>
                      <a:pt x="833220" y="225429"/>
                      <a:pt x="833220" y="3813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sz="2400" dirty="0" smtClean="0"/>
              </a:p>
              <a:p>
                <a:pPr algn="ctr"/>
                <a:r>
                  <a:rPr lang="en-US" sz="2400" dirty="0" smtClean="0"/>
                  <a:t> </a:t>
                </a:r>
                <a:r>
                  <a:rPr lang="en-US" sz="2000" dirty="0" smtClean="0"/>
                  <a:t>$project</a:t>
                </a:r>
                <a:endParaRPr lang="en-US" sz="2000" b="1" dirty="0" smtClean="0"/>
              </a:p>
              <a:p>
                <a:pPr algn="ctr"/>
                <a:endParaRPr lang="en-IN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Freeform: Shape 55">
              <a:extLst>
                <a:ext uri="{FF2B5EF4-FFF2-40B4-BE49-F238E27FC236}">
                  <a16:creationId xmlns:a16="http://schemas.microsoft.com/office/drawing/2014/main" xmlns="" id="{D663CFE6-2A0F-93C0-CE8E-E07D46BD0C36}"/>
                </a:ext>
              </a:extLst>
            </p:cNvPr>
            <p:cNvSpPr/>
            <p:nvPr/>
          </p:nvSpPr>
          <p:spPr>
            <a:xfrm>
              <a:off x="8136067" y="4613904"/>
              <a:ext cx="42917" cy="574419"/>
            </a:xfrm>
            <a:custGeom>
              <a:avLst/>
              <a:gdLst>
                <a:gd name="connsiteX0" fmla="*/ 42917 w 42917"/>
                <a:gd name="connsiteY0" fmla="*/ 532682 h 574419"/>
                <a:gd name="connsiteX1" fmla="*/ 0 w 42917"/>
                <a:gd name="connsiteY1" fmla="*/ 574419 h 574419"/>
                <a:gd name="connsiteX2" fmla="*/ 0 w 42917"/>
                <a:gd name="connsiteY2" fmla="*/ 0 h 574419"/>
                <a:gd name="connsiteX3" fmla="*/ 42917 w 42917"/>
                <a:gd name="connsiteY3" fmla="*/ 30573 h 574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17" h="574419">
                  <a:moveTo>
                    <a:pt x="42917" y="532682"/>
                  </a:moveTo>
                  <a:lnTo>
                    <a:pt x="0" y="574419"/>
                  </a:lnTo>
                  <a:lnTo>
                    <a:pt x="0" y="0"/>
                  </a:lnTo>
                  <a:lnTo>
                    <a:pt x="42917" y="30573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56">
              <a:extLst>
                <a:ext uri="{FF2B5EF4-FFF2-40B4-BE49-F238E27FC236}">
                  <a16:creationId xmlns:a16="http://schemas.microsoft.com/office/drawing/2014/main" xmlns="" id="{C617B413-8578-DA1C-5FBA-B27A65750DF4}"/>
                </a:ext>
              </a:extLst>
            </p:cNvPr>
            <p:cNvSpPr/>
            <p:nvPr/>
          </p:nvSpPr>
          <p:spPr>
            <a:xfrm>
              <a:off x="3535858" y="4422196"/>
              <a:ext cx="953810" cy="953810"/>
            </a:xfrm>
            <a:custGeom>
              <a:avLst/>
              <a:gdLst>
                <a:gd name="connsiteX0" fmla="*/ 953811 w 953810"/>
                <a:gd name="connsiteY0" fmla="*/ 476905 h 953810"/>
                <a:gd name="connsiteX1" fmla="*/ 476905 w 953810"/>
                <a:gd name="connsiteY1" fmla="*/ 953810 h 953810"/>
                <a:gd name="connsiteX2" fmla="*/ 0 w 953810"/>
                <a:gd name="connsiteY2" fmla="*/ 476905 h 953810"/>
                <a:gd name="connsiteX3" fmla="*/ 476905 w 953810"/>
                <a:gd name="connsiteY3" fmla="*/ 0 h 953810"/>
                <a:gd name="connsiteX4" fmla="*/ 953811 w 953810"/>
                <a:gd name="connsiteY4" fmla="*/ 476905 h 95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3810" h="953810">
                  <a:moveTo>
                    <a:pt x="953811" y="476905"/>
                  </a:moveTo>
                  <a:cubicBezTo>
                    <a:pt x="953811" y="740293"/>
                    <a:pt x="740293" y="953810"/>
                    <a:pt x="476905" y="953810"/>
                  </a:cubicBezTo>
                  <a:cubicBezTo>
                    <a:pt x="213518" y="953810"/>
                    <a:pt x="0" y="740293"/>
                    <a:pt x="0" y="476905"/>
                  </a:cubicBezTo>
                  <a:cubicBezTo>
                    <a:pt x="0" y="213518"/>
                    <a:pt x="213518" y="0"/>
                    <a:pt x="476905" y="0"/>
                  </a:cubicBezTo>
                  <a:cubicBezTo>
                    <a:pt x="740293" y="0"/>
                    <a:pt x="953811" y="213518"/>
                    <a:pt x="953811" y="476905"/>
                  </a:cubicBezTo>
                  <a:close/>
                </a:path>
              </a:pathLst>
            </a:custGeom>
            <a:solidFill>
              <a:schemeClr val="accent4"/>
            </a:solidFill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59">
              <a:extLst>
                <a:ext uri="{FF2B5EF4-FFF2-40B4-BE49-F238E27FC236}">
                  <a16:creationId xmlns:a16="http://schemas.microsoft.com/office/drawing/2014/main" xmlns="" id="{00D64993-210D-6A30-74C5-375C9B7EBA32}"/>
                </a:ext>
              </a:extLst>
            </p:cNvPr>
            <p:cNvSpPr/>
            <p:nvPr/>
          </p:nvSpPr>
          <p:spPr>
            <a:xfrm>
              <a:off x="3670300" y="4529785"/>
              <a:ext cx="4467159" cy="754682"/>
            </a:xfrm>
            <a:custGeom>
              <a:avLst/>
              <a:gdLst>
                <a:gd name="connsiteX0" fmla="*/ 4421174 w 4481017"/>
                <a:gd name="connsiteY0" fmla="*/ 0 h 766697"/>
                <a:gd name="connsiteX1" fmla="*/ 3952711 w 4481017"/>
                <a:gd name="connsiteY1" fmla="*/ 0 h 766697"/>
                <a:gd name="connsiteX2" fmla="*/ 383349 w 4481017"/>
                <a:gd name="connsiteY2" fmla="*/ 0 h 766697"/>
                <a:gd name="connsiteX3" fmla="*/ 0 w 4481017"/>
                <a:gd name="connsiteY3" fmla="*/ 383349 h 766697"/>
                <a:gd name="connsiteX4" fmla="*/ 0 w 4481017"/>
                <a:gd name="connsiteY4" fmla="*/ 383349 h 766697"/>
                <a:gd name="connsiteX5" fmla="*/ 383349 w 4481017"/>
                <a:gd name="connsiteY5" fmla="*/ 766697 h 766697"/>
                <a:gd name="connsiteX6" fmla="*/ 3952711 w 4481017"/>
                <a:gd name="connsiteY6" fmla="*/ 766697 h 766697"/>
                <a:gd name="connsiteX7" fmla="*/ 4421174 w 4481017"/>
                <a:gd name="connsiteY7" fmla="*/ 766697 h 766697"/>
                <a:gd name="connsiteX8" fmla="*/ 4481017 w 4481017"/>
                <a:gd name="connsiteY8" fmla="*/ 706854 h 766697"/>
                <a:gd name="connsiteX9" fmla="*/ 4481017 w 4481017"/>
                <a:gd name="connsiteY9" fmla="*/ 59843 h 766697"/>
                <a:gd name="connsiteX10" fmla="*/ 4421174 w 4481017"/>
                <a:gd name="connsiteY10" fmla="*/ 0 h 7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81017" h="766697">
                  <a:moveTo>
                    <a:pt x="4421174" y="0"/>
                  </a:moveTo>
                  <a:lnTo>
                    <a:pt x="3952711" y="0"/>
                  </a:lnTo>
                  <a:lnTo>
                    <a:pt x="383349" y="0"/>
                  </a:lnTo>
                  <a:cubicBezTo>
                    <a:pt x="171635" y="0"/>
                    <a:pt x="0" y="171628"/>
                    <a:pt x="0" y="383349"/>
                  </a:cubicBezTo>
                  <a:lnTo>
                    <a:pt x="0" y="383349"/>
                  </a:lnTo>
                  <a:cubicBezTo>
                    <a:pt x="0" y="595062"/>
                    <a:pt x="171628" y="766697"/>
                    <a:pt x="383349" y="766697"/>
                  </a:cubicBezTo>
                  <a:lnTo>
                    <a:pt x="3952711" y="766697"/>
                  </a:lnTo>
                  <a:lnTo>
                    <a:pt x="4421174" y="766697"/>
                  </a:lnTo>
                  <a:cubicBezTo>
                    <a:pt x="4454223" y="766697"/>
                    <a:pt x="4481017" y="739903"/>
                    <a:pt x="4481017" y="706854"/>
                  </a:cubicBezTo>
                  <a:lnTo>
                    <a:pt x="4481017" y="59843"/>
                  </a:lnTo>
                  <a:cubicBezTo>
                    <a:pt x="4481017" y="26787"/>
                    <a:pt x="4454223" y="0"/>
                    <a:pt x="4421174" y="0"/>
                  </a:cubicBezTo>
                  <a:close/>
                </a:path>
              </a:pathLst>
            </a:custGeom>
            <a:solidFill>
              <a:srgbClr val="FFFFFF"/>
            </a:solidFill>
            <a:ln w="321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5" name="Freeform: Shape 2048">
              <a:extLst>
                <a:ext uri="{FF2B5EF4-FFF2-40B4-BE49-F238E27FC236}">
                  <a16:creationId xmlns:a16="http://schemas.microsoft.com/office/drawing/2014/main" xmlns="" id="{85FCBD05-D269-D07F-61CF-4CF4E5BAEC14}"/>
                </a:ext>
              </a:extLst>
            </p:cNvPr>
            <p:cNvSpPr/>
            <p:nvPr/>
          </p:nvSpPr>
          <p:spPr>
            <a:xfrm>
              <a:off x="3588106" y="4491783"/>
              <a:ext cx="833219" cy="766683"/>
            </a:xfrm>
            <a:custGeom>
              <a:avLst/>
              <a:gdLst>
                <a:gd name="connsiteX0" fmla="*/ 833220 w 833219"/>
                <a:gd name="connsiteY0" fmla="*/ 381318 h 766683"/>
                <a:gd name="connsiteX1" fmla="*/ 637335 w 833219"/>
                <a:gd name="connsiteY1" fmla="*/ 766683 h 766683"/>
                <a:gd name="connsiteX2" fmla="*/ 383348 w 833219"/>
                <a:gd name="connsiteY2" fmla="*/ 766683 h 766683"/>
                <a:gd name="connsiteX3" fmla="*/ 112279 w 833219"/>
                <a:gd name="connsiteY3" fmla="*/ 654404 h 766683"/>
                <a:gd name="connsiteX4" fmla="*/ 0 w 833219"/>
                <a:gd name="connsiteY4" fmla="*/ 383335 h 766683"/>
                <a:gd name="connsiteX5" fmla="*/ 383355 w 833219"/>
                <a:gd name="connsiteY5" fmla="*/ 0 h 766683"/>
                <a:gd name="connsiteX6" fmla="*/ 642746 w 833219"/>
                <a:gd name="connsiteY6" fmla="*/ 0 h 766683"/>
                <a:gd name="connsiteX7" fmla="*/ 833220 w 833219"/>
                <a:gd name="connsiteY7" fmla="*/ 381318 h 76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3219" h="766683">
                  <a:moveTo>
                    <a:pt x="833220" y="381318"/>
                  </a:moveTo>
                  <a:cubicBezTo>
                    <a:pt x="833220" y="539642"/>
                    <a:pt x="756088" y="679943"/>
                    <a:pt x="637335" y="766683"/>
                  </a:cubicBezTo>
                  <a:lnTo>
                    <a:pt x="383348" y="766683"/>
                  </a:lnTo>
                  <a:cubicBezTo>
                    <a:pt x="277475" y="766683"/>
                    <a:pt x="181655" y="723773"/>
                    <a:pt x="112279" y="654404"/>
                  </a:cubicBezTo>
                  <a:cubicBezTo>
                    <a:pt x="42904" y="585029"/>
                    <a:pt x="0" y="489208"/>
                    <a:pt x="0" y="383335"/>
                  </a:cubicBezTo>
                  <a:cubicBezTo>
                    <a:pt x="0" y="171635"/>
                    <a:pt x="171628" y="0"/>
                    <a:pt x="383355" y="0"/>
                  </a:cubicBezTo>
                  <a:lnTo>
                    <a:pt x="642746" y="0"/>
                  </a:lnTo>
                  <a:cubicBezTo>
                    <a:pt x="758419" y="86994"/>
                    <a:pt x="833220" y="225422"/>
                    <a:pt x="833220" y="381318"/>
                  </a:cubicBezTo>
                  <a:close/>
                </a:path>
              </a:pathLst>
            </a:custGeom>
            <a:solidFill>
              <a:schemeClr val="accent4"/>
            </a:solidFill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$</a:t>
              </a:r>
              <a:r>
                <a:rPr lang="en-US" sz="2000" dirty="0" smtClean="0"/>
                <a:t>limit</a:t>
              </a:r>
              <a:endParaRPr lang="en-US" sz="2000" b="1" dirty="0" smtClean="0"/>
            </a:p>
            <a:p>
              <a:pPr algn="ctr"/>
              <a:endParaRPr lang="en-IN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Freeform: Shape 2054">
              <a:extLst>
                <a:ext uri="{FF2B5EF4-FFF2-40B4-BE49-F238E27FC236}">
                  <a16:creationId xmlns:a16="http://schemas.microsoft.com/office/drawing/2014/main" xmlns="" id="{855955D0-9281-1207-1B8F-45335BBD30A6}"/>
                </a:ext>
              </a:extLst>
            </p:cNvPr>
            <p:cNvSpPr/>
            <p:nvPr/>
          </p:nvSpPr>
          <p:spPr>
            <a:xfrm>
              <a:off x="8136067" y="5671216"/>
              <a:ext cx="42917" cy="574419"/>
            </a:xfrm>
            <a:custGeom>
              <a:avLst/>
              <a:gdLst>
                <a:gd name="connsiteX0" fmla="*/ 42917 w 42917"/>
                <a:gd name="connsiteY0" fmla="*/ 532688 h 574419"/>
                <a:gd name="connsiteX1" fmla="*/ 0 w 42917"/>
                <a:gd name="connsiteY1" fmla="*/ 574419 h 574419"/>
                <a:gd name="connsiteX2" fmla="*/ 0 w 42917"/>
                <a:gd name="connsiteY2" fmla="*/ 0 h 574419"/>
                <a:gd name="connsiteX3" fmla="*/ 42917 w 42917"/>
                <a:gd name="connsiteY3" fmla="*/ 30580 h 574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17" h="574419">
                  <a:moveTo>
                    <a:pt x="42917" y="532688"/>
                  </a:moveTo>
                  <a:lnTo>
                    <a:pt x="0" y="574419"/>
                  </a:lnTo>
                  <a:lnTo>
                    <a:pt x="0" y="0"/>
                  </a:lnTo>
                  <a:lnTo>
                    <a:pt x="42917" y="3058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055">
              <a:extLst>
                <a:ext uri="{FF2B5EF4-FFF2-40B4-BE49-F238E27FC236}">
                  <a16:creationId xmlns:a16="http://schemas.microsoft.com/office/drawing/2014/main" xmlns="" id="{7C5AC1BC-4E63-7174-8B40-3C24EACBF8F1}"/>
                </a:ext>
              </a:extLst>
            </p:cNvPr>
            <p:cNvSpPr/>
            <p:nvPr/>
          </p:nvSpPr>
          <p:spPr>
            <a:xfrm>
              <a:off x="3535858" y="5479514"/>
              <a:ext cx="953810" cy="953810"/>
            </a:xfrm>
            <a:custGeom>
              <a:avLst/>
              <a:gdLst>
                <a:gd name="connsiteX0" fmla="*/ 953811 w 953810"/>
                <a:gd name="connsiteY0" fmla="*/ 476905 h 953810"/>
                <a:gd name="connsiteX1" fmla="*/ 476905 w 953810"/>
                <a:gd name="connsiteY1" fmla="*/ 953811 h 953810"/>
                <a:gd name="connsiteX2" fmla="*/ 0 w 953810"/>
                <a:gd name="connsiteY2" fmla="*/ 476905 h 953810"/>
                <a:gd name="connsiteX3" fmla="*/ 476905 w 953810"/>
                <a:gd name="connsiteY3" fmla="*/ 0 h 953810"/>
                <a:gd name="connsiteX4" fmla="*/ 953811 w 953810"/>
                <a:gd name="connsiteY4" fmla="*/ 476905 h 95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3810" h="953810">
                  <a:moveTo>
                    <a:pt x="953811" y="476905"/>
                  </a:moveTo>
                  <a:cubicBezTo>
                    <a:pt x="953811" y="740293"/>
                    <a:pt x="740293" y="953811"/>
                    <a:pt x="476905" y="953811"/>
                  </a:cubicBezTo>
                  <a:cubicBezTo>
                    <a:pt x="213518" y="953811"/>
                    <a:pt x="0" y="740293"/>
                    <a:pt x="0" y="476905"/>
                  </a:cubicBezTo>
                  <a:cubicBezTo>
                    <a:pt x="0" y="213518"/>
                    <a:pt x="213518" y="0"/>
                    <a:pt x="476905" y="0"/>
                  </a:cubicBezTo>
                  <a:cubicBezTo>
                    <a:pt x="740293" y="0"/>
                    <a:pt x="953811" y="213518"/>
                    <a:pt x="953811" y="476905"/>
                  </a:cubicBezTo>
                  <a:close/>
                </a:path>
              </a:pathLst>
            </a:custGeom>
            <a:solidFill>
              <a:schemeClr val="accent5"/>
            </a:solidFill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2058">
              <a:extLst>
                <a:ext uri="{FF2B5EF4-FFF2-40B4-BE49-F238E27FC236}">
                  <a16:creationId xmlns:a16="http://schemas.microsoft.com/office/drawing/2014/main" xmlns="" id="{D8E15406-4505-5019-2D55-7197F5B22A6F}"/>
                </a:ext>
              </a:extLst>
            </p:cNvPr>
            <p:cNvSpPr/>
            <p:nvPr/>
          </p:nvSpPr>
          <p:spPr>
            <a:xfrm>
              <a:off x="3670300" y="5587096"/>
              <a:ext cx="4467158" cy="754681"/>
            </a:xfrm>
            <a:custGeom>
              <a:avLst/>
              <a:gdLst>
                <a:gd name="connsiteX0" fmla="*/ 4421174 w 4481017"/>
                <a:gd name="connsiteY0" fmla="*/ 0 h 766696"/>
                <a:gd name="connsiteX1" fmla="*/ 3952711 w 4481017"/>
                <a:gd name="connsiteY1" fmla="*/ 0 h 766696"/>
                <a:gd name="connsiteX2" fmla="*/ 383349 w 4481017"/>
                <a:gd name="connsiteY2" fmla="*/ 0 h 766696"/>
                <a:gd name="connsiteX3" fmla="*/ 0 w 4481017"/>
                <a:gd name="connsiteY3" fmla="*/ 383348 h 766696"/>
                <a:gd name="connsiteX4" fmla="*/ 0 w 4481017"/>
                <a:gd name="connsiteY4" fmla="*/ 383348 h 766696"/>
                <a:gd name="connsiteX5" fmla="*/ 383349 w 4481017"/>
                <a:gd name="connsiteY5" fmla="*/ 766697 h 766696"/>
                <a:gd name="connsiteX6" fmla="*/ 3952711 w 4481017"/>
                <a:gd name="connsiteY6" fmla="*/ 766697 h 766696"/>
                <a:gd name="connsiteX7" fmla="*/ 4421174 w 4481017"/>
                <a:gd name="connsiteY7" fmla="*/ 766697 h 766696"/>
                <a:gd name="connsiteX8" fmla="*/ 4481017 w 4481017"/>
                <a:gd name="connsiteY8" fmla="*/ 706854 h 766696"/>
                <a:gd name="connsiteX9" fmla="*/ 4481017 w 4481017"/>
                <a:gd name="connsiteY9" fmla="*/ 59843 h 766696"/>
                <a:gd name="connsiteX10" fmla="*/ 4421174 w 4481017"/>
                <a:gd name="connsiteY10" fmla="*/ 0 h 7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81017" h="766696">
                  <a:moveTo>
                    <a:pt x="4421174" y="0"/>
                  </a:moveTo>
                  <a:lnTo>
                    <a:pt x="3952711" y="0"/>
                  </a:lnTo>
                  <a:lnTo>
                    <a:pt x="383349" y="0"/>
                  </a:lnTo>
                  <a:cubicBezTo>
                    <a:pt x="171635" y="0"/>
                    <a:pt x="0" y="171628"/>
                    <a:pt x="0" y="383348"/>
                  </a:cubicBezTo>
                  <a:lnTo>
                    <a:pt x="0" y="383348"/>
                  </a:lnTo>
                  <a:cubicBezTo>
                    <a:pt x="0" y="595062"/>
                    <a:pt x="171628" y="766697"/>
                    <a:pt x="383349" y="766697"/>
                  </a:cubicBezTo>
                  <a:lnTo>
                    <a:pt x="3952711" y="766697"/>
                  </a:lnTo>
                  <a:lnTo>
                    <a:pt x="4421174" y="766697"/>
                  </a:lnTo>
                  <a:cubicBezTo>
                    <a:pt x="4454223" y="766697"/>
                    <a:pt x="4481017" y="739903"/>
                    <a:pt x="4481017" y="706854"/>
                  </a:cubicBezTo>
                  <a:lnTo>
                    <a:pt x="4481017" y="59843"/>
                  </a:lnTo>
                  <a:cubicBezTo>
                    <a:pt x="4481017" y="26794"/>
                    <a:pt x="4454223" y="0"/>
                    <a:pt x="4421174" y="0"/>
                  </a:cubicBezTo>
                  <a:close/>
                </a:path>
              </a:pathLst>
            </a:custGeom>
            <a:solidFill>
              <a:srgbClr val="FFFFFF"/>
            </a:solidFill>
            <a:ln w="321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6" name="Freeform: Shape 2063">
              <a:extLst>
                <a:ext uri="{FF2B5EF4-FFF2-40B4-BE49-F238E27FC236}">
                  <a16:creationId xmlns:a16="http://schemas.microsoft.com/office/drawing/2014/main" xmlns="" id="{51F8A224-346F-6F3F-1165-811C6CCC97FF}"/>
                </a:ext>
              </a:extLst>
            </p:cNvPr>
            <p:cNvSpPr/>
            <p:nvPr/>
          </p:nvSpPr>
          <p:spPr>
            <a:xfrm>
              <a:off x="3656449" y="5575094"/>
              <a:ext cx="833219" cy="766683"/>
            </a:xfrm>
            <a:custGeom>
              <a:avLst/>
              <a:gdLst>
                <a:gd name="connsiteX0" fmla="*/ 833220 w 833219"/>
                <a:gd name="connsiteY0" fmla="*/ 381318 h 766683"/>
                <a:gd name="connsiteX1" fmla="*/ 637335 w 833219"/>
                <a:gd name="connsiteY1" fmla="*/ 766683 h 766683"/>
                <a:gd name="connsiteX2" fmla="*/ 383348 w 833219"/>
                <a:gd name="connsiteY2" fmla="*/ 766683 h 766683"/>
                <a:gd name="connsiteX3" fmla="*/ 112279 w 833219"/>
                <a:gd name="connsiteY3" fmla="*/ 654404 h 766683"/>
                <a:gd name="connsiteX4" fmla="*/ 0 w 833219"/>
                <a:gd name="connsiteY4" fmla="*/ 383335 h 766683"/>
                <a:gd name="connsiteX5" fmla="*/ 383355 w 833219"/>
                <a:gd name="connsiteY5" fmla="*/ 0 h 766683"/>
                <a:gd name="connsiteX6" fmla="*/ 642746 w 833219"/>
                <a:gd name="connsiteY6" fmla="*/ 0 h 766683"/>
                <a:gd name="connsiteX7" fmla="*/ 833220 w 833219"/>
                <a:gd name="connsiteY7" fmla="*/ 381318 h 76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3219" h="766683">
                  <a:moveTo>
                    <a:pt x="833220" y="381318"/>
                  </a:moveTo>
                  <a:cubicBezTo>
                    <a:pt x="833220" y="539642"/>
                    <a:pt x="756088" y="679943"/>
                    <a:pt x="637335" y="766683"/>
                  </a:cubicBezTo>
                  <a:lnTo>
                    <a:pt x="383348" y="766683"/>
                  </a:lnTo>
                  <a:cubicBezTo>
                    <a:pt x="277475" y="766683"/>
                    <a:pt x="181655" y="723773"/>
                    <a:pt x="112279" y="654404"/>
                  </a:cubicBezTo>
                  <a:cubicBezTo>
                    <a:pt x="42904" y="585029"/>
                    <a:pt x="0" y="489209"/>
                    <a:pt x="0" y="383335"/>
                  </a:cubicBezTo>
                  <a:cubicBezTo>
                    <a:pt x="0" y="171635"/>
                    <a:pt x="171628" y="0"/>
                    <a:pt x="383355" y="0"/>
                  </a:cubicBezTo>
                  <a:lnTo>
                    <a:pt x="642746" y="0"/>
                  </a:lnTo>
                  <a:cubicBezTo>
                    <a:pt x="758419" y="86994"/>
                    <a:pt x="833220" y="225422"/>
                    <a:pt x="833220" y="381318"/>
                  </a:cubicBezTo>
                  <a:close/>
                </a:path>
              </a:pathLst>
            </a:custGeom>
            <a:solidFill>
              <a:schemeClr val="accent5"/>
            </a:solidFill>
            <a:ln w="685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000" dirty="0" smtClean="0"/>
                <a:t>$Skip</a:t>
              </a:r>
              <a:endParaRPr lang="en-IN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9" name="Graphic 3">
              <a:extLst>
                <a:ext uri="{FF2B5EF4-FFF2-40B4-BE49-F238E27FC236}">
                  <a16:creationId xmlns:a16="http://schemas.microsoft.com/office/drawing/2014/main" xmlns="" id="{586085B2-CDCC-1E77-9047-9C3265D069CD}"/>
                </a:ext>
              </a:extLst>
            </p:cNvPr>
            <p:cNvGrpSpPr/>
            <p:nvPr/>
          </p:nvGrpSpPr>
          <p:grpSpPr>
            <a:xfrm>
              <a:off x="4624209" y="1532468"/>
              <a:ext cx="3141581" cy="4718194"/>
              <a:chOff x="4625919" y="1532468"/>
              <a:chExt cx="3141581" cy="4718194"/>
            </a:xfrm>
          </p:grpSpPr>
          <p:sp>
            <p:nvSpPr>
              <p:cNvPr id="45" name="Freeform: Shape 2074">
                <a:extLst>
                  <a:ext uri="{FF2B5EF4-FFF2-40B4-BE49-F238E27FC236}">
                    <a16:creationId xmlns:a16="http://schemas.microsoft.com/office/drawing/2014/main" xmlns="" id="{7481654E-1D13-0CE1-2670-A746F93C95CC}"/>
                  </a:ext>
                </a:extLst>
              </p:cNvPr>
              <p:cNvSpPr/>
              <p:nvPr/>
            </p:nvSpPr>
            <p:spPr>
              <a:xfrm>
                <a:off x="4625919" y="1532468"/>
                <a:ext cx="3141581" cy="488941"/>
              </a:xfrm>
              <a:custGeom>
                <a:avLst/>
                <a:gdLst>
                  <a:gd name="connsiteX0" fmla="*/ 0 w 3141581"/>
                  <a:gd name="connsiteY0" fmla="*/ 0 h 488941"/>
                  <a:gd name="connsiteX1" fmla="*/ 3141582 w 3141581"/>
                  <a:gd name="connsiteY1" fmla="*/ 0 h 488941"/>
                  <a:gd name="connsiteX2" fmla="*/ 3141582 w 3141581"/>
                  <a:gd name="connsiteY2" fmla="*/ 488941 h 488941"/>
                  <a:gd name="connsiteX3" fmla="*/ 0 w 3141581"/>
                  <a:gd name="connsiteY3" fmla="*/ 488941 h 488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1581" h="488941">
                    <a:moveTo>
                      <a:pt x="0" y="0"/>
                    </a:moveTo>
                    <a:lnTo>
                      <a:pt x="3141582" y="0"/>
                    </a:lnTo>
                    <a:lnTo>
                      <a:pt x="3141582" y="488941"/>
                    </a:lnTo>
                    <a:lnTo>
                      <a:pt x="0" y="488941"/>
                    </a:lnTo>
                    <a:close/>
                  </a:path>
                </a:pathLst>
              </a:custGeom>
              <a:noFill/>
              <a:ln w="6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2079">
                <a:extLst>
                  <a:ext uri="{FF2B5EF4-FFF2-40B4-BE49-F238E27FC236}">
                    <a16:creationId xmlns:a16="http://schemas.microsoft.com/office/drawing/2014/main" xmlns="" id="{5CD43DCB-A81A-563B-E13E-F9F944B7B401}"/>
                  </a:ext>
                </a:extLst>
              </p:cNvPr>
              <p:cNvSpPr/>
              <p:nvPr/>
            </p:nvSpPr>
            <p:spPr>
              <a:xfrm>
                <a:off x="4625919" y="2589779"/>
                <a:ext cx="3141581" cy="488941"/>
              </a:xfrm>
              <a:custGeom>
                <a:avLst/>
                <a:gdLst>
                  <a:gd name="connsiteX0" fmla="*/ 0 w 3141581"/>
                  <a:gd name="connsiteY0" fmla="*/ 0 h 488941"/>
                  <a:gd name="connsiteX1" fmla="*/ 3141582 w 3141581"/>
                  <a:gd name="connsiteY1" fmla="*/ 0 h 488941"/>
                  <a:gd name="connsiteX2" fmla="*/ 3141582 w 3141581"/>
                  <a:gd name="connsiteY2" fmla="*/ 488941 h 488941"/>
                  <a:gd name="connsiteX3" fmla="*/ 0 w 3141581"/>
                  <a:gd name="connsiteY3" fmla="*/ 488941 h 488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1581" h="488941">
                    <a:moveTo>
                      <a:pt x="0" y="0"/>
                    </a:moveTo>
                    <a:lnTo>
                      <a:pt x="3141582" y="0"/>
                    </a:lnTo>
                    <a:lnTo>
                      <a:pt x="3141582" y="488941"/>
                    </a:lnTo>
                    <a:lnTo>
                      <a:pt x="0" y="488941"/>
                    </a:lnTo>
                    <a:close/>
                  </a:path>
                </a:pathLst>
              </a:custGeom>
              <a:noFill/>
              <a:ln w="6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" name="Freeform: Shape 2084">
                <a:extLst>
                  <a:ext uri="{FF2B5EF4-FFF2-40B4-BE49-F238E27FC236}">
                    <a16:creationId xmlns:a16="http://schemas.microsoft.com/office/drawing/2014/main" xmlns="" id="{D86F8FCD-F615-A591-3F6C-D4BC59DA626C}"/>
                  </a:ext>
                </a:extLst>
              </p:cNvPr>
              <p:cNvSpPr/>
              <p:nvPr/>
            </p:nvSpPr>
            <p:spPr>
              <a:xfrm>
                <a:off x="4625919" y="3647091"/>
                <a:ext cx="3141581" cy="488941"/>
              </a:xfrm>
              <a:custGeom>
                <a:avLst/>
                <a:gdLst>
                  <a:gd name="connsiteX0" fmla="*/ 0 w 3141581"/>
                  <a:gd name="connsiteY0" fmla="*/ 0 h 488941"/>
                  <a:gd name="connsiteX1" fmla="*/ 3141582 w 3141581"/>
                  <a:gd name="connsiteY1" fmla="*/ 0 h 488941"/>
                  <a:gd name="connsiteX2" fmla="*/ 3141582 w 3141581"/>
                  <a:gd name="connsiteY2" fmla="*/ 488941 h 488941"/>
                  <a:gd name="connsiteX3" fmla="*/ 0 w 3141581"/>
                  <a:gd name="connsiteY3" fmla="*/ 488941 h 488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1581" h="488941">
                    <a:moveTo>
                      <a:pt x="0" y="0"/>
                    </a:moveTo>
                    <a:lnTo>
                      <a:pt x="3141582" y="0"/>
                    </a:lnTo>
                    <a:lnTo>
                      <a:pt x="3141582" y="488941"/>
                    </a:lnTo>
                    <a:lnTo>
                      <a:pt x="0" y="488941"/>
                    </a:lnTo>
                    <a:close/>
                  </a:path>
                </a:pathLst>
              </a:custGeom>
              <a:noFill/>
              <a:ln w="6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2089">
                <a:extLst>
                  <a:ext uri="{FF2B5EF4-FFF2-40B4-BE49-F238E27FC236}">
                    <a16:creationId xmlns:a16="http://schemas.microsoft.com/office/drawing/2014/main" xmlns="" id="{9E6FD5A3-5C1A-C219-68D6-A2FAAF9B0BE5}"/>
                  </a:ext>
                </a:extLst>
              </p:cNvPr>
              <p:cNvSpPr/>
              <p:nvPr/>
            </p:nvSpPr>
            <p:spPr>
              <a:xfrm>
                <a:off x="4625919" y="4704409"/>
                <a:ext cx="3141581" cy="488941"/>
              </a:xfrm>
              <a:custGeom>
                <a:avLst/>
                <a:gdLst>
                  <a:gd name="connsiteX0" fmla="*/ 0 w 3141581"/>
                  <a:gd name="connsiteY0" fmla="*/ 0 h 488941"/>
                  <a:gd name="connsiteX1" fmla="*/ 3141582 w 3141581"/>
                  <a:gd name="connsiteY1" fmla="*/ 0 h 488941"/>
                  <a:gd name="connsiteX2" fmla="*/ 3141582 w 3141581"/>
                  <a:gd name="connsiteY2" fmla="*/ 488941 h 488941"/>
                  <a:gd name="connsiteX3" fmla="*/ 0 w 3141581"/>
                  <a:gd name="connsiteY3" fmla="*/ 488941 h 488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1581" h="488941">
                    <a:moveTo>
                      <a:pt x="0" y="0"/>
                    </a:moveTo>
                    <a:lnTo>
                      <a:pt x="3141582" y="0"/>
                    </a:lnTo>
                    <a:lnTo>
                      <a:pt x="3141582" y="488941"/>
                    </a:lnTo>
                    <a:lnTo>
                      <a:pt x="0" y="488941"/>
                    </a:lnTo>
                    <a:close/>
                  </a:path>
                </a:pathLst>
              </a:custGeom>
              <a:noFill/>
              <a:ln w="6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2094">
                <a:extLst>
                  <a:ext uri="{FF2B5EF4-FFF2-40B4-BE49-F238E27FC236}">
                    <a16:creationId xmlns:a16="http://schemas.microsoft.com/office/drawing/2014/main" xmlns="" id="{90496FD7-318C-A054-D99A-111C320F647B}"/>
                  </a:ext>
                </a:extLst>
              </p:cNvPr>
              <p:cNvSpPr/>
              <p:nvPr/>
            </p:nvSpPr>
            <p:spPr>
              <a:xfrm>
                <a:off x="4625919" y="5761721"/>
                <a:ext cx="3141581" cy="488941"/>
              </a:xfrm>
              <a:custGeom>
                <a:avLst/>
                <a:gdLst>
                  <a:gd name="connsiteX0" fmla="*/ 0 w 3141581"/>
                  <a:gd name="connsiteY0" fmla="*/ 0 h 488941"/>
                  <a:gd name="connsiteX1" fmla="*/ 3141582 w 3141581"/>
                  <a:gd name="connsiteY1" fmla="*/ 0 h 488941"/>
                  <a:gd name="connsiteX2" fmla="*/ 3141582 w 3141581"/>
                  <a:gd name="connsiteY2" fmla="*/ 488941 h 488941"/>
                  <a:gd name="connsiteX3" fmla="*/ 0 w 3141581"/>
                  <a:gd name="connsiteY3" fmla="*/ 488941 h 488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1581" h="488941">
                    <a:moveTo>
                      <a:pt x="0" y="0"/>
                    </a:moveTo>
                    <a:lnTo>
                      <a:pt x="3141582" y="0"/>
                    </a:lnTo>
                    <a:lnTo>
                      <a:pt x="3141582" y="488941"/>
                    </a:lnTo>
                    <a:lnTo>
                      <a:pt x="0" y="488941"/>
                    </a:lnTo>
                    <a:close/>
                  </a:path>
                </a:pathLst>
              </a:custGeom>
              <a:noFill/>
              <a:ln w="6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DE86D889-6F15-45EA-EBBD-2477B5912D57}"/>
                </a:ext>
              </a:extLst>
            </p:cNvPr>
            <p:cNvSpPr txBox="1"/>
            <p:nvPr/>
          </p:nvSpPr>
          <p:spPr>
            <a:xfrm>
              <a:off x="4580814" y="5545280"/>
              <a:ext cx="3103594" cy="10474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skip a specified number of </a:t>
              </a:r>
              <a:r>
                <a:rPr lang="en-US" sz="1400" dirty="0" smtClean="0"/>
                <a:t>documents.</a:t>
              </a:r>
              <a:br>
                <a:rPr lang="en-US" sz="1400" dirty="0" smtClean="0"/>
              </a:br>
              <a:r>
                <a:rPr lang="en-US" sz="1400" dirty="0" smtClean="0"/>
                <a:t> { "$skip": 5 </a:t>
              </a:r>
              <a:r>
                <a:rPr lang="en-US" sz="1400" dirty="0" smtClean="0"/>
                <a:t>}--</a:t>
              </a:r>
              <a:r>
                <a:rPr lang="en-US" sz="1400" dirty="0" smtClean="0"/>
                <a:t> This skips the first 5 documents in the dataset.</a:t>
              </a:r>
            </a:p>
            <a:p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87AC5866-88FE-5882-3EA7-CD6EC19928F0}"/>
                </a:ext>
              </a:extLst>
            </p:cNvPr>
            <p:cNvSpPr txBox="1"/>
            <p:nvPr/>
          </p:nvSpPr>
          <p:spPr>
            <a:xfrm>
              <a:off x="4580814" y="1412330"/>
              <a:ext cx="3103594" cy="8182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Filters documents based on conditions</a:t>
              </a:r>
              <a:r>
                <a:rPr lang="en-US" sz="1400" dirty="0" smtClean="0"/>
                <a:t>.</a:t>
              </a:r>
            </a:p>
            <a:p>
              <a:r>
                <a:rPr lang="en-US" sz="1400" dirty="0" smtClean="0"/>
                <a:t>{    "$match": { "city": "calicut" }  }</a:t>
              </a:r>
            </a:p>
            <a:p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CBAD5D31-346A-D991-12AD-E15A2023BAE4}"/>
                </a:ext>
              </a:extLst>
            </p:cNvPr>
            <p:cNvSpPr txBox="1"/>
            <p:nvPr/>
          </p:nvSpPr>
          <p:spPr>
            <a:xfrm>
              <a:off x="4528566" y="2384789"/>
              <a:ext cx="3155842" cy="10474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Groups documents by a field and performs aggregation operations like $sum, $avg, $max, etc</a:t>
              </a:r>
              <a:r>
                <a:rPr lang="en-US" sz="1400" dirty="0" smtClean="0"/>
                <a:t>.</a:t>
              </a:r>
              <a:br>
                <a:rPr lang="en-US" sz="1400" dirty="0" smtClean="0"/>
              </a:br>
              <a:r>
                <a:rPr lang="en-US" sz="1400" dirty="0" smtClean="0"/>
                <a:t> "$group": {      "_id": "$city",      "count": { "$sum": 1 </a:t>
              </a:r>
              <a:r>
                <a:rPr lang="en-US" sz="1400" dirty="0" smtClean="0"/>
                <a:t>}}    </a:t>
              </a:r>
              <a:endParaRPr lang="en-US" sz="1400" dirty="0" smtClean="0"/>
            </a:p>
            <a:p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7F40F90F-D7F6-9D7B-5CD6-E0F0DF6A9559}"/>
                </a:ext>
              </a:extLst>
            </p:cNvPr>
            <p:cNvSpPr txBox="1"/>
            <p:nvPr/>
          </p:nvSpPr>
          <p:spPr>
            <a:xfrm>
              <a:off x="4580814" y="3438287"/>
              <a:ext cx="3103594" cy="10474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Selects specific fields to include in the result, and can also create new fields</a:t>
              </a:r>
              <a:r>
                <a:rPr lang="en-US" sz="1400" dirty="0" smtClean="0"/>
                <a:t>.</a:t>
              </a:r>
            </a:p>
            <a:p>
              <a:r>
                <a:rPr lang="en-US" sz="1400" dirty="0" smtClean="0"/>
                <a:t>{    "$project": {      "name": 1,      "age": 1    }</a:t>
              </a:r>
            </a:p>
            <a:p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85C19A97-0799-F991-66ED-1E67B943A30D}"/>
                </a:ext>
              </a:extLst>
            </p:cNvPr>
            <p:cNvSpPr txBox="1"/>
            <p:nvPr/>
          </p:nvSpPr>
          <p:spPr>
            <a:xfrm>
              <a:off x="4580814" y="4572822"/>
              <a:ext cx="3103594" cy="556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Limits the number of documents returned.</a:t>
              </a:r>
            </a:p>
            <a:p>
              <a:r>
                <a:rPr lang="en-US" sz="1400" dirty="0" smtClean="0"/>
                <a:t>{    "$limit": 2  }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Backup </a:t>
            </a:r>
            <a:r>
              <a:rPr lang="en-US" b="1" dirty="0" smtClean="0"/>
              <a:t>in MongoDB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4" name="Content Placeholder 3">
            <a:extLst>
              <a:ext uri="{FF2B5EF4-FFF2-40B4-BE49-F238E27FC236}">
                <a16:creationId xmlns:a16="http://schemas.microsoft.com/office/drawing/2014/main" xmlns="" id="{BE046B93-C33C-4196-27E1-9E3B191D93C1}"/>
              </a:ext>
            </a:extLst>
          </p:cNvPr>
          <p:cNvGrpSpPr>
            <a:grpSpLocks noGrp="1"/>
          </p:cNvGrpSpPr>
          <p:nvPr>
            <p:ph sz="quarter" idx="1"/>
          </p:nvPr>
        </p:nvGrpSpPr>
        <p:grpSpPr>
          <a:xfrm>
            <a:off x="0" y="1600200"/>
            <a:ext cx="8839199" cy="4873627"/>
            <a:chOff x="509730" y="2040342"/>
            <a:chExt cx="10890878" cy="3999110"/>
          </a:xfrm>
        </p:grpSpPr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xmlns="" id="{EE3BBA15-2516-0A59-734D-78BFD531E3A0}"/>
                </a:ext>
              </a:extLst>
            </p:cNvPr>
            <p:cNvGrpSpPr/>
            <p:nvPr/>
          </p:nvGrpSpPr>
          <p:grpSpPr>
            <a:xfrm>
              <a:off x="1073051" y="2040342"/>
              <a:ext cx="10045898" cy="3999110"/>
              <a:chOff x="1819468" y="3063132"/>
              <a:chExt cx="8055232" cy="3206659"/>
            </a:xfrm>
          </p:grpSpPr>
          <p:sp>
            <p:nvSpPr>
              <p:cNvPr id="10" name="Freeform: Shape 6">
                <a:extLst>
                  <a:ext uri="{FF2B5EF4-FFF2-40B4-BE49-F238E27FC236}">
                    <a16:creationId xmlns:a16="http://schemas.microsoft.com/office/drawing/2014/main" xmlns="" id="{17684C8A-7A8A-327D-53EB-6FFC3737220B}"/>
                  </a:ext>
                </a:extLst>
              </p:cNvPr>
              <p:cNvSpPr/>
              <p:nvPr/>
            </p:nvSpPr>
            <p:spPr>
              <a:xfrm>
                <a:off x="1819468" y="3718237"/>
                <a:ext cx="1850207" cy="2551554"/>
              </a:xfrm>
              <a:custGeom>
                <a:avLst/>
                <a:gdLst>
                  <a:gd name="connsiteX0" fmla="*/ 1761721 w 1850207"/>
                  <a:gd name="connsiteY0" fmla="*/ 1975657 h 2551554"/>
                  <a:gd name="connsiteX1" fmla="*/ 1034876 w 1850207"/>
                  <a:gd name="connsiteY1" fmla="*/ 2513808 h 2551554"/>
                  <a:gd name="connsiteX2" fmla="*/ 814761 w 1850207"/>
                  <a:gd name="connsiteY2" fmla="*/ 2513808 h 2551554"/>
                  <a:gd name="connsiteX3" fmla="*/ 87955 w 1850207"/>
                  <a:gd name="connsiteY3" fmla="*/ 1975657 h 2551554"/>
                  <a:gd name="connsiteX4" fmla="*/ -266 w 1850207"/>
                  <a:gd name="connsiteY4" fmla="*/ 1792553 h 2551554"/>
                  <a:gd name="connsiteX5" fmla="*/ -266 w 1850207"/>
                  <a:gd name="connsiteY5" fmla="*/ -756 h 2551554"/>
                  <a:gd name="connsiteX6" fmla="*/ 1849942 w 1850207"/>
                  <a:gd name="connsiteY6" fmla="*/ -756 h 2551554"/>
                  <a:gd name="connsiteX7" fmla="*/ 1849942 w 1850207"/>
                  <a:gd name="connsiteY7" fmla="*/ 1792631 h 2551554"/>
                  <a:gd name="connsiteX8" fmla="*/ 1761721 w 1850207"/>
                  <a:gd name="connsiteY8" fmla="*/ 1975657 h 255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50207" h="2551554">
                    <a:moveTo>
                      <a:pt x="1761721" y="1975657"/>
                    </a:moveTo>
                    <a:lnTo>
                      <a:pt x="1034876" y="2513808"/>
                    </a:lnTo>
                    <a:cubicBezTo>
                      <a:pt x="968257" y="2563129"/>
                      <a:pt x="881419" y="2563129"/>
                      <a:pt x="814761" y="2513808"/>
                    </a:cubicBezTo>
                    <a:lnTo>
                      <a:pt x="87955" y="1975657"/>
                    </a:lnTo>
                    <a:cubicBezTo>
                      <a:pt x="32849" y="1934751"/>
                      <a:pt x="-266" y="1866165"/>
                      <a:pt x="-266" y="1792553"/>
                    </a:cubicBezTo>
                    <a:lnTo>
                      <a:pt x="-266" y="-756"/>
                    </a:lnTo>
                    <a:lnTo>
                      <a:pt x="1849942" y="-756"/>
                    </a:lnTo>
                    <a:lnTo>
                      <a:pt x="1849942" y="1792631"/>
                    </a:lnTo>
                    <a:cubicBezTo>
                      <a:pt x="1849942" y="1866165"/>
                      <a:pt x="1816847" y="1934848"/>
                      <a:pt x="1761721" y="19756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7">
                <a:extLst>
                  <a:ext uri="{FF2B5EF4-FFF2-40B4-BE49-F238E27FC236}">
                    <a16:creationId xmlns:a16="http://schemas.microsoft.com/office/drawing/2014/main" xmlns="" id="{26760261-37AA-4315-21A8-7D9E1711F6F4}"/>
                  </a:ext>
                </a:extLst>
              </p:cNvPr>
              <p:cNvSpPr/>
              <p:nvPr/>
            </p:nvSpPr>
            <p:spPr>
              <a:xfrm>
                <a:off x="1819566" y="3063132"/>
                <a:ext cx="8055134" cy="655455"/>
              </a:xfrm>
              <a:custGeom>
                <a:avLst/>
                <a:gdLst>
                  <a:gd name="connsiteX0" fmla="*/ 0 w 12191980"/>
                  <a:gd name="connsiteY0" fmla="*/ 0 h 1114869"/>
                  <a:gd name="connsiteX1" fmla="*/ 12191981 w 12191980"/>
                  <a:gd name="connsiteY1" fmla="*/ 0 h 1114869"/>
                  <a:gd name="connsiteX2" fmla="*/ 12191981 w 12191980"/>
                  <a:gd name="connsiteY2" fmla="*/ 1114870 h 1114869"/>
                  <a:gd name="connsiteX3" fmla="*/ 0 w 12191980"/>
                  <a:gd name="connsiteY3" fmla="*/ 1114870 h 1114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1980" h="1114869">
                    <a:moveTo>
                      <a:pt x="0" y="0"/>
                    </a:moveTo>
                    <a:lnTo>
                      <a:pt x="12191981" y="0"/>
                    </a:lnTo>
                    <a:lnTo>
                      <a:pt x="12191981" y="1114870"/>
                    </a:lnTo>
                    <a:lnTo>
                      <a:pt x="0" y="1114870"/>
                    </a:lnTo>
                    <a:close/>
                  </a:path>
                </a:pathLst>
              </a:custGeom>
              <a:solidFill>
                <a:srgbClr val="FFFFFF"/>
              </a:solidFill>
              <a:ln w="1948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8">
                <a:extLst>
                  <a:ext uri="{FF2B5EF4-FFF2-40B4-BE49-F238E27FC236}">
                    <a16:creationId xmlns:a16="http://schemas.microsoft.com/office/drawing/2014/main" xmlns="" id="{040AADC9-E18A-6C65-A00E-3A49AD8B5813}"/>
                  </a:ext>
                </a:extLst>
              </p:cNvPr>
              <p:cNvSpPr/>
              <p:nvPr/>
            </p:nvSpPr>
            <p:spPr>
              <a:xfrm>
                <a:off x="2000549" y="3063133"/>
                <a:ext cx="1492220" cy="1350743"/>
              </a:xfrm>
              <a:custGeom>
                <a:avLst/>
                <a:gdLst>
                  <a:gd name="connsiteX0" fmla="*/ 294510 w 1492220"/>
                  <a:gd name="connsiteY0" fmla="*/ 105523 h 1350743"/>
                  <a:gd name="connsiteX1" fmla="*/ 27158 w 1492220"/>
                  <a:gd name="connsiteY1" fmla="*/ 569867 h 1350743"/>
                  <a:gd name="connsiteX2" fmla="*/ 27373 w 1492220"/>
                  <a:gd name="connsiteY2" fmla="*/ 780904 h 1350743"/>
                  <a:gd name="connsiteX3" fmla="*/ 295795 w 1492220"/>
                  <a:gd name="connsiteY3" fmla="*/ 1244683 h 1350743"/>
                  <a:gd name="connsiteX4" fmla="*/ 478685 w 1492220"/>
                  <a:gd name="connsiteY4" fmla="*/ 1349987 h 1350743"/>
                  <a:gd name="connsiteX5" fmla="*/ 1014518 w 1492220"/>
                  <a:gd name="connsiteY5" fmla="*/ 1349403 h 1350743"/>
                  <a:gd name="connsiteX6" fmla="*/ 1197174 w 1492220"/>
                  <a:gd name="connsiteY6" fmla="*/ 1243690 h 1350743"/>
                  <a:gd name="connsiteX7" fmla="*/ 1464525 w 1492220"/>
                  <a:gd name="connsiteY7" fmla="*/ 779385 h 1350743"/>
                  <a:gd name="connsiteX8" fmla="*/ 1464291 w 1492220"/>
                  <a:gd name="connsiteY8" fmla="*/ 568347 h 1350743"/>
                  <a:gd name="connsiteX9" fmla="*/ 1195907 w 1492220"/>
                  <a:gd name="connsiteY9" fmla="*/ 104549 h 1350743"/>
                  <a:gd name="connsiteX10" fmla="*/ 1013018 w 1492220"/>
                  <a:gd name="connsiteY10" fmla="*/ -755 h 1350743"/>
                  <a:gd name="connsiteX11" fmla="*/ 477127 w 1492220"/>
                  <a:gd name="connsiteY11" fmla="*/ -191 h 1350743"/>
                  <a:gd name="connsiteX12" fmla="*/ 294471 w 1492220"/>
                  <a:gd name="connsiteY12" fmla="*/ 105523 h 135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2220" h="1350743">
                    <a:moveTo>
                      <a:pt x="294510" y="105523"/>
                    </a:moveTo>
                    <a:lnTo>
                      <a:pt x="27158" y="569867"/>
                    </a:lnTo>
                    <a:cubicBezTo>
                      <a:pt x="-9482" y="633486"/>
                      <a:pt x="-9404" y="717363"/>
                      <a:pt x="27373" y="780904"/>
                    </a:cubicBezTo>
                    <a:lnTo>
                      <a:pt x="295795" y="1244683"/>
                    </a:lnTo>
                    <a:cubicBezTo>
                      <a:pt x="332572" y="1308224"/>
                      <a:pt x="405268" y="1350065"/>
                      <a:pt x="478685" y="1349987"/>
                    </a:cubicBezTo>
                    <a:lnTo>
                      <a:pt x="1014518" y="1349403"/>
                    </a:lnTo>
                    <a:cubicBezTo>
                      <a:pt x="1087954" y="1349403"/>
                      <a:pt x="1160611" y="1307328"/>
                      <a:pt x="1197174" y="1243690"/>
                    </a:cubicBezTo>
                    <a:lnTo>
                      <a:pt x="1464525" y="779385"/>
                    </a:lnTo>
                    <a:cubicBezTo>
                      <a:pt x="1501185" y="715746"/>
                      <a:pt x="1501087" y="631908"/>
                      <a:pt x="1464291" y="568347"/>
                    </a:cubicBezTo>
                    <a:lnTo>
                      <a:pt x="1195907" y="104549"/>
                    </a:lnTo>
                    <a:cubicBezTo>
                      <a:pt x="1159092" y="41125"/>
                      <a:pt x="1086435" y="-853"/>
                      <a:pt x="1013018" y="-755"/>
                    </a:cubicBezTo>
                    <a:lnTo>
                      <a:pt x="477127" y="-191"/>
                    </a:lnTo>
                    <a:cubicBezTo>
                      <a:pt x="403690" y="-191"/>
                      <a:pt x="331130" y="41884"/>
                      <a:pt x="294471" y="105523"/>
                    </a:cubicBezTo>
                  </a:path>
                </a:pathLst>
              </a:custGeom>
              <a:solidFill>
                <a:schemeClr val="accent1"/>
              </a:solidFill>
              <a:ln w="1948" cap="flat">
                <a:noFill/>
                <a:prstDash val="solid"/>
                <a:miter/>
              </a:ln>
              <a:effectLst>
                <a:outerShdw blurRad="127000" dist="38100" dir="2700000" sx="102000" sy="102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xmlns="" id="{14965661-2B0D-011F-DDFB-5BBE9682B301}"/>
                  </a:ext>
                </a:extLst>
              </p:cNvPr>
              <p:cNvSpPr/>
              <p:nvPr/>
            </p:nvSpPr>
            <p:spPr>
              <a:xfrm>
                <a:off x="2189689" y="3234355"/>
                <a:ext cx="1113893" cy="1008299"/>
              </a:xfrm>
              <a:custGeom>
                <a:avLst/>
                <a:gdLst>
                  <a:gd name="connsiteX0" fmla="*/ 219810 w 1113893"/>
                  <a:gd name="connsiteY0" fmla="*/ 78583 h 1008299"/>
                  <a:gd name="connsiteX1" fmla="*/ 20168 w 1113893"/>
                  <a:gd name="connsiteY1" fmla="*/ 425195 h 1008299"/>
                  <a:gd name="connsiteX2" fmla="*/ 20324 w 1113893"/>
                  <a:gd name="connsiteY2" fmla="*/ 582742 h 1008299"/>
                  <a:gd name="connsiteX3" fmla="*/ 220706 w 1113893"/>
                  <a:gd name="connsiteY3" fmla="*/ 928926 h 1008299"/>
                  <a:gd name="connsiteX4" fmla="*/ 357215 w 1113893"/>
                  <a:gd name="connsiteY4" fmla="*/ 1007544 h 1008299"/>
                  <a:gd name="connsiteX5" fmla="*/ 757220 w 1113893"/>
                  <a:gd name="connsiteY5" fmla="*/ 1007115 h 1008299"/>
                  <a:gd name="connsiteX6" fmla="*/ 893574 w 1113893"/>
                  <a:gd name="connsiteY6" fmla="*/ 928186 h 1008299"/>
                  <a:gd name="connsiteX7" fmla="*/ 1093196 w 1113893"/>
                  <a:gd name="connsiteY7" fmla="*/ 581574 h 1008299"/>
                  <a:gd name="connsiteX8" fmla="*/ 1093021 w 1113893"/>
                  <a:gd name="connsiteY8" fmla="*/ 424046 h 1008299"/>
                  <a:gd name="connsiteX9" fmla="*/ 892619 w 1113893"/>
                  <a:gd name="connsiteY9" fmla="*/ 77843 h 1008299"/>
                  <a:gd name="connsiteX10" fmla="*/ 756129 w 1113893"/>
                  <a:gd name="connsiteY10" fmla="*/ -756 h 1008299"/>
                  <a:gd name="connsiteX11" fmla="*/ 356144 w 1113893"/>
                  <a:gd name="connsiteY11" fmla="*/ -327 h 1008299"/>
                  <a:gd name="connsiteX12" fmla="*/ 219790 w 1113893"/>
                  <a:gd name="connsiteY12" fmla="*/ 78583 h 1008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3893" h="1008299">
                    <a:moveTo>
                      <a:pt x="219810" y="78583"/>
                    </a:moveTo>
                    <a:lnTo>
                      <a:pt x="20168" y="425195"/>
                    </a:lnTo>
                    <a:cubicBezTo>
                      <a:pt x="-7103" y="472685"/>
                      <a:pt x="-7103" y="535291"/>
                      <a:pt x="20324" y="582742"/>
                    </a:cubicBezTo>
                    <a:lnTo>
                      <a:pt x="220706" y="928926"/>
                    </a:lnTo>
                    <a:cubicBezTo>
                      <a:pt x="248152" y="976358"/>
                      <a:pt x="302421" y="1007602"/>
                      <a:pt x="357215" y="1007544"/>
                    </a:cubicBezTo>
                    <a:lnTo>
                      <a:pt x="757220" y="1007115"/>
                    </a:lnTo>
                    <a:cubicBezTo>
                      <a:pt x="812034" y="1007115"/>
                      <a:pt x="866303" y="975695"/>
                      <a:pt x="893574" y="928186"/>
                    </a:cubicBezTo>
                    <a:lnTo>
                      <a:pt x="1093196" y="581574"/>
                    </a:lnTo>
                    <a:cubicBezTo>
                      <a:pt x="1120467" y="534064"/>
                      <a:pt x="1120467" y="471477"/>
                      <a:pt x="1093021" y="424046"/>
                    </a:cubicBezTo>
                    <a:lnTo>
                      <a:pt x="892619" y="77843"/>
                    </a:lnTo>
                    <a:cubicBezTo>
                      <a:pt x="865173" y="30431"/>
                      <a:pt x="810924" y="-814"/>
                      <a:pt x="756129" y="-756"/>
                    </a:cubicBezTo>
                    <a:lnTo>
                      <a:pt x="356144" y="-327"/>
                    </a:lnTo>
                    <a:cubicBezTo>
                      <a:pt x="301330" y="-327"/>
                      <a:pt x="247061" y="31073"/>
                      <a:pt x="219790" y="78583"/>
                    </a:cubicBezTo>
                  </a:path>
                </a:pathLst>
              </a:custGeom>
              <a:solidFill>
                <a:schemeClr val="bg1"/>
              </a:solidFill>
              <a:ln w="1948" cap="flat">
                <a:noFill/>
                <a:prstDash val="solid"/>
                <a:miter/>
              </a:ln>
              <a:effectLst>
                <a:outerShdw blurRad="127000" dist="38100" dir="2700000" sx="102000" sy="102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en-US" sz="1400" i="1" dirty="0" smtClean="0"/>
              </a:p>
              <a:p>
                <a:pPr algn="ctr"/>
                <a:r>
                  <a:rPr lang="en-US" dirty="0" smtClean="0"/>
                  <a:t>Mongodump </a:t>
                </a:r>
                <a:r>
                  <a:rPr lang="en-US" dirty="0" smtClean="0"/>
                  <a:t>and Mongorestore</a:t>
                </a:r>
                <a:endParaRPr lang="en-US" b="1" dirty="0" smtClean="0"/>
              </a:p>
              <a:p>
                <a:pPr algn="ctr"/>
                <a:endParaRPr lang="en-I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Freeform: Shape 11">
                <a:extLst>
                  <a:ext uri="{FF2B5EF4-FFF2-40B4-BE49-F238E27FC236}">
                    <a16:creationId xmlns:a16="http://schemas.microsoft.com/office/drawing/2014/main" xmlns="" id="{A86F9B6A-6BF3-3A6B-BECE-2772B1D53E94}"/>
                  </a:ext>
                </a:extLst>
              </p:cNvPr>
              <p:cNvSpPr/>
              <p:nvPr/>
            </p:nvSpPr>
            <p:spPr>
              <a:xfrm>
                <a:off x="3887804" y="3718237"/>
                <a:ext cx="1850207" cy="2551554"/>
              </a:xfrm>
              <a:custGeom>
                <a:avLst/>
                <a:gdLst>
                  <a:gd name="connsiteX0" fmla="*/ 1761760 w 1850207"/>
                  <a:gd name="connsiteY0" fmla="*/ 1975657 h 2551554"/>
                  <a:gd name="connsiteX1" fmla="*/ 1034914 w 1850207"/>
                  <a:gd name="connsiteY1" fmla="*/ 2513808 h 2551554"/>
                  <a:gd name="connsiteX2" fmla="*/ 814800 w 1850207"/>
                  <a:gd name="connsiteY2" fmla="*/ 2513808 h 2551554"/>
                  <a:gd name="connsiteX3" fmla="*/ 87955 w 1850207"/>
                  <a:gd name="connsiteY3" fmla="*/ 1975657 h 2551554"/>
                  <a:gd name="connsiteX4" fmla="*/ -266 w 1850207"/>
                  <a:gd name="connsiteY4" fmla="*/ 1792553 h 2551554"/>
                  <a:gd name="connsiteX5" fmla="*/ -266 w 1850207"/>
                  <a:gd name="connsiteY5" fmla="*/ -756 h 2551554"/>
                  <a:gd name="connsiteX6" fmla="*/ 1849942 w 1850207"/>
                  <a:gd name="connsiteY6" fmla="*/ -756 h 2551554"/>
                  <a:gd name="connsiteX7" fmla="*/ 1849942 w 1850207"/>
                  <a:gd name="connsiteY7" fmla="*/ 1792631 h 2551554"/>
                  <a:gd name="connsiteX8" fmla="*/ 1761760 w 1850207"/>
                  <a:gd name="connsiteY8" fmla="*/ 1975657 h 255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50207" h="2551554">
                    <a:moveTo>
                      <a:pt x="1761760" y="1975657"/>
                    </a:moveTo>
                    <a:lnTo>
                      <a:pt x="1034914" y="2513808"/>
                    </a:lnTo>
                    <a:cubicBezTo>
                      <a:pt x="968296" y="2563129"/>
                      <a:pt x="881458" y="2563129"/>
                      <a:pt x="814800" y="2513808"/>
                    </a:cubicBezTo>
                    <a:lnTo>
                      <a:pt x="87955" y="1975657"/>
                    </a:lnTo>
                    <a:cubicBezTo>
                      <a:pt x="32849" y="1934751"/>
                      <a:pt x="-266" y="1866165"/>
                      <a:pt x="-266" y="1792553"/>
                    </a:cubicBezTo>
                    <a:lnTo>
                      <a:pt x="-266" y="-756"/>
                    </a:lnTo>
                    <a:lnTo>
                      <a:pt x="1849942" y="-756"/>
                    </a:lnTo>
                    <a:lnTo>
                      <a:pt x="1849942" y="1792631"/>
                    </a:lnTo>
                    <a:cubicBezTo>
                      <a:pt x="1849980" y="1866165"/>
                      <a:pt x="1816885" y="1934848"/>
                      <a:pt x="1761760" y="197565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2">
                <a:extLst>
                  <a:ext uri="{FF2B5EF4-FFF2-40B4-BE49-F238E27FC236}">
                    <a16:creationId xmlns:a16="http://schemas.microsoft.com/office/drawing/2014/main" xmlns="" id="{9D9CBF85-D730-B329-DDEF-35C8DBED0798}"/>
                  </a:ext>
                </a:extLst>
              </p:cNvPr>
              <p:cNvSpPr/>
              <p:nvPr/>
            </p:nvSpPr>
            <p:spPr>
              <a:xfrm>
                <a:off x="4068865" y="3063172"/>
                <a:ext cx="1492278" cy="1350704"/>
              </a:xfrm>
              <a:custGeom>
                <a:avLst/>
                <a:gdLst>
                  <a:gd name="connsiteX0" fmla="*/ 294568 w 1492278"/>
                  <a:gd name="connsiteY0" fmla="*/ 105484 h 1350704"/>
                  <a:gd name="connsiteX1" fmla="*/ 27158 w 1492278"/>
                  <a:gd name="connsiteY1" fmla="*/ 569828 h 1350704"/>
                  <a:gd name="connsiteX2" fmla="*/ 27373 w 1492278"/>
                  <a:gd name="connsiteY2" fmla="*/ 780865 h 1350704"/>
                  <a:gd name="connsiteX3" fmla="*/ 295795 w 1492278"/>
                  <a:gd name="connsiteY3" fmla="*/ 1244644 h 1350704"/>
                  <a:gd name="connsiteX4" fmla="*/ 478685 w 1492278"/>
                  <a:gd name="connsiteY4" fmla="*/ 1349948 h 1350704"/>
                  <a:gd name="connsiteX5" fmla="*/ 1014517 w 1492278"/>
                  <a:gd name="connsiteY5" fmla="*/ 1349364 h 1350704"/>
                  <a:gd name="connsiteX6" fmla="*/ 1197173 w 1492278"/>
                  <a:gd name="connsiteY6" fmla="*/ 1243651 h 1350704"/>
                  <a:gd name="connsiteX7" fmla="*/ 1464583 w 1492278"/>
                  <a:gd name="connsiteY7" fmla="*/ 779346 h 1350704"/>
                  <a:gd name="connsiteX8" fmla="*/ 1464350 w 1492278"/>
                  <a:gd name="connsiteY8" fmla="*/ 568308 h 1350704"/>
                  <a:gd name="connsiteX9" fmla="*/ 1195927 w 1492278"/>
                  <a:gd name="connsiteY9" fmla="*/ 104549 h 1350704"/>
                  <a:gd name="connsiteX10" fmla="*/ 1013076 w 1492278"/>
                  <a:gd name="connsiteY10" fmla="*/ -755 h 1350704"/>
                  <a:gd name="connsiteX11" fmla="*/ 477224 w 1492278"/>
                  <a:gd name="connsiteY11" fmla="*/ -191 h 1350704"/>
                  <a:gd name="connsiteX12" fmla="*/ 294568 w 1492278"/>
                  <a:gd name="connsiteY12" fmla="*/ 105523 h 1350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2278" h="1350704">
                    <a:moveTo>
                      <a:pt x="294568" y="105484"/>
                    </a:moveTo>
                    <a:lnTo>
                      <a:pt x="27158" y="569828"/>
                    </a:lnTo>
                    <a:cubicBezTo>
                      <a:pt x="-9482" y="633447"/>
                      <a:pt x="-9404" y="717324"/>
                      <a:pt x="27373" y="780865"/>
                    </a:cubicBezTo>
                    <a:lnTo>
                      <a:pt x="295795" y="1244644"/>
                    </a:lnTo>
                    <a:cubicBezTo>
                      <a:pt x="332572" y="1308185"/>
                      <a:pt x="405268" y="1350026"/>
                      <a:pt x="478685" y="1349948"/>
                    </a:cubicBezTo>
                    <a:lnTo>
                      <a:pt x="1014517" y="1349364"/>
                    </a:lnTo>
                    <a:cubicBezTo>
                      <a:pt x="1087954" y="1349364"/>
                      <a:pt x="1160611" y="1307289"/>
                      <a:pt x="1197173" y="1243651"/>
                    </a:cubicBezTo>
                    <a:lnTo>
                      <a:pt x="1464583" y="779346"/>
                    </a:lnTo>
                    <a:cubicBezTo>
                      <a:pt x="1501243" y="715707"/>
                      <a:pt x="1501146" y="631869"/>
                      <a:pt x="1464350" y="568308"/>
                    </a:cubicBezTo>
                    <a:lnTo>
                      <a:pt x="1195927" y="104549"/>
                    </a:lnTo>
                    <a:cubicBezTo>
                      <a:pt x="1159150" y="41027"/>
                      <a:pt x="1086493" y="-853"/>
                      <a:pt x="1013076" y="-755"/>
                    </a:cubicBezTo>
                    <a:lnTo>
                      <a:pt x="477224" y="-191"/>
                    </a:lnTo>
                    <a:cubicBezTo>
                      <a:pt x="403788" y="-191"/>
                      <a:pt x="331228" y="41884"/>
                      <a:pt x="294568" y="105523"/>
                    </a:cubicBezTo>
                  </a:path>
                </a:pathLst>
              </a:custGeom>
              <a:solidFill>
                <a:schemeClr val="accent2"/>
              </a:solidFill>
              <a:ln w="1948" cap="flat">
                <a:noFill/>
                <a:prstDash val="solid"/>
                <a:miter/>
              </a:ln>
              <a:effectLst>
                <a:outerShdw blurRad="127000" dist="38100" dir="2700000" sx="102000" sy="102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3">
                <a:extLst>
                  <a:ext uri="{FF2B5EF4-FFF2-40B4-BE49-F238E27FC236}">
                    <a16:creationId xmlns:a16="http://schemas.microsoft.com/office/drawing/2014/main" xmlns="" id="{9AB04C35-5B2A-7D74-B328-5978E04D937B}"/>
                  </a:ext>
                </a:extLst>
              </p:cNvPr>
              <p:cNvSpPr/>
              <p:nvPr/>
            </p:nvSpPr>
            <p:spPr>
              <a:xfrm>
                <a:off x="4258063" y="3234355"/>
                <a:ext cx="1113893" cy="1008299"/>
              </a:xfrm>
              <a:custGeom>
                <a:avLst/>
                <a:gdLst>
                  <a:gd name="connsiteX0" fmla="*/ 219790 w 1113893"/>
                  <a:gd name="connsiteY0" fmla="*/ 78583 h 1008299"/>
                  <a:gd name="connsiteX1" fmla="*/ 20168 w 1113893"/>
                  <a:gd name="connsiteY1" fmla="*/ 425195 h 1008299"/>
                  <a:gd name="connsiteX2" fmla="*/ 20324 w 1113893"/>
                  <a:gd name="connsiteY2" fmla="*/ 582742 h 1008299"/>
                  <a:gd name="connsiteX3" fmla="*/ 220706 w 1113893"/>
                  <a:gd name="connsiteY3" fmla="*/ 928926 h 1008299"/>
                  <a:gd name="connsiteX4" fmla="*/ 357215 w 1113893"/>
                  <a:gd name="connsiteY4" fmla="*/ 1007544 h 1008299"/>
                  <a:gd name="connsiteX5" fmla="*/ 757220 w 1113893"/>
                  <a:gd name="connsiteY5" fmla="*/ 1007115 h 1008299"/>
                  <a:gd name="connsiteX6" fmla="*/ 893574 w 1113893"/>
                  <a:gd name="connsiteY6" fmla="*/ 928186 h 1008299"/>
                  <a:gd name="connsiteX7" fmla="*/ 1093196 w 1113893"/>
                  <a:gd name="connsiteY7" fmla="*/ 581574 h 1008299"/>
                  <a:gd name="connsiteX8" fmla="*/ 1093021 w 1113893"/>
                  <a:gd name="connsiteY8" fmla="*/ 424046 h 1008299"/>
                  <a:gd name="connsiteX9" fmla="*/ 892639 w 1113893"/>
                  <a:gd name="connsiteY9" fmla="*/ 77843 h 1008299"/>
                  <a:gd name="connsiteX10" fmla="*/ 756149 w 1113893"/>
                  <a:gd name="connsiteY10" fmla="*/ -756 h 1008299"/>
                  <a:gd name="connsiteX11" fmla="*/ 356164 w 1113893"/>
                  <a:gd name="connsiteY11" fmla="*/ -327 h 1008299"/>
                  <a:gd name="connsiteX12" fmla="*/ 219809 w 1113893"/>
                  <a:gd name="connsiteY12" fmla="*/ 78583 h 1008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3893" h="1008299">
                    <a:moveTo>
                      <a:pt x="219790" y="78583"/>
                    </a:moveTo>
                    <a:lnTo>
                      <a:pt x="20168" y="425195"/>
                    </a:lnTo>
                    <a:cubicBezTo>
                      <a:pt x="-7103" y="472685"/>
                      <a:pt x="-7103" y="535291"/>
                      <a:pt x="20324" y="582742"/>
                    </a:cubicBezTo>
                    <a:lnTo>
                      <a:pt x="220706" y="928926"/>
                    </a:lnTo>
                    <a:cubicBezTo>
                      <a:pt x="248152" y="976358"/>
                      <a:pt x="302518" y="1007602"/>
                      <a:pt x="357215" y="1007544"/>
                    </a:cubicBezTo>
                    <a:lnTo>
                      <a:pt x="757220" y="1007115"/>
                    </a:lnTo>
                    <a:cubicBezTo>
                      <a:pt x="812034" y="1007115"/>
                      <a:pt x="866303" y="975695"/>
                      <a:pt x="893574" y="928186"/>
                    </a:cubicBezTo>
                    <a:lnTo>
                      <a:pt x="1093196" y="581574"/>
                    </a:lnTo>
                    <a:cubicBezTo>
                      <a:pt x="1120467" y="534064"/>
                      <a:pt x="1120467" y="471477"/>
                      <a:pt x="1093021" y="424046"/>
                    </a:cubicBezTo>
                    <a:lnTo>
                      <a:pt x="892639" y="77843"/>
                    </a:lnTo>
                    <a:cubicBezTo>
                      <a:pt x="865193" y="30431"/>
                      <a:pt x="810943" y="-814"/>
                      <a:pt x="756149" y="-756"/>
                    </a:cubicBezTo>
                    <a:lnTo>
                      <a:pt x="356164" y="-327"/>
                    </a:lnTo>
                    <a:cubicBezTo>
                      <a:pt x="301330" y="-327"/>
                      <a:pt x="247080" y="31073"/>
                      <a:pt x="219809" y="78583"/>
                    </a:cubicBezTo>
                  </a:path>
                </a:pathLst>
              </a:custGeom>
              <a:solidFill>
                <a:schemeClr val="bg1"/>
              </a:solidFill>
              <a:ln w="1948" cap="flat">
                <a:noFill/>
                <a:prstDash val="solid"/>
                <a:miter/>
              </a:ln>
              <a:effectLst>
                <a:outerShdw blurRad="127000" dist="38100" dir="2700000" sx="102000" sy="102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000" i="1" dirty="0" smtClean="0"/>
                  <a:t>Custom Backup Scripts</a:t>
                </a:r>
                <a:endParaRPr lang="en-US" sz="2000" b="1" i="1" dirty="0" smtClean="0"/>
              </a:p>
              <a:p>
                <a:pPr algn="ctr"/>
                <a:endParaRPr lang="en-I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Freeform: Shape 15">
                <a:extLst>
                  <a:ext uri="{FF2B5EF4-FFF2-40B4-BE49-F238E27FC236}">
                    <a16:creationId xmlns:a16="http://schemas.microsoft.com/office/drawing/2014/main" xmlns="" id="{31ECCC4E-7D55-2ADA-609D-C6D157EB7532}"/>
                  </a:ext>
                </a:extLst>
              </p:cNvPr>
              <p:cNvSpPr/>
              <p:nvPr/>
            </p:nvSpPr>
            <p:spPr>
              <a:xfrm>
                <a:off x="5956178" y="3718237"/>
                <a:ext cx="1850207" cy="2551554"/>
              </a:xfrm>
              <a:custGeom>
                <a:avLst/>
                <a:gdLst>
                  <a:gd name="connsiteX0" fmla="*/ 1761759 w 1850207"/>
                  <a:gd name="connsiteY0" fmla="*/ 1975657 h 2551554"/>
                  <a:gd name="connsiteX1" fmla="*/ 1034914 w 1850207"/>
                  <a:gd name="connsiteY1" fmla="*/ 2513808 h 2551554"/>
                  <a:gd name="connsiteX2" fmla="*/ 814800 w 1850207"/>
                  <a:gd name="connsiteY2" fmla="*/ 2513808 h 2551554"/>
                  <a:gd name="connsiteX3" fmla="*/ 87955 w 1850207"/>
                  <a:gd name="connsiteY3" fmla="*/ 1975657 h 2551554"/>
                  <a:gd name="connsiteX4" fmla="*/ -266 w 1850207"/>
                  <a:gd name="connsiteY4" fmla="*/ 1792553 h 2551554"/>
                  <a:gd name="connsiteX5" fmla="*/ -266 w 1850207"/>
                  <a:gd name="connsiteY5" fmla="*/ -756 h 2551554"/>
                  <a:gd name="connsiteX6" fmla="*/ 1849941 w 1850207"/>
                  <a:gd name="connsiteY6" fmla="*/ -756 h 2551554"/>
                  <a:gd name="connsiteX7" fmla="*/ 1849941 w 1850207"/>
                  <a:gd name="connsiteY7" fmla="*/ 1792631 h 2551554"/>
                  <a:gd name="connsiteX8" fmla="*/ 1761759 w 1850207"/>
                  <a:gd name="connsiteY8" fmla="*/ 1975657 h 255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50207" h="2551554">
                    <a:moveTo>
                      <a:pt x="1761759" y="1975657"/>
                    </a:moveTo>
                    <a:lnTo>
                      <a:pt x="1034914" y="2513808"/>
                    </a:lnTo>
                    <a:cubicBezTo>
                      <a:pt x="968296" y="2563129"/>
                      <a:pt x="881458" y="2563129"/>
                      <a:pt x="814800" y="2513808"/>
                    </a:cubicBezTo>
                    <a:lnTo>
                      <a:pt x="87955" y="1975657"/>
                    </a:lnTo>
                    <a:cubicBezTo>
                      <a:pt x="32849" y="1934751"/>
                      <a:pt x="-266" y="1866165"/>
                      <a:pt x="-266" y="1792553"/>
                    </a:cubicBezTo>
                    <a:lnTo>
                      <a:pt x="-266" y="-756"/>
                    </a:lnTo>
                    <a:lnTo>
                      <a:pt x="1849941" y="-756"/>
                    </a:lnTo>
                    <a:lnTo>
                      <a:pt x="1849941" y="1792631"/>
                    </a:lnTo>
                    <a:cubicBezTo>
                      <a:pt x="1849980" y="1866165"/>
                      <a:pt x="1816885" y="1934848"/>
                      <a:pt x="1761759" y="197565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6">
                <a:extLst>
                  <a:ext uri="{FF2B5EF4-FFF2-40B4-BE49-F238E27FC236}">
                    <a16:creationId xmlns:a16="http://schemas.microsoft.com/office/drawing/2014/main" xmlns="" id="{3F670879-BA8A-B2DA-FF44-401FB8DA615B}"/>
                  </a:ext>
                </a:extLst>
              </p:cNvPr>
              <p:cNvSpPr/>
              <p:nvPr/>
            </p:nvSpPr>
            <p:spPr>
              <a:xfrm>
                <a:off x="6137239" y="3063172"/>
                <a:ext cx="1492278" cy="1350704"/>
              </a:xfrm>
              <a:custGeom>
                <a:avLst/>
                <a:gdLst>
                  <a:gd name="connsiteX0" fmla="*/ 294568 w 1492278"/>
                  <a:gd name="connsiteY0" fmla="*/ 105484 h 1350704"/>
                  <a:gd name="connsiteX1" fmla="*/ 27158 w 1492278"/>
                  <a:gd name="connsiteY1" fmla="*/ 569828 h 1350704"/>
                  <a:gd name="connsiteX2" fmla="*/ 27373 w 1492278"/>
                  <a:gd name="connsiteY2" fmla="*/ 780865 h 1350704"/>
                  <a:gd name="connsiteX3" fmla="*/ 295795 w 1492278"/>
                  <a:gd name="connsiteY3" fmla="*/ 1244644 h 1350704"/>
                  <a:gd name="connsiteX4" fmla="*/ 478685 w 1492278"/>
                  <a:gd name="connsiteY4" fmla="*/ 1349948 h 1350704"/>
                  <a:gd name="connsiteX5" fmla="*/ 1014518 w 1492278"/>
                  <a:gd name="connsiteY5" fmla="*/ 1349364 h 1350704"/>
                  <a:gd name="connsiteX6" fmla="*/ 1197174 w 1492278"/>
                  <a:gd name="connsiteY6" fmla="*/ 1243651 h 1350704"/>
                  <a:gd name="connsiteX7" fmla="*/ 1464584 w 1492278"/>
                  <a:gd name="connsiteY7" fmla="*/ 779346 h 1350704"/>
                  <a:gd name="connsiteX8" fmla="*/ 1464350 w 1492278"/>
                  <a:gd name="connsiteY8" fmla="*/ 568308 h 1350704"/>
                  <a:gd name="connsiteX9" fmla="*/ 1195927 w 1492278"/>
                  <a:gd name="connsiteY9" fmla="*/ 104549 h 1350704"/>
                  <a:gd name="connsiteX10" fmla="*/ 1013076 w 1492278"/>
                  <a:gd name="connsiteY10" fmla="*/ -755 h 1350704"/>
                  <a:gd name="connsiteX11" fmla="*/ 477224 w 1492278"/>
                  <a:gd name="connsiteY11" fmla="*/ -191 h 1350704"/>
                  <a:gd name="connsiteX12" fmla="*/ 294568 w 1492278"/>
                  <a:gd name="connsiteY12" fmla="*/ 105523 h 1350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2278" h="1350704">
                    <a:moveTo>
                      <a:pt x="294568" y="105484"/>
                    </a:moveTo>
                    <a:lnTo>
                      <a:pt x="27158" y="569828"/>
                    </a:lnTo>
                    <a:cubicBezTo>
                      <a:pt x="-9482" y="633447"/>
                      <a:pt x="-9404" y="717324"/>
                      <a:pt x="27373" y="780865"/>
                    </a:cubicBezTo>
                    <a:lnTo>
                      <a:pt x="295795" y="1244644"/>
                    </a:lnTo>
                    <a:cubicBezTo>
                      <a:pt x="332572" y="1308185"/>
                      <a:pt x="405268" y="1350026"/>
                      <a:pt x="478685" y="1349948"/>
                    </a:cubicBezTo>
                    <a:lnTo>
                      <a:pt x="1014518" y="1349364"/>
                    </a:lnTo>
                    <a:cubicBezTo>
                      <a:pt x="1087954" y="1349364"/>
                      <a:pt x="1160611" y="1307289"/>
                      <a:pt x="1197174" y="1243651"/>
                    </a:cubicBezTo>
                    <a:lnTo>
                      <a:pt x="1464584" y="779346"/>
                    </a:lnTo>
                    <a:cubicBezTo>
                      <a:pt x="1501243" y="715707"/>
                      <a:pt x="1501146" y="631869"/>
                      <a:pt x="1464350" y="568308"/>
                    </a:cubicBezTo>
                    <a:lnTo>
                      <a:pt x="1195927" y="104549"/>
                    </a:lnTo>
                    <a:cubicBezTo>
                      <a:pt x="1159150" y="41027"/>
                      <a:pt x="1086493" y="-853"/>
                      <a:pt x="1013076" y="-755"/>
                    </a:cubicBezTo>
                    <a:lnTo>
                      <a:pt x="477224" y="-191"/>
                    </a:lnTo>
                    <a:cubicBezTo>
                      <a:pt x="403788" y="-191"/>
                      <a:pt x="331228" y="41884"/>
                      <a:pt x="294568" y="105523"/>
                    </a:cubicBezTo>
                  </a:path>
                </a:pathLst>
              </a:custGeom>
              <a:solidFill>
                <a:schemeClr val="accent3"/>
              </a:solidFill>
              <a:ln w="1948" cap="flat">
                <a:noFill/>
                <a:prstDash val="solid"/>
                <a:miter/>
              </a:ln>
              <a:effectLst>
                <a:outerShdw blurRad="127000" dist="38100" dir="2700000" sx="102000" sy="102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7">
                <a:extLst>
                  <a:ext uri="{FF2B5EF4-FFF2-40B4-BE49-F238E27FC236}">
                    <a16:creationId xmlns:a16="http://schemas.microsoft.com/office/drawing/2014/main" xmlns="" id="{18E01C85-E936-595B-012B-99C81FCF0649}"/>
                  </a:ext>
                </a:extLst>
              </p:cNvPr>
              <p:cNvSpPr/>
              <p:nvPr/>
            </p:nvSpPr>
            <p:spPr>
              <a:xfrm>
                <a:off x="6326437" y="3234355"/>
                <a:ext cx="1113796" cy="1008299"/>
              </a:xfrm>
              <a:custGeom>
                <a:avLst/>
                <a:gdLst>
                  <a:gd name="connsiteX0" fmla="*/ 219790 w 1113796"/>
                  <a:gd name="connsiteY0" fmla="*/ 78583 h 1008299"/>
                  <a:gd name="connsiteX1" fmla="*/ 20168 w 1113796"/>
                  <a:gd name="connsiteY1" fmla="*/ 425195 h 1008299"/>
                  <a:gd name="connsiteX2" fmla="*/ 20324 w 1113796"/>
                  <a:gd name="connsiteY2" fmla="*/ 582742 h 1008299"/>
                  <a:gd name="connsiteX3" fmla="*/ 220705 w 1113796"/>
                  <a:gd name="connsiteY3" fmla="*/ 928926 h 1008299"/>
                  <a:gd name="connsiteX4" fmla="*/ 357215 w 1113796"/>
                  <a:gd name="connsiteY4" fmla="*/ 1007544 h 1008299"/>
                  <a:gd name="connsiteX5" fmla="*/ 757220 w 1113796"/>
                  <a:gd name="connsiteY5" fmla="*/ 1007115 h 1008299"/>
                  <a:gd name="connsiteX6" fmla="*/ 893574 w 1113796"/>
                  <a:gd name="connsiteY6" fmla="*/ 928186 h 1008299"/>
                  <a:gd name="connsiteX7" fmla="*/ 1093099 w 1113796"/>
                  <a:gd name="connsiteY7" fmla="*/ 581574 h 1008299"/>
                  <a:gd name="connsiteX8" fmla="*/ 1092923 w 1113796"/>
                  <a:gd name="connsiteY8" fmla="*/ 424046 h 1008299"/>
                  <a:gd name="connsiteX9" fmla="*/ 892542 w 1113796"/>
                  <a:gd name="connsiteY9" fmla="*/ 77843 h 1008299"/>
                  <a:gd name="connsiteX10" fmla="*/ 756051 w 1113796"/>
                  <a:gd name="connsiteY10" fmla="*/ -756 h 1008299"/>
                  <a:gd name="connsiteX11" fmla="*/ 356066 w 1113796"/>
                  <a:gd name="connsiteY11" fmla="*/ -327 h 1008299"/>
                  <a:gd name="connsiteX12" fmla="*/ 219712 w 1113796"/>
                  <a:gd name="connsiteY12" fmla="*/ 78583 h 1008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3796" h="1008299">
                    <a:moveTo>
                      <a:pt x="219790" y="78583"/>
                    </a:moveTo>
                    <a:lnTo>
                      <a:pt x="20168" y="425195"/>
                    </a:lnTo>
                    <a:cubicBezTo>
                      <a:pt x="-7103" y="472685"/>
                      <a:pt x="-7103" y="535291"/>
                      <a:pt x="20324" y="582742"/>
                    </a:cubicBezTo>
                    <a:lnTo>
                      <a:pt x="220705" y="928926"/>
                    </a:lnTo>
                    <a:cubicBezTo>
                      <a:pt x="248152" y="976358"/>
                      <a:pt x="302518" y="1007602"/>
                      <a:pt x="357215" y="1007544"/>
                    </a:cubicBezTo>
                    <a:lnTo>
                      <a:pt x="757220" y="1007115"/>
                    </a:lnTo>
                    <a:cubicBezTo>
                      <a:pt x="812034" y="1007115"/>
                      <a:pt x="866206" y="975695"/>
                      <a:pt x="893574" y="928186"/>
                    </a:cubicBezTo>
                    <a:lnTo>
                      <a:pt x="1093099" y="581574"/>
                    </a:lnTo>
                    <a:cubicBezTo>
                      <a:pt x="1120370" y="534064"/>
                      <a:pt x="1120370" y="471477"/>
                      <a:pt x="1092923" y="424046"/>
                    </a:cubicBezTo>
                    <a:lnTo>
                      <a:pt x="892542" y="77843"/>
                    </a:lnTo>
                    <a:cubicBezTo>
                      <a:pt x="865095" y="30431"/>
                      <a:pt x="810846" y="-814"/>
                      <a:pt x="756051" y="-756"/>
                    </a:cubicBezTo>
                    <a:lnTo>
                      <a:pt x="356066" y="-327"/>
                    </a:lnTo>
                    <a:cubicBezTo>
                      <a:pt x="301232" y="-327"/>
                      <a:pt x="246983" y="31073"/>
                      <a:pt x="219712" y="78583"/>
                    </a:cubicBezTo>
                  </a:path>
                </a:pathLst>
              </a:custGeom>
              <a:solidFill>
                <a:schemeClr val="bg1"/>
              </a:solidFill>
              <a:ln w="1948" cap="flat">
                <a:noFill/>
                <a:prstDash val="solid"/>
                <a:miter/>
              </a:ln>
              <a:effectLst>
                <a:outerShdw blurRad="127000" dist="38100" dir="2700000" sx="102000" sy="102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i="1" dirty="0" smtClean="0"/>
                  <a:t>MongoDB Atlas Backups</a:t>
                </a:r>
                <a:endParaRPr lang="en-US" b="1" i="1" dirty="0" smtClean="0"/>
              </a:p>
              <a:p>
                <a:pPr algn="ctr"/>
                <a:endParaRPr lang="en-I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3A2B7CCC-1F2A-421A-E140-97E944AC362C}"/>
                  </a:ext>
                </a:extLst>
              </p:cNvPr>
              <p:cNvSpPr/>
              <p:nvPr/>
            </p:nvSpPr>
            <p:spPr>
              <a:xfrm>
                <a:off x="8024493" y="3718237"/>
                <a:ext cx="1850207" cy="2551553"/>
              </a:xfrm>
              <a:custGeom>
                <a:avLst/>
                <a:gdLst>
                  <a:gd name="connsiteX0" fmla="*/ 1761760 w 1850207"/>
                  <a:gd name="connsiteY0" fmla="*/ 1975657 h 2551554"/>
                  <a:gd name="connsiteX1" fmla="*/ 1034915 w 1850207"/>
                  <a:gd name="connsiteY1" fmla="*/ 2513808 h 2551554"/>
                  <a:gd name="connsiteX2" fmla="*/ 814800 w 1850207"/>
                  <a:gd name="connsiteY2" fmla="*/ 2513808 h 2551554"/>
                  <a:gd name="connsiteX3" fmla="*/ 87955 w 1850207"/>
                  <a:gd name="connsiteY3" fmla="*/ 1975657 h 2551554"/>
                  <a:gd name="connsiteX4" fmla="*/ -266 w 1850207"/>
                  <a:gd name="connsiteY4" fmla="*/ 1792553 h 2551554"/>
                  <a:gd name="connsiteX5" fmla="*/ -266 w 1850207"/>
                  <a:gd name="connsiteY5" fmla="*/ -756 h 2551554"/>
                  <a:gd name="connsiteX6" fmla="*/ 1849942 w 1850207"/>
                  <a:gd name="connsiteY6" fmla="*/ -756 h 2551554"/>
                  <a:gd name="connsiteX7" fmla="*/ 1849942 w 1850207"/>
                  <a:gd name="connsiteY7" fmla="*/ 1792631 h 2551554"/>
                  <a:gd name="connsiteX8" fmla="*/ 1761760 w 1850207"/>
                  <a:gd name="connsiteY8" fmla="*/ 1975657 h 255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50207" h="2551554">
                    <a:moveTo>
                      <a:pt x="1761760" y="1975657"/>
                    </a:moveTo>
                    <a:lnTo>
                      <a:pt x="1034915" y="2513808"/>
                    </a:lnTo>
                    <a:cubicBezTo>
                      <a:pt x="968296" y="2563129"/>
                      <a:pt x="881458" y="2563129"/>
                      <a:pt x="814800" y="2513808"/>
                    </a:cubicBezTo>
                    <a:lnTo>
                      <a:pt x="87955" y="1975657"/>
                    </a:lnTo>
                    <a:cubicBezTo>
                      <a:pt x="32849" y="1934751"/>
                      <a:pt x="-266" y="1866165"/>
                      <a:pt x="-266" y="1792553"/>
                    </a:cubicBezTo>
                    <a:lnTo>
                      <a:pt x="-266" y="-756"/>
                    </a:lnTo>
                    <a:lnTo>
                      <a:pt x="1849942" y="-756"/>
                    </a:lnTo>
                    <a:lnTo>
                      <a:pt x="1849942" y="1792631"/>
                    </a:lnTo>
                    <a:cubicBezTo>
                      <a:pt x="1850039" y="1866165"/>
                      <a:pt x="1816944" y="1934848"/>
                      <a:pt x="1761760" y="197565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4D0D9379-EA51-87B7-B2D7-EAC94F23C776}"/>
                  </a:ext>
                </a:extLst>
              </p:cNvPr>
              <p:cNvSpPr/>
              <p:nvPr/>
            </p:nvSpPr>
            <p:spPr>
              <a:xfrm>
                <a:off x="8205613" y="3063172"/>
                <a:ext cx="1492278" cy="1350704"/>
              </a:xfrm>
              <a:custGeom>
                <a:avLst/>
                <a:gdLst>
                  <a:gd name="connsiteX0" fmla="*/ 294568 w 1492278"/>
                  <a:gd name="connsiteY0" fmla="*/ 105484 h 1350704"/>
                  <a:gd name="connsiteX1" fmla="*/ 27158 w 1492278"/>
                  <a:gd name="connsiteY1" fmla="*/ 569828 h 1350704"/>
                  <a:gd name="connsiteX2" fmla="*/ 27373 w 1492278"/>
                  <a:gd name="connsiteY2" fmla="*/ 780865 h 1350704"/>
                  <a:gd name="connsiteX3" fmla="*/ 295795 w 1492278"/>
                  <a:gd name="connsiteY3" fmla="*/ 1244644 h 1350704"/>
                  <a:gd name="connsiteX4" fmla="*/ 478685 w 1492278"/>
                  <a:gd name="connsiteY4" fmla="*/ 1349948 h 1350704"/>
                  <a:gd name="connsiteX5" fmla="*/ 1014518 w 1492278"/>
                  <a:gd name="connsiteY5" fmla="*/ 1349364 h 1350704"/>
                  <a:gd name="connsiteX6" fmla="*/ 1197174 w 1492278"/>
                  <a:gd name="connsiteY6" fmla="*/ 1243651 h 1350704"/>
                  <a:gd name="connsiteX7" fmla="*/ 1464583 w 1492278"/>
                  <a:gd name="connsiteY7" fmla="*/ 779346 h 1350704"/>
                  <a:gd name="connsiteX8" fmla="*/ 1464349 w 1492278"/>
                  <a:gd name="connsiteY8" fmla="*/ 568308 h 1350704"/>
                  <a:gd name="connsiteX9" fmla="*/ 1195927 w 1492278"/>
                  <a:gd name="connsiteY9" fmla="*/ 104549 h 1350704"/>
                  <a:gd name="connsiteX10" fmla="*/ 1013076 w 1492278"/>
                  <a:gd name="connsiteY10" fmla="*/ -755 h 1350704"/>
                  <a:gd name="connsiteX11" fmla="*/ 477224 w 1492278"/>
                  <a:gd name="connsiteY11" fmla="*/ -191 h 1350704"/>
                  <a:gd name="connsiteX12" fmla="*/ 294568 w 1492278"/>
                  <a:gd name="connsiteY12" fmla="*/ 105523 h 1350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2278" h="1350704">
                    <a:moveTo>
                      <a:pt x="294568" y="105484"/>
                    </a:moveTo>
                    <a:lnTo>
                      <a:pt x="27158" y="569828"/>
                    </a:lnTo>
                    <a:cubicBezTo>
                      <a:pt x="-9482" y="633447"/>
                      <a:pt x="-9404" y="717324"/>
                      <a:pt x="27373" y="780865"/>
                    </a:cubicBezTo>
                    <a:lnTo>
                      <a:pt x="295795" y="1244644"/>
                    </a:lnTo>
                    <a:cubicBezTo>
                      <a:pt x="332572" y="1308185"/>
                      <a:pt x="405268" y="1350026"/>
                      <a:pt x="478685" y="1349948"/>
                    </a:cubicBezTo>
                    <a:lnTo>
                      <a:pt x="1014518" y="1349364"/>
                    </a:lnTo>
                    <a:cubicBezTo>
                      <a:pt x="1087954" y="1349364"/>
                      <a:pt x="1160611" y="1307289"/>
                      <a:pt x="1197174" y="1243651"/>
                    </a:cubicBezTo>
                    <a:lnTo>
                      <a:pt x="1464583" y="779346"/>
                    </a:lnTo>
                    <a:cubicBezTo>
                      <a:pt x="1501244" y="715707"/>
                      <a:pt x="1501146" y="631869"/>
                      <a:pt x="1464349" y="568308"/>
                    </a:cubicBezTo>
                    <a:lnTo>
                      <a:pt x="1195927" y="104549"/>
                    </a:lnTo>
                    <a:cubicBezTo>
                      <a:pt x="1159151" y="41027"/>
                      <a:pt x="1086493" y="-853"/>
                      <a:pt x="1013076" y="-755"/>
                    </a:cubicBezTo>
                    <a:lnTo>
                      <a:pt x="477224" y="-191"/>
                    </a:lnTo>
                    <a:cubicBezTo>
                      <a:pt x="403788" y="-191"/>
                      <a:pt x="331228" y="41884"/>
                      <a:pt x="294568" y="105523"/>
                    </a:cubicBezTo>
                  </a:path>
                </a:pathLst>
              </a:custGeom>
              <a:solidFill>
                <a:schemeClr val="accent4"/>
              </a:solidFill>
              <a:ln w="1948" cap="flat">
                <a:noFill/>
                <a:prstDash val="solid"/>
                <a:miter/>
              </a:ln>
              <a:effectLst>
                <a:outerShdw blurRad="127000" dist="38100" dir="2700000" sx="102000" sy="102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8CD6DE25-BAD6-7F32-BF9A-D866EE91C767}"/>
                  </a:ext>
                </a:extLst>
              </p:cNvPr>
              <p:cNvSpPr/>
              <p:nvPr/>
            </p:nvSpPr>
            <p:spPr>
              <a:xfrm>
                <a:off x="8394753" y="3234355"/>
                <a:ext cx="1113971" cy="1008299"/>
              </a:xfrm>
              <a:custGeom>
                <a:avLst/>
                <a:gdLst>
                  <a:gd name="connsiteX0" fmla="*/ 219848 w 1113971"/>
                  <a:gd name="connsiteY0" fmla="*/ 78583 h 1008299"/>
                  <a:gd name="connsiteX1" fmla="*/ 20168 w 1113971"/>
                  <a:gd name="connsiteY1" fmla="*/ 425195 h 1008299"/>
                  <a:gd name="connsiteX2" fmla="*/ 20324 w 1113971"/>
                  <a:gd name="connsiteY2" fmla="*/ 582742 h 1008299"/>
                  <a:gd name="connsiteX3" fmla="*/ 220803 w 1113971"/>
                  <a:gd name="connsiteY3" fmla="*/ 928926 h 1008299"/>
                  <a:gd name="connsiteX4" fmla="*/ 357313 w 1113971"/>
                  <a:gd name="connsiteY4" fmla="*/ 1007544 h 1008299"/>
                  <a:gd name="connsiteX5" fmla="*/ 757298 w 1113971"/>
                  <a:gd name="connsiteY5" fmla="*/ 1007115 h 1008299"/>
                  <a:gd name="connsiteX6" fmla="*/ 893652 w 1113971"/>
                  <a:gd name="connsiteY6" fmla="*/ 928186 h 1008299"/>
                  <a:gd name="connsiteX7" fmla="*/ 1093274 w 1113971"/>
                  <a:gd name="connsiteY7" fmla="*/ 581574 h 1008299"/>
                  <a:gd name="connsiteX8" fmla="*/ 1093099 w 1113971"/>
                  <a:gd name="connsiteY8" fmla="*/ 424046 h 1008299"/>
                  <a:gd name="connsiteX9" fmla="*/ 892717 w 1113971"/>
                  <a:gd name="connsiteY9" fmla="*/ 77843 h 1008299"/>
                  <a:gd name="connsiteX10" fmla="*/ 756227 w 1113971"/>
                  <a:gd name="connsiteY10" fmla="*/ -756 h 1008299"/>
                  <a:gd name="connsiteX11" fmla="*/ 356242 w 1113971"/>
                  <a:gd name="connsiteY11" fmla="*/ -327 h 1008299"/>
                  <a:gd name="connsiteX12" fmla="*/ 219887 w 1113971"/>
                  <a:gd name="connsiteY12" fmla="*/ 78583 h 1008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3971" h="1008299">
                    <a:moveTo>
                      <a:pt x="219848" y="78583"/>
                    </a:moveTo>
                    <a:lnTo>
                      <a:pt x="20168" y="425195"/>
                    </a:lnTo>
                    <a:cubicBezTo>
                      <a:pt x="-7103" y="472685"/>
                      <a:pt x="-7103" y="535291"/>
                      <a:pt x="20324" y="582742"/>
                    </a:cubicBezTo>
                    <a:lnTo>
                      <a:pt x="220803" y="928926"/>
                    </a:lnTo>
                    <a:cubicBezTo>
                      <a:pt x="248249" y="976358"/>
                      <a:pt x="302518" y="1007602"/>
                      <a:pt x="357313" y="1007544"/>
                    </a:cubicBezTo>
                    <a:lnTo>
                      <a:pt x="757298" y="1007115"/>
                    </a:lnTo>
                    <a:cubicBezTo>
                      <a:pt x="812132" y="1007115"/>
                      <a:pt x="866381" y="975695"/>
                      <a:pt x="893652" y="928186"/>
                    </a:cubicBezTo>
                    <a:lnTo>
                      <a:pt x="1093274" y="581574"/>
                    </a:lnTo>
                    <a:cubicBezTo>
                      <a:pt x="1120545" y="534064"/>
                      <a:pt x="1120545" y="471477"/>
                      <a:pt x="1093099" y="424046"/>
                    </a:cubicBezTo>
                    <a:lnTo>
                      <a:pt x="892717" y="77843"/>
                    </a:lnTo>
                    <a:cubicBezTo>
                      <a:pt x="865271" y="30431"/>
                      <a:pt x="811021" y="-814"/>
                      <a:pt x="756227" y="-756"/>
                    </a:cubicBezTo>
                    <a:lnTo>
                      <a:pt x="356242" y="-327"/>
                    </a:lnTo>
                    <a:cubicBezTo>
                      <a:pt x="301407" y="-327"/>
                      <a:pt x="247158" y="31073"/>
                      <a:pt x="219887" y="78583"/>
                    </a:cubicBezTo>
                  </a:path>
                </a:pathLst>
              </a:custGeom>
              <a:solidFill>
                <a:schemeClr val="bg1"/>
              </a:solidFill>
              <a:ln w="1948" cap="flat">
                <a:noFill/>
                <a:prstDash val="solid"/>
                <a:miter/>
              </a:ln>
              <a:effectLst>
                <a:outerShdw blurRad="127000" dist="38100" dir="2700000" sx="102000" sy="102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i="1" dirty="0" smtClean="0"/>
                  <a:t>Ops Manager/Cloud Manager</a:t>
                </a:r>
                <a:endParaRPr lang="en-US" b="1" i="1" dirty="0" smtClean="0"/>
              </a:p>
              <a:p>
                <a:pPr algn="ctr"/>
                <a:endParaRPr lang="en-I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2CB5836-2A0E-E584-20BF-C95F41006C90}"/>
                </a:ext>
              </a:extLst>
            </p:cNvPr>
            <p:cNvSpPr txBox="1"/>
            <p:nvPr/>
          </p:nvSpPr>
          <p:spPr>
            <a:xfrm>
              <a:off x="509730" y="3791093"/>
              <a:ext cx="2910494" cy="1313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>
                <a:buFont typeface="Arial" pitchFamily="34" charset="0"/>
                <a:buChar char="•"/>
              </a:pPr>
              <a:r>
                <a:rPr lang="en-US" sz="1400" dirty="0" smtClean="0"/>
                <a:t>Use mongodump to export data to BSON files.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sz="1400" dirty="0" smtClean="0"/>
                <a:t>Specify database or collections to back up.</a:t>
              </a:r>
            </a:p>
            <a:p>
              <a:pPr algn="ctr"/>
              <a:endPara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C40E905-2797-EA4E-9D3A-8FCC6C63468E}"/>
                </a:ext>
              </a:extLst>
            </p:cNvPr>
            <p:cNvSpPr txBox="1"/>
            <p:nvPr/>
          </p:nvSpPr>
          <p:spPr>
            <a:xfrm>
              <a:off x="8771776" y="3728565"/>
              <a:ext cx="2628832" cy="1843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Install and configure Ops Manager or Cloud Manager.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Set up backup jobs with desired schedules and retention policies.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Monitor backups and perform restores as needed.</a:t>
              </a:r>
            </a:p>
            <a:p>
              <a:pPr algn="ctr"/>
              <a:endPara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A3BAE4C-1C29-C38D-5384-92CA67CB97E9}"/>
                </a:ext>
              </a:extLst>
            </p:cNvPr>
            <p:cNvSpPr txBox="1"/>
            <p:nvPr/>
          </p:nvSpPr>
          <p:spPr>
            <a:xfrm>
              <a:off x="6362236" y="3728566"/>
              <a:ext cx="2315654" cy="16668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Configure backups in the Atlas UI.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Choose a backup schedule (e.g., daily, weekly).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Use the restore feature in the UI or API to recover data.</a:t>
              </a:r>
            </a:p>
            <a:p>
              <a:pPr algn="ctr"/>
              <a:endPara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11D1B9D-B2E2-E5DD-3C8B-14B802A50D8B}"/>
                </a:ext>
              </a:extLst>
            </p:cNvPr>
            <p:cNvSpPr txBox="1"/>
            <p:nvPr/>
          </p:nvSpPr>
          <p:spPr>
            <a:xfrm>
              <a:off x="3782711" y="3791092"/>
              <a:ext cx="2047078" cy="14900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400" dirty="0" smtClean="0"/>
                <a:t>Use custom scripts to automate mongodump, mongorestore, or file system snapshots.</a:t>
              </a:r>
            </a:p>
            <a:p>
              <a:pPr algn="ctr"/>
              <a:r>
                <a:rPr lang="en-IN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600" dirty="0" smtClean="0"/>
              <a:t>Replication is the process of duplicating data across multiple servers to ensure high availability, fault tolerance, and data redundancy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Where is Replication Used?</a:t>
            </a:r>
          </a:p>
          <a:p>
            <a:pPr lvl="1"/>
            <a:r>
              <a:rPr lang="en-US" sz="1300" dirty="0" smtClean="0"/>
              <a:t>	In production systems to prevent downtime</a:t>
            </a:r>
          </a:p>
          <a:p>
            <a:pPr lvl="1"/>
            <a:r>
              <a:rPr lang="en-US" sz="1300" dirty="0" smtClean="0"/>
              <a:t>	In read-heavy applications (read from secondaries)</a:t>
            </a:r>
          </a:p>
          <a:p>
            <a:pPr lvl="1"/>
            <a:r>
              <a:rPr lang="en-US" sz="1300" dirty="0" smtClean="0"/>
              <a:t>	In backup strategies (pull backups from secondaries)</a:t>
            </a:r>
          </a:p>
          <a:p>
            <a:r>
              <a:rPr lang="en-US" sz="1600" dirty="0" smtClean="0"/>
              <a:t>When to Use Replication?</a:t>
            </a:r>
          </a:p>
          <a:p>
            <a:pPr lvl="1"/>
            <a:r>
              <a:rPr lang="en-US" sz="1300" dirty="0" smtClean="0"/>
              <a:t>	When your application needs high availability</a:t>
            </a:r>
          </a:p>
          <a:p>
            <a:pPr lvl="1"/>
            <a:r>
              <a:rPr lang="en-US" sz="1300" dirty="0" smtClean="0"/>
              <a:t>	When you want zero-downtime maintenance</a:t>
            </a:r>
          </a:p>
          <a:p>
            <a:pPr lvl="1"/>
            <a:r>
              <a:rPr lang="en-US" sz="1300" dirty="0" smtClean="0"/>
              <a:t>	When you must scale reads</a:t>
            </a:r>
          </a:p>
          <a:p>
            <a:pPr lvl="1"/>
            <a:r>
              <a:rPr lang="en-US" sz="1300" dirty="0" smtClean="0"/>
              <a:t>	When your data is critical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dirty="0"/>
          </a:p>
        </p:txBody>
      </p:sp>
      <p:pic>
        <p:nvPicPr>
          <p:cNvPr id="5" name="Picture 4" descr="mongo_d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3505200"/>
            <a:ext cx="42672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CONTENTS</a:t>
            </a:r>
            <a:endParaRPr 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984248"/>
            <a:ext cx="7467600" cy="4873752"/>
          </a:xfrm>
        </p:spPr>
        <p:txBody>
          <a:bodyPr/>
          <a:lstStyle/>
          <a:p>
            <a:r>
              <a:rPr lang="en-US" dirty="0" smtClean="0"/>
              <a:t>JAVASCRIPT</a:t>
            </a:r>
          </a:p>
          <a:p>
            <a:r>
              <a:rPr lang="en-US" dirty="0" smtClean="0"/>
              <a:t>TYPESCRIPT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MONGODB</a:t>
            </a:r>
          </a:p>
          <a:p>
            <a:r>
              <a:rPr lang="en-US" dirty="0" smtClean="0"/>
              <a:t>VUE.JS</a:t>
            </a:r>
          </a:p>
          <a:p>
            <a:r>
              <a:rPr lang="en-US" dirty="0" smtClean="0"/>
              <a:t>ASP.NET CORE</a:t>
            </a:r>
          </a:p>
          <a:p>
            <a:r>
              <a:rPr lang="en-US" dirty="0" smtClean="0"/>
              <a:t>REVV DOMAIN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Sharding is the process of distributing data across multiple servers (shards) to handle large datasets and high-throughput operations.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hard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667000"/>
            <a:ext cx="65532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/>
                </a:solidFill>
              </a:rPr>
              <a:t>Vue.js</a:t>
            </a:r>
            <a:endParaRPr lang="en-US" sz="4000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Vue.js is a </a:t>
            </a:r>
            <a:r>
              <a:rPr lang="en-US" sz="1600" b="1" dirty="0" smtClean="0"/>
              <a:t>progressive JavaScript framework</a:t>
            </a:r>
            <a:r>
              <a:rPr lang="en-US" sz="1600" dirty="0" smtClean="0"/>
              <a:t> for building user interfaces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Reactive Data Binding</a:t>
            </a:r>
            <a:r>
              <a:rPr lang="en-US" sz="1600" dirty="0" smtClean="0"/>
              <a:t> – Automatically updates the DOM when data changes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Component-Based Architecture</a:t>
            </a:r>
            <a:r>
              <a:rPr lang="en-US" sz="1600" dirty="0" smtClean="0"/>
              <a:t> – Reusable and modular components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Directives</a:t>
            </a:r>
            <a:r>
              <a:rPr lang="en-US" sz="1600" dirty="0" smtClean="0"/>
              <a:t> – Built-in directives like v-if, v-for, v-bind, v-model.</a:t>
            </a:r>
            <a:endParaRPr lang="en-US" sz="1600" dirty="0"/>
          </a:p>
        </p:txBody>
      </p:sp>
      <p:pic>
        <p:nvPicPr>
          <p:cNvPr id="5" name="Picture 4" descr="v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3429000"/>
            <a:ext cx="6705600" cy="294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Vue-directives</a:t>
            </a:r>
            <a:endParaRPr lang="en-US" dirty="0"/>
          </a:p>
        </p:txBody>
      </p:sp>
      <p:pic>
        <p:nvPicPr>
          <p:cNvPr id="4" name="Content Placeholder 3" descr="vue-js-directive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28152" y="1769746"/>
            <a:ext cx="7125695" cy="45345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 and inject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1600" dirty="0" smtClean="0"/>
              <a:t>Provide and inject are used to share data between a parent and its descendants, skipping intermediate components</a:t>
            </a:r>
          </a:p>
          <a:p>
            <a:pPr lvl="0"/>
            <a:r>
              <a:rPr lang="en-US" sz="1600" b="1" dirty="0" smtClean="0"/>
              <a:t>provide</a:t>
            </a:r>
            <a:r>
              <a:rPr lang="en-US" sz="1600" dirty="0" smtClean="0"/>
              <a:t> </a:t>
            </a:r>
            <a:r>
              <a:rPr lang="en-US" sz="1600" dirty="0" smtClean="0"/>
              <a:t>makes a value available to all </a:t>
            </a:r>
            <a:r>
              <a:rPr lang="en-US" sz="1600" b="1" dirty="0" smtClean="0"/>
              <a:t>descendant components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inject</a:t>
            </a:r>
            <a:r>
              <a:rPr lang="en-US" sz="1600" dirty="0" smtClean="0"/>
              <a:t> is used by child (or grandchild, etc.) components to access that </a:t>
            </a:r>
            <a:r>
              <a:rPr lang="en-US" sz="1600" dirty="0" smtClean="0"/>
              <a:t>value.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component-provide-inj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971800"/>
            <a:ext cx="7334250" cy="3400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 and emits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Props are one way parent-&gt; child</a:t>
            </a:r>
          </a:p>
          <a:p>
            <a:r>
              <a:rPr lang="en-US" sz="1800" dirty="0" smtClean="0"/>
              <a:t>To update prop value , the child emits an event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and the parent update the value.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pic>
        <p:nvPicPr>
          <p:cNvPr id="5" name="Picture 4" descr="propandem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971800"/>
            <a:ext cx="46863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1752600" cy="579438"/>
          </a:xfrm>
        </p:spPr>
        <p:txBody>
          <a:bodyPr/>
          <a:lstStyle/>
          <a:p>
            <a:r>
              <a:rPr lang="en-US" dirty="0" smtClean="0"/>
              <a:t>Slots</a:t>
            </a:r>
            <a:endParaRPr lang="en-US" dirty="0"/>
          </a:p>
        </p:txBody>
      </p:sp>
      <p:grpSp>
        <p:nvGrpSpPr>
          <p:cNvPr id="4" name="Content Placeholder 3">
            <a:extLst>
              <a:ext uri="{FF2B5EF4-FFF2-40B4-BE49-F238E27FC236}">
                <a16:creationId xmlns:a16="http://schemas.microsoft.com/office/drawing/2014/main" xmlns="" id="{0D0B125E-2D18-1C5A-F97D-C6F4B2206948}"/>
              </a:ext>
            </a:extLst>
          </p:cNvPr>
          <p:cNvGrpSpPr>
            <a:grpSpLocks noGrp="1"/>
          </p:cNvGrpSpPr>
          <p:nvPr>
            <p:ph sz="quarter" idx="1"/>
          </p:nvPr>
        </p:nvGrpSpPr>
        <p:grpSpPr>
          <a:xfrm>
            <a:off x="457200" y="1849612"/>
            <a:ext cx="10515600" cy="4624213"/>
            <a:chOff x="670437" y="1682888"/>
            <a:chExt cx="10571266" cy="4302368"/>
          </a:xfrm>
        </p:grpSpPr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xmlns="" id="{3D22CBDC-6792-7B1B-1BDA-1FCD9133FB0C}"/>
                </a:ext>
              </a:extLst>
            </p:cNvPr>
            <p:cNvSpPr/>
            <p:nvPr/>
          </p:nvSpPr>
          <p:spPr>
            <a:xfrm>
              <a:off x="699471" y="1901413"/>
              <a:ext cx="2147995" cy="1657998"/>
            </a:xfrm>
            <a:custGeom>
              <a:avLst/>
              <a:gdLst>
                <a:gd name="connsiteX0" fmla="*/ 408821 w 1952723"/>
                <a:gd name="connsiteY0" fmla="*/ -731 h 1657998"/>
                <a:gd name="connsiteX1" fmla="*/ -646 w 1952723"/>
                <a:gd name="connsiteY1" fmla="*/ 408736 h 1657998"/>
                <a:gd name="connsiteX2" fmla="*/ -646 w 1952723"/>
                <a:gd name="connsiteY2" fmla="*/ 1657268 h 1657998"/>
                <a:gd name="connsiteX3" fmla="*/ 349311 w 1952723"/>
                <a:gd name="connsiteY3" fmla="*/ 1340956 h 1657998"/>
                <a:gd name="connsiteX4" fmla="*/ 1542611 w 1952723"/>
                <a:gd name="connsiteY4" fmla="*/ 1340956 h 1657998"/>
                <a:gd name="connsiteX5" fmla="*/ 1952077 w 1952723"/>
                <a:gd name="connsiteY5" fmla="*/ 931490 h 1657998"/>
                <a:gd name="connsiteX6" fmla="*/ 1952077 w 1952723"/>
                <a:gd name="connsiteY6" fmla="*/ -731 h 165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2723" h="1657998">
                  <a:moveTo>
                    <a:pt x="408821" y="-731"/>
                  </a:moveTo>
                  <a:cubicBezTo>
                    <a:pt x="182667" y="-731"/>
                    <a:pt x="-646" y="182604"/>
                    <a:pt x="-646" y="408736"/>
                  </a:cubicBezTo>
                  <a:lnTo>
                    <a:pt x="-646" y="1657268"/>
                  </a:lnTo>
                  <a:cubicBezTo>
                    <a:pt x="35690" y="1492762"/>
                    <a:pt x="188708" y="1340956"/>
                    <a:pt x="349311" y="1340956"/>
                  </a:cubicBezTo>
                  <a:lnTo>
                    <a:pt x="1542611" y="1340956"/>
                  </a:lnTo>
                  <a:cubicBezTo>
                    <a:pt x="1768742" y="1340956"/>
                    <a:pt x="1952077" y="1157621"/>
                    <a:pt x="1952077" y="931490"/>
                  </a:cubicBezTo>
                  <a:lnTo>
                    <a:pt x="1952077" y="-731"/>
                  </a:lnTo>
                  <a:close/>
                </a:path>
              </a:pathLst>
            </a:custGeom>
            <a:solidFill>
              <a:schemeClr val="accent1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b="1" dirty="0" smtClean="0"/>
                <a:t>   </a:t>
              </a:r>
            </a:p>
            <a:p>
              <a:r>
                <a:rPr lang="en-US" b="1" dirty="0" smtClean="0"/>
                <a:t> </a:t>
              </a:r>
              <a:r>
                <a:rPr lang="en-US" b="1" dirty="0" smtClean="0"/>
                <a:t>  Default </a:t>
              </a:r>
              <a:r>
                <a:rPr lang="en-US" b="1" dirty="0" smtClean="0"/>
                <a:t>Slot</a:t>
              </a:r>
              <a:endParaRPr lang="en-US" dirty="0" smtClean="0"/>
            </a:p>
            <a:p>
              <a:endParaRPr lang="en-IN" dirty="0"/>
            </a:p>
          </p:txBody>
        </p:sp>
        <p:sp>
          <p:nvSpPr>
            <p:cNvPr id="8" name="Freeform: Shape 39">
              <a:extLst>
                <a:ext uri="{FF2B5EF4-FFF2-40B4-BE49-F238E27FC236}">
                  <a16:creationId xmlns:a16="http://schemas.microsoft.com/office/drawing/2014/main" xmlns="" id="{B8AB6332-AF90-18B5-AF40-B41975E6927E}"/>
                </a:ext>
              </a:extLst>
            </p:cNvPr>
            <p:cNvSpPr/>
            <p:nvPr/>
          </p:nvSpPr>
          <p:spPr>
            <a:xfrm>
              <a:off x="1397052" y="1682888"/>
              <a:ext cx="676565" cy="676587"/>
            </a:xfrm>
            <a:custGeom>
              <a:avLst/>
              <a:gdLst>
                <a:gd name="connsiteX0" fmla="*/ 675919 w 676565"/>
                <a:gd name="connsiteY0" fmla="*/ 555338 h 676587"/>
                <a:gd name="connsiteX1" fmla="*/ 392615 w 676565"/>
                <a:gd name="connsiteY1" fmla="*/ 675856 h 676587"/>
                <a:gd name="connsiteX2" fmla="*/ -646 w 676565"/>
                <a:gd name="connsiteY2" fmla="*/ 282551 h 676587"/>
                <a:gd name="connsiteX3" fmla="*/ 119895 w 676565"/>
                <a:gd name="connsiteY3" fmla="*/ -731 h 676587"/>
                <a:gd name="connsiteX4" fmla="*/ 9893 w 676565"/>
                <a:gd name="connsiteY4" fmla="*/ 272034 h 676587"/>
                <a:gd name="connsiteX5" fmla="*/ 403133 w 676565"/>
                <a:gd name="connsiteY5" fmla="*/ 665339 h 676587"/>
                <a:gd name="connsiteX6" fmla="*/ 675919 w 676565"/>
                <a:gd name="connsiteY6" fmla="*/ 555338 h 67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6565" h="676587">
                  <a:moveTo>
                    <a:pt x="675919" y="555338"/>
                  </a:moveTo>
                  <a:cubicBezTo>
                    <a:pt x="601858" y="632443"/>
                    <a:pt x="499530" y="675989"/>
                    <a:pt x="392615" y="675856"/>
                  </a:cubicBezTo>
                  <a:cubicBezTo>
                    <a:pt x="175457" y="675856"/>
                    <a:pt x="-646" y="499775"/>
                    <a:pt x="-646" y="282551"/>
                  </a:cubicBezTo>
                  <a:cubicBezTo>
                    <a:pt x="-767" y="175639"/>
                    <a:pt x="42773" y="73313"/>
                    <a:pt x="119895" y="-731"/>
                  </a:cubicBezTo>
                  <a:cubicBezTo>
                    <a:pt x="49198" y="72456"/>
                    <a:pt x="9748" y="170277"/>
                    <a:pt x="9893" y="272034"/>
                  </a:cubicBezTo>
                  <a:cubicBezTo>
                    <a:pt x="9893" y="489236"/>
                    <a:pt x="185975" y="665339"/>
                    <a:pt x="403133" y="665339"/>
                  </a:cubicBezTo>
                  <a:cubicBezTo>
                    <a:pt x="504888" y="665494"/>
                    <a:pt x="602718" y="626048"/>
                    <a:pt x="675919" y="555338"/>
                  </a:cubicBezTo>
                  <a:close/>
                </a:path>
              </a:pathLst>
            </a:custGeom>
            <a:solidFill>
              <a:srgbClr val="FFFFFF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40">
              <a:extLst>
                <a:ext uri="{FF2B5EF4-FFF2-40B4-BE49-F238E27FC236}">
                  <a16:creationId xmlns:a16="http://schemas.microsoft.com/office/drawing/2014/main" xmlns="" id="{96C9458A-C797-D295-E09F-4CC1F37AE6F0}"/>
                </a:ext>
              </a:extLst>
            </p:cNvPr>
            <p:cNvSpPr/>
            <p:nvPr/>
          </p:nvSpPr>
          <p:spPr>
            <a:xfrm>
              <a:off x="670437" y="3414375"/>
              <a:ext cx="2456890" cy="2570881"/>
            </a:xfrm>
            <a:custGeom>
              <a:avLst/>
              <a:gdLst>
                <a:gd name="connsiteX0" fmla="*/ 2232890 w 2233536"/>
                <a:gd name="connsiteY0" fmla="*/ 905472 h 2570881"/>
                <a:gd name="connsiteX1" fmla="*/ 2146900 w 2233536"/>
                <a:gd name="connsiteY1" fmla="*/ 855840 h 2570881"/>
                <a:gd name="connsiteX2" fmla="*/ 2146900 w 2233536"/>
                <a:gd name="connsiteY2" fmla="*/ 890126 h 2570881"/>
                <a:gd name="connsiteX3" fmla="*/ 2028124 w 2233536"/>
                <a:gd name="connsiteY3" fmla="*/ 939758 h 2570881"/>
                <a:gd name="connsiteX4" fmla="*/ 1972891 w 2233536"/>
                <a:gd name="connsiteY4" fmla="*/ 1090681 h 2570881"/>
                <a:gd name="connsiteX5" fmla="*/ 1972715 w 2233536"/>
                <a:gd name="connsiteY5" fmla="*/ 1090681 h 2570881"/>
                <a:gd name="connsiteX6" fmla="*/ 1972715 w 2233536"/>
                <a:gd name="connsiteY6" fmla="*/ 1093702 h 2570881"/>
                <a:gd name="connsiteX7" fmla="*/ 1972715 w 2233536"/>
                <a:gd name="connsiteY7" fmla="*/ 1129465 h 2570881"/>
                <a:gd name="connsiteX8" fmla="*/ 1972715 w 2233536"/>
                <a:gd name="connsiteY8" fmla="*/ 2085454 h 2570881"/>
                <a:gd name="connsiteX9" fmla="*/ 1518886 w 2233536"/>
                <a:gd name="connsiteY9" fmla="*/ 2539283 h 2570881"/>
                <a:gd name="connsiteX10" fmla="*/ 30222 w 2233536"/>
                <a:gd name="connsiteY10" fmla="*/ 2539283 h 2570881"/>
                <a:gd name="connsiteX11" fmla="*/ 30222 w 2233536"/>
                <a:gd name="connsiteY11" fmla="*/ 549760 h 2570881"/>
                <a:gd name="connsiteX12" fmla="*/ 549845 w 2233536"/>
                <a:gd name="connsiteY12" fmla="*/ 30137 h 2570881"/>
                <a:gd name="connsiteX13" fmla="*/ 1972715 w 2233536"/>
                <a:gd name="connsiteY13" fmla="*/ 30137 h 2570881"/>
                <a:gd name="connsiteX14" fmla="*/ 1972715 w 2233536"/>
                <a:gd name="connsiteY14" fmla="*/ 740107 h 2570881"/>
                <a:gd name="connsiteX15" fmla="*/ 1939532 w 2233536"/>
                <a:gd name="connsiteY15" fmla="*/ 801931 h 2570881"/>
                <a:gd name="connsiteX16" fmla="*/ 2001356 w 2233536"/>
                <a:gd name="connsiteY16" fmla="*/ 835092 h 2570881"/>
                <a:gd name="connsiteX17" fmla="*/ 2034540 w 2233536"/>
                <a:gd name="connsiteY17" fmla="*/ 773290 h 2570881"/>
                <a:gd name="connsiteX18" fmla="*/ 2003583 w 2233536"/>
                <a:gd name="connsiteY18" fmla="*/ 740834 h 2570881"/>
                <a:gd name="connsiteX19" fmla="*/ 2003583 w 2233536"/>
                <a:gd name="connsiteY19" fmla="*/ -731 h 2570881"/>
                <a:gd name="connsiteX20" fmla="*/ 549845 w 2233536"/>
                <a:gd name="connsiteY20" fmla="*/ -731 h 2570881"/>
                <a:gd name="connsiteX21" fmla="*/ -646 w 2233536"/>
                <a:gd name="connsiteY21" fmla="*/ 549760 h 2570881"/>
                <a:gd name="connsiteX22" fmla="*/ -646 w 2233536"/>
                <a:gd name="connsiteY22" fmla="*/ 2570151 h 2570881"/>
                <a:gd name="connsiteX23" fmla="*/ 1518886 w 2233536"/>
                <a:gd name="connsiteY23" fmla="*/ 2570151 h 2570881"/>
                <a:gd name="connsiteX24" fmla="*/ 2003583 w 2233536"/>
                <a:gd name="connsiteY24" fmla="*/ 2085454 h 2570881"/>
                <a:gd name="connsiteX25" fmla="*/ 2003583 w 2233536"/>
                <a:gd name="connsiteY25" fmla="*/ 1096723 h 2570881"/>
                <a:gd name="connsiteX26" fmla="*/ 2050878 w 2233536"/>
                <a:gd name="connsiteY26" fmla="*/ 960616 h 2570881"/>
                <a:gd name="connsiteX27" fmla="*/ 2146900 w 2233536"/>
                <a:gd name="connsiteY27" fmla="*/ 920928 h 2570881"/>
                <a:gd name="connsiteX28" fmla="*/ 2146900 w 2233536"/>
                <a:gd name="connsiteY28" fmla="*/ 955060 h 257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33536" h="2570881">
                  <a:moveTo>
                    <a:pt x="2232890" y="905472"/>
                  </a:moveTo>
                  <a:lnTo>
                    <a:pt x="2146900" y="855840"/>
                  </a:lnTo>
                  <a:lnTo>
                    <a:pt x="2146900" y="890126"/>
                  </a:lnTo>
                  <a:cubicBezTo>
                    <a:pt x="2097687" y="891074"/>
                    <a:pt x="2057735" y="907765"/>
                    <a:pt x="2028124" y="939758"/>
                  </a:cubicBezTo>
                  <a:cubicBezTo>
                    <a:pt x="1986518" y="984782"/>
                    <a:pt x="1975427" y="1049472"/>
                    <a:pt x="1972891" y="1090681"/>
                  </a:cubicBezTo>
                  <a:lnTo>
                    <a:pt x="1972715" y="1090681"/>
                  </a:lnTo>
                  <a:lnTo>
                    <a:pt x="1972715" y="1093702"/>
                  </a:lnTo>
                  <a:cubicBezTo>
                    <a:pt x="1972010" y="1105608"/>
                    <a:pt x="1972010" y="1117559"/>
                    <a:pt x="1972715" y="1129465"/>
                  </a:cubicBezTo>
                  <a:lnTo>
                    <a:pt x="1972715" y="2085454"/>
                  </a:lnTo>
                  <a:cubicBezTo>
                    <a:pt x="1972715" y="2335707"/>
                    <a:pt x="1769117" y="2539283"/>
                    <a:pt x="1518886" y="2539283"/>
                  </a:cubicBezTo>
                  <a:lnTo>
                    <a:pt x="30222" y="2539283"/>
                  </a:lnTo>
                  <a:lnTo>
                    <a:pt x="30222" y="549760"/>
                  </a:lnTo>
                  <a:cubicBezTo>
                    <a:pt x="30222" y="263126"/>
                    <a:pt x="263321" y="30137"/>
                    <a:pt x="549845" y="30137"/>
                  </a:cubicBezTo>
                  <a:lnTo>
                    <a:pt x="1972715" y="30137"/>
                  </a:lnTo>
                  <a:lnTo>
                    <a:pt x="1972715" y="740107"/>
                  </a:lnTo>
                  <a:cubicBezTo>
                    <a:pt x="1946477" y="748022"/>
                    <a:pt x="1931638" y="775693"/>
                    <a:pt x="1939532" y="801931"/>
                  </a:cubicBezTo>
                  <a:cubicBezTo>
                    <a:pt x="1947447" y="828169"/>
                    <a:pt x="1975140" y="843008"/>
                    <a:pt x="2001356" y="835092"/>
                  </a:cubicBezTo>
                  <a:cubicBezTo>
                    <a:pt x="2027594" y="827199"/>
                    <a:pt x="2042455" y="799506"/>
                    <a:pt x="2034540" y="773290"/>
                  </a:cubicBezTo>
                  <a:cubicBezTo>
                    <a:pt x="2029976" y="758143"/>
                    <a:pt x="2018488" y="746104"/>
                    <a:pt x="2003583" y="740834"/>
                  </a:cubicBezTo>
                  <a:lnTo>
                    <a:pt x="2003583" y="-731"/>
                  </a:lnTo>
                  <a:lnTo>
                    <a:pt x="549845" y="-731"/>
                  </a:lnTo>
                  <a:cubicBezTo>
                    <a:pt x="245821" y="-709"/>
                    <a:pt x="-635" y="245730"/>
                    <a:pt x="-646" y="549760"/>
                  </a:cubicBezTo>
                  <a:lnTo>
                    <a:pt x="-646" y="2570151"/>
                  </a:lnTo>
                  <a:lnTo>
                    <a:pt x="1518886" y="2570151"/>
                  </a:lnTo>
                  <a:cubicBezTo>
                    <a:pt x="1786580" y="2570130"/>
                    <a:pt x="2003561" y="2353148"/>
                    <a:pt x="2003583" y="2085454"/>
                  </a:cubicBezTo>
                  <a:lnTo>
                    <a:pt x="2003583" y="1096723"/>
                  </a:lnTo>
                  <a:cubicBezTo>
                    <a:pt x="2005435" y="1060364"/>
                    <a:pt x="2014365" y="1000061"/>
                    <a:pt x="2050878" y="960616"/>
                  </a:cubicBezTo>
                  <a:cubicBezTo>
                    <a:pt x="2074426" y="935194"/>
                    <a:pt x="2106727" y="921898"/>
                    <a:pt x="2146900" y="920928"/>
                  </a:cubicBezTo>
                  <a:lnTo>
                    <a:pt x="2146900" y="955060"/>
                  </a:lnTo>
                  <a:close/>
                </a:path>
              </a:pathLst>
            </a:custGeom>
            <a:solidFill>
              <a:schemeClr val="accent1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42">
              <a:extLst>
                <a:ext uri="{FF2B5EF4-FFF2-40B4-BE49-F238E27FC236}">
                  <a16:creationId xmlns:a16="http://schemas.microsoft.com/office/drawing/2014/main" xmlns="" id="{2DE1181A-7D15-47AA-CA7C-F9EB5AF1CC7E}"/>
                </a:ext>
              </a:extLst>
            </p:cNvPr>
            <p:cNvSpPr/>
            <p:nvPr/>
          </p:nvSpPr>
          <p:spPr>
            <a:xfrm>
              <a:off x="3497550" y="1901413"/>
              <a:ext cx="2147995" cy="1657998"/>
            </a:xfrm>
            <a:custGeom>
              <a:avLst/>
              <a:gdLst>
                <a:gd name="connsiteX0" fmla="*/ 408821 w 1952723"/>
                <a:gd name="connsiteY0" fmla="*/ -731 h 1657998"/>
                <a:gd name="connsiteX1" fmla="*/ -646 w 1952723"/>
                <a:gd name="connsiteY1" fmla="*/ 408736 h 1657998"/>
                <a:gd name="connsiteX2" fmla="*/ -646 w 1952723"/>
                <a:gd name="connsiteY2" fmla="*/ 1657268 h 1657998"/>
                <a:gd name="connsiteX3" fmla="*/ 349311 w 1952723"/>
                <a:gd name="connsiteY3" fmla="*/ 1340956 h 1657998"/>
                <a:gd name="connsiteX4" fmla="*/ 1542611 w 1952723"/>
                <a:gd name="connsiteY4" fmla="*/ 1340956 h 1657998"/>
                <a:gd name="connsiteX5" fmla="*/ 1952077 w 1952723"/>
                <a:gd name="connsiteY5" fmla="*/ 931490 h 1657998"/>
                <a:gd name="connsiteX6" fmla="*/ 1952077 w 1952723"/>
                <a:gd name="connsiteY6" fmla="*/ -731 h 165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2723" h="1657998">
                  <a:moveTo>
                    <a:pt x="408821" y="-731"/>
                  </a:moveTo>
                  <a:cubicBezTo>
                    <a:pt x="182667" y="-731"/>
                    <a:pt x="-646" y="182604"/>
                    <a:pt x="-646" y="408736"/>
                  </a:cubicBezTo>
                  <a:lnTo>
                    <a:pt x="-646" y="1657268"/>
                  </a:lnTo>
                  <a:cubicBezTo>
                    <a:pt x="35690" y="1492762"/>
                    <a:pt x="188708" y="1340956"/>
                    <a:pt x="349311" y="1340956"/>
                  </a:cubicBezTo>
                  <a:lnTo>
                    <a:pt x="1542611" y="1340956"/>
                  </a:lnTo>
                  <a:cubicBezTo>
                    <a:pt x="1768742" y="1340956"/>
                    <a:pt x="1952077" y="1157621"/>
                    <a:pt x="1952077" y="931490"/>
                  </a:cubicBezTo>
                  <a:lnTo>
                    <a:pt x="1952077" y="-731"/>
                  </a:lnTo>
                  <a:close/>
                </a:path>
              </a:pathLst>
            </a:custGeom>
            <a:solidFill>
              <a:schemeClr val="accent2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 smtClean="0"/>
            </a:p>
            <a:p>
              <a:r>
                <a:rPr lang="en-IN" b="1" dirty="0" smtClean="0"/>
                <a:t>  </a:t>
              </a:r>
              <a:r>
                <a:rPr lang="en-US" b="1" dirty="0" smtClean="0"/>
                <a:t> </a:t>
              </a:r>
              <a:r>
                <a:rPr lang="en-US" b="1" dirty="0" smtClean="0"/>
                <a:t>Named Slots</a:t>
              </a:r>
              <a:endParaRPr lang="en-US" dirty="0" smtClean="0"/>
            </a:p>
            <a:p>
              <a:endParaRPr lang="en-IN" dirty="0"/>
            </a:p>
          </p:txBody>
        </p:sp>
        <p:sp>
          <p:nvSpPr>
            <p:cNvPr id="13" name="Freeform: Shape 70">
              <a:extLst>
                <a:ext uri="{FF2B5EF4-FFF2-40B4-BE49-F238E27FC236}">
                  <a16:creationId xmlns:a16="http://schemas.microsoft.com/office/drawing/2014/main" xmlns="" id="{CC50A65B-12E5-5589-D4D3-22325EE44807}"/>
                </a:ext>
              </a:extLst>
            </p:cNvPr>
            <p:cNvSpPr/>
            <p:nvPr/>
          </p:nvSpPr>
          <p:spPr>
            <a:xfrm>
              <a:off x="3468516" y="3414375"/>
              <a:ext cx="2456890" cy="2570881"/>
            </a:xfrm>
            <a:custGeom>
              <a:avLst/>
              <a:gdLst>
                <a:gd name="connsiteX0" fmla="*/ 2232890 w 2233536"/>
                <a:gd name="connsiteY0" fmla="*/ 905472 h 2570881"/>
                <a:gd name="connsiteX1" fmla="*/ 2146900 w 2233536"/>
                <a:gd name="connsiteY1" fmla="*/ 855840 h 2570881"/>
                <a:gd name="connsiteX2" fmla="*/ 2146900 w 2233536"/>
                <a:gd name="connsiteY2" fmla="*/ 890126 h 2570881"/>
                <a:gd name="connsiteX3" fmla="*/ 2028124 w 2233536"/>
                <a:gd name="connsiteY3" fmla="*/ 939758 h 2570881"/>
                <a:gd name="connsiteX4" fmla="*/ 1972891 w 2233536"/>
                <a:gd name="connsiteY4" fmla="*/ 1090681 h 2570881"/>
                <a:gd name="connsiteX5" fmla="*/ 1972715 w 2233536"/>
                <a:gd name="connsiteY5" fmla="*/ 1090681 h 2570881"/>
                <a:gd name="connsiteX6" fmla="*/ 1972715 w 2233536"/>
                <a:gd name="connsiteY6" fmla="*/ 1093702 h 2570881"/>
                <a:gd name="connsiteX7" fmla="*/ 1972715 w 2233536"/>
                <a:gd name="connsiteY7" fmla="*/ 1129465 h 2570881"/>
                <a:gd name="connsiteX8" fmla="*/ 1972715 w 2233536"/>
                <a:gd name="connsiteY8" fmla="*/ 2085454 h 2570881"/>
                <a:gd name="connsiteX9" fmla="*/ 1518886 w 2233536"/>
                <a:gd name="connsiteY9" fmla="*/ 2539283 h 2570881"/>
                <a:gd name="connsiteX10" fmla="*/ 30222 w 2233536"/>
                <a:gd name="connsiteY10" fmla="*/ 2539283 h 2570881"/>
                <a:gd name="connsiteX11" fmla="*/ 30222 w 2233536"/>
                <a:gd name="connsiteY11" fmla="*/ 549760 h 2570881"/>
                <a:gd name="connsiteX12" fmla="*/ 549845 w 2233536"/>
                <a:gd name="connsiteY12" fmla="*/ 30137 h 2570881"/>
                <a:gd name="connsiteX13" fmla="*/ 1972715 w 2233536"/>
                <a:gd name="connsiteY13" fmla="*/ 30137 h 2570881"/>
                <a:gd name="connsiteX14" fmla="*/ 1972715 w 2233536"/>
                <a:gd name="connsiteY14" fmla="*/ 740107 h 2570881"/>
                <a:gd name="connsiteX15" fmla="*/ 1939532 w 2233536"/>
                <a:gd name="connsiteY15" fmla="*/ 801931 h 2570881"/>
                <a:gd name="connsiteX16" fmla="*/ 2001356 w 2233536"/>
                <a:gd name="connsiteY16" fmla="*/ 835092 h 2570881"/>
                <a:gd name="connsiteX17" fmla="*/ 2034540 w 2233536"/>
                <a:gd name="connsiteY17" fmla="*/ 773290 h 2570881"/>
                <a:gd name="connsiteX18" fmla="*/ 2003583 w 2233536"/>
                <a:gd name="connsiteY18" fmla="*/ 740834 h 2570881"/>
                <a:gd name="connsiteX19" fmla="*/ 2003583 w 2233536"/>
                <a:gd name="connsiteY19" fmla="*/ -731 h 2570881"/>
                <a:gd name="connsiteX20" fmla="*/ 549845 w 2233536"/>
                <a:gd name="connsiteY20" fmla="*/ -731 h 2570881"/>
                <a:gd name="connsiteX21" fmla="*/ -646 w 2233536"/>
                <a:gd name="connsiteY21" fmla="*/ 549760 h 2570881"/>
                <a:gd name="connsiteX22" fmla="*/ -646 w 2233536"/>
                <a:gd name="connsiteY22" fmla="*/ 2570151 h 2570881"/>
                <a:gd name="connsiteX23" fmla="*/ 1518886 w 2233536"/>
                <a:gd name="connsiteY23" fmla="*/ 2570151 h 2570881"/>
                <a:gd name="connsiteX24" fmla="*/ 2003583 w 2233536"/>
                <a:gd name="connsiteY24" fmla="*/ 2085454 h 2570881"/>
                <a:gd name="connsiteX25" fmla="*/ 2003583 w 2233536"/>
                <a:gd name="connsiteY25" fmla="*/ 1096723 h 2570881"/>
                <a:gd name="connsiteX26" fmla="*/ 2050878 w 2233536"/>
                <a:gd name="connsiteY26" fmla="*/ 960616 h 2570881"/>
                <a:gd name="connsiteX27" fmla="*/ 2146900 w 2233536"/>
                <a:gd name="connsiteY27" fmla="*/ 920928 h 2570881"/>
                <a:gd name="connsiteX28" fmla="*/ 2146900 w 2233536"/>
                <a:gd name="connsiteY28" fmla="*/ 955060 h 257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33536" h="2570881">
                  <a:moveTo>
                    <a:pt x="2232890" y="905472"/>
                  </a:moveTo>
                  <a:lnTo>
                    <a:pt x="2146900" y="855840"/>
                  </a:lnTo>
                  <a:lnTo>
                    <a:pt x="2146900" y="890126"/>
                  </a:lnTo>
                  <a:cubicBezTo>
                    <a:pt x="2097687" y="891074"/>
                    <a:pt x="2057735" y="907765"/>
                    <a:pt x="2028124" y="939758"/>
                  </a:cubicBezTo>
                  <a:cubicBezTo>
                    <a:pt x="1986518" y="984782"/>
                    <a:pt x="1975427" y="1049472"/>
                    <a:pt x="1972891" y="1090681"/>
                  </a:cubicBezTo>
                  <a:lnTo>
                    <a:pt x="1972715" y="1090681"/>
                  </a:lnTo>
                  <a:lnTo>
                    <a:pt x="1972715" y="1093702"/>
                  </a:lnTo>
                  <a:cubicBezTo>
                    <a:pt x="1972010" y="1105608"/>
                    <a:pt x="1972010" y="1117559"/>
                    <a:pt x="1972715" y="1129465"/>
                  </a:cubicBezTo>
                  <a:lnTo>
                    <a:pt x="1972715" y="2085454"/>
                  </a:lnTo>
                  <a:cubicBezTo>
                    <a:pt x="1972715" y="2335707"/>
                    <a:pt x="1769117" y="2539283"/>
                    <a:pt x="1518886" y="2539283"/>
                  </a:cubicBezTo>
                  <a:lnTo>
                    <a:pt x="30222" y="2539283"/>
                  </a:lnTo>
                  <a:lnTo>
                    <a:pt x="30222" y="549760"/>
                  </a:lnTo>
                  <a:cubicBezTo>
                    <a:pt x="30222" y="263126"/>
                    <a:pt x="263321" y="30137"/>
                    <a:pt x="549845" y="30137"/>
                  </a:cubicBezTo>
                  <a:lnTo>
                    <a:pt x="1972715" y="30137"/>
                  </a:lnTo>
                  <a:lnTo>
                    <a:pt x="1972715" y="740107"/>
                  </a:lnTo>
                  <a:cubicBezTo>
                    <a:pt x="1946477" y="748022"/>
                    <a:pt x="1931638" y="775693"/>
                    <a:pt x="1939532" y="801931"/>
                  </a:cubicBezTo>
                  <a:cubicBezTo>
                    <a:pt x="1947447" y="828169"/>
                    <a:pt x="1975140" y="843008"/>
                    <a:pt x="2001356" y="835092"/>
                  </a:cubicBezTo>
                  <a:cubicBezTo>
                    <a:pt x="2027594" y="827199"/>
                    <a:pt x="2042455" y="799506"/>
                    <a:pt x="2034540" y="773290"/>
                  </a:cubicBezTo>
                  <a:cubicBezTo>
                    <a:pt x="2029976" y="758143"/>
                    <a:pt x="2018488" y="746104"/>
                    <a:pt x="2003583" y="740834"/>
                  </a:cubicBezTo>
                  <a:lnTo>
                    <a:pt x="2003583" y="-731"/>
                  </a:lnTo>
                  <a:lnTo>
                    <a:pt x="549845" y="-731"/>
                  </a:lnTo>
                  <a:cubicBezTo>
                    <a:pt x="245821" y="-709"/>
                    <a:pt x="-635" y="245730"/>
                    <a:pt x="-646" y="549760"/>
                  </a:cubicBezTo>
                  <a:lnTo>
                    <a:pt x="-646" y="2570151"/>
                  </a:lnTo>
                  <a:lnTo>
                    <a:pt x="1518886" y="2570151"/>
                  </a:lnTo>
                  <a:cubicBezTo>
                    <a:pt x="1786580" y="2570130"/>
                    <a:pt x="2003561" y="2353148"/>
                    <a:pt x="2003583" y="2085454"/>
                  </a:cubicBezTo>
                  <a:lnTo>
                    <a:pt x="2003583" y="1096723"/>
                  </a:lnTo>
                  <a:cubicBezTo>
                    <a:pt x="2005435" y="1060364"/>
                    <a:pt x="2014365" y="1000061"/>
                    <a:pt x="2050878" y="960616"/>
                  </a:cubicBezTo>
                  <a:cubicBezTo>
                    <a:pt x="2074426" y="935194"/>
                    <a:pt x="2106727" y="921898"/>
                    <a:pt x="2146900" y="920928"/>
                  </a:cubicBezTo>
                  <a:lnTo>
                    <a:pt x="2146900" y="955060"/>
                  </a:lnTo>
                  <a:close/>
                </a:path>
              </a:pathLst>
            </a:custGeom>
            <a:solidFill>
              <a:schemeClr val="accent2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72">
              <a:extLst>
                <a:ext uri="{FF2B5EF4-FFF2-40B4-BE49-F238E27FC236}">
                  <a16:creationId xmlns:a16="http://schemas.microsoft.com/office/drawing/2014/main" xmlns="" id="{C95C8DA9-A521-43C4-4239-6DE2654663D7}"/>
                </a:ext>
              </a:extLst>
            </p:cNvPr>
            <p:cNvSpPr/>
            <p:nvPr/>
          </p:nvSpPr>
          <p:spPr>
            <a:xfrm>
              <a:off x="6298305" y="1876214"/>
              <a:ext cx="2147995" cy="1657998"/>
            </a:xfrm>
            <a:custGeom>
              <a:avLst/>
              <a:gdLst>
                <a:gd name="connsiteX0" fmla="*/ 408821 w 1952723"/>
                <a:gd name="connsiteY0" fmla="*/ -731 h 1657998"/>
                <a:gd name="connsiteX1" fmla="*/ -646 w 1952723"/>
                <a:gd name="connsiteY1" fmla="*/ 408736 h 1657998"/>
                <a:gd name="connsiteX2" fmla="*/ -646 w 1952723"/>
                <a:gd name="connsiteY2" fmla="*/ 1657268 h 1657998"/>
                <a:gd name="connsiteX3" fmla="*/ 349311 w 1952723"/>
                <a:gd name="connsiteY3" fmla="*/ 1340956 h 1657998"/>
                <a:gd name="connsiteX4" fmla="*/ 1542611 w 1952723"/>
                <a:gd name="connsiteY4" fmla="*/ 1340956 h 1657998"/>
                <a:gd name="connsiteX5" fmla="*/ 1952077 w 1952723"/>
                <a:gd name="connsiteY5" fmla="*/ 931490 h 1657998"/>
                <a:gd name="connsiteX6" fmla="*/ 1952077 w 1952723"/>
                <a:gd name="connsiteY6" fmla="*/ -731 h 165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2723" h="1657998">
                  <a:moveTo>
                    <a:pt x="408821" y="-731"/>
                  </a:moveTo>
                  <a:cubicBezTo>
                    <a:pt x="182667" y="-731"/>
                    <a:pt x="-646" y="182604"/>
                    <a:pt x="-646" y="408736"/>
                  </a:cubicBezTo>
                  <a:lnTo>
                    <a:pt x="-646" y="1657268"/>
                  </a:lnTo>
                  <a:cubicBezTo>
                    <a:pt x="35690" y="1492762"/>
                    <a:pt x="188708" y="1340956"/>
                    <a:pt x="349311" y="1340956"/>
                  </a:cubicBezTo>
                  <a:lnTo>
                    <a:pt x="1542611" y="1340956"/>
                  </a:lnTo>
                  <a:cubicBezTo>
                    <a:pt x="1768742" y="1340956"/>
                    <a:pt x="1952077" y="1157621"/>
                    <a:pt x="1952077" y="931490"/>
                  </a:cubicBezTo>
                  <a:lnTo>
                    <a:pt x="1952077" y="-731"/>
                  </a:lnTo>
                  <a:close/>
                </a:path>
              </a:pathLst>
            </a:custGeom>
            <a:solidFill>
              <a:schemeClr val="accent3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1" dirty="0" smtClean="0"/>
            </a:p>
            <a:p>
              <a:r>
                <a:rPr lang="en-US" b="1" dirty="0" smtClean="0"/>
                <a:t> </a:t>
              </a:r>
              <a:r>
                <a:rPr lang="en-US" b="1" dirty="0" smtClean="0"/>
                <a:t> Scoped </a:t>
              </a:r>
              <a:r>
                <a:rPr lang="en-US" b="1" dirty="0" smtClean="0"/>
                <a:t>Slots</a:t>
              </a:r>
              <a:endParaRPr lang="en-US" dirty="0" smtClean="0"/>
            </a:p>
            <a:p>
              <a:endParaRPr lang="en-IN" dirty="0"/>
            </a:p>
          </p:txBody>
        </p:sp>
        <p:sp>
          <p:nvSpPr>
            <p:cNvPr id="17" name="Freeform: Shape 100">
              <a:extLst>
                <a:ext uri="{FF2B5EF4-FFF2-40B4-BE49-F238E27FC236}">
                  <a16:creationId xmlns:a16="http://schemas.microsoft.com/office/drawing/2014/main" xmlns="" id="{12A4F101-A00D-839E-7EA1-83D0899FB9F0}"/>
                </a:ext>
              </a:extLst>
            </p:cNvPr>
            <p:cNvSpPr/>
            <p:nvPr/>
          </p:nvSpPr>
          <p:spPr>
            <a:xfrm>
              <a:off x="6266595" y="3414375"/>
              <a:ext cx="2456890" cy="2570881"/>
            </a:xfrm>
            <a:custGeom>
              <a:avLst/>
              <a:gdLst>
                <a:gd name="connsiteX0" fmla="*/ 2232890 w 2233536"/>
                <a:gd name="connsiteY0" fmla="*/ 905472 h 2570881"/>
                <a:gd name="connsiteX1" fmla="*/ 2146900 w 2233536"/>
                <a:gd name="connsiteY1" fmla="*/ 855840 h 2570881"/>
                <a:gd name="connsiteX2" fmla="*/ 2146900 w 2233536"/>
                <a:gd name="connsiteY2" fmla="*/ 890126 h 2570881"/>
                <a:gd name="connsiteX3" fmla="*/ 2028124 w 2233536"/>
                <a:gd name="connsiteY3" fmla="*/ 939758 h 2570881"/>
                <a:gd name="connsiteX4" fmla="*/ 1972891 w 2233536"/>
                <a:gd name="connsiteY4" fmla="*/ 1090681 h 2570881"/>
                <a:gd name="connsiteX5" fmla="*/ 1972715 w 2233536"/>
                <a:gd name="connsiteY5" fmla="*/ 1090681 h 2570881"/>
                <a:gd name="connsiteX6" fmla="*/ 1972715 w 2233536"/>
                <a:gd name="connsiteY6" fmla="*/ 1093702 h 2570881"/>
                <a:gd name="connsiteX7" fmla="*/ 1972715 w 2233536"/>
                <a:gd name="connsiteY7" fmla="*/ 1129465 h 2570881"/>
                <a:gd name="connsiteX8" fmla="*/ 1972715 w 2233536"/>
                <a:gd name="connsiteY8" fmla="*/ 2085454 h 2570881"/>
                <a:gd name="connsiteX9" fmla="*/ 1518886 w 2233536"/>
                <a:gd name="connsiteY9" fmla="*/ 2539283 h 2570881"/>
                <a:gd name="connsiteX10" fmla="*/ 30222 w 2233536"/>
                <a:gd name="connsiteY10" fmla="*/ 2539283 h 2570881"/>
                <a:gd name="connsiteX11" fmla="*/ 30222 w 2233536"/>
                <a:gd name="connsiteY11" fmla="*/ 549760 h 2570881"/>
                <a:gd name="connsiteX12" fmla="*/ 549845 w 2233536"/>
                <a:gd name="connsiteY12" fmla="*/ 30137 h 2570881"/>
                <a:gd name="connsiteX13" fmla="*/ 1972715 w 2233536"/>
                <a:gd name="connsiteY13" fmla="*/ 30137 h 2570881"/>
                <a:gd name="connsiteX14" fmla="*/ 1972715 w 2233536"/>
                <a:gd name="connsiteY14" fmla="*/ 740107 h 2570881"/>
                <a:gd name="connsiteX15" fmla="*/ 1939532 w 2233536"/>
                <a:gd name="connsiteY15" fmla="*/ 801931 h 2570881"/>
                <a:gd name="connsiteX16" fmla="*/ 2001356 w 2233536"/>
                <a:gd name="connsiteY16" fmla="*/ 835092 h 2570881"/>
                <a:gd name="connsiteX17" fmla="*/ 2034540 w 2233536"/>
                <a:gd name="connsiteY17" fmla="*/ 773290 h 2570881"/>
                <a:gd name="connsiteX18" fmla="*/ 2003583 w 2233536"/>
                <a:gd name="connsiteY18" fmla="*/ 740834 h 2570881"/>
                <a:gd name="connsiteX19" fmla="*/ 2003583 w 2233536"/>
                <a:gd name="connsiteY19" fmla="*/ -731 h 2570881"/>
                <a:gd name="connsiteX20" fmla="*/ 549845 w 2233536"/>
                <a:gd name="connsiteY20" fmla="*/ -731 h 2570881"/>
                <a:gd name="connsiteX21" fmla="*/ -646 w 2233536"/>
                <a:gd name="connsiteY21" fmla="*/ 549760 h 2570881"/>
                <a:gd name="connsiteX22" fmla="*/ -646 w 2233536"/>
                <a:gd name="connsiteY22" fmla="*/ 2570151 h 2570881"/>
                <a:gd name="connsiteX23" fmla="*/ 1518886 w 2233536"/>
                <a:gd name="connsiteY23" fmla="*/ 2570151 h 2570881"/>
                <a:gd name="connsiteX24" fmla="*/ 2003583 w 2233536"/>
                <a:gd name="connsiteY24" fmla="*/ 2085454 h 2570881"/>
                <a:gd name="connsiteX25" fmla="*/ 2003583 w 2233536"/>
                <a:gd name="connsiteY25" fmla="*/ 1096723 h 2570881"/>
                <a:gd name="connsiteX26" fmla="*/ 2050878 w 2233536"/>
                <a:gd name="connsiteY26" fmla="*/ 960616 h 2570881"/>
                <a:gd name="connsiteX27" fmla="*/ 2146900 w 2233536"/>
                <a:gd name="connsiteY27" fmla="*/ 920928 h 2570881"/>
                <a:gd name="connsiteX28" fmla="*/ 2146900 w 2233536"/>
                <a:gd name="connsiteY28" fmla="*/ 955060 h 257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33536" h="2570881">
                  <a:moveTo>
                    <a:pt x="2232890" y="905472"/>
                  </a:moveTo>
                  <a:lnTo>
                    <a:pt x="2146900" y="855840"/>
                  </a:lnTo>
                  <a:lnTo>
                    <a:pt x="2146900" y="890126"/>
                  </a:lnTo>
                  <a:cubicBezTo>
                    <a:pt x="2097687" y="891074"/>
                    <a:pt x="2057735" y="907765"/>
                    <a:pt x="2028124" y="939758"/>
                  </a:cubicBezTo>
                  <a:cubicBezTo>
                    <a:pt x="1986518" y="984782"/>
                    <a:pt x="1975427" y="1049472"/>
                    <a:pt x="1972891" y="1090681"/>
                  </a:cubicBezTo>
                  <a:lnTo>
                    <a:pt x="1972715" y="1090681"/>
                  </a:lnTo>
                  <a:lnTo>
                    <a:pt x="1972715" y="1093702"/>
                  </a:lnTo>
                  <a:cubicBezTo>
                    <a:pt x="1972010" y="1105608"/>
                    <a:pt x="1972010" y="1117559"/>
                    <a:pt x="1972715" y="1129465"/>
                  </a:cubicBezTo>
                  <a:lnTo>
                    <a:pt x="1972715" y="2085454"/>
                  </a:lnTo>
                  <a:cubicBezTo>
                    <a:pt x="1972715" y="2335707"/>
                    <a:pt x="1769117" y="2539283"/>
                    <a:pt x="1518886" y="2539283"/>
                  </a:cubicBezTo>
                  <a:lnTo>
                    <a:pt x="30222" y="2539283"/>
                  </a:lnTo>
                  <a:lnTo>
                    <a:pt x="30222" y="549760"/>
                  </a:lnTo>
                  <a:cubicBezTo>
                    <a:pt x="30222" y="263126"/>
                    <a:pt x="263321" y="30137"/>
                    <a:pt x="549845" y="30137"/>
                  </a:cubicBezTo>
                  <a:lnTo>
                    <a:pt x="1972715" y="30137"/>
                  </a:lnTo>
                  <a:lnTo>
                    <a:pt x="1972715" y="740107"/>
                  </a:lnTo>
                  <a:cubicBezTo>
                    <a:pt x="1946477" y="748022"/>
                    <a:pt x="1931638" y="775693"/>
                    <a:pt x="1939532" y="801931"/>
                  </a:cubicBezTo>
                  <a:cubicBezTo>
                    <a:pt x="1947447" y="828169"/>
                    <a:pt x="1975140" y="843008"/>
                    <a:pt x="2001356" y="835092"/>
                  </a:cubicBezTo>
                  <a:cubicBezTo>
                    <a:pt x="2027594" y="827199"/>
                    <a:pt x="2042455" y="799506"/>
                    <a:pt x="2034540" y="773290"/>
                  </a:cubicBezTo>
                  <a:cubicBezTo>
                    <a:pt x="2029976" y="758143"/>
                    <a:pt x="2018488" y="746104"/>
                    <a:pt x="2003583" y="740834"/>
                  </a:cubicBezTo>
                  <a:lnTo>
                    <a:pt x="2003583" y="-731"/>
                  </a:lnTo>
                  <a:lnTo>
                    <a:pt x="549845" y="-731"/>
                  </a:lnTo>
                  <a:cubicBezTo>
                    <a:pt x="245821" y="-709"/>
                    <a:pt x="-635" y="245730"/>
                    <a:pt x="-646" y="549760"/>
                  </a:cubicBezTo>
                  <a:lnTo>
                    <a:pt x="-646" y="2570151"/>
                  </a:lnTo>
                  <a:lnTo>
                    <a:pt x="1518886" y="2570151"/>
                  </a:lnTo>
                  <a:cubicBezTo>
                    <a:pt x="1786580" y="2570130"/>
                    <a:pt x="2003561" y="2353148"/>
                    <a:pt x="2003583" y="2085454"/>
                  </a:cubicBezTo>
                  <a:lnTo>
                    <a:pt x="2003583" y="1096723"/>
                  </a:lnTo>
                  <a:cubicBezTo>
                    <a:pt x="2005435" y="1060364"/>
                    <a:pt x="2014365" y="1000061"/>
                    <a:pt x="2050878" y="960616"/>
                  </a:cubicBezTo>
                  <a:cubicBezTo>
                    <a:pt x="2074426" y="935194"/>
                    <a:pt x="2106727" y="921898"/>
                    <a:pt x="2146900" y="920928"/>
                  </a:cubicBezTo>
                  <a:lnTo>
                    <a:pt x="2146900" y="955060"/>
                  </a:lnTo>
                  <a:close/>
                </a:path>
              </a:pathLst>
            </a:custGeom>
            <a:solidFill>
              <a:schemeClr val="accent3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8391A9E-DB34-58D6-0282-AC4B9FB51350}"/>
                </a:ext>
              </a:extLst>
            </p:cNvPr>
            <p:cNvSpPr txBox="1"/>
            <p:nvPr/>
          </p:nvSpPr>
          <p:spPr>
            <a:xfrm>
              <a:off x="746489" y="3861315"/>
              <a:ext cx="2053410" cy="13888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dirty="0" smtClean="0"/>
                <a:t>Used </a:t>
              </a:r>
              <a:r>
                <a:rPr lang="en-US" dirty="0" smtClean="0"/>
                <a:t>when you have only one slot or unnamed content.</a:t>
              </a:r>
            </a:p>
            <a:p>
              <a:pPr algn="ctr">
                <a:spcAft>
                  <a:spcPts val="600"/>
                </a:spcAft>
              </a:pP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4A0204D-B0A1-FC15-2244-CD346556B837}"/>
                </a:ext>
              </a:extLst>
            </p:cNvPr>
            <p:cNvSpPr txBox="1"/>
            <p:nvPr/>
          </p:nvSpPr>
          <p:spPr>
            <a:xfrm>
              <a:off x="3594734" y="3947338"/>
              <a:ext cx="1952723" cy="2863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7B9A74A-367D-B42A-8F03-810324F17FB9}"/>
                </a:ext>
              </a:extLst>
            </p:cNvPr>
            <p:cNvSpPr txBox="1"/>
            <p:nvPr/>
          </p:nvSpPr>
          <p:spPr>
            <a:xfrm>
              <a:off x="6392813" y="3947338"/>
              <a:ext cx="1952723" cy="2863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36D4340-DF2E-1418-C4A6-DF6A33102D6E}"/>
                </a:ext>
              </a:extLst>
            </p:cNvPr>
            <p:cNvSpPr txBox="1"/>
            <p:nvPr/>
          </p:nvSpPr>
          <p:spPr>
            <a:xfrm>
              <a:off x="9190891" y="3947338"/>
              <a:ext cx="1952723" cy="2863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85EA8C55-97B7-0749-273E-949EED996524}"/>
                </a:ext>
              </a:extLst>
            </p:cNvPr>
            <p:cNvSpPr txBox="1"/>
            <p:nvPr/>
          </p:nvSpPr>
          <p:spPr>
            <a:xfrm>
              <a:off x="3497098" y="2516627"/>
              <a:ext cx="2148448" cy="343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65E4169-1F15-42FE-8FDD-E22E22EE0A56}"/>
                </a:ext>
              </a:extLst>
            </p:cNvPr>
            <p:cNvSpPr txBox="1"/>
            <p:nvPr/>
          </p:nvSpPr>
          <p:spPr>
            <a:xfrm>
              <a:off x="6295177" y="2516627"/>
              <a:ext cx="2148448" cy="343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EFDE67F3-5B57-493D-63F4-9F7BA82875DE}"/>
                </a:ext>
              </a:extLst>
            </p:cNvPr>
            <p:cNvSpPr txBox="1"/>
            <p:nvPr/>
          </p:nvSpPr>
          <p:spPr>
            <a:xfrm>
              <a:off x="9093255" y="2516627"/>
              <a:ext cx="2148448" cy="343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28600" y="7620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slots</a:t>
            </a:r>
            <a:r>
              <a:rPr lang="en-US" dirty="0" smtClean="0"/>
              <a:t> are a powerful feature that allow you to </a:t>
            </a:r>
            <a:r>
              <a:rPr lang="en-US" b="1" dirty="0" smtClean="0"/>
              <a:t>inject content</a:t>
            </a:r>
            <a:r>
              <a:rPr lang="en-US" dirty="0" smtClean="0"/>
              <a:t> into a component from the </a:t>
            </a:r>
            <a:r>
              <a:rPr lang="en-US" b="1" dirty="0" smtClean="0"/>
              <a:t>outside</a:t>
            </a:r>
            <a:r>
              <a:rPr lang="en-US" dirty="0" smtClean="0"/>
              <a:t>, providing flexible component composition</a:t>
            </a:r>
            <a:endParaRPr lang="en-US" dirty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429000" y="3983251"/>
            <a:ext cx="1828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Used when you want multiple content sections in a component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72200" y="4114800"/>
            <a:ext cx="1981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Used when the </a:t>
            </a:r>
            <a:r>
              <a:rPr lang="en-US" b="1" dirty="0" smtClean="0"/>
              <a:t>child component passes data back</a:t>
            </a:r>
            <a:r>
              <a:rPr lang="en-US" dirty="0" smtClean="0"/>
              <a:t> to the parent via slot.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Vue advanced topics</a:t>
            </a:r>
            <a:endParaRPr lang="en-US" sz="2800" dirty="0"/>
          </a:p>
        </p:txBody>
      </p:sp>
      <p:grpSp>
        <p:nvGrpSpPr>
          <p:cNvPr id="4" name="Content Placeholder 3">
            <a:extLst>
              <a:ext uri="{FF2B5EF4-FFF2-40B4-BE49-F238E27FC236}">
                <a16:creationId xmlns:a16="http://schemas.microsoft.com/office/drawing/2014/main" xmlns="" id="{0D0B125E-2D18-1C5A-F97D-C6F4B2206948}"/>
              </a:ext>
            </a:extLst>
          </p:cNvPr>
          <p:cNvGrpSpPr>
            <a:grpSpLocks noGrp="1"/>
          </p:cNvGrpSpPr>
          <p:nvPr>
            <p:ph sz="quarter" idx="1"/>
          </p:nvPr>
        </p:nvGrpSpPr>
        <p:grpSpPr>
          <a:xfrm>
            <a:off x="457200" y="1600200"/>
            <a:ext cx="8001000" cy="4873626"/>
            <a:chOff x="670437" y="1450835"/>
            <a:chExt cx="8053048" cy="4534421"/>
          </a:xfrm>
        </p:grpSpPr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xmlns="" id="{3D22CBDC-6792-7B1B-1BDA-1FCD9133FB0C}"/>
                </a:ext>
              </a:extLst>
            </p:cNvPr>
            <p:cNvSpPr/>
            <p:nvPr/>
          </p:nvSpPr>
          <p:spPr>
            <a:xfrm>
              <a:off x="699471" y="1901413"/>
              <a:ext cx="2147995" cy="1657998"/>
            </a:xfrm>
            <a:custGeom>
              <a:avLst/>
              <a:gdLst>
                <a:gd name="connsiteX0" fmla="*/ 408821 w 1952723"/>
                <a:gd name="connsiteY0" fmla="*/ -731 h 1657998"/>
                <a:gd name="connsiteX1" fmla="*/ -646 w 1952723"/>
                <a:gd name="connsiteY1" fmla="*/ 408736 h 1657998"/>
                <a:gd name="connsiteX2" fmla="*/ -646 w 1952723"/>
                <a:gd name="connsiteY2" fmla="*/ 1657268 h 1657998"/>
                <a:gd name="connsiteX3" fmla="*/ 349311 w 1952723"/>
                <a:gd name="connsiteY3" fmla="*/ 1340956 h 1657998"/>
                <a:gd name="connsiteX4" fmla="*/ 1542611 w 1952723"/>
                <a:gd name="connsiteY4" fmla="*/ 1340956 h 1657998"/>
                <a:gd name="connsiteX5" fmla="*/ 1952077 w 1952723"/>
                <a:gd name="connsiteY5" fmla="*/ 931490 h 1657998"/>
                <a:gd name="connsiteX6" fmla="*/ 1952077 w 1952723"/>
                <a:gd name="connsiteY6" fmla="*/ -731 h 165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2723" h="1657998">
                  <a:moveTo>
                    <a:pt x="408821" y="-731"/>
                  </a:moveTo>
                  <a:cubicBezTo>
                    <a:pt x="182667" y="-731"/>
                    <a:pt x="-646" y="182604"/>
                    <a:pt x="-646" y="408736"/>
                  </a:cubicBezTo>
                  <a:lnTo>
                    <a:pt x="-646" y="1657268"/>
                  </a:lnTo>
                  <a:cubicBezTo>
                    <a:pt x="35690" y="1492762"/>
                    <a:pt x="188708" y="1340956"/>
                    <a:pt x="349311" y="1340956"/>
                  </a:cubicBezTo>
                  <a:lnTo>
                    <a:pt x="1542611" y="1340956"/>
                  </a:lnTo>
                  <a:cubicBezTo>
                    <a:pt x="1768742" y="1340956"/>
                    <a:pt x="1952077" y="1157621"/>
                    <a:pt x="1952077" y="931490"/>
                  </a:cubicBezTo>
                  <a:lnTo>
                    <a:pt x="1952077" y="-731"/>
                  </a:lnTo>
                  <a:close/>
                </a:path>
              </a:pathLst>
            </a:custGeom>
            <a:solidFill>
              <a:schemeClr val="accent1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xmlns="" id="{290DA226-46EE-D063-2950-0377C3784151}"/>
                </a:ext>
              </a:extLst>
            </p:cNvPr>
            <p:cNvSpPr/>
            <p:nvPr/>
          </p:nvSpPr>
          <p:spPr>
            <a:xfrm>
              <a:off x="1285517" y="1450835"/>
              <a:ext cx="1020150" cy="1020151"/>
            </a:xfrm>
            <a:custGeom>
              <a:avLst/>
              <a:gdLst>
                <a:gd name="connsiteX0" fmla="*/ 1019505 w 1020150"/>
                <a:gd name="connsiteY0" fmla="*/ 509345 h 1020151"/>
                <a:gd name="connsiteX1" fmla="*/ 509429 w 1020150"/>
                <a:gd name="connsiteY1" fmla="*/ 1019420 h 1020151"/>
                <a:gd name="connsiteX2" fmla="*/ -646 w 1020150"/>
                <a:gd name="connsiteY2" fmla="*/ 509345 h 1020151"/>
                <a:gd name="connsiteX3" fmla="*/ 509429 w 1020150"/>
                <a:gd name="connsiteY3" fmla="*/ -731 h 1020151"/>
                <a:gd name="connsiteX4" fmla="*/ 1019505 w 1020150"/>
                <a:gd name="connsiteY4" fmla="*/ 509345 h 102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150" h="1020151">
                  <a:moveTo>
                    <a:pt x="1019505" y="509345"/>
                  </a:moveTo>
                  <a:cubicBezTo>
                    <a:pt x="1019505" y="791052"/>
                    <a:pt x="791136" y="1019420"/>
                    <a:pt x="509429" y="1019420"/>
                  </a:cubicBezTo>
                  <a:cubicBezTo>
                    <a:pt x="227723" y="1019420"/>
                    <a:pt x="-646" y="791052"/>
                    <a:pt x="-646" y="509345"/>
                  </a:cubicBezTo>
                  <a:cubicBezTo>
                    <a:pt x="-646" y="227638"/>
                    <a:pt x="227723" y="-731"/>
                    <a:pt x="509429" y="-731"/>
                  </a:cubicBezTo>
                  <a:cubicBezTo>
                    <a:pt x="791136" y="-731"/>
                    <a:pt x="1019505" y="227638"/>
                    <a:pt x="1019505" y="509345"/>
                  </a:cubicBezTo>
                  <a:close/>
                </a:path>
              </a:pathLst>
            </a:custGeom>
            <a:solidFill>
              <a:schemeClr val="bg1"/>
            </a:solidFill>
            <a:ln w="22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15">
              <a:extLst>
                <a:ext uri="{FF2B5EF4-FFF2-40B4-BE49-F238E27FC236}">
                  <a16:creationId xmlns:a16="http://schemas.microsoft.com/office/drawing/2014/main" xmlns="" id="{A07AA17B-3B74-BDA5-980C-D7C4A4DC9094}"/>
                </a:ext>
              </a:extLst>
            </p:cNvPr>
            <p:cNvSpPr/>
            <p:nvPr/>
          </p:nvSpPr>
          <p:spPr>
            <a:xfrm>
              <a:off x="1407601" y="1562357"/>
              <a:ext cx="786566" cy="786566"/>
            </a:xfrm>
            <a:custGeom>
              <a:avLst/>
              <a:gdLst>
                <a:gd name="connsiteX0" fmla="*/ 785921 w 786566"/>
                <a:gd name="connsiteY0" fmla="*/ 392552 h 786566"/>
                <a:gd name="connsiteX1" fmla="*/ 392637 w 786566"/>
                <a:gd name="connsiteY1" fmla="*/ 785836 h 786566"/>
                <a:gd name="connsiteX2" fmla="*/ -646 w 786566"/>
                <a:gd name="connsiteY2" fmla="*/ 392553 h 786566"/>
                <a:gd name="connsiteX3" fmla="*/ 392637 w 786566"/>
                <a:gd name="connsiteY3" fmla="*/ -731 h 786566"/>
                <a:gd name="connsiteX4" fmla="*/ 785921 w 786566"/>
                <a:gd name="connsiteY4" fmla="*/ 392552 h 78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566" h="786566">
                  <a:moveTo>
                    <a:pt x="785921" y="392552"/>
                  </a:moveTo>
                  <a:cubicBezTo>
                    <a:pt x="785921" y="609757"/>
                    <a:pt x="609842" y="785836"/>
                    <a:pt x="392637" y="785836"/>
                  </a:cubicBezTo>
                  <a:cubicBezTo>
                    <a:pt x="175433" y="785836"/>
                    <a:pt x="-646" y="609757"/>
                    <a:pt x="-646" y="392553"/>
                  </a:cubicBezTo>
                  <a:cubicBezTo>
                    <a:pt x="-646" y="175348"/>
                    <a:pt x="175433" y="-731"/>
                    <a:pt x="392637" y="-731"/>
                  </a:cubicBezTo>
                  <a:cubicBezTo>
                    <a:pt x="609842" y="-731"/>
                    <a:pt x="785921" y="175348"/>
                    <a:pt x="785921" y="392552"/>
                  </a:cubicBezTo>
                  <a:close/>
                </a:path>
              </a:pathLst>
            </a:custGeom>
            <a:solidFill>
              <a:schemeClr val="accent1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8" name="Freeform: Shape 39">
              <a:extLst>
                <a:ext uri="{FF2B5EF4-FFF2-40B4-BE49-F238E27FC236}">
                  <a16:creationId xmlns:a16="http://schemas.microsoft.com/office/drawing/2014/main" xmlns="" id="{B8AB6332-AF90-18B5-AF40-B41975E6927E}"/>
                </a:ext>
              </a:extLst>
            </p:cNvPr>
            <p:cNvSpPr/>
            <p:nvPr/>
          </p:nvSpPr>
          <p:spPr>
            <a:xfrm>
              <a:off x="1397052" y="1682888"/>
              <a:ext cx="676565" cy="676587"/>
            </a:xfrm>
            <a:custGeom>
              <a:avLst/>
              <a:gdLst>
                <a:gd name="connsiteX0" fmla="*/ 675919 w 676565"/>
                <a:gd name="connsiteY0" fmla="*/ 555338 h 676587"/>
                <a:gd name="connsiteX1" fmla="*/ 392615 w 676565"/>
                <a:gd name="connsiteY1" fmla="*/ 675856 h 676587"/>
                <a:gd name="connsiteX2" fmla="*/ -646 w 676565"/>
                <a:gd name="connsiteY2" fmla="*/ 282551 h 676587"/>
                <a:gd name="connsiteX3" fmla="*/ 119895 w 676565"/>
                <a:gd name="connsiteY3" fmla="*/ -731 h 676587"/>
                <a:gd name="connsiteX4" fmla="*/ 9893 w 676565"/>
                <a:gd name="connsiteY4" fmla="*/ 272034 h 676587"/>
                <a:gd name="connsiteX5" fmla="*/ 403133 w 676565"/>
                <a:gd name="connsiteY5" fmla="*/ 665339 h 676587"/>
                <a:gd name="connsiteX6" fmla="*/ 675919 w 676565"/>
                <a:gd name="connsiteY6" fmla="*/ 555338 h 67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6565" h="676587">
                  <a:moveTo>
                    <a:pt x="675919" y="555338"/>
                  </a:moveTo>
                  <a:cubicBezTo>
                    <a:pt x="601858" y="632443"/>
                    <a:pt x="499530" y="675989"/>
                    <a:pt x="392615" y="675856"/>
                  </a:cubicBezTo>
                  <a:cubicBezTo>
                    <a:pt x="175457" y="675856"/>
                    <a:pt x="-646" y="499775"/>
                    <a:pt x="-646" y="282551"/>
                  </a:cubicBezTo>
                  <a:cubicBezTo>
                    <a:pt x="-767" y="175639"/>
                    <a:pt x="42773" y="73313"/>
                    <a:pt x="119895" y="-731"/>
                  </a:cubicBezTo>
                  <a:cubicBezTo>
                    <a:pt x="49198" y="72456"/>
                    <a:pt x="9748" y="170277"/>
                    <a:pt x="9893" y="272034"/>
                  </a:cubicBezTo>
                  <a:cubicBezTo>
                    <a:pt x="9893" y="489236"/>
                    <a:pt x="185975" y="665339"/>
                    <a:pt x="403133" y="665339"/>
                  </a:cubicBezTo>
                  <a:cubicBezTo>
                    <a:pt x="504888" y="665494"/>
                    <a:pt x="602718" y="626048"/>
                    <a:pt x="675919" y="555338"/>
                  </a:cubicBezTo>
                  <a:close/>
                </a:path>
              </a:pathLst>
            </a:custGeom>
            <a:solidFill>
              <a:srgbClr val="FFFFFF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40">
              <a:extLst>
                <a:ext uri="{FF2B5EF4-FFF2-40B4-BE49-F238E27FC236}">
                  <a16:creationId xmlns:a16="http://schemas.microsoft.com/office/drawing/2014/main" xmlns="" id="{96C9458A-C797-D295-E09F-4CC1F37AE6F0}"/>
                </a:ext>
              </a:extLst>
            </p:cNvPr>
            <p:cNvSpPr/>
            <p:nvPr/>
          </p:nvSpPr>
          <p:spPr>
            <a:xfrm>
              <a:off x="670437" y="3414375"/>
              <a:ext cx="2456890" cy="2570881"/>
            </a:xfrm>
            <a:custGeom>
              <a:avLst/>
              <a:gdLst>
                <a:gd name="connsiteX0" fmla="*/ 2232890 w 2233536"/>
                <a:gd name="connsiteY0" fmla="*/ 905472 h 2570881"/>
                <a:gd name="connsiteX1" fmla="*/ 2146900 w 2233536"/>
                <a:gd name="connsiteY1" fmla="*/ 855840 h 2570881"/>
                <a:gd name="connsiteX2" fmla="*/ 2146900 w 2233536"/>
                <a:gd name="connsiteY2" fmla="*/ 890126 h 2570881"/>
                <a:gd name="connsiteX3" fmla="*/ 2028124 w 2233536"/>
                <a:gd name="connsiteY3" fmla="*/ 939758 h 2570881"/>
                <a:gd name="connsiteX4" fmla="*/ 1972891 w 2233536"/>
                <a:gd name="connsiteY4" fmla="*/ 1090681 h 2570881"/>
                <a:gd name="connsiteX5" fmla="*/ 1972715 w 2233536"/>
                <a:gd name="connsiteY5" fmla="*/ 1090681 h 2570881"/>
                <a:gd name="connsiteX6" fmla="*/ 1972715 w 2233536"/>
                <a:gd name="connsiteY6" fmla="*/ 1093702 h 2570881"/>
                <a:gd name="connsiteX7" fmla="*/ 1972715 w 2233536"/>
                <a:gd name="connsiteY7" fmla="*/ 1129465 h 2570881"/>
                <a:gd name="connsiteX8" fmla="*/ 1972715 w 2233536"/>
                <a:gd name="connsiteY8" fmla="*/ 2085454 h 2570881"/>
                <a:gd name="connsiteX9" fmla="*/ 1518886 w 2233536"/>
                <a:gd name="connsiteY9" fmla="*/ 2539283 h 2570881"/>
                <a:gd name="connsiteX10" fmla="*/ 30222 w 2233536"/>
                <a:gd name="connsiteY10" fmla="*/ 2539283 h 2570881"/>
                <a:gd name="connsiteX11" fmla="*/ 30222 w 2233536"/>
                <a:gd name="connsiteY11" fmla="*/ 549760 h 2570881"/>
                <a:gd name="connsiteX12" fmla="*/ 549845 w 2233536"/>
                <a:gd name="connsiteY12" fmla="*/ 30137 h 2570881"/>
                <a:gd name="connsiteX13" fmla="*/ 1972715 w 2233536"/>
                <a:gd name="connsiteY13" fmla="*/ 30137 h 2570881"/>
                <a:gd name="connsiteX14" fmla="*/ 1972715 w 2233536"/>
                <a:gd name="connsiteY14" fmla="*/ 740107 h 2570881"/>
                <a:gd name="connsiteX15" fmla="*/ 1939532 w 2233536"/>
                <a:gd name="connsiteY15" fmla="*/ 801931 h 2570881"/>
                <a:gd name="connsiteX16" fmla="*/ 2001356 w 2233536"/>
                <a:gd name="connsiteY16" fmla="*/ 835092 h 2570881"/>
                <a:gd name="connsiteX17" fmla="*/ 2034540 w 2233536"/>
                <a:gd name="connsiteY17" fmla="*/ 773290 h 2570881"/>
                <a:gd name="connsiteX18" fmla="*/ 2003583 w 2233536"/>
                <a:gd name="connsiteY18" fmla="*/ 740834 h 2570881"/>
                <a:gd name="connsiteX19" fmla="*/ 2003583 w 2233536"/>
                <a:gd name="connsiteY19" fmla="*/ -731 h 2570881"/>
                <a:gd name="connsiteX20" fmla="*/ 549845 w 2233536"/>
                <a:gd name="connsiteY20" fmla="*/ -731 h 2570881"/>
                <a:gd name="connsiteX21" fmla="*/ -646 w 2233536"/>
                <a:gd name="connsiteY21" fmla="*/ 549760 h 2570881"/>
                <a:gd name="connsiteX22" fmla="*/ -646 w 2233536"/>
                <a:gd name="connsiteY22" fmla="*/ 2570151 h 2570881"/>
                <a:gd name="connsiteX23" fmla="*/ 1518886 w 2233536"/>
                <a:gd name="connsiteY23" fmla="*/ 2570151 h 2570881"/>
                <a:gd name="connsiteX24" fmla="*/ 2003583 w 2233536"/>
                <a:gd name="connsiteY24" fmla="*/ 2085454 h 2570881"/>
                <a:gd name="connsiteX25" fmla="*/ 2003583 w 2233536"/>
                <a:gd name="connsiteY25" fmla="*/ 1096723 h 2570881"/>
                <a:gd name="connsiteX26" fmla="*/ 2050878 w 2233536"/>
                <a:gd name="connsiteY26" fmla="*/ 960616 h 2570881"/>
                <a:gd name="connsiteX27" fmla="*/ 2146900 w 2233536"/>
                <a:gd name="connsiteY27" fmla="*/ 920928 h 2570881"/>
                <a:gd name="connsiteX28" fmla="*/ 2146900 w 2233536"/>
                <a:gd name="connsiteY28" fmla="*/ 955060 h 257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33536" h="2570881">
                  <a:moveTo>
                    <a:pt x="2232890" y="905472"/>
                  </a:moveTo>
                  <a:lnTo>
                    <a:pt x="2146900" y="855840"/>
                  </a:lnTo>
                  <a:lnTo>
                    <a:pt x="2146900" y="890126"/>
                  </a:lnTo>
                  <a:cubicBezTo>
                    <a:pt x="2097687" y="891074"/>
                    <a:pt x="2057735" y="907765"/>
                    <a:pt x="2028124" y="939758"/>
                  </a:cubicBezTo>
                  <a:cubicBezTo>
                    <a:pt x="1986518" y="984782"/>
                    <a:pt x="1975427" y="1049472"/>
                    <a:pt x="1972891" y="1090681"/>
                  </a:cubicBezTo>
                  <a:lnTo>
                    <a:pt x="1972715" y="1090681"/>
                  </a:lnTo>
                  <a:lnTo>
                    <a:pt x="1972715" y="1093702"/>
                  </a:lnTo>
                  <a:cubicBezTo>
                    <a:pt x="1972010" y="1105608"/>
                    <a:pt x="1972010" y="1117559"/>
                    <a:pt x="1972715" y="1129465"/>
                  </a:cubicBezTo>
                  <a:lnTo>
                    <a:pt x="1972715" y="2085454"/>
                  </a:lnTo>
                  <a:cubicBezTo>
                    <a:pt x="1972715" y="2335707"/>
                    <a:pt x="1769117" y="2539283"/>
                    <a:pt x="1518886" y="2539283"/>
                  </a:cubicBezTo>
                  <a:lnTo>
                    <a:pt x="30222" y="2539283"/>
                  </a:lnTo>
                  <a:lnTo>
                    <a:pt x="30222" y="549760"/>
                  </a:lnTo>
                  <a:cubicBezTo>
                    <a:pt x="30222" y="263126"/>
                    <a:pt x="263321" y="30137"/>
                    <a:pt x="549845" y="30137"/>
                  </a:cubicBezTo>
                  <a:lnTo>
                    <a:pt x="1972715" y="30137"/>
                  </a:lnTo>
                  <a:lnTo>
                    <a:pt x="1972715" y="740107"/>
                  </a:lnTo>
                  <a:cubicBezTo>
                    <a:pt x="1946477" y="748022"/>
                    <a:pt x="1931638" y="775693"/>
                    <a:pt x="1939532" y="801931"/>
                  </a:cubicBezTo>
                  <a:cubicBezTo>
                    <a:pt x="1947447" y="828169"/>
                    <a:pt x="1975140" y="843008"/>
                    <a:pt x="2001356" y="835092"/>
                  </a:cubicBezTo>
                  <a:cubicBezTo>
                    <a:pt x="2027594" y="827199"/>
                    <a:pt x="2042455" y="799506"/>
                    <a:pt x="2034540" y="773290"/>
                  </a:cubicBezTo>
                  <a:cubicBezTo>
                    <a:pt x="2029976" y="758143"/>
                    <a:pt x="2018488" y="746104"/>
                    <a:pt x="2003583" y="740834"/>
                  </a:cubicBezTo>
                  <a:lnTo>
                    <a:pt x="2003583" y="-731"/>
                  </a:lnTo>
                  <a:lnTo>
                    <a:pt x="549845" y="-731"/>
                  </a:lnTo>
                  <a:cubicBezTo>
                    <a:pt x="245821" y="-709"/>
                    <a:pt x="-635" y="245730"/>
                    <a:pt x="-646" y="549760"/>
                  </a:cubicBezTo>
                  <a:lnTo>
                    <a:pt x="-646" y="2570151"/>
                  </a:lnTo>
                  <a:lnTo>
                    <a:pt x="1518886" y="2570151"/>
                  </a:lnTo>
                  <a:cubicBezTo>
                    <a:pt x="1786580" y="2570130"/>
                    <a:pt x="2003561" y="2353148"/>
                    <a:pt x="2003583" y="2085454"/>
                  </a:cubicBezTo>
                  <a:lnTo>
                    <a:pt x="2003583" y="1096723"/>
                  </a:lnTo>
                  <a:cubicBezTo>
                    <a:pt x="2005435" y="1060364"/>
                    <a:pt x="2014365" y="1000061"/>
                    <a:pt x="2050878" y="960616"/>
                  </a:cubicBezTo>
                  <a:cubicBezTo>
                    <a:pt x="2074426" y="935194"/>
                    <a:pt x="2106727" y="921898"/>
                    <a:pt x="2146900" y="920928"/>
                  </a:cubicBezTo>
                  <a:lnTo>
                    <a:pt x="2146900" y="955060"/>
                  </a:lnTo>
                  <a:close/>
                </a:path>
              </a:pathLst>
            </a:custGeom>
            <a:solidFill>
              <a:schemeClr val="accent1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42">
              <a:extLst>
                <a:ext uri="{FF2B5EF4-FFF2-40B4-BE49-F238E27FC236}">
                  <a16:creationId xmlns:a16="http://schemas.microsoft.com/office/drawing/2014/main" xmlns="" id="{2DE1181A-7D15-47AA-CA7C-F9EB5AF1CC7E}"/>
                </a:ext>
              </a:extLst>
            </p:cNvPr>
            <p:cNvSpPr/>
            <p:nvPr/>
          </p:nvSpPr>
          <p:spPr>
            <a:xfrm>
              <a:off x="3497550" y="1901413"/>
              <a:ext cx="2147995" cy="1657998"/>
            </a:xfrm>
            <a:custGeom>
              <a:avLst/>
              <a:gdLst>
                <a:gd name="connsiteX0" fmla="*/ 408821 w 1952723"/>
                <a:gd name="connsiteY0" fmla="*/ -731 h 1657998"/>
                <a:gd name="connsiteX1" fmla="*/ -646 w 1952723"/>
                <a:gd name="connsiteY1" fmla="*/ 408736 h 1657998"/>
                <a:gd name="connsiteX2" fmla="*/ -646 w 1952723"/>
                <a:gd name="connsiteY2" fmla="*/ 1657268 h 1657998"/>
                <a:gd name="connsiteX3" fmla="*/ 349311 w 1952723"/>
                <a:gd name="connsiteY3" fmla="*/ 1340956 h 1657998"/>
                <a:gd name="connsiteX4" fmla="*/ 1542611 w 1952723"/>
                <a:gd name="connsiteY4" fmla="*/ 1340956 h 1657998"/>
                <a:gd name="connsiteX5" fmla="*/ 1952077 w 1952723"/>
                <a:gd name="connsiteY5" fmla="*/ 931490 h 1657998"/>
                <a:gd name="connsiteX6" fmla="*/ 1952077 w 1952723"/>
                <a:gd name="connsiteY6" fmla="*/ -731 h 165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2723" h="1657998">
                  <a:moveTo>
                    <a:pt x="408821" y="-731"/>
                  </a:moveTo>
                  <a:cubicBezTo>
                    <a:pt x="182667" y="-731"/>
                    <a:pt x="-646" y="182604"/>
                    <a:pt x="-646" y="408736"/>
                  </a:cubicBezTo>
                  <a:lnTo>
                    <a:pt x="-646" y="1657268"/>
                  </a:lnTo>
                  <a:cubicBezTo>
                    <a:pt x="35690" y="1492762"/>
                    <a:pt x="188708" y="1340956"/>
                    <a:pt x="349311" y="1340956"/>
                  </a:cubicBezTo>
                  <a:lnTo>
                    <a:pt x="1542611" y="1340956"/>
                  </a:lnTo>
                  <a:cubicBezTo>
                    <a:pt x="1768742" y="1340956"/>
                    <a:pt x="1952077" y="1157621"/>
                    <a:pt x="1952077" y="931490"/>
                  </a:cubicBezTo>
                  <a:lnTo>
                    <a:pt x="1952077" y="-731"/>
                  </a:lnTo>
                  <a:close/>
                </a:path>
              </a:pathLst>
            </a:custGeom>
            <a:solidFill>
              <a:schemeClr val="accent2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43">
              <a:extLst>
                <a:ext uri="{FF2B5EF4-FFF2-40B4-BE49-F238E27FC236}">
                  <a16:creationId xmlns:a16="http://schemas.microsoft.com/office/drawing/2014/main" xmlns="" id="{F69EC47B-7282-A571-59AD-4B36E5B08770}"/>
                </a:ext>
              </a:extLst>
            </p:cNvPr>
            <p:cNvSpPr/>
            <p:nvPr/>
          </p:nvSpPr>
          <p:spPr>
            <a:xfrm>
              <a:off x="4083596" y="1450835"/>
              <a:ext cx="1020150" cy="1020151"/>
            </a:xfrm>
            <a:custGeom>
              <a:avLst/>
              <a:gdLst>
                <a:gd name="connsiteX0" fmla="*/ 1019505 w 1020150"/>
                <a:gd name="connsiteY0" fmla="*/ 509345 h 1020151"/>
                <a:gd name="connsiteX1" fmla="*/ 509429 w 1020150"/>
                <a:gd name="connsiteY1" fmla="*/ 1019420 h 1020151"/>
                <a:gd name="connsiteX2" fmla="*/ -646 w 1020150"/>
                <a:gd name="connsiteY2" fmla="*/ 509345 h 1020151"/>
                <a:gd name="connsiteX3" fmla="*/ 509429 w 1020150"/>
                <a:gd name="connsiteY3" fmla="*/ -731 h 1020151"/>
                <a:gd name="connsiteX4" fmla="*/ 1019505 w 1020150"/>
                <a:gd name="connsiteY4" fmla="*/ 509345 h 102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150" h="1020151">
                  <a:moveTo>
                    <a:pt x="1019505" y="509345"/>
                  </a:moveTo>
                  <a:cubicBezTo>
                    <a:pt x="1019505" y="791052"/>
                    <a:pt x="791136" y="1019420"/>
                    <a:pt x="509429" y="1019420"/>
                  </a:cubicBezTo>
                  <a:cubicBezTo>
                    <a:pt x="227723" y="1019420"/>
                    <a:pt x="-646" y="791052"/>
                    <a:pt x="-646" y="509345"/>
                  </a:cubicBezTo>
                  <a:cubicBezTo>
                    <a:pt x="-646" y="227638"/>
                    <a:pt x="227723" y="-731"/>
                    <a:pt x="509429" y="-731"/>
                  </a:cubicBezTo>
                  <a:cubicBezTo>
                    <a:pt x="791136" y="-731"/>
                    <a:pt x="1019505" y="227638"/>
                    <a:pt x="1019505" y="509345"/>
                  </a:cubicBezTo>
                  <a:close/>
                </a:path>
              </a:pathLst>
            </a:custGeom>
            <a:solidFill>
              <a:schemeClr val="bg1"/>
            </a:solidFill>
            <a:ln w="22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2" name="Freeform: Shape 45">
              <a:extLst>
                <a:ext uri="{FF2B5EF4-FFF2-40B4-BE49-F238E27FC236}">
                  <a16:creationId xmlns:a16="http://schemas.microsoft.com/office/drawing/2014/main" xmlns="" id="{30A606A7-10DE-250E-34F0-3DD237864954}"/>
                </a:ext>
              </a:extLst>
            </p:cNvPr>
            <p:cNvSpPr/>
            <p:nvPr/>
          </p:nvSpPr>
          <p:spPr>
            <a:xfrm>
              <a:off x="4205680" y="1562357"/>
              <a:ext cx="786566" cy="786566"/>
            </a:xfrm>
            <a:custGeom>
              <a:avLst/>
              <a:gdLst>
                <a:gd name="connsiteX0" fmla="*/ 785921 w 786566"/>
                <a:gd name="connsiteY0" fmla="*/ 392552 h 786566"/>
                <a:gd name="connsiteX1" fmla="*/ 392637 w 786566"/>
                <a:gd name="connsiteY1" fmla="*/ 785836 h 786566"/>
                <a:gd name="connsiteX2" fmla="*/ -646 w 786566"/>
                <a:gd name="connsiteY2" fmla="*/ 392553 h 786566"/>
                <a:gd name="connsiteX3" fmla="*/ 392637 w 786566"/>
                <a:gd name="connsiteY3" fmla="*/ -731 h 786566"/>
                <a:gd name="connsiteX4" fmla="*/ 785921 w 786566"/>
                <a:gd name="connsiteY4" fmla="*/ 392552 h 78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566" h="786566">
                  <a:moveTo>
                    <a:pt x="785921" y="392552"/>
                  </a:moveTo>
                  <a:cubicBezTo>
                    <a:pt x="785921" y="609757"/>
                    <a:pt x="609842" y="785836"/>
                    <a:pt x="392637" y="785836"/>
                  </a:cubicBezTo>
                  <a:cubicBezTo>
                    <a:pt x="175433" y="785836"/>
                    <a:pt x="-646" y="609757"/>
                    <a:pt x="-646" y="392553"/>
                  </a:cubicBezTo>
                  <a:cubicBezTo>
                    <a:pt x="-646" y="175348"/>
                    <a:pt x="175433" y="-731"/>
                    <a:pt x="392637" y="-731"/>
                  </a:cubicBezTo>
                  <a:cubicBezTo>
                    <a:pt x="609842" y="-731"/>
                    <a:pt x="785921" y="175348"/>
                    <a:pt x="785921" y="392552"/>
                  </a:cubicBezTo>
                  <a:close/>
                </a:path>
              </a:pathLst>
            </a:custGeom>
            <a:solidFill>
              <a:schemeClr val="accent2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70">
              <a:extLst>
                <a:ext uri="{FF2B5EF4-FFF2-40B4-BE49-F238E27FC236}">
                  <a16:creationId xmlns:a16="http://schemas.microsoft.com/office/drawing/2014/main" xmlns="" id="{CC50A65B-12E5-5589-D4D3-22325EE44807}"/>
                </a:ext>
              </a:extLst>
            </p:cNvPr>
            <p:cNvSpPr/>
            <p:nvPr/>
          </p:nvSpPr>
          <p:spPr>
            <a:xfrm>
              <a:off x="3468516" y="3414375"/>
              <a:ext cx="2456890" cy="2570881"/>
            </a:xfrm>
            <a:custGeom>
              <a:avLst/>
              <a:gdLst>
                <a:gd name="connsiteX0" fmla="*/ 2232890 w 2233536"/>
                <a:gd name="connsiteY0" fmla="*/ 905472 h 2570881"/>
                <a:gd name="connsiteX1" fmla="*/ 2146900 w 2233536"/>
                <a:gd name="connsiteY1" fmla="*/ 855840 h 2570881"/>
                <a:gd name="connsiteX2" fmla="*/ 2146900 w 2233536"/>
                <a:gd name="connsiteY2" fmla="*/ 890126 h 2570881"/>
                <a:gd name="connsiteX3" fmla="*/ 2028124 w 2233536"/>
                <a:gd name="connsiteY3" fmla="*/ 939758 h 2570881"/>
                <a:gd name="connsiteX4" fmla="*/ 1972891 w 2233536"/>
                <a:gd name="connsiteY4" fmla="*/ 1090681 h 2570881"/>
                <a:gd name="connsiteX5" fmla="*/ 1972715 w 2233536"/>
                <a:gd name="connsiteY5" fmla="*/ 1090681 h 2570881"/>
                <a:gd name="connsiteX6" fmla="*/ 1972715 w 2233536"/>
                <a:gd name="connsiteY6" fmla="*/ 1093702 h 2570881"/>
                <a:gd name="connsiteX7" fmla="*/ 1972715 w 2233536"/>
                <a:gd name="connsiteY7" fmla="*/ 1129465 h 2570881"/>
                <a:gd name="connsiteX8" fmla="*/ 1972715 w 2233536"/>
                <a:gd name="connsiteY8" fmla="*/ 2085454 h 2570881"/>
                <a:gd name="connsiteX9" fmla="*/ 1518886 w 2233536"/>
                <a:gd name="connsiteY9" fmla="*/ 2539283 h 2570881"/>
                <a:gd name="connsiteX10" fmla="*/ 30222 w 2233536"/>
                <a:gd name="connsiteY10" fmla="*/ 2539283 h 2570881"/>
                <a:gd name="connsiteX11" fmla="*/ 30222 w 2233536"/>
                <a:gd name="connsiteY11" fmla="*/ 549760 h 2570881"/>
                <a:gd name="connsiteX12" fmla="*/ 549845 w 2233536"/>
                <a:gd name="connsiteY12" fmla="*/ 30137 h 2570881"/>
                <a:gd name="connsiteX13" fmla="*/ 1972715 w 2233536"/>
                <a:gd name="connsiteY13" fmla="*/ 30137 h 2570881"/>
                <a:gd name="connsiteX14" fmla="*/ 1972715 w 2233536"/>
                <a:gd name="connsiteY14" fmla="*/ 740107 h 2570881"/>
                <a:gd name="connsiteX15" fmla="*/ 1939532 w 2233536"/>
                <a:gd name="connsiteY15" fmla="*/ 801931 h 2570881"/>
                <a:gd name="connsiteX16" fmla="*/ 2001356 w 2233536"/>
                <a:gd name="connsiteY16" fmla="*/ 835092 h 2570881"/>
                <a:gd name="connsiteX17" fmla="*/ 2034540 w 2233536"/>
                <a:gd name="connsiteY17" fmla="*/ 773290 h 2570881"/>
                <a:gd name="connsiteX18" fmla="*/ 2003583 w 2233536"/>
                <a:gd name="connsiteY18" fmla="*/ 740834 h 2570881"/>
                <a:gd name="connsiteX19" fmla="*/ 2003583 w 2233536"/>
                <a:gd name="connsiteY19" fmla="*/ -731 h 2570881"/>
                <a:gd name="connsiteX20" fmla="*/ 549845 w 2233536"/>
                <a:gd name="connsiteY20" fmla="*/ -731 h 2570881"/>
                <a:gd name="connsiteX21" fmla="*/ -646 w 2233536"/>
                <a:gd name="connsiteY21" fmla="*/ 549760 h 2570881"/>
                <a:gd name="connsiteX22" fmla="*/ -646 w 2233536"/>
                <a:gd name="connsiteY22" fmla="*/ 2570151 h 2570881"/>
                <a:gd name="connsiteX23" fmla="*/ 1518886 w 2233536"/>
                <a:gd name="connsiteY23" fmla="*/ 2570151 h 2570881"/>
                <a:gd name="connsiteX24" fmla="*/ 2003583 w 2233536"/>
                <a:gd name="connsiteY24" fmla="*/ 2085454 h 2570881"/>
                <a:gd name="connsiteX25" fmla="*/ 2003583 w 2233536"/>
                <a:gd name="connsiteY25" fmla="*/ 1096723 h 2570881"/>
                <a:gd name="connsiteX26" fmla="*/ 2050878 w 2233536"/>
                <a:gd name="connsiteY26" fmla="*/ 960616 h 2570881"/>
                <a:gd name="connsiteX27" fmla="*/ 2146900 w 2233536"/>
                <a:gd name="connsiteY27" fmla="*/ 920928 h 2570881"/>
                <a:gd name="connsiteX28" fmla="*/ 2146900 w 2233536"/>
                <a:gd name="connsiteY28" fmla="*/ 955060 h 257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33536" h="2570881">
                  <a:moveTo>
                    <a:pt x="2232890" y="905472"/>
                  </a:moveTo>
                  <a:lnTo>
                    <a:pt x="2146900" y="855840"/>
                  </a:lnTo>
                  <a:lnTo>
                    <a:pt x="2146900" y="890126"/>
                  </a:lnTo>
                  <a:cubicBezTo>
                    <a:pt x="2097687" y="891074"/>
                    <a:pt x="2057735" y="907765"/>
                    <a:pt x="2028124" y="939758"/>
                  </a:cubicBezTo>
                  <a:cubicBezTo>
                    <a:pt x="1986518" y="984782"/>
                    <a:pt x="1975427" y="1049472"/>
                    <a:pt x="1972891" y="1090681"/>
                  </a:cubicBezTo>
                  <a:lnTo>
                    <a:pt x="1972715" y="1090681"/>
                  </a:lnTo>
                  <a:lnTo>
                    <a:pt x="1972715" y="1093702"/>
                  </a:lnTo>
                  <a:cubicBezTo>
                    <a:pt x="1972010" y="1105608"/>
                    <a:pt x="1972010" y="1117559"/>
                    <a:pt x="1972715" y="1129465"/>
                  </a:cubicBezTo>
                  <a:lnTo>
                    <a:pt x="1972715" y="2085454"/>
                  </a:lnTo>
                  <a:cubicBezTo>
                    <a:pt x="1972715" y="2335707"/>
                    <a:pt x="1769117" y="2539283"/>
                    <a:pt x="1518886" y="2539283"/>
                  </a:cubicBezTo>
                  <a:lnTo>
                    <a:pt x="30222" y="2539283"/>
                  </a:lnTo>
                  <a:lnTo>
                    <a:pt x="30222" y="549760"/>
                  </a:lnTo>
                  <a:cubicBezTo>
                    <a:pt x="30222" y="263126"/>
                    <a:pt x="263321" y="30137"/>
                    <a:pt x="549845" y="30137"/>
                  </a:cubicBezTo>
                  <a:lnTo>
                    <a:pt x="1972715" y="30137"/>
                  </a:lnTo>
                  <a:lnTo>
                    <a:pt x="1972715" y="740107"/>
                  </a:lnTo>
                  <a:cubicBezTo>
                    <a:pt x="1946477" y="748022"/>
                    <a:pt x="1931638" y="775693"/>
                    <a:pt x="1939532" y="801931"/>
                  </a:cubicBezTo>
                  <a:cubicBezTo>
                    <a:pt x="1947447" y="828169"/>
                    <a:pt x="1975140" y="843008"/>
                    <a:pt x="2001356" y="835092"/>
                  </a:cubicBezTo>
                  <a:cubicBezTo>
                    <a:pt x="2027594" y="827199"/>
                    <a:pt x="2042455" y="799506"/>
                    <a:pt x="2034540" y="773290"/>
                  </a:cubicBezTo>
                  <a:cubicBezTo>
                    <a:pt x="2029976" y="758143"/>
                    <a:pt x="2018488" y="746104"/>
                    <a:pt x="2003583" y="740834"/>
                  </a:cubicBezTo>
                  <a:lnTo>
                    <a:pt x="2003583" y="-731"/>
                  </a:lnTo>
                  <a:lnTo>
                    <a:pt x="549845" y="-731"/>
                  </a:lnTo>
                  <a:cubicBezTo>
                    <a:pt x="245821" y="-709"/>
                    <a:pt x="-635" y="245730"/>
                    <a:pt x="-646" y="549760"/>
                  </a:cubicBezTo>
                  <a:lnTo>
                    <a:pt x="-646" y="2570151"/>
                  </a:lnTo>
                  <a:lnTo>
                    <a:pt x="1518886" y="2570151"/>
                  </a:lnTo>
                  <a:cubicBezTo>
                    <a:pt x="1786580" y="2570130"/>
                    <a:pt x="2003561" y="2353148"/>
                    <a:pt x="2003583" y="2085454"/>
                  </a:cubicBezTo>
                  <a:lnTo>
                    <a:pt x="2003583" y="1096723"/>
                  </a:lnTo>
                  <a:cubicBezTo>
                    <a:pt x="2005435" y="1060364"/>
                    <a:pt x="2014365" y="1000061"/>
                    <a:pt x="2050878" y="960616"/>
                  </a:cubicBezTo>
                  <a:cubicBezTo>
                    <a:pt x="2074426" y="935194"/>
                    <a:pt x="2106727" y="921898"/>
                    <a:pt x="2146900" y="920928"/>
                  </a:cubicBezTo>
                  <a:lnTo>
                    <a:pt x="2146900" y="955060"/>
                  </a:lnTo>
                  <a:close/>
                </a:path>
              </a:pathLst>
            </a:custGeom>
            <a:solidFill>
              <a:schemeClr val="accent2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72">
              <a:extLst>
                <a:ext uri="{FF2B5EF4-FFF2-40B4-BE49-F238E27FC236}">
                  <a16:creationId xmlns:a16="http://schemas.microsoft.com/office/drawing/2014/main" xmlns="" id="{C95C8DA9-A521-43C4-4239-6DE2654663D7}"/>
                </a:ext>
              </a:extLst>
            </p:cNvPr>
            <p:cNvSpPr/>
            <p:nvPr/>
          </p:nvSpPr>
          <p:spPr>
            <a:xfrm>
              <a:off x="6295629" y="1901413"/>
              <a:ext cx="2147995" cy="1657998"/>
            </a:xfrm>
            <a:custGeom>
              <a:avLst/>
              <a:gdLst>
                <a:gd name="connsiteX0" fmla="*/ 408821 w 1952723"/>
                <a:gd name="connsiteY0" fmla="*/ -731 h 1657998"/>
                <a:gd name="connsiteX1" fmla="*/ -646 w 1952723"/>
                <a:gd name="connsiteY1" fmla="*/ 408736 h 1657998"/>
                <a:gd name="connsiteX2" fmla="*/ -646 w 1952723"/>
                <a:gd name="connsiteY2" fmla="*/ 1657268 h 1657998"/>
                <a:gd name="connsiteX3" fmla="*/ 349311 w 1952723"/>
                <a:gd name="connsiteY3" fmla="*/ 1340956 h 1657998"/>
                <a:gd name="connsiteX4" fmla="*/ 1542611 w 1952723"/>
                <a:gd name="connsiteY4" fmla="*/ 1340956 h 1657998"/>
                <a:gd name="connsiteX5" fmla="*/ 1952077 w 1952723"/>
                <a:gd name="connsiteY5" fmla="*/ 931490 h 1657998"/>
                <a:gd name="connsiteX6" fmla="*/ 1952077 w 1952723"/>
                <a:gd name="connsiteY6" fmla="*/ -731 h 165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2723" h="1657998">
                  <a:moveTo>
                    <a:pt x="408821" y="-731"/>
                  </a:moveTo>
                  <a:cubicBezTo>
                    <a:pt x="182667" y="-731"/>
                    <a:pt x="-646" y="182604"/>
                    <a:pt x="-646" y="408736"/>
                  </a:cubicBezTo>
                  <a:lnTo>
                    <a:pt x="-646" y="1657268"/>
                  </a:lnTo>
                  <a:cubicBezTo>
                    <a:pt x="35690" y="1492762"/>
                    <a:pt x="188708" y="1340956"/>
                    <a:pt x="349311" y="1340956"/>
                  </a:cubicBezTo>
                  <a:lnTo>
                    <a:pt x="1542611" y="1340956"/>
                  </a:lnTo>
                  <a:cubicBezTo>
                    <a:pt x="1768742" y="1340956"/>
                    <a:pt x="1952077" y="1157621"/>
                    <a:pt x="1952077" y="931490"/>
                  </a:cubicBezTo>
                  <a:lnTo>
                    <a:pt x="1952077" y="-731"/>
                  </a:lnTo>
                  <a:close/>
                </a:path>
              </a:pathLst>
            </a:custGeom>
            <a:solidFill>
              <a:schemeClr val="accent3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73">
              <a:extLst>
                <a:ext uri="{FF2B5EF4-FFF2-40B4-BE49-F238E27FC236}">
                  <a16:creationId xmlns:a16="http://schemas.microsoft.com/office/drawing/2014/main" xmlns="" id="{12EA2565-0266-93D2-996B-9FC64F0A0C32}"/>
                </a:ext>
              </a:extLst>
            </p:cNvPr>
            <p:cNvSpPr/>
            <p:nvPr/>
          </p:nvSpPr>
          <p:spPr>
            <a:xfrm>
              <a:off x="6881675" y="1450835"/>
              <a:ext cx="1020150" cy="1020151"/>
            </a:xfrm>
            <a:custGeom>
              <a:avLst/>
              <a:gdLst>
                <a:gd name="connsiteX0" fmla="*/ 1019505 w 1020150"/>
                <a:gd name="connsiteY0" fmla="*/ 509345 h 1020151"/>
                <a:gd name="connsiteX1" fmla="*/ 509429 w 1020150"/>
                <a:gd name="connsiteY1" fmla="*/ 1019420 h 1020151"/>
                <a:gd name="connsiteX2" fmla="*/ -646 w 1020150"/>
                <a:gd name="connsiteY2" fmla="*/ 509345 h 1020151"/>
                <a:gd name="connsiteX3" fmla="*/ 509429 w 1020150"/>
                <a:gd name="connsiteY3" fmla="*/ -731 h 1020151"/>
                <a:gd name="connsiteX4" fmla="*/ 1019505 w 1020150"/>
                <a:gd name="connsiteY4" fmla="*/ 509345 h 102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150" h="1020151">
                  <a:moveTo>
                    <a:pt x="1019505" y="509345"/>
                  </a:moveTo>
                  <a:cubicBezTo>
                    <a:pt x="1019505" y="791052"/>
                    <a:pt x="791136" y="1019420"/>
                    <a:pt x="509429" y="1019420"/>
                  </a:cubicBezTo>
                  <a:cubicBezTo>
                    <a:pt x="227723" y="1019420"/>
                    <a:pt x="-646" y="791052"/>
                    <a:pt x="-646" y="509345"/>
                  </a:cubicBezTo>
                  <a:cubicBezTo>
                    <a:pt x="-646" y="227638"/>
                    <a:pt x="227723" y="-731"/>
                    <a:pt x="509429" y="-731"/>
                  </a:cubicBezTo>
                  <a:cubicBezTo>
                    <a:pt x="791136" y="-731"/>
                    <a:pt x="1019505" y="227638"/>
                    <a:pt x="1019505" y="509345"/>
                  </a:cubicBezTo>
                  <a:close/>
                </a:path>
              </a:pathLst>
            </a:custGeom>
            <a:solidFill>
              <a:schemeClr val="bg1"/>
            </a:solidFill>
            <a:ln w="22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6" name="Freeform: Shape 75">
              <a:extLst>
                <a:ext uri="{FF2B5EF4-FFF2-40B4-BE49-F238E27FC236}">
                  <a16:creationId xmlns:a16="http://schemas.microsoft.com/office/drawing/2014/main" xmlns="" id="{BD498DA9-E38B-E740-931B-3C95103FA964}"/>
                </a:ext>
              </a:extLst>
            </p:cNvPr>
            <p:cNvSpPr/>
            <p:nvPr/>
          </p:nvSpPr>
          <p:spPr>
            <a:xfrm>
              <a:off x="7003759" y="1562357"/>
              <a:ext cx="786566" cy="786566"/>
            </a:xfrm>
            <a:custGeom>
              <a:avLst/>
              <a:gdLst>
                <a:gd name="connsiteX0" fmla="*/ 785921 w 786566"/>
                <a:gd name="connsiteY0" fmla="*/ 392552 h 786566"/>
                <a:gd name="connsiteX1" fmla="*/ 392637 w 786566"/>
                <a:gd name="connsiteY1" fmla="*/ 785836 h 786566"/>
                <a:gd name="connsiteX2" fmla="*/ -646 w 786566"/>
                <a:gd name="connsiteY2" fmla="*/ 392553 h 786566"/>
                <a:gd name="connsiteX3" fmla="*/ 392637 w 786566"/>
                <a:gd name="connsiteY3" fmla="*/ -731 h 786566"/>
                <a:gd name="connsiteX4" fmla="*/ 785921 w 786566"/>
                <a:gd name="connsiteY4" fmla="*/ 392552 h 78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566" h="786566">
                  <a:moveTo>
                    <a:pt x="785921" y="392552"/>
                  </a:moveTo>
                  <a:cubicBezTo>
                    <a:pt x="785921" y="609757"/>
                    <a:pt x="609842" y="785836"/>
                    <a:pt x="392637" y="785836"/>
                  </a:cubicBezTo>
                  <a:cubicBezTo>
                    <a:pt x="175433" y="785836"/>
                    <a:pt x="-646" y="609757"/>
                    <a:pt x="-646" y="392553"/>
                  </a:cubicBezTo>
                  <a:cubicBezTo>
                    <a:pt x="-646" y="175348"/>
                    <a:pt x="175433" y="-731"/>
                    <a:pt x="392637" y="-731"/>
                  </a:cubicBezTo>
                  <a:cubicBezTo>
                    <a:pt x="609842" y="-731"/>
                    <a:pt x="785921" y="175348"/>
                    <a:pt x="785921" y="392552"/>
                  </a:cubicBezTo>
                  <a:close/>
                </a:path>
              </a:pathLst>
            </a:custGeom>
            <a:solidFill>
              <a:schemeClr val="accent3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00">
              <a:extLst>
                <a:ext uri="{FF2B5EF4-FFF2-40B4-BE49-F238E27FC236}">
                  <a16:creationId xmlns:a16="http://schemas.microsoft.com/office/drawing/2014/main" xmlns="" id="{12A4F101-A00D-839E-7EA1-83D0899FB9F0}"/>
                </a:ext>
              </a:extLst>
            </p:cNvPr>
            <p:cNvSpPr/>
            <p:nvPr/>
          </p:nvSpPr>
          <p:spPr>
            <a:xfrm>
              <a:off x="6266595" y="3414375"/>
              <a:ext cx="2456890" cy="2570881"/>
            </a:xfrm>
            <a:custGeom>
              <a:avLst/>
              <a:gdLst>
                <a:gd name="connsiteX0" fmla="*/ 2232890 w 2233536"/>
                <a:gd name="connsiteY0" fmla="*/ 905472 h 2570881"/>
                <a:gd name="connsiteX1" fmla="*/ 2146900 w 2233536"/>
                <a:gd name="connsiteY1" fmla="*/ 855840 h 2570881"/>
                <a:gd name="connsiteX2" fmla="*/ 2146900 w 2233536"/>
                <a:gd name="connsiteY2" fmla="*/ 890126 h 2570881"/>
                <a:gd name="connsiteX3" fmla="*/ 2028124 w 2233536"/>
                <a:gd name="connsiteY3" fmla="*/ 939758 h 2570881"/>
                <a:gd name="connsiteX4" fmla="*/ 1972891 w 2233536"/>
                <a:gd name="connsiteY4" fmla="*/ 1090681 h 2570881"/>
                <a:gd name="connsiteX5" fmla="*/ 1972715 w 2233536"/>
                <a:gd name="connsiteY5" fmla="*/ 1090681 h 2570881"/>
                <a:gd name="connsiteX6" fmla="*/ 1972715 w 2233536"/>
                <a:gd name="connsiteY6" fmla="*/ 1093702 h 2570881"/>
                <a:gd name="connsiteX7" fmla="*/ 1972715 w 2233536"/>
                <a:gd name="connsiteY7" fmla="*/ 1129465 h 2570881"/>
                <a:gd name="connsiteX8" fmla="*/ 1972715 w 2233536"/>
                <a:gd name="connsiteY8" fmla="*/ 2085454 h 2570881"/>
                <a:gd name="connsiteX9" fmla="*/ 1518886 w 2233536"/>
                <a:gd name="connsiteY9" fmla="*/ 2539283 h 2570881"/>
                <a:gd name="connsiteX10" fmla="*/ 30222 w 2233536"/>
                <a:gd name="connsiteY10" fmla="*/ 2539283 h 2570881"/>
                <a:gd name="connsiteX11" fmla="*/ 30222 w 2233536"/>
                <a:gd name="connsiteY11" fmla="*/ 549760 h 2570881"/>
                <a:gd name="connsiteX12" fmla="*/ 549845 w 2233536"/>
                <a:gd name="connsiteY12" fmla="*/ 30137 h 2570881"/>
                <a:gd name="connsiteX13" fmla="*/ 1972715 w 2233536"/>
                <a:gd name="connsiteY13" fmla="*/ 30137 h 2570881"/>
                <a:gd name="connsiteX14" fmla="*/ 1972715 w 2233536"/>
                <a:gd name="connsiteY14" fmla="*/ 740107 h 2570881"/>
                <a:gd name="connsiteX15" fmla="*/ 1939532 w 2233536"/>
                <a:gd name="connsiteY15" fmla="*/ 801931 h 2570881"/>
                <a:gd name="connsiteX16" fmla="*/ 2001356 w 2233536"/>
                <a:gd name="connsiteY16" fmla="*/ 835092 h 2570881"/>
                <a:gd name="connsiteX17" fmla="*/ 2034540 w 2233536"/>
                <a:gd name="connsiteY17" fmla="*/ 773290 h 2570881"/>
                <a:gd name="connsiteX18" fmla="*/ 2003583 w 2233536"/>
                <a:gd name="connsiteY18" fmla="*/ 740834 h 2570881"/>
                <a:gd name="connsiteX19" fmla="*/ 2003583 w 2233536"/>
                <a:gd name="connsiteY19" fmla="*/ -731 h 2570881"/>
                <a:gd name="connsiteX20" fmla="*/ 549845 w 2233536"/>
                <a:gd name="connsiteY20" fmla="*/ -731 h 2570881"/>
                <a:gd name="connsiteX21" fmla="*/ -646 w 2233536"/>
                <a:gd name="connsiteY21" fmla="*/ 549760 h 2570881"/>
                <a:gd name="connsiteX22" fmla="*/ -646 w 2233536"/>
                <a:gd name="connsiteY22" fmla="*/ 2570151 h 2570881"/>
                <a:gd name="connsiteX23" fmla="*/ 1518886 w 2233536"/>
                <a:gd name="connsiteY23" fmla="*/ 2570151 h 2570881"/>
                <a:gd name="connsiteX24" fmla="*/ 2003583 w 2233536"/>
                <a:gd name="connsiteY24" fmla="*/ 2085454 h 2570881"/>
                <a:gd name="connsiteX25" fmla="*/ 2003583 w 2233536"/>
                <a:gd name="connsiteY25" fmla="*/ 1096723 h 2570881"/>
                <a:gd name="connsiteX26" fmla="*/ 2050878 w 2233536"/>
                <a:gd name="connsiteY26" fmla="*/ 960616 h 2570881"/>
                <a:gd name="connsiteX27" fmla="*/ 2146900 w 2233536"/>
                <a:gd name="connsiteY27" fmla="*/ 920928 h 2570881"/>
                <a:gd name="connsiteX28" fmla="*/ 2146900 w 2233536"/>
                <a:gd name="connsiteY28" fmla="*/ 955060 h 257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33536" h="2570881">
                  <a:moveTo>
                    <a:pt x="2232890" y="905472"/>
                  </a:moveTo>
                  <a:lnTo>
                    <a:pt x="2146900" y="855840"/>
                  </a:lnTo>
                  <a:lnTo>
                    <a:pt x="2146900" y="890126"/>
                  </a:lnTo>
                  <a:cubicBezTo>
                    <a:pt x="2097687" y="891074"/>
                    <a:pt x="2057735" y="907765"/>
                    <a:pt x="2028124" y="939758"/>
                  </a:cubicBezTo>
                  <a:cubicBezTo>
                    <a:pt x="1986518" y="984782"/>
                    <a:pt x="1975427" y="1049472"/>
                    <a:pt x="1972891" y="1090681"/>
                  </a:cubicBezTo>
                  <a:lnTo>
                    <a:pt x="1972715" y="1090681"/>
                  </a:lnTo>
                  <a:lnTo>
                    <a:pt x="1972715" y="1093702"/>
                  </a:lnTo>
                  <a:cubicBezTo>
                    <a:pt x="1972010" y="1105608"/>
                    <a:pt x="1972010" y="1117559"/>
                    <a:pt x="1972715" y="1129465"/>
                  </a:cubicBezTo>
                  <a:lnTo>
                    <a:pt x="1972715" y="2085454"/>
                  </a:lnTo>
                  <a:cubicBezTo>
                    <a:pt x="1972715" y="2335707"/>
                    <a:pt x="1769117" y="2539283"/>
                    <a:pt x="1518886" y="2539283"/>
                  </a:cubicBezTo>
                  <a:lnTo>
                    <a:pt x="30222" y="2539283"/>
                  </a:lnTo>
                  <a:lnTo>
                    <a:pt x="30222" y="549760"/>
                  </a:lnTo>
                  <a:cubicBezTo>
                    <a:pt x="30222" y="263126"/>
                    <a:pt x="263321" y="30137"/>
                    <a:pt x="549845" y="30137"/>
                  </a:cubicBezTo>
                  <a:lnTo>
                    <a:pt x="1972715" y="30137"/>
                  </a:lnTo>
                  <a:lnTo>
                    <a:pt x="1972715" y="740107"/>
                  </a:lnTo>
                  <a:cubicBezTo>
                    <a:pt x="1946477" y="748022"/>
                    <a:pt x="1931638" y="775693"/>
                    <a:pt x="1939532" y="801931"/>
                  </a:cubicBezTo>
                  <a:cubicBezTo>
                    <a:pt x="1947447" y="828169"/>
                    <a:pt x="1975140" y="843008"/>
                    <a:pt x="2001356" y="835092"/>
                  </a:cubicBezTo>
                  <a:cubicBezTo>
                    <a:pt x="2027594" y="827199"/>
                    <a:pt x="2042455" y="799506"/>
                    <a:pt x="2034540" y="773290"/>
                  </a:cubicBezTo>
                  <a:cubicBezTo>
                    <a:pt x="2029976" y="758143"/>
                    <a:pt x="2018488" y="746104"/>
                    <a:pt x="2003583" y="740834"/>
                  </a:cubicBezTo>
                  <a:lnTo>
                    <a:pt x="2003583" y="-731"/>
                  </a:lnTo>
                  <a:lnTo>
                    <a:pt x="549845" y="-731"/>
                  </a:lnTo>
                  <a:cubicBezTo>
                    <a:pt x="245821" y="-709"/>
                    <a:pt x="-635" y="245730"/>
                    <a:pt x="-646" y="549760"/>
                  </a:cubicBezTo>
                  <a:lnTo>
                    <a:pt x="-646" y="2570151"/>
                  </a:lnTo>
                  <a:lnTo>
                    <a:pt x="1518886" y="2570151"/>
                  </a:lnTo>
                  <a:cubicBezTo>
                    <a:pt x="1786580" y="2570130"/>
                    <a:pt x="2003561" y="2353148"/>
                    <a:pt x="2003583" y="2085454"/>
                  </a:cubicBezTo>
                  <a:lnTo>
                    <a:pt x="2003583" y="1096723"/>
                  </a:lnTo>
                  <a:cubicBezTo>
                    <a:pt x="2005435" y="1060364"/>
                    <a:pt x="2014365" y="1000061"/>
                    <a:pt x="2050878" y="960616"/>
                  </a:cubicBezTo>
                  <a:cubicBezTo>
                    <a:pt x="2074426" y="935194"/>
                    <a:pt x="2106727" y="921898"/>
                    <a:pt x="2146900" y="920928"/>
                  </a:cubicBezTo>
                  <a:lnTo>
                    <a:pt x="2146900" y="955060"/>
                  </a:lnTo>
                  <a:close/>
                </a:path>
              </a:pathLst>
            </a:custGeom>
            <a:solidFill>
              <a:schemeClr val="accent3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8391A9E-DB34-58D6-0282-AC4B9FB51350}"/>
                </a:ext>
              </a:extLst>
            </p:cNvPr>
            <p:cNvSpPr txBox="1"/>
            <p:nvPr/>
          </p:nvSpPr>
          <p:spPr>
            <a:xfrm>
              <a:off x="797106" y="3577730"/>
              <a:ext cx="2327594" cy="22908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Validate forms declaratively or programmatically.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Integrate with form libraries and custom components.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Use built-in or custom validation rules.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 smtClean="0"/>
                <a:t>Easily integrate with Composition API or &lt;script setup&gt;</a:t>
              </a:r>
              <a:r>
                <a:rPr lang="en-US" sz="1400" b="0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4A0204D-B0A1-FC15-2244-CD346556B837}"/>
                </a:ext>
              </a:extLst>
            </p:cNvPr>
            <p:cNvSpPr txBox="1"/>
            <p:nvPr/>
          </p:nvSpPr>
          <p:spPr>
            <a:xfrm>
              <a:off x="3508178" y="3577729"/>
              <a:ext cx="2224175" cy="236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US" sz="1400" dirty="0" smtClean="0"/>
                <a:t>Official </a:t>
              </a:r>
              <a:r>
                <a:rPr lang="en-US" sz="1400" b="1" dirty="0" smtClean="0"/>
                <a:t>routing library</a:t>
              </a:r>
              <a:r>
                <a:rPr lang="en-US" sz="1400" dirty="0" smtClean="0"/>
                <a:t> </a:t>
              </a:r>
              <a:r>
                <a:rPr lang="en-US" sz="1400" dirty="0" smtClean="0"/>
                <a:t>for Vue.js</a:t>
              </a:r>
              <a:r>
                <a:rPr lang="en-US" sz="1400" dirty="0" smtClean="0"/>
                <a:t>.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 smtClean="0"/>
                <a:t>Enables </a:t>
              </a:r>
              <a:r>
                <a:rPr lang="en-US" sz="1400" b="1" dirty="0" smtClean="0"/>
                <a:t>Single Page Applications (SPA)</a:t>
              </a:r>
              <a:r>
                <a:rPr lang="en-US" sz="1400" dirty="0" smtClean="0"/>
                <a:t> with navigation </a:t>
              </a:r>
              <a:r>
                <a:rPr lang="en-US" sz="1400" b="1" dirty="0" smtClean="0"/>
                <a:t>without page reloads</a:t>
              </a:r>
              <a:r>
                <a:rPr lang="en-US" sz="1400" dirty="0" smtClean="0"/>
                <a:t>.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 smtClean="0"/>
                <a:t>Provides </a:t>
              </a:r>
              <a:r>
                <a:rPr lang="en-US" sz="1400" b="1" dirty="0" smtClean="0"/>
                <a:t>dynamic routing, nested routes, and navigation guards</a:t>
              </a:r>
              <a:r>
                <a:rPr lang="en-US" sz="1400" dirty="0" smtClean="0"/>
                <a:t>.</a:t>
              </a:r>
            </a:p>
            <a:p>
              <a:pPr algn="ctr">
                <a:spcAft>
                  <a:spcPts val="600"/>
                </a:spcAft>
              </a:pP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7B9A74A-367D-B42A-8F03-810324F17FB9}"/>
                </a:ext>
              </a:extLst>
            </p:cNvPr>
            <p:cNvSpPr txBox="1"/>
            <p:nvPr/>
          </p:nvSpPr>
          <p:spPr>
            <a:xfrm>
              <a:off x="6422614" y="3577729"/>
              <a:ext cx="1922921" cy="1761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US" sz="1400" dirty="0" smtClean="0"/>
                <a:t>Testing individual components or functions </a:t>
              </a:r>
              <a:r>
                <a:rPr lang="en-US" sz="1400" b="1" dirty="0" smtClean="0"/>
                <a:t>in isolation</a:t>
              </a:r>
              <a:r>
                <a:rPr lang="en-US" sz="1400" dirty="0" smtClean="0"/>
                <a:t>.</a:t>
              </a:r>
            </a:p>
            <a:p>
              <a:pPr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US" sz="1400" dirty="0" smtClean="0"/>
                <a:t>Ensures </a:t>
              </a:r>
              <a:r>
                <a:rPr lang="en-US" sz="1400" b="1" dirty="0" smtClean="0"/>
                <a:t>components work as expected</a:t>
              </a:r>
              <a:r>
                <a:rPr lang="en-US" sz="1400" dirty="0" smtClean="0"/>
                <a:t> and reduces bugs.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C7829962-B864-F1A6-27CB-CBFDCEFD5D3D}"/>
                </a:ext>
              </a:extLst>
            </p:cNvPr>
            <p:cNvSpPr txBox="1"/>
            <p:nvPr/>
          </p:nvSpPr>
          <p:spPr>
            <a:xfrm>
              <a:off x="699471" y="2516627"/>
              <a:ext cx="2147995" cy="343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Vee-Validate</a:t>
              </a:r>
              <a:endParaRPr lang="en-US" sz="18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85EA8C55-97B7-0749-273E-949EED996524}"/>
                </a:ext>
              </a:extLst>
            </p:cNvPr>
            <p:cNvSpPr txBox="1"/>
            <p:nvPr/>
          </p:nvSpPr>
          <p:spPr>
            <a:xfrm>
              <a:off x="3497098" y="2516627"/>
              <a:ext cx="2148448" cy="343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Vue-Router</a:t>
              </a:r>
              <a:endParaRPr lang="en-US" sz="18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65E4169-1F15-42FE-8FDD-E22E22EE0A56}"/>
                </a:ext>
              </a:extLst>
            </p:cNvPr>
            <p:cNvSpPr txBox="1"/>
            <p:nvPr/>
          </p:nvSpPr>
          <p:spPr>
            <a:xfrm>
              <a:off x="6295178" y="2516627"/>
              <a:ext cx="2148448" cy="343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Unit Testing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0" name="Picture 2" descr="Lifelong Learning Icons - Free SVG &amp; PNG Lifelong Learning Images - Noun  Project">
              <a:extLst>
                <a:ext uri="{FF2B5EF4-FFF2-40B4-BE49-F238E27FC236}">
                  <a16:creationId xmlns:a16="http://schemas.microsoft.com/office/drawing/2014/main" xmlns="" id="{044AFF90-F11A-F8F5-5E82-C9E0D1FF5C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969" y="1729725"/>
              <a:ext cx="451830" cy="451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ersistence Icons - Free SVG &amp; PNG Persistence Images - Noun Project">
              <a:extLst>
                <a:ext uri="{FF2B5EF4-FFF2-40B4-BE49-F238E27FC236}">
                  <a16:creationId xmlns:a16="http://schemas.microsoft.com/office/drawing/2014/main" xmlns="" id="{6C840C39-173B-BD4D-2280-68A2EEC36D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303" y="1671981"/>
              <a:ext cx="567320" cy="567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Customer feedback - Free computer icons">
              <a:extLst>
                <a:ext uri="{FF2B5EF4-FFF2-40B4-BE49-F238E27FC236}">
                  <a16:creationId xmlns:a16="http://schemas.microsoft.com/office/drawing/2014/main" xmlns="" id="{4D4749E0-AF57-B75B-31E2-CD4B8D3D75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457" y="1732055"/>
              <a:ext cx="447170" cy="447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hooks</a:t>
            </a:r>
            <a:endParaRPr lang="en-US" dirty="0"/>
          </a:p>
        </p:txBody>
      </p:sp>
      <p:pic>
        <p:nvPicPr>
          <p:cNvPr id="4" name="Content Placeholder 3" descr="vue-lifecycle-diagra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94998" y="1600200"/>
            <a:ext cx="8191802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</a:rPr>
              <a:t>Asp.net</a:t>
            </a:r>
            <a:endParaRPr lang="en-US" sz="3600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ASP.NET Core</a:t>
            </a:r>
            <a:r>
              <a:rPr lang="en-US" dirty="0" smtClean="0"/>
              <a:t> is a </a:t>
            </a:r>
            <a:r>
              <a:rPr lang="en-US" b="1" dirty="0" smtClean="0"/>
              <a:t>modern, open-source, cross-platform</a:t>
            </a:r>
            <a:r>
              <a:rPr lang="en-US" dirty="0" smtClean="0"/>
              <a:t> framework by Microsoft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developers to build </a:t>
            </a:r>
            <a:r>
              <a:rPr lang="en-US" b="1" dirty="0" smtClean="0"/>
              <a:t>dynamic websites, web applications, and web 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supports multiple programming languages such as </a:t>
            </a:r>
            <a:r>
              <a:rPr lang="en-US" b="1" dirty="0" smtClean="0"/>
              <a:t>C#, VB.NET, and F</a:t>
            </a:r>
            <a:r>
              <a:rPr lang="en-US" b="1" dirty="0" smtClean="0"/>
              <a:t>#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Performance:</a:t>
            </a:r>
            <a:r>
              <a:rPr lang="en-US" dirty="0" smtClean="0"/>
              <a:t> High-speed processing with caching and optimization</a:t>
            </a:r>
          </a:p>
          <a:p>
            <a:r>
              <a:rPr lang="en-US" b="1" dirty="0" smtClean="0"/>
              <a:t>Security:</a:t>
            </a:r>
            <a:r>
              <a:rPr lang="en-US" dirty="0" smtClean="0"/>
              <a:t> Built-in authentication, authorization, and HTTPS support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5-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533400"/>
            <a:ext cx="838200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javascript</a:t>
            </a:r>
            <a:endParaRPr lang="en-US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JavaScript is a </a:t>
            </a:r>
            <a:r>
              <a:rPr lang="en-US" sz="1800" b="1" dirty="0" smtClean="0"/>
              <a:t>high-level, interpreted programming language</a:t>
            </a:r>
            <a:r>
              <a:rPr lang="en-US" sz="1800" dirty="0" smtClean="0"/>
              <a:t> primarily used to create </a:t>
            </a:r>
            <a:r>
              <a:rPr lang="en-US" sz="1800" b="1" dirty="0" smtClean="0"/>
              <a:t>interactive and dynamic content</a:t>
            </a:r>
            <a:r>
              <a:rPr lang="en-US" sz="1800" dirty="0" smtClean="0"/>
              <a:t> on </a:t>
            </a:r>
            <a:r>
              <a:rPr lang="en-US" sz="1800" dirty="0" smtClean="0"/>
              <a:t>websites</a:t>
            </a:r>
            <a:br>
              <a:rPr lang="en-US" sz="1800" dirty="0" smtClean="0"/>
            </a:br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600" b="1" dirty="0" smtClean="0"/>
              <a:t>What JavaScript Can Do:</a:t>
            </a:r>
          </a:p>
          <a:p>
            <a:r>
              <a:rPr lang="en-US" sz="1600" dirty="0" smtClean="0"/>
              <a:t>Dynamically update HTML/CSS (DOM manipulation)</a:t>
            </a:r>
          </a:p>
          <a:p>
            <a:r>
              <a:rPr lang="en-US" sz="1600" dirty="0" smtClean="0"/>
              <a:t>Validate forms before submitting</a:t>
            </a:r>
          </a:p>
          <a:p>
            <a:r>
              <a:rPr lang="en-US" sz="1600" dirty="0" smtClean="0"/>
              <a:t>Create animations and sliders</a:t>
            </a:r>
          </a:p>
          <a:p>
            <a:r>
              <a:rPr lang="en-US" sz="1600" dirty="0" smtClean="0"/>
              <a:t>Communicate with servers using </a:t>
            </a:r>
            <a:r>
              <a:rPr lang="en-US" sz="1600" b="1" dirty="0" smtClean="0"/>
              <a:t>AJAX</a:t>
            </a:r>
            <a:r>
              <a:rPr lang="en-US" sz="1600" dirty="0" smtClean="0"/>
              <a:t> or </a:t>
            </a:r>
            <a:r>
              <a:rPr lang="en-US" sz="1600" b="1" dirty="0" smtClean="0"/>
              <a:t>fetch</a:t>
            </a:r>
            <a:endParaRPr lang="en-US" sz="1600" dirty="0" smtClean="0"/>
          </a:p>
          <a:p>
            <a:r>
              <a:rPr lang="en-US" sz="1600" dirty="0" smtClean="0"/>
              <a:t>Power frontend frameworks like React, Vue, and Angular</a:t>
            </a:r>
          </a:p>
          <a:p>
            <a:r>
              <a:rPr lang="en-US" sz="1600" dirty="0" smtClean="0"/>
              <a:t>Run on the server using </a:t>
            </a:r>
            <a:r>
              <a:rPr lang="en-US" sz="1600" b="1" dirty="0" smtClean="0"/>
              <a:t>Node.js</a:t>
            </a:r>
            <a:endParaRPr lang="en-US" sz="16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Project Structure</a:t>
            </a:r>
          </a:p>
          <a:p>
            <a:pPr lvl="1"/>
            <a:r>
              <a:rPr lang="en-US" sz="1800" dirty="0" smtClean="0"/>
              <a:t>Program.cs → Entry point with minimal hosting model</a:t>
            </a:r>
          </a:p>
          <a:p>
            <a:pPr lvl="1"/>
            <a:r>
              <a:rPr lang="en-US" sz="1800" dirty="0" smtClean="0"/>
              <a:t>Startup.cs (optional in .NET 5 or earlier) → Configures services &amp; middleware</a:t>
            </a:r>
          </a:p>
          <a:p>
            <a:pPr lvl="1"/>
            <a:r>
              <a:rPr lang="en-US" sz="1800" dirty="0" smtClean="0"/>
              <a:t>Controllers → Handle requests</a:t>
            </a:r>
          </a:p>
          <a:p>
            <a:pPr lvl="1"/>
            <a:r>
              <a:rPr lang="en-US" sz="1800" dirty="0" smtClean="0"/>
              <a:t>Views → Razor files for UI</a:t>
            </a:r>
          </a:p>
          <a:p>
            <a:pPr lvl="1"/>
            <a:r>
              <a:rPr lang="en-US" sz="1800" dirty="0" smtClean="0"/>
              <a:t>Models → Data and business </a:t>
            </a:r>
            <a:r>
              <a:rPr lang="en-US" sz="1800" dirty="0" smtClean="0"/>
              <a:t>logic</a:t>
            </a:r>
          </a:p>
          <a:p>
            <a:pPr lvl="1">
              <a:buNone/>
            </a:pPr>
            <a:endParaRPr lang="en-US" sz="1800" dirty="0" smtClean="0"/>
          </a:p>
          <a:p>
            <a:r>
              <a:rPr lang="en-US" sz="1800" b="1" dirty="0" smtClean="0"/>
              <a:t>ASP.NET MVC Pattern</a:t>
            </a:r>
          </a:p>
          <a:p>
            <a:pPr lvl="1"/>
            <a:r>
              <a:rPr lang="en-US" sz="1800" b="1" dirty="0" smtClean="0"/>
              <a:t>Model</a:t>
            </a:r>
            <a:r>
              <a:rPr lang="en-US" sz="1800" dirty="0" smtClean="0"/>
              <a:t> → Data &amp; Business Logic</a:t>
            </a:r>
          </a:p>
          <a:p>
            <a:pPr lvl="1"/>
            <a:r>
              <a:rPr lang="en-US" sz="1800" b="1" dirty="0" smtClean="0"/>
              <a:t>View</a:t>
            </a:r>
            <a:r>
              <a:rPr lang="en-US" sz="1800" dirty="0" smtClean="0"/>
              <a:t> → UI / Presentation Layer</a:t>
            </a:r>
          </a:p>
          <a:p>
            <a:pPr lvl="1"/>
            <a:r>
              <a:rPr lang="en-US" sz="1800" b="1" dirty="0" smtClean="0"/>
              <a:t>Controller</a:t>
            </a:r>
            <a:r>
              <a:rPr lang="en-US" sz="1800" dirty="0" smtClean="0"/>
              <a:t> → Handles user requests &amp; responses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and </a:t>
            </a:r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Dependency Injection is a design pattern that implements Inversion of Control by providing dependencies to objects from the outside, instead of letting objects create them internally.</a:t>
            </a:r>
          </a:p>
          <a:p>
            <a:pPr lvl="1">
              <a:buNone/>
            </a:pPr>
            <a:r>
              <a:rPr lang="en-US" sz="1800" dirty="0" smtClean="0"/>
              <a:t>- constructor injection</a:t>
            </a:r>
          </a:p>
          <a:p>
            <a:pPr lvl="1">
              <a:buNone/>
            </a:pPr>
            <a:r>
              <a:rPr lang="en-US" sz="1800" dirty="0" smtClean="0"/>
              <a:t>- method injection</a:t>
            </a:r>
          </a:p>
          <a:p>
            <a:pPr lvl="1">
              <a:buNone/>
            </a:pPr>
            <a:r>
              <a:rPr lang="en-US" sz="1800" dirty="0" smtClean="0"/>
              <a:t>- setter injection</a:t>
            </a:r>
          </a:p>
          <a:p>
            <a:r>
              <a:rPr lang="en-US" sz="1800" b="1" dirty="0" smtClean="0"/>
              <a:t>Singleton-</a:t>
            </a:r>
            <a:r>
              <a:rPr lang="en-US" sz="1800" dirty="0" smtClean="0"/>
              <a:t>One instance for the entire app :Logging, </a:t>
            </a:r>
            <a:r>
              <a:rPr lang="en-US" sz="1800" dirty="0" err="1" smtClean="0"/>
              <a:t>config</a:t>
            </a:r>
            <a:r>
              <a:rPr lang="en-US" sz="1800" dirty="0" smtClean="0"/>
              <a:t> providers, caching </a:t>
            </a:r>
            <a:r>
              <a:rPr lang="en-US" sz="1800" dirty="0" smtClean="0"/>
              <a:t>utilities.</a:t>
            </a:r>
            <a:endParaRPr lang="en-US" sz="1800" dirty="0" smtClean="0"/>
          </a:p>
          <a:p>
            <a:r>
              <a:rPr lang="en-US" sz="1800" b="1" dirty="0" smtClean="0"/>
              <a:t>Transient-</a:t>
            </a:r>
            <a:r>
              <a:rPr lang="en-US" sz="1800" dirty="0" smtClean="0"/>
              <a:t>- New instance every time it’s requested : Lightweight, stateless </a:t>
            </a:r>
            <a:r>
              <a:rPr lang="en-US" sz="1800" dirty="0" smtClean="0"/>
              <a:t>services.</a:t>
            </a:r>
          </a:p>
          <a:p>
            <a:r>
              <a:rPr lang="en-US" sz="1800" b="1" dirty="0" smtClean="0"/>
              <a:t>Scoped</a:t>
            </a:r>
            <a:r>
              <a:rPr lang="en-US" sz="1800" dirty="0" smtClean="0"/>
              <a:t> - One instance per HTTP request : Business logic, services working with DB </a:t>
            </a:r>
            <a:r>
              <a:rPr lang="en-US" sz="1800" dirty="0" smtClean="0"/>
              <a:t>context.</a:t>
            </a: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ASP.NET-Core-Middlewa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524000"/>
            <a:ext cx="7619048" cy="4514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990600"/>
          </a:xfrm>
        </p:spPr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78552"/>
          </a:xfrm>
        </p:spPr>
        <p:txBody>
          <a:bodyPr/>
          <a:lstStyle/>
          <a:p>
            <a:r>
              <a:rPr lang="en-US" sz="1600" dirty="0" smtClean="0"/>
              <a:t>A </a:t>
            </a:r>
            <a:r>
              <a:rPr lang="en-US" sz="1600" b="1" dirty="0" smtClean="0"/>
              <a:t>JWT (JSON Web Token)</a:t>
            </a:r>
            <a:r>
              <a:rPr lang="en-US" sz="1600" dirty="0" smtClean="0"/>
              <a:t> is a </a:t>
            </a:r>
            <a:r>
              <a:rPr lang="en-US" sz="1600" b="1" dirty="0" smtClean="0"/>
              <a:t>compact</a:t>
            </a:r>
            <a:r>
              <a:rPr lang="en-US" sz="1600" dirty="0" smtClean="0"/>
              <a:t>, </a:t>
            </a:r>
            <a:r>
              <a:rPr lang="en-US" sz="1600" b="1" dirty="0" smtClean="0"/>
              <a:t>URL-safe</a:t>
            </a:r>
            <a:r>
              <a:rPr lang="en-US" sz="1600" dirty="0" smtClean="0"/>
              <a:t>, and </a:t>
            </a:r>
            <a:r>
              <a:rPr lang="en-US" sz="1600" b="1" dirty="0" smtClean="0"/>
              <a:t>self-contained</a:t>
            </a:r>
            <a:r>
              <a:rPr lang="en-US" sz="1600" dirty="0" smtClean="0"/>
              <a:t> token used to securely </a:t>
            </a:r>
            <a:r>
              <a:rPr lang="en-US" sz="1600" b="1" dirty="0" smtClean="0"/>
              <a:t>transmit identity and claims</a:t>
            </a:r>
            <a:r>
              <a:rPr lang="en-US" sz="1600" dirty="0" smtClean="0"/>
              <a:t> between parties. It’s an </a:t>
            </a:r>
            <a:r>
              <a:rPr lang="en-US" sz="1600" b="1" dirty="0" smtClean="0"/>
              <a:t>open standard</a:t>
            </a:r>
            <a:r>
              <a:rPr lang="en-US" sz="1600" dirty="0" smtClean="0"/>
              <a:t> (RFC 7519) used for </a:t>
            </a:r>
            <a:r>
              <a:rPr lang="en-US" sz="1600" b="1" dirty="0" smtClean="0"/>
              <a:t>authentication and authorization</a:t>
            </a:r>
            <a:r>
              <a:rPr lang="en-US" sz="1600" dirty="0" smtClean="0"/>
              <a:t> in modern applications.</a:t>
            </a:r>
          </a:p>
          <a:p>
            <a:endParaRPr lang="en-US" dirty="0"/>
          </a:p>
        </p:txBody>
      </p:sp>
      <p:pic>
        <p:nvPicPr>
          <p:cNvPr id="5" name="Picture 4" descr="JWT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2438400"/>
            <a:ext cx="51054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Exception handling</a:t>
            </a:r>
            <a:r>
              <a:rPr lang="en-US" sz="1600" dirty="0" smtClean="0"/>
              <a:t> is the </a:t>
            </a:r>
            <a:r>
              <a:rPr lang="en-US" sz="1600" b="1" dirty="0" smtClean="0"/>
              <a:t>structured approach</a:t>
            </a:r>
            <a:r>
              <a:rPr lang="en-US" sz="1600" dirty="0" smtClean="0"/>
              <a:t> to detect, catch, and handle these exceptions, ensuring the program can </a:t>
            </a:r>
            <a:r>
              <a:rPr lang="en-US" sz="1600" b="1" dirty="0" smtClean="0"/>
              <a:t>recover or fail </a:t>
            </a:r>
            <a:r>
              <a:rPr lang="en-US" sz="1600" b="1" dirty="0" smtClean="0"/>
              <a:t>gracefully</a:t>
            </a:r>
            <a:r>
              <a:rPr lang="en-US" sz="1600" dirty="0" smtClean="0"/>
              <a:t>.</a:t>
            </a:r>
          </a:p>
          <a:p>
            <a:endParaRPr lang="en-US" sz="1600" dirty="0"/>
          </a:p>
        </p:txBody>
      </p:sp>
      <p:pic>
        <p:nvPicPr>
          <p:cNvPr id="7" name="Picture 6" descr="webapi-exception-fil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514600"/>
            <a:ext cx="6573168" cy="3905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600" dirty="0" smtClean="0"/>
              <a:t>CQRS is a design pattern that </a:t>
            </a:r>
            <a:r>
              <a:rPr lang="en-US" sz="1600" b="1" dirty="0" smtClean="0"/>
              <a:t>separates read (queries)</a:t>
            </a:r>
            <a:r>
              <a:rPr lang="en-US" sz="1600" dirty="0" smtClean="0"/>
              <a:t> and </a:t>
            </a:r>
            <a:r>
              <a:rPr lang="en-US" sz="1600" b="1" dirty="0" smtClean="0"/>
              <a:t>write (commands)</a:t>
            </a:r>
            <a:r>
              <a:rPr lang="en-US" sz="1600" dirty="0" smtClean="0"/>
              <a:t> operations in a system.</a:t>
            </a:r>
          </a:p>
          <a:p>
            <a:r>
              <a:rPr lang="en-US" sz="1600" dirty="0" smtClean="0"/>
              <a:t>Improves </a:t>
            </a:r>
            <a:r>
              <a:rPr lang="en-US" sz="1600" b="1" dirty="0" smtClean="0"/>
              <a:t>scalability</a:t>
            </a:r>
            <a:r>
              <a:rPr lang="en-US" sz="1600" dirty="0" smtClean="0"/>
              <a:t>, </a:t>
            </a:r>
            <a:r>
              <a:rPr lang="en-US" sz="1600" b="1" dirty="0" smtClean="0"/>
              <a:t>maintainability</a:t>
            </a:r>
            <a:r>
              <a:rPr lang="en-US" sz="1600" dirty="0" smtClean="0"/>
              <a:t>, and </a:t>
            </a:r>
            <a:r>
              <a:rPr lang="en-US" sz="1600" b="1" dirty="0" smtClean="0"/>
              <a:t>performance</a:t>
            </a:r>
            <a:r>
              <a:rPr lang="en-US" sz="1600" dirty="0" smtClean="0"/>
              <a:t> by handling reads and writes differently.</a:t>
            </a:r>
          </a:p>
          <a:p>
            <a:endParaRPr lang="en-US" dirty="0"/>
          </a:p>
        </p:txBody>
      </p:sp>
      <p:pic>
        <p:nvPicPr>
          <p:cNvPr id="5" name="Picture 4" descr="maxresdefaul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819400"/>
            <a:ext cx="79248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API (Red)</a:t>
            </a:r>
            <a:r>
              <a:rPr lang="en-US" sz="1600" dirty="0" smtClean="0"/>
              <a:t> → Entry point where HTTP requests arrive</a:t>
            </a:r>
          </a:p>
          <a:p>
            <a:r>
              <a:rPr lang="en-US" sz="1600" b="1" dirty="0" smtClean="0"/>
              <a:t>Controller (Black)</a:t>
            </a:r>
            <a:r>
              <a:rPr lang="en-US" sz="1600" dirty="0" smtClean="0"/>
              <a:t> → Receives requests and decides if it's a </a:t>
            </a:r>
            <a:r>
              <a:rPr lang="en-US" sz="1600" b="1" dirty="0" smtClean="0"/>
              <a:t>Query (read)</a:t>
            </a:r>
            <a:r>
              <a:rPr lang="en-US" sz="1600" dirty="0" smtClean="0"/>
              <a:t> or </a:t>
            </a:r>
            <a:r>
              <a:rPr lang="en-US" sz="1600" b="1" dirty="0" smtClean="0"/>
              <a:t>Command (write)</a:t>
            </a:r>
            <a:endParaRPr lang="en-US" sz="1600" dirty="0" smtClean="0"/>
          </a:p>
          <a:p>
            <a:r>
              <a:rPr lang="en-US" sz="1600" b="1" dirty="0" smtClean="0"/>
              <a:t>Mediator (Yellow)</a:t>
            </a:r>
            <a:r>
              <a:rPr lang="en-US" sz="1600" dirty="0" smtClean="0"/>
              <a:t> → A middle layer that dispatches requests to the appropriate handler</a:t>
            </a:r>
          </a:p>
          <a:p>
            <a:r>
              <a:rPr lang="en-US" sz="1600" b="1" dirty="0" smtClean="0"/>
              <a:t>Query Handler (Blue)</a:t>
            </a:r>
            <a:r>
              <a:rPr lang="en-US" sz="1600" dirty="0" smtClean="0"/>
              <a:t> → Handles read-only operations (e.g., fetching data from the </a:t>
            </a:r>
            <a:r>
              <a:rPr lang="en-US" sz="1600" dirty="0" err="1" smtClean="0"/>
              <a:t>datastore</a:t>
            </a:r>
            <a:r>
              <a:rPr lang="en-US" sz="1600" dirty="0" smtClean="0"/>
              <a:t>)</a:t>
            </a:r>
          </a:p>
          <a:p>
            <a:r>
              <a:rPr lang="en-US" sz="1600" b="1" dirty="0" smtClean="0"/>
              <a:t>Command Handler (Blue)</a:t>
            </a:r>
            <a:r>
              <a:rPr lang="en-US" sz="1600" dirty="0" smtClean="0"/>
              <a:t> → Handles write operations (create, update, delete)</a:t>
            </a:r>
          </a:p>
          <a:p>
            <a:r>
              <a:rPr lang="en-US" sz="1600" b="1" dirty="0" err="1" smtClean="0"/>
              <a:t>Datastore</a:t>
            </a:r>
            <a:r>
              <a:rPr lang="en-US" sz="1600" b="1" dirty="0" smtClean="0"/>
              <a:t> (Cyan)</a:t>
            </a:r>
            <a:r>
              <a:rPr lang="en-US" sz="1600" dirty="0" smtClean="0"/>
              <a:t> → The database or storage system</a:t>
            </a:r>
          </a:p>
          <a:p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</a:rPr>
              <a:t>low 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  <a:p>
            <a:pPr lvl="1">
              <a:buNone/>
            </a:pPr>
            <a:r>
              <a:rPr lang="en-US" sz="1400" b="1" dirty="0" smtClean="0"/>
              <a:t>Query:</a:t>
            </a:r>
            <a:endParaRPr lang="en-US" sz="1400" dirty="0" smtClean="0"/>
          </a:p>
          <a:p>
            <a:pPr lvl="2">
              <a:buNone/>
            </a:pPr>
            <a:r>
              <a:rPr lang="en-US" sz="1400" dirty="0" smtClean="0"/>
              <a:t>API → Controller → Mediator → Query Handler → Database (returns data)</a:t>
            </a:r>
          </a:p>
          <a:p>
            <a:pPr lvl="1">
              <a:buNone/>
            </a:pPr>
            <a:r>
              <a:rPr lang="en-US" sz="1400" b="1" dirty="0" smtClean="0"/>
              <a:t>Command:</a:t>
            </a:r>
            <a:endParaRPr lang="en-US" sz="1400" dirty="0" smtClean="0"/>
          </a:p>
          <a:p>
            <a:pPr lvl="2">
              <a:buNone/>
            </a:pPr>
            <a:r>
              <a:rPr lang="en-US" sz="1400" dirty="0" smtClean="0"/>
              <a:t>API → Controller → Mediator → Command Handler → Database (updates/inserts/deletes data)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Mediator Pattern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b="1" dirty="0" smtClean="0"/>
              <a:t>Mediator pattern</a:t>
            </a:r>
            <a:r>
              <a:rPr lang="en-US" sz="1600" dirty="0" smtClean="0"/>
              <a:t> is a behavioral design pattern that </a:t>
            </a:r>
            <a:r>
              <a:rPr lang="en-US" sz="1600" b="1" dirty="0" smtClean="0"/>
              <a:t>removes direct dependencies</a:t>
            </a:r>
            <a:r>
              <a:rPr lang="en-US" sz="1600" dirty="0" smtClean="0"/>
              <a:t> between objects by introducing a </a:t>
            </a:r>
            <a:r>
              <a:rPr lang="en-US" sz="1600" b="1" dirty="0" smtClean="0"/>
              <a:t>mediator object</a:t>
            </a:r>
            <a:r>
              <a:rPr lang="en-US" sz="1600" dirty="0" smtClean="0"/>
              <a:t> that handles the communication.</a:t>
            </a:r>
          </a:p>
          <a:p>
            <a:pPr lvl="1"/>
            <a:r>
              <a:rPr lang="en-US" sz="1600" dirty="0" smtClean="0"/>
              <a:t>In .NET, commonly implemented using the </a:t>
            </a:r>
            <a:r>
              <a:rPr lang="en-US" sz="1600" b="1" dirty="0" smtClean="0"/>
              <a:t>MediatR library</a:t>
            </a:r>
            <a:r>
              <a:rPr lang="en-US" sz="1600" dirty="0" smtClean="0"/>
              <a:t>.</a:t>
            </a:r>
          </a:p>
          <a:p>
            <a:pPr lvl="1"/>
            <a:endParaRPr lang="en-US" sz="1600" dirty="0" smtClean="0"/>
          </a:p>
          <a:p>
            <a:r>
              <a:rPr lang="en-US" sz="1600" b="1" dirty="0" smtClean="0"/>
              <a:t>Without Mediator:</a:t>
            </a:r>
            <a:r>
              <a:rPr lang="en-US" sz="1600" dirty="0" smtClean="0"/>
              <a:t> Controller directly calls services or repositories, leading to </a:t>
            </a:r>
            <a:r>
              <a:rPr lang="en-US" sz="1600" b="1" dirty="0" smtClean="0"/>
              <a:t>tight coupling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With Mediator:</a:t>
            </a:r>
            <a:r>
              <a:rPr lang="en-US" sz="1600" dirty="0" smtClean="0"/>
              <a:t> Controller sends a </a:t>
            </a:r>
            <a:r>
              <a:rPr lang="en-US" sz="1600" b="1" dirty="0" smtClean="0"/>
              <a:t>request object</a:t>
            </a:r>
            <a:r>
              <a:rPr lang="en-US" sz="1600" dirty="0" smtClean="0"/>
              <a:t> (Command/Query) to Mediator, which internally </a:t>
            </a:r>
            <a:r>
              <a:rPr lang="en-US" sz="1600" b="1" dirty="0" smtClean="0"/>
              <a:t>finds and executes the correct handler</a:t>
            </a:r>
            <a:r>
              <a:rPr lang="en-US" sz="1600" dirty="0" smtClean="0"/>
              <a:t>.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MediatR</a:t>
            </a:r>
            <a:r>
              <a:rPr lang="en-US" sz="1600" dirty="0" smtClean="0"/>
              <a:t>- This is the </a:t>
            </a:r>
            <a:r>
              <a:rPr lang="en-US" sz="1600" b="1" dirty="0" smtClean="0"/>
              <a:t>main MediatR package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smtClean="0"/>
              <a:t>Contains full functionality: IRequest, INotification, dispatching, IMediator, ISender, IPublisher, pipeline behaviors, and dependency injection support.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MediatR.Contracts</a:t>
            </a:r>
            <a:r>
              <a:rPr lang="en-US" sz="1600" dirty="0" smtClean="0"/>
              <a:t>-This is the </a:t>
            </a:r>
            <a:r>
              <a:rPr lang="en-US" sz="1600" b="1" dirty="0" smtClean="0"/>
              <a:t>contracts-only package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smtClean="0"/>
              <a:t>Contains only the definitions for IRequest&lt;T&gt;, INotification, IStreamRequest, and related contracts.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Onion </a:t>
            </a:r>
            <a:r>
              <a:rPr lang="en-US" sz="1800" dirty="0" smtClean="0"/>
              <a:t>Architecture is a </a:t>
            </a:r>
            <a:r>
              <a:rPr lang="en-US" sz="1800" b="1" dirty="0" smtClean="0"/>
              <a:t>software architectural </a:t>
            </a:r>
            <a:r>
              <a:rPr lang="en-US" sz="1800" b="1" dirty="0" smtClean="0"/>
              <a:t>pattern </a:t>
            </a:r>
            <a:r>
              <a:rPr lang="en-US" sz="1800" dirty="0" smtClean="0"/>
              <a:t>that focuses on </a:t>
            </a:r>
            <a:r>
              <a:rPr lang="en-US" sz="1800" b="1" dirty="0" smtClean="0"/>
              <a:t>maintainability, testability, and separation of concerns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To achieve </a:t>
            </a:r>
            <a:r>
              <a:rPr lang="en-US" sz="1800" b="1" dirty="0" smtClean="0"/>
              <a:t>loose coupling</a:t>
            </a:r>
            <a:r>
              <a:rPr lang="en-US" sz="1800" dirty="0" smtClean="0"/>
              <a:t> and </a:t>
            </a:r>
            <a:r>
              <a:rPr lang="en-US" sz="1800" b="1" dirty="0" smtClean="0"/>
              <a:t>strong separation of concerns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Core Idea:</a:t>
            </a:r>
            <a:r>
              <a:rPr lang="en-US" sz="1800" dirty="0" smtClean="0"/>
              <a:t> Code is structured into </a:t>
            </a:r>
            <a:r>
              <a:rPr lang="en-US" sz="1800" b="1" dirty="0" smtClean="0"/>
              <a:t>concentric layers</a:t>
            </a:r>
            <a:r>
              <a:rPr lang="en-US" sz="1800" dirty="0" smtClean="0"/>
              <a:t>, where: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b="1" dirty="0" smtClean="0"/>
              <a:t>core (center)</a:t>
            </a:r>
            <a:r>
              <a:rPr lang="en-US" sz="1800" dirty="0" smtClean="0"/>
              <a:t> contains </a:t>
            </a:r>
            <a:r>
              <a:rPr lang="en-US" sz="1800" b="1" dirty="0" smtClean="0"/>
              <a:t>business logic and domain entities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b="1" dirty="0" smtClean="0"/>
              <a:t>outer layers</a:t>
            </a:r>
            <a:r>
              <a:rPr lang="en-US" sz="1800" dirty="0" smtClean="0"/>
              <a:t> handle </a:t>
            </a:r>
            <a:r>
              <a:rPr lang="en-US" sz="1800" b="1" dirty="0" smtClean="0"/>
              <a:t>infrastructure and UI concerns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Dependency Rule:</a:t>
            </a:r>
            <a:endParaRPr lang="en-US" sz="1800" dirty="0" smtClean="0"/>
          </a:p>
          <a:p>
            <a:pPr lvl="1"/>
            <a:r>
              <a:rPr lang="en-US" sz="1800" b="1" dirty="0" smtClean="0"/>
              <a:t>Inner layers never depend on outer layers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Dependencies always </a:t>
            </a:r>
            <a:r>
              <a:rPr lang="en-US" sz="1800" b="1" dirty="0" smtClean="0"/>
              <a:t>point inward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Easy to replace UI or </a:t>
            </a:r>
            <a:r>
              <a:rPr lang="en-US" sz="1800" dirty="0" smtClean="0"/>
              <a:t>database</a:t>
            </a:r>
          </a:p>
          <a:p>
            <a:r>
              <a:rPr lang="en-US" sz="1800" dirty="0" smtClean="0"/>
              <a:t>Core logic independent of frameworks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685800"/>
            <a:ext cx="7467600" cy="578815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1" name="Flowchart: Connector 10"/>
          <p:cNvSpPr/>
          <p:nvPr/>
        </p:nvSpPr>
        <p:spPr>
          <a:xfrm>
            <a:off x="1524000" y="1447800"/>
            <a:ext cx="5562600" cy="48006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             Application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2133600" y="2057400"/>
            <a:ext cx="4343400" cy="3810000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     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Domain Service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2667000" y="2667000"/>
            <a:ext cx="3200400" cy="2667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dirty="0" smtClean="0"/>
              <a:t>        Domain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Flowchart: Connector 14"/>
          <p:cNvSpPr/>
          <p:nvPr/>
        </p:nvSpPr>
        <p:spPr>
          <a:xfrm>
            <a:off x="3200400" y="3124200"/>
            <a:ext cx="2057400" cy="1752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336482C-610F-FB15-7073-C14701B89F91}"/>
              </a:ext>
            </a:extLst>
          </p:cNvPr>
          <p:cNvGrpSpPr/>
          <p:nvPr/>
        </p:nvGrpSpPr>
        <p:grpSpPr>
          <a:xfrm>
            <a:off x="457199" y="1524000"/>
            <a:ext cx="8305801" cy="5029199"/>
            <a:chOff x="1828443" y="1839362"/>
            <a:chExt cx="8535114" cy="4402873"/>
          </a:xfrm>
        </p:grpSpPr>
        <p:sp>
          <p:nvSpPr>
            <p:cNvPr id="4" name="Freeform: Shape 7">
              <a:extLst>
                <a:ext uri="{FF2B5EF4-FFF2-40B4-BE49-F238E27FC236}">
                  <a16:creationId xmlns:a16="http://schemas.microsoft.com/office/drawing/2014/main" xmlns="" id="{B53D13F1-CC80-F5F2-E54D-92EFA90EAE0E}"/>
                </a:ext>
              </a:extLst>
            </p:cNvPr>
            <p:cNvSpPr/>
            <p:nvPr/>
          </p:nvSpPr>
          <p:spPr>
            <a:xfrm>
              <a:off x="1828443" y="2828433"/>
              <a:ext cx="2425031" cy="2425030"/>
            </a:xfrm>
            <a:custGeom>
              <a:avLst/>
              <a:gdLst>
                <a:gd name="connsiteX0" fmla="*/ 2425032 w 2425031"/>
                <a:gd name="connsiteY0" fmla="*/ 1212515 h 2425030"/>
                <a:gd name="connsiteX1" fmla="*/ 1212516 w 2425031"/>
                <a:gd name="connsiteY1" fmla="*/ 2425031 h 2425030"/>
                <a:gd name="connsiteX2" fmla="*/ 0 w 2425031"/>
                <a:gd name="connsiteY2" fmla="*/ 1212515 h 2425030"/>
                <a:gd name="connsiteX3" fmla="*/ 1212516 w 2425031"/>
                <a:gd name="connsiteY3" fmla="*/ 0 h 2425030"/>
                <a:gd name="connsiteX4" fmla="*/ 2425032 w 2425031"/>
                <a:gd name="connsiteY4" fmla="*/ 1212515 h 242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5031" h="2425030">
                  <a:moveTo>
                    <a:pt x="2425032" y="1212515"/>
                  </a:moveTo>
                  <a:cubicBezTo>
                    <a:pt x="2425032" y="1882169"/>
                    <a:pt x="1882170" y="2425031"/>
                    <a:pt x="1212516" y="2425031"/>
                  </a:cubicBezTo>
                  <a:cubicBezTo>
                    <a:pt x="542862" y="2425031"/>
                    <a:pt x="0" y="1882169"/>
                    <a:pt x="0" y="1212515"/>
                  </a:cubicBezTo>
                  <a:cubicBezTo>
                    <a:pt x="0" y="542862"/>
                    <a:pt x="542862" y="0"/>
                    <a:pt x="1212516" y="0"/>
                  </a:cubicBezTo>
                  <a:cubicBezTo>
                    <a:pt x="1882170" y="0"/>
                    <a:pt x="2425032" y="542862"/>
                    <a:pt x="2425032" y="121251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29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5" name="Freeform: Shape 8">
              <a:extLst>
                <a:ext uri="{FF2B5EF4-FFF2-40B4-BE49-F238E27FC236}">
                  <a16:creationId xmlns:a16="http://schemas.microsoft.com/office/drawing/2014/main" xmlns="" id="{EC97F05E-F329-EAD9-A6C9-182B683D16A6}"/>
                </a:ext>
              </a:extLst>
            </p:cNvPr>
            <p:cNvSpPr/>
            <p:nvPr/>
          </p:nvSpPr>
          <p:spPr>
            <a:xfrm>
              <a:off x="1969440" y="2969430"/>
              <a:ext cx="2143037" cy="2143036"/>
            </a:xfrm>
            <a:custGeom>
              <a:avLst/>
              <a:gdLst>
                <a:gd name="connsiteX0" fmla="*/ 2143037 w 2143037"/>
                <a:gd name="connsiteY0" fmla="*/ 1071518 h 2143036"/>
                <a:gd name="connsiteX1" fmla="*/ 1071519 w 2143037"/>
                <a:gd name="connsiteY1" fmla="*/ 2143037 h 2143036"/>
                <a:gd name="connsiteX2" fmla="*/ 0 w 2143037"/>
                <a:gd name="connsiteY2" fmla="*/ 1071518 h 2143036"/>
                <a:gd name="connsiteX3" fmla="*/ 1071519 w 2143037"/>
                <a:gd name="connsiteY3" fmla="*/ 0 h 2143036"/>
                <a:gd name="connsiteX4" fmla="*/ 2143037 w 2143037"/>
                <a:gd name="connsiteY4" fmla="*/ 1071518 h 214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037" h="2143036">
                  <a:moveTo>
                    <a:pt x="2143037" y="1071518"/>
                  </a:moveTo>
                  <a:cubicBezTo>
                    <a:pt x="2143037" y="1663301"/>
                    <a:pt x="1663302" y="2143037"/>
                    <a:pt x="1071519" y="2143037"/>
                  </a:cubicBezTo>
                  <a:cubicBezTo>
                    <a:pt x="479735" y="2143037"/>
                    <a:pt x="0" y="1663301"/>
                    <a:pt x="0" y="1071518"/>
                  </a:cubicBezTo>
                  <a:cubicBezTo>
                    <a:pt x="0" y="479735"/>
                    <a:pt x="479735" y="0"/>
                    <a:pt x="1071519" y="0"/>
                  </a:cubicBezTo>
                  <a:cubicBezTo>
                    <a:pt x="1663302" y="0"/>
                    <a:pt x="2143037" y="479735"/>
                    <a:pt x="2143037" y="1071518"/>
                  </a:cubicBezTo>
                  <a:close/>
                </a:path>
              </a:pathLst>
            </a:custGeom>
            <a:noFill/>
            <a:ln w="2984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6" name="Freeform: Shape 9">
              <a:extLst>
                <a:ext uri="{FF2B5EF4-FFF2-40B4-BE49-F238E27FC236}">
                  <a16:creationId xmlns:a16="http://schemas.microsoft.com/office/drawing/2014/main" xmlns="" id="{6C027164-5C80-025B-39CF-A3B822A43F6D}"/>
                </a:ext>
              </a:extLst>
            </p:cNvPr>
            <p:cNvSpPr/>
            <p:nvPr/>
          </p:nvSpPr>
          <p:spPr>
            <a:xfrm>
              <a:off x="2297139" y="3297129"/>
              <a:ext cx="1487639" cy="1487638"/>
            </a:xfrm>
            <a:custGeom>
              <a:avLst/>
              <a:gdLst>
                <a:gd name="connsiteX0" fmla="*/ 1487640 w 1487639"/>
                <a:gd name="connsiteY0" fmla="*/ 743819 h 1487638"/>
                <a:gd name="connsiteX1" fmla="*/ 743820 w 1487639"/>
                <a:gd name="connsiteY1" fmla="*/ 1487639 h 1487638"/>
                <a:gd name="connsiteX2" fmla="*/ 0 w 1487639"/>
                <a:gd name="connsiteY2" fmla="*/ 743819 h 1487638"/>
                <a:gd name="connsiteX3" fmla="*/ 743820 w 1487639"/>
                <a:gd name="connsiteY3" fmla="*/ 0 h 1487638"/>
                <a:gd name="connsiteX4" fmla="*/ 1487640 w 1487639"/>
                <a:gd name="connsiteY4" fmla="*/ 743819 h 148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639" h="1487638">
                  <a:moveTo>
                    <a:pt x="1487640" y="743819"/>
                  </a:moveTo>
                  <a:cubicBezTo>
                    <a:pt x="1487640" y="1154620"/>
                    <a:pt x="1154620" y="1487639"/>
                    <a:pt x="743820" y="1487639"/>
                  </a:cubicBezTo>
                  <a:cubicBezTo>
                    <a:pt x="333019" y="1487639"/>
                    <a:pt x="0" y="1154620"/>
                    <a:pt x="0" y="743819"/>
                  </a:cubicBezTo>
                  <a:cubicBezTo>
                    <a:pt x="0" y="333019"/>
                    <a:pt x="333019" y="0"/>
                    <a:pt x="743820" y="0"/>
                  </a:cubicBezTo>
                  <a:cubicBezTo>
                    <a:pt x="1154620" y="0"/>
                    <a:pt x="1487640" y="333019"/>
                    <a:pt x="1487640" y="743819"/>
                  </a:cubicBezTo>
                  <a:close/>
                </a:path>
              </a:pathLst>
            </a:custGeom>
            <a:solidFill>
              <a:schemeClr val="bg1"/>
            </a:solidFill>
            <a:ln w="29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7" name="Freeform: Shape 10">
              <a:extLst>
                <a:ext uri="{FF2B5EF4-FFF2-40B4-BE49-F238E27FC236}">
                  <a16:creationId xmlns:a16="http://schemas.microsoft.com/office/drawing/2014/main" xmlns="" id="{35819C11-74EB-59A2-034F-EA42CC3ADD2B}"/>
                </a:ext>
              </a:extLst>
            </p:cNvPr>
            <p:cNvSpPr/>
            <p:nvPr/>
          </p:nvSpPr>
          <p:spPr>
            <a:xfrm>
              <a:off x="3040958" y="1839362"/>
              <a:ext cx="2175959" cy="4402873"/>
            </a:xfrm>
            <a:custGeom>
              <a:avLst/>
              <a:gdLst>
                <a:gd name="connsiteX0" fmla="*/ -107 w 2175959"/>
                <a:gd name="connsiteY0" fmla="*/ -59 h 4402873"/>
                <a:gd name="connsiteX1" fmla="*/ 2175700 w 2175959"/>
                <a:gd name="connsiteY1" fmla="*/ 2227009 h 4402873"/>
                <a:gd name="connsiteX2" fmla="*/ -107 w 2175959"/>
                <a:gd name="connsiteY2" fmla="*/ 4402815 h 440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5959" h="4402873">
                  <a:moveTo>
                    <a:pt x="-107" y="-59"/>
                  </a:moveTo>
                  <a:cubicBezTo>
                    <a:pt x="1215725" y="14104"/>
                    <a:pt x="2189860" y="1011201"/>
                    <a:pt x="2175700" y="2227009"/>
                  </a:cubicBezTo>
                  <a:cubicBezTo>
                    <a:pt x="2161750" y="3422855"/>
                    <a:pt x="1195740" y="4388895"/>
                    <a:pt x="-107" y="4402815"/>
                  </a:cubicBezTo>
                </a:path>
              </a:pathLst>
            </a:custGeom>
            <a:noFill/>
            <a:ln w="89522" cap="rnd">
              <a:solidFill>
                <a:schemeClr val="bg2">
                  <a:lumMod val="9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xmlns="" id="{03D15851-2699-3D12-4290-79D4B0A1348B}"/>
                </a:ext>
              </a:extLst>
            </p:cNvPr>
            <p:cNvSpPr/>
            <p:nvPr/>
          </p:nvSpPr>
          <p:spPr>
            <a:xfrm>
              <a:off x="5245234" y="1945707"/>
              <a:ext cx="4367931" cy="882127"/>
            </a:xfrm>
            <a:custGeom>
              <a:avLst/>
              <a:gdLst>
                <a:gd name="connsiteX0" fmla="*/ 4196351 w 4367931"/>
                <a:gd name="connsiteY0" fmla="*/ 882069 h 882127"/>
                <a:gd name="connsiteX1" fmla="*/ 440808 w 4367931"/>
                <a:gd name="connsiteY1" fmla="*/ 882069 h 882127"/>
                <a:gd name="connsiteX2" fmla="*/ -107 w 4367931"/>
                <a:gd name="connsiteY2" fmla="*/ 441155 h 882127"/>
                <a:gd name="connsiteX3" fmla="*/ -107 w 4367931"/>
                <a:gd name="connsiteY3" fmla="*/ 441155 h 882127"/>
                <a:gd name="connsiteX4" fmla="*/ 440509 w 4367931"/>
                <a:gd name="connsiteY4" fmla="*/ -59 h 882127"/>
                <a:gd name="connsiteX5" fmla="*/ 440808 w 4367931"/>
                <a:gd name="connsiteY5" fmla="*/ -59 h 882127"/>
                <a:gd name="connsiteX6" fmla="*/ 4196351 w 4367931"/>
                <a:gd name="connsiteY6" fmla="*/ -59 h 882127"/>
                <a:gd name="connsiteX7" fmla="*/ 4367818 w 4367931"/>
                <a:gd name="connsiteY7" fmla="*/ 171408 h 882127"/>
                <a:gd name="connsiteX8" fmla="*/ 4367818 w 4367931"/>
                <a:gd name="connsiteY8" fmla="*/ 709109 h 882127"/>
                <a:gd name="connsiteX9" fmla="*/ 4197844 w 4367931"/>
                <a:gd name="connsiteY9" fmla="*/ 882063 h 882127"/>
                <a:gd name="connsiteX10" fmla="*/ 4196351 w 4367931"/>
                <a:gd name="connsiteY10" fmla="*/ 882069 h 88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67931" h="882127">
                  <a:moveTo>
                    <a:pt x="4196351" y="882069"/>
                  </a:moveTo>
                  <a:lnTo>
                    <a:pt x="440808" y="882069"/>
                  </a:lnTo>
                  <a:cubicBezTo>
                    <a:pt x="197289" y="882069"/>
                    <a:pt x="-107" y="684664"/>
                    <a:pt x="-107" y="441155"/>
                  </a:cubicBezTo>
                  <a:lnTo>
                    <a:pt x="-107" y="441155"/>
                  </a:lnTo>
                  <a:cubicBezTo>
                    <a:pt x="-286" y="197645"/>
                    <a:pt x="196990" y="106"/>
                    <a:pt x="440509" y="-59"/>
                  </a:cubicBezTo>
                  <a:cubicBezTo>
                    <a:pt x="440598" y="-59"/>
                    <a:pt x="440718" y="-59"/>
                    <a:pt x="440808" y="-59"/>
                  </a:cubicBezTo>
                  <a:lnTo>
                    <a:pt x="4196351" y="-59"/>
                  </a:lnTo>
                  <a:cubicBezTo>
                    <a:pt x="4291046" y="-59"/>
                    <a:pt x="4367818" y="76710"/>
                    <a:pt x="4367818" y="171408"/>
                  </a:cubicBezTo>
                  <a:lnTo>
                    <a:pt x="4367818" y="709109"/>
                  </a:lnTo>
                  <a:cubicBezTo>
                    <a:pt x="4368654" y="803804"/>
                    <a:pt x="4292540" y="881239"/>
                    <a:pt x="4197844" y="882063"/>
                  </a:cubicBezTo>
                  <a:cubicBezTo>
                    <a:pt x="4197336" y="882066"/>
                    <a:pt x="4196859" y="882069"/>
                    <a:pt x="4196351" y="882069"/>
                  </a:cubicBezTo>
                  <a:close/>
                </a:path>
              </a:pathLst>
            </a:custGeom>
            <a:solidFill>
              <a:schemeClr val="accent1"/>
            </a:solidFill>
            <a:ln w="29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96BCE9DC-D7D5-75D8-2431-6C4FE77A417A}"/>
                </a:ext>
              </a:extLst>
            </p:cNvPr>
            <p:cNvSpPr/>
            <p:nvPr/>
          </p:nvSpPr>
          <p:spPr>
            <a:xfrm>
              <a:off x="4989527" y="2039805"/>
              <a:ext cx="598640" cy="694231"/>
            </a:xfrm>
            <a:custGeom>
              <a:avLst/>
              <a:gdLst>
                <a:gd name="connsiteX0" fmla="*/ 598533 w 598640"/>
                <a:gd name="connsiteY0" fmla="*/ -59 h 694231"/>
                <a:gd name="connsiteX1" fmla="*/ 346710 w 598640"/>
                <a:gd name="connsiteY1" fmla="*/ -59 h 694231"/>
                <a:gd name="connsiteX2" fmla="*/ -107 w 598640"/>
                <a:gd name="connsiteY2" fmla="*/ 346758 h 694231"/>
                <a:gd name="connsiteX3" fmla="*/ -107 w 598640"/>
                <a:gd name="connsiteY3" fmla="*/ 347057 h 694231"/>
                <a:gd name="connsiteX4" fmla="*/ -107 w 598640"/>
                <a:gd name="connsiteY4" fmla="*/ 347057 h 694231"/>
                <a:gd name="connsiteX5" fmla="*/ 346710 w 598640"/>
                <a:gd name="connsiteY5" fmla="*/ 694173 h 694231"/>
                <a:gd name="connsiteX6" fmla="*/ 598533 w 598640"/>
                <a:gd name="connsiteY6" fmla="*/ 694173 h 69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8640" h="694231">
                  <a:moveTo>
                    <a:pt x="598533" y="-59"/>
                  </a:moveTo>
                  <a:lnTo>
                    <a:pt x="346710" y="-59"/>
                  </a:lnTo>
                  <a:cubicBezTo>
                    <a:pt x="155169" y="-59"/>
                    <a:pt x="-107" y="155217"/>
                    <a:pt x="-107" y="346758"/>
                  </a:cubicBezTo>
                  <a:cubicBezTo>
                    <a:pt x="-107" y="346857"/>
                    <a:pt x="-107" y="346958"/>
                    <a:pt x="-107" y="347057"/>
                  </a:cubicBezTo>
                  <a:lnTo>
                    <a:pt x="-107" y="347057"/>
                  </a:lnTo>
                  <a:cubicBezTo>
                    <a:pt x="-107" y="538646"/>
                    <a:pt x="155109" y="694008"/>
                    <a:pt x="346710" y="694173"/>
                  </a:cubicBezTo>
                  <a:lnTo>
                    <a:pt x="598533" y="694173"/>
                  </a:lnTo>
                  <a:close/>
                </a:path>
              </a:pathLst>
            </a:custGeom>
            <a:solidFill>
              <a:srgbClr val="2C7FB7"/>
            </a:solidFill>
            <a:ln w="29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xmlns="" id="{ADADC7A0-3C5B-171C-D426-2C387A0DFB5F}"/>
                </a:ext>
              </a:extLst>
            </p:cNvPr>
            <p:cNvSpPr/>
            <p:nvPr/>
          </p:nvSpPr>
          <p:spPr>
            <a:xfrm>
              <a:off x="4696556" y="1902439"/>
              <a:ext cx="891637" cy="968675"/>
            </a:xfrm>
            <a:custGeom>
              <a:avLst/>
              <a:gdLst>
                <a:gd name="connsiteX0" fmla="*/ 64640 w 891637"/>
                <a:gd name="connsiteY0" fmla="*/ 588677 h 968675"/>
                <a:gd name="connsiteX1" fmla="*/ 801888 w 891637"/>
                <a:gd name="connsiteY1" fmla="*/ 960587 h 968675"/>
                <a:gd name="connsiteX2" fmla="*/ 883499 w 891637"/>
                <a:gd name="connsiteY2" fmla="*/ 938759 h 968675"/>
                <a:gd name="connsiteX3" fmla="*/ 891505 w 891637"/>
                <a:gd name="connsiteY3" fmla="*/ 907116 h 968675"/>
                <a:gd name="connsiteX4" fmla="*/ 891505 w 891637"/>
                <a:gd name="connsiteY4" fmla="*/ 61432 h 968675"/>
                <a:gd name="connsiteX5" fmla="*/ 833523 w 891637"/>
                <a:gd name="connsiteY5" fmla="*/ -33 h 968675"/>
                <a:gd name="connsiteX6" fmla="*/ 801888 w 891637"/>
                <a:gd name="connsiteY6" fmla="*/ 7960 h 968675"/>
                <a:gd name="connsiteX7" fmla="*/ 64640 w 891637"/>
                <a:gd name="connsiteY7" fmla="*/ 381065 h 968675"/>
                <a:gd name="connsiteX8" fmla="*/ 11706 w 891637"/>
                <a:gd name="connsiteY8" fmla="*/ 535753 h 968675"/>
                <a:gd name="connsiteX9" fmla="*/ 64640 w 891637"/>
                <a:gd name="connsiteY9" fmla="*/ 588677 h 96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637" h="968675">
                  <a:moveTo>
                    <a:pt x="64640" y="588677"/>
                  </a:moveTo>
                  <a:lnTo>
                    <a:pt x="801888" y="960587"/>
                  </a:lnTo>
                  <a:cubicBezTo>
                    <a:pt x="830445" y="977100"/>
                    <a:pt x="867009" y="967326"/>
                    <a:pt x="883499" y="938759"/>
                  </a:cubicBezTo>
                  <a:cubicBezTo>
                    <a:pt x="889055" y="929159"/>
                    <a:pt x="891833" y="918201"/>
                    <a:pt x="891505" y="907116"/>
                  </a:cubicBezTo>
                  <a:lnTo>
                    <a:pt x="891505" y="61432"/>
                  </a:lnTo>
                  <a:cubicBezTo>
                    <a:pt x="892460" y="28450"/>
                    <a:pt x="866501" y="931"/>
                    <a:pt x="833523" y="-33"/>
                  </a:cubicBezTo>
                  <a:cubicBezTo>
                    <a:pt x="822440" y="-356"/>
                    <a:pt x="811477" y="2410"/>
                    <a:pt x="801888" y="7960"/>
                  </a:cubicBezTo>
                  <a:lnTo>
                    <a:pt x="64640" y="381065"/>
                  </a:lnTo>
                  <a:cubicBezTo>
                    <a:pt x="7315" y="409166"/>
                    <a:pt x="-16374" y="478422"/>
                    <a:pt x="11706" y="535753"/>
                  </a:cubicBezTo>
                  <a:cubicBezTo>
                    <a:pt x="22998" y="558775"/>
                    <a:pt x="41608" y="577392"/>
                    <a:pt x="64640" y="58867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9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xmlns="" id="{5A855FE7-E006-28EF-9599-F3316D8E290C}"/>
                </a:ext>
              </a:extLst>
            </p:cNvPr>
            <p:cNvSpPr/>
            <p:nvPr/>
          </p:nvSpPr>
          <p:spPr>
            <a:xfrm>
              <a:off x="4768279" y="1981260"/>
              <a:ext cx="748195" cy="811032"/>
            </a:xfrm>
            <a:custGeom>
              <a:avLst/>
              <a:gdLst>
                <a:gd name="connsiteX0" fmla="*/ 24880 w 748195"/>
                <a:gd name="connsiteY0" fmla="*/ 445635 h 811032"/>
                <a:gd name="connsiteX1" fmla="*/ 4537 w 748195"/>
                <a:gd name="connsiteY1" fmla="*/ 385619 h 811032"/>
                <a:gd name="connsiteX2" fmla="*/ 24880 w 748195"/>
                <a:gd name="connsiteY2" fmla="*/ 365279 h 811032"/>
                <a:gd name="connsiteX3" fmla="*/ 748088 w 748195"/>
                <a:gd name="connsiteY3" fmla="*/ -59 h 811032"/>
                <a:gd name="connsiteX4" fmla="*/ 748088 w 748195"/>
                <a:gd name="connsiteY4" fmla="*/ 810973 h 81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195" h="811032">
                  <a:moveTo>
                    <a:pt x="24880" y="445635"/>
                  </a:moveTo>
                  <a:cubicBezTo>
                    <a:pt x="2685" y="434678"/>
                    <a:pt x="-6426" y="407811"/>
                    <a:pt x="4537" y="385619"/>
                  </a:cubicBezTo>
                  <a:cubicBezTo>
                    <a:pt x="8898" y="376789"/>
                    <a:pt x="16038" y="369640"/>
                    <a:pt x="24880" y="365279"/>
                  </a:cubicBezTo>
                  <a:lnTo>
                    <a:pt x="748088" y="-59"/>
                  </a:lnTo>
                  <a:lnTo>
                    <a:pt x="748088" y="810973"/>
                  </a:lnTo>
                  <a:close/>
                </a:path>
              </a:pathLst>
            </a:custGeom>
            <a:noFill/>
            <a:ln w="1492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xmlns="" id="{0A920049-F66E-DC2F-47DE-09A310AF1D23}"/>
                </a:ext>
              </a:extLst>
            </p:cNvPr>
            <p:cNvSpPr/>
            <p:nvPr/>
          </p:nvSpPr>
          <p:spPr>
            <a:xfrm>
              <a:off x="5964559" y="3048591"/>
              <a:ext cx="4398998" cy="881829"/>
            </a:xfrm>
            <a:custGeom>
              <a:avLst/>
              <a:gdLst>
                <a:gd name="connsiteX0" fmla="*/ 4227418 w 4398998"/>
                <a:gd name="connsiteY0" fmla="*/ 881771 h 881829"/>
                <a:gd name="connsiteX1" fmla="*/ 440807 w 4398998"/>
                <a:gd name="connsiteY1" fmla="*/ 881771 h 881829"/>
                <a:gd name="connsiteX2" fmla="*/ -107 w 4398998"/>
                <a:gd name="connsiteY2" fmla="*/ 440856 h 881829"/>
                <a:gd name="connsiteX3" fmla="*/ -107 w 4398998"/>
                <a:gd name="connsiteY3" fmla="*/ 440856 h 881829"/>
                <a:gd name="connsiteX4" fmla="*/ 440807 w 4398998"/>
                <a:gd name="connsiteY4" fmla="*/ -58 h 881829"/>
                <a:gd name="connsiteX5" fmla="*/ 4227418 w 4398998"/>
                <a:gd name="connsiteY5" fmla="*/ -58 h 881829"/>
                <a:gd name="connsiteX6" fmla="*/ 4398884 w 4398998"/>
                <a:gd name="connsiteY6" fmla="*/ 170811 h 881829"/>
                <a:gd name="connsiteX7" fmla="*/ 4398884 w 4398998"/>
                <a:gd name="connsiteY7" fmla="*/ 171110 h 881829"/>
                <a:gd name="connsiteX8" fmla="*/ 4398884 w 4398998"/>
                <a:gd name="connsiteY8" fmla="*/ 708810 h 881829"/>
                <a:gd name="connsiteX9" fmla="*/ 4228912 w 4398998"/>
                <a:gd name="connsiteY9" fmla="*/ 881771 h 881829"/>
                <a:gd name="connsiteX10" fmla="*/ 4227418 w 4398998"/>
                <a:gd name="connsiteY10" fmla="*/ 881771 h 88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98998" h="881829">
                  <a:moveTo>
                    <a:pt x="4227418" y="881771"/>
                  </a:moveTo>
                  <a:lnTo>
                    <a:pt x="440807" y="881771"/>
                  </a:lnTo>
                  <a:cubicBezTo>
                    <a:pt x="197288" y="881771"/>
                    <a:pt x="-107" y="684375"/>
                    <a:pt x="-107" y="440856"/>
                  </a:cubicBezTo>
                  <a:lnTo>
                    <a:pt x="-107" y="440856"/>
                  </a:lnTo>
                  <a:cubicBezTo>
                    <a:pt x="-107" y="197337"/>
                    <a:pt x="197288" y="-58"/>
                    <a:pt x="440807" y="-58"/>
                  </a:cubicBezTo>
                  <a:lnTo>
                    <a:pt x="4227418" y="-58"/>
                  </a:lnTo>
                  <a:cubicBezTo>
                    <a:pt x="4321964" y="-238"/>
                    <a:pt x="4398706" y="76265"/>
                    <a:pt x="4398884" y="170811"/>
                  </a:cubicBezTo>
                  <a:cubicBezTo>
                    <a:pt x="4398884" y="170901"/>
                    <a:pt x="4398884" y="171020"/>
                    <a:pt x="4398884" y="171110"/>
                  </a:cubicBezTo>
                  <a:lnTo>
                    <a:pt x="4398884" y="708810"/>
                  </a:lnTo>
                  <a:cubicBezTo>
                    <a:pt x="4399721" y="803505"/>
                    <a:pt x="4323607" y="880934"/>
                    <a:pt x="4228912" y="881771"/>
                  </a:cubicBezTo>
                  <a:cubicBezTo>
                    <a:pt x="4228404" y="881771"/>
                    <a:pt x="4227926" y="881771"/>
                    <a:pt x="4227418" y="881771"/>
                  </a:cubicBezTo>
                  <a:close/>
                </a:path>
              </a:pathLst>
            </a:custGeom>
            <a:solidFill>
              <a:schemeClr val="accent4"/>
            </a:solidFill>
            <a:ln w="29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3" name="Freeform: Shape 17">
              <a:extLst>
                <a:ext uri="{FF2B5EF4-FFF2-40B4-BE49-F238E27FC236}">
                  <a16:creationId xmlns:a16="http://schemas.microsoft.com/office/drawing/2014/main" xmlns="" id="{CC459C0B-6CCE-3AEC-E131-993521D5D664}"/>
                </a:ext>
              </a:extLst>
            </p:cNvPr>
            <p:cNvSpPr/>
            <p:nvPr/>
          </p:nvSpPr>
          <p:spPr>
            <a:xfrm>
              <a:off x="5665836" y="3142390"/>
              <a:ext cx="598640" cy="693036"/>
            </a:xfrm>
            <a:custGeom>
              <a:avLst/>
              <a:gdLst>
                <a:gd name="connsiteX0" fmla="*/ 598533 w 598640"/>
                <a:gd name="connsiteY0" fmla="*/ -59 h 693036"/>
                <a:gd name="connsiteX1" fmla="*/ 347009 w 598640"/>
                <a:gd name="connsiteY1" fmla="*/ -59 h 693036"/>
                <a:gd name="connsiteX2" fmla="*/ -107 w 598640"/>
                <a:gd name="connsiteY2" fmla="*/ 347057 h 693036"/>
                <a:gd name="connsiteX3" fmla="*/ -107 w 598640"/>
                <a:gd name="connsiteY3" fmla="*/ 347057 h 693036"/>
                <a:gd name="connsiteX4" fmla="*/ 347009 w 598640"/>
                <a:gd name="connsiteY4" fmla="*/ 692978 h 693036"/>
                <a:gd name="connsiteX5" fmla="*/ 598533 w 598640"/>
                <a:gd name="connsiteY5" fmla="*/ 692978 h 6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8640" h="693036">
                  <a:moveTo>
                    <a:pt x="598533" y="-59"/>
                  </a:moveTo>
                  <a:lnTo>
                    <a:pt x="347009" y="-59"/>
                  </a:lnTo>
                  <a:cubicBezTo>
                    <a:pt x="155288" y="-59"/>
                    <a:pt x="-107" y="155337"/>
                    <a:pt x="-107" y="347057"/>
                  </a:cubicBezTo>
                  <a:lnTo>
                    <a:pt x="-107" y="347057"/>
                  </a:lnTo>
                  <a:cubicBezTo>
                    <a:pt x="550" y="538299"/>
                    <a:pt x="155766" y="692978"/>
                    <a:pt x="347009" y="692978"/>
                  </a:cubicBezTo>
                  <a:lnTo>
                    <a:pt x="598533" y="692978"/>
                  </a:lnTo>
                  <a:close/>
                </a:path>
              </a:pathLst>
            </a:custGeom>
            <a:solidFill>
              <a:srgbClr val="2C7FB7"/>
            </a:solidFill>
            <a:ln w="29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4" name="Freeform: Shape 18">
              <a:extLst>
                <a:ext uri="{FF2B5EF4-FFF2-40B4-BE49-F238E27FC236}">
                  <a16:creationId xmlns:a16="http://schemas.microsoft.com/office/drawing/2014/main" xmlns="" id="{BCB59838-B6D1-2803-D002-4DFEF39AA797}"/>
                </a:ext>
              </a:extLst>
            </p:cNvPr>
            <p:cNvSpPr/>
            <p:nvPr/>
          </p:nvSpPr>
          <p:spPr>
            <a:xfrm>
              <a:off x="5376430" y="3006646"/>
              <a:ext cx="888047" cy="965731"/>
            </a:xfrm>
            <a:custGeom>
              <a:avLst/>
              <a:gdLst>
                <a:gd name="connsiteX0" fmla="*/ 62269 w 888047"/>
                <a:gd name="connsiteY0" fmla="*/ 585861 h 965731"/>
                <a:gd name="connsiteX1" fmla="*/ 800711 w 888047"/>
                <a:gd name="connsiteY1" fmla="*/ 958965 h 965731"/>
                <a:gd name="connsiteX2" fmla="*/ 881247 w 888047"/>
                <a:gd name="connsiteY2" fmla="*/ 933394 h 965731"/>
                <a:gd name="connsiteX3" fmla="*/ 887938 w 888047"/>
                <a:gd name="connsiteY3" fmla="*/ 905494 h 965731"/>
                <a:gd name="connsiteX4" fmla="*/ 887938 w 888047"/>
                <a:gd name="connsiteY4" fmla="*/ 60109 h 965731"/>
                <a:gd name="connsiteX5" fmla="*/ 828612 w 888047"/>
                <a:gd name="connsiteY5" fmla="*/ -57 h 965731"/>
                <a:gd name="connsiteX6" fmla="*/ 800711 w 888047"/>
                <a:gd name="connsiteY6" fmla="*/ 6637 h 965731"/>
                <a:gd name="connsiteX7" fmla="*/ 62269 w 888047"/>
                <a:gd name="connsiteY7" fmla="*/ 380638 h 965731"/>
                <a:gd name="connsiteX8" fmla="*/ 12920 w 888047"/>
                <a:gd name="connsiteY8" fmla="*/ 536512 h 965731"/>
                <a:gd name="connsiteX9" fmla="*/ 62269 w 888047"/>
                <a:gd name="connsiteY9" fmla="*/ 585861 h 96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8047" h="965731">
                  <a:moveTo>
                    <a:pt x="62269" y="585861"/>
                  </a:moveTo>
                  <a:lnTo>
                    <a:pt x="800711" y="958965"/>
                  </a:lnTo>
                  <a:cubicBezTo>
                    <a:pt x="830016" y="974140"/>
                    <a:pt x="866072" y="962699"/>
                    <a:pt x="881247" y="933394"/>
                  </a:cubicBezTo>
                  <a:cubicBezTo>
                    <a:pt x="885698" y="924791"/>
                    <a:pt x="887998" y="915202"/>
                    <a:pt x="887938" y="905494"/>
                  </a:cubicBezTo>
                  <a:lnTo>
                    <a:pt x="887938" y="60109"/>
                  </a:lnTo>
                  <a:cubicBezTo>
                    <a:pt x="888177" y="27100"/>
                    <a:pt x="861621" y="176"/>
                    <a:pt x="828612" y="-57"/>
                  </a:cubicBezTo>
                  <a:cubicBezTo>
                    <a:pt x="818903" y="-126"/>
                    <a:pt x="809345" y="2171"/>
                    <a:pt x="800711" y="6637"/>
                  </a:cubicBezTo>
                  <a:lnTo>
                    <a:pt x="62269" y="380638"/>
                  </a:lnTo>
                  <a:cubicBezTo>
                    <a:pt x="5601" y="410062"/>
                    <a:pt x="-16504" y="479844"/>
                    <a:pt x="12920" y="536512"/>
                  </a:cubicBezTo>
                  <a:cubicBezTo>
                    <a:pt x="23883" y="557661"/>
                    <a:pt x="41119" y="574897"/>
                    <a:pt x="62269" y="585861"/>
                  </a:cubicBezTo>
                  <a:close/>
                </a:path>
              </a:pathLst>
            </a:custGeom>
            <a:solidFill>
              <a:srgbClr val="E5841A"/>
            </a:solidFill>
            <a:ln w="29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5" name="Freeform: Shape 19">
              <a:extLst>
                <a:ext uri="{FF2B5EF4-FFF2-40B4-BE49-F238E27FC236}">
                  <a16:creationId xmlns:a16="http://schemas.microsoft.com/office/drawing/2014/main" xmlns="" id="{5297D551-151E-EDD5-E484-3C8052986D62}"/>
                </a:ext>
              </a:extLst>
            </p:cNvPr>
            <p:cNvSpPr/>
            <p:nvPr/>
          </p:nvSpPr>
          <p:spPr>
            <a:xfrm>
              <a:off x="5445968" y="3083846"/>
              <a:ext cx="748009" cy="811330"/>
            </a:xfrm>
            <a:custGeom>
              <a:avLst/>
              <a:gdLst>
                <a:gd name="connsiteX0" fmla="*/ 24695 w 748009"/>
                <a:gd name="connsiteY0" fmla="*/ 445636 h 811330"/>
                <a:gd name="connsiteX1" fmla="*/ -99 w 748009"/>
                <a:gd name="connsiteY1" fmla="*/ 405607 h 811330"/>
                <a:gd name="connsiteX2" fmla="*/ 24695 w 748009"/>
                <a:gd name="connsiteY2" fmla="*/ 365279 h 811330"/>
                <a:gd name="connsiteX3" fmla="*/ 747903 w 748009"/>
                <a:gd name="connsiteY3" fmla="*/ -59 h 811330"/>
                <a:gd name="connsiteX4" fmla="*/ 747903 w 748009"/>
                <a:gd name="connsiteY4" fmla="*/ 811272 h 81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009" h="811330">
                  <a:moveTo>
                    <a:pt x="24695" y="445636"/>
                  </a:moveTo>
                  <a:cubicBezTo>
                    <a:pt x="9281" y="438347"/>
                    <a:pt x="-428" y="422664"/>
                    <a:pt x="-99" y="405607"/>
                  </a:cubicBezTo>
                  <a:cubicBezTo>
                    <a:pt x="-338" y="388490"/>
                    <a:pt x="9310" y="372777"/>
                    <a:pt x="24695" y="365279"/>
                  </a:cubicBezTo>
                  <a:lnTo>
                    <a:pt x="747903" y="-59"/>
                  </a:lnTo>
                  <a:lnTo>
                    <a:pt x="747903" y="811272"/>
                  </a:lnTo>
                  <a:close/>
                </a:path>
              </a:pathLst>
            </a:custGeom>
            <a:noFill/>
            <a:ln w="1492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6" name="Freeform: Shape 21">
              <a:extLst>
                <a:ext uri="{FF2B5EF4-FFF2-40B4-BE49-F238E27FC236}">
                  <a16:creationId xmlns:a16="http://schemas.microsoft.com/office/drawing/2014/main" xmlns="" id="{EA474137-A568-5B2F-FEB3-5BD4EB79D4F2}"/>
                </a:ext>
              </a:extLst>
            </p:cNvPr>
            <p:cNvSpPr/>
            <p:nvPr/>
          </p:nvSpPr>
          <p:spPr>
            <a:xfrm>
              <a:off x="5953505" y="4151177"/>
              <a:ext cx="4398394" cy="882127"/>
            </a:xfrm>
            <a:custGeom>
              <a:avLst/>
              <a:gdLst>
                <a:gd name="connsiteX0" fmla="*/ 4226821 w 4398394"/>
                <a:gd name="connsiteY0" fmla="*/ 882069 h 882127"/>
                <a:gd name="connsiteX1" fmla="*/ 441107 w 4398394"/>
                <a:gd name="connsiteY1" fmla="*/ 882069 h 882127"/>
                <a:gd name="connsiteX2" fmla="*/ -107 w 4398394"/>
                <a:gd name="connsiteY2" fmla="*/ 440856 h 882127"/>
                <a:gd name="connsiteX3" fmla="*/ -107 w 4398394"/>
                <a:gd name="connsiteY3" fmla="*/ 440856 h 882127"/>
                <a:gd name="connsiteX4" fmla="*/ 440808 w 4398394"/>
                <a:gd name="connsiteY4" fmla="*/ -59 h 882127"/>
                <a:gd name="connsiteX5" fmla="*/ 441107 w 4398394"/>
                <a:gd name="connsiteY5" fmla="*/ -59 h 882127"/>
                <a:gd name="connsiteX6" fmla="*/ 4226821 w 4398394"/>
                <a:gd name="connsiteY6" fmla="*/ -59 h 882127"/>
                <a:gd name="connsiteX7" fmla="*/ 4398288 w 4398394"/>
                <a:gd name="connsiteY7" fmla="*/ 171408 h 882127"/>
                <a:gd name="connsiteX8" fmla="*/ 4398288 w 4398394"/>
                <a:gd name="connsiteY8" fmla="*/ 710602 h 882127"/>
                <a:gd name="connsiteX9" fmla="*/ 4226821 w 4398394"/>
                <a:gd name="connsiteY9" fmla="*/ 882069 h 88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98394" h="882127">
                  <a:moveTo>
                    <a:pt x="4226821" y="882069"/>
                  </a:moveTo>
                  <a:lnTo>
                    <a:pt x="441107" y="882069"/>
                  </a:lnTo>
                  <a:cubicBezTo>
                    <a:pt x="197438" y="882069"/>
                    <a:pt x="-107" y="684524"/>
                    <a:pt x="-107" y="440856"/>
                  </a:cubicBezTo>
                  <a:lnTo>
                    <a:pt x="-107" y="440856"/>
                  </a:lnTo>
                  <a:cubicBezTo>
                    <a:pt x="-107" y="197337"/>
                    <a:pt x="197289" y="-59"/>
                    <a:pt x="440808" y="-59"/>
                  </a:cubicBezTo>
                  <a:cubicBezTo>
                    <a:pt x="440898" y="-59"/>
                    <a:pt x="441017" y="-59"/>
                    <a:pt x="441107" y="-59"/>
                  </a:cubicBezTo>
                  <a:lnTo>
                    <a:pt x="4226821" y="-59"/>
                  </a:lnTo>
                  <a:cubicBezTo>
                    <a:pt x="4321516" y="-59"/>
                    <a:pt x="4398288" y="76713"/>
                    <a:pt x="4398288" y="171408"/>
                  </a:cubicBezTo>
                  <a:lnTo>
                    <a:pt x="4398288" y="710602"/>
                  </a:lnTo>
                  <a:cubicBezTo>
                    <a:pt x="4398288" y="805297"/>
                    <a:pt x="4321516" y="882069"/>
                    <a:pt x="4226821" y="882069"/>
                  </a:cubicBezTo>
                  <a:close/>
                </a:path>
              </a:pathLst>
            </a:custGeom>
            <a:solidFill>
              <a:schemeClr val="accent5"/>
            </a:solidFill>
            <a:ln w="29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400" dirty="0"/>
            </a:p>
          </p:txBody>
        </p:sp>
        <p:sp>
          <p:nvSpPr>
            <p:cNvPr id="17" name="Freeform: Shape 22">
              <a:extLst>
                <a:ext uri="{FF2B5EF4-FFF2-40B4-BE49-F238E27FC236}">
                  <a16:creationId xmlns:a16="http://schemas.microsoft.com/office/drawing/2014/main" xmlns="" id="{CBB3C233-2AF5-CE32-1D4C-A70E9EBED18C}"/>
                </a:ext>
              </a:extLst>
            </p:cNvPr>
            <p:cNvSpPr/>
            <p:nvPr/>
          </p:nvSpPr>
          <p:spPr>
            <a:xfrm>
              <a:off x="5653883" y="4244976"/>
              <a:ext cx="598942" cy="695724"/>
            </a:xfrm>
            <a:custGeom>
              <a:avLst/>
              <a:gdLst>
                <a:gd name="connsiteX0" fmla="*/ 598836 w 598942"/>
                <a:gd name="connsiteY0" fmla="*/ -59 h 695724"/>
                <a:gd name="connsiteX1" fmla="*/ 347012 w 598942"/>
                <a:gd name="connsiteY1" fmla="*/ -59 h 695724"/>
                <a:gd name="connsiteX2" fmla="*/ -104 w 598942"/>
                <a:gd name="connsiteY2" fmla="*/ 347057 h 695724"/>
                <a:gd name="connsiteX3" fmla="*/ -104 w 598942"/>
                <a:gd name="connsiteY3" fmla="*/ 347057 h 695724"/>
                <a:gd name="connsiteX4" fmla="*/ 345519 w 598942"/>
                <a:gd name="connsiteY4" fmla="*/ 695666 h 695724"/>
                <a:gd name="connsiteX5" fmla="*/ 347012 w 598942"/>
                <a:gd name="connsiteY5" fmla="*/ 695666 h 695724"/>
                <a:gd name="connsiteX6" fmla="*/ 598836 w 598942"/>
                <a:gd name="connsiteY6" fmla="*/ 695666 h 69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8942" h="695724">
                  <a:moveTo>
                    <a:pt x="598836" y="-59"/>
                  </a:moveTo>
                  <a:lnTo>
                    <a:pt x="347012" y="-59"/>
                  </a:lnTo>
                  <a:cubicBezTo>
                    <a:pt x="155382" y="120"/>
                    <a:pt x="75" y="155426"/>
                    <a:pt x="-104" y="347057"/>
                  </a:cubicBezTo>
                  <a:lnTo>
                    <a:pt x="-104" y="347057"/>
                  </a:lnTo>
                  <a:cubicBezTo>
                    <a:pt x="-940" y="538747"/>
                    <a:pt x="153798" y="694830"/>
                    <a:pt x="345519" y="695666"/>
                  </a:cubicBezTo>
                  <a:cubicBezTo>
                    <a:pt x="346027" y="695666"/>
                    <a:pt x="346504" y="695666"/>
                    <a:pt x="347012" y="695666"/>
                  </a:cubicBezTo>
                  <a:lnTo>
                    <a:pt x="598836" y="695666"/>
                  </a:lnTo>
                  <a:close/>
                </a:path>
              </a:pathLst>
            </a:custGeom>
            <a:solidFill>
              <a:srgbClr val="2C7FB7"/>
            </a:solidFill>
            <a:ln w="29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8" name="Freeform: Shape 23">
              <a:extLst>
                <a:ext uri="{FF2B5EF4-FFF2-40B4-BE49-F238E27FC236}">
                  <a16:creationId xmlns:a16="http://schemas.microsoft.com/office/drawing/2014/main" xmlns="" id="{66CB1ECF-111F-C8ED-F9FA-7558C46DA77E}"/>
                </a:ext>
              </a:extLst>
            </p:cNvPr>
            <p:cNvSpPr/>
            <p:nvPr/>
          </p:nvSpPr>
          <p:spPr>
            <a:xfrm>
              <a:off x="5363901" y="4109235"/>
              <a:ext cx="888929" cy="966026"/>
            </a:xfrm>
            <a:custGeom>
              <a:avLst/>
              <a:gdLst>
                <a:gd name="connsiteX0" fmla="*/ 63148 w 888929"/>
                <a:gd name="connsiteY0" fmla="*/ 585857 h 966026"/>
                <a:gd name="connsiteX1" fmla="*/ 801590 w 888929"/>
                <a:gd name="connsiteY1" fmla="*/ 959260 h 966026"/>
                <a:gd name="connsiteX2" fmla="*/ 882126 w 888929"/>
                <a:gd name="connsiteY2" fmla="*/ 933690 h 966026"/>
                <a:gd name="connsiteX3" fmla="*/ 888817 w 888929"/>
                <a:gd name="connsiteY3" fmla="*/ 905490 h 966026"/>
                <a:gd name="connsiteX4" fmla="*/ 888817 w 888929"/>
                <a:gd name="connsiteY4" fmla="*/ 60105 h 966026"/>
                <a:gd name="connsiteX5" fmla="*/ 829491 w 888929"/>
                <a:gd name="connsiteY5" fmla="*/ -58 h 966026"/>
                <a:gd name="connsiteX6" fmla="*/ 801590 w 888929"/>
                <a:gd name="connsiteY6" fmla="*/ 6634 h 966026"/>
                <a:gd name="connsiteX7" fmla="*/ 63148 w 888929"/>
                <a:gd name="connsiteY7" fmla="*/ 379739 h 966026"/>
                <a:gd name="connsiteX8" fmla="*/ 12454 w 888929"/>
                <a:gd name="connsiteY8" fmla="*/ 535164 h 966026"/>
                <a:gd name="connsiteX9" fmla="*/ 63148 w 888929"/>
                <a:gd name="connsiteY9" fmla="*/ 585857 h 96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8929" h="966026">
                  <a:moveTo>
                    <a:pt x="63148" y="585857"/>
                  </a:moveTo>
                  <a:lnTo>
                    <a:pt x="801590" y="959260"/>
                  </a:lnTo>
                  <a:cubicBezTo>
                    <a:pt x="830895" y="974435"/>
                    <a:pt x="866951" y="962994"/>
                    <a:pt x="882126" y="933690"/>
                  </a:cubicBezTo>
                  <a:cubicBezTo>
                    <a:pt x="886637" y="924997"/>
                    <a:pt x="888937" y="915288"/>
                    <a:pt x="888817" y="905490"/>
                  </a:cubicBezTo>
                  <a:lnTo>
                    <a:pt x="888817" y="60105"/>
                  </a:lnTo>
                  <a:cubicBezTo>
                    <a:pt x="889056" y="27096"/>
                    <a:pt x="862500" y="181"/>
                    <a:pt x="829491" y="-58"/>
                  </a:cubicBezTo>
                  <a:cubicBezTo>
                    <a:pt x="819783" y="-117"/>
                    <a:pt x="810224" y="2153"/>
                    <a:pt x="801590" y="6634"/>
                  </a:cubicBezTo>
                  <a:lnTo>
                    <a:pt x="63148" y="379739"/>
                  </a:lnTo>
                  <a:cubicBezTo>
                    <a:pt x="6241" y="408655"/>
                    <a:pt x="-16462" y="478257"/>
                    <a:pt x="12454" y="535164"/>
                  </a:cubicBezTo>
                  <a:cubicBezTo>
                    <a:pt x="23567" y="557000"/>
                    <a:pt x="41311" y="574745"/>
                    <a:pt x="63148" y="585857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29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9" name="Freeform: Shape 24">
              <a:extLst>
                <a:ext uri="{FF2B5EF4-FFF2-40B4-BE49-F238E27FC236}">
                  <a16:creationId xmlns:a16="http://schemas.microsoft.com/office/drawing/2014/main" xmlns="" id="{6A4E5482-69FB-3D52-3FB6-5B9E5F35D5FB}"/>
                </a:ext>
              </a:extLst>
            </p:cNvPr>
            <p:cNvSpPr/>
            <p:nvPr/>
          </p:nvSpPr>
          <p:spPr>
            <a:xfrm>
              <a:off x="5434317" y="4186583"/>
              <a:ext cx="748009" cy="811330"/>
            </a:xfrm>
            <a:custGeom>
              <a:avLst/>
              <a:gdLst>
                <a:gd name="connsiteX0" fmla="*/ 24695 w 748009"/>
                <a:gd name="connsiteY0" fmla="*/ 445934 h 811330"/>
                <a:gd name="connsiteX1" fmla="*/ -99 w 748009"/>
                <a:gd name="connsiteY1" fmla="*/ 405607 h 811330"/>
                <a:gd name="connsiteX2" fmla="*/ 24695 w 748009"/>
                <a:gd name="connsiteY2" fmla="*/ 365578 h 811330"/>
                <a:gd name="connsiteX3" fmla="*/ 747903 w 748009"/>
                <a:gd name="connsiteY3" fmla="*/ -59 h 811330"/>
                <a:gd name="connsiteX4" fmla="*/ 747903 w 748009"/>
                <a:gd name="connsiteY4" fmla="*/ 811272 h 81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009" h="811330">
                  <a:moveTo>
                    <a:pt x="24695" y="445934"/>
                  </a:moveTo>
                  <a:cubicBezTo>
                    <a:pt x="9310" y="438406"/>
                    <a:pt x="-338" y="422724"/>
                    <a:pt x="-99" y="405607"/>
                  </a:cubicBezTo>
                  <a:cubicBezTo>
                    <a:pt x="-428" y="388550"/>
                    <a:pt x="9281" y="372867"/>
                    <a:pt x="24695" y="365578"/>
                  </a:cubicBezTo>
                  <a:lnTo>
                    <a:pt x="747903" y="-59"/>
                  </a:lnTo>
                  <a:lnTo>
                    <a:pt x="747903" y="811272"/>
                  </a:lnTo>
                  <a:close/>
                </a:path>
              </a:pathLst>
            </a:custGeom>
            <a:noFill/>
            <a:ln w="1492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20" name="Freeform: Shape 26">
              <a:extLst>
                <a:ext uri="{FF2B5EF4-FFF2-40B4-BE49-F238E27FC236}">
                  <a16:creationId xmlns:a16="http://schemas.microsoft.com/office/drawing/2014/main" xmlns="" id="{A0BF93B5-C163-9EE8-E73E-9148BB58C141}"/>
                </a:ext>
              </a:extLst>
            </p:cNvPr>
            <p:cNvSpPr/>
            <p:nvPr/>
          </p:nvSpPr>
          <p:spPr>
            <a:xfrm>
              <a:off x="5362034" y="5253762"/>
              <a:ext cx="4279801" cy="882127"/>
            </a:xfrm>
            <a:custGeom>
              <a:avLst/>
              <a:gdLst>
                <a:gd name="connsiteX0" fmla="*/ 440915 w 4279801"/>
                <a:gd name="connsiteY0" fmla="*/ 0 h 882127"/>
                <a:gd name="connsiteX1" fmla="*/ 4108335 w 4279801"/>
                <a:gd name="connsiteY1" fmla="*/ 0 h 882127"/>
                <a:gd name="connsiteX2" fmla="*/ 4279802 w 4279801"/>
                <a:gd name="connsiteY2" fmla="*/ 171467 h 882127"/>
                <a:gd name="connsiteX3" fmla="*/ 4279802 w 4279801"/>
                <a:gd name="connsiteY3" fmla="*/ 710661 h 882127"/>
                <a:gd name="connsiteX4" fmla="*/ 4108335 w 4279801"/>
                <a:gd name="connsiteY4" fmla="*/ 882128 h 882127"/>
                <a:gd name="connsiteX5" fmla="*/ 440915 w 4279801"/>
                <a:gd name="connsiteY5" fmla="*/ 882128 h 882127"/>
                <a:gd name="connsiteX6" fmla="*/ 0 w 4279801"/>
                <a:gd name="connsiteY6" fmla="*/ 441214 h 882127"/>
                <a:gd name="connsiteX7" fmla="*/ 0 w 4279801"/>
                <a:gd name="connsiteY7" fmla="*/ 441214 h 882127"/>
                <a:gd name="connsiteX8" fmla="*/ 440915 w 4279801"/>
                <a:gd name="connsiteY8" fmla="*/ 299 h 88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79801" h="882127">
                  <a:moveTo>
                    <a:pt x="440915" y="0"/>
                  </a:moveTo>
                  <a:lnTo>
                    <a:pt x="4108335" y="0"/>
                  </a:lnTo>
                  <a:cubicBezTo>
                    <a:pt x="4203030" y="0"/>
                    <a:pt x="4279802" y="76772"/>
                    <a:pt x="4279802" y="171467"/>
                  </a:cubicBezTo>
                  <a:lnTo>
                    <a:pt x="4279802" y="710661"/>
                  </a:lnTo>
                  <a:cubicBezTo>
                    <a:pt x="4279802" y="805356"/>
                    <a:pt x="4203030" y="882128"/>
                    <a:pt x="4108335" y="882128"/>
                  </a:cubicBezTo>
                  <a:lnTo>
                    <a:pt x="440915" y="882128"/>
                  </a:lnTo>
                  <a:cubicBezTo>
                    <a:pt x="197396" y="882128"/>
                    <a:pt x="0" y="684732"/>
                    <a:pt x="0" y="441214"/>
                  </a:cubicBezTo>
                  <a:lnTo>
                    <a:pt x="0" y="441214"/>
                  </a:lnTo>
                  <a:cubicBezTo>
                    <a:pt x="0" y="197695"/>
                    <a:pt x="197396" y="299"/>
                    <a:pt x="440915" y="299"/>
                  </a:cubicBezTo>
                  <a:close/>
                </a:path>
              </a:pathLst>
            </a:custGeom>
            <a:solidFill>
              <a:schemeClr val="accent2"/>
            </a:solidFill>
            <a:ln w="29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21" name="Freeform: Shape 27">
              <a:extLst>
                <a:ext uri="{FF2B5EF4-FFF2-40B4-BE49-F238E27FC236}">
                  <a16:creationId xmlns:a16="http://schemas.microsoft.com/office/drawing/2014/main" xmlns="" id="{84825FD9-98F2-B180-AC8A-64090CDB685C}"/>
                </a:ext>
              </a:extLst>
            </p:cNvPr>
            <p:cNvSpPr/>
            <p:nvPr/>
          </p:nvSpPr>
          <p:spPr>
            <a:xfrm>
              <a:off x="5063311" y="5347860"/>
              <a:ext cx="598640" cy="693932"/>
            </a:xfrm>
            <a:custGeom>
              <a:avLst/>
              <a:gdLst>
                <a:gd name="connsiteX0" fmla="*/ 598534 w 598640"/>
                <a:gd name="connsiteY0" fmla="*/ -59 h 693932"/>
                <a:gd name="connsiteX1" fmla="*/ 347009 w 598640"/>
                <a:gd name="connsiteY1" fmla="*/ -59 h 693932"/>
                <a:gd name="connsiteX2" fmla="*/ -107 w 598640"/>
                <a:gd name="connsiteY2" fmla="*/ 347057 h 693932"/>
                <a:gd name="connsiteX3" fmla="*/ -107 w 598640"/>
                <a:gd name="connsiteY3" fmla="*/ 347057 h 693932"/>
                <a:gd name="connsiteX4" fmla="*/ 346710 w 598640"/>
                <a:gd name="connsiteY4" fmla="*/ 693874 h 693932"/>
                <a:gd name="connsiteX5" fmla="*/ 347009 w 598640"/>
                <a:gd name="connsiteY5" fmla="*/ 693874 h 693932"/>
                <a:gd name="connsiteX6" fmla="*/ 598534 w 598640"/>
                <a:gd name="connsiteY6" fmla="*/ 693874 h 6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8640" h="693932">
                  <a:moveTo>
                    <a:pt x="598534" y="-59"/>
                  </a:moveTo>
                  <a:lnTo>
                    <a:pt x="347009" y="-59"/>
                  </a:lnTo>
                  <a:cubicBezTo>
                    <a:pt x="155289" y="-59"/>
                    <a:pt x="-107" y="155337"/>
                    <a:pt x="-107" y="347057"/>
                  </a:cubicBezTo>
                  <a:lnTo>
                    <a:pt x="-107" y="347057"/>
                  </a:lnTo>
                  <a:cubicBezTo>
                    <a:pt x="-107" y="538598"/>
                    <a:pt x="155169" y="693874"/>
                    <a:pt x="346710" y="693874"/>
                  </a:cubicBezTo>
                  <a:cubicBezTo>
                    <a:pt x="346800" y="693874"/>
                    <a:pt x="346919" y="693874"/>
                    <a:pt x="347009" y="693874"/>
                  </a:cubicBezTo>
                  <a:lnTo>
                    <a:pt x="598534" y="693874"/>
                  </a:lnTo>
                  <a:close/>
                </a:path>
              </a:pathLst>
            </a:custGeom>
            <a:solidFill>
              <a:srgbClr val="2C7FB7"/>
            </a:solidFill>
            <a:ln w="29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22" name="Freeform: Shape 28">
              <a:extLst>
                <a:ext uri="{FF2B5EF4-FFF2-40B4-BE49-F238E27FC236}">
                  <a16:creationId xmlns:a16="http://schemas.microsoft.com/office/drawing/2014/main" xmlns="" id="{87DCCFB8-DAF2-895C-6946-30F050E15085}"/>
                </a:ext>
              </a:extLst>
            </p:cNvPr>
            <p:cNvSpPr/>
            <p:nvPr/>
          </p:nvSpPr>
          <p:spPr>
            <a:xfrm>
              <a:off x="4773044" y="5211970"/>
              <a:ext cx="888908" cy="965731"/>
            </a:xfrm>
            <a:custGeom>
              <a:avLst/>
              <a:gdLst>
                <a:gd name="connsiteX0" fmla="*/ 63429 w 888908"/>
                <a:gd name="connsiteY0" fmla="*/ 586006 h 965731"/>
                <a:gd name="connsiteX1" fmla="*/ 801872 w 888908"/>
                <a:gd name="connsiteY1" fmla="*/ 959111 h 965731"/>
                <a:gd name="connsiteX2" fmla="*/ 882259 w 888908"/>
                <a:gd name="connsiteY2" fmla="*/ 933092 h 965731"/>
                <a:gd name="connsiteX3" fmla="*/ 888801 w 888908"/>
                <a:gd name="connsiteY3" fmla="*/ 905639 h 965731"/>
                <a:gd name="connsiteX4" fmla="*/ 888801 w 888908"/>
                <a:gd name="connsiteY4" fmla="*/ 59955 h 965731"/>
                <a:gd name="connsiteX5" fmla="*/ 829325 w 888908"/>
                <a:gd name="connsiteY5" fmla="*/ -58 h 965731"/>
                <a:gd name="connsiteX6" fmla="*/ 801872 w 888908"/>
                <a:gd name="connsiteY6" fmla="*/ 6484 h 965731"/>
                <a:gd name="connsiteX7" fmla="*/ 63429 w 888908"/>
                <a:gd name="connsiteY7" fmla="*/ 379588 h 965731"/>
                <a:gd name="connsiteX8" fmla="*/ 12318 w 888908"/>
                <a:gd name="connsiteY8" fmla="*/ 534894 h 965731"/>
                <a:gd name="connsiteX9" fmla="*/ 63429 w 888908"/>
                <a:gd name="connsiteY9" fmla="*/ 586006 h 96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8908" h="965731">
                  <a:moveTo>
                    <a:pt x="63429" y="586006"/>
                  </a:moveTo>
                  <a:lnTo>
                    <a:pt x="801872" y="959111"/>
                  </a:lnTo>
                  <a:cubicBezTo>
                    <a:pt x="831267" y="974136"/>
                    <a:pt x="867233" y="962486"/>
                    <a:pt x="882259" y="933092"/>
                  </a:cubicBezTo>
                  <a:cubicBezTo>
                    <a:pt x="886590" y="924608"/>
                    <a:pt x="888830" y="915168"/>
                    <a:pt x="888801" y="905639"/>
                  </a:cubicBezTo>
                  <a:lnTo>
                    <a:pt x="888801" y="59955"/>
                  </a:lnTo>
                  <a:cubicBezTo>
                    <a:pt x="888950" y="26946"/>
                    <a:pt x="862334" y="91"/>
                    <a:pt x="829325" y="-58"/>
                  </a:cubicBezTo>
                  <a:cubicBezTo>
                    <a:pt x="819796" y="-88"/>
                    <a:pt x="810356" y="2152"/>
                    <a:pt x="801872" y="6484"/>
                  </a:cubicBezTo>
                  <a:lnTo>
                    <a:pt x="63429" y="379588"/>
                  </a:lnTo>
                  <a:cubicBezTo>
                    <a:pt x="6433" y="408356"/>
                    <a:pt x="-16449" y="477868"/>
                    <a:pt x="12318" y="534894"/>
                  </a:cubicBezTo>
                  <a:cubicBezTo>
                    <a:pt x="23431" y="556940"/>
                    <a:pt x="41354" y="574863"/>
                    <a:pt x="63429" y="58600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9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23" name="Freeform: Shape 29">
              <a:extLst>
                <a:ext uri="{FF2B5EF4-FFF2-40B4-BE49-F238E27FC236}">
                  <a16:creationId xmlns:a16="http://schemas.microsoft.com/office/drawing/2014/main" xmlns="" id="{0F1B54E5-E1FA-C610-8920-4927B7EA3C56}"/>
                </a:ext>
              </a:extLst>
            </p:cNvPr>
            <p:cNvSpPr/>
            <p:nvPr/>
          </p:nvSpPr>
          <p:spPr>
            <a:xfrm>
              <a:off x="4843623" y="5289310"/>
              <a:ext cx="747830" cy="811032"/>
            </a:xfrm>
            <a:custGeom>
              <a:avLst/>
              <a:gdLst>
                <a:gd name="connsiteX0" fmla="*/ 24515 w 747830"/>
                <a:gd name="connsiteY0" fmla="*/ 445635 h 811032"/>
                <a:gd name="connsiteX1" fmla="*/ 4829 w 747830"/>
                <a:gd name="connsiteY1" fmla="*/ 384965 h 811032"/>
                <a:gd name="connsiteX2" fmla="*/ 24515 w 747830"/>
                <a:gd name="connsiteY2" fmla="*/ 365279 h 811032"/>
                <a:gd name="connsiteX3" fmla="*/ 747723 w 747830"/>
                <a:gd name="connsiteY3" fmla="*/ -59 h 811032"/>
                <a:gd name="connsiteX4" fmla="*/ 747723 w 747830"/>
                <a:gd name="connsiteY4" fmla="*/ 810974 h 81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30" h="811032">
                  <a:moveTo>
                    <a:pt x="24515" y="445635"/>
                  </a:moveTo>
                  <a:cubicBezTo>
                    <a:pt x="2320" y="434314"/>
                    <a:pt x="-6492" y="407130"/>
                    <a:pt x="4829" y="384965"/>
                  </a:cubicBezTo>
                  <a:cubicBezTo>
                    <a:pt x="9161" y="376481"/>
                    <a:pt x="16062" y="369611"/>
                    <a:pt x="24515" y="365279"/>
                  </a:cubicBezTo>
                  <a:lnTo>
                    <a:pt x="747723" y="-59"/>
                  </a:lnTo>
                  <a:lnTo>
                    <a:pt x="747723" y="810974"/>
                  </a:lnTo>
                  <a:close/>
                </a:path>
              </a:pathLst>
            </a:custGeom>
            <a:noFill/>
            <a:ln w="1492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24" name="Freeform: Shape 31">
              <a:extLst>
                <a:ext uri="{FF2B5EF4-FFF2-40B4-BE49-F238E27FC236}">
                  <a16:creationId xmlns:a16="http://schemas.microsoft.com/office/drawing/2014/main" xmlns="" id="{119CE724-B6F7-3DE6-79ED-80C6F1A3E511}"/>
                </a:ext>
              </a:extLst>
            </p:cNvPr>
            <p:cNvSpPr/>
            <p:nvPr/>
          </p:nvSpPr>
          <p:spPr>
            <a:xfrm>
              <a:off x="4292607" y="2194244"/>
              <a:ext cx="385352" cy="385352"/>
            </a:xfrm>
            <a:custGeom>
              <a:avLst/>
              <a:gdLst>
                <a:gd name="connsiteX0" fmla="*/ 385245 w 385352"/>
                <a:gd name="connsiteY0" fmla="*/ 192618 h 385352"/>
                <a:gd name="connsiteX1" fmla="*/ 192569 w 385352"/>
                <a:gd name="connsiteY1" fmla="*/ 385294 h 385352"/>
                <a:gd name="connsiteX2" fmla="*/ -107 w 385352"/>
                <a:gd name="connsiteY2" fmla="*/ 192618 h 385352"/>
                <a:gd name="connsiteX3" fmla="*/ 192569 w 385352"/>
                <a:gd name="connsiteY3" fmla="*/ -58 h 385352"/>
                <a:gd name="connsiteX4" fmla="*/ 385245 w 385352"/>
                <a:gd name="connsiteY4" fmla="*/ 192020 h 385352"/>
                <a:gd name="connsiteX5" fmla="*/ 385245 w 385352"/>
                <a:gd name="connsiteY5" fmla="*/ 192618 h 38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352" h="385352">
                  <a:moveTo>
                    <a:pt x="385245" y="192618"/>
                  </a:moveTo>
                  <a:cubicBezTo>
                    <a:pt x="385245" y="299029"/>
                    <a:pt x="298974" y="385294"/>
                    <a:pt x="192569" y="385294"/>
                  </a:cubicBezTo>
                  <a:cubicBezTo>
                    <a:pt x="86164" y="385294"/>
                    <a:pt x="-107" y="299029"/>
                    <a:pt x="-107" y="192618"/>
                  </a:cubicBezTo>
                  <a:cubicBezTo>
                    <a:pt x="-107" y="86207"/>
                    <a:pt x="86164" y="-58"/>
                    <a:pt x="192569" y="-58"/>
                  </a:cubicBezTo>
                  <a:cubicBezTo>
                    <a:pt x="298824" y="-223"/>
                    <a:pt x="385066" y="85774"/>
                    <a:pt x="385245" y="192020"/>
                  </a:cubicBezTo>
                  <a:cubicBezTo>
                    <a:pt x="385245" y="192220"/>
                    <a:pt x="385245" y="192418"/>
                    <a:pt x="385245" y="192618"/>
                  </a:cubicBezTo>
                  <a:close/>
                </a:path>
              </a:pathLst>
            </a:custGeom>
            <a:solidFill>
              <a:srgbClr val="FFFFFF"/>
            </a:solidFill>
            <a:ln w="29841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25" name="Freeform: Shape 32">
              <a:extLst>
                <a:ext uri="{FF2B5EF4-FFF2-40B4-BE49-F238E27FC236}">
                  <a16:creationId xmlns:a16="http://schemas.microsoft.com/office/drawing/2014/main" xmlns="" id="{D9E2D9CA-4ABE-30A6-48EC-E5AFE77396DF}"/>
                </a:ext>
              </a:extLst>
            </p:cNvPr>
            <p:cNvSpPr/>
            <p:nvPr/>
          </p:nvSpPr>
          <p:spPr>
            <a:xfrm>
              <a:off x="4373561" y="2275198"/>
              <a:ext cx="223444" cy="223444"/>
            </a:xfrm>
            <a:custGeom>
              <a:avLst/>
              <a:gdLst>
                <a:gd name="connsiteX0" fmla="*/ 223338 w 223444"/>
                <a:gd name="connsiteY0" fmla="*/ 111664 h 223444"/>
                <a:gd name="connsiteX1" fmla="*/ 111615 w 223444"/>
                <a:gd name="connsiteY1" fmla="*/ 223386 h 223444"/>
                <a:gd name="connsiteX2" fmla="*/ -107 w 223444"/>
                <a:gd name="connsiteY2" fmla="*/ 111664 h 223444"/>
                <a:gd name="connsiteX3" fmla="*/ 111615 w 223444"/>
                <a:gd name="connsiteY3" fmla="*/ -59 h 223444"/>
                <a:gd name="connsiteX4" fmla="*/ 223338 w 223444"/>
                <a:gd name="connsiteY4" fmla="*/ 111664 h 22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444" h="223444">
                  <a:moveTo>
                    <a:pt x="223338" y="111664"/>
                  </a:moveTo>
                  <a:cubicBezTo>
                    <a:pt x="223338" y="173365"/>
                    <a:pt x="173331" y="223386"/>
                    <a:pt x="111615" y="223386"/>
                  </a:cubicBezTo>
                  <a:cubicBezTo>
                    <a:pt x="49899" y="223386"/>
                    <a:pt x="-107" y="173365"/>
                    <a:pt x="-107" y="111664"/>
                  </a:cubicBezTo>
                  <a:cubicBezTo>
                    <a:pt x="-107" y="49963"/>
                    <a:pt x="49899" y="-59"/>
                    <a:pt x="111615" y="-59"/>
                  </a:cubicBezTo>
                  <a:cubicBezTo>
                    <a:pt x="173242" y="106"/>
                    <a:pt x="223188" y="50028"/>
                    <a:pt x="223338" y="111664"/>
                  </a:cubicBezTo>
                  <a:close/>
                </a:path>
              </a:pathLst>
            </a:custGeom>
            <a:solidFill>
              <a:schemeClr val="accent1"/>
            </a:solidFill>
            <a:ln w="29841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26" name="Freeform: Shape 33">
              <a:extLst>
                <a:ext uri="{FF2B5EF4-FFF2-40B4-BE49-F238E27FC236}">
                  <a16:creationId xmlns:a16="http://schemas.microsoft.com/office/drawing/2014/main" xmlns="" id="{F325A074-D762-FFF5-EC7D-45A934BC66CE}"/>
                </a:ext>
              </a:extLst>
            </p:cNvPr>
            <p:cNvSpPr/>
            <p:nvPr/>
          </p:nvSpPr>
          <p:spPr>
            <a:xfrm>
              <a:off x="4292607" y="5502299"/>
              <a:ext cx="385352" cy="385352"/>
            </a:xfrm>
            <a:custGeom>
              <a:avLst/>
              <a:gdLst>
                <a:gd name="connsiteX0" fmla="*/ 385245 w 385352"/>
                <a:gd name="connsiteY0" fmla="*/ 192618 h 385352"/>
                <a:gd name="connsiteX1" fmla="*/ 192569 w 385352"/>
                <a:gd name="connsiteY1" fmla="*/ 385294 h 385352"/>
                <a:gd name="connsiteX2" fmla="*/ -107 w 385352"/>
                <a:gd name="connsiteY2" fmla="*/ 192618 h 385352"/>
                <a:gd name="connsiteX3" fmla="*/ 192569 w 385352"/>
                <a:gd name="connsiteY3" fmla="*/ -58 h 385352"/>
                <a:gd name="connsiteX4" fmla="*/ 385245 w 385352"/>
                <a:gd name="connsiteY4" fmla="*/ 192020 h 385352"/>
                <a:gd name="connsiteX5" fmla="*/ 385245 w 385352"/>
                <a:gd name="connsiteY5" fmla="*/ 192618 h 38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352" h="385352">
                  <a:moveTo>
                    <a:pt x="385245" y="192618"/>
                  </a:moveTo>
                  <a:cubicBezTo>
                    <a:pt x="385245" y="299023"/>
                    <a:pt x="298974" y="385294"/>
                    <a:pt x="192569" y="385294"/>
                  </a:cubicBezTo>
                  <a:cubicBezTo>
                    <a:pt x="86164" y="385294"/>
                    <a:pt x="-107" y="299023"/>
                    <a:pt x="-107" y="192618"/>
                  </a:cubicBezTo>
                  <a:cubicBezTo>
                    <a:pt x="-107" y="86213"/>
                    <a:pt x="86164" y="-58"/>
                    <a:pt x="192569" y="-58"/>
                  </a:cubicBezTo>
                  <a:cubicBezTo>
                    <a:pt x="298824" y="-238"/>
                    <a:pt x="385066" y="85765"/>
                    <a:pt x="385245" y="192020"/>
                  </a:cubicBezTo>
                  <a:cubicBezTo>
                    <a:pt x="385245" y="192229"/>
                    <a:pt x="385245" y="192408"/>
                    <a:pt x="385245" y="192618"/>
                  </a:cubicBezTo>
                  <a:close/>
                </a:path>
              </a:pathLst>
            </a:custGeom>
            <a:solidFill>
              <a:srgbClr val="FFFFFF"/>
            </a:solidFill>
            <a:ln w="29841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27" name="Freeform: Shape 34">
              <a:extLst>
                <a:ext uri="{FF2B5EF4-FFF2-40B4-BE49-F238E27FC236}">
                  <a16:creationId xmlns:a16="http://schemas.microsoft.com/office/drawing/2014/main" xmlns="" id="{58F17ACA-593F-9907-9953-16B44E6575D1}"/>
                </a:ext>
              </a:extLst>
            </p:cNvPr>
            <p:cNvSpPr/>
            <p:nvPr/>
          </p:nvSpPr>
          <p:spPr>
            <a:xfrm>
              <a:off x="4980566" y="3296830"/>
              <a:ext cx="385352" cy="385352"/>
            </a:xfrm>
            <a:custGeom>
              <a:avLst/>
              <a:gdLst>
                <a:gd name="connsiteX0" fmla="*/ 385245 w 385352"/>
                <a:gd name="connsiteY0" fmla="*/ 192617 h 385352"/>
                <a:gd name="connsiteX1" fmla="*/ 192569 w 385352"/>
                <a:gd name="connsiteY1" fmla="*/ 385294 h 385352"/>
                <a:gd name="connsiteX2" fmla="*/ -107 w 385352"/>
                <a:gd name="connsiteY2" fmla="*/ 192617 h 385352"/>
                <a:gd name="connsiteX3" fmla="*/ 192569 w 385352"/>
                <a:gd name="connsiteY3" fmla="*/ -59 h 385352"/>
                <a:gd name="connsiteX4" fmla="*/ 385245 w 385352"/>
                <a:gd name="connsiteY4" fmla="*/ 192617 h 38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52" h="385352">
                  <a:moveTo>
                    <a:pt x="385245" y="192617"/>
                  </a:moveTo>
                  <a:cubicBezTo>
                    <a:pt x="385245" y="299023"/>
                    <a:pt x="298974" y="385294"/>
                    <a:pt x="192569" y="385294"/>
                  </a:cubicBezTo>
                  <a:cubicBezTo>
                    <a:pt x="86164" y="385294"/>
                    <a:pt x="-107" y="299023"/>
                    <a:pt x="-107" y="192617"/>
                  </a:cubicBezTo>
                  <a:cubicBezTo>
                    <a:pt x="-107" y="86212"/>
                    <a:pt x="86164" y="-59"/>
                    <a:pt x="192569" y="-59"/>
                  </a:cubicBezTo>
                  <a:cubicBezTo>
                    <a:pt x="298974" y="-59"/>
                    <a:pt x="385245" y="86212"/>
                    <a:pt x="385245" y="192617"/>
                  </a:cubicBezTo>
                  <a:close/>
                </a:path>
              </a:pathLst>
            </a:custGeom>
            <a:solidFill>
              <a:srgbClr val="FFFFFF"/>
            </a:solidFill>
            <a:ln w="29841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28" name="Freeform: Shape 35">
              <a:extLst>
                <a:ext uri="{FF2B5EF4-FFF2-40B4-BE49-F238E27FC236}">
                  <a16:creationId xmlns:a16="http://schemas.microsoft.com/office/drawing/2014/main" xmlns="" id="{AAE19EED-6AD5-7BB8-0B0D-6049439D7E71}"/>
                </a:ext>
              </a:extLst>
            </p:cNvPr>
            <p:cNvSpPr/>
            <p:nvPr/>
          </p:nvSpPr>
          <p:spPr>
            <a:xfrm>
              <a:off x="5061520" y="3377784"/>
              <a:ext cx="223444" cy="223444"/>
            </a:xfrm>
            <a:custGeom>
              <a:avLst/>
              <a:gdLst>
                <a:gd name="connsiteX0" fmla="*/ 223338 w 223444"/>
                <a:gd name="connsiteY0" fmla="*/ 111664 h 223444"/>
                <a:gd name="connsiteX1" fmla="*/ 111615 w 223444"/>
                <a:gd name="connsiteY1" fmla="*/ 223386 h 223444"/>
                <a:gd name="connsiteX2" fmla="*/ -107 w 223444"/>
                <a:gd name="connsiteY2" fmla="*/ 111664 h 223444"/>
                <a:gd name="connsiteX3" fmla="*/ 111615 w 223444"/>
                <a:gd name="connsiteY3" fmla="*/ -59 h 223444"/>
                <a:gd name="connsiteX4" fmla="*/ 223338 w 223444"/>
                <a:gd name="connsiteY4" fmla="*/ 111664 h 22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444" h="223444">
                  <a:moveTo>
                    <a:pt x="223338" y="111664"/>
                  </a:moveTo>
                  <a:cubicBezTo>
                    <a:pt x="223338" y="173380"/>
                    <a:pt x="173331" y="223386"/>
                    <a:pt x="111615" y="223386"/>
                  </a:cubicBezTo>
                  <a:cubicBezTo>
                    <a:pt x="49899" y="223386"/>
                    <a:pt x="-107" y="173380"/>
                    <a:pt x="-107" y="111664"/>
                  </a:cubicBezTo>
                  <a:cubicBezTo>
                    <a:pt x="-107" y="49947"/>
                    <a:pt x="49899" y="-59"/>
                    <a:pt x="111615" y="-59"/>
                  </a:cubicBezTo>
                  <a:cubicBezTo>
                    <a:pt x="173331" y="-59"/>
                    <a:pt x="223338" y="49947"/>
                    <a:pt x="223338" y="111664"/>
                  </a:cubicBezTo>
                  <a:close/>
                </a:path>
              </a:pathLst>
            </a:custGeom>
            <a:solidFill>
              <a:schemeClr val="accent4"/>
            </a:solidFill>
            <a:ln w="29841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29" name="Freeform: Shape 36">
              <a:extLst>
                <a:ext uri="{FF2B5EF4-FFF2-40B4-BE49-F238E27FC236}">
                  <a16:creationId xmlns:a16="http://schemas.microsoft.com/office/drawing/2014/main" xmlns="" id="{208A8766-2F36-3FBC-A542-5A2D1592AA9C}"/>
                </a:ext>
              </a:extLst>
            </p:cNvPr>
            <p:cNvSpPr/>
            <p:nvPr/>
          </p:nvSpPr>
          <p:spPr>
            <a:xfrm>
              <a:off x="4980565" y="4399415"/>
              <a:ext cx="385352" cy="385352"/>
            </a:xfrm>
            <a:custGeom>
              <a:avLst/>
              <a:gdLst>
                <a:gd name="connsiteX0" fmla="*/ 385352 w 385352"/>
                <a:gd name="connsiteY0" fmla="*/ 192676 h 385352"/>
                <a:gd name="connsiteX1" fmla="*/ 192676 w 385352"/>
                <a:gd name="connsiteY1" fmla="*/ 385352 h 385352"/>
                <a:gd name="connsiteX2" fmla="*/ 0 w 385352"/>
                <a:gd name="connsiteY2" fmla="*/ 192676 h 385352"/>
                <a:gd name="connsiteX3" fmla="*/ 192676 w 385352"/>
                <a:gd name="connsiteY3" fmla="*/ 0 h 385352"/>
                <a:gd name="connsiteX4" fmla="*/ 385352 w 385352"/>
                <a:gd name="connsiteY4" fmla="*/ 192676 h 38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52" h="385352">
                  <a:moveTo>
                    <a:pt x="385352" y="192676"/>
                  </a:moveTo>
                  <a:cubicBezTo>
                    <a:pt x="385352" y="299088"/>
                    <a:pt x="299088" y="385352"/>
                    <a:pt x="192676" y="385352"/>
                  </a:cubicBezTo>
                  <a:cubicBezTo>
                    <a:pt x="86264" y="385352"/>
                    <a:pt x="0" y="299088"/>
                    <a:pt x="0" y="192676"/>
                  </a:cubicBezTo>
                  <a:cubicBezTo>
                    <a:pt x="0" y="86264"/>
                    <a:pt x="86264" y="0"/>
                    <a:pt x="192676" y="0"/>
                  </a:cubicBezTo>
                  <a:cubicBezTo>
                    <a:pt x="299088" y="0"/>
                    <a:pt x="385352" y="86264"/>
                    <a:pt x="385352" y="192676"/>
                  </a:cubicBezTo>
                  <a:close/>
                </a:path>
              </a:pathLst>
            </a:custGeom>
            <a:solidFill>
              <a:srgbClr val="FFFFFF"/>
            </a:solidFill>
            <a:ln w="29841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30" name="Freeform: Shape 37">
              <a:extLst>
                <a:ext uri="{FF2B5EF4-FFF2-40B4-BE49-F238E27FC236}">
                  <a16:creationId xmlns:a16="http://schemas.microsoft.com/office/drawing/2014/main" xmlns="" id="{C9D20D49-1E80-AD57-A90F-95C36AA5F7F2}"/>
                </a:ext>
              </a:extLst>
            </p:cNvPr>
            <p:cNvSpPr/>
            <p:nvPr/>
          </p:nvSpPr>
          <p:spPr>
            <a:xfrm>
              <a:off x="5061519" y="4480369"/>
              <a:ext cx="223444" cy="223444"/>
            </a:xfrm>
            <a:custGeom>
              <a:avLst/>
              <a:gdLst>
                <a:gd name="connsiteX0" fmla="*/ 223445 w 223444"/>
                <a:gd name="connsiteY0" fmla="*/ 111722 h 223444"/>
                <a:gd name="connsiteX1" fmla="*/ 111722 w 223444"/>
                <a:gd name="connsiteY1" fmla="*/ 223445 h 223444"/>
                <a:gd name="connsiteX2" fmla="*/ 0 w 223444"/>
                <a:gd name="connsiteY2" fmla="*/ 111722 h 223444"/>
                <a:gd name="connsiteX3" fmla="*/ 111722 w 223444"/>
                <a:gd name="connsiteY3" fmla="*/ 0 h 223444"/>
                <a:gd name="connsiteX4" fmla="*/ 223445 w 223444"/>
                <a:gd name="connsiteY4" fmla="*/ 111722 h 22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444" h="223444">
                  <a:moveTo>
                    <a:pt x="223445" y="111722"/>
                  </a:moveTo>
                  <a:cubicBezTo>
                    <a:pt x="223445" y="173425"/>
                    <a:pt x="173425" y="223445"/>
                    <a:pt x="111722" y="223445"/>
                  </a:cubicBezTo>
                  <a:cubicBezTo>
                    <a:pt x="50020" y="223445"/>
                    <a:pt x="0" y="173425"/>
                    <a:pt x="0" y="111722"/>
                  </a:cubicBezTo>
                  <a:cubicBezTo>
                    <a:pt x="0" y="50020"/>
                    <a:pt x="50020" y="0"/>
                    <a:pt x="111722" y="0"/>
                  </a:cubicBezTo>
                  <a:cubicBezTo>
                    <a:pt x="173425" y="0"/>
                    <a:pt x="223445" y="50020"/>
                    <a:pt x="223445" y="111722"/>
                  </a:cubicBezTo>
                  <a:close/>
                </a:path>
              </a:pathLst>
            </a:custGeom>
            <a:solidFill>
              <a:schemeClr val="accent5"/>
            </a:solidFill>
            <a:ln w="29841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31" name="Freeform: Shape 38">
              <a:extLst>
                <a:ext uri="{FF2B5EF4-FFF2-40B4-BE49-F238E27FC236}">
                  <a16:creationId xmlns:a16="http://schemas.microsoft.com/office/drawing/2014/main" xmlns="" id="{05FBDB2A-26C3-952A-7BF9-9790FB720BB1}"/>
                </a:ext>
              </a:extLst>
            </p:cNvPr>
            <p:cNvSpPr/>
            <p:nvPr/>
          </p:nvSpPr>
          <p:spPr>
            <a:xfrm>
              <a:off x="4373561" y="5583253"/>
              <a:ext cx="223444" cy="223444"/>
            </a:xfrm>
            <a:custGeom>
              <a:avLst/>
              <a:gdLst>
                <a:gd name="connsiteX0" fmla="*/ 223445 w 223444"/>
                <a:gd name="connsiteY0" fmla="*/ 111722 h 223444"/>
                <a:gd name="connsiteX1" fmla="*/ 111722 w 223444"/>
                <a:gd name="connsiteY1" fmla="*/ 223445 h 223444"/>
                <a:gd name="connsiteX2" fmla="*/ 0 w 223444"/>
                <a:gd name="connsiteY2" fmla="*/ 111722 h 223444"/>
                <a:gd name="connsiteX3" fmla="*/ 111722 w 223444"/>
                <a:gd name="connsiteY3" fmla="*/ 0 h 223444"/>
                <a:gd name="connsiteX4" fmla="*/ 223445 w 223444"/>
                <a:gd name="connsiteY4" fmla="*/ 111722 h 22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444" h="223444">
                  <a:moveTo>
                    <a:pt x="223445" y="111722"/>
                  </a:moveTo>
                  <a:cubicBezTo>
                    <a:pt x="223445" y="173425"/>
                    <a:pt x="173425" y="223445"/>
                    <a:pt x="111722" y="223445"/>
                  </a:cubicBezTo>
                  <a:cubicBezTo>
                    <a:pt x="50020" y="223445"/>
                    <a:pt x="0" y="173425"/>
                    <a:pt x="0" y="111722"/>
                  </a:cubicBezTo>
                  <a:cubicBezTo>
                    <a:pt x="0" y="50020"/>
                    <a:pt x="50020" y="0"/>
                    <a:pt x="111722" y="0"/>
                  </a:cubicBezTo>
                  <a:cubicBezTo>
                    <a:pt x="173425" y="0"/>
                    <a:pt x="223445" y="50020"/>
                    <a:pt x="223445" y="111722"/>
                  </a:cubicBezTo>
                  <a:close/>
                </a:path>
              </a:pathLst>
            </a:custGeom>
            <a:solidFill>
              <a:schemeClr val="accent2"/>
            </a:solidFill>
            <a:ln w="29841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60B0E1BE-08CD-FF86-69F3-DA2F10F57703}"/>
                </a:ext>
              </a:extLst>
            </p:cNvPr>
            <p:cNvSpPr txBox="1"/>
            <p:nvPr/>
          </p:nvSpPr>
          <p:spPr>
            <a:xfrm>
              <a:off x="5505855" y="1867712"/>
              <a:ext cx="4309575" cy="7005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b="1" i="1" dirty="0" smtClean="0"/>
                <a:t>Function</a:t>
              </a:r>
              <a:r>
                <a:rPr lang="en-US" b="1" dirty="0" smtClean="0"/>
                <a:t> </a:t>
              </a:r>
              <a:r>
                <a:rPr lang="en-US" b="1" i="1" dirty="0" smtClean="0"/>
                <a:t>Declaration</a:t>
              </a:r>
              <a:endParaRPr lang="en-US" i="1" dirty="0" smtClean="0">
                <a:solidFill>
                  <a:schemeClr val="bg1"/>
                </a:solidFill>
              </a:endParaRPr>
            </a:p>
            <a:p>
              <a:pPr lvl="0"/>
              <a:r>
                <a:rPr lang="en-US" sz="1400" i="1" dirty="0" smtClean="0"/>
                <a:t>function add(a, b) {    return a + b;}console.log(add(2, 3)); // Output: 5</a:t>
              </a:r>
              <a:endParaRPr lang="en-US" sz="1400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57BA1490-1143-49B5-70FF-EB9C9676B6D1}"/>
                </a:ext>
              </a:extLst>
            </p:cNvPr>
            <p:cNvSpPr txBox="1"/>
            <p:nvPr/>
          </p:nvSpPr>
          <p:spPr>
            <a:xfrm>
              <a:off x="6395818" y="3306985"/>
              <a:ext cx="3732827" cy="646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sz="1400" dirty="0" smtClean="0"/>
                <a:t>const multiply = function(a, b) {    return a * b;};console.log(multiply(4, 5)); // Output: 20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07BFCC4C-7413-29E0-EB05-32E1CF30A277}"/>
                </a:ext>
              </a:extLst>
            </p:cNvPr>
            <p:cNvSpPr txBox="1"/>
            <p:nvPr/>
          </p:nvSpPr>
          <p:spPr>
            <a:xfrm>
              <a:off x="6395818" y="4174220"/>
              <a:ext cx="3732828" cy="10104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1" dirty="0" smtClean="0"/>
                <a:t>Arrow</a:t>
              </a:r>
              <a:r>
                <a:rPr lang="en-US" b="1" dirty="0" smtClean="0"/>
                <a:t> </a:t>
              </a:r>
              <a:r>
                <a:rPr lang="en-US" b="1" i="1" dirty="0" smtClean="0"/>
                <a:t>Functions</a:t>
              </a:r>
            </a:p>
            <a:p>
              <a:r>
                <a:rPr lang="en-US" sz="1400" dirty="0" smtClean="0"/>
                <a:t>const divide = (a, b) =&gt; a / b;console.log</a:t>
              </a:r>
            </a:p>
            <a:p>
              <a:r>
                <a:rPr lang="en-US" sz="1400" dirty="0" smtClean="0"/>
                <a:t>(divide(10, 2)); // Output: 5</a:t>
              </a:r>
              <a:endParaRPr lang="en-IN" sz="1400" dirty="0" smtClean="0"/>
            </a:p>
            <a:p>
              <a:pPr>
                <a:spcAft>
                  <a:spcPts val="600"/>
                </a:spcAft>
              </a:pPr>
              <a:endParaRPr lang="en-IN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5BCF76F1-AD4C-D10D-EED5-4E2C05D33CF1}"/>
                </a:ext>
              </a:extLst>
            </p:cNvPr>
            <p:cNvSpPr txBox="1"/>
            <p:nvPr/>
          </p:nvSpPr>
          <p:spPr>
            <a:xfrm>
              <a:off x="5587026" y="5174873"/>
              <a:ext cx="4071797" cy="10238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1" dirty="0" smtClean="0"/>
                <a:t>Anonymous </a:t>
              </a:r>
              <a:r>
                <a:rPr lang="en-US" sz="1300" b="1" i="1" dirty="0" smtClean="0"/>
                <a:t>Functions</a:t>
              </a:r>
              <a:r>
                <a:rPr lang="en-US" sz="1300" dirty="0" smtClean="0"/>
                <a:t>setTimeout(function() {    console.log("Executed after 1 second");}, 1000</a:t>
              </a:r>
              <a:r>
                <a:rPr lang="en-US" sz="1300" dirty="0" smtClean="0"/>
                <a:t>); // executed after </a:t>
              </a:r>
              <a:r>
                <a:rPr lang="en-US" sz="1300" dirty="0" smtClean="0"/>
                <a:t>1 second(1000 means 1000 milliseconds = 1 second.</a:t>
              </a:r>
              <a:endParaRPr lang="en-US" sz="1300" b="1" i="1" dirty="0" smtClean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406F00A5-5AC1-7245-BB42-C8D5FD80CD3A}"/>
                </a:ext>
              </a:extLst>
            </p:cNvPr>
            <p:cNvSpPr txBox="1"/>
            <p:nvPr/>
          </p:nvSpPr>
          <p:spPr>
            <a:xfrm>
              <a:off x="5040703" y="2202110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</a:t>
              </a:r>
              <a:endParaRPr lang="en-IN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7313E52-7FCF-5981-CC1E-0215839299CC}"/>
                </a:ext>
              </a:extLst>
            </p:cNvPr>
            <p:cNvSpPr txBox="1"/>
            <p:nvPr/>
          </p:nvSpPr>
          <p:spPr>
            <a:xfrm>
              <a:off x="5715272" y="330484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</a:t>
              </a:r>
              <a:endParaRPr lang="en-IN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DD863AF0-5A10-5641-E442-9D7A1DA23B3F}"/>
                </a:ext>
              </a:extLst>
            </p:cNvPr>
            <p:cNvSpPr txBox="1"/>
            <p:nvPr/>
          </p:nvSpPr>
          <p:spPr>
            <a:xfrm>
              <a:off x="5708922" y="440758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</a:t>
              </a:r>
              <a:endParaRPr lang="en-IN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EB72F36D-ACCC-961E-A8E9-8772E3405288}"/>
                </a:ext>
              </a:extLst>
            </p:cNvPr>
            <p:cNvSpPr txBox="1"/>
            <p:nvPr/>
          </p:nvSpPr>
          <p:spPr>
            <a:xfrm>
              <a:off x="5102494" y="550067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04</a:t>
              </a:r>
              <a:endParaRPr lang="en-IN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B92082E2-0212-36E6-A57B-B5A2424BA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3066" y="3583056"/>
              <a:ext cx="915784" cy="915784"/>
            </a:xfrm>
            <a:prstGeom prst="rect">
              <a:avLst/>
            </a:prstGeom>
          </p:spPr>
        </p:pic>
      </p:grpSp>
      <p:sp>
        <p:nvSpPr>
          <p:cNvPr id="41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Functions</a:t>
            </a:r>
            <a:r>
              <a:rPr kumimoji="0" lang="en-US" sz="2800" b="0" i="0" u="none" strike="noStrike" kern="1200" cap="small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scope</a:t>
            </a:r>
            <a:endParaRPr kumimoji="0" lang="en-US" sz="2800" b="0" i="0" u="none" strike="noStrike" kern="1200" cap="small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53000" y="2895600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Function</a:t>
            </a:r>
            <a:r>
              <a:rPr lang="en-US" i="1" dirty="0" smtClean="0"/>
              <a:t> </a:t>
            </a:r>
            <a:r>
              <a:rPr lang="en-US" b="1" i="1" dirty="0" smtClean="0"/>
              <a:t>Expression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3400" y="304800"/>
          <a:ext cx="8001000" cy="625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</a:tblGrid>
              <a:tr h="509624">
                <a:tc>
                  <a:txBody>
                    <a:bodyPr/>
                    <a:lstStyle/>
                    <a:p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Responsibility</a:t>
                      </a:r>
                      <a:endParaRPr lang="en-US" dirty="0"/>
                    </a:p>
                  </a:txBody>
                  <a:tcPr/>
                </a:tc>
              </a:tr>
              <a:tr h="1623976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Web API Controllers, MediatR Handlers (Commands &amp; Queries), DTOs, Repository Interfaces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Handles API endpoints, orchestrates calls to services and domain logic</a:t>
                      </a:r>
                      <a:endParaRPr lang="en-US" sz="1600" dirty="0"/>
                    </a:p>
                  </a:txBody>
                  <a:tcPr/>
                </a:tc>
              </a:tr>
              <a:tr h="12136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Domain Services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Interfaces, Service Logic (Use Cases), MediatR Handler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Implements business rules, coordinates actions, enforces business invariants</a:t>
                      </a:r>
                      <a:endParaRPr lang="en-US" sz="1600" dirty="0"/>
                    </a:p>
                  </a:txBody>
                  <a:tcPr/>
                </a:tc>
              </a:tr>
              <a:tr h="16335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Domain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Entities / Models, Value Objects, Aggregates, Domain Events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business logic and rules with no external dependencies</a:t>
                      </a:r>
                      <a:endParaRPr lang="en-US" sz="1600" dirty="0"/>
                    </a:p>
                  </a:txBody>
                  <a:tcPr/>
                </a:tc>
              </a:tr>
              <a:tr h="127228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Common Models, Utilities, Shared Contracts / Interfaces, Cross-cutting Concerns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Provides reusable components (logging, constants) shared across layers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</a:rPr>
              <a:t>REVV</a:t>
            </a:r>
            <a:endParaRPr lang="en-US" sz="3600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err="1" smtClean="0"/>
              <a:t>Revv</a:t>
            </a:r>
            <a:r>
              <a:rPr lang="en-US" sz="1800" dirty="0" smtClean="0"/>
              <a:t> AI acts as an intermediary platform connecting car leasing companies, rental companies, banks, and corporate sellers with established car auction platforms such as </a:t>
            </a:r>
            <a:r>
              <a:rPr lang="en-US" sz="1800" b="1" dirty="0" smtClean="0"/>
              <a:t>IAAI</a:t>
            </a:r>
            <a:r>
              <a:rPr lang="en-US" sz="1800" dirty="0" smtClean="0"/>
              <a:t> and </a:t>
            </a:r>
            <a:r>
              <a:rPr lang="en-US" sz="1800" b="1" dirty="0" smtClean="0"/>
              <a:t>Manheim</a:t>
            </a:r>
            <a:r>
              <a:rPr lang="en-US" sz="1800" dirty="0" smtClean="0"/>
              <a:t>. The system facilitates the seamless listing, auctioning, and tracking of vehicle stock.</a:t>
            </a:r>
          </a:p>
          <a:p>
            <a:pPr>
              <a:buNone/>
            </a:pPr>
            <a:r>
              <a:rPr lang="en-US" dirty="0" smtClean="0"/>
              <a:t>    Team</a:t>
            </a:r>
            <a:endParaRPr lang="en-US" dirty="0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125" algn="l"/>
                <a:tab pos="4572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143000" y="3475464"/>
          <a:ext cx="5567345" cy="3382536"/>
        </p:xfrm>
        <a:graphic>
          <a:graphicData uri="http://schemas.openxmlformats.org/presentationml/2006/ole">
            <p:oleObj spid="_x0000_s46082" name="Picture" r:id="rId3" imgW="8685714" imgH="5276190" progId="StaticDib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ARCHITECURE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du="http://schemas.microsoft.com/office/word/2023/wordml/word16du" xmlns:w16sdtdh="http://schemas.microsoft.com/office/word/2020/wordml/sdtdatahash" xmlns:w16sdtfl="http://schemas.microsoft.com/office/word/2024/wordml/sdtformatlock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wp14="http://schemas.microsoft.com/office/word/2010/wordprocessingDrawing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072970" y="1600200"/>
            <a:ext cx="6236060" cy="48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 smtClean="0"/>
              <a:t/>
            </a:r>
            <a:br>
              <a:rPr lang="en-US" b="1" cap="all" dirty="0" smtClean="0"/>
            </a:br>
            <a:r>
              <a:rPr lang="en-US" b="1" cap="all" dirty="0" smtClean="0"/>
              <a:t/>
            </a:r>
            <a:br>
              <a:rPr lang="en-US" b="1" cap="all" dirty="0" smtClean="0"/>
            </a:br>
            <a:r>
              <a:rPr lang="en-US" b="1" cap="all" dirty="0" smtClean="0"/>
              <a:t/>
            </a:r>
            <a:br>
              <a:rPr lang="en-US" b="1" cap="all" dirty="0" smtClean="0"/>
            </a:br>
            <a:r>
              <a:rPr lang="en-US" b="1" cap="all" dirty="0" smtClean="0"/>
              <a:t/>
            </a:r>
            <a:br>
              <a:rPr lang="en-US" b="1" cap="all" dirty="0" smtClean="0"/>
            </a:br>
            <a:r>
              <a:rPr lang="en-US" b="1" cap="all" dirty="0" smtClean="0"/>
              <a:t/>
            </a:r>
            <a:br>
              <a:rPr lang="en-US" b="1" cap="all" dirty="0" smtClean="0"/>
            </a:br>
            <a:r>
              <a:rPr lang="en-US" b="1" cap="all" dirty="0" smtClean="0"/>
              <a:t/>
            </a:r>
            <a:br>
              <a:rPr lang="en-US" b="1" cap="all" dirty="0" smtClean="0"/>
            </a:br>
            <a:r>
              <a:rPr lang="en-US" sz="2700" cap="all" dirty="0" smtClean="0"/>
              <a:t>Application Functionalities</a:t>
            </a:r>
            <a:r>
              <a:rPr lang="en-US" b="1" cap="all" dirty="0" smtClean="0"/>
              <a:t/>
            </a:r>
            <a:br>
              <a:rPr lang="en-US" b="1" cap="all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 fontScale="32500" lnSpcReduction="20000"/>
          </a:bodyPr>
          <a:lstStyle/>
          <a:p>
            <a:r>
              <a:rPr lang="en-US" sz="6400" dirty="0" smtClean="0">
                <a:solidFill>
                  <a:schemeClr val="accent2">
                    <a:lumMod val="75000"/>
                  </a:schemeClr>
                </a:solidFill>
              </a:rPr>
              <a:t>User </a:t>
            </a:r>
            <a:r>
              <a:rPr lang="en-US" sz="6400" dirty="0" smtClean="0">
                <a:solidFill>
                  <a:schemeClr val="accent2">
                    <a:lumMod val="75000"/>
                  </a:schemeClr>
                </a:solidFill>
              </a:rPr>
              <a:t>Management-</a:t>
            </a:r>
            <a:r>
              <a:rPr lang="en-US" sz="6400" dirty="0" smtClean="0"/>
              <a:t>Users</a:t>
            </a:r>
            <a:r>
              <a:rPr lang="en-US" sz="6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6400" dirty="0" smtClean="0"/>
              <a:t>can be created with role-specific permissions, ensuring data security and controlled </a:t>
            </a:r>
            <a:r>
              <a:rPr lang="en-US" sz="6400" dirty="0" smtClean="0"/>
              <a:t>access.</a:t>
            </a:r>
            <a:endParaRPr lang="en-US" sz="6400" dirty="0" smtClean="0"/>
          </a:p>
          <a:p>
            <a:pPr lvl="1"/>
            <a:r>
              <a:rPr lang="en-US" sz="6400" dirty="0" smtClean="0"/>
              <a:t>Create User and manage user.</a:t>
            </a:r>
          </a:p>
          <a:p>
            <a:pPr lvl="0"/>
            <a:r>
              <a:rPr lang="en-US" sz="6400" dirty="0" smtClean="0">
                <a:solidFill>
                  <a:schemeClr val="accent2">
                    <a:lumMod val="75000"/>
                  </a:schemeClr>
                </a:solidFill>
              </a:rPr>
              <a:t>Stock</a:t>
            </a:r>
            <a:r>
              <a:rPr lang="en-US" sz="6400" cap="small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6400" dirty="0" smtClean="0">
                <a:solidFill>
                  <a:schemeClr val="accent2">
                    <a:lumMod val="75000"/>
                  </a:schemeClr>
                </a:solidFill>
              </a:rPr>
              <a:t>Management</a:t>
            </a:r>
            <a:r>
              <a:rPr lang="en-US" sz="6400" cap="small" dirty="0" smtClean="0">
                <a:solidFill>
                  <a:schemeClr val="accent2">
                    <a:lumMod val="75000"/>
                  </a:schemeClr>
                </a:solidFill>
              </a:rPr>
              <a:t>-  </a:t>
            </a:r>
            <a:r>
              <a:rPr lang="en-US" sz="6400" dirty="0" smtClean="0"/>
              <a:t>Adding</a:t>
            </a:r>
            <a:r>
              <a:rPr lang="en-US" sz="6400" dirty="0" smtClean="0"/>
              <a:t>, editing, and tracking stock</a:t>
            </a:r>
            <a:r>
              <a:rPr lang="en-US" sz="6400" dirty="0" smtClean="0"/>
              <a:t>. </a:t>
            </a:r>
            <a:endParaRPr lang="en-US" sz="6400" dirty="0" smtClean="0"/>
          </a:p>
          <a:p>
            <a:pPr marL="822960" lvl="1" indent="-457200"/>
            <a:r>
              <a:rPr lang="en-US" sz="6400" dirty="0" smtClean="0"/>
              <a:t>Users can add and manage stock, including:</a:t>
            </a:r>
          </a:p>
          <a:p>
            <a:pPr marL="1074420" lvl="2" indent="-342900"/>
            <a:r>
              <a:rPr lang="en-US" sz="6400" dirty="0" smtClean="0"/>
              <a:t>Vehicle </a:t>
            </a:r>
            <a:r>
              <a:rPr lang="en-US" sz="6400" dirty="0" smtClean="0"/>
              <a:t>Details: Year, Make, Model, Color, Mileage.</a:t>
            </a:r>
          </a:p>
          <a:p>
            <a:pPr marL="1074420" lvl="2" indent="-342900"/>
            <a:r>
              <a:rPr lang="en-US" sz="6400" dirty="0" smtClean="0"/>
              <a:t>Condition Assessment: , damage comments.</a:t>
            </a:r>
          </a:p>
          <a:p>
            <a:pPr marL="1074420" lvl="2" indent="-342900"/>
            <a:r>
              <a:rPr lang="en-US" sz="6400" dirty="0" smtClean="0"/>
              <a:t>Auction Assignment: Set floor price, choose auction house</a:t>
            </a:r>
            <a:r>
              <a:rPr lang="en-US" sz="6400" dirty="0" smtClean="0"/>
              <a:t>.</a:t>
            </a:r>
          </a:p>
          <a:p>
            <a:pPr marL="1074420" lvl="2" indent="-342900"/>
            <a:endParaRPr lang="en-US" sz="6400" dirty="0" smtClean="0"/>
          </a:p>
          <a:p>
            <a:pPr marL="434340" indent="-342900"/>
            <a:r>
              <a:rPr lang="en-US" sz="7200" dirty="0" smtClean="0"/>
              <a:t>Dashboard </a:t>
            </a:r>
            <a:r>
              <a:rPr lang="en-US" sz="7200" dirty="0" smtClean="0"/>
              <a:t>&amp; Reporting: Real-time stock status and financial summaries.</a:t>
            </a:r>
          </a:p>
          <a:p>
            <a:pPr marL="1074420" lvl="2" indent="-342900">
              <a:buNone/>
            </a:pPr>
            <a:endParaRPr lang="en-US" sz="6400" dirty="0" smtClean="0"/>
          </a:p>
          <a:p>
            <a:pPr>
              <a:buNone/>
            </a:pPr>
            <a:endParaRPr lang="en-US" cap="small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du="http://schemas.microsoft.com/office/word/2023/wordml/word16du" xmlns:w16sdtdh="http://schemas.microsoft.com/office/word/2020/wordml/sdtdatahash" xmlns:w16sdtfl="http://schemas.microsoft.com/office/word/2024/wordml/sdtformatlock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wp14="http://schemas.microsoft.com/office/word/2010/wordprocessingDrawing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4375"/>
            <a:ext cx="3399746" cy="48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du="http://schemas.microsoft.com/office/word/2023/wordml/word16du" xmlns:w16sdtdh="http://schemas.microsoft.com/office/word/2020/wordml/sdtdatahash" xmlns:w16sdtfl="http://schemas.microsoft.com/office/word/2024/wordml/sdtformatlock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wp14="http://schemas.microsoft.com/office/word/2010/wordprocessingDrawing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438400"/>
            <a:ext cx="43434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685801" y="1676400"/>
            <a:ext cx="243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user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3400" y="1981200"/>
            <a:ext cx="2590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</a:t>
            </a:r>
            <a:r>
              <a:rPr lang="en-US" dirty="0" smtClean="0"/>
              <a:t>anage </a:t>
            </a:r>
            <a:r>
              <a:rPr lang="en-US" dirty="0" smtClean="0"/>
              <a:t>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management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du="http://schemas.microsoft.com/office/word/2023/wordml/word16du" xmlns:w16sdtdh="http://schemas.microsoft.com/office/word/2020/wordml/sdtdatahash" xmlns:w16sdtfl="http://schemas.microsoft.com/office/word/2024/wordml/sdtformatlock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wp14="http://schemas.microsoft.com/office/word/2010/wordprocessingDrawing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3210061" cy="48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du="http://schemas.microsoft.com/office/word/2023/wordml/word16du" xmlns:w16sdtdh="http://schemas.microsoft.com/office/word/2020/wordml/sdtdatahash" xmlns:w16sdtfl="http://schemas.microsoft.com/office/word/2024/wordml/sdtformatlock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wp14="http://schemas.microsoft.com/office/word/2010/wordprocessingDrawing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76401"/>
            <a:ext cx="42672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Reporting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du="http://schemas.microsoft.com/office/word/2023/wordml/word16du" xmlns:w16sdtdh="http://schemas.microsoft.com/office/word/2020/wordml/sdtdatahash" xmlns:w16sdtfl="http://schemas.microsoft.com/office/word/2024/wordml/sdtformatlock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wp14="http://schemas.microsoft.com/office/word/2010/wordprocessingDrawing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848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3600" b="1" dirty="0" smtClean="0">
              <a:solidFill>
                <a:schemeClr val="accent3"/>
              </a:solidFill>
            </a:endParaRPr>
          </a:p>
          <a:p>
            <a:endParaRPr lang="en-US" sz="3600" b="1" dirty="0" smtClean="0">
              <a:solidFill>
                <a:schemeClr val="accent3"/>
              </a:solidFill>
            </a:endParaRPr>
          </a:p>
          <a:p>
            <a:pPr>
              <a:buNone/>
            </a:pPr>
            <a:endParaRPr lang="en-US" sz="3600" b="1" dirty="0" smtClean="0">
              <a:solidFill>
                <a:schemeClr val="accent3"/>
              </a:solidFill>
            </a:endParaRPr>
          </a:p>
          <a:p>
            <a:pPr>
              <a:buNone/>
            </a:pPr>
            <a:r>
              <a:rPr lang="en-US" sz="3600" b="1" dirty="0" smtClean="0">
                <a:solidFill>
                  <a:schemeClr val="accent3"/>
                </a:solidFill>
              </a:rPr>
              <a:t> </a:t>
            </a:r>
            <a:r>
              <a:rPr lang="en-US" sz="3600" b="1" dirty="0" smtClean="0">
                <a:solidFill>
                  <a:schemeClr val="accent3"/>
                </a:solidFill>
              </a:rPr>
              <a:t>                 Thank you!</a:t>
            </a:r>
            <a:endParaRPr lang="en-US" sz="36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8382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Scope in javascript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487375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In JavaScript, scope defines the accessibility and visibility of variables, functions, and objects within different parts of your code. It determines where </a:t>
            </a:r>
            <a:r>
              <a:rPr lang="en-US" sz="1600" dirty="0" smtClean="0"/>
              <a:t>these </a:t>
            </a:r>
            <a:r>
              <a:rPr lang="en-US" sz="1600" dirty="0" smtClean="0"/>
              <a:t>elements can be accessed and modified</a:t>
            </a:r>
            <a:r>
              <a:rPr lang="en-US" sz="1600" dirty="0" smtClean="0"/>
              <a:t>.</a:t>
            </a:r>
          </a:p>
          <a:p>
            <a:endParaRPr lang="en-US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D0B125E-2D18-1C5A-F97D-C6F4B2206948}"/>
              </a:ext>
            </a:extLst>
          </p:cNvPr>
          <p:cNvGrpSpPr/>
          <p:nvPr/>
        </p:nvGrpSpPr>
        <p:grpSpPr>
          <a:xfrm>
            <a:off x="533400" y="1905000"/>
            <a:ext cx="9524999" cy="4419600"/>
            <a:chOff x="602484" y="1450835"/>
            <a:chExt cx="10639220" cy="4962196"/>
          </a:xfrm>
        </p:grpSpPr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xmlns="" id="{3D22CBDC-6792-7B1B-1BDA-1FCD9133FB0C}"/>
                </a:ext>
              </a:extLst>
            </p:cNvPr>
            <p:cNvSpPr/>
            <p:nvPr/>
          </p:nvSpPr>
          <p:spPr>
            <a:xfrm>
              <a:off x="699471" y="1901413"/>
              <a:ext cx="2147995" cy="1657998"/>
            </a:xfrm>
            <a:custGeom>
              <a:avLst/>
              <a:gdLst>
                <a:gd name="connsiteX0" fmla="*/ 408821 w 1952723"/>
                <a:gd name="connsiteY0" fmla="*/ -731 h 1657998"/>
                <a:gd name="connsiteX1" fmla="*/ -646 w 1952723"/>
                <a:gd name="connsiteY1" fmla="*/ 408736 h 1657998"/>
                <a:gd name="connsiteX2" fmla="*/ -646 w 1952723"/>
                <a:gd name="connsiteY2" fmla="*/ 1657268 h 1657998"/>
                <a:gd name="connsiteX3" fmla="*/ 349311 w 1952723"/>
                <a:gd name="connsiteY3" fmla="*/ 1340956 h 1657998"/>
                <a:gd name="connsiteX4" fmla="*/ 1542611 w 1952723"/>
                <a:gd name="connsiteY4" fmla="*/ 1340956 h 1657998"/>
                <a:gd name="connsiteX5" fmla="*/ 1952077 w 1952723"/>
                <a:gd name="connsiteY5" fmla="*/ 931490 h 1657998"/>
                <a:gd name="connsiteX6" fmla="*/ 1952077 w 1952723"/>
                <a:gd name="connsiteY6" fmla="*/ -731 h 165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2723" h="1657998">
                  <a:moveTo>
                    <a:pt x="408821" y="-731"/>
                  </a:moveTo>
                  <a:cubicBezTo>
                    <a:pt x="182667" y="-731"/>
                    <a:pt x="-646" y="182604"/>
                    <a:pt x="-646" y="408736"/>
                  </a:cubicBezTo>
                  <a:lnTo>
                    <a:pt x="-646" y="1657268"/>
                  </a:lnTo>
                  <a:cubicBezTo>
                    <a:pt x="35690" y="1492762"/>
                    <a:pt x="188708" y="1340956"/>
                    <a:pt x="349311" y="1340956"/>
                  </a:cubicBezTo>
                  <a:lnTo>
                    <a:pt x="1542611" y="1340956"/>
                  </a:lnTo>
                  <a:cubicBezTo>
                    <a:pt x="1768742" y="1340956"/>
                    <a:pt x="1952077" y="1157621"/>
                    <a:pt x="1952077" y="931490"/>
                  </a:cubicBezTo>
                  <a:lnTo>
                    <a:pt x="1952077" y="-731"/>
                  </a:lnTo>
                  <a:close/>
                </a:path>
              </a:pathLst>
            </a:custGeom>
            <a:solidFill>
              <a:schemeClr val="accent1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xmlns="" id="{290DA226-46EE-D063-2950-0377C3784151}"/>
                </a:ext>
              </a:extLst>
            </p:cNvPr>
            <p:cNvSpPr/>
            <p:nvPr/>
          </p:nvSpPr>
          <p:spPr>
            <a:xfrm>
              <a:off x="1285517" y="1450835"/>
              <a:ext cx="1020150" cy="1020151"/>
            </a:xfrm>
            <a:custGeom>
              <a:avLst/>
              <a:gdLst>
                <a:gd name="connsiteX0" fmla="*/ 1019505 w 1020150"/>
                <a:gd name="connsiteY0" fmla="*/ 509345 h 1020151"/>
                <a:gd name="connsiteX1" fmla="*/ 509429 w 1020150"/>
                <a:gd name="connsiteY1" fmla="*/ 1019420 h 1020151"/>
                <a:gd name="connsiteX2" fmla="*/ -646 w 1020150"/>
                <a:gd name="connsiteY2" fmla="*/ 509345 h 1020151"/>
                <a:gd name="connsiteX3" fmla="*/ 509429 w 1020150"/>
                <a:gd name="connsiteY3" fmla="*/ -731 h 1020151"/>
                <a:gd name="connsiteX4" fmla="*/ 1019505 w 1020150"/>
                <a:gd name="connsiteY4" fmla="*/ 509345 h 102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150" h="1020151">
                  <a:moveTo>
                    <a:pt x="1019505" y="509345"/>
                  </a:moveTo>
                  <a:cubicBezTo>
                    <a:pt x="1019505" y="791052"/>
                    <a:pt x="791136" y="1019420"/>
                    <a:pt x="509429" y="1019420"/>
                  </a:cubicBezTo>
                  <a:cubicBezTo>
                    <a:pt x="227723" y="1019420"/>
                    <a:pt x="-646" y="791052"/>
                    <a:pt x="-646" y="509345"/>
                  </a:cubicBezTo>
                  <a:cubicBezTo>
                    <a:pt x="-646" y="227638"/>
                    <a:pt x="227723" y="-731"/>
                    <a:pt x="509429" y="-731"/>
                  </a:cubicBezTo>
                  <a:cubicBezTo>
                    <a:pt x="791136" y="-731"/>
                    <a:pt x="1019505" y="227638"/>
                    <a:pt x="1019505" y="509345"/>
                  </a:cubicBezTo>
                  <a:close/>
                </a:path>
              </a:pathLst>
            </a:custGeom>
            <a:solidFill>
              <a:schemeClr val="bg1"/>
            </a:solidFill>
            <a:ln w="22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7" name="Freeform: Shape 15">
              <a:extLst>
                <a:ext uri="{FF2B5EF4-FFF2-40B4-BE49-F238E27FC236}">
                  <a16:creationId xmlns:a16="http://schemas.microsoft.com/office/drawing/2014/main" xmlns="" id="{A07AA17B-3B74-BDA5-980C-D7C4A4DC9094}"/>
                </a:ext>
              </a:extLst>
            </p:cNvPr>
            <p:cNvSpPr/>
            <p:nvPr/>
          </p:nvSpPr>
          <p:spPr>
            <a:xfrm>
              <a:off x="1407601" y="1562357"/>
              <a:ext cx="786566" cy="786566"/>
            </a:xfrm>
            <a:custGeom>
              <a:avLst/>
              <a:gdLst>
                <a:gd name="connsiteX0" fmla="*/ 785921 w 786566"/>
                <a:gd name="connsiteY0" fmla="*/ 392552 h 786566"/>
                <a:gd name="connsiteX1" fmla="*/ 392637 w 786566"/>
                <a:gd name="connsiteY1" fmla="*/ 785836 h 786566"/>
                <a:gd name="connsiteX2" fmla="*/ -646 w 786566"/>
                <a:gd name="connsiteY2" fmla="*/ 392553 h 786566"/>
                <a:gd name="connsiteX3" fmla="*/ 392637 w 786566"/>
                <a:gd name="connsiteY3" fmla="*/ -731 h 786566"/>
                <a:gd name="connsiteX4" fmla="*/ 785921 w 786566"/>
                <a:gd name="connsiteY4" fmla="*/ 392552 h 78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566" h="786566">
                  <a:moveTo>
                    <a:pt x="785921" y="392552"/>
                  </a:moveTo>
                  <a:cubicBezTo>
                    <a:pt x="785921" y="609757"/>
                    <a:pt x="609842" y="785836"/>
                    <a:pt x="392637" y="785836"/>
                  </a:cubicBezTo>
                  <a:cubicBezTo>
                    <a:pt x="175433" y="785836"/>
                    <a:pt x="-646" y="609757"/>
                    <a:pt x="-646" y="392553"/>
                  </a:cubicBezTo>
                  <a:cubicBezTo>
                    <a:pt x="-646" y="175348"/>
                    <a:pt x="175433" y="-731"/>
                    <a:pt x="392637" y="-731"/>
                  </a:cubicBezTo>
                  <a:cubicBezTo>
                    <a:pt x="609842" y="-731"/>
                    <a:pt x="785921" y="175348"/>
                    <a:pt x="785921" y="392552"/>
                  </a:cubicBezTo>
                  <a:close/>
                </a:path>
              </a:pathLst>
            </a:custGeom>
            <a:solidFill>
              <a:schemeClr val="accent1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8" name="Freeform: Shape 39">
              <a:extLst>
                <a:ext uri="{FF2B5EF4-FFF2-40B4-BE49-F238E27FC236}">
                  <a16:creationId xmlns:a16="http://schemas.microsoft.com/office/drawing/2014/main" xmlns="" id="{B8AB6332-AF90-18B5-AF40-B41975E6927E}"/>
                </a:ext>
              </a:extLst>
            </p:cNvPr>
            <p:cNvSpPr/>
            <p:nvPr/>
          </p:nvSpPr>
          <p:spPr>
            <a:xfrm>
              <a:off x="1397052" y="1682888"/>
              <a:ext cx="676565" cy="676587"/>
            </a:xfrm>
            <a:custGeom>
              <a:avLst/>
              <a:gdLst>
                <a:gd name="connsiteX0" fmla="*/ 675919 w 676565"/>
                <a:gd name="connsiteY0" fmla="*/ 555338 h 676587"/>
                <a:gd name="connsiteX1" fmla="*/ 392615 w 676565"/>
                <a:gd name="connsiteY1" fmla="*/ 675856 h 676587"/>
                <a:gd name="connsiteX2" fmla="*/ -646 w 676565"/>
                <a:gd name="connsiteY2" fmla="*/ 282551 h 676587"/>
                <a:gd name="connsiteX3" fmla="*/ 119895 w 676565"/>
                <a:gd name="connsiteY3" fmla="*/ -731 h 676587"/>
                <a:gd name="connsiteX4" fmla="*/ 9893 w 676565"/>
                <a:gd name="connsiteY4" fmla="*/ 272034 h 676587"/>
                <a:gd name="connsiteX5" fmla="*/ 403133 w 676565"/>
                <a:gd name="connsiteY5" fmla="*/ 665339 h 676587"/>
                <a:gd name="connsiteX6" fmla="*/ 675919 w 676565"/>
                <a:gd name="connsiteY6" fmla="*/ 555338 h 67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6565" h="676587">
                  <a:moveTo>
                    <a:pt x="675919" y="555338"/>
                  </a:moveTo>
                  <a:cubicBezTo>
                    <a:pt x="601858" y="632443"/>
                    <a:pt x="499530" y="675989"/>
                    <a:pt x="392615" y="675856"/>
                  </a:cubicBezTo>
                  <a:cubicBezTo>
                    <a:pt x="175457" y="675856"/>
                    <a:pt x="-646" y="499775"/>
                    <a:pt x="-646" y="282551"/>
                  </a:cubicBezTo>
                  <a:cubicBezTo>
                    <a:pt x="-767" y="175639"/>
                    <a:pt x="42773" y="73313"/>
                    <a:pt x="119895" y="-731"/>
                  </a:cubicBezTo>
                  <a:cubicBezTo>
                    <a:pt x="49198" y="72456"/>
                    <a:pt x="9748" y="170277"/>
                    <a:pt x="9893" y="272034"/>
                  </a:cubicBezTo>
                  <a:cubicBezTo>
                    <a:pt x="9893" y="489236"/>
                    <a:pt x="185975" y="665339"/>
                    <a:pt x="403133" y="665339"/>
                  </a:cubicBezTo>
                  <a:cubicBezTo>
                    <a:pt x="504888" y="665494"/>
                    <a:pt x="602718" y="626048"/>
                    <a:pt x="675919" y="555338"/>
                  </a:cubicBezTo>
                  <a:close/>
                </a:path>
              </a:pathLst>
            </a:custGeom>
            <a:solidFill>
              <a:srgbClr val="FFFFFF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9" name="Freeform: Shape 40">
              <a:extLst>
                <a:ext uri="{FF2B5EF4-FFF2-40B4-BE49-F238E27FC236}">
                  <a16:creationId xmlns:a16="http://schemas.microsoft.com/office/drawing/2014/main" xmlns="" id="{96C9458A-C797-D295-E09F-4CC1F37AE6F0}"/>
                </a:ext>
              </a:extLst>
            </p:cNvPr>
            <p:cNvSpPr/>
            <p:nvPr/>
          </p:nvSpPr>
          <p:spPr>
            <a:xfrm>
              <a:off x="602484" y="3414375"/>
              <a:ext cx="2893868" cy="2998656"/>
            </a:xfrm>
            <a:custGeom>
              <a:avLst/>
              <a:gdLst>
                <a:gd name="connsiteX0" fmla="*/ 2232890 w 2233536"/>
                <a:gd name="connsiteY0" fmla="*/ 905472 h 2570881"/>
                <a:gd name="connsiteX1" fmla="*/ 2146900 w 2233536"/>
                <a:gd name="connsiteY1" fmla="*/ 855840 h 2570881"/>
                <a:gd name="connsiteX2" fmla="*/ 2146900 w 2233536"/>
                <a:gd name="connsiteY2" fmla="*/ 890126 h 2570881"/>
                <a:gd name="connsiteX3" fmla="*/ 2028124 w 2233536"/>
                <a:gd name="connsiteY3" fmla="*/ 939758 h 2570881"/>
                <a:gd name="connsiteX4" fmla="*/ 1972891 w 2233536"/>
                <a:gd name="connsiteY4" fmla="*/ 1090681 h 2570881"/>
                <a:gd name="connsiteX5" fmla="*/ 1972715 w 2233536"/>
                <a:gd name="connsiteY5" fmla="*/ 1090681 h 2570881"/>
                <a:gd name="connsiteX6" fmla="*/ 1972715 w 2233536"/>
                <a:gd name="connsiteY6" fmla="*/ 1093702 h 2570881"/>
                <a:gd name="connsiteX7" fmla="*/ 1972715 w 2233536"/>
                <a:gd name="connsiteY7" fmla="*/ 1129465 h 2570881"/>
                <a:gd name="connsiteX8" fmla="*/ 1972715 w 2233536"/>
                <a:gd name="connsiteY8" fmla="*/ 2085454 h 2570881"/>
                <a:gd name="connsiteX9" fmla="*/ 1518886 w 2233536"/>
                <a:gd name="connsiteY9" fmla="*/ 2539283 h 2570881"/>
                <a:gd name="connsiteX10" fmla="*/ 30222 w 2233536"/>
                <a:gd name="connsiteY10" fmla="*/ 2539283 h 2570881"/>
                <a:gd name="connsiteX11" fmla="*/ 30222 w 2233536"/>
                <a:gd name="connsiteY11" fmla="*/ 549760 h 2570881"/>
                <a:gd name="connsiteX12" fmla="*/ 549845 w 2233536"/>
                <a:gd name="connsiteY12" fmla="*/ 30137 h 2570881"/>
                <a:gd name="connsiteX13" fmla="*/ 1972715 w 2233536"/>
                <a:gd name="connsiteY13" fmla="*/ 30137 h 2570881"/>
                <a:gd name="connsiteX14" fmla="*/ 1972715 w 2233536"/>
                <a:gd name="connsiteY14" fmla="*/ 740107 h 2570881"/>
                <a:gd name="connsiteX15" fmla="*/ 1939532 w 2233536"/>
                <a:gd name="connsiteY15" fmla="*/ 801931 h 2570881"/>
                <a:gd name="connsiteX16" fmla="*/ 2001356 w 2233536"/>
                <a:gd name="connsiteY16" fmla="*/ 835092 h 2570881"/>
                <a:gd name="connsiteX17" fmla="*/ 2034540 w 2233536"/>
                <a:gd name="connsiteY17" fmla="*/ 773290 h 2570881"/>
                <a:gd name="connsiteX18" fmla="*/ 2003583 w 2233536"/>
                <a:gd name="connsiteY18" fmla="*/ 740834 h 2570881"/>
                <a:gd name="connsiteX19" fmla="*/ 2003583 w 2233536"/>
                <a:gd name="connsiteY19" fmla="*/ -731 h 2570881"/>
                <a:gd name="connsiteX20" fmla="*/ 549845 w 2233536"/>
                <a:gd name="connsiteY20" fmla="*/ -731 h 2570881"/>
                <a:gd name="connsiteX21" fmla="*/ -646 w 2233536"/>
                <a:gd name="connsiteY21" fmla="*/ 549760 h 2570881"/>
                <a:gd name="connsiteX22" fmla="*/ -646 w 2233536"/>
                <a:gd name="connsiteY22" fmla="*/ 2570151 h 2570881"/>
                <a:gd name="connsiteX23" fmla="*/ 1518886 w 2233536"/>
                <a:gd name="connsiteY23" fmla="*/ 2570151 h 2570881"/>
                <a:gd name="connsiteX24" fmla="*/ 2003583 w 2233536"/>
                <a:gd name="connsiteY24" fmla="*/ 2085454 h 2570881"/>
                <a:gd name="connsiteX25" fmla="*/ 2003583 w 2233536"/>
                <a:gd name="connsiteY25" fmla="*/ 1096723 h 2570881"/>
                <a:gd name="connsiteX26" fmla="*/ 2050878 w 2233536"/>
                <a:gd name="connsiteY26" fmla="*/ 960616 h 2570881"/>
                <a:gd name="connsiteX27" fmla="*/ 2146900 w 2233536"/>
                <a:gd name="connsiteY27" fmla="*/ 920928 h 2570881"/>
                <a:gd name="connsiteX28" fmla="*/ 2146900 w 2233536"/>
                <a:gd name="connsiteY28" fmla="*/ 955060 h 257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33536" h="2570881">
                  <a:moveTo>
                    <a:pt x="2232890" y="905472"/>
                  </a:moveTo>
                  <a:lnTo>
                    <a:pt x="2146900" y="855840"/>
                  </a:lnTo>
                  <a:lnTo>
                    <a:pt x="2146900" y="890126"/>
                  </a:lnTo>
                  <a:cubicBezTo>
                    <a:pt x="2097687" y="891074"/>
                    <a:pt x="2057735" y="907765"/>
                    <a:pt x="2028124" y="939758"/>
                  </a:cubicBezTo>
                  <a:cubicBezTo>
                    <a:pt x="1986518" y="984782"/>
                    <a:pt x="1975427" y="1049472"/>
                    <a:pt x="1972891" y="1090681"/>
                  </a:cubicBezTo>
                  <a:lnTo>
                    <a:pt x="1972715" y="1090681"/>
                  </a:lnTo>
                  <a:lnTo>
                    <a:pt x="1972715" y="1093702"/>
                  </a:lnTo>
                  <a:cubicBezTo>
                    <a:pt x="1972010" y="1105608"/>
                    <a:pt x="1972010" y="1117559"/>
                    <a:pt x="1972715" y="1129465"/>
                  </a:cubicBezTo>
                  <a:lnTo>
                    <a:pt x="1972715" y="2085454"/>
                  </a:lnTo>
                  <a:cubicBezTo>
                    <a:pt x="1972715" y="2335707"/>
                    <a:pt x="1769117" y="2539283"/>
                    <a:pt x="1518886" y="2539283"/>
                  </a:cubicBezTo>
                  <a:lnTo>
                    <a:pt x="30222" y="2539283"/>
                  </a:lnTo>
                  <a:lnTo>
                    <a:pt x="30222" y="549760"/>
                  </a:lnTo>
                  <a:cubicBezTo>
                    <a:pt x="30222" y="263126"/>
                    <a:pt x="263321" y="30137"/>
                    <a:pt x="549845" y="30137"/>
                  </a:cubicBezTo>
                  <a:lnTo>
                    <a:pt x="1972715" y="30137"/>
                  </a:lnTo>
                  <a:lnTo>
                    <a:pt x="1972715" y="740107"/>
                  </a:lnTo>
                  <a:cubicBezTo>
                    <a:pt x="1946477" y="748022"/>
                    <a:pt x="1931638" y="775693"/>
                    <a:pt x="1939532" y="801931"/>
                  </a:cubicBezTo>
                  <a:cubicBezTo>
                    <a:pt x="1947447" y="828169"/>
                    <a:pt x="1975140" y="843008"/>
                    <a:pt x="2001356" y="835092"/>
                  </a:cubicBezTo>
                  <a:cubicBezTo>
                    <a:pt x="2027594" y="827199"/>
                    <a:pt x="2042455" y="799506"/>
                    <a:pt x="2034540" y="773290"/>
                  </a:cubicBezTo>
                  <a:cubicBezTo>
                    <a:pt x="2029976" y="758143"/>
                    <a:pt x="2018488" y="746104"/>
                    <a:pt x="2003583" y="740834"/>
                  </a:cubicBezTo>
                  <a:lnTo>
                    <a:pt x="2003583" y="-731"/>
                  </a:lnTo>
                  <a:lnTo>
                    <a:pt x="549845" y="-731"/>
                  </a:lnTo>
                  <a:cubicBezTo>
                    <a:pt x="245821" y="-709"/>
                    <a:pt x="-635" y="245730"/>
                    <a:pt x="-646" y="549760"/>
                  </a:cubicBezTo>
                  <a:lnTo>
                    <a:pt x="-646" y="2570151"/>
                  </a:lnTo>
                  <a:lnTo>
                    <a:pt x="1518886" y="2570151"/>
                  </a:lnTo>
                  <a:cubicBezTo>
                    <a:pt x="1786580" y="2570130"/>
                    <a:pt x="2003561" y="2353148"/>
                    <a:pt x="2003583" y="2085454"/>
                  </a:cubicBezTo>
                  <a:lnTo>
                    <a:pt x="2003583" y="1096723"/>
                  </a:lnTo>
                  <a:cubicBezTo>
                    <a:pt x="2005435" y="1060364"/>
                    <a:pt x="2014365" y="1000061"/>
                    <a:pt x="2050878" y="960616"/>
                  </a:cubicBezTo>
                  <a:cubicBezTo>
                    <a:pt x="2074426" y="935194"/>
                    <a:pt x="2106727" y="921898"/>
                    <a:pt x="2146900" y="920928"/>
                  </a:cubicBezTo>
                  <a:lnTo>
                    <a:pt x="2146900" y="955060"/>
                  </a:lnTo>
                  <a:close/>
                </a:path>
              </a:pathLst>
            </a:custGeom>
            <a:solidFill>
              <a:schemeClr val="accent1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0" name="Freeform: Shape 42">
              <a:extLst>
                <a:ext uri="{FF2B5EF4-FFF2-40B4-BE49-F238E27FC236}">
                  <a16:creationId xmlns:a16="http://schemas.microsoft.com/office/drawing/2014/main" xmlns="" id="{2DE1181A-7D15-47AA-CA7C-F9EB5AF1CC7E}"/>
                </a:ext>
              </a:extLst>
            </p:cNvPr>
            <p:cNvSpPr/>
            <p:nvPr/>
          </p:nvSpPr>
          <p:spPr>
            <a:xfrm>
              <a:off x="3497550" y="1901413"/>
              <a:ext cx="2147995" cy="1657998"/>
            </a:xfrm>
            <a:custGeom>
              <a:avLst/>
              <a:gdLst>
                <a:gd name="connsiteX0" fmla="*/ 408821 w 1952723"/>
                <a:gd name="connsiteY0" fmla="*/ -731 h 1657998"/>
                <a:gd name="connsiteX1" fmla="*/ -646 w 1952723"/>
                <a:gd name="connsiteY1" fmla="*/ 408736 h 1657998"/>
                <a:gd name="connsiteX2" fmla="*/ -646 w 1952723"/>
                <a:gd name="connsiteY2" fmla="*/ 1657268 h 1657998"/>
                <a:gd name="connsiteX3" fmla="*/ 349311 w 1952723"/>
                <a:gd name="connsiteY3" fmla="*/ 1340956 h 1657998"/>
                <a:gd name="connsiteX4" fmla="*/ 1542611 w 1952723"/>
                <a:gd name="connsiteY4" fmla="*/ 1340956 h 1657998"/>
                <a:gd name="connsiteX5" fmla="*/ 1952077 w 1952723"/>
                <a:gd name="connsiteY5" fmla="*/ 931490 h 1657998"/>
                <a:gd name="connsiteX6" fmla="*/ 1952077 w 1952723"/>
                <a:gd name="connsiteY6" fmla="*/ -731 h 165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2723" h="1657998">
                  <a:moveTo>
                    <a:pt x="408821" y="-731"/>
                  </a:moveTo>
                  <a:cubicBezTo>
                    <a:pt x="182667" y="-731"/>
                    <a:pt x="-646" y="182604"/>
                    <a:pt x="-646" y="408736"/>
                  </a:cubicBezTo>
                  <a:lnTo>
                    <a:pt x="-646" y="1657268"/>
                  </a:lnTo>
                  <a:cubicBezTo>
                    <a:pt x="35690" y="1492762"/>
                    <a:pt x="188708" y="1340956"/>
                    <a:pt x="349311" y="1340956"/>
                  </a:cubicBezTo>
                  <a:lnTo>
                    <a:pt x="1542611" y="1340956"/>
                  </a:lnTo>
                  <a:cubicBezTo>
                    <a:pt x="1768742" y="1340956"/>
                    <a:pt x="1952077" y="1157621"/>
                    <a:pt x="1952077" y="931490"/>
                  </a:cubicBezTo>
                  <a:lnTo>
                    <a:pt x="1952077" y="-731"/>
                  </a:lnTo>
                  <a:close/>
                </a:path>
              </a:pathLst>
            </a:custGeom>
            <a:solidFill>
              <a:schemeClr val="accent2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1" name="Freeform: Shape 43">
              <a:extLst>
                <a:ext uri="{FF2B5EF4-FFF2-40B4-BE49-F238E27FC236}">
                  <a16:creationId xmlns:a16="http://schemas.microsoft.com/office/drawing/2014/main" xmlns="" id="{F69EC47B-7282-A571-59AD-4B36E5B08770}"/>
                </a:ext>
              </a:extLst>
            </p:cNvPr>
            <p:cNvSpPr/>
            <p:nvPr/>
          </p:nvSpPr>
          <p:spPr>
            <a:xfrm>
              <a:off x="4083596" y="1450835"/>
              <a:ext cx="1020150" cy="1020151"/>
            </a:xfrm>
            <a:custGeom>
              <a:avLst/>
              <a:gdLst>
                <a:gd name="connsiteX0" fmla="*/ 1019505 w 1020150"/>
                <a:gd name="connsiteY0" fmla="*/ 509345 h 1020151"/>
                <a:gd name="connsiteX1" fmla="*/ 509429 w 1020150"/>
                <a:gd name="connsiteY1" fmla="*/ 1019420 h 1020151"/>
                <a:gd name="connsiteX2" fmla="*/ -646 w 1020150"/>
                <a:gd name="connsiteY2" fmla="*/ 509345 h 1020151"/>
                <a:gd name="connsiteX3" fmla="*/ 509429 w 1020150"/>
                <a:gd name="connsiteY3" fmla="*/ -731 h 1020151"/>
                <a:gd name="connsiteX4" fmla="*/ 1019505 w 1020150"/>
                <a:gd name="connsiteY4" fmla="*/ 509345 h 102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150" h="1020151">
                  <a:moveTo>
                    <a:pt x="1019505" y="509345"/>
                  </a:moveTo>
                  <a:cubicBezTo>
                    <a:pt x="1019505" y="791052"/>
                    <a:pt x="791136" y="1019420"/>
                    <a:pt x="509429" y="1019420"/>
                  </a:cubicBezTo>
                  <a:cubicBezTo>
                    <a:pt x="227723" y="1019420"/>
                    <a:pt x="-646" y="791052"/>
                    <a:pt x="-646" y="509345"/>
                  </a:cubicBezTo>
                  <a:cubicBezTo>
                    <a:pt x="-646" y="227638"/>
                    <a:pt x="227723" y="-731"/>
                    <a:pt x="509429" y="-731"/>
                  </a:cubicBezTo>
                  <a:cubicBezTo>
                    <a:pt x="791136" y="-731"/>
                    <a:pt x="1019505" y="227638"/>
                    <a:pt x="1019505" y="509345"/>
                  </a:cubicBezTo>
                  <a:close/>
                </a:path>
              </a:pathLst>
            </a:custGeom>
            <a:solidFill>
              <a:schemeClr val="bg1"/>
            </a:solidFill>
            <a:ln w="22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2" name="Freeform: Shape 45">
              <a:extLst>
                <a:ext uri="{FF2B5EF4-FFF2-40B4-BE49-F238E27FC236}">
                  <a16:creationId xmlns:a16="http://schemas.microsoft.com/office/drawing/2014/main" xmlns="" id="{30A606A7-10DE-250E-34F0-3DD237864954}"/>
                </a:ext>
              </a:extLst>
            </p:cNvPr>
            <p:cNvSpPr/>
            <p:nvPr/>
          </p:nvSpPr>
          <p:spPr>
            <a:xfrm>
              <a:off x="4205680" y="1562357"/>
              <a:ext cx="786566" cy="786566"/>
            </a:xfrm>
            <a:custGeom>
              <a:avLst/>
              <a:gdLst>
                <a:gd name="connsiteX0" fmla="*/ 785921 w 786566"/>
                <a:gd name="connsiteY0" fmla="*/ 392552 h 786566"/>
                <a:gd name="connsiteX1" fmla="*/ 392637 w 786566"/>
                <a:gd name="connsiteY1" fmla="*/ 785836 h 786566"/>
                <a:gd name="connsiteX2" fmla="*/ -646 w 786566"/>
                <a:gd name="connsiteY2" fmla="*/ 392553 h 786566"/>
                <a:gd name="connsiteX3" fmla="*/ 392637 w 786566"/>
                <a:gd name="connsiteY3" fmla="*/ -731 h 786566"/>
                <a:gd name="connsiteX4" fmla="*/ 785921 w 786566"/>
                <a:gd name="connsiteY4" fmla="*/ 392552 h 78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566" h="786566">
                  <a:moveTo>
                    <a:pt x="785921" y="392552"/>
                  </a:moveTo>
                  <a:cubicBezTo>
                    <a:pt x="785921" y="609757"/>
                    <a:pt x="609842" y="785836"/>
                    <a:pt x="392637" y="785836"/>
                  </a:cubicBezTo>
                  <a:cubicBezTo>
                    <a:pt x="175433" y="785836"/>
                    <a:pt x="-646" y="609757"/>
                    <a:pt x="-646" y="392553"/>
                  </a:cubicBezTo>
                  <a:cubicBezTo>
                    <a:pt x="-646" y="175348"/>
                    <a:pt x="175433" y="-731"/>
                    <a:pt x="392637" y="-731"/>
                  </a:cubicBezTo>
                  <a:cubicBezTo>
                    <a:pt x="609842" y="-731"/>
                    <a:pt x="785921" y="175348"/>
                    <a:pt x="785921" y="392552"/>
                  </a:cubicBezTo>
                  <a:close/>
                </a:path>
              </a:pathLst>
            </a:custGeom>
            <a:solidFill>
              <a:schemeClr val="accent2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3" name="Freeform: Shape 70">
              <a:extLst>
                <a:ext uri="{FF2B5EF4-FFF2-40B4-BE49-F238E27FC236}">
                  <a16:creationId xmlns:a16="http://schemas.microsoft.com/office/drawing/2014/main" xmlns="" id="{CC50A65B-12E5-5589-D4D3-22325EE44807}"/>
                </a:ext>
              </a:extLst>
            </p:cNvPr>
            <p:cNvSpPr/>
            <p:nvPr/>
          </p:nvSpPr>
          <p:spPr>
            <a:xfrm>
              <a:off x="3468515" y="3414375"/>
              <a:ext cx="2666364" cy="2998656"/>
            </a:xfrm>
            <a:custGeom>
              <a:avLst/>
              <a:gdLst>
                <a:gd name="connsiteX0" fmla="*/ 2232890 w 2233536"/>
                <a:gd name="connsiteY0" fmla="*/ 905472 h 2570881"/>
                <a:gd name="connsiteX1" fmla="*/ 2146900 w 2233536"/>
                <a:gd name="connsiteY1" fmla="*/ 855840 h 2570881"/>
                <a:gd name="connsiteX2" fmla="*/ 2146900 w 2233536"/>
                <a:gd name="connsiteY2" fmla="*/ 890126 h 2570881"/>
                <a:gd name="connsiteX3" fmla="*/ 2028124 w 2233536"/>
                <a:gd name="connsiteY3" fmla="*/ 939758 h 2570881"/>
                <a:gd name="connsiteX4" fmla="*/ 1972891 w 2233536"/>
                <a:gd name="connsiteY4" fmla="*/ 1090681 h 2570881"/>
                <a:gd name="connsiteX5" fmla="*/ 1972715 w 2233536"/>
                <a:gd name="connsiteY5" fmla="*/ 1090681 h 2570881"/>
                <a:gd name="connsiteX6" fmla="*/ 1972715 w 2233536"/>
                <a:gd name="connsiteY6" fmla="*/ 1093702 h 2570881"/>
                <a:gd name="connsiteX7" fmla="*/ 1972715 w 2233536"/>
                <a:gd name="connsiteY7" fmla="*/ 1129465 h 2570881"/>
                <a:gd name="connsiteX8" fmla="*/ 1972715 w 2233536"/>
                <a:gd name="connsiteY8" fmla="*/ 2085454 h 2570881"/>
                <a:gd name="connsiteX9" fmla="*/ 1518886 w 2233536"/>
                <a:gd name="connsiteY9" fmla="*/ 2539283 h 2570881"/>
                <a:gd name="connsiteX10" fmla="*/ 30222 w 2233536"/>
                <a:gd name="connsiteY10" fmla="*/ 2539283 h 2570881"/>
                <a:gd name="connsiteX11" fmla="*/ 30222 w 2233536"/>
                <a:gd name="connsiteY11" fmla="*/ 549760 h 2570881"/>
                <a:gd name="connsiteX12" fmla="*/ 549845 w 2233536"/>
                <a:gd name="connsiteY12" fmla="*/ 30137 h 2570881"/>
                <a:gd name="connsiteX13" fmla="*/ 1972715 w 2233536"/>
                <a:gd name="connsiteY13" fmla="*/ 30137 h 2570881"/>
                <a:gd name="connsiteX14" fmla="*/ 1972715 w 2233536"/>
                <a:gd name="connsiteY14" fmla="*/ 740107 h 2570881"/>
                <a:gd name="connsiteX15" fmla="*/ 1939532 w 2233536"/>
                <a:gd name="connsiteY15" fmla="*/ 801931 h 2570881"/>
                <a:gd name="connsiteX16" fmla="*/ 2001356 w 2233536"/>
                <a:gd name="connsiteY16" fmla="*/ 835092 h 2570881"/>
                <a:gd name="connsiteX17" fmla="*/ 2034540 w 2233536"/>
                <a:gd name="connsiteY17" fmla="*/ 773290 h 2570881"/>
                <a:gd name="connsiteX18" fmla="*/ 2003583 w 2233536"/>
                <a:gd name="connsiteY18" fmla="*/ 740834 h 2570881"/>
                <a:gd name="connsiteX19" fmla="*/ 2003583 w 2233536"/>
                <a:gd name="connsiteY19" fmla="*/ -731 h 2570881"/>
                <a:gd name="connsiteX20" fmla="*/ 549845 w 2233536"/>
                <a:gd name="connsiteY20" fmla="*/ -731 h 2570881"/>
                <a:gd name="connsiteX21" fmla="*/ -646 w 2233536"/>
                <a:gd name="connsiteY21" fmla="*/ 549760 h 2570881"/>
                <a:gd name="connsiteX22" fmla="*/ -646 w 2233536"/>
                <a:gd name="connsiteY22" fmla="*/ 2570151 h 2570881"/>
                <a:gd name="connsiteX23" fmla="*/ 1518886 w 2233536"/>
                <a:gd name="connsiteY23" fmla="*/ 2570151 h 2570881"/>
                <a:gd name="connsiteX24" fmla="*/ 2003583 w 2233536"/>
                <a:gd name="connsiteY24" fmla="*/ 2085454 h 2570881"/>
                <a:gd name="connsiteX25" fmla="*/ 2003583 w 2233536"/>
                <a:gd name="connsiteY25" fmla="*/ 1096723 h 2570881"/>
                <a:gd name="connsiteX26" fmla="*/ 2050878 w 2233536"/>
                <a:gd name="connsiteY26" fmla="*/ 960616 h 2570881"/>
                <a:gd name="connsiteX27" fmla="*/ 2146900 w 2233536"/>
                <a:gd name="connsiteY27" fmla="*/ 920928 h 2570881"/>
                <a:gd name="connsiteX28" fmla="*/ 2146900 w 2233536"/>
                <a:gd name="connsiteY28" fmla="*/ 955060 h 257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33536" h="2570881">
                  <a:moveTo>
                    <a:pt x="2232890" y="905472"/>
                  </a:moveTo>
                  <a:lnTo>
                    <a:pt x="2146900" y="855840"/>
                  </a:lnTo>
                  <a:lnTo>
                    <a:pt x="2146900" y="890126"/>
                  </a:lnTo>
                  <a:cubicBezTo>
                    <a:pt x="2097687" y="891074"/>
                    <a:pt x="2057735" y="907765"/>
                    <a:pt x="2028124" y="939758"/>
                  </a:cubicBezTo>
                  <a:cubicBezTo>
                    <a:pt x="1986518" y="984782"/>
                    <a:pt x="1975427" y="1049472"/>
                    <a:pt x="1972891" y="1090681"/>
                  </a:cubicBezTo>
                  <a:lnTo>
                    <a:pt x="1972715" y="1090681"/>
                  </a:lnTo>
                  <a:lnTo>
                    <a:pt x="1972715" y="1093702"/>
                  </a:lnTo>
                  <a:cubicBezTo>
                    <a:pt x="1972010" y="1105608"/>
                    <a:pt x="1972010" y="1117559"/>
                    <a:pt x="1972715" y="1129465"/>
                  </a:cubicBezTo>
                  <a:lnTo>
                    <a:pt x="1972715" y="2085454"/>
                  </a:lnTo>
                  <a:cubicBezTo>
                    <a:pt x="1972715" y="2335707"/>
                    <a:pt x="1769117" y="2539283"/>
                    <a:pt x="1518886" y="2539283"/>
                  </a:cubicBezTo>
                  <a:lnTo>
                    <a:pt x="30222" y="2539283"/>
                  </a:lnTo>
                  <a:lnTo>
                    <a:pt x="30222" y="549760"/>
                  </a:lnTo>
                  <a:cubicBezTo>
                    <a:pt x="30222" y="263126"/>
                    <a:pt x="263321" y="30137"/>
                    <a:pt x="549845" y="30137"/>
                  </a:cubicBezTo>
                  <a:lnTo>
                    <a:pt x="1972715" y="30137"/>
                  </a:lnTo>
                  <a:lnTo>
                    <a:pt x="1972715" y="740107"/>
                  </a:lnTo>
                  <a:cubicBezTo>
                    <a:pt x="1946477" y="748022"/>
                    <a:pt x="1931638" y="775693"/>
                    <a:pt x="1939532" y="801931"/>
                  </a:cubicBezTo>
                  <a:cubicBezTo>
                    <a:pt x="1947447" y="828169"/>
                    <a:pt x="1975140" y="843008"/>
                    <a:pt x="2001356" y="835092"/>
                  </a:cubicBezTo>
                  <a:cubicBezTo>
                    <a:pt x="2027594" y="827199"/>
                    <a:pt x="2042455" y="799506"/>
                    <a:pt x="2034540" y="773290"/>
                  </a:cubicBezTo>
                  <a:cubicBezTo>
                    <a:pt x="2029976" y="758143"/>
                    <a:pt x="2018488" y="746104"/>
                    <a:pt x="2003583" y="740834"/>
                  </a:cubicBezTo>
                  <a:lnTo>
                    <a:pt x="2003583" y="-731"/>
                  </a:lnTo>
                  <a:lnTo>
                    <a:pt x="549845" y="-731"/>
                  </a:lnTo>
                  <a:cubicBezTo>
                    <a:pt x="245821" y="-709"/>
                    <a:pt x="-635" y="245730"/>
                    <a:pt x="-646" y="549760"/>
                  </a:cubicBezTo>
                  <a:lnTo>
                    <a:pt x="-646" y="2570151"/>
                  </a:lnTo>
                  <a:lnTo>
                    <a:pt x="1518886" y="2570151"/>
                  </a:lnTo>
                  <a:cubicBezTo>
                    <a:pt x="1786580" y="2570130"/>
                    <a:pt x="2003561" y="2353148"/>
                    <a:pt x="2003583" y="2085454"/>
                  </a:cubicBezTo>
                  <a:lnTo>
                    <a:pt x="2003583" y="1096723"/>
                  </a:lnTo>
                  <a:cubicBezTo>
                    <a:pt x="2005435" y="1060364"/>
                    <a:pt x="2014365" y="1000061"/>
                    <a:pt x="2050878" y="960616"/>
                  </a:cubicBezTo>
                  <a:cubicBezTo>
                    <a:pt x="2074426" y="935194"/>
                    <a:pt x="2106727" y="921898"/>
                    <a:pt x="2146900" y="920928"/>
                  </a:cubicBezTo>
                  <a:lnTo>
                    <a:pt x="2146900" y="955060"/>
                  </a:lnTo>
                  <a:close/>
                </a:path>
              </a:pathLst>
            </a:custGeom>
            <a:solidFill>
              <a:schemeClr val="accent2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4" name="Freeform: Shape 72">
              <a:extLst>
                <a:ext uri="{FF2B5EF4-FFF2-40B4-BE49-F238E27FC236}">
                  <a16:creationId xmlns:a16="http://schemas.microsoft.com/office/drawing/2014/main" xmlns="" id="{C95C8DA9-A521-43C4-4239-6DE2654663D7}"/>
                </a:ext>
              </a:extLst>
            </p:cNvPr>
            <p:cNvSpPr/>
            <p:nvPr/>
          </p:nvSpPr>
          <p:spPr>
            <a:xfrm>
              <a:off x="6295629" y="1901413"/>
              <a:ext cx="2147996" cy="1657997"/>
            </a:xfrm>
            <a:custGeom>
              <a:avLst/>
              <a:gdLst>
                <a:gd name="connsiteX0" fmla="*/ 408821 w 1952723"/>
                <a:gd name="connsiteY0" fmla="*/ -731 h 1657998"/>
                <a:gd name="connsiteX1" fmla="*/ -646 w 1952723"/>
                <a:gd name="connsiteY1" fmla="*/ 408736 h 1657998"/>
                <a:gd name="connsiteX2" fmla="*/ -646 w 1952723"/>
                <a:gd name="connsiteY2" fmla="*/ 1657268 h 1657998"/>
                <a:gd name="connsiteX3" fmla="*/ 349311 w 1952723"/>
                <a:gd name="connsiteY3" fmla="*/ 1340956 h 1657998"/>
                <a:gd name="connsiteX4" fmla="*/ 1542611 w 1952723"/>
                <a:gd name="connsiteY4" fmla="*/ 1340956 h 1657998"/>
                <a:gd name="connsiteX5" fmla="*/ 1952077 w 1952723"/>
                <a:gd name="connsiteY5" fmla="*/ 931490 h 1657998"/>
                <a:gd name="connsiteX6" fmla="*/ 1952077 w 1952723"/>
                <a:gd name="connsiteY6" fmla="*/ -731 h 165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2723" h="1657998">
                  <a:moveTo>
                    <a:pt x="408821" y="-731"/>
                  </a:moveTo>
                  <a:cubicBezTo>
                    <a:pt x="182667" y="-731"/>
                    <a:pt x="-646" y="182604"/>
                    <a:pt x="-646" y="408736"/>
                  </a:cubicBezTo>
                  <a:lnTo>
                    <a:pt x="-646" y="1657268"/>
                  </a:lnTo>
                  <a:cubicBezTo>
                    <a:pt x="35690" y="1492762"/>
                    <a:pt x="188708" y="1340956"/>
                    <a:pt x="349311" y="1340956"/>
                  </a:cubicBezTo>
                  <a:lnTo>
                    <a:pt x="1542611" y="1340956"/>
                  </a:lnTo>
                  <a:cubicBezTo>
                    <a:pt x="1768742" y="1340956"/>
                    <a:pt x="1952077" y="1157621"/>
                    <a:pt x="1952077" y="931490"/>
                  </a:cubicBezTo>
                  <a:lnTo>
                    <a:pt x="1952077" y="-731"/>
                  </a:lnTo>
                  <a:close/>
                </a:path>
              </a:pathLst>
            </a:custGeom>
            <a:solidFill>
              <a:schemeClr val="accent3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5" name="Freeform: Shape 73">
              <a:extLst>
                <a:ext uri="{FF2B5EF4-FFF2-40B4-BE49-F238E27FC236}">
                  <a16:creationId xmlns:a16="http://schemas.microsoft.com/office/drawing/2014/main" xmlns="" id="{12EA2565-0266-93D2-996B-9FC64F0A0C32}"/>
                </a:ext>
              </a:extLst>
            </p:cNvPr>
            <p:cNvSpPr/>
            <p:nvPr/>
          </p:nvSpPr>
          <p:spPr>
            <a:xfrm>
              <a:off x="6881675" y="1450835"/>
              <a:ext cx="1020150" cy="1020151"/>
            </a:xfrm>
            <a:custGeom>
              <a:avLst/>
              <a:gdLst>
                <a:gd name="connsiteX0" fmla="*/ 1019505 w 1020150"/>
                <a:gd name="connsiteY0" fmla="*/ 509345 h 1020151"/>
                <a:gd name="connsiteX1" fmla="*/ 509429 w 1020150"/>
                <a:gd name="connsiteY1" fmla="*/ 1019420 h 1020151"/>
                <a:gd name="connsiteX2" fmla="*/ -646 w 1020150"/>
                <a:gd name="connsiteY2" fmla="*/ 509345 h 1020151"/>
                <a:gd name="connsiteX3" fmla="*/ 509429 w 1020150"/>
                <a:gd name="connsiteY3" fmla="*/ -731 h 1020151"/>
                <a:gd name="connsiteX4" fmla="*/ 1019505 w 1020150"/>
                <a:gd name="connsiteY4" fmla="*/ 509345 h 102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150" h="1020151">
                  <a:moveTo>
                    <a:pt x="1019505" y="509345"/>
                  </a:moveTo>
                  <a:cubicBezTo>
                    <a:pt x="1019505" y="791052"/>
                    <a:pt x="791136" y="1019420"/>
                    <a:pt x="509429" y="1019420"/>
                  </a:cubicBezTo>
                  <a:cubicBezTo>
                    <a:pt x="227723" y="1019420"/>
                    <a:pt x="-646" y="791052"/>
                    <a:pt x="-646" y="509345"/>
                  </a:cubicBezTo>
                  <a:cubicBezTo>
                    <a:pt x="-646" y="227638"/>
                    <a:pt x="227723" y="-731"/>
                    <a:pt x="509429" y="-731"/>
                  </a:cubicBezTo>
                  <a:cubicBezTo>
                    <a:pt x="791136" y="-731"/>
                    <a:pt x="1019505" y="227638"/>
                    <a:pt x="1019505" y="509345"/>
                  </a:cubicBezTo>
                  <a:close/>
                </a:path>
              </a:pathLst>
            </a:custGeom>
            <a:solidFill>
              <a:schemeClr val="bg1"/>
            </a:solidFill>
            <a:ln w="22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6" name="Freeform: Shape 75">
              <a:extLst>
                <a:ext uri="{FF2B5EF4-FFF2-40B4-BE49-F238E27FC236}">
                  <a16:creationId xmlns:a16="http://schemas.microsoft.com/office/drawing/2014/main" xmlns="" id="{BD498DA9-E38B-E740-931B-3C95103FA964}"/>
                </a:ext>
              </a:extLst>
            </p:cNvPr>
            <p:cNvSpPr/>
            <p:nvPr/>
          </p:nvSpPr>
          <p:spPr>
            <a:xfrm>
              <a:off x="7003759" y="1562357"/>
              <a:ext cx="786566" cy="786566"/>
            </a:xfrm>
            <a:custGeom>
              <a:avLst/>
              <a:gdLst>
                <a:gd name="connsiteX0" fmla="*/ 785921 w 786566"/>
                <a:gd name="connsiteY0" fmla="*/ 392552 h 786566"/>
                <a:gd name="connsiteX1" fmla="*/ 392637 w 786566"/>
                <a:gd name="connsiteY1" fmla="*/ 785836 h 786566"/>
                <a:gd name="connsiteX2" fmla="*/ -646 w 786566"/>
                <a:gd name="connsiteY2" fmla="*/ 392553 h 786566"/>
                <a:gd name="connsiteX3" fmla="*/ 392637 w 786566"/>
                <a:gd name="connsiteY3" fmla="*/ -731 h 786566"/>
                <a:gd name="connsiteX4" fmla="*/ 785921 w 786566"/>
                <a:gd name="connsiteY4" fmla="*/ 392552 h 78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566" h="786566">
                  <a:moveTo>
                    <a:pt x="785921" y="392552"/>
                  </a:moveTo>
                  <a:cubicBezTo>
                    <a:pt x="785921" y="609757"/>
                    <a:pt x="609842" y="785836"/>
                    <a:pt x="392637" y="785836"/>
                  </a:cubicBezTo>
                  <a:cubicBezTo>
                    <a:pt x="175433" y="785836"/>
                    <a:pt x="-646" y="609757"/>
                    <a:pt x="-646" y="392553"/>
                  </a:cubicBezTo>
                  <a:cubicBezTo>
                    <a:pt x="-646" y="175348"/>
                    <a:pt x="175433" y="-731"/>
                    <a:pt x="392637" y="-731"/>
                  </a:cubicBezTo>
                  <a:cubicBezTo>
                    <a:pt x="609842" y="-731"/>
                    <a:pt x="785921" y="175348"/>
                    <a:pt x="785921" y="392552"/>
                  </a:cubicBezTo>
                  <a:close/>
                </a:path>
              </a:pathLst>
            </a:custGeom>
            <a:solidFill>
              <a:schemeClr val="accent3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7" name="Freeform: Shape 100">
              <a:extLst>
                <a:ext uri="{FF2B5EF4-FFF2-40B4-BE49-F238E27FC236}">
                  <a16:creationId xmlns:a16="http://schemas.microsoft.com/office/drawing/2014/main" xmlns="" id="{12A4F101-A00D-839E-7EA1-83D0899FB9F0}"/>
                </a:ext>
              </a:extLst>
            </p:cNvPr>
            <p:cNvSpPr/>
            <p:nvPr/>
          </p:nvSpPr>
          <p:spPr>
            <a:xfrm>
              <a:off x="6266593" y="3414375"/>
              <a:ext cx="2762153" cy="2998656"/>
            </a:xfrm>
            <a:custGeom>
              <a:avLst/>
              <a:gdLst>
                <a:gd name="connsiteX0" fmla="*/ 2232890 w 2233536"/>
                <a:gd name="connsiteY0" fmla="*/ 905472 h 2570881"/>
                <a:gd name="connsiteX1" fmla="*/ 2146900 w 2233536"/>
                <a:gd name="connsiteY1" fmla="*/ 855840 h 2570881"/>
                <a:gd name="connsiteX2" fmla="*/ 2146900 w 2233536"/>
                <a:gd name="connsiteY2" fmla="*/ 890126 h 2570881"/>
                <a:gd name="connsiteX3" fmla="*/ 2028124 w 2233536"/>
                <a:gd name="connsiteY3" fmla="*/ 939758 h 2570881"/>
                <a:gd name="connsiteX4" fmla="*/ 1972891 w 2233536"/>
                <a:gd name="connsiteY4" fmla="*/ 1090681 h 2570881"/>
                <a:gd name="connsiteX5" fmla="*/ 1972715 w 2233536"/>
                <a:gd name="connsiteY5" fmla="*/ 1090681 h 2570881"/>
                <a:gd name="connsiteX6" fmla="*/ 1972715 w 2233536"/>
                <a:gd name="connsiteY6" fmla="*/ 1093702 h 2570881"/>
                <a:gd name="connsiteX7" fmla="*/ 1972715 w 2233536"/>
                <a:gd name="connsiteY7" fmla="*/ 1129465 h 2570881"/>
                <a:gd name="connsiteX8" fmla="*/ 1972715 w 2233536"/>
                <a:gd name="connsiteY8" fmla="*/ 2085454 h 2570881"/>
                <a:gd name="connsiteX9" fmla="*/ 1518886 w 2233536"/>
                <a:gd name="connsiteY9" fmla="*/ 2539283 h 2570881"/>
                <a:gd name="connsiteX10" fmla="*/ 30222 w 2233536"/>
                <a:gd name="connsiteY10" fmla="*/ 2539283 h 2570881"/>
                <a:gd name="connsiteX11" fmla="*/ 30222 w 2233536"/>
                <a:gd name="connsiteY11" fmla="*/ 549760 h 2570881"/>
                <a:gd name="connsiteX12" fmla="*/ 549845 w 2233536"/>
                <a:gd name="connsiteY12" fmla="*/ 30137 h 2570881"/>
                <a:gd name="connsiteX13" fmla="*/ 1972715 w 2233536"/>
                <a:gd name="connsiteY13" fmla="*/ 30137 h 2570881"/>
                <a:gd name="connsiteX14" fmla="*/ 1972715 w 2233536"/>
                <a:gd name="connsiteY14" fmla="*/ 740107 h 2570881"/>
                <a:gd name="connsiteX15" fmla="*/ 1939532 w 2233536"/>
                <a:gd name="connsiteY15" fmla="*/ 801931 h 2570881"/>
                <a:gd name="connsiteX16" fmla="*/ 2001356 w 2233536"/>
                <a:gd name="connsiteY16" fmla="*/ 835092 h 2570881"/>
                <a:gd name="connsiteX17" fmla="*/ 2034540 w 2233536"/>
                <a:gd name="connsiteY17" fmla="*/ 773290 h 2570881"/>
                <a:gd name="connsiteX18" fmla="*/ 2003583 w 2233536"/>
                <a:gd name="connsiteY18" fmla="*/ 740834 h 2570881"/>
                <a:gd name="connsiteX19" fmla="*/ 2003583 w 2233536"/>
                <a:gd name="connsiteY19" fmla="*/ -731 h 2570881"/>
                <a:gd name="connsiteX20" fmla="*/ 549845 w 2233536"/>
                <a:gd name="connsiteY20" fmla="*/ -731 h 2570881"/>
                <a:gd name="connsiteX21" fmla="*/ -646 w 2233536"/>
                <a:gd name="connsiteY21" fmla="*/ 549760 h 2570881"/>
                <a:gd name="connsiteX22" fmla="*/ -646 w 2233536"/>
                <a:gd name="connsiteY22" fmla="*/ 2570151 h 2570881"/>
                <a:gd name="connsiteX23" fmla="*/ 1518886 w 2233536"/>
                <a:gd name="connsiteY23" fmla="*/ 2570151 h 2570881"/>
                <a:gd name="connsiteX24" fmla="*/ 2003583 w 2233536"/>
                <a:gd name="connsiteY24" fmla="*/ 2085454 h 2570881"/>
                <a:gd name="connsiteX25" fmla="*/ 2003583 w 2233536"/>
                <a:gd name="connsiteY25" fmla="*/ 1096723 h 2570881"/>
                <a:gd name="connsiteX26" fmla="*/ 2050878 w 2233536"/>
                <a:gd name="connsiteY26" fmla="*/ 960616 h 2570881"/>
                <a:gd name="connsiteX27" fmla="*/ 2146900 w 2233536"/>
                <a:gd name="connsiteY27" fmla="*/ 920928 h 2570881"/>
                <a:gd name="connsiteX28" fmla="*/ 2146900 w 2233536"/>
                <a:gd name="connsiteY28" fmla="*/ 955060 h 2570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33536" h="2570881">
                  <a:moveTo>
                    <a:pt x="2232890" y="905472"/>
                  </a:moveTo>
                  <a:lnTo>
                    <a:pt x="2146900" y="855840"/>
                  </a:lnTo>
                  <a:lnTo>
                    <a:pt x="2146900" y="890126"/>
                  </a:lnTo>
                  <a:cubicBezTo>
                    <a:pt x="2097687" y="891074"/>
                    <a:pt x="2057735" y="907765"/>
                    <a:pt x="2028124" y="939758"/>
                  </a:cubicBezTo>
                  <a:cubicBezTo>
                    <a:pt x="1986518" y="984782"/>
                    <a:pt x="1975427" y="1049472"/>
                    <a:pt x="1972891" y="1090681"/>
                  </a:cubicBezTo>
                  <a:lnTo>
                    <a:pt x="1972715" y="1090681"/>
                  </a:lnTo>
                  <a:lnTo>
                    <a:pt x="1972715" y="1093702"/>
                  </a:lnTo>
                  <a:cubicBezTo>
                    <a:pt x="1972010" y="1105608"/>
                    <a:pt x="1972010" y="1117559"/>
                    <a:pt x="1972715" y="1129465"/>
                  </a:cubicBezTo>
                  <a:lnTo>
                    <a:pt x="1972715" y="2085454"/>
                  </a:lnTo>
                  <a:cubicBezTo>
                    <a:pt x="1972715" y="2335707"/>
                    <a:pt x="1769117" y="2539283"/>
                    <a:pt x="1518886" y="2539283"/>
                  </a:cubicBezTo>
                  <a:lnTo>
                    <a:pt x="30222" y="2539283"/>
                  </a:lnTo>
                  <a:lnTo>
                    <a:pt x="30222" y="549760"/>
                  </a:lnTo>
                  <a:cubicBezTo>
                    <a:pt x="30222" y="263126"/>
                    <a:pt x="263321" y="30137"/>
                    <a:pt x="549845" y="30137"/>
                  </a:cubicBezTo>
                  <a:lnTo>
                    <a:pt x="1972715" y="30137"/>
                  </a:lnTo>
                  <a:lnTo>
                    <a:pt x="1972715" y="740107"/>
                  </a:lnTo>
                  <a:cubicBezTo>
                    <a:pt x="1946477" y="748022"/>
                    <a:pt x="1931638" y="775693"/>
                    <a:pt x="1939532" y="801931"/>
                  </a:cubicBezTo>
                  <a:cubicBezTo>
                    <a:pt x="1947447" y="828169"/>
                    <a:pt x="1975140" y="843008"/>
                    <a:pt x="2001356" y="835092"/>
                  </a:cubicBezTo>
                  <a:cubicBezTo>
                    <a:pt x="2027594" y="827199"/>
                    <a:pt x="2042455" y="799506"/>
                    <a:pt x="2034540" y="773290"/>
                  </a:cubicBezTo>
                  <a:cubicBezTo>
                    <a:pt x="2029976" y="758143"/>
                    <a:pt x="2018488" y="746104"/>
                    <a:pt x="2003583" y="740834"/>
                  </a:cubicBezTo>
                  <a:lnTo>
                    <a:pt x="2003583" y="-731"/>
                  </a:lnTo>
                  <a:lnTo>
                    <a:pt x="549845" y="-731"/>
                  </a:lnTo>
                  <a:cubicBezTo>
                    <a:pt x="245821" y="-709"/>
                    <a:pt x="-635" y="245730"/>
                    <a:pt x="-646" y="549760"/>
                  </a:cubicBezTo>
                  <a:lnTo>
                    <a:pt x="-646" y="2570151"/>
                  </a:lnTo>
                  <a:lnTo>
                    <a:pt x="1518886" y="2570151"/>
                  </a:lnTo>
                  <a:cubicBezTo>
                    <a:pt x="1786580" y="2570130"/>
                    <a:pt x="2003561" y="2353148"/>
                    <a:pt x="2003583" y="2085454"/>
                  </a:cubicBezTo>
                  <a:lnTo>
                    <a:pt x="2003583" y="1096723"/>
                  </a:lnTo>
                  <a:cubicBezTo>
                    <a:pt x="2005435" y="1060364"/>
                    <a:pt x="2014365" y="1000061"/>
                    <a:pt x="2050878" y="960616"/>
                  </a:cubicBezTo>
                  <a:cubicBezTo>
                    <a:pt x="2074426" y="935194"/>
                    <a:pt x="2106727" y="921898"/>
                    <a:pt x="2146900" y="920928"/>
                  </a:cubicBezTo>
                  <a:lnTo>
                    <a:pt x="2146900" y="955060"/>
                  </a:lnTo>
                  <a:close/>
                </a:path>
              </a:pathLst>
            </a:custGeom>
            <a:solidFill>
              <a:schemeClr val="accent3"/>
            </a:solidFill>
            <a:ln w="2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8391A9E-DB34-58D6-0282-AC4B9FB51350}"/>
                </a:ext>
              </a:extLst>
            </p:cNvPr>
            <p:cNvSpPr txBox="1"/>
            <p:nvPr/>
          </p:nvSpPr>
          <p:spPr>
            <a:xfrm>
              <a:off x="797105" y="3589712"/>
              <a:ext cx="2188564" cy="2764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sz="1400" dirty="0" smtClean="0"/>
                <a:t>Variables declared outside of any function or block reside in the global scope.</a:t>
              </a:r>
            </a:p>
            <a:p>
              <a:pPr lvl="0"/>
              <a:r>
                <a:rPr lang="en-US" sz="1400" dirty="0" smtClean="0"/>
                <a:t>They are accessible from anywhere in the entire program, including within functions and blocks.</a:t>
              </a:r>
            </a:p>
            <a:p>
              <a:pPr algn="ctr">
                <a:spcAft>
                  <a:spcPts val="600"/>
                </a:spcAft>
              </a:pPr>
              <a:r>
                <a:rPr lang="en-US" sz="1400" b="0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4A0204D-B0A1-FC15-2244-CD346556B837}"/>
                </a:ext>
              </a:extLst>
            </p:cNvPr>
            <p:cNvSpPr txBox="1"/>
            <p:nvPr/>
          </p:nvSpPr>
          <p:spPr>
            <a:xfrm>
              <a:off x="3326125" y="3504157"/>
              <a:ext cx="2978982" cy="3455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endParaRPr lang="en-I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7B9A74A-367D-B42A-8F03-810324F17FB9}"/>
                </a:ext>
              </a:extLst>
            </p:cNvPr>
            <p:cNvSpPr txBox="1"/>
            <p:nvPr/>
          </p:nvSpPr>
          <p:spPr>
            <a:xfrm>
              <a:off x="6392813" y="3589712"/>
              <a:ext cx="2125252" cy="25226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 dirty="0" smtClean="0"/>
                <a:t>Variables declared with let or const inside a </a:t>
              </a:r>
              <a:r>
                <a:rPr lang="en-US" sz="1400" dirty="0" smtClean="0"/>
                <a:t>block.</a:t>
              </a:r>
              <a:r>
                <a:rPr lang="en-US" sz="1400" dirty="0" smtClean="0"/>
                <a:t> This helps in creating more contained and predictable code, preventing unintended variable access outside their intended scope</a:t>
              </a:r>
              <a:endParaRPr lang="en-US" sz="1400" dirty="0" smtClean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C7829962-B864-F1A6-27CB-CBFDCEFD5D3D}"/>
                </a:ext>
              </a:extLst>
            </p:cNvPr>
            <p:cNvSpPr txBox="1"/>
            <p:nvPr/>
          </p:nvSpPr>
          <p:spPr>
            <a:xfrm>
              <a:off x="699471" y="2516627"/>
              <a:ext cx="2147996" cy="4146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b="1" dirty="0" smtClean="0"/>
                <a:t>Global Scope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85EA8C55-97B7-0749-273E-949EED996524}"/>
                </a:ext>
              </a:extLst>
            </p:cNvPr>
            <p:cNvSpPr txBox="1"/>
            <p:nvPr/>
          </p:nvSpPr>
          <p:spPr>
            <a:xfrm>
              <a:off x="3497098" y="2516627"/>
              <a:ext cx="2148448" cy="7256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b="1" dirty="0" smtClean="0"/>
                <a:t>Function Scope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65E4169-1F15-42FE-8FDD-E22E22EE0A56}"/>
                </a:ext>
              </a:extLst>
            </p:cNvPr>
            <p:cNvSpPr txBox="1"/>
            <p:nvPr/>
          </p:nvSpPr>
          <p:spPr>
            <a:xfrm>
              <a:off x="6295177" y="2516627"/>
              <a:ext cx="2148448" cy="4146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b="1" dirty="0" smtClean="0"/>
                <a:t>Block Scope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EFDE67F3-5B57-493D-63F4-9F7BA82875DE}"/>
                </a:ext>
              </a:extLst>
            </p:cNvPr>
            <p:cNvSpPr txBox="1"/>
            <p:nvPr/>
          </p:nvSpPr>
          <p:spPr>
            <a:xfrm>
              <a:off x="9093256" y="2516627"/>
              <a:ext cx="21484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800" b="1" i="0" dirty="0" smtClean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0" name="Picture 2" descr="Lifelong Learning Icons - Free SVG &amp; PNG Lifelong Learning Images - Noun  Project">
              <a:extLst>
                <a:ext uri="{FF2B5EF4-FFF2-40B4-BE49-F238E27FC236}">
                  <a16:creationId xmlns:a16="http://schemas.microsoft.com/office/drawing/2014/main" xmlns="" id="{044AFF90-F11A-F8F5-5E82-C9E0D1FF5C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969" y="1729725"/>
              <a:ext cx="451830" cy="451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ersistence Icons - Free SVG &amp; PNG Persistence Images - Noun Project">
              <a:extLst>
                <a:ext uri="{FF2B5EF4-FFF2-40B4-BE49-F238E27FC236}">
                  <a16:creationId xmlns:a16="http://schemas.microsoft.com/office/drawing/2014/main" xmlns="" id="{6C840C39-173B-BD4D-2280-68A2EEC36D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303" y="1671981"/>
              <a:ext cx="567320" cy="567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Customer feedback - Free computer icons">
              <a:extLst>
                <a:ext uri="{FF2B5EF4-FFF2-40B4-BE49-F238E27FC236}">
                  <a16:creationId xmlns:a16="http://schemas.microsoft.com/office/drawing/2014/main" xmlns="" id="{4D4749E0-AF57-B75B-31E2-CD4B8D3D75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457" y="1732055"/>
              <a:ext cx="447170" cy="447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276600" y="3810001"/>
            <a:ext cx="1828800" cy="206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Variables declared inside a function (using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 let, or const) have function scope.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They are only accessible within that specific function and its nested functions.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Objects &amp; Arrays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smtClean="0"/>
              <a:t>An </a:t>
            </a:r>
            <a:r>
              <a:rPr lang="en-US" sz="1600" b="1" dirty="0" smtClean="0"/>
              <a:t>object</a:t>
            </a:r>
            <a:r>
              <a:rPr lang="en-US" sz="1600" dirty="0" smtClean="0"/>
              <a:t> is a collection of </a:t>
            </a:r>
            <a:r>
              <a:rPr lang="en-US" sz="1600" b="1" dirty="0" smtClean="0"/>
              <a:t>key-value pairs</a:t>
            </a:r>
            <a:r>
              <a:rPr lang="en-US" sz="1600" dirty="0" smtClean="0"/>
              <a:t> where keys are strings (or Symbols) and </a:t>
            </a:r>
            <a:r>
              <a:rPr lang="en-US" sz="1600" dirty="0" smtClean="0"/>
              <a:t>values </a:t>
            </a:r>
            <a:r>
              <a:rPr lang="en-US" sz="1600" dirty="0" smtClean="0"/>
              <a:t>can be any </a:t>
            </a:r>
            <a:r>
              <a:rPr lang="en-US" sz="1600" dirty="0" smtClean="0"/>
              <a:t>type.</a:t>
            </a:r>
          </a:p>
          <a:p>
            <a:pPr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let person =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  name: "Alice",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  age: 30,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  isActive: true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};</a:t>
            </a:r>
          </a:p>
          <a:p>
            <a:pPr>
              <a:buNone/>
            </a:pPr>
            <a:endParaRPr lang="en-US" sz="16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1600" dirty="0" smtClean="0"/>
              <a:t>An </a:t>
            </a:r>
            <a:r>
              <a:rPr lang="en-US" sz="1600" b="1" dirty="0" smtClean="0"/>
              <a:t>array</a:t>
            </a:r>
            <a:r>
              <a:rPr lang="en-US" sz="1600" dirty="0" smtClean="0"/>
              <a:t> is a list-like object used to store multiple values in a single variable.</a:t>
            </a:r>
          </a:p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en-US" sz="1600" dirty="0" smtClean="0"/>
              <a:t>          </a:t>
            </a:r>
            <a:r>
              <a:rPr lang="en-US" sz="1600" dirty="0" smtClean="0">
                <a:solidFill>
                  <a:srgbClr val="7030A0"/>
                </a:solidFill>
              </a:rPr>
              <a:t>let colors = ["red", "green", "blue"];</a:t>
            </a:r>
          </a:p>
          <a:p>
            <a:pPr lvl="1">
              <a:buNone/>
            </a:pPr>
            <a:endParaRPr lang="en-US" sz="1100" dirty="0" smtClean="0"/>
          </a:p>
          <a:p>
            <a:pPr lvl="1">
              <a:buNone/>
            </a:pPr>
            <a:r>
              <a:rPr lang="en-US" sz="1600" b="1" dirty="0" smtClean="0"/>
              <a:t>Common Methods:</a:t>
            </a:r>
          </a:p>
          <a:p>
            <a:pPr lvl="1">
              <a:buNone/>
            </a:pPr>
            <a:r>
              <a:rPr lang="en-US" sz="1600" dirty="0" smtClean="0"/>
              <a:t>push() / pop() → add/remove at end</a:t>
            </a:r>
          </a:p>
          <a:p>
            <a:pPr lvl="1">
              <a:buNone/>
            </a:pPr>
            <a:r>
              <a:rPr lang="en-US" sz="1600" dirty="0" smtClean="0"/>
              <a:t>shift() / unshift() → remove/add at start</a:t>
            </a:r>
          </a:p>
          <a:p>
            <a:pPr lvl="1">
              <a:buNone/>
            </a:pPr>
            <a:r>
              <a:rPr lang="en-US" sz="1600" dirty="0" smtClean="0"/>
              <a:t>slice() / splice() → extract/change content</a:t>
            </a:r>
          </a:p>
          <a:p>
            <a:pPr lvl="1">
              <a:buNone/>
            </a:pPr>
            <a:r>
              <a:rPr lang="en-US" sz="1600" dirty="0" smtClean="0"/>
              <a:t>forEach(), map(), filter(), reduce() → high-order functions</a:t>
            </a:r>
          </a:p>
          <a:p>
            <a:pPr lvl="1">
              <a:buNone/>
            </a:pP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4">
            <a:extLst>
              <a:ext uri="{FF2B5EF4-FFF2-40B4-BE49-F238E27FC236}">
                <a16:creationId xmlns:a16="http://schemas.microsoft.com/office/drawing/2014/main" xmlns="" id="{878FA516-85BB-DB0E-CABF-AF14FCB7F854}"/>
              </a:ext>
            </a:extLst>
          </p:cNvPr>
          <p:cNvSpPr/>
          <p:nvPr/>
        </p:nvSpPr>
        <p:spPr>
          <a:xfrm>
            <a:off x="715578" y="4059107"/>
            <a:ext cx="2087960" cy="2487994"/>
          </a:xfrm>
          <a:custGeom>
            <a:avLst/>
            <a:gdLst>
              <a:gd name="connsiteX0" fmla="*/ -49 w 2087960"/>
              <a:gd name="connsiteY0" fmla="*/ -50 h 2487994"/>
              <a:gd name="connsiteX1" fmla="*/ 1030093 w 2087960"/>
              <a:gd name="connsiteY1" fmla="*/ 2487945 h 2487994"/>
              <a:gd name="connsiteX2" fmla="*/ 2087912 w 2087960"/>
              <a:gd name="connsiteY2" fmla="*/ 1429981 h 2487994"/>
              <a:gd name="connsiteX3" fmla="*/ 1496150 w 2087960"/>
              <a:gd name="connsiteY3" fmla="*/ -50 h 248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960" h="2487994">
                <a:moveTo>
                  <a:pt x="-49" y="-50"/>
                </a:moveTo>
                <a:cubicBezTo>
                  <a:pt x="15285" y="929932"/>
                  <a:pt x="383531" y="1819319"/>
                  <a:pt x="1030093" y="2487945"/>
                </a:cubicBezTo>
                <a:lnTo>
                  <a:pt x="2087912" y="1429981"/>
                </a:lnTo>
                <a:cubicBezTo>
                  <a:pt x="1722029" y="1041956"/>
                  <a:pt x="1511431" y="533055"/>
                  <a:pt x="1496150" y="-50"/>
                </a:cubicBezTo>
                <a:close/>
              </a:path>
            </a:pathLst>
          </a:custGeom>
          <a:solidFill>
            <a:schemeClr val="accent1"/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Freeform: Shape 5">
            <a:extLst>
              <a:ext uri="{FF2B5EF4-FFF2-40B4-BE49-F238E27FC236}">
                <a16:creationId xmlns:a16="http://schemas.microsoft.com/office/drawing/2014/main" xmlns="" id="{C2E8BB97-BFAA-4607-7DE9-E74B35AAB319}"/>
              </a:ext>
            </a:extLst>
          </p:cNvPr>
          <p:cNvSpPr/>
          <p:nvPr/>
        </p:nvSpPr>
        <p:spPr>
          <a:xfrm>
            <a:off x="715578" y="1439065"/>
            <a:ext cx="2088681" cy="2487129"/>
          </a:xfrm>
          <a:custGeom>
            <a:avLst/>
            <a:gdLst>
              <a:gd name="connsiteX0" fmla="*/ -49 w 2088681"/>
              <a:gd name="connsiteY0" fmla="*/ 2487080 h 2487129"/>
              <a:gd name="connsiteX1" fmla="*/ 1495862 w 2088681"/>
              <a:gd name="connsiteY1" fmla="*/ 2487080 h 2487129"/>
              <a:gd name="connsiteX2" fmla="*/ 2088633 w 2088681"/>
              <a:gd name="connsiteY2" fmla="*/ 1058058 h 2487129"/>
              <a:gd name="connsiteX3" fmla="*/ 1030093 w 2088681"/>
              <a:gd name="connsiteY3" fmla="*/ -50 h 2487129"/>
              <a:gd name="connsiteX4" fmla="*/ -49 w 2088681"/>
              <a:gd name="connsiteY4" fmla="*/ 2487080 h 248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681" h="2487129">
                <a:moveTo>
                  <a:pt x="-49" y="2487080"/>
                </a:moveTo>
                <a:lnTo>
                  <a:pt x="1495862" y="2487080"/>
                </a:lnTo>
                <a:cubicBezTo>
                  <a:pt x="1511806" y="1954220"/>
                  <a:pt x="1722721" y="1445738"/>
                  <a:pt x="2088633" y="1058058"/>
                </a:cubicBezTo>
                <a:lnTo>
                  <a:pt x="1030093" y="-50"/>
                </a:lnTo>
                <a:cubicBezTo>
                  <a:pt x="383746" y="668360"/>
                  <a:pt x="15517" y="1557401"/>
                  <a:pt x="-49" y="2487080"/>
                </a:cubicBezTo>
                <a:close/>
              </a:path>
            </a:pathLst>
          </a:custGeom>
          <a:solidFill>
            <a:schemeClr val="accent3"/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Freeform: Shape 6">
            <a:extLst>
              <a:ext uri="{FF2B5EF4-FFF2-40B4-BE49-F238E27FC236}">
                <a16:creationId xmlns:a16="http://schemas.microsoft.com/office/drawing/2014/main" xmlns="" id="{51A9FD19-9D56-5951-B8AA-9EB8AD873442}"/>
              </a:ext>
            </a:extLst>
          </p:cNvPr>
          <p:cNvSpPr/>
          <p:nvPr/>
        </p:nvSpPr>
        <p:spPr>
          <a:xfrm>
            <a:off x="1840285" y="315222"/>
            <a:ext cx="2487129" cy="2087816"/>
          </a:xfrm>
          <a:custGeom>
            <a:avLst/>
            <a:gdLst>
              <a:gd name="connsiteX0" fmla="*/ 1057771 w 2487129"/>
              <a:gd name="connsiteY0" fmla="*/ 2087767 h 2087816"/>
              <a:gd name="connsiteX1" fmla="*/ 2487081 w 2487129"/>
              <a:gd name="connsiteY1" fmla="*/ 1495861 h 2087816"/>
              <a:gd name="connsiteX2" fmla="*/ 2487081 w 2487129"/>
              <a:gd name="connsiteY2" fmla="*/ -50 h 2087816"/>
              <a:gd name="connsiteX3" fmla="*/ -49 w 2487129"/>
              <a:gd name="connsiteY3" fmla="*/ 1029803 h 208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7129" h="2087816">
                <a:moveTo>
                  <a:pt x="1057771" y="2087767"/>
                </a:moveTo>
                <a:cubicBezTo>
                  <a:pt x="1445652" y="1722114"/>
                  <a:pt x="1954236" y="1511487"/>
                  <a:pt x="2487081" y="1495861"/>
                </a:cubicBezTo>
                <a:lnTo>
                  <a:pt x="2487081" y="-50"/>
                </a:lnTo>
                <a:cubicBezTo>
                  <a:pt x="1557446" y="15483"/>
                  <a:pt x="668433" y="383599"/>
                  <a:pt x="-49" y="1029803"/>
                </a:cubicBezTo>
                <a:close/>
              </a:path>
            </a:pathLst>
          </a:custGeom>
          <a:solidFill>
            <a:schemeClr val="accent2"/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Freeform: Shape 7">
            <a:extLst>
              <a:ext uri="{FF2B5EF4-FFF2-40B4-BE49-F238E27FC236}">
                <a16:creationId xmlns:a16="http://schemas.microsoft.com/office/drawing/2014/main" xmlns="" id="{6DC5789D-6559-8D5A-E5DD-FBB3D184FC2A}"/>
              </a:ext>
            </a:extLst>
          </p:cNvPr>
          <p:cNvSpPr/>
          <p:nvPr/>
        </p:nvSpPr>
        <p:spPr>
          <a:xfrm>
            <a:off x="4460327" y="315222"/>
            <a:ext cx="2487129" cy="2087816"/>
          </a:xfrm>
          <a:custGeom>
            <a:avLst/>
            <a:gdLst>
              <a:gd name="connsiteX0" fmla="*/ -49 w 2487129"/>
              <a:gd name="connsiteY0" fmla="*/ 1495861 h 2087816"/>
              <a:gd name="connsiteX1" fmla="*/ 1429118 w 2487129"/>
              <a:gd name="connsiteY1" fmla="*/ 2087767 h 2087816"/>
              <a:gd name="connsiteX2" fmla="*/ 2487081 w 2487129"/>
              <a:gd name="connsiteY2" fmla="*/ 1029803 h 2087816"/>
              <a:gd name="connsiteX3" fmla="*/ -49 w 2487129"/>
              <a:gd name="connsiteY3" fmla="*/ -50 h 208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7129" h="2087816">
                <a:moveTo>
                  <a:pt x="-49" y="1495861"/>
                </a:moveTo>
                <a:cubicBezTo>
                  <a:pt x="532768" y="1511415"/>
                  <a:pt x="1041337" y="1722042"/>
                  <a:pt x="1429118" y="2087767"/>
                </a:cubicBezTo>
                <a:lnTo>
                  <a:pt x="2487081" y="1029803"/>
                </a:lnTo>
                <a:cubicBezTo>
                  <a:pt x="1818585" y="383624"/>
                  <a:pt x="929573" y="15511"/>
                  <a:pt x="-49" y="-50"/>
                </a:cubicBezTo>
                <a:close/>
              </a:path>
            </a:pathLst>
          </a:custGeom>
          <a:solidFill>
            <a:schemeClr val="accent4"/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Freeform: Shape 8">
            <a:extLst>
              <a:ext uri="{FF2B5EF4-FFF2-40B4-BE49-F238E27FC236}">
                <a16:creationId xmlns:a16="http://schemas.microsoft.com/office/drawing/2014/main" xmlns="" id="{3D9BF9F6-917A-FD1F-CD98-97C271F562BD}"/>
              </a:ext>
            </a:extLst>
          </p:cNvPr>
          <p:cNvSpPr/>
          <p:nvPr/>
        </p:nvSpPr>
        <p:spPr>
          <a:xfrm>
            <a:off x="5983916" y="4059107"/>
            <a:ext cx="2087816" cy="2487994"/>
          </a:xfrm>
          <a:custGeom>
            <a:avLst/>
            <a:gdLst>
              <a:gd name="connsiteX0" fmla="*/ -49 w 2087816"/>
              <a:gd name="connsiteY0" fmla="*/ 1429981 h 2487994"/>
              <a:gd name="connsiteX1" fmla="*/ 1057915 w 2087816"/>
              <a:gd name="connsiteY1" fmla="*/ 2487945 h 2487994"/>
              <a:gd name="connsiteX2" fmla="*/ 2087768 w 2087816"/>
              <a:gd name="connsiteY2" fmla="*/ -50 h 2487994"/>
              <a:gd name="connsiteX3" fmla="*/ 592290 w 2087816"/>
              <a:gd name="connsiteY3" fmla="*/ -50 h 2487994"/>
              <a:gd name="connsiteX4" fmla="*/ -49 w 2087816"/>
              <a:gd name="connsiteY4" fmla="*/ 1429981 h 248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7816" h="2487994">
                <a:moveTo>
                  <a:pt x="-49" y="1429981"/>
                </a:moveTo>
                <a:lnTo>
                  <a:pt x="1057915" y="2487945"/>
                </a:lnTo>
                <a:cubicBezTo>
                  <a:pt x="1704370" y="1819275"/>
                  <a:pt x="2072516" y="929889"/>
                  <a:pt x="2087768" y="-50"/>
                </a:cubicBezTo>
                <a:lnTo>
                  <a:pt x="592290" y="-50"/>
                </a:lnTo>
                <a:cubicBezTo>
                  <a:pt x="576923" y="533141"/>
                  <a:pt x="366109" y="1042100"/>
                  <a:pt x="-49" y="1429981"/>
                </a:cubicBezTo>
                <a:close/>
              </a:path>
            </a:pathLst>
          </a:custGeom>
          <a:solidFill>
            <a:schemeClr val="accent6"/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Freeform: Shape 9">
            <a:extLst>
              <a:ext uri="{FF2B5EF4-FFF2-40B4-BE49-F238E27FC236}">
                <a16:creationId xmlns:a16="http://schemas.microsoft.com/office/drawing/2014/main" xmlns="" id="{588A93D5-B037-DDF0-82A9-9F51A1E7531D}"/>
              </a:ext>
            </a:extLst>
          </p:cNvPr>
          <p:cNvSpPr/>
          <p:nvPr/>
        </p:nvSpPr>
        <p:spPr>
          <a:xfrm>
            <a:off x="5972341" y="1439065"/>
            <a:ext cx="2088248" cy="2487417"/>
          </a:xfrm>
          <a:custGeom>
            <a:avLst/>
            <a:gdLst>
              <a:gd name="connsiteX0" fmla="*/ -49 w 2088248"/>
              <a:gd name="connsiteY0" fmla="*/ 1058058 h 2487417"/>
              <a:gd name="connsiteX1" fmla="*/ 592578 w 2088248"/>
              <a:gd name="connsiteY1" fmla="*/ 2487368 h 2487417"/>
              <a:gd name="connsiteX2" fmla="*/ 2088200 w 2088248"/>
              <a:gd name="connsiteY2" fmla="*/ 2487368 h 2487417"/>
              <a:gd name="connsiteX3" fmla="*/ 1057338 w 2088248"/>
              <a:gd name="connsiteY3" fmla="*/ -50 h 24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248" h="2487417">
                <a:moveTo>
                  <a:pt x="-49" y="1058058"/>
                </a:moveTo>
                <a:cubicBezTo>
                  <a:pt x="365979" y="1445767"/>
                  <a:pt x="576865" y="1954408"/>
                  <a:pt x="592578" y="2487368"/>
                </a:cubicBezTo>
                <a:lnTo>
                  <a:pt x="2088200" y="2487368"/>
                </a:lnTo>
                <a:cubicBezTo>
                  <a:pt x="2072502" y="1557488"/>
                  <a:pt x="1704009" y="668331"/>
                  <a:pt x="1057338" y="-50"/>
                </a:cubicBezTo>
                <a:close/>
              </a:path>
            </a:pathLst>
          </a:custGeom>
          <a:solidFill>
            <a:schemeClr val="accent5"/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Freeform: Shape 10">
            <a:extLst>
              <a:ext uri="{FF2B5EF4-FFF2-40B4-BE49-F238E27FC236}">
                <a16:creationId xmlns:a16="http://schemas.microsoft.com/office/drawing/2014/main" xmlns="" id="{FCA134C7-599C-228C-C778-CC320D425D1C}"/>
              </a:ext>
            </a:extLst>
          </p:cNvPr>
          <p:cNvSpPr/>
          <p:nvPr/>
        </p:nvSpPr>
        <p:spPr>
          <a:xfrm>
            <a:off x="2211488" y="4059107"/>
            <a:ext cx="809870" cy="1430030"/>
          </a:xfrm>
          <a:custGeom>
            <a:avLst/>
            <a:gdLst>
              <a:gd name="connsiteX0" fmla="*/ -49 w 809870"/>
              <a:gd name="connsiteY0" fmla="*/ -50 h 1430030"/>
              <a:gd name="connsiteX1" fmla="*/ 591713 w 809870"/>
              <a:gd name="connsiteY1" fmla="*/ 1429981 h 1430030"/>
              <a:gd name="connsiteX2" fmla="*/ 809822 w 809870"/>
              <a:gd name="connsiteY2" fmla="*/ 1212017 h 1430030"/>
              <a:gd name="connsiteX3" fmla="*/ 308302 w 809870"/>
              <a:gd name="connsiteY3" fmla="*/ -50 h 143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70" h="1430030">
                <a:moveTo>
                  <a:pt x="-49" y="-50"/>
                </a:moveTo>
                <a:cubicBezTo>
                  <a:pt x="15232" y="533055"/>
                  <a:pt x="225830" y="1041956"/>
                  <a:pt x="591713" y="1429981"/>
                </a:cubicBezTo>
                <a:lnTo>
                  <a:pt x="809822" y="1212017"/>
                </a:lnTo>
                <a:cubicBezTo>
                  <a:pt x="501688" y="881856"/>
                  <a:pt x="323539" y="451304"/>
                  <a:pt x="308302" y="-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Freeform: Shape 11">
            <a:extLst>
              <a:ext uri="{FF2B5EF4-FFF2-40B4-BE49-F238E27FC236}">
                <a16:creationId xmlns:a16="http://schemas.microsoft.com/office/drawing/2014/main" xmlns="" id="{B6B70E16-26B4-C3FB-950A-620C0EA4AAD8}"/>
              </a:ext>
            </a:extLst>
          </p:cNvPr>
          <p:cNvSpPr/>
          <p:nvPr/>
        </p:nvSpPr>
        <p:spPr>
          <a:xfrm>
            <a:off x="2211488" y="2497173"/>
            <a:ext cx="810735" cy="1429021"/>
          </a:xfrm>
          <a:custGeom>
            <a:avLst/>
            <a:gdLst>
              <a:gd name="connsiteX0" fmla="*/ -49 w 810735"/>
              <a:gd name="connsiteY0" fmla="*/ 1428972 h 1429021"/>
              <a:gd name="connsiteX1" fmla="*/ 308446 w 810735"/>
              <a:gd name="connsiteY1" fmla="*/ 1428972 h 1429021"/>
              <a:gd name="connsiteX2" fmla="*/ 810687 w 810735"/>
              <a:gd name="connsiteY2" fmla="*/ 218059 h 1429021"/>
              <a:gd name="connsiteX3" fmla="*/ 592722 w 810735"/>
              <a:gd name="connsiteY3" fmla="*/ -50 h 1429021"/>
              <a:gd name="connsiteX4" fmla="*/ -49 w 810735"/>
              <a:gd name="connsiteY4" fmla="*/ 1428972 h 142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735" h="1429021">
                <a:moveTo>
                  <a:pt x="-49" y="1428972"/>
                </a:moveTo>
                <a:lnTo>
                  <a:pt x="308446" y="1428972"/>
                </a:lnTo>
                <a:cubicBezTo>
                  <a:pt x="324029" y="977907"/>
                  <a:pt x="502437" y="547744"/>
                  <a:pt x="810687" y="218059"/>
                </a:cubicBezTo>
                <a:lnTo>
                  <a:pt x="592722" y="-50"/>
                </a:lnTo>
                <a:cubicBezTo>
                  <a:pt x="226810" y="387630"/>
                  <a:pt x="15895" y="896112"/>
                  <a:pt x="-49" y="142897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Freeform: Shape 12">
            <a:extLst>
              <a:ext uri="{FF2B5EF4-FFF2-40B4-BE49-F238E27FC236}">
                <a16:creationId xmlns:a16="http://schemas.microsoft.com/office/drawing/2014/main" xmlns="" id="{5E094CFC-11ED-08EF-27F0-9BBD607C7084}"/>
              </a:ext>
            </a:extLst>
          </p:cNvPr>
          <p:cNvSpPr/>
          <p:nvPr/>
        </p:nvSpPr>
        <p:spPr>
          <a:xfrm>
            <a:off x="2897816" y="1811133"/>
            <a:ext cx="1429310" cy="809870"/>
          </a:xfrm>
          <a:custGeom>
            <a:avLst/>
            <a:gdLst>
              <a:gd name="connsiteX0" fmla="*/ 218348 w 1429310"/>
              <a:gd name="connsiteY0" fmla="*/ 809821 h 809870"/>
              <a:gd name="connsiteX1" fmla="*/ 1429262 w 1429310"/>
              <a:gd name="connsiteY1" fmla="*/ 308445 h 809870"/>
              <a:gd name="connsiteX2" fmla="*/ 1429262 w 1429310"/>
              <a:gd name="connsiteY2" fmla="*/ -50 h 809870"/>
              <a:gd name="connsiteX3" fmla="*/ -49 w 1429310"/>
              <a:gd name="connsiteY3" fmla="*/ 591856 h 809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9310" h="809870">
                <a:moveTo>
                  <a:pt x="218348" y="809821"/>
                </a:moveTo>
                <a:cubicBezTo>
                  <a:pt x="548193" y="501946"/>
                  <a:pt x="978326" y="323855"/>
                  <a:pt x="1429262" y="308445"/>
                </a:cubicBezTo>
                <a:lnTo>
                  <a:pt x="1429262" y="-50"/>
                </a:lnTo>
                <a:cubicBezTo>
                  <a:pt x="896417" y="15577"/>
                  <a:pt x="387833" y="226204"/>
                  <a:pt x="-49" y="59185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Freeform: Shape 13">
            <a:extLst>
              <a:ext uri="{FF2B5EF4-FFF2-40B4-BE49-F238E27FC236}">
                <a16:creationId xmlns:a16="http://schemas.microsoft.com/office/drawing/2014/main" xmlns="" id="{69E75E06-A075-8239-5896-62BAB38547C7}"/>
              </a:ext>
            </a:extLst>
          </p:cNvPr>
          <p:cNvSpPr/>
          <p:nvPr/>
        </p:nvSpPr>
        <p:spPr>
          <a:xfrm>
            <a:off x="4460183" y="1811133"/>
            <a:ext cx="1429166" cy="810014"/>
          </a:xfrm>
          <a:custGeom>
            <a:avLst/>
            <a:gdLst>
              <a:gd name="connsiteX0" fmla="*/ 96 w 1429166"/>
              <a:gd name="connsiteY0" fmla="*/ 308445 h 810014"/>
              <a:gd name="connsiteX1" fmla="*/ 1211009 w 1429166"/>
              <a:gd name="connsiteY1" fmla="*/ 809965 h 810014"/>
              <a:gd name="connsiteX2" fmla="*/ 1429118 w 1429166"/>
              <a:gd name="connsiteY2" fmla="*/ 591856 h 810014"/>
              <a:gd name="connsiteX3" fmla="*/ -49 w 1429166"/>
              <a:gd name="connsiteY3" fmla="*/ -50 h 81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9166" h="810014">
                <a:moveTo>
                  <a:pt x="96" y="308445"/>
                </a:moveTo>
                <a:cubicBezTo>
                  <a:pt x="451074" y="323769"/>
                  <a:pt x="881251" y="501931"/>
                  <a:pt x="1211009" y="809965"/>
                </a:cubicBezTo>
                <a:lnTo>
                  <a:pt x="1429118" y="591856"/>
                </a:lnTo>
                <a:cubicBezTo>
                  <a:pt x="1041337" y="226132"/>
                  <a:pt x="532768" y="15505"/>
                  <a:pt x="-49" y="-5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Freeform: Shape 14">
            <a:extLst>
              <a:ext uri="{FF2B5EF4-FFF2-40B4-BE49-F238E27FC236}">
                <a16:creationId xmlns:a16="http://schemas.microsoft.com/office/drawing/2014/main" xmlns="" id="{83833A25-E33C-C52D-6860-67BBF3418E18}"/>
              </a:ext>
            </a:extLst>
          </p:cNvPr>
          <p:cNvSpPr/>
          <p:nvPr/>
        </p:nvSpPr>
        <p:spPr>
          <a:xfrm>
            <a:off x="5766239" y="4059107"/>
            <a:ext cx="809582" cy="1430030"/>
          </a:xfrm>
          <a:custGeom>
            <a:avLst/>
            <a:gdLst>
              <a:gd name="connsiteX0" fmla="*/ -49 w 809582"/>
              <a:gd name="connsiteY0" fmla="*/ 1212017 h 1430030"/>
              <a:gd name="connsiteX1" fmla="*/ 217628 w 809582"/>
              <a:gd name="connsiteY1" fmla="*/ 1429981 h 1430030"/>
              <a:gd name="connsiteX2" fmla="*/ 809534 w 809582"/>
              <a:gd name="connsiteY2" fmla="*/ -50 h 1430030"/>
              <a:gd name="connsiteX3" fmla="*/ 501039 w 809582"/>
              <a:gd name="connsiteY3" fmla="*/ -50 h 1430030"/>
              <a:gd name="connsiteX4" fmla="*/ -49 w 809582"/>
              <a:gd name="connsiteY4" fmla="*/ 1212017 h 143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582" h="1430030">
                <a:moveTo>
                  <a:pt x="-49" y="1212017"/>
                </a:moveTo>
                <a:lnTo>
                  <a:pt x="217628" y="1429981"/>
                </a:lnTo>
                <a:cubicBezTo>
                  <a:pt x="583626" y="1042028"/>
                  <a:pt x="794296" y="533084"/>
                  <a:pt x="809534" y="-50"/>
                </a:cubicBezTo>
                <a:lnTo>
                  <a:pt x="501039" y="-50"/>
                </a:lnTo>
                <a:cubicBezTo>
                  <a:pt x="486061" y="451275"/>
                  <a:pt x="308043" y="881870"/>
                  <a:pt x="-49" y="121201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Freeform: Shape 15">
            <a:extLst>
              <a:ext uri="{FF2B5EF4-FFF2-40B4-BE49-F238E27FC236}">
                <a16:creationId xmlns:a16="http://schemas.microsoft.com/office/drawing/2014/main" xmlns="" id="{FBF214A3-C326-DA7D-2226-0D732935D784}"/>
              </a:ext>
            </a:extLst>
          </p:cNvPr>
          <p:cNvSpPr/>
          <p:nvPr/>
        </p:nvSpPr>
        <p:spPr>
          <a:xfrm>
            <a:off x="5765519" y="2497173"/>
            <a:ext cx="810590" cy="1428733"/>
          </a:xfrm>
          <a:custGeom>
            <a:avLst/>
            <a:gdLst>
              <a:gd name="connsiteX0" fmla="*/ -49 w 810590"/>
              <a:gd name="connsiteY0" fmla="*/ 217771 h 1428733"/>
              <a:gd name="connsiteX1" fmla="*/ 502192 w 810590"/>
              <a:gd name="connsiteY1" fmla="*/ 1428684 h 1428733"/>
              <a:gd name="connsiteX2" fmla="*/ 810542 w 810590"/>
              <a:gd name="connsiteY2" fmla="*/ 1428684 h 1428733"/>
              <a:gd name="connsiteX3" fmla="*/ 218348 w 810590"/>
              <a:gd name="connsiteY3" fmla="*/ -50 h 142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590" h="1428733">
                <a:moveTo>
                  <a:pt x="-49" y="217771"/>
                </a:moveTo>
                <a:cubicBezTo>
                  <a:pt x="308143" y="547485"/>
                  <a:pt x="486551" y="977633"/>
                  <a:pt x="502192" y="1428684"/>
                </a:cubicBezTo>
                <a:lnTo>
                  <a:pt x="810542" y="1428684"/>
                </a:lnTo>
                <a:cubicBezTo>
                  <a:pt x="794815" y="895983"/>
                  <a:pt x="584087" y="387587"/>
                  <a:pt x="218348" y="-5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Freeform: Shape 16">
            <a:extLst>
              <a:ext uri="{FF2B5EF4-FFF2-40B4-BE49-F238E27FC236}">
                <a16:creationId xmlns:a16="http://schemas.microsoft.com/office/drawing/2014/main" xmlns="" id="{4EE9012C-EFAE-5701-A32B-3D600A6A3240}"/>
              </a:ext>
            </a:extLst>
          </p:cNvPr>
          <p:cNvSpPr/>
          <p:nvPr/>
        </p:nvSpPr>
        <p:spPr>
          <a:xfrm>
            <a:off x="5920054" y="3016424"/>
            <a:ext cx="403493" cy="374085"/>
          </a:xfrm>
          <a:custGeom>
            <a:avLst/>
            <a:gdLst>
              <a:gd name="connsiteX0" fmla="*/ 0 w 403493"/>
              <a:gd name="connsiteY0" fmla="*/ 324784 h 374085"/>
              <a:gd name="connsiteX1" fmla="*/ 403494 w 403493"/>
              <a:gd name="connsiteY1" fmla="*/ 374086 h 374085"/>
              <a:gd name="connsiteX2" fmla="*/ 244489 w 403493"/>
              <a:gd name="connsiteY2" fmla="*/ 0 h 374085"/>
              <a:gd name="connsiteX3" fmla="*/ 0 w 403493"/>
              <a:gd name="connsiteY3" fmla="*/ 324784 h 37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493" h="374085">
                <a:moveTo>
                  <a:pt x="0" y="324784"/>
                </a:moveTo>
                <a:lnTo>
                  <a:pt x="403494" y="374086"/>
                </a:lnTo>
                <a:lnTo>
                  <a:pt x="244489" y="0"/>
                </a:lnTo>
                <a:lnTo>
                  <a:pt x="0" y="32478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Freeform: Shape 17">
            <a:extLst>
              <a:ext uri="{FF2B5EF4-FFF2-40B4-BE49-F238E27FC236}">
                <a16:creationId xmlns:a16="http://schemas.microsoft.com/office/drawing/2014/main" xmlns="" id="{2C5E9508-F596-DACD-4C35-05AABA8E1507}"/>
              </a:ext>
            </a:extLst>
          </p:cNvPr>
          <p:cNvSpPr/>
          <p:nvPr/>
        </p:nvSpPr>
        <p:spPr>
          <a:xfrm>
            <a:off x="4952477" y="2044666"/>
            <a:ext cx="376968" cy="402340"/>
          </a:xfrm>
          <a:custGeom>
            <a:avLst/>
            <a:gdLst>
              <a:gd name="connsiteX0" fmla="*/ 56798 w 376968"/>
              <a:gd name="connsiteY0" fmla="*/ 402340 h 402340"/>
              <a:gd name="connsiteX1" fmla="*/ 376969 w 376968"/>
              <a:gd name="connsiteY1" fmla="*/ 151941 h 402340"/>
              <a:gd name="connsiteX2" fmla="*/ 0 w 376968"/>
              <a:gd name="connsiteY2" fmla="*/ 0 h 402340"/>
              <a:gd name="connsiteX3" fmla="*/ 56798 w 376968"/>
              <a:gd name="connsiteY3" fmla="*/ 402340 h 40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68" h="402340">
                <a:moveTo>
                  <a:pt x="56798" y="402340"/>
                </a:moveTo>
                <a:lnTo>
                  <a:pt x="376969" y="151941"/>
                </a:lnTo>
                <a:lnTo>
                  <a:pt x="0" y="0"/>
                </a:lnTo>
                <a:lnTo>
                  <a:pt x="56798" y="40234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Freeform: Shape 18">
            <a:extLst>
              <a:ext uri="{FF2B5EF4-FFF2-40B4-BE49-F238E27FC236}">
                <a16:creationId xmlns:a16="http://schemas.microsoft.com/office/drawing/2014/main" xmlns="" id="{F2C1775C-A993-3708-AEF5-9614420E18EB}"/>
              </a:ext>
            </a:extLst>
          </p:cNvPr>
          <p:cNvSpPr/>
          <p:nvPr/>
        </p:nvSpPr>
        <p:spPr>
          <a:xfrm>
            <a:off x="3408130" y="2055334"/>
            <a:ext cx="374229" cy="403493"/>
          </a:xfrm>
          <a:custGeom>
            <a:avLst/>
            <a:gdLst>
              <a:gd name="connsiteX0" fmla="*/ 324784 w 374229"/>
              <a:gd name="connsiteY0" fmla="*/ 403494 h 403493"/>
              <a:gd name="connsiteX1" fmla="*/ 374230 w 374229"/>
              <a:gd name="connsiteY1" fmla="*/ 0 h 403493"/>
              <a:gd name="connsiteX2" fmla="*/ 0 w 374229"/>
              <a:gd name="connsiteY2" fmla="*/ 159005 h 403493"/>
              <a:gd name="connsiteX3" fmla="*/ 324784 w 374229"/>
              <a:gd name="connsiteY3" fmla="*/ 403494 h 40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29" h="403493">
                <a:moveTo>
                  <a:pt x="324784" y="403494"/>
                </a:moveTo>
                <a:lnTo>
                  <a:pt x="374230" y="0"/>
                </a:lnTo>
                <a:lnTo>
                  <a:pt x="0" y="159005"/>
                </a:lnTo>
                <a:lnTo>
                  <a:pt x="324784" y="40349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Freeform: Shape 19">
            <a:extLst>
              <a:ext uri="{FF2B5EF4-FFF2-40B4-BE49-F238E27FC236}">
                <a16:creationId xmlns:a16="http://schemas.microsoft.com/office/drawing/2014/main" xmlns="" id="{19F065D0-5CEF-8738-81F6-7FC657CBA5DF}"/>
              </a:ext>
            </a:extLst>
          </p:cNvPr>
          <p:cNvSpPr/>
          <p:nvPr/>
        </p:nvSpPr>
        <p:spPr>
          <a:xfrm>
            <a:off x="2436372" y="3049436"/>
            <a:ext cx="402484" cy="376968"/>
          </a:xfrm>
          <a:custGeom>
            <a:avLst/>
            <a:gdLst>
              <a:gd name="connsiteX0" fmla="*/ 0 w 402484"/>
              <a:gd name="connsiteY0" fmla="*/ 376969 h 376968"/>
              <a:gd name="connsiteX1" fmla="*/ 402484 w 402484"/>
              <a:gd name="connsiteY1" fmla="*/ 320171 h 376968"/>
              <a:gd name="connsiteX2" fmla="*/ 152085 w 402484"/>
              <a:gd name="connsiteY2" fmla="*/ 0 h 376968"/>
              <a:gd name="connsiteX3" fmla="*/ 0 w 402484"/>
              <a:gd name="connsiteY3" fmla="*/ 376969 h 37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484" h="376968">
                <a:moveTo>
                  <a:pt x="0" y="376969"/>
                </a:moveTo>
                <a:lnTo>
                  <a:pt x="402484" y="320171"/>
                </a:lnTo>
                <a:lnTo>
                  <a:pt x="152085" y="0"/>
                </a:lnTo>
                <a:lnTo>
                  <a:pt x="0" y="37696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Freeform: Shape 20">
            <a:extLst>
              <a:ext uri="{FF2B5EF4-FFF2-40B4-BE49-F238E27FC236}">
                <a16:creationId xmlns:a16="http://schemas.microsoft.com/office/drawing/2014/main" xmlns="" id="{1BB772CE-81C1-56EE-5432-94E13E10CCAB}"/>
              </a:ext>
            </a:extLst>
          </p:cNvPr>
          <p:cNvSpPr/>
          <p:nvPr/>
        </p:nvSpPr>
        <p:spPr>
          <a:xfrm>
            <a:off x="2447184" y="4596666"/>
            <a:ext cx="403349" cy="373941"/>
          </a:xfrm>
          <a:custGeom>
            <a:avLst/>
            <a:gdLst>
              <a:gd name="connsiteX0" fmla="*/ 159004 w 403349"/>
              <a:gd name="connsiteY0" fmla="*/ 373942 h 373941"/>
              <a:gd name="connsiteX1" fmla="*/ 403350 w 403349"/>
              <a:gd name="connsiteY1" fmla="*/ 49302 h 373941"/>
              <a:gd name="connsiteX2" fmla="*/ 0 w 403349"/>
              <a:gd name="connsiteY2" fmla="*/ 0 h 373941"/>
              <a:gd name="connsiteX3" fmla="*/ 159004 w 403349"/>
              <a:gd name="connsiteY3" fmla="*/ 373942 h 37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349" h="373941">
                <a:moveTo>
                  <a:pt x="159004" y="373942"/>
                </a:moveTo>
                <a:lnTo>
                  <a:pt x="403350" y="49302"/>
                </a:lnTo>
                <a:lnTo>
                  <a:pt x="0" y="0"/>
                </a:lnTo>
                <a:lnTo>
                  <a:pt x="159004" y="37394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Freeform: Shape 21">
            <a:extLst>
              <a:ext uri="{FF2B5EF4-FFF2-40B4-BE49-F238E27FC236}">
                <a16:creationId xmlns:a16="http://schemas.microsoft.com/office/drawing/2014/main" xmlns="" id="{47CF3E2F-2157-78BB-CFFE-DC405220B171}"/>
              </a:ext>
            </a:extLst>
          </p:cNvPr>
          <p:cNvSpPr/>
          <p:nvPr/>
        </p:nvSpPr>
        <p:spPr>
          <a:xfrm>
            <a:off x="5931875" y="4560627"/>
            <a:ext cx="402484" cy="376968"/>
          </a:xfrm>
          <a:custGeom>
            <a:avLst/>
            <a:gdLst>
              <a:gd name="connsiteX0" fmla="*/ 250400 w 402484"/>
              <a:gd name="connsiteY0" fmla="*/ 376969 h 376968"/>
              <a:gd name="connsiteX1" fmla="*/ 402484 w 402484"/>
              <a:gd name="connsiteY1" fmla="*/ 0 h 376968"/>
              <a:gd name="connsiteX2" fmla="*/ 0 w 402484"/>
              <a:gd name="connsiteY2" fmla="*/ 56798 h 376968"/>
              <a:gd name="connsiteX3" fmla="*/ 250400 w 402484"/>
              <a:gd name="connsiteY3" fmla="*/ 376969 h 37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484" h="376968">
                <a:moveTo>
                  <a:pt x="250400" y="376969"/>
                </a:moveTo>
                <a:lnTo>
                  <a:pt x="402484" y="0"/>
                </a:lnTo>
                <a:lnTo>
                  <a:pt x="0" y="56798"/>
                </a:lnTo>
                <a:lnTo>
                  <a:pt x="250400" y="37696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DA7ADA45-D39D-95E8-1262-F433AFCC72F6}"/>
              </a:ext>
            </a:extLst>
          </p:cNvPr>
          <p:cNvSpPr txBox="1"/>
          <p:nvPr/>
        </p:nvSpPr>
        <p:spPr>
          <a:xfrm>
            <a:off x="838200" y="4114800"/>
            <a:ext cx="1752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1.Block </a:t>
            </a:r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Scope with let and </a:t>
            </a:r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sz="1400" dirty="0" smtClean="0"/>
              <a:t>.</a:t>
            </a:r>
          </a:p>
          <a:p>
            <a:pPr lvl="0" algn="ctr">
              <a:buFont typeface="Arial" pitchFamily="34" charset="0"/>
              <a:buChar char="•"/>
            </a:pPr>
            <a:r>
              <a:rPr lang="en-US" sz="1300" dirty="0" smtClean="0"/>
              <a:t>let and const introduced block-level scoping, replacing </a:t>
            </a:r>
            <a:r>
              <a:rPr lang="en-US" sz="1300" dirty="0" err="1" smtClean="0"/>
              <a:t>var</a:t>
            </a:r>
            <a:r>
              <a:rPr lang="en-US" sz="1300" dirty="0" smtClean="0"/>
              <a:t> for many use cases</a:t>
            </a:r>
            <a:r>
              <a:rPr lang="en-US" sz="1600" dirty="0" smtClean="0"/>
              <a:t>.</a:t>
            </a:r>
          </a:p>
          <a:p>
            <a:pPr algn="ctr"/>
            <a:endParaRPr lang="en-IN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425EDD8-1E15-DDB4-CD91-86A57985C762}"/>
              </a:ext>
            </a:extLst>
          </p:cNvPr>
          <p:cNvSpPr txBox="1"/>
          <p:nvPr/>
        </p:nvSpPr>
        <p:spPr>
          <a:xfrm>
            <a:off x="968712" y="1981200"/>
            <a:ext cx="147373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400" dirty="0" smtClean="0"/>
              <a:t>.</a:t>
            </a:r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Arrow Functions</a:t>
            </a:r>
          </a:p>
          <a:p>
            <a:pPr lvl="0" algn="ctr"/>
            <a:r>
              <a:rPr lang="en-US" sz="1300" dirty="0" smtClean="0"/>
              <a:t>. Arrow functions allows a short syntax for writing function expressions</a:t>
            </a:r>
            <a:r>
              <a:rPr lang="en-US" sz="1400" dirty="0" smtClean="0"/>
              <a:t>.</a:t>
            </a:r>
          </a:p>
          <a:p>
            <a:pPr algn="ctr"/>
            <a:endParaRPr lang="en-IN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5A7A3043-BF9F-511D-98F4-9E5AB042EA6D}"/>
              </a:ext>
            </a:extLst>
          </p:cNvPr>
          <p:cNvSpPr txBox="1"/>
          <p:nvPr/>
        </p:nvSpPr>
        <p:spPr>
          <a:xfrm>
            <a:off x="2595644" y="533400"/>
            <a:ext cx="16715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3.Object </a:t>
            </a:r>
            <a:r>
              <a:rPr lang="en-US" sz="14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Destructuring</a:t>
            </a:r>
            <a:endParaRPr lang="en-US" sz="1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1400" dirty="0" smtClean="0"/>
              <a:t>Extract values from arrays or objects into variables.</a:t>
            </a:r>
            <a:endParaRPr lang="en-IN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F2B4004-6F9D-1724-1F6F-738F7700B53B}"/>
              </a:ext>
            </a:extLst>
          </p:cNvPr>
          <p:cNvSpPr txBox="1"/>
          <p:nvPr/>
        </p:nvSpPr>
        <p:spPr>
          <a:xfrm>
            <a:off x="4419600" y="533401"/>
            <a:ext cx="182918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4.JavaScript Maps</a:t>
            </a:r>
          </a:p>
          <a:p>
            <a:pPr algn="ctr"/>
            <a:r>
              <a:rPr lang="en-US" sz="1400" dirty="0" smtClean="0"/>
              <a:t>A Map holds key-value pairs where the keys can be any </a:t>
            </a:r>
            <a:r>
              <a:rPr lang="en-US" sz="1400" dirty="0" err="1" smtClean="0"/>
              <a:t>datatype</a:t>
            </a:r>
            <a:r>
              <a:rPr lang="en-US" sz="1400" dirty="0" smtClean="0"/>
              <a:t>.</a:t>
            </a:r>
          </a:p>
          <a:p>
            <a:pPr algn="ctr"/>
            <a:endParaRPr lang="en-IN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A847A3BD-7F00-451A-7759-B5C13D96166A}"/>
              </a:ext>
            </a:extLst>
          </p:cNvPr>
          <p:cNvSpPr txBox="1"/>
          <p:nvPr/>
        </p:nvSpPr>
        <p:spPr>
          <a:xfrm>
            <a:off x="6019800" y="1981200"/>
            <a:ext cx="1904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5.JavaScript Sets</a:t>
            </a:r>
          </a:p>
          <a:p>
            <a:pPr algn="ctr"/>
            <a:r>
              <a:rPr lang="en-US" sz="1300" dirty="0" smtClean="0"/>
              <a:t>A JavaScript Set is a collection of unique values</a:t>
            </a:r>
            <a:r>
              <a:rPr lang="en-US" sz="1300" dirty="0" smtClean="0"/>
              <a:t>.</a:t>
            </a:r>
          </a:p>
          <a:p>
            <a:pPr algn="ctr"/>
            <a:r>
              <a:rPr lang="en-US" sz="1300" dirty="0" smtClean="0"/>
              <a:t>const set = new Set([1, 2, 2, 3</a:t>
            </a:r>
            <a:r>
              <a:rPr lang="en-US" sz="1300" dirty="0" smtClean="0"/>
              <a:t>]);</a:t>
            </a:r>
          </a:p>
          <a:p>
            <a:pPr algn="ctr"/>
            <a:r>
              <a:rPr lang="en-US" sz="1300" dirty="0" smtClean="0"/>
              <a:t>//set{1,2,3}</a:t>
            </a:r>
            <a:endParaRPr lang="en-US" sz="1300" dirty="0" smtClean="0"/>
          </a:p>
          <a:p>
            <a:pPr algn="ctr"/>
            <a:endParaRPr lang="en-US" sz="1600" dirty="0" smtClean="0"/>
          </a:p>
          <a:p>
            <a:pPr algn="ctr"/>
            <a:endParaRPr lang="en-U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IN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A2BB06FE-13C2-21C4-1D99-742608860630}"/>
              </a:ext>
            </a:extLst>
          </p:cNvPr>
          <p:cNvSpPr txBox="1"/>
          <p:nvPr/>
        </p:nvSpPr>
        <p:spPr>
          <a:xfrm>
            <a:off x="6019800" y="4038600"/>
            <a:ext cx="20574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6.Array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entries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algn="ctr"/>
            <a:r>
              <a:rPr lang="en-US" sz="1300" dirty="0" smtClean="0"/>
              <a:t>const fruits = ["Banana", "Orange", "Apple", "Mango"];</a:t>
            </a:r>
          </a:p>
          <a:p>
            <a:pPr algn="ctr"/>
            <a:r>
              <a:rPr lang="en-US" sz="1300" dirty="0" smtClean="0"/>
              <a:t>The </a:t>
            </a:r>
            <a:r>
              <a:rPr lang="en-US" sz="1300" b="1" dirty="0" smtClean="0"/>
              <a:t>entries</a:t>
            </a:r>
            <a:r>
              <a:rPr lang="en-US" sz="1300" dirty="0" smtClean="0"/>
              <a:t>() method returns an Array </a:t>
            </a:r>
            <a:r>
              <a:rPr lang="en-US" sz="1300" dirty="0" err="1" smtClean="0"/>
              <a:t>Iterator</a:t>
            </a:r>
            <a:r>
              <a:rPr lang="en-US" sz="1300" dirty="0" smtClean="0"/>
              <a:t> object with key/value pairs</a:t>
            </a:r>
            <a:r>
              <a:rPr lang="en-US" sz="1400" dirty="0" smtClean="0"/>
              <a:t>:</a:t>
            </a:r>
          </a:p>
          <a:p>
            <a:pPr algn="ctr"/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7B444D1B-7BC5-6E72-91FE-BFA3D96DF252}"/>
              </a:ext>
            </a:extLst>
          </p:cNvPr>
          <p:cNvGrpSpPr/>
          <p:nvPr/>
        </p:nvGrpSpPr>
        <p:grpSpPr>
          <a:xfrm>
            <a:off x="3124200" y="3276600"/>
            <a:ext cx="2757052" cy="1077218"/>
            <a:chOff x="7760499" y="2765996"/>
            <a:chExt cx="2757052" cy="107721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5574606-8542-421D-F4D7-4A7C72019C16}"/>
                </a:ext>
              </a:extLst>
            </p:cNvPr>
            <p:cNvSpPr txBox="1"/>
            <p:nvPr/>
          </p:nvSpPr>
          <p:spPr>
            <a:xfrm>
              <a:off x="7760499" y="3336478"/>
              <a:ext cx="275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DF0768D9-5769-53EE-67A2-B388B1A94828}"/>
                </a:ext>
              </a:extLst>
            </p:cNvPr>
            <p:cNvSpPr txBox="1"/>
            <p:nvPr/>
          </p:nvSpPr>
          <p:spPr>
            <a:xfrm>
              <a:off x="7831226" y="2765996"/>
              <a:ext cx="261559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ES6</a:t>
              </a:r>
            </a:p>
            <a:p>
              <a:pPr algn="ctr"/>
              <a:r>
                <a:rPr lang="en-IN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Features</a:t>
              </a:r>
              <a:endParaRPr lang="en-I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4">
            <a:extLst>
              <a:ext uri="{FF2B5EF4-FFF2-40B4-BE49-F238E27FC236}">
                <a16:creationId xmlns:a16="http://schemas.microsoft.com/office/drawing/2014/main" xmlns="" id="{878FA516-85BB-DB0E-CABF-AF14FCB7F854}"/>
              </a:ext>
            </a:extLst>
          </p:cNvPr>
          <p:cNvSpPr/>
          <p:nvPr/>
        </p:nvSpPr>
        <p:spPr>
          <a:xfrm>
            <a:off x="715578" y="4059107"/>
            <a:ext cx="2087960" cy="2487994"/>
          </a:xfrm>
          <a:custGeom>
            <a:avLst/>
            <a:gdLst>
              <a:gd name="connsiteX0" fmla="*/ -49 w 2087960"/>
              <a:gd name="connsiteY0" fmla="*/ -50 h 2487994"/>
              <a:gd name="connsiteX1" fmla="*/ 1030093 w 2087960"/>
              <a:gd name="connsiteY1" fmla="*/ 2487945 h 2487994"/>
              <a:gd name="connsiteX2" fmla="*/ 2087912 w 2087960"/>
              <a:gd name="connsiteY2" fmla="*/ 1429981 h 2487994"/>
              <a:gd name="connsiteX3" fmla="*/ 1496150 w 2087960"/>
              <a:gd name="connsiteY3" fmla="*/ -50 h 248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960" h="2487994">
                <a:moveTo>
                  <a:pt x="-49" y="-50"/>
                </a:moveTo>
                <a:cubicBezTo>
                  <a:pt x="15285" y="929932"/>
                  <a:pt x="383531" y="1819319"/>
                  <a:pt x="1030093" y="2487945"/>
                </a:cubicBezTo>
                <a:lnTo>
                  <a:pt x="2087912" y="1429981"/>
                </a:lnTo>
                <a:cubicBezTo>
                  <a:pt x="1722029" y="1041956"/>
                  <a:pt x="1511431" y="533055"/>
                  <a:pt x="1496150" y="-50"/>
                </a:cubicBezTo>
                <a:close/>
              </a:path>
            </a:pathLst>
          </a:custGeom>
          <a:solidFill>
            <a:schemeClr val="accent1"/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reeform: Shape 5">
            <a:extLst>
              <a:ext uri="{FF2B5EF4-FFF2-40B4-BE49-F238E27FC236}">
                <a16:creationId xmlns:a16="http://schemas.microsoft.com/office/drawing/2014/main" xmlns="" id="{C2E8BB97-BFAA-4607-7DE9-E74B35AAB319}"/>
              </a:ext>
            </a:extLst>
          </p:cNvPr>
          <p:cNvSpPr/>
          <p:nvPr/>
        </p:nvSpPr>
        <p:spPr>
          <a:xfrm>
            <a:off x="715578" y="1439065"/>
            <a:ext cx="2088681" cy="2487129"/>
          </a:xfrm>
          <a:custGeom>
            <a:avLst/>
            <a:gdLst>
              <a:gd name="connsiteX0" fmla="*/ -49 w 2088681"/>
              <a:gd name="connsiteY0" fmla="*/ 2487080 h 2487129"/>
              <a:gd name="connsiteX1" fmla="*/ 1495862 w 2088681"/>
              <a:gd name="connsiteY1" fmla="*/ 2487080 h 2487129"/>
              <a:gd name="connsiteX2" fmla="*/ 2088633 w 2088681"/>
              <a:gd name="connsiteY2" fmla="*/ 1058058 h 2487129"/>
              <a:gd name="connsiteX3" fmla="*/ 1030093 w 2088681"/>
              <a:gd name="connsiteY3" fmla="*/ -50 h 2487129"/>
              <a:gd name="connsiteX4" fmla="*/ -49 w 2088681"/>
              <a:gd name="connsiteY4" fmla="*/ 2487080 h 248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681" h="2487129">
                <a:moveTo>
                  <a:pt x="-49" y="2487080"/>
                </a:moveTo>
                <a:lnTo>
                  <a:pt x="1495862" y="2487080"/>
                </a:lnTo>
                <a:cubicBezTo>
                  <a:pt x="1511806" y="1954220"/>
                  <a:pt x="1722721" y="1445738"/>
                  <a:pt x="2088633" y="1058058"/>
                </a:cubicBezTo>
                <a:lnTo>
                  <a:pt x="1030093" y="-50"/>
                </a:lnTo>
                <a:cubicBezTo>
                  <a:pt x="383746" y="668360"/>
                  <a:pt x="15517" y="1557401"/>
                  <a:pt x="-49" y="2487080"/>
                </a:cubicBezTo>
                <a:close/>
              </a:path>
            </a:pathLst>
          </a:custGeom>
          <a:solidFill>
            <a:schemeClr val="accent3"/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xmlns="" id="{51A9FD19-9D56-5951-B8AA-9EB8AD873442}"/>
              </a:ext>
            </a:extLst>
          </p:cNvPr>
          <p:cNvSpPr/>
          <p:nvPr/>
        </p:nvSpPr>
        <p:spPr>
          <a:xfrm>
            <a:off x="1840285" y="315222"/>
            <a:ext cx="2487129" cy="2087816"/>
          </a:xfrm>
          <a:custGeom>
            <a:avLst/>
            <a:gdLst>
              <a:gd name="connsiteX0" fmla="*/ 1057771 w 2487129"/>
              <a:gd name="connsiteY0" fmla="*/ 2087767 h 2087816"/>
              <a:gd name="connsiteX1" fmla="*/ 2487081 w 2487129"/>
              <a:gd name="connsiteY1" fmla="*/ 1495861 h 2087816"/>
              <a:gd name="connsiteX2" fmla="*/ 2487081 w 2487129"/>
              <a:gd name="connsiteY2" fmla="*/ -50 h 2087816"/>
              <a:gd name="connsiteX3" fmla="*/ -49 w 2487129"/>
              <a:gd name="connsiteY3" fmla="*/ 1029803 h 208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7129" h="2087816">
                <a:moveTo>
                  <a:pt x="1057771" y="2087767"/>
                </a:moveTo>
                <a:cubicBezTo>
                  <a:pt x="1445652" y="1722114"/>
                  <a:pt x="1954236" y="1511487"/>
                  <a:pt x="2487081" y="1495861"/>
                </a:cubicBezTo>
                <a:lnTo>
                  <a:pt x="2487081" y="-50"/>
                </a:lnTo>
                <a:cubicBezTo>
                  <a:pt x="1557446" y="15483"/>
                  <a:pt x="668433" y="383599"/>
                  <a:pt x="-49" y="1029803"/>
                </a:cubicBezTo>
                <a:close/>
              </a:path>
            </a:pathLst>
          </a:custGeom>
          <a:solidFill>
            <a:schemeClr val="accent2"/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xmlns="" id="{6DC5789D-6559-8D5A-E5DD-FBB3D184FC2A}"/>
              </a:ext>
            </a:extLst>
          </p:cNvPr>
          <p:cNvSpPr/>
          <p:nvPr/>
        </p:nvSpPr>
        <p:spPr>
          <a:xfrm>
            <a:off x="4460327" y="315222"/>
            <a:ext cx="2487129" cy="2087816"/>
          </a:xfrm>
          <a:custGeom>
            <a:avLst/>
            <a:gdLst>
              <a:gd name="connsiteX0" fmla="*/ -49 w 2487129"/>
              <a:gd name="connsiteY0" fmla="*/ 1495861 h 2087816"/>
              <a:gd name="connsiteX1" fmla="*/ 1429118 w 2487129"/>
              <a:gd name="connsiteY1" fmla="*/ 2087767 h 2087816"/>
              <a:gd name="connsiteX2" fmla="*/ 2487081 w 2487129"/>
              <a:gd name="connsiteY2" fmla="*/ 1029803 h 2087816"/>
              <a:gd name="connsiteX3" fmla="*/ -49 w 2487129"/>
              <a:gd name="connsiteY3" fmla="*/ -50 h 208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7129" h="2087816">
                <a:moveTo>
                  <a:pt x="-49" y="1495861"/>
                </a:moveTo>
                <a:cubicBezTo>
                  <a:pt x="532768" y="1511415"/>
                  <a:pt x="1041337" y="1722042"/>
                  <a:pt x="1429118" y="2087767"/>
                </a:cubicBezTo>
                <a:lnTo>
                  <a:pt x="2487081" y="1029803"/>
                </a:lnTo>
                <a:cubicBezTo>
                  <a:pt x="1818585" y="383624"/>
                  <a:pt x="929573" y="15511"/>
                  <a:pt x="-49" y="-50"/>
                </a:cubicBezTo>
                <a:close/>
              </a:path>
            </a:pathLst>
          </a:custGeom>
          <a:solidFill>
            <a:schemeClr val="accent4"/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xmlns="" id="{3D9BF9F6-917A-FD1F-CD98-97C271F562BD}"/>
              </a:ext>
            </a:extLst>
          </p:cNvPr>
          <p:cNvSpPr/>
          <p:nvPr/>
        </p:nvSpPr>
        <p:spPr>
          <a:xfrm>
            <a:off x="5983916" y="4059107"/>
            <a:ext cx="2087816" cy="2487994"/>
          </a:xfrm>
          <a:custGeom>
            <a:avLst/>
            <a:gdLst>
              <a:gd name="connsiteX0" fmla="*/ -49 w 2087816"/>
              <a:gd name="connsiteY0" fmla="*/ 1429981 h 2487994"/>
              <a:gd name="connsiteX1" fmla="*/ 1057915 w 2087816"/>
              <a:gd name="connsiteY1" fmla="*/ 2487945 h 2487994"/>
              <a:gd name="connsiteX2" fmla="*/ 2087768 w 2087816"/>
              <a:gd name="connsiteY2" fmla="*/ -50 h 2487994"/>
              <a:gd name="connsiteX3" fmla="*/ 592290 w 2087816"/>
              <a:gd name="connsiteY3" fmla="*/ -50 h 2487994"/>
              <a:gd name="connsiteX4" fmla="*/ -49 w 2087816"/>
              <a:gd name="connsiteY4" fmla="*/ 1429981 h 248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7816" h="2487994">
                <a:moveTo>
                  <a:pt x="-49" y="1429981"/>
                </a:moveTo>
                <a:lnTo>
                  <a:pt x="1057915" y="2487945"/>
                </a:lnTo>
                <a:cubicBezTo>
                  <a:pt x="1704370" y="1819275"/>
                  <a:pt x="2072516" y="929889"/>
                  <a:pt x="2087768" y="-50"/>
                </a:cubicBezTo>
                <a:lnTo>
                  <a:pt x="592290" y="-50"/>
                </a:lnTo>
                <a:cubicBezTo>
                  <a:pt x="576923" y="533141"/>
                  <a:pt x="366109" y="1042100"/>
                  <a:pt x="-49" y="1429981"/>
                </a:cubicBezTo>
                <a:close/>
              </a:path>
            </a:pathLst>
          </a:custGeom>
          <a:solidFill>
            <a:schemeClr val="accent6"/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588A93D5-B037-DDF0-82A9-9F51A1E7531D}"/>
              </a:ext>
            </a:extLst>
          </p:cNvPr>
          <p:cNvSpPr/>
          <p:nvPr/>
        </p:nvSpPr>
        <p:spPr>
          <a:xfrm>
            <a:off x="5972341" y="1439065"/>
            <a:ext cx="2088248" cy="2487417"/>
          </a:xfrm>
          <a:custGeom>
            <a:avLst/>
            <a:gdLst>
              <a:gd name="connsiteX0" fmla="*/ -49 w 2088248"/>
              <a:gd name="connsiteY0" fmla="*/ 1058058 h 2487417"/>
              <a:gd name="connsiteX1" fmla="*/ 592578 w 2088248"/>
              <a:gd name="connsiteY1" fmla="*/ 2487368 h 2487417"/>
              <a:gd name="connsiteX2" fmla="*/ 2088200 w 2088248"/>
              <a:gd name="connsiteY2" fmla="*/ 2487368 h 2487417"/>
              <a:gd name="connsiteX3" fmla="*/ 1057338 w 2088248"/>
              <a:gd name="connsiteY3" fmla="*/ -50 h 24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248" h="2487417">
                <a:moveTo>
                  <a:pt x="-49" y="1058058"/>
                </a:moveTo>
                <a:cubicBezTo>
                  <a:pt x="365979" y="1445767"/>
                  <a:pt x="576865" y="1954408"/>
                  <a:pt x="592578" y="2487368"/>
                </a:cubicBezTo>
                <a:lnTo>
                  <a:pt x="2088200" y="2487368"/>
                </a:lnTo>
                <a:cubicBezTo>
                  <a:pt x="2072502" y="1557488"/>
                  <a:pt x="1704009" y="668331"/>
                  <a:pt x="1057338" y="-50"/>
                </a:cubicBezTo>
                <a:close/>
              </a:path>
            </a:pathLst>
          </a:custGeom>
          <a:solidFill>
            <a:schemeClr val="accent5"/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xmlns="" id="{FCA134C7-599C-228C-C778-CC320D425D1C}"/>
              </a:ext>
            </a:extLst>
          </p:cNvPr>
          <p:cNvSpPr/>
          <p:nvPr/>
        </p:nvSpPr>
        <p:spPr>
          <a:xfrm>
            <a:off x="2211488" y="4059107"/>
            <a:ext cx="809870" cy="1430030"/>
          </a:xfrm>
          <a:custGeom>
            <a:avLst/>
            <a:gdLst>
              <a:gd name="connsiteX0" fmla="*/ -49 w 809870"/>
              <a:gd name="connsiteY0" fmla="*/ -50 h 1430030"/>
              <a:gd name="connsiteX1" fmla="*/ 591713 w 809870"/>
              <a:gd name="connsiteY1" fmla="*/ 1429981 h 1430030"/>
              <a:gd name="connsiteX2" fmla="*/ 809822 w 809870"/>
              <a:gd name="connsiteY2" fmla="*/ 1212017 h 1430030"/>
              <a:gd name="connsiteX3" fmla="*/ 308302 w 809870"/>
              <a:gd name="connsiteY3" fmla="*/ -50 h 143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70" h="1430030">
                <a:moveTo>
                  <a:pt x="-49" y="-50"/>
                </a:moveTo>
                <a:cubicBezTo>
                  <a:pt x="15232" y="533055"/>
                  <a:pt x="225830" y="1041956"/>
                  <a:pt x="591713" y="1429981"/>
                </a:cubicBezTo>
                <a:lnTo>
                  <a:pt x="809822" y="1212017"/>
                </a:lnTo>
                <a:cubicBezTo>
                  <a:pt x="501688" y="881856"/>
                  <a:pt x="323539" y="451304"/>
                  <a:pt x="308302" y="-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B6B70E16-26B4-C3FB-950A-620C0EA4AAD8}"/>
              </a:ext>
            </a:extLst>
          </p:cNvPr>
          <p:cNvSpPr/>
          <p:nvPr/>
        </p:nvSpPr>
        <p:spPr>
          <a:xfrm>
            <a:off x="2211488" y="2497173"/>
            <a:ext cx="810735" cy="1429021"/>
          </a:xfrm>
          <a:custGeom>
            <a:avLst/>
            <a:gdLst>
              <a:gd name="connsiteX0" fmla="*/ -49 w 810735"/>
              <a:gd name="connsiteY0" fmla="*/ 1428972 h 1429021"/>
              <a:gd name="connsiteX1" fmla="*/ 308446 w 810735"/>
              <a:gd name="connsiteY1" fmla="*/ 1428972 h 1429021"/>
              <a:gd name="connsiteX2" fmla="*/ 810687 w 810735"/>
              <a:gd name="connsiteY2" fmla="*/ 218059 h 1429021"/>
              <a:gd name="connsiteX3" fmla="*/ 592722 w 810735"/>
              <a:gd name="connsiteY3" fmla="*/ -50 h 1429021"/>
              <a:gd name="connsiteX4" fmla="*/ -49 w 810735"/>
              <a:gd name="connsiteY4" fmla="*/ 1428972 h 142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735" h="1429021">
                <a:moveTo>
                  <a:pt x="-49" y="1428972"/>
                </a:moveTo>
                <a:lnTo>
                  <a:pt x="308446" y="1428972"/>
                </a:lnTo>
                <a:cubicBezTo>
                  <a:pt x="324029" y="977907"/>
                  <a:pt x="502437" y="547744"/>
                  <a:pt x="810687" y="218059"/>
                </a:cubicBezTo>
                <a:lnTo>
                  <a:pt x="592722" y="-50"/>
                </a:lnTo>
                <a:cubicBezTo>
                  <a:pt x="226810" y="387630"/>
                  <a:pt x="15895" y="896112"/>
                  <a:pt x="-49" y="142897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xmlns="" id="{5E094CFC-11ED-08EF-27F0-9BBD607C7084}"/>
              </a:ext>
            </a:extLst>
          </p:cNvPr>
          <p:cNvSpPr/>
          <p:nvPr/>
        </p:nvSpPr>
        <p:spPr>
          <a:xfrm>
            <a:off x="2897816" y="1811133"/>
            <a:ext cx="1429310" cy="809870"/>
          </a:xfrm>
          <a:custGeom>
            <a:avLst/>
            <a:gdLst>
              <a:gd name="connsiteX0" fmla="*/ 218348 w 1429310"/>
              <a:gd name="connsiteY0" fmla="*/ 809821 h 809870"/>
              <a:gd name="connsiteX1" fmla="*/ 1429262 w 1429310"/>
              <a:gd name="connsiteY1" fmla="*/ 308445 h 809870"/>
              <a:gd name="connsiteX2" fmla="*/ 1429262 w 1429310"/>
              <a:gd name="connsiteY2" fmla="*/ -50 h 809870"/>
              <a:gd name="connsiteX3" fmla="*/ -49 w 1429310"/>
              <a:gd name="connsiteY3" fmla="*/ 591856 h 809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9310" h="809870">
                <a:moveTo>
                  <a:pt x="218348" y="809821"/>
                </a:moveTo>
                <a:cubicBezTo>
                  <a:pt x="548193" y="501946"/>
                  <a:pt x="978326" y="323855"/>
                  <a:pt x="1429262" y="308445"/>
                </a:cubicBezTo>
                <a:lnTo>
                  <a:pt x="1429262" y="-50"/>
                </a:lnTo>
                <a:cubicBezTo>
                  <a:pt x="896417" y="15577"/>
                  <a:pt x="387833" y="226204"/>
                  <a:pt x="-49" y="59185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xmlns="" id="{69E75E06-A075-8239-5896-62BAB38547C7}"/>
              </a:ext>
            </a:extLst>
          </p:cNvPr>
          <p:cNvSpPr/>
          <p:nvPr/>
        </p:nvSpPr>
        <p:spPr>
          <a:xfrm>
            <a:off x="4460183" y="1811133"/>
            <a:ext cx="1429166" cy="810014"/>
          </a:xfrm>
          <a:custGeom>
            <a:avLst/>
            <a:gdLst>
              <a:gd name="connsiteX0" fmla="*/ 96 w 1429166"/>
              <a:gd name="connsiteY0" fmla="*/ 308445 h 810014"/>
              <a:gd name="connsiteX1" fmla="*/ 1211009 w 1429166"/>
              <a:gd name="connsiteY1" fmla="*/ 809965 h 810014"/>
              <a:gd name="connsiteX2" fmla="*/ 1429118 w 1429166"/>
              <a:gd name="connsiteY2" fmla="*/ 591856 h 810014"/>
              <a:gd name="connsiteX3" fmla="*/ -49 w 1429166"/>
              <a:gd name="connsiteY3" fmla="*/ -50 h 81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9166" h="810014">
                <a:moveTo>
                  <a:pt x="96" y="308445"/>
                </a:moveTo>
                <a:cubicBezTo>
                  <a:pt x="451074" y="323769"/>
                  <a:pt x="881251" y="501931"/>
                  <a:pt x="1211009" y="809965"/>
                </a:cubicBezTo>
                <a:lnTo>
                  <a:pt x="1429118" y="591856"/>
                </a:lnTo>
                <a:cubicBezTo>
                  <a:pt x="1041337" y="226132"/>
                  <a:pt x="532768" y="15505"/>
                  <a:pt x="-49" y="-5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xmlns="" id="{83833A25-E33C-C52D-6860-67BBF3418E18}"/>
              </a:ext>
            </a:extLst>
          </p:cNvPr>
          <p:cNvSpPr/>
          <p:nvPr/>
        </p:nvSpPr>
        <p:spPr>
          <a:xfrm>
            <a:off x="5766239" y="4059107"/>
            <a:ext cx="809582" cy="1430030"/>
          </a:xfrm>
          <a:custGeom>
            <a:avLst/>
            <a:gdLst>
              <a:gd name="connsiteX0" fmla="*/ -49 w 809582"/>
              <a:gd name="connsiteY0" fmla="*/ 1212017 h 1430030"/>
              <a:gd name="connsiteX1" fmla="*/ 217628 w 809582"/>
              <a:gd name="connsiteY1" fmla="*/ 1429981 h 1430030"/>
              <a:gd name="connsiteX2" fmla="*/ 809534 w 809582"/>
              <a:gd name="connsiteY2" fmla="*/ -50 h 1430030"/>
              <a:gd name="connsiteX3" fmla="*/ 501039 w 809582"/>
              <a:gd name="connsiteY3" fmla="*/ -50 h 1430030"/>
              <a:gd name="connsiteX4" fmla="*/ -49 w 809582"/>
              <a:gd name="connsiteY4" fmla="*/ 1212017 h 143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582" h="1430030">
                <a:moveTo>
                  <a:pt x="-49" y="1212017"/>
                </a:moveTo>
                <a:lnTo>
                  <a:pt x="217628" y="1429981"/>
                </a:lnTo>
                <a:cubicBezTo>
                  <a:pt x="583626" y="1042028"/>
                  <a:pt x="794296" y="533084"/>
                  <a:pt x="809534" y="-50"/>
                </a:cubicBezTo>
                <a:lnTo>
                  <a:pt x="501039" y="-50"/>
                </a:lnTo>
                <a:cubicBezTo>
                  <a:pt x="486061" y="451275"/>
                  <a:pt x="308043" y="881870"/>
                  <a:pt x="-49" y="121201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xmlns="" id="{FBF214A3-C326-DA7D-2226-0D732935D784}"/>
              </a:ext>
            </a:extLst>
          </p:cNvPr>
          <p:cNvSpPr/>
          <p:nvPr/>
        </p:nvSpPr>
        <p:spPr>
          <a:xfrm>
            <a:off x="5765519" y="2497173"/>
            <a:ext cx="810590" cy="1428733"/>
          </a:xfrm>
          <a:custGeom>
            <a:avLst/>
            <a:gdLst>
              <a:gd name="connsiteX0" fmla="*/ -49 w 810590"/>
              <a:gd name="connsiteY0" fmla="*/ 217771 h 1428733"/>
              <a:gd name="connsiteX1" fmla="*/ 502192 w 810590"/>
              <a:gd name="connsiteY1" fmla="*/ 1428684 h 1428733"/>
              <a:gd name="connsiteX2" fmla="*/ 810542 w 810590"/>
              <a:gd name="connsiteY2" fmla="*/ 1428684 h 1428733"/>
              <a:gd name="connsiteX3" fmla="*/ 218348 w 810590"/>
              <a:gd name="connsiteY3" fmla="*/ -50 h 142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590" h="1428733">
                <a:moveTo>
                  <a:pt x="-49" y="217771"/>
                </a:moveTo>
                <a:cubicBezTo>
                  <a:pt x="308143" y="547485"/>
                  <a:pt x="486551" y="977633"/>
                  <a:pt x="502192" y="1428684"/>
                </a:cubicBezTo>
                <a:lnTo>
                  <a:pt x="810542" y="1428684"/>
                </a:lnTo>
                <a:cubicBezTo>
                  <a:pt x="794815" y="895983"/>
                  <a:pt x="584087" y="387587"/>
                  <a:pt x="218348" y="-5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xmlns="" id="{4EE9012C-EFAE-5701-A32B-3D600A6A3240}"/>
              </a:ext>
            </a:extLst>
          </p:cNvPr>
          <p:cNvSpPr/>
          <p:nvPr/>
        </p:nvSpPr>
        <p:spPr>
          <a:xfrm>
            <a:off x="5920054" y="3016424"/>
            <a:ext cx="403493" cy="374085"/>
          </a:xfrm>
          <a:custGeom>
            <a:avLst/>
            <a:gdLst>
              <a:gd name="connsiteX0" fmla="*/ 0 w 403493"/>
              <a:gd name="connsiteY0" fmla="*/ 324784 h 374085"/>
              <a:gd name="connsiteX1" fmla="*/ 403494 w 403493"/>
              <a:gd name="connsiteY1" fmla="*/ 374086 h 374085"/>
              <a:gd name="connsiteX2" fmla="*/ 244489 w 403493"/>
              <a:gd name="connsiteY2" fmla="*/ 0 h 374085"/>
              <a:gd name="connsiteX3" fmla="*/ 0 w 403493"/>
              <a:gd name="connsiteY3" fmla="*/ 324784 h 37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493" h="374085">
                <a:moveTo>
                  <a:pt x="0" y="324784"/>
                </a:moveTo>
                <a:lnTo>
                  <a:pt x="403494" y="374086"/>
                </a:lnTo>
                <a:lnTo>
                  <a:pt x="244489" y="0"/>
                </a:lnTo>
                <a:lnTo>
                  <a:pt x="0" y="32478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xmlns="" id="{2C5E9508-F596-DACD-4C35-05AABA8E1507}"/>
              </a:ext>
            </a:extLst>
          </p:cNvPr>
          <p:cNvSpPr/>
          <p:nvPr/>
        </p:nvSpPr>
        <p:spPr>
          <a:xfrm>
            <a:off x="4952477" y="2044666"/>
            <a:ext cx="376968" cy="402340"/>
          </a:xfrm>
          <a:custGeom>
            <a:avLst/>
            <a:gdLst>
              <a:gd name="connsiteX0" fmla="*/ 56798 w 376968"/>
              <a:gd name="connsiteY0" fmla="*/ 402340 h 402340"/>
              <a:gd name="connsiteX1" fmla="*/ 376969 w 376968"/>
              <a:gd name="connsiteY1" fmla="*/ 151941 h 402340"/>
              <a:gd name="connsiteX2" fmla="*/ 0 w 376968"/>
              <a:gd name="connsiteY2" fmla="*/ 0 h 402340"/>
              <a:gd name="connsiteX3" fmla="*/ 56798 w 376968"/>
              <a:gd name="connsiteY3" fmla="*/ 402340 h 40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68" h="402340">
                <a:moveTo>
                  <a:pt x="56798" y="402340"/>
                </a:moveTo>
                <a:lnTo>
                  <a:pt x="376969" y="151941"/>
                </a:lnTo>
                <a:lnTo>
                  <a:pt x="0" y="0"/>
                </a:lnTo>
                <a:lnTo>
                  <a:pt x="56798" y="40234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Freeform: Shape 18">
            <a:extLst>
              <a:ext uri="{FF2B5EF4-FFF2-40B4-BE49-F238E27FC236}">
                <a16:creationId xmlns:a16="http://schemas.microsoft.com/office/drawing/2014/main" xmlns="" id="{F2C1775C-A993-3708-AEF5-9614420E18EB}"/>
              </a:ext>
            </a:extLst>
          </p:cNvPr>
          <p:cNvSpPr/>
          <p:nvPr/>
        </p:nvSpPr>
        <p:spPr>
          <a:xfrm>
            <a:off x="3408130" y="2055334"/>
            <a:ext cx="374229" cy="403493"/>
          </a:xfrm>
          <a:custGeom>
            <a:avLst/>
            <a:gdLst>
              <a:gd name="connsiteX0" fmla="*/ 324784 w 374229"/>
              <a:gd name="connsiteY0" fmla="*/ 403494 h 403493"/>
              <a:gd name="connsiteX1" fmla="*/ 374230 w 374229"/>
              <a:gd name="connsiteY1" fmla="*/ 0 h 403493"/>
              <a:gd name="connsiteX2" fmla="*/ 0 w 374229"/>
              <a:gd name="connsiteY2" fmla="*/ 159005 h 403493"/>
              <a:gd name="connsiteX3" fmla="*/ 324784 w 374229"/>
              <a:gd name="connsiteY3" fmla="*/ 403494 h 40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29" h="403493">
                <a:moveTo>
                  <a:pt x="324784" y="403494"/>
                </a:moveTo>
                <a:lnTo>
                  <a:pt x="374230" y="0"/>
                </a:lnTo>
                <a:lnTo>
                  <a:pt x="0" y="159005"/>
                </a:lnTo>
                <a:lnTo>
                  <a:pt x="324784" y="40349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Freeform: Shape 19">
            <a:extLst>
              <a:ext uri="{FF2B5EF4-FFF2-40B4-BE49-F238E27FC236}">
                <a16:creationId xmlns:a16="http://schemas.microsoft.com/office/drawing/2014/main" xmlns="" id="{19F065D0-5CEF-8738-81F6-7FC657CBA5DF}"/>
              </a:ext>
            </a:extLst>
          </p:cNvPr>
          <p:cNvSpPr/>
          <p:nvPr/>
        </p:nvSpPr>
        <p:spPr>
          <a:xfrm>
            <a:off x="2436372" y="3049436"/>
            <a:ext cx="402484" cy="376968"/>
          </a:xfrm>
          <a:custGeom>
            <a:avLst/>
            <a:gdLst>
              <a:gd name="connsiteX0" fmla="*/ 0 w 402484"/>
              <a:gd name="connsiteY0" fmla="*/ 376969 h 376968"/>
              <a:gd name="connsiteX1" fmla="*/ 402484 w 402484"/>
              <a:gd name="connsiteY1" fmla="*/ 320171 h 376968"/>
              <a:gd name="connsiteX2" fmla="*/ 152085 w 402484"/>
              <a:gd name="connsiteY2" fmla="*/ 0 h 376968"/>
              <a:gd name="connsiteX3" fmla="*/ 0 w 402484"/>
              <a:gd name="connsiteY3" fmla="*/ 376969 h 37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484" h="376968">
                <a:moveTo>
                  <a:pt x="0" y="376969"/>
                </a:moveTo>
                <a:lnTo>
                  <a:pt x="402484" y="320171"/>
                </a:lnTo>
                <a:lnTo>
                  <a:pt x="152085" y="0"/>
                </a:lnTo>
                <a:lnTo>
                  <a:pt x="0" y="37696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Freeform: Shape 20">
            <a:extLst>
              <a:ext uri="{FF2B5EF4-FFF2-40B4-BE49-F238E27FC236}">
                <a16:creationId xmlns:a16="http://schemas.microsoft.com/office/drawing/2014/main" xmlns="" id="{1BB772CE-81C1-56EE-5432-94E13E10CCAB}"/>
              </a:ext>
            </a:extLst>
          </p:cNvPr>
          <p:cNvSpPr/>
          <p:nvPr/>
        </p:nvSpPr>
        <p:spPr>
          <a:xfrm>
            <a:off x="2447184" y="4596666"/>
            <a:ext cx="403349" cy="373941"/>
          </a:xfrm>
          <a:custGeom>
            <a:avLst/>
            <a:gdLst>
              <a:gd name="connsiteX0" fmla="*/ 159004 w 403349"/>
              <a:gd name="connsiteY0" fmla="*/ 373942 h 373941"/>
              <a:gd name="connsiteX1" fmla="*/ 403350 w 403349"/>
              <a:gd name="connsiteY1" fmla="*/ 49302 h 373941"/>
              <a:gd name="connsiteX2" fmla="*/ 0 w 403349"/>
              <a:gd name="connsiteY2" fmla="*/ 0 h 373941"/>
              <a:gd name="connsiteX3" fmla="*/ 159004 w 403349"/>
              <a:gd name="connsiteY3" fmla="*/ 373942 h 37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349" h="373941">
                <a:moveTo>
                  <a:pt x="159004" y="373942"/>
                </a:moveTo>
                <a:lnTo>
                  <a:pt x="403350" y="49302"/>
                </a:lnTo>
                <a:lnTo>
                  <a:pt x="0" y="0"/>
                </a:lnTo>
                <a:lnTo>
                  <a:pt x="159004" y="37394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Freeform: Shape 21">
            <a:extLst>
              <a:ext uri="{FF2B5EF4-FFF2-40B4-BE49-F238E27FC236}">
                <a16:creationId xmlns:a16="http://schemas.microsoft.com/office/drawing/2014/main" xmlns="" id="{47CF3E2F-2157-78BB-CFFE-DC405220B171}"/>
              </a:ext>
            </a:extLst>
          </p:cNvPr>
          <p:cNvSpPr/>
          <p:nvPr/>
        </p:nvSpPr>
        <p:spPr>
          <a:xfrm>
            <a:off x="5931875" y="4560627"/>
            <a:ext cx="402484" cy="376968"/>
          </a:xfrm>
          <a:custGeom>
            <a:avLst/>
            <a:gdLst>
              <a:gd name="connsiteX0" fmla="*/ 250400 w 402484"/>
              <a:gd name="connsiteY0" fmla="*/ 376969 h 376968"/>
              <a:gd name="connsiteX1" fmla="*/ 402484 w 402484"/>
              <a:gd name="connsiteY1" fmla="*/ 0 h 376968"/>
              <a:gd name="connsiteX2" fmla="*/ 0 w 402484"/>
              <a:gd name="connsiteY2" fmla="*/ 56798 h 376968"/>
              <a:gd name="connsiteX3" fmla="*/ 250400 w 402484"/>
              <a:gd name="connsiteY3" fmla="*/ 376969 h 37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484" h="376968">
                <a:moveTo>
                  <a:pt x="250400" y="376969"/>
                </a:moveTo>
                <a:lnTo>
                  <a:pt x="402484" y="0"/>
                </a:lnTo>
                <a:lnTo>
                  <a:pt x="0" y="56798"/>
                </a:lnTo>
                <a:lnTo>
                  <a:pt x="250400" y="37696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4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A7ADA45-D39D-95E8-1262-F433AFCC72F6}"/>
              </a:ext>
            </a:extLst>
          </p:cNvPr>
          <p:cNvSpPr txBox="1"/>
          <p:nvPr/>
        </p:nvSpPr>
        <p:spPr>
          <a:xfrm>
            <a:off x="990600" y="4114800"/>
            <a:ext cx="1600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r>
              <a:rPr lang="en-US" sz="1300" dirty="0" smtClean="0"/>
              <a:t>.</a:t>
            </a:r>
            <a:r>
              <a:rPr lang="en-US" sz="1300" b="1" dirty="0" smtClean="0"/>
              <a:t> </a:t>
            </a:r>
            <a:r>
              <a:rPr lang="en-US" sz="13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Array.from</a:t>
            </a:r>
            <a:r>
              <a:rPr lang="en-US" sz="1300" b="1" dirty="0" smtClean="0"/>
              <a:t>()</a:t>
            </a:r>
          </a:p>
          <a:p>
            <a:pPr algn="ctr"/>
            <a:r>
              <a:rPr lang="en-US" sz="1300" dirty="0" smtClean="0"/>
              <a:t>The </a:t>
            </a:r>
            <a:r>
              <a:rPr lang="en-US" sz="1300" dirty="0" err="1" smtClean="0"/>
              <a:t>Array.from</a:t>
            </a:r>
            <a:r>
              <a:rPr lang="en-US" sz="1300" dirty="0" smtClean="0"/>
              <a:t>() method returns an Array object from any object with a length property or any </a:t>
            </a:r>
            <a:r>
              <a:rPr lang="en-US" sz="1300" dirty="0" err="1" smtClean="0"/>
              <a:t>iterable</a:t>
            </a:r>
            <a:r>
              <a:rPr lang="en-US" sz="1300" dirty="0" smtClean="0"/>
              <a:t> object.</a:t>
            </a:r>
          </a:p>
          <a:p>
            <a:pPr algn="ctr"/>
            <a:r>
              <a:rPr lang="en-US" sz="1600" dirty="0" smtClean="0"/>
              <a:t>.</a:t>
            </a:r>
            <a:endParaRPr lang="en-US" sz="1600" dirty="0" smtClean="0"/>
          </a:p>
          <a:p>
            <a:pPr algn="ctr"/>
            <a:endParaRPr lang="en-IN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425EDD8-1E15-DDB4-CD91-86A57985C762}"/>
              </a:ext>
            </a:extLst>
          </p:cNvPr>
          <p:cNvSpPr txBox="1"/>
          <p:nvPr/>
        </p:nvSpPr>
        <p:spPr>
          <a:xfrm>
            <a:off x="1143000" y="1981200"/>
            <a:ext cx="147373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300" dirty="0" smtClean="0"/>
              <a:t>.</a:t>
            </a:r>
            <a:r>
              <a:rPr lang="en-US" sz="1300" b="1" dirty="0" smtClean="0"/>
              <a:t> </a:t>
            </a:r>
            <a:r>
              <a:rPr lang="en-US" sz="13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Array keys </a:t>
            </a:r>
            <a:endParaRPr lang="en-US" sz="13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1300" dirty="0" smtClean="0"/>
              <a:t>The keys() method returns an Array </a:t>
            </a:r>
            <a:r>
              <a:rPr lang="en-US" sz="1300" dirty="0" err="1" smtClean="0"/>
              <a:t>Iterator</a:t>
            </a:r>
            <a:r>
              <a:rPr lang="en-US" sz="1300" dirty="0" smtClean="0"/>
              <a:t> object with the keys of an array.</a:t>
            </a:r>
          </a:p>
          <a:p>
            <a:pPr algn="ctr"/>
            <a:endParaRPr lang="en-IN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A7A3043-BF9F-511D-98F4-9E5AB042EA6D}"/>
              </a:ext>
            </a:extLst>
          </p:cNvPr>
          <p:cNvSpPr txBox="1"/>
          <p:nvPr/>
        </p:nvSpPr>
        <p:spPr>
          <a:xfrm>
            <a:off x="2438400" y="609600"/>
            <a:ext cx="18288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9.</a:t>
            </a:r>
            <a:r>
              <a:rPr lang="en-US" sz="13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Array find </a:t>
            </a:r>
            <a:r>
              <a:rPr lang="en-US" sz="13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  <a:r>
              <a:rPr lang="en-US" sz="1300" dirty="0" smtClean="0"/>
              <a:t> The </a:t>
            </a:r>
            <a:r>
              <a:rPr lang="en-US" sz="1300" dirty="0" smtClean="0"/>
              <a:t>find() </a:t>
            </a:r>
          </a:p>
          <a:p>
            <a:pPr algn="ctr"/>
            <a:r>
              <a:rPr lang="en-US" sz="1300" dirty="0" smtClean="0"/>
              <a:t> method returns the value of the first array element that passes a test function.</a:t>
            </a:r>
          </a:p>
          <a:p>
            <a:pPr algn="ctr"/>
            <a:endParaRPr lang="en-US" sz="14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F2B4004-6F9D-1724-1F6F-738F7700B53B}"/>
              </a:ext>
            </a:extLst>
          </p:cNvPr>
          <p:cNvSpPr txBox="1"/>
          <p:nvPr/>
        </p:nvSpPr>
        <p:spPr>
          <a:xfrm>
            <a:off x="4495800" y="609599"/>
            <a:ext cx="18288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10.</a:t>
            </a:r>
            <a:r>
              <a:rPr lang="en-US" sz="13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</a:rPr>
              <a:t>Array</a:t>
            </a:r>
            <a:r>
              <a:rPr lang="en-US" sz="13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300" b="1" dirty="0" err="1" smtClean="0">
                <a:solidFill>
                  <a:schemeClr val="accent1">
                    <a:lumMod val="75000"/>
                  </a:schemeClr>
                </a:solidFill>
              </a:rPr>
              <a:t>findIndex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sz="13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300" dirty="0" smtClean="0"/>
              <a:t>The </a:t>
            </a:r>
            <a:r>
              <a:rPr lang="en-US" sz="1300" dirty="0" err="1" smtClean="0"/>
              <a:t>findIndex</a:t>
            </a:r>
            <a:r>
              <a:rPr lang="en-US" sz="1300" dirty="0" smtClean="0"/>
              <a:t>() method returns the index of the first array element that passes a test function</a:t>
            </a:r>
            <a:endParaRPr lang="en-IN" sz="13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847A3BD-7F00-451A-7759-B5C13D96166A}"/>
              </a:ext>
            </a:extLst>
          </p:cNvPr>
          <p:cNvSpPr txBox="1"/>
          <p:nvPr/>
        </p:nvSpPr>
        <p:spPr>
          <a:xfrm>
            <a:off x="6019800" y="1981200"/>
            <a:ext cx="1905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</a:rPr>
              <a:t>11.Array.every</a:t>
            </a:r>
          </a:p>
          <a:p>
            <a:pPr algn="ctr"/>
            <a:r>
              <a:rPr lang="en-US" sz="1300" dirty="0" smtClean="0"/>
              <a:t>Tests whether </a:t>
            </a:r>
            <a:r>
              <a:rPr lang="en-US" sz="1300" b="1" dirty="0" smtClean="0"/>
              <a:t>all elements</a:t>
            </a:r>
            <a:r>
              <a:rPr lang="en-US" sz="1300" dirty="0" smtClean="0"/>
              <a:t> in an array pass the provided function (predicate</a:t>
            </a:r>
            <a:r>
              <a:rPr lang="en-US" sz="1300" dirty="0" smtClean="0"/>
              <a:t>).</a:t>
            </a:r>
          </a:p>
          <a:p>
            <a:pPr algn="ctr"/>
            <a:r>
              <a:rPr lang="en-US" sz="1300" dirty="0" smtClean="0"/>
              <a:t>Returns true if </a:t>
            </a:r>
            <a:r>
              <a:rPr lang="en-US" sz="1300" b="1" dirty="0" smtClean="0"/>
              <a:t>every element</a:t>
            </a:r>
            <a:r>
              <a:rPr lang="en-US" sz="1300" dirty="0" smtClean="0"/>
              <a:t> passes the test; otherwise, returns false</a:t>
            </a:r>
          </a:p>
          <a:p>
            <a:pPr algn="ctr"/>
            <a:endParaRPr lang="en-U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IN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2BB06FE-13C2-21C4-1D99-742608860630}"/>
              </a:ext>
            </a:extLst>
          </p:cNvPr>
          <p:cNvSpPr txBox="1"/>
          <p:nvPr/>
        </p:nvSpPr>
        <p:spPr>
          <a:xfrm>
            <a:off x="6096000" y="4038601"/>
            <a:ext cx="175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12.Array some()</a:t>
            </a:r>
          </a:p>
          <a:p>
            <a:pPr algn="ctr"/>
            <a:r>
              <a:rPr lang="en-US" sz="1300" dirty="0" smtClean="0"/>
              <a:t>Tests whether </a:t>
            </a:r>
            <a:r>
              <a:rPr lang="en-US" sz="1300" b="1" dirty="0" smtClean="0"/>
              <a:t>at least one </a:t>
            </a:r>
            <a:r>
              <a:rPr lang="en-US" sz="1300" b="1" dirty="0" smtClean="0"/>
              <a:t>element</a:t>
            </a:r>
            <a:r>
              <a:rPr lang="en-US" sz="1300" dirty="0" smtClean="0"/>
              <a:t> in </a:t>
            </a:r>
            <a:r>
              <a:rPr lang="en-US" sz="1300" dirty="0" smtClean="0"/>
              <a:t>an array </a:t>
            </a:r>
            <a:r>
              <a:rPr lang="en-US" sz="1300" dirty="0" smtClean="0"/>
              <a:t>passes the </a:t>
            </a:r>
            <a:r>
              <a:rPr lang="en-US" sz="1300" dirty="0" smtClean="0"/>
              <a:t>provided function (predicate</a:t>
            </a:r>
            <a:r>
              <a:rPr lang="en-US" sz="1300" dirty="0" smtClean="0"/>
              <a:t>).</a:t>
            </a:r>
            <a:br>
              <a:rPr lang="en-US" sz="1300" dirty="0" smtClean="0"/>
            </a:br>
            <a:r>
              <a:rPr lang="en-US" sz="1300" dirty="0" smtClean="0"/>
              <a:t> Returns true if </a:t>
            </a:r>
            <a:r>
              <a:rPr lang="en-US" sz="1300" b="1" dirty="0" smtClean="0"/>
              <a:t>any element</a:t>
            </a:r>
            <a:r>
              <a:rPr lang="en-US" sz="1300" dirty="0" smtClean="0"/>
              <a:t> passes the test; otherwise, returns false.</a:t>
            </a:r>
          </a:p>
          <a:p>
            <a:pPr algn="ctr"/>
            <a:endParaRPr lang="en-US" sz="1400" dirty="0" smtClean="0"/>
          </a:p>
          <a:p>
            <a:pPr algn="ctr"/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7B444D1B-7BC5-6E72-91FE-BFA3D96DF252}"/>
              </a:ext>
            </a:extLst>
          </p:cNvPr>
          <p:cNvGrpSpPr/>
          <p:nvPr/>
        </p:nvGrpSpPr>
        <p:grpSpPr>
          <a:xfrm>
            <a:off x="3124200" y="3276600"/>
            <a:ext cx="2757052" cy="1077218"/>
            <a:chOff x="7760499" y="2765996"/>
            <a:chExt cx="2757052" cy="10772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15574606-8542-421D-F4D7-4A7C72019C16}"/>
                </a:ext>
              </a:extLst>
            </p:cNvPr>
            <p:cNvSpPr txBox="1"/>
            <p:nvPr/>
          </p:nvSpPr>
          <p:spPr>
            <a:xfrm>
              <a:off x="7760499" y="3336478"/>
              <a:ext cx="275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F0768D9-5769-53EE-67A2-B388B1A94828}"/>
                </a:ext>
              </a:extLst>
            </p:cNvPr>
            <p:cNvSpPr txBox="1"/>
            <p:nvPr/>
          </p:nvSpPr>
          <p:spPr>
            <a:xfrm>
              <a:off x="7831226" y="2765996"/>
              <a:ext cx="261559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ES6</a:t>
              </a:r>
            </a:p>
            <a:p>
              <a:pPr algn="ctr"/>
              <a:r>
                <a:rPr lang="en-IN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Features</a:t>
              </a:r>
              <a:endParaRPr lang="en-I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600" dirty="0" smtClean="0"/>
              <a:t>TypeScript is a </a:t>
            </a:r>
            <a:r>
              <a:rPr lang="en-US" sz="1600" b="1" dirty="0" smtClean="0"/>
              <a:t>superset of JavaScript</a:t>
            </a:r>
            <a:r>
              <a:rPr lang="en-US" sz="1600" dirty="0" smtClean="0"/>
              <a:t> designed to add static typing and other features that enhance JavaScript for larger, more complex projects.</a:t>
            </a:r>
          </a:p>
          <a:p>
            <a:pPr>
              <a:buNone/>
            </a:pPr>
            <a:r>
              <a:rPr lang="en-US" sz="1600" dirty="0" smtClean="0"/>
              <a:t>      npm </a:t>
            </a:r>
            <a:r>
              <a:rPr lang="en-US" sz="1600" dirty="0" smtClean="0"/>
              <a:t>install -g </a:t>
            </a:r>
            <a:r>
              <a:rPr lang="en-US" sz="1600" dirty="0" smtClean="0"/>
              <a:t>typescript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 </a:t>
            </a:r>
            <a:r>
              <a:rPr lang="en-US" sz="1600" b="1" dirty="0" smtClean="0"/>
              <a:t>Write Code in .ts Files</a:t>
            </a:r>
            <a:r>
              <a:rPr lang="en-US" sz="1600" dirty="0" smtClean="0"/>
              <a:t>: Create a TypeScript file (e.g., example.ts</a:t>
            </a:r>
            <a:r>
              <a:rPr lang="en-US" sz="1600" dirty="0" smtClean="0"/>
              <a:t>).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 </a:t>
            </a:r>
            <a:r>
              <a:rPr lang="en-US" sz="1600" b="1" dirty="0" smtClean="0"/>
              <a:t>Compile </a:t>
            </a:r>
            <a:r>
              <a:rPr lang="en-US" sz="1600" b="1" dirty="0" smtClean="0"/>
              <a:t>to JavaScript</a:t>
            </a:r>
            <a:r>
              <a:rPr lang="en-US" sz="1600" dirty="0" smtClean="0"/>
              <a:t>:</a:t>
            </a:r>
          </a:p>
          <a:p>
            <a:pPr lvl="1"/>
            <a:r>
              <a:rPr lang="en-US" sz="1300" dirty="0" smtClean="0"/>
              <a:t>tsc example.ts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b="1" dirty="0" smtClean="0"/>
              <a:t>Advantages of TypeScript</a:t>
            </a:r>
          </a:p>
          <a:p>
            <a:pPr lvl="1"/>
            <a:r>
              <a:rPr lang="en-US" sz="1300" b="1" dirty="0" smtClean="0"/>
              <a:t>Better Code Quality</a:t>
            </a:r>
            <a:r>
              <a:rPr lang="en-US" sz="1300" dirty="0" smtClean="0"/>
              <a:t>: Type checking catches many bugs before runtime.</a:t>
            </a:r>
          </a:p>
          <a:p>
            <a:pPr lvl="1"/>
            <a:r>
              <a:rPr lang="en-US" sz="1300" b="1" dirty="0" smtClean="0"/>
              <a:t>Improved Collaboration</a:t>
            </a:r>
            <a:r>
              <a:rPr lang="en-US" sz="1300" dirty="0" smtClean="0"/>
              <a:t>: Explicit types make the code easier for teams to understand.</a:t>
            </a:r>
          </a:p>
          <a:p>
            <a:pPr lvl="1"/>
            <a:r>
              <a:rPr lang="en-US" sz="1300" b="1" dirty="0" smtClean="0"/>
              <a:t>Easier Refactoring</a:t>
            </a:r>
            <a:r>
              <a:rPr lang="en-US" sz="1300" dirty="0" smtClean="0"/>
              <a:t>: Tooling helps prevent errors during code changes.</a:t>
            </a:r>
          </a:p>
          <a:p>
            <a:pPr lvl="1"/>
            <a:r>
              <a:rPr lang="en-US" sz="1300" b="1" dirty="0" smtClean="0"/>
              <a:t>Optional Types</a:t>
            </a:r>
            <a:r>
              <a:rPr lang="en-US" sz="1300" dirty="0" smtClean="0"/>
              <a:t>: Developers can opt-in to static typing as needed.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10155</TotalTime>
  <Words>2621</Words>
  <Application>Microsoft Office PowerPoint</Application>
  <PresentationFormat>On-screen Show (4:3)</PresentationFormat>
  <Paragraphs>448</Paragraphs>
  <Slides>48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Oriel</vt:lpstr>
      <vt:lpstr>Picture (Device Independent Bitmap)</vt:lpstr>
      <vt:lpstr>Training presentation</vt:lpstr>
      <vt:lpstr>CONTENTS</vt:lpstr>
      <vt:lpstr>javascript</vt:lpstr>
      <vt:lpstr>Slide 4</vt:lpstr>
      <vt:lpstr>Scope in javascript </vt:lpstr>
      <vt:lpstr>Objects &amp; Arrays</vt:lpstr>
      <vt:lpstr>Slide 7</vt:lpstr>
      <vt:lpstr>Slide 8</vt:lpstr>
      <vt:lpstr>typescript</vt:lpstr>
      <vt:lpstr>Slide 10</vt:lpstr>
      <vt:lpstr>Slide 11</vt:lpstr>
      <vt:lpstr>Slide 12</vt:lpstr>
      <vt:lpstr>Slide 13</vt:lpstr>
      <vt:lpstr>Slide 14</vt:lpstr>
      <vt:lpstr>BOOTSTRAP</vt:lpstr>
      <vt:lpstr>MongoDB</vt:lpstr>
      <vt:lpstr>MONGODB AGGREGATIONS</vt:lpstr>
      <vt:lpstr>    Backup in MongoDB </vt:lpstr>
      <vt:lpstr>Replication</vt:lpstr>
      <vt:lpstr>sharding</vt:lpstr>
      <vt:lpstr>Vue.js</vt:lpstr>
      <vt:lpstr>Vue-directives</vt:lpstr>
      <vt:lpstr>Provide and inject</vt:lpstr>
      <vt:lpstr>Props and emits</vt:lpstr>
      <vt:lpstr>Slots</vt:lpstr>
      <vt:lpstr>Vue advanced topics</vt:lpstr>
      <vt:lpstr>Lifecycle hooks</vt:lpstr>
      <vt:lpstr>Asp.net</vt:lpstr>
      <vt:lpstr>Slide 29</vt:lpstr>
      <vt:lpstr>Asp.net core</vt:lpstr>
      <vt:lpstr>Dependency injection and ioc</vt:lpstr>
      <vt:lpstr>middleware</vt:lpstr>
      <vt:lpstr>JWT</vt:lpstr>
      <vt:lpstr>Exception handling</vt:lpstr>
      <vt:lpstr>Cqrs design pattern</vt:lpstr>
      <vt:lpstr>Slide 36</vt:lpstr>
      <vt:lpstr>Slide 37</vt:lpstr>
      <vt:lpstr>Onion architecture</vt:lpstr>
      <vt:lpstr>Slide 39</vt:lpstr>
      <vt:lpstr>Slide 40</vt:lpstr>
      <vt:lpstr>REVV</vt:lpstr>
      <vt:lpstr>ARCHITECURE</vt:lpstr>
      <vt:lpstr>      Application Functionalities </vt:lpstr>
      <vt:lpstr>User management</vt:lpstr>
      <vt:lpstr>Stock management</vt:lpstr>
      <vt:lpstr>Reporting</vt:lpstr>
      <vt:lpstr>Dashboard</vt:lpstr>
      <vt:lpstr>Slide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anagha</dc:creator>
  <cp:lastModifiedBy>anagha</cp:lastModifiedBy>
  <cp:revision>277</cp:revision>
  <dcterms:created xsi:type="dcterms:W3CDTF">2006-08-16T00:00:00Z</dcterms:created>
  <dcterms:modified xsi:type="dcterms:W3CDTF">2025-08-01T04:23:16Z</dcterms:modified>
</cp:coreProperties>
</file>