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1" r:id="rId6"/>
    <p:sldId id="258" r:id="rId7"/>
    <p:sldId id="262" r:id="rId8"/>
    <p:sldId id="263" r:id="rId9"/>
    <p:sldId id="264" r:id="rId10"/>
    <p:sldId id="265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9"/>
    <p:restoredTop sz="94677"/>
  </p:normalViewPr>
  <p:slideViewPr>
    <p:cSldViewPr snapToGrid="0" snapToObjects="1">
      <p:cViewPr>
        <p:scale>
          <a:sx n="120" d="100"/>
          <a:sy n="120" d="100"/>
        </p:scale>
        <p:origin x="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907E4-8308-8D4A-9444-E6B3C2653BB8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CA8C2-5378-744A-BE06-EFC948BEDDA7}">
      <dgm:prSet phldrT="[Text]"/>
      <dgm:spPr/>
      <dgm:t>
        <a:bodyPr/>
        <a:lstStyle/>
        <a:p>
          <a:r>
            <a:rPr lang="en-US" dirty="0"/>
            <a:t>Train</a:t>
          </a:r>
        </a:p>
      </dgm:t>
    </dgm:pt>
    <dgm:pt modelId="{DA52D23B-8CE0-D44C-A6E3-6AD4AA7B9E17}" type="parTrans" cxnId="{38E6E354-6F71-B64A-A15E-F2553EDC11C7}">
      <dgm:prSet/>
      <dgm:spPr/>
      <dgm:t>
        <a:bodyPr/>
        <a:lstStyle/>
        <a:p>
          <a:endParaRPr lang="en-US"/>
        </a:p>
      </dgm:t>
    </dgm:pt>
    <dgm:pt modelId="{762B4F45-56E2-0F4E-AB12-6499FBEDFE41}" type="sibTrans" cxnId="{38E6E354-6F71-B64A-A15E-F2553EDC11C7}">
      <dgm:prSet/>
      <dgm:spPr/>
      <dgm:t>
        <a:bodyPr/>
        <a:lstStyle/>
        <a:p>
          <a:endParaRPr lang="en-US"/>
        </a:p>
      </dgm:t>
    </dgm:pt>
    <dgm:pt modelId="{73EB6D4F-E851-4048-9DAC-D6502A5CB082}">
      <dgm:prSet phldrT="[Text]"/>
      <dgm:spPr/>
      <dgm:t>
        <a:bodyPr/>
        <a:lstStyle/>
        <a:p>
          <a:r>
            <a:rPr lang="en-US" dirty="0"/>
            <a:t>Train </a:t>
          </a:r>
          <a:r>
            <a:rPr lang="en-US" dirty="0" err="1"/>
            <a:t>Algo</a:t>
          </a:r>
          <a:r>
            <a:rPr lang="en-US" dirty="0"/>
            <a:t> to learn the MASK levels per pixel and the 2 Gleason scores </a:t>
          </a:r>
        </a:p>
      </dgm:t>
    </dgm:pt>
    <dgm:pt modelId="{F7A04FDF-2CF3-044B-B6A0-F034E1F8BFA7}" type="parTrans" cxnId="{5DA0154A-1CA4-AE4F-9038-B01A96ADA5E1}">
      <dgm:prSet/>
      <dgm:spPr/>
      <dgm:t>
        <a:bodyPr/>
        <a:lstStyle/>
        <a:p>
          <a:endParaRPr lang="en-US"/>
        </a:p>
      </dgm:t>
    </dgm:pt>
    <dgm:pt modelId="{26F20069-C527-AC44-BB59-1DCAD7486085}" type="sibTrans" cxnId="{5DA0154A-1CA4-AE4F-9038-B01A96ADA5E1}">
      <dgm:prSet/>
      <dgm:spPr/>
      <dgm:t>
        <a:bodyPr/>
        <a:lstStyle/>
        <a:p>
          <a:endParaRPr lang="en-US"/>
        </a:p>
      </dgm:t>
    </dgm:pt>
    <dgm:pt modelId="{7E1D4BE5-E969-3F4D-9A34-E4C5AE1E48E7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5AF8E83F-4DB1-CF48-BDDE-131DBCD3C9A6}" type="parTrans" cxnId="{A465B80E-794A-FB46-822C-0C158A99800A}">
      <dgm:prSet/>
      <dgm:spPr/>
      <dgm:t>
        <a:bodyPr/>
        <a:lstStyle/>
        <a:p>
          <a:endParaRPr lang="en-US"/>
        </a:p>
      </dgm:t>
    </dgm:pt>
    <dgm:pt modelId="{77D52F39-9F2C-C444-BE0D-DBCC5F7D6E02}" type="sibTrans" cxnId="{A465B80E-794A-FB46-822C-0C158A99800A}">
      <dgm:prSet/>
      <dgm:spPr/>
      <dgm:t>
        <a:bodyPr/>
        <a:lstStyle/>
        <a:p>
          <a:endParaRPr lang="en-US"/>
        </a:p>
      </dgm:t>
    </dgm:pt>
    <dgm:pt modelId="{14EDE4A5-CDDA-FE40-9CCA-8CD83554D68F}">
      <dgm:prSet phldrT="[Text]"/>
      <dgm:spPr/>
      <dgm:t>
        <a:bodyPr/>
        <a:lstStyle/>
        <a:p>
          <a:r>
            <a:rPr lang="en-US" dirty="0"/>
            <a:t>From the slide, learn the mask -&gt; compute the # of pixels of each type.</a:t>
          </a:r>
        </a:p>
      </dgm:t>
    </dgm:pt>
    <dgm:pt modelId="{480B89E1-A1E9-B244-B71D-6C9D54D63A5B}" type="parTrans" cxnId="{670E6B96-7DB9-0941-BE87-A24D0845B5BA}">
      <dgm:prSet/>
      <dgm:spPr/>
      <dgm:t>
        <a:bodyPr/>
        <a:lstStyle/>
        <a:p>
          <a:endParaRPr lang="en-US"/>
        </a:p>
      </dgm:t>
    </dgm:pt>
    <dgm:pt modelId="{22CAFC84-D8FA-4946-9921-7C5DD39C3F1B}" type="sibTrans" cxnId="{670E6B96-7DB9-0941-BE87-A24D0845B5BA}">
      <dgm:prSet/>
      <dgm:spPr/>
      <dgm:t>
        <a:bodyPr/>
        <a:lstStyle/>
        <a:p>
          <a:endParaRPr lang="en-US"/>
        </a:p>
      </dgm:t>
    </dgm:pt>
    <dgm:pt modelId="{A85D54AE-67A7-0C49-ACA3-7DD04EDCCB40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8B7038CA-89D2-FD4E-8481-BCD2827968F2}" type="parTrans" cxnId="{3DC71DC8-E8D7-FD4A-98AA-B1303A91CB0F}">
      <dgm:prSet/>
      <dgm:spPr/>
      <dgm:t>
        <a:bodyPr/>
        <a:lstStyle/>
        <a:p>
          <a:endParaRPr lang="en-US"/>
        </a:p>
      </dgm:t>
    </dgm:pt>
    <dgm:pt modelId="{BEB9B703-C7DB-2F40-AC05-C527CC25C798}" type="sibTrans" cxnId="{3DC71DC8-E8D7-FD4A-98AA-B1303A91CB0F}">
      <dgm:prSet/>
      <dgm:spPr/>
      <dgm:t>
        <a:bodyPr/>
        <a:lstStyle/>
        <a:p>
          <a:endParaRPr lang="en-US"/>
        </a:p>
      </dgm:t>
    </dgm:pt>
    <dgm:pt modelId="{C52A5708-97DF-C04B-9845-45E5B8F5C7BC}">
      <dgm:prSet phldrT="[Text]"/>
      <dgm:spPr/>
      <dgm:t>
        <a:bodyPr/>
        <a:lstStyle/>
        <a:p>
          <a:r>
            <a:rPr lang="en-US" dirty="0"/>
            <a:t>Show the mask</a:t>
          </a:r>
        </a:p>
      </dgm:t>
    </dgm:pt>
    <dgm:pt modelId="{79E41733-98B6-644A-A283-A76E0CBD9A49}" type="parTrans" cxnId="{84F6D841-4223-CD4D-AC41-F2689DF88E47}">
      <dgm:prSet/>
      <dgm:spPr/>
      <dgm:t>
        <a:bodyPr/>
        <a:lstStyle/>
        <a:p>
          <a:endParaRPr lang="en-US"/>
        </a:p>
      </dgm:t>
    </dgm:pt>
    <dgm:pt modelId="{737DCB06-8D12-A641-9F50-FD6F5174AB93}" type="sibTrans" cxnId="{84F6D841-4223-CD4D-AC41-F2689DF88E47}">
      <dgm:prSet/>
      <dgm:spPr/>
      <dgm:t>
        <a:bodyPr/>
        <a:lstStyle/>
        <a:p>
          <a:endParaRPr lang="en-US"/>
        </a:p>
      </dgm:t>
    </dgm:pt>
    <dgm:pt modelId="{3062DA1C-359B-2B49-8400-C7A86B5D3BB4}">
      <dgm:prSet phldrT="[Text]"/>
      <dgm:spPr/>
      <dgm:t>
        <a:bodyPr/>
        <a:lstStyle/>
        <a:p>
          <a:r>
            <a:rPr lang="en-US" dirty="0"/>
            <a:t>This gives the %age involvement, and confidence metrics (for 3+4 vs 4+3 and 4+5  / 5+4 etc.,)</a:t>
          </a:r>
        </a:p>
      </dgm:t>
    </dgm:pt>
    <dgm:pt modelId="{4D46AFC0-4D84-3B4D-9643-A3643423BDD3}" type="parTrans" cxnId="{56A00C20-0618-6F46-9AC0-782093E40847}">
      <dgm:prSet/>
      <dgm:spPr/>
      <dgm:t>
        <a:bodyPr/>
        <a:lstStyle/>
        <a:p>
          <a:endParaRPr lang="en-US"/>
        </a:p>
      </dgm:t>
    </dgm:pt>
    <dgm:pt modelId="{988B87FB-A60B-7749-B0C2-F67228F0ADEB}" type="sibTrans" cxnId="{56A00C20-0618-6F46-9AC0-782093E40847}">
      <dgm:prSet/>
      <dgm:spPr/>
      <dgm:t>
        <a:bodyPr/>
        <a:lstStyle/>
        <a:p>
          <a:endParaRPr lang="en-US"/>
        </a:p>
      </dgm:t>
    </dgm:pt>
    <dgm:pt modelId="{0E3605F8-0093-F54A-B478-FCA06177236C}">
      <dgm:prSet phldrT="[Text]"/>
      <dgm:spPr/>
      <dgm:t>
        <a:bodyPr/>
        <a:lstStyle/>
        <a:p>
          <a:r>
            <a:rPr lang="en-US" dirty="0"/>
            <a:t>Show the Gleason scores and ISAP grade</a:t>
          </a:r>
        </a:p>
      </dgm:t>
    </dgm:pt>
    <dgm:pt modelId="{E9D51DDC-193F-BD4A-A591-7969F2543103}" type="parTrans" cxnId="{54E512A6-DDBA-E34E-82D2-33F211F6F37B}">
      <dgm:prSet/>
      <dgm:spPr/>
      <dgm:t>
        <a:bodyPr/>
        <a:lstStyle/>
        <a:p>
          <a:endParaRPr lang="en-US"/>
        </a:p>
      </dgm:t>
    </dgm:pt>
    <dgm:pt modelId="{C40120EE-6130-4944-BCD1-9A8D771A3893}" type="sibTrans" cxnId="{54E512A6-DDBA-E34E-82D2-33F211F6F37B}">
      <dgm:prSet/>
      <dgm:spPr/>
      <dgm:t>
        <a:bodyPr/>
        <a:lstStyle/>
        <a:p>
          <a:endParaRPr lang="en-US"/>
        </a:p>
      </dgm:t>
    </dgm:pt>
    <dgm:pt modelId="{5371E6FF-5504-D743-BCFF-58105EB4D01C}">
      <dgm:prSet phldrT="[Text]"/>
      <dgm:spPr/>
      <dgm:t>
        <a:bodyPr/>
        <a:lstStyle/>
        <a:p>
          <a:r>
            <a:rPr lang="en-US" dirty="0"/>
            <a:t>Show the confidence and involvement metrics</a:t>
          </a:r>
        </a:p>
      </dgm:t>
    </dgm:pt>
    <dgm:pt modelId="{B42A672F-8745-8C41-BC15-5324DF958C01}" type="parTrans" cxnId="{1E2803A3-BA4F-AA41-BE7D-4B02A0E36ED1}">
      <dgm:prSet/>
      <dgm:spPr/>
      <dgm:t>
        <a:bodyPr/>
        <a:lstStyle/>
        <a:p>
          <a:endParaRPr lang="en-US"/>
        </a:p>
      </dgm:t>
    </dgm:pt>
    <dgm:pt modelId="{8E4FDE79-5981-5F45-85DB-58E75B19F8A4}" type="sibTrans" cxnId="{1E2803A3-BA4F-AA41-BE7D-4B02A0E36ED1}">
      <dgm:prSet/>
      <dgm:spPr/>
      <dgm:t>
        <a:bodyPr/>
        <a:lstStyle/>
        <a:p>
          <a:endParaRPr lang="en-US"/>
        </a:p>
      </dgm:t>
    </dgm:pt>
    <dgm:pt modelId="{5DED402E-14CA-894C-B061-11FC7AE875CA}" type="pres">
      <dgm:prSet presAssocID="{C0E907E4-8308-8D4A-9444-E6B3C2653BB8}" presName="rootnode" presStyleCnt="0">
        <dgm:presLayoutVars>
          <dgm:chMax/>
          <dgm:chPref/>
          <dgm:dir/>
          <dgm:animLvl val="lvl"/>
        </dgm:presLayoutVars>
      </dgm:prSet>
      <dgm:spPr/>
    </dgm:pt>
    <dgm:pt modelId="{3705B641-7682-AF48-85DE-8385833B14EC}" type="pres">
      <dgm:prSet presAssocID="{E5ECA8C2-5378-744A-BE06-EFC948BEDDA7}" presName="composite" presStyleCnt="0"/>
      <dgm:spPr/>
    </dgm:pt>
    <dgm:pt modelId="{63FB2B5B-7E07-DC4D-ACA1-D31DEB66CDE4}" type="pres">
      <dgm:prSet presAssocID="{E5ECA8C2-5378-744A-BE06-EFC948BEDDA7}" presName="bentUpArrow1" presStyleLbl="alignImgPlace1" presStyleIdx="0" presStyleCnt="2"/>
      <dgm:spPr/>
    </dgm:pt>
    <dgm:pt modelId="{0C6E385D-9E76-A34F-A9D9-D7CCCC4CF159}" type="pres">
      <dgm:prSet presAssocID="{E5ECA8C2-5378-744A-BE06-EFC948BEDDA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122F4273-DE4C-B64B-B19F-87455EAA4B50}" type="pres">
      <dgm:prSet presAssocID="{E5ECA8C2-5378-744A-BE06-EFC948BEDDA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8868192-CFDF-B044-9673-B589E0E5D137}" type="pres">
      <dgm:prSet presAssocID="{762B4F45-56E2-0F4E-AB12-6499FBEDFE41}" presName="sibTrans" presStyleCnt="0"/>
      <dgm:spPr/>
    </dgm:pt>
    <dgm:pt modelId="{00590755-278E-5943-81A0-FD781FDF3A95}" type="pres">
      <dgm:prSet presAssocID="{7E1D4BE5-E969-3F4D-9A34-E4C5AE1E48E7}" presName="composite" presStyleCnt="0"/>
      <dgm:spPr/>
    </dgm:pt>
    <dgm:pt modelId="{E785C241-1BAF-C349-BED7-3FE04415889B}" type="pres">
      <dgm:prSet presAssocID="{7E1D4BE5-E969-3F4D-9A34-E4C5AE1E48E7}" presName="bentUpArrow1" presStyleLbl="alignImgPlace1" presStyleIdx="1" presStyleCnt="2"/>
      <dgm:spPr/>
    </dgm:pt>
    <dgm:pt modelId="{9B5893F3-8DF3-E84C-BF2C-A5B003BA09B3}" type="pres">
      <dgm:prSet presAssocID="{7E1D4BE5-E969-3F4D-9A34-E4C5AE1E48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8BE61C2-811B-F944-B5F2-705FAAFE3298}" type="pres">
      <dgm:prSet presAssocID="{7E1D4BE5-E969-3F4D-9A34-E4C5AE1E48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72826A6-E943-5A4D-B8A4-A49A8523D495}" type="pres">
      <dgm:prSet presAssocID="{77D52F39-9F2C-C444-BE0D-DBCC5F7D6E02}" presName="sibTrans" presStyleCnt="0"/>
      <dgm:spPr/>
    </dgm:pt>
    <dgm:pt modelId="{3B861B4E-3004-1142-81FB-D3518999BEA6}" type="pres">
      <dgm:prSet presAssocID="{A85D54AE-67A7-0C49-ACA3-7DD04EDCCB40}" presName="composite" presStyleCnt="0"/>
      <dgm:spPr/>
    </dgm:pt>
    <dgm:pt modelId="{44DA5580-378C-B948-94F9-7C9AE47059DE}" type="pres">
      <dgm:prSet presAssocID="{A85D54AE-67A7-0C49-ACA3-7DD04EDCCB4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AC3F51-252F-D74E-B376-8133D1257529}" type="pres">
      <dgm:prSet presAssocID="{A85D54AE-67A7-0C49-ACA3-7DD04EDCCB4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893E400-095A-9649-94AB-A4D773ED4CB4}" type="presOf" srcId="{C0E907E4-8308-8D4A-9444-E6B3C2653BB8}" destId="{5DED402E-14CA-894C-B061-11FC7AE875CA}" srcOrd="0" destOrd="0" presId="urn:microsoft.com/office/officeart/2005/8/layout/StepDownProcess"/>
    <dgm:cxn modelId="{C9534D0A-20F8-4A46-834F-BCC07C5D646D}" type="presOf" srcId="{7E1D4BE5-E969-3F4D-9A34-E4C5AE1E48E7}" destId="{9B5893F3-8DF3-E84C-BF2C-A5B003BA09B3}" srcOrd="0" destOrd="0" presId="urn:microsoft.com/office/officeart/2005/8/layout/StepDownProcess"/>
    <dgm:cxn modelId="{A465B80E-794A-FB46-822C-0C158A99800A}" srcId="{C0E907E4-8308-8D4A-9444-E6B3C2653BB8}" destId="{7E1D4BE5-E969-3F4D-9A34-E4C5AE1E48E7}" srcOrd="1" destOrd="0" parTransId="{5AF8E83F-4DB1-CF48-BDDE-131DBCD3C9A6}" sibTransId="{77D52F39-9F2C-C444-BE0D-DBCC5F7D6E02}"/>
    <dgm:cxn modelId="{A89F181E-3AE2-B143-93AB-A143F9CE058B}" type="presOf" srcId="{73EB6D4F-E851-4048-9DAC-D6502A5CB082}" destId="{122F4273-DE4C-B64B-B19F-87455EAA4B50}" srcOrd="0" destOrd="0" presId="urn:microsoft.com/office/officeart/2005/8/layout/StepDownProcess"/>
    <dgm:cxn modelId="{56A00C20-0618-6F46-9AC0-782093E40847}" srcId="{7E1D4BE5-E969-3F4D-9A34-E4C5AE1E48E7}" destId="{3062DA1C-359B-2B49-8400-C7A86B5D3BB4}" srcOrd="1" destOrd="0" parTransId="{4D46AFC0-4D84-3B4D-9643-A3643423BDD3}" sibTransId="{988B87FB-A60B-7749-B0C2-F67228F0ADEB}"/>
    <dgm:cxn modelId="{84F6D841-4223-CD4D-AC41-F2689DF88E47}" srcId="{A85D54AE-67A7-0C49-ACA3-7DD04EDCCB40}" destId="{C52A5708-97DF-C04B-9845-45E5B8F5C7BC}" srcOrd="0" destOrd="0" parTransId="{79E41733-98B6-644A-A283-A76E0CBD9A49}" sibTransId="{737DCB06-8D12-A641-9F50-FD6F5174AB93}"/>
    <dgm:cxn modelId="{5DA0154A-1CA4-AE4F-9038-B01A96ADA5E1}" srcId="{E5ECA8C2-5378-744A-BE06-EFC948BEDDA7}" destId="{73EB6D4F-E851-4048-9DAC-D6502A5CB082}" srcOrd="0" destOrd="0" parTransId="{F7A04FDF-2CF3-044B-B6A0-F034E1F8BFA7}" sibTransId="{26F20069-C527-AC44-BB59-1DCAD7486085}"/>
    <dgm:cxn modelId="{05A65750-1BFF-0B40-A2BA-1ABA7DA96C9A}" type="presOf" srcId="{5371E6FF-5504-D743-BCFF-58105EB4D01C}" destId="{9DAC3F51-252F-D74E-B376-8133D1257529}" srcOrd="0" destOrd="2" presId="urn:microsoft.com/office/officeart/2005/8/layout/StepDownProcess"/>
    <dgm:cxn modelId="{38E6E354-6F71-B64A-A15E-F2553EDC11C7}" srcId="{C0E907E4-8308-8D4A-9444-E6B3C2653BB8}" destId="{E5ECA8C2-5378-744A-BE06-EFC948BEDDA7}" srcOrd="0" destOrd="0" parTransId="{DA52D23B-8CE0-D44C-A6E3-6AD4AA7B9E17}" sibTransId="{762B4F45-56E2-0F4E-AB12-6499FBEDFE41}"/>
    <dgm:cxn modelId="{71B7E768-D0FD-4241-9705-84B298CCD567}" type="presOf" srcId="{3062DA1C-359B-2B49-8400-C7A86B5D3BB4}" destId="{E8BE61C2-811B-F944-B5F2-705FAAFE3298}" srcOrd="0" destOrd="1" presId="urn:microsoft.com/office/officeart/2005/8/layout/StepDownProcess"/>
    <dgm:cxn modelId="{670E6B96-7DB9-0941-BE87-A24D0845B5BA}" srcId="{7E1D4BE5-E969-3F4D-9A34-E4C5AE1E48E7}" destId="{14EDE4A5-CDDA-FE40-9CCA-8CD83554D68F}" srcOrd="0" destOrd="0" parTransId="{480B89E1-A1E9-B244-B71D-6C9D54D63A5B}" sibTransId="{22CAFC84-D8FA-4946-9921-7C5DD39C3F1B}"/>
    <dgm:cxn modelId="{1E2803A3-BA4F-AA41-BE7D-4B02A0E36ED1}" srcId="{A85D54AE-67A7-0C49-ACA3-7DD04EDCCB40}" destId="{5371E6FF-5504-D743-BCFF-58105EB4D01C}" srcOrd="2" destOrd="0" parTransId="{B42A672F-8745-8C41-BC15-5324DF958C01}" sibTransId="{8E4FDE79-5981-5F45-85DB-58E75B19F8A4}"/>
    <dgm:cxn modelId="{54E512A6-DDBA-E34E-82D2-33F211F6F37B}" srcId="{A85D54AE-67A7-0C49-ACA3-7DD04EDCCB40}" destId="{0E3605F8-0093-F54A-B478-FCA06177236C}" srcOrd="1" destOrd="0" parTransId="{E9D51DDC-193F-BD4A-A591-7969F2543103}" sibTransId="{C40120EE-6130-4944-BCD1-9A8D771A3893}"/>
    <dgm:cxn modelId="{CD943EC1-37F4-B944-821E-5907FB277BE6}" type="presOf" srcId="{0E3605F8-0093-F54A-B478-FCA06177236C}" destId="{9DAC3F51-252F-D74E-B376-8133D1257529}" srcOrd="0" destOrd="1" presId="urn:microsoft.com/office/officeart/2005/8/layout/StepDownProcess"/>
    <dgm:cxn modelId="{3DC71DC8-E8D7-FD4A-98AA-B1303A91CB0F}" srcId="{C0E907E4-8308-8D4A-9444-E6B3C2653BB8}" destId="{A85D54AE-67A7-0C49-ACA3-7DD04EDCCB40}" srcOrd="2" destOrd="0" parTransId="{8B7038CA-89D2-FD4E-8481-BCD2827968F2}" sibTransId="{BEB9B703-C7DB-2F40-AC05-C527CC25C798}"/>
    <dgm:cxn modelId="{F9207EE2-B7AF-664E-9027-CAEE83094007}" type="presOf" srcId="{E5ECA8C2-5378-744A-BE06-EFC948BEDDA7}" destId="{0C6E385D-9E76-A34F-A9D9-D7CCCC4CF159}" srcOrd="0" destOrd="0" presId="urn:microsoft.com/office/officeart/2005/8/layout/StepDownProcess"/>
    <dgm:cxn modelId="{76CFD3E8-F9EF-9541-B247-3BA1342344EB}" type="presOf" srcId="{A85D54AE-67A7-0C49-ACA3-7DD04EDCCB40}" destId="{44DA5580-378C-B948-94F9-7C9AE47059DE}" srcOrd="0" destOrd="0" presId="urn:microsoft.com/office/officeart/2005/8/layout/StepDownProcess"/>
    <dgm:cxn modelId="{710375F4-214E-D14A-9726-1E725B8AF265}" type="presOf" srcId="{C52A5708-97DF-C04B-9845-45E5B8F5C7BC}" destId="{9DAC3F51-252F-D74E-B376-8133D1257529}" srcOrd="0" destOrd="0" presId="urn:microsoft.com/office/officeart/2005/8/layout/StepDownProcess"/>
    <dgm:cxn modelId="{E002C5F7-A0C1-7F45-85AA-3D6097091AE0}" type="presOf" srcId="{14EDE4A5-CDDA-FE40-9CCA-8CD83554D68F}" destId="{E8BE61C2-811B-F944-B5F2-705FAAFE3298}" srcOrd="0" destOrd="0" presId="urn:microsoft.com/office/officeart/2005/8/layout/StepDownProcess"/>
    <dgm:cxn modelId="{331CA853-4A3B-AD4E-B25E-F239729DC378}" type="presParOf" srcId="{5DED402E-14CA-894C-B061-11FC7AE875CA}" destId="{3705B641-7682-AF48-85DE-8385833B14EC}" srcOrd="0" destOrd="0" presId="urn:microsoft.com/office/officeart/2005/8/layout/StepDownProcess"/>
    <dgm:cxn modelId="{460E98C4-A7D2-F343-9177-66524C0D5C11}" type="presParOf" srcId="{3705B641-7682-AF48-85DE-8385833B14EC}" destId="{63FB2B5B-7E07-DC4D-ACA1-D31DEB66CDE4}" srcOrd="0" destOrd="0" presId="urn:microsoft.com/office/officeart/2005/8/layout/StepDownProcess"/>
    <dgm:cxn modelId="{26762C7B-6E73-844D-99EA-2784D9536BB2}" type="presParOf" srcId="{3705B641-7682-AF48-85DE-8385833B14EC}" destId="{0C6E385D-9E76-A34F-A9D9-D7CCCC4CF159}" srcOrd="1" destOrd="0" presId="urn:microsoft.com/office/officeart/2005/8/layout/StepDownProcess"/>
    <dgm:cxn modelId="{6BD369A7-D7DB-C544-879D-54C17EC11DCA}" type="presParOf" srcId="{3705B641-7682-AF48-85DE-8385833B14EC}" destId="{122F4273-DE4C-B64B-B19F-87455EAA4B50}" srcOrd="2" destOrd="0" presId="urn:microsoft.com/office/officeart/2005/8/layout/StepDownProcess"/>
    <dgm:cxn modelId="{F1ED8B69-74FB-D34B-8F6C-8E8B816A838D}" type="presParOf" srcId="{5DED402E-14CA-894C-B061-11FC7AE875CA}" destId="{38868192-CFDF-B044-9673-B589E0E5D137}" srcOrd="1" destOrd="0" presId="urn:microsoft.com/office/officeart/2005/8/layout/StepDownProcess"/>
    <dgm:cxn modelId="{9FDFD24E-2314-4041-8109-E39342045A39}" type="presParOf" srcId="{5DED402E-14CA-894C-B061-11FC7AE875CA}" destId="{00590755-278E-5943-81A0-FD781FDF3A95}" srcOrd="2" destOrd="0" presId="urn:microsoft.com/office/officeart/2005/8/layout/StepDownProcess"/>
    <dgm:cxn modelId="{64F0D714-B361-3040-88E9-71E869D68657}" type="presParOf" srcId="{00590755-278E-5943-81A0-FD781FDF3A95}" destId="{E785C241-1BAF-C349-BED7-3FE04415889B}" srcOrd="0" destOrd="0" presId="urn:microsoft.com/office/officeart/2005/8/layout/StepDownProcess"/>
    <dgm:cxn modelId="{6022A533-A3F8-F347-9341-3E132926D433}" type="presParOf" srcId="{00590755-278E-5943-81A0-FD781FDF3A95}" destId="{9B5893F3-8DF3-E84C-BF2C-A5B003BA09B3}" srcOrd="1" destOrd="0" presId="urn:microsoft.com/office/officeart/2005/8/layout/StepDownProcess"/>
    <dgm:cxn modelId="{E0D27A34-B283-1441-B3F2-F6820C8A05FD}" type="presParOf" srcId="{00590755-278E-5943-81A0-FD781FDF3A95}" destId="{E8BE61C2-811B-F944-B5F2-705FAAFE3298}" srcOrd="2" destOrd="0" presId="urn:microsoft.com/office/officeart/2005/8/layout/StepDownProcess"/>
    <dgm:cxn modelId="{3D5E1A0F-ED5A-D741-87D2-F7780170E342}" type="presParOf" srcId="{5DED402E-14CA-894C-B061-11FC7AE875CA}" destId="{272826A6-E943-5A4D-B8A4-A49A8523D495}" srcOrd="3" destOrd="0" presId="urn:microsoft.com/office/officeart/2005/8/layout/StepDownProcess"/>
    <dgm:cxn modelId="{6F75D19A-5B00-1545-97CA-7C515D1472FB}" type="presParOf" srcId="{5DED402E-14CA-894C-B061-11FC7AE875CA}" destId="{3B861B4E-3004-1142-81FB-D3518999BEA6}" srcOrd="4" destOrd="0" presId="urn:microsoft.com/office/officeart/2005/8/layout/StepDownProcess"/>
    <dgm:cxn modelId="{475ADE8C-EF4A-A244-BABE-E7C8AABB6973}" type="presParOf" srcId="{3B861B4E-3004-1142-81FB-D3518999BEA6}" destId="{44DA5580-378C-B948-94F9-7C9AE47059DE}" srcOrd="0" destOrd="0" presId="urn:microsoft.com/office/officeart/2005/8/layout/StepDownProcess"/>
    <dgm:cxn modelId="{9E406367-246B-9340-B5BA-BB29A2FB9BDD}" type="presParOf" srcId="{3B861B4E-3004-1142-81FB-D3518999BEA6}" destId="{9DAC3F51-252F-D74E-B376-8133D125752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2B5B-7E07-DC4D-ACA1-D31DEB66CDE4}">
      <dsp:nvSpPr>
        <dsp:cNvPr id="0" name=""/>
        <dsp:cNvSpPr/>
      </dsp:nvSpPr>
      <dsp:spPr>
        <a:xfrm rot="5400000">
          <a:off x="2351651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E385D-9E76-A34F-A9D9-D7CCCC4CF159}">
      <dsp:nvSpPr>
        <dsp:cNvPr id="0" name=""/>
        <dsp:cNvSpPr/>
      </dsp:nvSpPr>
      <dsp:spPr>
        <a:xfrm>
          <a:off x="2053759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Train</a:t>
          </a:r>
        </a:p>
      </dsp:txBody>
      <dsp:txXfrm>
        <a:off x="2118447" y="89618"/>
        <a:ext cx="1763416" cy="1195517"/>
      </dsp:txXfrm>
    </dsp:sp>
    <dsp:sp modelId="{122F4273-DE4C-B64B-B19F-87455EAA4B50}">
      <dsp:nvSpPr>
        <dsp:cNvPr id="0" name=""/>
        <dsp:cNvSpPr/>
      </dsp:nvSpPr>
      <dsp:spPr>
        <a:xfrm>
          <a:off x="3946551" y="151288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Train </a:t>
          </a:r>
          <a:r>
            <a:rPr lang="en-US" sz="800" kern="1200" dirty="0" err="1"/>
            <a:t>Algo</a:t>
          </a:r>
          <a:r>
            <a:rPr lang="en-US" sz="800" kern="1200" dirty="0"/>
            <a:t> to learn the MASK levels per pixel and the 2 Gleason scores </a:t>
          </a:r>
        </a:p>
      </dsp:txBody>
      <dsp:txXfrm>
        <a:off x="3946551" y="151288"/>
        <a:ext cx="1376636" cy="1070837"/>
      </dsp:txXfrm>
    </dsp:sp>
    <dsp:sp modelId="{E785C241-1BAF-C349-BED7-3FE04415889B}">
      <dsp:nvSpPr>
        <dsp:cNvPr id="0" name=""/>
        <dsp:cNvSpPr/>
      </dsp:nvSpPr>
      <dsp:spPr>
        <a:xfrm rot="5400000">
          <a:off x="3920977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893F3-8DF3-E84C-BF2C-A5B003BA09B3}">
      <dsp:nvSpPr>
        <dsp:cNvPr id="0" name=""/>
        <dsp:cNvSpPr/>
      </dsp:nvSpPr>
      <dsp:spPr>
        <a:xfrm>
          <a:off x="3623085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</a:t>
          </a:r>
        </a:p>
      </dsp:txBody>
      <dsp:txXfrm>
        <a:off x="3687773" y="1577910"/>
        <a:ext cx="1763416" cy="1195517"/>
      </dsp:txXfrm>
    </dsp:sp>
    <dsp:sp modelId="{E8BE61C2-811B-F944-B5F2-705FAAFE3298}">
      <dsp:nvSpPr>
        <dsp:cNvPr id="0" name=""/>
        <dsp:cNvSpPr/>
      </dsp:nvSpPr>
      <dsp:spPr>
        <a:xfrm>
          <a:off x="5515877" y="1639581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From the slide, learn the mask -&gt; compute the # of pixels of each type.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This gives the %age involvement, and confidence metrics (for 3+4 vs 4+3 and 4+5  / 5+4 etc.,)</a:t>
          </a:r>
        </a:p>
      </dsp:txBody>
      <dsp:txXfrm>
        <a:off x="5515877" y="1639581"/>
        <a:ext cx="1376636" cy="1070837"/>
      </dsp:txXfrm>
    </dsp:sp>
    <dsp:sp modelId="{44DA5580-378C-B948-94F9-7C9AE47059DE}">
      <dsp:nvSpPr>
        <dsp:cNvPr id="0" name=""/>
        <dsp:cNvSpPr/>
      </dsp:nvSpPr>
      <dsp:spPr>
        <a:xfrm>
          <a:off x="5192411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Display</a:t>
          </a:r>
        </a:p>
      </dsp:txBody>
      <dsp:txXfrm>
        <a:off x="5257099" y="3066202"/>
        <a:ext cx="1763416" cy="1195517"/>
      </dsp:txXfrm>
    </dsp:sp>
    <dsp:sp modelId="{9DAC3F51-252F-D74E-B376-8133D1257529}">
      <dsp:nvSpPr>
        <dsp:cNvPr id="0" name=""/>
        <dsp:cNvSpPr/>
      </dsp:nvSpPr>
      <dsp:spPr>
        <a:xfrm>
          <a:off x="7085203" y="3127873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Show the mask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Show the Gleason scores and ISAP grade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Show the confidence and involvement metrics</a:t>
          </a:r>
        </a:p>
      </dsp:txBody>
      <dsp:txXfrm>
        <a:off x="7085203" y="3127873"/>
        <a:ext cx="1376636" cy="1070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19CD1-489C-E849-ACFF-1C336CC68459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5E702-E81D-094F-8C5F-A055F6AF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5E702-E81D-094F-8C5F-A055F6AF53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5E702-E81D-094F-8C5F-A055F6AF53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E4DB-8943-EA4B-8735-59224DF2D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79800-39C2-7943-A0EB-884A20EF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DE43-77AB-E441-A0A9-6AA029E1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E6C2-A2E2-8C42-AFF6-9D5D325B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09EA-3D83-C044-9731-ED0AC90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111A-DC9A-994D-8C03-7003FDB8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2411C-0310-ED4F-B82E-C30D7CFF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C5AF-9B0B-4249-9C8F-BDE6BC93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9A81-9E0F-8547-8DFF-B2852AF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9D478-BB9D-2946-8E59-5B87607C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E6D0E-7EDA-E04F-8825-7F6AAD933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A5B5B-377B-CF45-9DB5-1DC51887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A54A-3C86-D34E-8EB9-7944D865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ED2C6-F402-1146-B932-1E764C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7F8D-B718-B84F-819E-1A8F310A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0DD-82E3-9C44-A325-5487FF6F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30EC-648F-3A43-8809-B3474AEB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1089-DFE1-F049-9A02-70DC085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2BB8-985C-6D44-B88F-D0162123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BA03-8EEA-9346-8C2E-B3AB876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8DC9-2220-264B-9691-036A1E88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ABCFF-6A57-174F-A8BF-426CC7BE8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CE9-5B16-FB42-9B38-2B9A2D5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1455-D08F-CC4D-BB94-03D11F71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894B-225D-6143-8935-DF77767B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F37-89EB-174C-B694-860E0BE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4A4-1BB0-1747-826E-5DF51533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A6D91-7AC9-514C-B3B5-012E60142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68294-E662-0148-BF74-94274D9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569C-DE55-394E-B5F6-FBA2E6C1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CADF-4892-B64C-87D7-E5C60D51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C73E-F9E2-1D42-9E80-16C8A113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6C1C-DE0E-9842-A3A5-EB7D53F5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2575C-1CD9-AB47-99BC-8B4BE7C8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AF22C-4EF4-1440-9B05-BF8143F23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C1E27-1CB1-8140-8271-1676F878B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853E0-054F-B441-81D9-9C883271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A37DC-1304-4147-AE54-E95451C4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1DCC8-E5CC-3C48-8DDF-06F33DD9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3554-D3D0-A94A-A0A9-E8FFDF9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C615-E536-7F48-BFEA-DF155E27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10C48-2960-B743-905E-1949E81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AD28-BA84-EE40-9B90-AF7DAE58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9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24514-DC8D-FA4C-B738-4CF8236F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5DD47-CC39-354E-B1F9-C1396170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6C082-2340-2B40-AD08-772A4BF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B779-8361-CC45-BAB8-83C979E9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F687-38C1-5049-8D85-FF2FA111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CDE2C-2C3F-8343-8A23-40BB4940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FA267-7D5F-7446-B946-0679C704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6672-DF40-BE41-B150-170483BB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3FA36-CFB7-3C46-A636-6B87AC53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BB69-C9F9-304D-9A7F-C7AABB2D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8E718-8996-F14D-9D17-28FFE7D64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CE6DB-A03D-3E4C-B5F5-D324E7F4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BEC89-0A31-EB43-B5BC-34491D9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E195-A2D9-A54C-9BE9-26560FF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3383-E548-A043-AE23-44BAC52F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5A8C1-635F-0F40-A40B-8439AE9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B408-BB91-1248-B727-974A1179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A6CB-211E-BA44-8BE6-461D21FA8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98D8-E6A1-5649-904A-5C378E1E7992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46C0-3CF1-4E43-98FF-C330E041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4722-2D86-B64F-8D11-EA21F45CE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E786-3470-6545-96AE-AD81E634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35F7-B19A-BA45-A6F3-C33DCB4F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2F9A2-00EF-C94D-B620-EE5E96EC9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Prostate cancer Gleason score detection from pathology images with a focus on interpretability, reproducibility, confidence metrics and pathologist decision support</a:t>
            </a:r>
          </a:p>
        </p:txBody>
      </p:sp>
    </p:spTree>
    <p:extLst>
      <p:ext uri="{BB962C8B-B14F-4D97-AF65-F5344CB8AC3E}">
        <p14:creationId xmlns:p14="http://schemas.microsoft.com/office/powerpoint/2010/main" val="58014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A986-E73E-1144-9547-915B38F0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A2EC-BDC6-C94C-B466-3D8CE3C349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54D-4E2E-CA4E-9847-7A6D55337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8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F242-E8E1-424A-B7A7-D9069F82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CFD58D-6599-2E44-A147-A1DBF60455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73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05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AA98-D74D-DF42-96C2-112E74DC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solution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9A13-3FAD-B643-868A-ABEA1FA0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both the mask and the Gleason score with the same ML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the mask first in one algorithm and use this as input in the second algorithm to learn </a:t>
            </a:r>
            <a:r>
              <a:rPr lang="en-US" dirty="0" err="1"/>
              <a:t>gleason</a:t>
            </a:r>
            <a:r>
              <a:rPr lang="en-US" dirty="0"/>
              <a:t> score. </a:t>
            </a:r>
            <a:r>
              <a:rPr lang="en-US" dirty="0">
                <a:solidFill>
                  <a:srgbClr val="FF0000"/>
                </a:solidFill>
              </a:rPr>
              <a:t>This is preferable </a:t>
            </a:r>
            <a:r>
              <a:rPr lang="en-US" dirty="0"/>
              <a:t>because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This mimics how human experts would approach it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masks have only values 0-5 vs the original image has 0-255 for each pixel, so the learning problem is easier if you use the mask as input vs full image as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mask learning uses a dice loss vs the </a:t>
            </a:r>
            <a:r>
              <a:rPr lang="en-US" dirty="0" err="1"/>
              <a:t>gleason</a:t>
            </a:r>
            <a:r>
              <a:rPr lang="en-US" dirty="0"/>
              <a:t> classification uses </a:t>
            </a:r>
            <a:r>
              <a:rPr lang="en-US" dirty="0" err="1"/>
              <a:t>categorical_crossentropy</a:t>
            </a:r>
            <a:r>
              <a:rPr lang="en-US" dirty="0"/>
              <a:t>, and there doesn’t seem to be an easy way to combine both loss types in the same problem.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 confidence and %age involvement can be calculated from the mask (by a ‘counting of pixels of different types’ procedure, not a machine learning procedure)</a:t>
            </a:r>
          </a:p>
        </p:txBody>
      </p:sp>
    </p:spTree>
    <p:extLst>
      <p:ext uri="{BB962C8B-B14F-4D97-AF65-F5344CB8AC3E}">
        <p14:creationId xmlns:p14="http://schemas.microsoft.com/office/powerpoint/2010/main" val="19929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F338-36FC-4C44-8FEF-9A1C412C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196F5-4278-7E49-8BEE-FEE073F85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00" y="1796596"/>
            <a:ext cx="5797799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D4A42-826D-B741-AA0F-CB6A5DC0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637" y="1796596"/>
            <a:ext cx="4249163" cy="226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4EE4B-428C-A54F-9491-B7C6DDC57305}"/>
              </a:ext>
            </a:extLst>
          </p:cNvPr>
          <p:cNvSpPr txBox="1"/>
          <p:nvPr/>
        </p:nvSpPr>
        <p:spPr>
          <a:xfrm>
            <a:off x="7119064" y="4170431"/>
            <a:ext cx="4220308" cy="2308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with file name (</a:t>
            </a:r>
            <a:r>
              <a:rPr lang="en-US" dirty="0" err="1"/>
              <a:t>image_id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 for each image with the labelling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ISUP grade in a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Gleason Score in a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Consider only the Radboud images due to higher information content.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F19FC-4D9B-7D47-B00D-0874FDB761DA}"/>
              </a:ext>
            </a:extLst>
          </p:cNvPr>
          <p:cNvSpPr txBox="1"/>
          <p:nvPr/>
        </p:nvSpPr>
        <p:spPr>
          <a:xfrm>
            <a:off x="7955224" y="1361121"/>
            <a:ext cx="280767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Mask labelling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0E714-D8A0-864B-9260-4E53E23124E2}"/>
              </a:ext>
            </a:extLst>
          </p:cNvPr>
          <p:cNvSpPr txBox="1"/>
          <p:nvPr/>
        </p:nvSpPr>
        <p:spPr>
          <a:xfrm>
            <a:off x="2225013" y="1374310"/>
            <a:ext cx="3870987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Image and Gleason Score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767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CCA-1062-E54F-B87E-DF3F44AC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Mask Examples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BF18F-54CA-354F-9A50-AEABC219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32" y="1896766"/>
            <a:ext cx="4467522" cy="446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28C288-80ED-3B4C-A11C-9FF4BBA3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896766"/>
            <a:ext cx="4467522" cy="446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19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CCA-1062-E54F-B87E-DF3F44AC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Mask Examples (2)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C2763-B643-1841-94F1-7168DA31B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41" y="1688003"/>
            <a:ext cx="4237665" cy="4237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574E2-1D15-3847-BB4A-7A7A9E7E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07" y="1688898"/>
            <a:ext cx="4234084" cy="4234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6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F338-36FC-4C44-8FEF-9A1C412C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pipeline and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4EE4B-428C-A54F-9491-B7C6DDC57305}"/>
              </a:ext>
            </a:extLst>
          </p:cNvPr>
          <p:cNvSpPr txBox="1"/>
          <p:nvPr/>
        </p:nvSpPr>
        <p:spPr>
          <a:xfrm>
            <a:off x="1052146" y="1822309"/>
            <a:ext cx="4220308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with file name (</a:t>
            </a:r>
            <a:r>
              <a:rPr lang="en-US" dirty="0" err="1"/>
              <a:t>image_id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Masks for each image with the labelling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ISUP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Gleason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73A7C-B0E1-7C41-A1B9-E143E0C8B4D0}"/>
              </a:ext>
            </a:extLst>
          </p:cNvPr>
          <p:cNvSpPr txBox="1"/>
          <p:nvPr/>
        </p:nvSpPr>
        <p:spPr>
          <a:xfrm>
            <a:off x="6588507" y="4495568"/>
            <a:ext cx="4390765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Image Classification ML model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CNN model with a 2-output </a:t>
            </a:r>
            <a:r>
              <a:rPr lang="en-US" dirty="0" err="1"/>
              <a:t>softmax</a:t>
            </a:r>
            <a:r>
              <a:rPr lang="en-US" dirty="0"/>
              <a:t> classifier on mask data as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 both Gleason scores separately with the two outputs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435E3-8C31-704E-BF0F-ED91E58FAB60}"/>
              </a:ext>
            </a:extLst>
          </p:cNvPr>
          <p:cNvSpPr txBox="1"/>
          <p:nvPr/>
        </p:nvSpPr>
        <p:spPr>
          <a:xfrm>
            <a:off x="6588507" y="1850112"/>
            <a:ext cx="4390765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Semantic Segmentation ML model 1 to generate masks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the mask information from image using ML semantic segmentation algorithm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EfficientNet</a:t>
            </a:r>
            <a:r>
              <a:rPr lang="en-US" dirty="0"/>
              <a:t> + </a:t>
            </a:r>
            <a:r>
              <a:rPr lang="en-US" dirty="0" err="1"/>
              <a:t>Unet</a:t>
            </a:r>
            <a:r>
              <a:rPr lang="en-US" dirty="0"/>
              <a:t> in </a:t>
            </a:r>
            <a:r>
              <a:rPr lang="en-US" dirty="0" err="1"/>
              <a:t>Keras</a:t>
            </a:r>
            <a:r>
              <a:rPr lang="en-US" dirty="0"/>
              <a:t> / Tensorflow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43DF4-1938-9343-A01B-72DA774CBA3B}"/>
              </a:ext>
            </a:extLst>
          </p:cNvPr>
          <p:cNvSpPr txBox="1"/>
          <p:nvPr/>
        </p:nvSpPr>
        <p:spPr>
          <a:xfrm>
            <a:off x="838200" y="4218569"/>
            <a:ext cx="464820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Metric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ISAP score from Gleason score with table lookup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confidence using confidence calculation (see next slide)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Generation involvement metrics (next slide)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Overlay mask on image for interpretability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41CE486-75E6-FB4A-A5FE-B4FD70644269}"/>
              </a:ext>
            </a:extLst>
          </p:cNvPr>
          <p:cNvSpPr/>
          <p:nvPr/>
        </p:nvSpPr>
        <p:spPr>
          <a:xfrm>
            <a:off x="5531315" y="2261483"/>
            <a:ext cx="972457" cy="5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65C689B-9578-C54F-8F63-927FAE4FA949}"/>
              </a:ext>
            </a:extLst>
          </p:cNvPr>
          <p:cNvSpPr/>
          <p:nvPr/>
        </p:nvSpPr>
        <p:spPr>
          <a:xfrm rot="5400000">
            <a:off x="8490092" y="3928284"/>
            <a:ext cx="587592" cy="5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FBD9006-AD31-B644-AB0D-78457836B6BC}"/>
              </a:ext>
            </a:extLst>
          </p:cNvPr>
          <p:cNvSpPr/>
          <p:nvPr/>
        </p:nvSpPr>
        <p:spPr>
          <a:xfrm rot="10800000">
            <a:off x="5531315" y="4740745"/>
            <a:ext cx="972457" cy="580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ECD5-DD98-B543-BC34-CC1FE825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/ Decision Support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693E-C67D-2043-A864-1D6C90EC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3314" cy="416486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Select Radboud images for our study due to more fine grain detail</a:t>
            </a:r>
          </a:p>
          <a:p>
            <a:r>
              <a:rPr lang="en-US" sz="2400" dirty="0"/>
              <a:t>Confidence algorithm</a:t>
            </a:r>
          </a:p>
          <a:p>
            <a:pPr lvl="1"/>
            <a:r>
              <a:rPr lang="en-US" sz="2000" dirty="0"/>
              <a:t>Find number of pixels of 1, 2,3, 4, 5 labels</a:t>
            </a:r>
          </a:p>
          <a:p>
            <a:pPr lvl="1"/>
            <a:r>
              <a:rPr lang="en-US" sz="2000" dirty="0"/>
              <a:t>For an ISAP Grade 2 (Gleason 3+4) or Grade 3 (Gleason 4+3) cancer</a:t>
            </a:r>
          </a:p>
          <a:p>
            <a:pPr lvl="2"/>
            <a:r>
              <a:rPr lang="en-US" sz="1800" dirty="0"/>
              <a:t>Important to Quantify the absolute # of 4 and # to 3 (%age of Gleason 4)</a:t>
            </a:r>
          </a:p>
          <a:p>
            <a:pPr lvl="2"/>
            <a:r>
              <a:rPr lang="en-US" sz="1800" dirty="0"/>
              <a:t>Percentage involvement = ((#3 + #4 + #5) / (#1 + #2 + #3 + #4 + #5))</a:t>
            </a:r>
          </a:p>
          <a:p>
            <a:pPr lvl="2"/>
            <a:r>
              <a:rPr lang="en-US" sz="1800" dirty="0"/>
              <a:t>#3 to #4 ratio = # 3 / #4</a:t>
            </a:r>
          </a:p>
          <a:p>
            <a:pPr lvl="1"/>
            <a:r>
              <a:rPr lang="en-US" sz="2200" dirty="0"/>
              <a:t>For Gleason Scores (5+4 vs 4+5)</a:t>
            </a:r>
          </a:p>
          <a:p>
            <a:pPr lvl="2"/>
            <a:r>
              <a:rPr lang="en-US" sz="1800" dirty="0"/>
              <a:t>Find the absolute # of 4 vs the # of 5</a:t>
            </a:r>
          </a:p>
          <a:p>
            <a:pPr lvl="2"/>
            <a:r>
              <a:rPr lang="en-US" sz="1800" dirty="0"/>
              <a:t>Percentage involvement = ((#4 + #5) / (#1 + #2 + #3 + #4 + #5))</a:t>
            </a:r>
          </a:p>
          <a:p>
            <a:pPr lvl="1"/>
            <a:r>
              <a:rPr lang="en-US" sz="2200" dirty="0"/>
              <a:t>For ISAP Grade 1 (Gleason score 3+3) </a:t>
            </a:r>
          </a:p>
          <a:p>
            <a:pPr lvl="2"/>
            <a:r>
              <a:rPr lang="en-US" sz="1800" dirty="0"/>
              <a:t>Total core area of healthy = #2 / (#2 + #3 + #4 + #5)</a:t>
            </a:r>
          </a:p>
          <a:p>
            <a:pPr lvl="2"/>
            <a:r>
              <a:rPr lang="en-US" sz="1800" dirty="0"/>
              <a:t>Percentage involvement = ((#3 + #4 + #5) / (#1 + #2 + #3 + #4 + #5))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748B5-6E54-B943-9564-B1574A1EE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13" b="46000"/>
          <a:stretch/>
        </p:blipFill>
        <p:spPr>
          <a:xfrm>
            <a:off x="6030410" y="2061581"/>
            <a:ext cx="5566504" cy="1714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DA31-341B-F54C-8A05-8BE89F45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Algorithm Pseudo-code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E04F-6168-B84E-9F54-9BB788F2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60647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600" u="sng" dirty="0"/>
              <a:t>Saving Trained </a:t>
            </a:r>
            <a:r>
              <a:rPr lang="en-US" sz="1600" u="sng" dirty="0" err="1"/>
              <a:t>Keras</a:t>
            </a:r>
            <a:r>
              <a:rPr lang="en-US" sz="1600" u="sng" dirty="0"/>
              <a:t> Model from Segmentation model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Segmentation_model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train_segmentation_model</a:t>
            </a:r>
            <a:r>
              <a:rPr lang="en-US" sz="12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Segmentation_model.save</a:t>
            </a:r>
            <a:r>
              <a:rPr lang="en-US" sz="1200" dirty="0">
                <a:latin typeface="Courier" pitchFamily="2" charset="0"/>
              </a:rPr>
              <a:t>(”/path/to/</a:t>
            </a:r>
            <a:r>
              <a:rPr lang="en-US" sz="1200" dirty="0" err="1">
                <a:latin typeface="Courier" pitchFamily="2" charset="0"/>
              </a:rPr>
              <a:t>segmentation_model</a:t>
            </a:r>
            <a:r>
              <a:rPr lang="en-US" sz="1200" dirty="0">
                <a:latin typeface="Courier" pitchFamily="2" charset="0"/>
              </a:rPr>
              <a:t>”)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u="sng" dirty="0"/>
              <a:t>Saving Trained </a:t>
            </a:r>
            <a:r>
              <a:rPr lang="en-US" sz="1600" u="sng" dirty="0" err="1"/>
              <a:t>Keras</a:t>
            </a:r>
            <a:r>
              <a:rPr lang="en-US" sz="1600" u="sng" dirty="0"/>
              <a:t> Model from Gleason Prediction model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Gleason_model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train_prediction_model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Gleason_model.save</a:t>
            </a:r>
            <a:r>
              <a:rPr lang="en-US" sz="1200" dirty="0">
                <a:latin typeface="Courier" pitchFamily="2" charset="0"/>
              </a:rPr>
              <a:t>(“/path/to/</a:t>
            </a:r>
            <a:r>
              <a:rPr lang="en-US" sz="1200" dirty="0" err="1">
                <a:latin typeface="Courier" pitchFamily="2" charset="0"/>
              </a:rPr>
              <a:t>gleason_prediction_model</a:t>
            </a:r>
            <a:r>
              <a:rPr lang="en-US" sz="1200" dirty="0">
                <a:latin typeface="Courier" pitchFamily="2" charset="0"/>
              </a:rPr>
              <a:t>”)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u="sng" dirty="0"/>
              <a:t>Example of Loading </a:t>
            </a:r>
            <a:r>
              <a:rPr lang="en-US" sz="1600" u="sng" dirty="0" err="1"/>
              <a:t>Keras</a:t>
            </a:r>
            <a:r>
              <a:rPr lang="en-US" sz="1600" u="sng" dirty="0"/>
              <a:t> Model to make predictions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from </a:t>
            </a:r>
            <a:r>
              <a:rPr lang="en-US" sz="1200" dirty="0" err="1">
                <a:latin typeface="Courier" pitchFamily="2" charset="0"/>
              </a:rPr>
              <a:t>tensorflow</a:t>
            </a:r>
            <a:r>
              <a:rPr lang="en-US" sz="1200" dirty="0">
                <a:latin typeface="Courier" pitchFamily="2" charset="0"/>
              </a:rPr>
              <a:t> import </a:t>
            </a:r>
            <a:r>
              <a:rPr lang="en-US" sz="1200" dirty="0" err="1">
                <a:latin typeface="Courier" pitchFamily="2" charset="0"/>
              </a:rPr>
              <a:t>keras</a:t>
            </a:r>
            <a:r>
              <a:rPr lang="en-US" sz="12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seg_model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keras.models.load_model</a:t>
            </a:r>
            <a:r>
              <a:rPr lang="en-US" sz="1200" dirty="0">
                <a:latin typeface="Courier" pitchFamily="2" charset="0"/>
              </a:rPr>
              <a:t>(“/path/to/</a:t>
            </a:r>
            <a:r>
              <a:rPr lang="en-US" sz="1200" dirty="0" err="1">
                <a:latin typeface="Courier" pitchFamily="2" charset="0"/>
              </a:rPr>
              <a:t>segmentation_model</a:t>
            </a:r>
            <a:r>
              <a:rPr lang="en-US" sz="1200" dirty="0">
                <a:latin typeface="Courier" pitchFamily="2" charset="0"/>
              </a:rPr>
              <a:t>”)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foreach image, </a:t>
            </a:r>
            <a:r>
              <a:rPr lang="en-US" sz="1200" dirty="0" err="1">
                <a:latin typeface="Courier" pitchFamily="2" charset="0"/>
              </a:rPr>
              <a:t>actual_mask</a:t>
            </a:r>
            <a:r>
              <a:rPr lang="en-US" sz="1200" dirty="0">
                <a:latin typeface="Courier" pitchFamily="2" charset="0"/>
              </a:rPr>
              <a:t> in </a:t>
            </a:r>
            <a:r>
              <a:rPr lang="en-US" sz="1200" dirty="0" err="1">
                <a:latin typeface="Courier" pitchFamily="2" charset="0"/>
              </a:rPr>
              <a:t>test_set</a:t>
            </a:r>
            <a:r>
              <a:rPr lang="en-US" sz="1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test_input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get_array</a:t>
            </a:r>
            <a:r>
              <a:rPr lang="en-US" sz="1200" dirty="0">
                <a:latin typeface="Courier" pitchFamily="2" charset="0"/>
              </a:rPr>
              <a:t>(image)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predicted_array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seg_model.predict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test_input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actual_array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get_array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actual_mask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IOU = compare(</a:t>
            </a:r>
            <a:r>
              <a:rPr lang="en-US" sz="1200" dirty="0" err="1">
                <a:latin typeface="Courier" pitchFamily="2" charset="0"/>
              </a:rPr>
              <a:t>actual_array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predicted_array</a:t>
            </a:r>
            <a:r>
              <a:rPr lang="en-US" sz="1200" dirty="0">
                <a:latin typeface="Courier" pitchFamily="2" charset="0"/>
              </a:rPr>
              <a:t>)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2A50E-D4CE-F147-BE0E-DA4AB5B7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9657" y="1825625"/>
            <a:ext cx="3436882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1600" u="sng" dirty="0"/>
              <a:t>Confidence Algorithm from predicted mask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Get predicted Gleason and mask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predicted_gleason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Gleason_model.predict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test_image</a:t>
            </a:r>
            <a:r>
              <a:rPr lang="en-US" sz="1200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predicted_mask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Segmentation_model.predict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test_image</a:t>
            </a:r>
            <a:r>
              <a:rPr lang="en-US" sz="1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Counts of pixel types are stored in array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0: background, 1: stroma, 2: healthy, 3,4,5: cancerous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 = </a:t>
            </a:r>
            <a:r>
              <a:rPr lang="en-US" sz="1200" dirty="0" err="1">
                <a:latin typeface="Courier" pitchFamily="2" charset="0"/>
              </a:rPr>
              <a:t>compute_counts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predicted_mask</a:t>
            </a:r>
            <a:r>
              <a:rPr lang="en-US" sz="1200" dirty="0"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Decision support Algorithm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if </a:t>
            </a:r>
            <a:r>
              <a:rPr lang="en-US" sz="1200" dirty="0" err="1">
                <a:latin typeface="Courier" pitchFamily="2" charset="0"/>
              </a:rPr>
              <a:t>predicted_gleason</a:t>
            </a:r>
            <a:r>
              <a:rPr lang="en-US" sz="1200" dirty="0">
                <a:latin typeface="Courier" pitchFamily="2" charset="0"/>
              </a:rPr>
              <a:t> is in [“3+4”, “4+3”]: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percent_involvement</a:t>
            </a:r>
            <a:r>
              <a:rPr lang="en-US" sz="1200" dirty="0">
                <a:latin typeface="Courier" pitchFamily="2" charset="0"/>
              </a:rPr>
              <a:t> = (sum(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[3:5])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/ 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[1:5])) * 100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ratio_3_4 = 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[3]/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[4]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else if </a:t>
            </a:r>
            <a:r>
              <a:rPr lang="en-US" sz="1200" dirty="0" err="1">
                <a:latin typeface="Courier" pitchFamily="2" charset="0"/>
              </a:rPr>
              <a:t>predicted_gleason</a:t>
            </a:r>
            <a:r>
              <a:rPr lang="en-US" sz="1200" dirty="0">
                <a:latin typeface="Courier" pitchFamily="2" charset="0"/>
              </a:rPr>
              <a:t> is in [“4+5”, “5+4”]: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percent_involvement</a:t>
            </a:r>
            <a:r>
              <a:rPr lang="en-US" sz="1200" dirty="0">
                <a:latin typeface="Courier" pitchFamily="2" charset="0"/>
              </a:rPr>
              <a:t> = (sum(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[4:5])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/ 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[1:5])) * 100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else if </a:t>
            </a:r>
            <a:r>
              <a:rPr lang="en-US" sz="1200" dirty="0" err="1">
                <a:latin typeface="Courier" pitchFamily="2" charset="0"/>
              </a:rPr>
              <a:t>predicted_gleason</a:t>
            </a:r>
            <a:r>
              <a:rPr lang="en-US" sz="1200" dirty="0">
                <a:latin typeface="Courier" pitchFamily="2" charset="0"/>
              </a:rPr>
              <a:t> is in [“3+3”]: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percent_involvement</a:t>
            </a:r>
            <a:r>
              <a:rPr lang="en-US" sz="1200" dirty="0">
                <a:latin typeface="Courier" pitchFamily="2" charset="0"/>
              </a:rPr>
              <a:t> = (sum(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[3:5])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/ 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[1:5])) * 100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healthy_core_area</a:t>
            </a:r>
            <a:r>
              <a:rPr lang="en-US" sz="1200" dirty="0">
                <a:latin typeface="Courier" pitchFamily="2" charset="0"/>
              </a:rPr>
              <a:t> = 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[2]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    / sum(</a:t>
            </a:r>
            <a:r>
              <a:rPr lang="en-US" sz="1200" dirty="0" err="1">
                <a:latin typeface="Courier" pitchFamily="2" charset="0"/>
              </a:rPr>
              <a:t>count_pixeltype_array</a:t>
            </a:r>
            <a:r>
              <a:rPr lang="en-US" sz="1200" dirty="0">
                <a:latin typeface="Courier" pitchFamily="2" charset="0"/>
              </a:rPr>
              <a:t>[2:5])) * 100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600" u="sng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8969D1E-0804-7644-91D1-207FD3861493}"/>
              </a:ext>
            </a:extLst>
          </p:cNvPr>
          <p:cNvSpPr txBox="1">
            <a:spLocks/>
          </p:cNvSpPr>
          <p:nvPr/>
        </p:nvSpPr>
        <p:spPr>
          <a:xfrm>
            <a:off x="8232230" y="1825625"/>
            <a:ext cx="3436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Example Results of overall program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Predicted masks, original image and overlay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Predicted Gleason and ISAP score = “3+3”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Decision Support Metrics</a:t>
            </a:r>
          </a:p>
          <a:p>
            <a:pPr lvl="1">
              <a:buFont typeface="+mj-lt"/>
              <a:buAutoNum type="arabicPeriod"/>
            </a:pPr>
            <a:r>
              <a:rPr lang="en-US" sz="1050" dirty="0"/>
              <a:t>Percentage Involvement = 33% [High]</a:t>
            </a:r>
          </a:p>
          <a:p>
            <a:pPr lvl="1">
              <a:buFont typeface="+mj-lt"/>
              <a:buAutoNum type="arabicPeriod"/>
            </a:pPr>
            <a:r>
              <a:rPr lang="en-US" sz="1050" dirty="0"/>
              <a:t>Healthy Core Area = 67%</a:t>
            </a:r>
          </a:p>
          <a:p>
            <a:pPr lvl="1">
              <a:buFont typeface="+mj-lt"/>
              <a:buAutoNum type="arabicPeriod"/>
            </a:pPr>
            <a:r>
              <a:rPr lang="en-US" sz="1050" dirty="0"/>
              <a:t>Ratio_Gleason3_Gleason4 = 1.4</a:t>
            </a:r>
          </a:p>
          <a:p>
            <a:pPr lvl="1">
              <a:buFont typeface="+mj-lt"/>
              <a:buAutoNum type="arabicPeriod"/>
            </a:pPr>
            <a:r>
              <a:rPr lang="en-US" sz="1050" dirty="0"/>
              <a:t>Mask Prediction confidence bounds [84%]</a:t>
            </a:r>
          </a:p>
          <a:p>
            <a:pPr lvl="1">
              <a:buFont typeface="+mj-lt"/>
              <a:buAutoNum type="arabicPeriod"/>
            </a:pPr>
            <a:r>
              <a:rPr lang="en-US" sz="1050" dirty="0"/>
              <a:t>Gleason Prediction confidence bounds [77%]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28973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DA31-341B-F54C-8A05-8BE89F45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segmentation model pseudocode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E04F-6168-B84E-9F54-9BB788F2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7028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u="sng" dirty="0"/>
              <a:t>Key Libraries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Keras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tensorflow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opencv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albumentations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numpy</a:t>
            </a:r>
            <a:r>
              <a:rPr lang="en-US" sz="1200" dirty="0">
                <a:latin typeface="Courier" pitchFamily="2" charset="0"/>
              </a:rPr>
              <a:t>, pandas, matplotlib, </a:t>
            </a:r>
            <a:r>
              <a:rPr lang="en-US" sz="1200" dirty="0" err="1">
                <a:latin typeface="Courier" pitchFamily="2" charset="0"/>
              </a:rPr>
              <a:t>segmentation_models.Unet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efficientnet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u="sng" dirty="0"/>
              <a:t>Reading pre-processed images</a:t>
            </a:r>
          </a:p>
          <a:p>
            <a:pPr marL="0" indent="0">
              <a:buNone/>
            </a:pPr>
            <a:r>
              <a:rPr lang="en-US" sz="1300" dirty="0" err="1">
                <a:latin typeface="Courier" pitchFamily="2" charset="0"/>
              </a:rPr>
              <a:t>x_train_dir</a:t>
            </a:r>
            <a:r>
              <a:rPr lang="en-US" sz="1300" dirty="0">
                <a:latin typeface="Courier" pitchFamily="2" charset="0"/>
              </a:rPr>
              <a:t> = </a:t>
            </a:r>
            <a:r>
              <a:rPr lang="en-US" sz="1300" dirty="0" err="1">
                <a:latin typeface="Courier" pitchFamily="2" charset="0"/>
              </a:rPr>
              <a:t>os.path.join</a:t>
            </a:r>
            <a:r>
              <a:rPr lang="en-US" sz="1300" dirty="0">
                <a:latin typeface="Courier" pitchFamily="2" charset="0"/>
              </a:rPr>
              <a:t>(DATA_DIR, 'train')</a:t>
            </a:r>
          </a:p>
          <a:p>
            <a:pPr marL="0" indent="0">
              <a:buNone/>
            </a:pPr>
            <a:r>
              <a:rPr lang="en-US" sz="1300" dirty="0" err="1">
                <a:latin typeface="Courier" pitchFamily="2" charset="0"/>
              </a:rPr>
              <a:t>y_train_dir</a:t>
            </a:r>
            <a:r>
              <a:rPr lang="en-US" sz="1300" dirty="0">
                <a:latin typeface="Courier" pitchFamily="2" charset="0"/>
              </a:rPr>
              <a:t> = </a:t>
            </a:r>
            <a:r>
              <a:rPr lang="en-US" sz="1300" dirty="0" err="1">
                <a:latin typeface="Courier" pitchFamily="2" charset="0"/>
              </a:rPr>
              <a:t>os.path.join</a:t>
            </a:r>
            <a:r>
              <a:rPr lang="en-US" sz="1300" dirty="0">
                <a:latin typeface="Courier" pitchFamily="2" charset="0"/>
              </a:rPr>
              <a:t>(DATA_DIR, '</a:t>
            </a:r>
            <a:r>
              <a:rPr lang="en-US" sz="1300" dirty="0" err="1">
                <a:latin typeface="Courier" pitchFamily="2" charset="0"/>
              </a:rPr>
              <a:t>trainannot</a:t>
            </a:r>
            <a:r>
              <a:rPr lang="en-US" sz="13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# read data on demand for each image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image = cv2.imread(</a:t>
            </a:r>
            <a:r>
              <a:rPr lang="en-US" sz="1300" dirty="0" err="1">
                <a:latin typeface="Courier" pitchFamily="2" charset="0"/>
              </a:rPr>
              <a:t>self.images_fps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 err="1">
                <a:latin typeface="Courier" pitchFamily="2" charset="0"/>
              </a:rPr>
              <a:t>i</a:t>
            </a:r>
            <a:r>
              <a:rPr lang="en-US" sz="1300" dirty="0">
                <a:latin typeface="Courier" pitchFamily="2" charset="0"/>
              </a:rPr>
              <a:t>])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mask = cv2.imread(</a:t>
            </a:r>
            <a:r>
              <a:rPr lang="en-US" sz="1300" dirty="0" err="1">
                <a:latin typeface="Courier" pitchFamily="2" charset="0"/>
              </a:rPr>
              <a:t>self.masks_fps</a:t>
            </a:r>
            <a:r>
              <a:rPr lang="en-US" sz="1300" dirty="0">
                <a:latin typeface="Courier" pitchFamily="2" charset="0"/>
              </a:rPr>
              <a:t>[</a:t>
            </a:r>
            <a:r>
              <a:rPr lang="en-US" sz="1300" dirty="0" err="1">
                <a:latin typeface="Courier" pitchFamily="2" charset="0"/>
              </a:rPr>
              <a:t>i</a:t>
            </a:r>
            <a:r>
              <a:rPr lang="en-US" sz="1300" dirty="0">
                <a:latin typeface="Courier" pitchFamily="2" charset="0"/>
              </a:rPr>
              <a:t>], 0)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# extract certain classes from mask (e.g. background)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masks = [(mask == v) for v in </a:t>
            </a:r>
            <a:r>
              <a:rPr lang="en-US" sz="1300" dirty="0" err="1">
                <a:latin typeface="Courier" pitchFamily="2" charset="0"/>
              </a:rPr>
              <a:t>self.class_values</a:t>
            </a:r>
            <a:r>
              <a:rPr lang="en-US" sz="1300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u="sng" dirty="0"/>
              <a:t>Model parameters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Learning Rate = 0.01,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Number of epochs = 10, 15, 20,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Batch_size</a:t>
            </a:r>
            <a:r>
              <a:rPr lang="en-US" sz="1200" dirty="0">
                <a:latin typeface="Courier" pitchFamily="2" charset="0"/>
              </a:rPr>
              <a:t> = 8,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Optimizer = Adam,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loss optimization = Dice loss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2A50E-D4CE-F147-BE0E-DA4AB5B7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9657" y="1825625"/>
            <a:ext cx="34368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u="sng" dirty="0"/>
              <a:t>Training Multiclass segmentation Model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Setup model parameters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import </a:t>
            </a:r>
            <a:r>
              <a:rPr lang="en-US" sz="1200" dirty="0" err="1">
                <a:latin typeface="Courier" pitchFamily="2" charset="0"/>
              </a:rPr>
              <a:t>segmentation_models</a:t>
            </a:r>
            <a:r>
              <a:rPr lang="en-US" sz="1200" dirty="0">
                <a:latin typeface="Courier" pitchFamily="2" charset="0"/>
              </a:rPr>
              <a:t> as </a:t>
            </a:r>
            <a:r>
              <a:rPr lang="en-US" sz="1200" dirty="0" err="1">
                <a:latin typeface="Courier" pitchFamily="2" charset="0"/>
              </a:rPr>
              <a:t>sm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CLASSES = ['background', 'stroma', 'healthy', 'gleason3', 'gleason4', 'gleason5’]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BACKBONE = ‘efficientnetB7’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sm.Unet</a:t>
            </a:r>
            <a:r>
              <a:rPr lang="en-US" sz="1200" dirty="0">
                <a:latin typeface="Courier" pitchFamily="2" charset="0"/>
              </a:rPr>
              <a:t>(BACKBONE, classes=</a:t>
            </a:r>
            <a:r>
              <a:rPr lang="en-US" sz="1200" dirty="0" err="1">
                <a:latin typeface="Courier" pitchFamily="2" charset="0"/>
              </a:rPr>
              <a:t>n_len</a:t>
            </a:r>
            <a:r>
              <a:rPr lang="en-US" sz="1200" dirty="0">
                <a:latin typeface="Courier" pitchFamily="2" charset="0"/>
              </a:rPr>
              <a:t>(CLASSES), activation=‘</a:t>
            </a:r>
            <a:r>
              <a:rPr lang="en-US" sz="1200" dirty="0" err="1">
                <a:latin typeface="Courier" pitchFamily="2" charset="0"/>
              </a:rPr>
              <a:t>softmax</a:t>
            </a:r>
            <a:r>
              <a:rPr lang="en-US" sz="1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Compile </a:t>
            </a:r>
            <a:r>
              <a:rPr lang="en-US" sz="1200" dirty="0" err="1">
                <a:latin typeface="Courier" pitchFamily="2" charset="0"/>
              </a:rPr>
              <a:t>keras</a:t>
            </a:r>
            <a:r>
              <a:rPr lang="en-US" sz="1200" dirty="0">
                <a:latin typeface="Courier" pitchFamily="2" charset="0"/>
              </a:rPr>
              <a:t> model and train it.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model.compile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keras.optimizers.Adam</a:t>
            </a:r>
            <a:r>
              <a:rPr lang="en-US" sz="1200" dirty="0">
                <a:latin typeface="Courier" pitchFamily="2" charset="0"/>
              </a:rPr>
              <a:t>(LR),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sm.losses.binary_focal_dice_loss</a:t>
            </a:r>
            <a:r>
              <a:rPr lang="en-US" sz="12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sm.metrics.IOUScore</a:t>
            </a:r>
            <a:r>
              <a:rPr lang="en-US" sz="1200" dirty="0">
                <a:latin typeface="Courier" pitchFamily="2" charset="0"/>
              </a:rPr>
              <a:t>())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history = </a:t>
            </a:r>
            <a:r>
              <a:rPr lang="en-US" sz="1200" dirty="0" err="1">
                <a:latin typeface="Courier" pitchFamily="2" charset="0"/>
              </a:rPr>
              <a:t>model.fit</a:t>
            </a:r>
            <a:r>
              <a:rPr lang="en-US" sz="12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train_dataloader</a:t>
            </a:r>
            <a:r>
              <a:rPr lang="en-US" sz="12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steps_per_epoch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 err="1">
                <a:latin typeface="Courier" pitchFamily="2" charset="0"/>
              </a:rPr>
              <a:t>len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train_dataloader</a:t>
            </a:r>
            <a:r>
              <a:rPr lang="en-US" sz="1200" dirty="0">
                <a:latin typeface="Courier" pitchFamily="2" charset="0"/>
              </a:rPr>
              <a:t>),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epochs=EPOCHS,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callbacks=callbacks,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validation_data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 err="1">
                <a:latin typeface="Courier" pitchFamily="2" charset="0"/>
              </a:rPr>
              <a:t>valid_dataloader</a:t>
            </a:r>
            <a:r>
              <a:rPr lang="en-US" sz="1200" dirty="0">
                <a:latin typeface="Courier" pitchFamily="2" charset="0"/>
              </a:rPr>
              <a:t>, 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validation_steps</a:t>
            </a:r>
            <a:r>
              <a:rPr lang="en-US" sz="1200" dirty="0">
                <a:latin typeface="Courier" pitchFamily="2" charset="0"/>
              </a:rPr>
              <a:t>=</a:t>
            </a:r>
            <a:r>
              <a:rPr lang="en-US" sz="1200" dirty="0" err="1">
                <a:latin typeface="Courier" pitchFamily="2" charset="0"/>
              </a:rPr>
              <a:t>len</a:t>
            </a:r>
            <a:r>
              <a:rPr lang="en-US" sz="1200" dirty="0">
                <a:latin typeface="Courier" pitchFamily="2" charset="0"/>
              </a:rPr>
              <a:t>(</a:t>
            </a:r>
            <a:r>
              <a:rPr lang="en-US" sz="1200" dirty="0" err="1">
                <a:latin typeface="Courier" pitchFamily="2" charset="0"/>
              </a:rPr>
              <a:t>valid_dataloader</a:t>
            </a:r>
            <a:r>
              <a:rPr lang="en-US" sz="12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8969D1E-0804-7644-91D1-207FD3861493}"/>
              </a:ext>
            </a:extLst>
          </p:cNvPr>
          <p:cNvSpPr txBox="1">
            <a:spLocks/>
          </p:cNvSpPr>
          <p:nvPr/>
        </p:nvSpPr>
        <p:spPr>
          <a:xfrm>
            <a:off x="8232230" y="1825625"/>
            <a:ext cx="3436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u="sng" dirty="0"/>
              <a:t>Model Evaluation</a:t>
            </a:r>
          </a:p>
          <a:p>
            <a:pPr marL="0" indent="0">
              <a:buNone/>
            </a:pPr>
            <a:r>
              <a:rPr lang="en-US" sz="800" dirty="0" err="1">
                <a:latin typeface="Courier" pitchFamily="2" charset="0"/>
              </a:rPr>
              <a:t>test_dataset</a:t>
            </a:r>
            <a:r>
              <a:rPr lang="en-US" sz="800" dirty="0">
                <a:latin typeface="Courier" pitchFamily="2" charset="0"/>
              </a:rPr>
              <a:t> = Dataset(</a:t>
            </a:r>
            <a:r>
              <a:rPr lang="en-US" sz="800" dirty="0" err="1">
                <a:latin typeface="Courier" pitchFamily="2" charset="0"/>
              </a:rPr>
              <a:t>x_test_dir</a:t>
            </a:r>
            <a:r>
              <a:rPr lang="en-US" sz="800" dirty="0">
                <a:latin typeface="Courier" pitchFamily="2" charset="0"/>
              </a:rPr>
              <a:t>, </a:t>
            </a:r>
            <a:r>
              <a:rPr lang="en-US" sz="800" dirty="0" err="1">
                <a:latin typeface="Courier" pitchFamily="2" charset="0"/>
              </a:rPr>
              <a:t>y_test_dir</a:t>
            </a:r>
            <a:r>
              <a:rPr lang="en-US" sz="800" dirty="0">
                <a:latin typeface="Courier" pitchFamily="2" charset="0"/>
              </a:rPr>
              <a:t>, classes=CLASSES)</a:t>
            </a:r>
          </a:p>
          <a:p>
            <a:pPr marL="0" indent="0">
              <a:buNone/>
            </a:pPr>
            <a:r>
              <a:rPr lang="en-US" sz="800" dirty="0" err="1">
                <a:latin typeface="Courier" pitchFamily="2" charset="0"/>
              </a:rPr>
              <a:t>test_dataloader</a:t>
            </a:r>
            <a:r>
              <a:rPr lang="en-US" sz="800" dirty="0">
                <a:latin typeface="Courier" pitchFamily="2" charset="0"/>
              </a:rPr>
              <a:t> = </a:t>
            </a:r>
            <a:r>
              <a:rPr lang="en-US" sz="800" dirty="0" err="1">
                <a:latin typeface="Courier" pitchFamily="2" charset="0"/>
              </a:rPr>
              <a:t>Dataloader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test_dataset</a:t>
            </a:r>
            <a:r>
              <a:rPr lang="en-US" sz="800" dirty="0">
                <a:latin typeface="Courier" pitchFamily="2" charset="0"/>
              </a:rPr>
              <a:t>, </a:t>
            </a:r>
            <a:r>
              <a:rPr lang="en-US" sz="800" dirty="0" err="1">
                <a:latin typeface="Courier" pitchFamily="2" charset="0"/>
              </a:rPr>
              <a:t>batch_size</a:t>
            </a:r>
            <a:r>
              <a:rPr lang="en-US" sz="800" dirty="0">
                <a:latin typeface="Courier" pitchFamily="2" charset="0"/>
              </a:rPr>
              <a:t>=1, shuffle=False)</a:t>
            </a:r>
          </a:p>
          <a:p>
            <a:pPr marL="0" indent="0">
              <a:buNone/>
            </a:pPr>
            <a:r>
              <a:rPr lang="en-US" sz="800" dirty="0">
                <a:latin typeface="Courier" pitchFamily="2" charset="0"/>
              </a:rPr>
              <a:t># load best weights (from the training epoch)</a:t>
            </a:r>
          </a:p>
          <a:p>
            <a:pPr marL="0" indent="0">
              <a:buNone/>
            </a:pPr>
            <a:r>
              <a:rPr lang="en-US" sz="800" dirty="0" err="1">
                <a:latin typeface="Courier" pitchFamily="2" charset="0"/>
              </a:rPr>
              <a:t>model.load_weights</a:t>
            </a:r>
            <a:r>
              <a:rPr lang="en-US" sz="800" dirty="0">
                <a:latin typeface="Courier" pitchFamily="2" charset="0"/>
              </a:rPr>
              <a:t>('best_model.h5’)</a:t>
            </a:r>
          </a:p>
          <a:p>
            <a:pPr marL="0" indent="0">
              <a:buNone/>
            </a:pPr>
            <a:r>
              <a:rPr lang="en-US" sz="800" dirty="0">
                <a:latin typeface="Courier" pitchFamily="2" charset="0"/>
              </a:rPr>
              <a:t>scores = </a:t>
            </a:r>
            <a:r>
              <a:rPr lang="en-US" sz="800" dirty="0" err="1">
                <a:latin typeface="Courier" pitchFamily="2" charset="0"/>
              </a:rPr>
              <a:t>model.evaluate</a:t>
            </a:r>
            <a:r>
              <a:rPr lang="en-US" sz="800" dirty="0">
                <a:latin typeface="Courier" pitchFamily="2" charset="0"/>
              </a:rPr>
              <a:t>(</a:t>
            </a:r>
            <a:r>
              <a:rPr lang="en-US" sz="800" dirty="0" err="1">
                <a:latin typeface="Courier" pitchFamily="2" charset="0"/>
              </a:rPr>
              <a:t>test_dataloader</a:t>
            </a:r>
            <a:r>
              <a:rPr lang="en-US" sz="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800" dirty="0">
                <a:latin typeface="Courier" pitchFamily="2" charset="0"/>
              </a:rPr>
              <a:t>print("Loss: {:.5}".format(scores[0]))</a:t>
            </a:r>
          </a:p>
          <a:p>
            <a:pPr marL="0" indent="0">
              <a:buNone/>
            </a:pPr>
            <a:r>
              <a:rPr lang="en-US" sz="800" dirty="0">
                <a:latin typeface="Courier" pitchFamily="2" charset="0"/>
              </a:rPr>
              <a:t>for metric, value in zip(metrics, scores[1:]):</a:t>
            </a:r>
          </a:p>
          <a:p>
            <a:pPr marL="0" indent="0">
              <a:buNone/>
            </a:pPr>
            <a:r>
              <a:rPr lang="en-US" sz="800" dirty="0">
                <a:latin typeface="Courier" pitchFamily="2" charset="0"/>
              </a:rPr>
              <a:t>    print("mean {}: {:.5}".format(</a:t>
            </a:r>
            <a:r>
              <a:rPr lang="en-US" sz="800" dirty="0" err="1">
                <a:latin typeface="Courier" pitchFamily="2" charset="0"/>
              </a:rPr>
              <a:t>metric.__name</a:t>
            </a:r>
            <a:r>
              <a:rPr lang="en-US" sz="800" dirty="0">
                <a:latin typeface="Courier" pitchFamily="2" charset="0"/>
              </a:rPr>
              <a:t>__, value))</a:t>
            </a:r>
          </a:p>
          <a:p>
            <a:pPr marL="0" indent="0">
              <a:buNone/>
            </a:pPr>
            <a:endParaRPr lang="en-US" sz="8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DADB-7680-DB4B-82E1-9BE5C2A97336}"/>
              </a:ext>
            </a:extLst>
          </p:cNvPr>
          <p:cNvSpPr txBox="1"/>
          <p:nvPr/>
        </p:nvSpPr>
        <p:spPr>
          <a:xfrm>
            <a:off x="7649506" y="5025522"/>
            <a:ext cx="3865161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dirty="0"/>
              <a:t>45/45 [==============================] - 40s 887ms/step - loss: 0.1513 – </a:t>
            </a:r>
          </a:p>
          <a:p>
            <a:r>
              <a:rPr lang="en-US" sz="900" dirty="0" err="1"/>
              <a:t>iou_score</a:t>
            </a:r>
            <a:r>
              <a:rPr lang="en-US" sz="900" dirty="0"/>
              <a:t>: 0.8887</a:t>
            </a:r>
          </a:p>
          <a:p>
            <a:r>
              <a:rPr lang="en-US" sz="900" dirty="0"/>
              <a:t>f1-score: 0.9626</a:t>
            </a:r>
          </a:p>
          <a:p>
            <a:r>
              <a:rPr lang="en-US" sz="900" dirty="0" err="1"/>
              <a:t>val_loss</a:t>
            </a:r>
            <a:r>
              <a:rPr lang="en-US" sz="900" dirty="0"/>
              <a:t>: 0.1709</a:t>
            </a:r>
          </a:p>
          <a:p>
            <a:r>
              <a:rPr lang="en-US" sz="900" b="1" dirty="0" err="1">
                <a:solidFill>
                  <a:srgbClr val="FF0000"/>
                </a:solidFill>
              </a:rPr>
              <a:t>val_iou_score</a:t>
            </a:r>
            <a:r>
              <a:rPr lang="en-US" sz="900" b="1" dirty="0">
                <a:solidFill>
                  <a:srgbClr val="FF0000"/>
                </a:solidFill>
              </a:rPr>
              <a:t>: 0.8468</a:t>
            </a:r>
          </a:p>
          <a:p>
            <a:r>
              <a:rPr lang="en-US" sz="900" dirty="0"/>
              <a:t>val_f1-score: 0.9247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2983-D23A-EC4A-B922-3220AF19A17A}"/>
              </a:ext>
            </a:extLst>
          </p:cNvPr>
          <p:cNvSpPr txBox="1"/>
          <p:nvPr/>
        </p:nvSpPr>
        <p:spPr>
          <a:xfrm>
            <a:off x="7910603" y="4656190"/>
            <a:ext cx="360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Epoch logs (on Google GPU)</a:t>
            </a:r>
          </a:p>
        </p:txBody>
      </p:sp>
    </p:spTree>
    <p:extLst>
      <p:ext uri="{BB962C8B-B14F-4D97-AF65-F5344CB8AC3E}">
        <p14:creationId xmlns:p14="http://schemas.microsoft.com/office/powerpoint/2010/main" val="298886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DA31-341B-F54C-8A05-8BE89F45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Gleason Prediction model pseudocode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0E04F-6168-B84E-9F54-9BB788F2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70283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u="sng" dirty="0"/>
              <a:t>Key Libraries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Keras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tensorflow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opencv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albumentations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numpy</a:t>
            </a:r>
            <a:r>
              <a:rPr lang="en-US" sz="1200" dirty="0">
                <a:latin typeface="Courier" pitchFamily="2" charset="0"/>
              </a:rPr>
              <a:t>, pandas, matplotlib, </a:t>
            </a:r>
            <a:r>
              <a:rPr lang="en-US" sz="1200" dirty="0" err="1">
                <a:latin typeface="Courier" pitchFamily="2" charset="0"/>
              </a:rPr>
              <a:t>segmentation_models.Unet</a:t>
            </a:r>
            <a:r>
              <a:rPr lang="en-US" sz="1200" dirty="0">
                <a:latin typeface="Courier" pitchFamily="2" charset="0"/>
              </a:rPr>
              <a:t>, </a:t>
            </a:r>
            <a:r>
              <a:rPr lang="en-US" sz="1200" dirty="0" err="1">
                <a:latin typeface="Courier" pitchFamily="2" charset="0"/>
              </a:rPr>
              <a:t>efficientnet.tfkeras</a:t>
            </a: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600" u="sng" dirty="0"/>
              <a:t>Reading pre-processed images</a:t>
            </a:r>
          </a:p>
          <a:p>
            <a:pPr marL="0" indent="0">
              <a:buNone/>
            </a:pPr>
            <a:r>
              <a:rPr lang="en-US" sz="1300" dirty="0" err="1">
                <a:latin typeface="Courier" pitchFamily="2" charset="0"/>
              </a:rPr>
              <a:t>train_paths</a:t>
            </a:r>
            <a:r>
              <a:rPr lang="en-US" sz="1300" dirty="0">
                <a:latin typeface="Courier" pitchFamily="2" charset="0"/>
              </a:rPr>
              <a:t>= </a:t>
            </a:r>
            <a:r>
              <a:rPr lang="en-US" sz="1300" dirty="0" err="1">
                <a:latin typeface="Courier" pitchFamily="2" charset="0"/>
              </a:rPr>
              <a:t>os.path.join</a:t>
            </a:r>
            <a:r>
              <a:rPr lang="en-US" sz="1300" dirty="0">
                <a:latin typeface="Courier" pitchFamily="2" charset="0"/>
              </a:rPr>
              <a:t>(DATA_DIR, 'train')</a:t>
            </a:r>
          </a:p>
          <a:p>
            <a:pPr marL="0" indent="0">
              <a:buNone/>
            </a:pPr>
            <a:r>
              <a:rPr lang="en-US" sz="1300" dirty="0" err="1">
                <a:latin typeface="Courier" pitchFamily="2" charset="0"/>
              </a:rPr>
              <a:t>train_labels</a:t>
            </a:r>
            <a:r>
              <a:rPr lang="en-US" sz="1300" dirty="0">
                <a:latin typeface="Courier" pitchFamily="2" charset="0"/>
              </a:rPr>
              <a:t> = </a:t>
            </a:r>
            <a:r>
              <a:rPr lang="en-US" sz="1300" dirty="0" err="1">
                <a:latin typeface="Courier" pitchFamily="2" charset="0"/>
              </a:rPr>
              <a:t>pd.get_dummies</a:t>
            </a:r>
            <a:r>
              <a:rPr lang="en-US" sz="1300" dirty="0">
                <a:latin typeface="Courier" pitchFamily="2" charset="0"/>
              </a:rPr>
              <a:t>(train['</a:t>
            </a:r>
            <a:r>
              <a:rPr lang="en-US" sz="1300" dirty="0" err="1">
                <a:latin typeface="Courier" pitchFamily="2" charset="0"/>
              </a:rPr>
              <a:t>isup_grade</a:t>
            </a:r>
            <a:r>
              <a:rPr lang="en-US" sz="1300" dirty="0">
                <a:latin typeface="Courier" pitchFamily="2" charset="0"/>
              </a:rPr>
              <a:t>']).</a:t>
            </a:r>
            <a:r>
              <a:rPr lang="en-US" sz="1300" dirty="0" err="1">
                <a:latin typeface="Courier" pitchFamily="2" charset="0"/>
              </a:rPr>
              <a:t>astype</a:t>
            </a:r>
            <a:r>
              <a:rPr lang="en-US" sz="1300" dirty="0">
                <a:latin typeface="Courier" pitchFamily="2" charset="0"/>
              </a:rPr>
              <a:t>('int32').values 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300" dirty="0" err="1">
                <a:latin typeface="Courier" pitchFamily="2" charset="0"/>
              </a:rPr>
              <a:t>train_dataset</a:t>
            </a:r>
            <a:r>
              <a:rPr lang="en-US" sz="1300" dirty="0">
                <a:latin typeface="Courier" pitchFamily="2" charset="0"/>
              </a:rPr>
              <a:t> = (</a:t>
            </a:r>
            <a:r>
              <a:rPr lang="en-US" sz="1300" dirty="0" err="1">
                <a:latin typeface="Courier" pitchFamily="2" charset="0"/>
              </a:rPr>
              <a:t>tf.data.Dataset</a:t>
            </a: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.</a:t>
            </a:r>
            <a:r>
              <a:rPr lang="en-US" sz="1300" dirty="0" err="1">
                <a:latin typeface="Courier" pitchFamily="2" charset="0"/>
              </a:rPr>
              <a:t>from_tensor_slices</a:t>
            </a:r>
            <a:r>
              <a:rPr lang="en-US" sz="1300" dirty="0">
                <a:latin typeface="Courier" pitchFamily="2" charset="0"/>
              </a:rPr>
              <a:t>((</a:t>
            </a:r>
            <a:r>
              <a:rPr lang="en-US" sz="1300" dirty="0" err="1">
                <a:latin typeface="Courier" pitchFamily="2" charset="0"/>
              </a:rPr>
              <a:t>train_paths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 err="1">
                <a:latin typeface="Courier" pitchFamily="2" charset="0"/>
              </a:rPr>
              <a:t>train_labels</a:t>
            </a:r>
            <a:r>
              <a:rPr lang="en-US" sz="1300" dirty="0">
                <a:latin typeface="Courier" pitchFamily="2" charset="0"/>
              </a:rPr>
              <a:t>))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.map(</a:t>
            </a:r>
            <a:r>
              <a:rPr lang="en-US" sz="1300" dirty="0" err="1">
                <a:latin typeface="Courier" pitchFamily="2" charset="0"/>
              </a:rPr>
              <a:t>decode_image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 err="1">
                <a:latin typeface="Courier" pitchFamily="2" charset="0"/>
              </a:rPr>
              <a:t>num_parallel_calls</a:t>
            </a:r>
            <a:r>
              <a:rPr lang="en-US" sz="1300" dirty="0">
                <a:latin typeface="Courier" pitchFamily="2" charset="0"/>
              </a:rPr>
              <a:t>=AUTO))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def </a:t>
            </a:r>
            <a:r>
              <a:rPr lang="en-US" sz="1300" dirty="0" err="1">
                <a:latin typeface="Courier" pitchFamily="2" charset="0"/>
              </a:rPr>
              <a:t>decode_image</a:t>
            </a:r>
            <a:r>
              <a:rPr lang="en-US" sz="1300" dirty="0">
                <a:latin typeface="Courier" pitchFamily="2" charset="0"/>
              </a:rPr>
              <a:t>(filename, label=None, </a:t>
            </a:r>
            <a:r>
              <a:rPr lang="en-US" sz="1300" dirty="0" err="1">
                <a:latin typeface="Courier" pitchFamily="2" charset="0"/>
              </a:rPr>
              <a:t>image_size</a:t>
            </a:r>
            <a:r>
              <a:rPr lang="en-US" sz="1300" dirty="0">
                <a:latin typeface="Courier" pitchFamily="2" charset="0"/>
              </a:rPr>
              <a:t>=(</a:t>
            </a:r>
            <a:r>
              <a:rPr lang="en-US" sz="1300" dirty="0" err="1">
                <a:latin typeface="Courier" pitchFamily="2" charset="0"/>
              </a:rPr>
              <a:t>img_size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 err="1">
                <a:latin typeface="Courier" pitchFamily="2" charset="0"/>
              </a:rPr>
              <a:t>img_size</a:t>
            </a:r>
            <a:r>
              <a:rPr lang="en-US" sz="1300" dirty="0">
                <a:latin typeface="Courier" pitchFamily="2" charset="0"/>
              </a:rPr>
              <a:t>)):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 # read image from file and return </a:t>
            </a:r>
            <a:r>
              <a:rPr lang="en-US" sz="1300" dirty="0" err="1">
                <a:latin typeface="Courier" pitchFamily="2" charset="0"/>
              </a:rPr>
              <a:t>numpy</a:t>
            </a:r>
            <a:r>
              <a:rPr lang="en-US" sz="1300" dirty="0">
                <a:latin typeface="Courier" pitchFamily="2" charset="0"/>
              </a:rPr>
              <a:t> array</a:t>
            </a:r>
          </a:p>
          <a:p>
            <a:pPr marL="0" indent="0">
              <a:buNone/>
            </a:pPr>
            <a:r>
              <a:rPr lang="en-US" sz="1600" u="sng" dirty="0"/>
              <a:t>Model parameters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Learning Rate = 0.001,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Number of epochs = 10, 15, 20,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Batch_size</a:t>
            </a:r>
            <a:r>
              <a:rPr lang="en-US" sz="1200" dirty="0">
                <a:latin typeface="Courier" pitchFamily="2" charset="0"/>
              </a:rPr>
              <a:t> = 8,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Optimizer = Adam,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loss optimization = Categorical cross-entropy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activation = </a:t>
            </a:r>
            <a:r>
              <a:rPr lang="en-US" sz="1200" dirty="0" err="1">
                <a:latin typeface="Courier" pitchFamily="2" charset="0"/>
              </a:rPr>
              <a:t>softmax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2A50E-D4CE-F147-BE0E-DA4AB5B7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3640" y="1754981"/>
            <a:ext cx="343688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u="sng" dirty="0"/>
              <a:t>Training an </a:t>
            </a:r>
            <a:r>
              <a:rPr lang="en-US" sz="1600" u="sng" dirty="0" err="1"/>
              <a:t>EfficientNet</a:t>
            </a:r>
            <a:r>
              <a:rPr lang="en-US" sz="1600" u="sng" dirty="0"/>
              <a:t>-based prediction Model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Setup model parameters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CLASSES = ['background', 'stroma', 'healthy', 'gleason3', 'gleason4', 'gleason5’]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# Create model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def </a:t>
            </a:r>
            <a:r>
              <a:rPr lang="en-US" sz="1300" dirty="0" err="1">
                <a:latin typeface="Courier" pitchFamily="2" charset="0"/>
              </a:rPr>
              <a:t>get_model</a:t>
            </a:r>
            <a:r>
              <a:rPr lang="en-US" sz="1300" dirty="0">
                <a:latin typeface="Courier" pitchFamily="2" charset="0"/>
                <a:sym typeface="Wingdings" pitchFamily="2" charset="2"/>
              </a:rPr>
              <a:t>( ):</a:t>
            </a: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</a:t>
            </a:r>
            <a:r>
              <a:rPr lang="en-US" sz="1300" dirty="0" err="1">
                <a:latin typeface="Courier" pitchFamily="2" charset="0"/>
              </a:rPr>
              <a:t>base_model</a:t>
            </a:r>
            <a:r>
              <a:rPr lang="en-US" sz="1300" dirty="0">
                <a:latin typeface="Courier" pitchFamily="2" charset="0"/>
              </a:rPr>
              <a:t> = efn.EfficientNetB7(weights='</a:t>
            </a:r>
            <a:r>
              <a:rPr lang="en-US" sz="1300" dirty="0" err="1">
                <a:latin typeface="Courier" pitchFamily="2" charset="0"/>
              </a:rPr>
              <a:t>imagenet</a:t>
            </a:r>
            <a:r>
              <a:rPr lang="en-US" sz="1300" dirty="0">
                <a:latin typeface="Courier" pitchFamily="2" charset="0"/>
              </a:rPr>
              <a:t>’,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  pooling='</a:t>
            </a:r>
            <a:r>
              <a:rPr lang="en-US" sz="1300" dirty="0" err="1">
                <a:latin typeface="Courier" pitchFamily="2" charset="0"/>
              </a:rPr>
              <a:t>avg</a:t>
            </a:r>
            <a:r>
              <a:rPr lang="en-US" sz="1300" dirty="0">
                <a:latin typeface="Courier" pitchFamily="2" charset="0"/>
              </a:rPr>
              <a:t>’, </a:t>
            </a:r>
            <a:r>
              <a:rPr lang="en-US" sz="1300" dirty="0" err="1">
                <a:latin typeface="Courier" pitchFamily="2" charset="0"/>
              </a:rPr>
              <a:t>input_shape</a:t>
            </a:r>
            <a:r>
              <a:rPr lang="en-US" sz="1300" dirty="0">
                <a:latin typeface="Courier" pitchFamily="2" charset="0"/>
              </a:rPr>
              <a:t>=</a:t>
            </a:r>
            <a:r>
              <a:rPr lang="en-US" sz="1300" dirty="0" err="1">
                <a:latin typeface="Courier" pitchFamily="2" charset="0"/>
              </a:rPr>
              <a:t>input_shape</a:t>
            </a:r>
            <a:r>
              <a:rPr lang="en-US" sz="13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# Predict </a:t>
            </a:r>
            <a:r>
              <a:rPr lang="en-US" sz="1300" dirty="0" err="1">
                <a:latin typeface="Courier" pitchFamily="2" charset="0"/>
              </a:rPr>
              <a:t>gleason</a:t>
            </a:r>
            <a:r>
              <a:rPr lang="en-US" sz="1300" dirty="0">
                <a:latin typeface="Courier" pitchFamily="2" charset="0"/>
              </a:rPr>
              <a:t> score, with </a:t>
            </a:r>
            <a:r>
              <a:rPr lang="en-US" sz="1300" dirty="0" err="1">
                <a:latin typeface="Courier" pitchFamily="2" charset="0"/>
              </a:rPr>
              <a:t>softmax</a:t>
            </a:r>
            <a:r>
              <a:rPr lang="en-US" sz="1300" dirty="0">
                <a:latin typeface="Courier" pitchFamily="2" charset="0"/>
              </a:rPr>
              <a:t> activation.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predictions = Dense(</a:t>
            </a:r>
            <a:r>
              <a:rPr lang="en-US" sz="1300" dirty="0" err="1">
                <a:latin typeface="Courier" pitchFamily="2" charset="0"/>
              </a:rPr>
              <a:t>len</a:t>
            </a:r>
            <a:r>
              <a:rPr lang="en-US" sz="1300" dirty="0">
                <a:latin typeface="Courier" pitchFamily="2" charset="0"/>
              </a:rPr>
              <a:t>(CLASSES),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  activation="</a:t>
            </a:r>
            <a:r>
              <a:rPr lang="en-US" sz="1300" dirty="0" err="1">
                <a:latin typeface="Courier" pitchFamily="2" charset="0"/>
              </a:rPr>
              <a:t>softmax</a:t>
            </a:r>
            <a:r>
              <a:rPr lang="en-US" sz="1300" dirty="0">
                <a:latin typeface="Courier" pitchFamily="2" charset="0"/>
              </a:rPr>
              <a:t>")(</a:t>
            </a:r>
            <a:r>
              <a:rPr lang="en-US" sz="1300" dirty="0" err="1">
                <a:latin typeface="Courier" pitchFamily="2" charset="0"/>
              </a:rPr>
              <a:t>base_model.output</a:t>
            </a:r>
            <a:r>
              <a:rPr lang="en-US" sz="13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return Model(inputs=</a:t>
            </a:r>
            <a:r>
              <a:rPr lang="en-US" sz="1300" dirty="0" err="1">
                <a:latin typeface="Courier" pitchFamily="2" charset="0"/>
              </a:rPr>
              <a:t>base_model.input</a:t>
            </a:r>
            <a:r>
              <a:rPr lang="en-US" sz="1300" dirty="0">
                <a:latin typeface="Courier" pitchFamily="2" charset="0"/>
              </a:rPr>
              <a:t>, outputs=predictions)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# Compile </a:t>
            </a:r>
            <a:r>
              <a:rPr lang="en-US" sz="1200" dirty="0" err="1">
                <a:latin typeface="Courier" pitchFamily="2" charset="0"/>
              </a:rPr>
              <a:t>keras</a:t>
            </a:r>
            <a:r>
              <a:rPr lang="en-US" sz="1200" dirty="0">
                <a:latin typeface="Courier" pitchFamily="2" charset="0"/>
              </a:rPr>
              <a:t> model and train it.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</a:rPr>
              <a:t>model = </a:t>
            </a:r>
            <a:r>
              <a:rPr lang="en-US" sz="1200" dirty="0" err="1">
                <a:latin typeface="Courier" pitchFamily="2" charset="0"/>
              </a:rPr>
              <a:t>get_model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200" dirty="0" err="1">
                <a:latin typeface="Courier" pitchFamily="2" charset="0"/>
              </a:rPr>
              <a:t>model.compile</a:t>
            </a:r>
            <a:r>
              <a:rPr lang="en-US" sz="1200" dirty="0">
                <a:latin typeface="Courier" pitchFamily="2" charset="0"/>
              </a:rPr>
              <a:t>(optimizer='</a:t>
            </a:r>
            <a:r>
              <a:rPr lang="en-US" sz="1200" dirty="0" err="1">
                <a:latin typeface="Courier" pitchFamily="2" charset="0"/>
              </a:rPr>
              <a:t>adam</a:t>
            </a:r>
            <a:r>
              <a:rPr lang="en-US" sz="1200" dirty="0">
                <a:latin typeface="Courier" pitchFamily="2" charset="0"/>
              </a:rPr>
              <a:t>', loss='categorical_</a:t>
            </a:r>
            <a:r>
              <a:rPr lang="en-US" sz="1200" dirty="0" err="1">
                <a:latin typeface="Courier" pitchFamily="2" charset="0"/>
              </a:rPr>
              <a:t>crossentropy</a:t>
            </a:r>
            <a:r>
              <a:rPr lang="en-US" sz="1200" dirty="0">
                <a:latin typeface="Courier" pitchFamily="2" charset="0"/>
              </a:rPr>
              <a:t>',metrics=['accuracy', </a:t>
            </a:r>
            <a:r>
              <a:rPr lang="en-US" sz="1200" dirty="0" err="1">
                <a:latin typeface="Courier" pitchFamily="2" charset="0"/>
              </a:rPr>
              <a:t>tf.keras.metrics.Recall</a:t>
            </a:r>
            <a:r>
              <a:rPr lang="en-US" sz="1200" dirty="0">
                <a:latin typeface="Courier" pitchFamily="2" charset="0"/>
              </a:rPr>
              <a:t>()])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history = </a:t>
            </a:r>
            <a:r>
              <a:rPr lang="en-US" sz="1300" dirty="0" err="1">
                <a:latin typeface="Courier" pitchFamily="2" charset="0"/>
              </a:rPr>
              <a:t>model.fit</a:t>
            </a:r>
            <a:r>
              <a:rPr lang="en-US" sz="13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US" sz="1300" dirty="0">
                <a:latin typeface="Courier" pitchFamily="2" charset="0"/>
              </a:rPr>
              <a:t>   </a:t>
            </a:r>
            <a:r>
              <a:rPr lang="en-US" sz="1300" dirty="0" err="1">
                <a:latin typeface="Courier" pitchFamily="2" charset="0"/>
              </a:rPr>
              <a:t>train_dataset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 err="1">
                <a:latin typeface="Courier" pitchFamily="2" charset="0"/>
              </a:rPr>
              <a:t>validation_data</a:t>
            </a:r>
            <a:r>
              <a:rPr lang="en-US" sz="1300" dirty="0">
                <a:latin typeface="Courier" pitchFamily="2" charset="0"/>
              </a:rPr>
              <a:t> = </a:t>
            </a:r>
            <a:r>
              <a:rPr lang="en-US" sz="1300" dirty="0" err="1">
                <a:latin typeface="Courier" pitchFamily="2" charset="0"/>
              </a:rPr>
              <a:t>valid_dataset</a:t>
            </a:r>
            <a:r>
              <a:rPr lang="en-US" sz="1300" dirty="0">
                <a:latin typeface="Courier" pitchFamily="2" charset="0"/>
              </a:rPr>
              <a:t>, </a:t>
            </a:r>
            <a:r>
              <a:rPr lang="en-US" sz="1300" dirty="0" err="1">
                <a:latin typeface="Courier" pitchFamily="2" charset="0"/>
              </a:rPr>
              <a:t>steps_per_epoch</a:t>
            </a:r>
            <a:r>
              <a:rPr lang="en-US" sz="1300" dirty="0">
                <a:latin typeface="Courier" pitchFamily="2" charset="0"/>
              </a:rPr>
              <a:t>=</a:t>
            </a:r>
            <a:r>
              <a:rPr lang="en-US" sz="1300" dirty="0" err="1">
                <a:latin typeface="Courier" pitchFamily="2" charset="0"/>
              </a:rPr>
              <a:t>train_labels.shape</a:t>
            </a:r>
            <a:r>
              <a:rPr lang="en-US" sz="1300" dirty="0">
                <a:latin typeface="Courier" pitchFamily="2" charset="0"/>
              </a:rPr>
              <a:t>[0] // BATCH_SIZE, </a:t>
            </a:r>
            <a:r>
              <a:rPr lang="en-US" sz="1300" dirty="0" err="1">
                <a:latin typeface="Courier" pitchFamily="2" charset="0"/>
              </a:rPr>
              <a:t>validation_steps</a:t>
            </a:r>
            <a:r>
              <a:rPr lang="en-US" sz="1300" dirty="0">
                <a:latin typeface="Courier" pitchFamily="2" charset="0"/>
              </a:rPr>
              <a:t>=</a:t>
            </a:r>
            <a:r>
              <a:rPr lang="en-US" sz="1300" dirty="0" err="1">
                <a:latin typeface="Courier" pitchFamily="2" charset="0"/>
              </a:rPr>
              <a:t>valid_labels.shape</a:t>
            </a:r>
            <a:r>
              <a:rPr lang="en-US" sz="1300" dirty="0">
                <a:latin typeface="Courier" pitchFamily="2" charset="0"/>
              </a:rPr>
              <a:t>[0] // BATCH_SIZE, callbacks=[</a:t>
            </a:r>
            <a:r>
              <a:rPr lang="en-US" sz="1300" dirty="0" err="1">
                <a:latin typeface="Courier" pitchFamily="2" charset="0"/>
              </a:rPr>
              <a:t>lr_callback</a:t>
            </a:r>
            <a:r>
              <a:rPr lang="en-US" sz="1300" dirty="0">
                <a:latin typeface="Courier" pitchFamily="2" charset="0"/>
              </a:rPr>
              <a:t>], epochs=EPOCHS )</a:t>
            </a:r>
          </a:p>
          <a:p>
            <a:pPr marL="0" indent="0">
              <a:buNone/>
            </a:pPr>
            <a:endParaRPr lang="en-US" sz="1300" dirty="0">
              <a:latin typeface="Courier" pitchFamily="2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ADADB-7680-DB4B-82E1-9BE5C2A97336}"/>
              </a:ext>
            </a:extLst>
          </p:cNvPr>
          <p:cNvSpPr txBox="1"/>
          <p:nvPr/>
        </p:nvSpPr>
        <p:spPr>
          <a:xfrm>
            <a:off x="4808483" y="4514679"/>
            <a:ext cx="3134665" cy="147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/>
              <a:t>Epoch 00014: </a:t>
            </a:r>
            <a:r>
              <a:rPr lang="en-US" sz="900" dirty="0" err="1"/>
              <a:t>LearningRate</a:t>
            </a:r>
            <a:r>
              <a:rPr lang="en-US" sz="900" dirty="0"/>
              <a:t> 0.001.</a:t>
            </a:r>
          </a:p>
          <a:p>
            <a:r>
              <a:rPr lang="en-US" sz="900" dirty="0"/>
              <a:t>Epoch 14/15</a:t>
            </a:r>
          </a:p>
          <a:p>
            <a:r>
              <a:rPr lang="en-US" sz="900" dirty="0"/>
              <a:t>66/66 [==============================] - 91s 1s/step</a:t>
            </a:r>
          </a:p>
          <a:p>
            <a:r>
              <a:rPr lang="en-US" sz="900" dirty="0"/>
              <a:t>accuracy: 0.9808</a:t>
            </a:r>
          </a:p>
          <a:p>
            <a:r>
              <a:rPr lang="en-US" sz="900" dirty="0"/>
              <a:t>loss: 0.0650 </a:t>
            </a:r>
          </a:p>
          <a:p>
            <a:r>
              <a:rPr lang="en-US" sz="900" dirty="0"/>
              <a:t>recall: 0.9794</a:t>
            </a:r>
          </a:p>
          <a:p>
            <a:r>
              <a:rPr lang="en-US" sz="900" dirty="0" err="1">
                <a:solidFill>
                  <a:srgbClr val="FF0000"/>
                </a:solidFill>
              </a:rPr>
              <a:t>val_accuracy</a:t>
            </a:r>
            <a:r>
              <a:rPr lang="en-US" sz="900" dirty="0">
                <a:solidFill>
                  <a:srgbClr val="FF0000"/>
                </a:solidFill>
              </a:rPr>
              <a:t>: 0.7917</a:t>
            </a:r>
          </a:p>
          <a:p>
            <a:r>
              <a:rPr lang="en-US" sz="900" dirty="0" err="1"/>
              <a:t>val_loss</a:t>
            </a:r>
            <a:r>
              <a:rPr lang="en-US" sz="900" dirty="0"/>
              <a:t>: 0.9449</a:t>
            </a:r>
          </a:p>
          <a:p>
            <a:r>
              <a:rPr lang="en-US" sz="900" dirty="0" err="1">
                <a:solidFill>
                  <a:srgbClr val="FF0000"/>
                </a:solidFill>
              </a:rPr>
              <a:t>val_recall</a:t>
            </a:r>
            <a:r>
              <a:rPr lang="en-US" sz="900" dirty="0">
                <a:solidFill>
                  <a:srgbClr val="FF0000"/>
                </a:solidFill>
              </a:rPr>
              <a:t>: 0.7878</a:t>
            </a:r>
          </a:p>
          <a:p>
            <a:r>
              <a:rPr lang="en-US" sz="900" dirty="0" err="1"/>
              <a:t>lr</a:t>
            </a:r>
            <a:r>
              <a:rPr lang="en-US" sz="900" dirty="0"/>
              <a:t>: 0.01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2983-D23A-EC4A-B922-3220AF19A17A}"/>
              </a:ext>
            </a:extLst>
          </p:cNvPr>
          <p:cNvSpPr txBox="1"/>
          <p:nvPr/>
        </p:nvSpPr>
        <p:spPr>
          <a:xfrm>
            <a:off x="4623489" y="4077879"/>
            <a:ext cx="357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Epoch logs (on Google TPU)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4645FD-ECF5-BE49-8F6C-7DBB3C34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099" y="2648829"/>
            <a:ext cx="3429667" cy="124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1A30C8-DACE-FE4B-81EE-D251DDF7ABE5}"/>
              </a:ext>
            </a:extLst>
          </p:cNvPr>
          <p:cNvSpPr txBox="1"/>
          <p:nvPr/>
        </p:nvSpPr>
        <p:spPr>
          <a:xfrm>
            <a:off x="4652887" y="2212029"/>
            <a:ext cx="360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with ISAP and Gleason score</a:t>
            </a:r>
          </a:p>
        </p:txBody>
      </p:sp>
    </p:spTree>
    <p:extLst>
      <p:ext uri="{BB962C8B-B14F-4D97-AF65-F5344CB8AC3E}">
        <p14:creationId xmlns:p14="http://schemas.microsoft.com/office/powerpoint/2010/main" val="181061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16514</TotalTime>
  <Words>1930</Words>
  <Application>Microsoft Macintosh PowerPoint</Application>
  <PresentationFormat>Widescreen</PresentationFormat>
  <Paragraphs>220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</vt:lpstr>
      <vt:lpstr>Wingdings</vt:lpstr>
      <vt:lpstr>Office Theme</vt:lpstr>
      <vt:lpstr>PANDA challenge</vt:lpstr>
      <vt:lpstr>Data</vt:lpstr>
      <vt:lpstr>Image and Mask Examples</vt:lpstr>
      <vt:lpstr>Image and Mask Examples (2)</vt:lpstr>
      <vt:lpstr>ML Model pipeline and output</vt:lpstr>
      <vt:lpstr>Confidence / Decision Support Algorithm</vt:lpstr>
      <vt:lpstr>Decision Support Algorithm Pseudo-code</vt:lpstr>
      <vt:lpstr>Multi-class segmentation model pseudocode</vt:lpstr>
      <vt:lpstr>Gleason Prediction model pseudocode</vt:lpstr>
      <vt:lpstr>Backup</vt:lpstr>
      <vt:lpstr>Process</vt:lpstr>
      <vt:lpstr>2 solution possibilities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 challenge</dc:title>
  <dc:creator>Badri</dc:creator>
  <cp:lastModifiedBy>Badri</cp:lastModifiedBy>
  <cp:revision>29</cp:revision>
  <dcterms:created xsi:type="dcterms:W3CDTF">2021-01-17T22:05:40Z</dcterms:created>
  <dcterms:modified xsi:type="dcterms:W3CDTF">2021-02-28T03:42:59Z</dcterms:modified>
</cp:coreProperties>
</file>