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4"/>
    <p:sldMasterId id="214748368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Google Sans Medium"/>
      <p:regular r:id="rId35"/>
      <p:bold r:id="rId36"/>
      <p:italic r:id="rId37"/>
      <p:boldItalic r:id="rId38"/>
    </p:embeddedFont>
    <p:embeddedFont>
      <p:font typeface="Open Sans SemiBold"/>
      <p:regular r:id="rId39"/>
      <p:bold r:id="rId40"/>
      <p:italic r:id="rId41"/>
      <p:boldItalic r:id="rId42"/>
    </p:embeddedFont>
    <p:embeddedFont>
      <p:font typeface="Open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SemiBold-bold.fntdata"/><Relationship Id="rId20" Type="http://schemas.openxmlformats.org/officeDocument/2006/relationships/slide" Target="slides/slide14.xml"/><Relationship Id="rId42" Type="http://schemas.openxmlformats.org/officeDocument/2006/relationships/font" Target="fonts/OpenSansSemiBold-boldItalic.fntdata"/><Relationship Id="rId41" Type="http://schemas.openxmlformats.org/officeDocument/2006/relationships/font" Target="fonts/OpenSansSemiBold-italic.fntdata"/><Relationship Id="rId22" Type="http://schemas.openxmlformats.org/officeDocument/2006/relationships/slide" Target="slides/slide16.xml"/><Relationship Id="rId44" Type="http://schemas.openxmlformats.org/officeDocument/2006/relationships/font" Target="fonts/OpenSans-bold.fntdata"/><Relationship Id="rId21" Type="http://schemas.openxmlformats.org/officeDocument/2006/relationships/slide" Target="slides/slide15.xml"/><Relationship Id="rId43" Type="http://schemas.openxmlformats.org/officeDocument/2006/relationships/font" Target="fonts/OpenSans-regular.fntdata"/><Relationship Id="rId24" Type="http://schemas.openxmlformats.org/officeDocument/2006/relationships/slide" Target="slides/slide18.xml"/><Relationship Id="rId46" Type="http://schemas.openxmlformats.org/officeDocument/2006/relationships/font" Target="fonts/OpenSans-boldItalic.fntdata"/><Relationship Id="rId23" Type="http://schemas.openxmlformats.org/officeDocument/2006/relationships/slide" Target="slides/slide17.xml"/><Relationship Id="rId45"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GoogleSansMedium-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GoogleSansMedium-italic.fntdata"/><Relationship Id="rId14" Type="http://schemas.openxmlformats.org/officeDocument/2006/relationships/slide" Target="slides/slide8.xml"/><Relationship Id="rId36" Type="http://schemas.openxmlformats.org/officeDocument/2006/relationships/font" Target="fonts/GoogleSansMedium-bold.fntdata"/><Relationship Id="rId17" Type="http://schemas.openxmlformats.org/officeDocument/2006/relationships/slide" Target="slides/slide11.xml"/><Relationship Id="rId39" Type="http://schemas.openxmlformats.org/officeDocument/2006/relationships/font" Target="fonts/OpenSansSemiBold-regular.fntdata"/><Relationship Id="rId16" Type="http://schemas.openxmlformats.org/officeDocument/2006/relationships/slide" Target="slides/slide10.xml"/><Relationship Id="rId38" Type="http://schemas.openxmlformats.org/officeDocument/2006/relationships/font" Target="fonts/GoogleSansMedium-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4c37863e3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4c37863e3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3e2101f63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3e2101f63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4c37863e3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e4c37863e3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e4c37863e3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e4c37863e3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e4c37863e3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e4c37863e3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e4c37863e3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e4c37863e3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e4c37863e3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e4c37863e3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e4c37863e3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e4c37863e3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e4c37863e3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e4c37863e3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4c37863e3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e4c37863e3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e4c37863e3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e4c37863e3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4c37863e3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4c37863e3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e4c37863e3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e4c37863e3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e4c37863e3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e4c37863e3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e4c37863e3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e4c37863e3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e4c37863e3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e4c37863e3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e4c37863e3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e4c37863e3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e4c37863e3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e4c37863e3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e4c37863e3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e4c37863e3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e4c37863e3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e4c37863e3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e4c37863e3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e4c37863e3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4c37863e3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e4c37863e3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e4c37863e3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e4c37863e3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4c37863e3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4c37863e3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e4c37863e3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e4c37863e3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4c37863e3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e4c37863e3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3e2101f63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3e2101f63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e4c37863e3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e4c37863e3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0" name="Google Shape;50;p12"/>
          <p:cNvSpPr/>
          <p:nvPr/>
        </p:nvSpPr>
        <p:spPr>
          <a:xfrm>
            <a:off x="0" y="329125"/>
            <a:ext cx="69300" cy="7530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d">
  <p:cSld name="BLANK_1">
    <p:spTree>
      <p:nvGrpSpPr>
        <p:cNvPr id="51" name="Shape 51"/>
        <p:cNvGrpSpPr/>
        <p:nvPr/>
      </p:nvGrpSpPr>
      <p:grpSpPr>
        <a:xfrm>
          <a:off x="0" y="0"/>
          <a:ext cx="0" cy="0"/>
          <a:chOff x="0" y="0"/>
          <a:chExt cx="0" cy="0"/>
        </a:xfrm>
      </p:grpSpPr>
      <p:sp>
        <p:nvSpPr>
          <p:cNvPr id="52" name="Google Shape;52;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3"/>
          <p:cNvSpPr/>
          <p:nvPr/>
        </p:nvSpPr>
        <p:spPr>
          <a:xfrm>
            <a:off x="0" y="329125"/>
            <a:ext cx="69300" cy="753000"/>
          </a:xfrm>
          <a:prstGeom prst="rect">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d 2">
  <p:cSld name="BLANK_1_2">
    <p:spTree>
      <p:nvGrpSpPr>
        <p:cNvPr id="54" name="Shape 54"/>
        <p:cNvGrpSpPr/>
        <p:nvPr/>
      </p:nvGrpSpPr>
      <p:grpSpPr>
        <a:xfrm>
          <a:off x="0" y="0"/>
          <a:ext cx="0" cy="0"/>
          <a:chOff x="0" y="0"/>
          <a:chExt cx="0" cy="0"/>
        </a:xfrm>
      </p:grpSpPr>
      <p:sp>
        <p:nvSpPr>
          <p:cNvPr id="55" name="Google Shape;5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14"/>
          <p:cNvSpPr/>
          <p:nvPr/>
        </p:nvSpPr>
        <p:spPr>
          <a:xfrm>
            <a:off x="0" y="329125"/>
            <a:ext cx="69300" cy="4485300"/>
          </a:xfrm>
          <a:prstGeom prst="rect">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ellow 2">
  <p:cSld name="BLANK_1_2_1">
    <p:spTree>
      <p:nvGrpSpPr>
        <p:cNvPr id="57" name="Shape 57"/>
        <p:cNvGrpSpPr/>
        <p:nvPr/>
      </p:nvGrpSpPr>
      <p:grpSpPr>
        <a:xfrm>
          <a:off x="0" y="0"/>
          <a:ext cx="0" cy="0"/>
          <a:chOff x="0" y="0"/>
          <a:chExt cx="0" cy="0"/>
        </a:xfrm>
      </p:grpSpPr>
      <p:sp>
        <p:nvSpPr>
          <p:cNvPr id="58" name="Google Shape;58;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5"/>
          <p:cNvSpPr/>
          <p:nvPr/>
        </p:nvSpPr>
        <p:spPr>
          <a:xfrm>
            <a:off x="0" y="329125"/>
            <a:ext cx="69300" cy="4485300"/>
          </a:xfrm>
          <a:prstGeom prst="rect">
            <a:avLst/>
          </a:prstGeom>
          <a:solidFill>
            <a:srgbClr val="FBBC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2">
  <p:cSld name="BLANK_1_2_1_1">
    <p:spTree>
      <p:nvGrpSpPr>
        <p:cNvPr id="60" name="Shape 60"/>
        <p:cNvGrpSpPr/>
        <p:nvPr/>
      </p:nvGrpSpPr>
      <p:grpSpPr>
        <a:xfrm>
          <a:off x="0" y="0"/>
          <a:ext cx="0" cy="0"/>
          <a:chOff x="0" y="0"/>
          <a:chExt cx="0" cy="0"/>
        </a:xfrm>
      </p:grpSpPr>
      <p:sp>
        <p:nvSpPr>
          <p:cNvPr id="61" name="Google Shape;6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16"/>
          <p:cNvSpPr/>
          <p:nvPr/>
        </p:nvSpPr>
        <p:spPr>
          <a:xfrm>
            <a:off x="0" y="329125"/>
            <a:ext cx="69300" cy="4485300"/>
          </a:xfrm>
          <a:prstGeom prst="rect">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ellow">
  <p:cSld name="BLANK_1_1">
    <p:spTree>
      <p:nvGrpSpPr>
        <p:cNvPr id="63" name="Shape 63"/>
        <p:cNvGrpSpPr/>
        <p:nvPr/>
      </p:nvGrpSpPr>
      <p:grpSpPr>
        <a:xfrm>
          <a:off x="0" y="0"/>
          <a:ext cx="0" cy="0"/>
          <a:chOff x="0" y="0"/>
          <a:chExt cx="0" cy="0"/>
        </a:xfrm>
      </p:grpSpPr>
      <p:sp>
        <p:nvSpPr>
          <p:cNvPr id="64" name="Google Shape;6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5" name="Google Shape;65;p17"/>
          <p:cNvSpPr/>
          <p:nvPr/>
        </p:nvSpPr>
        <p:spPr>
          <a:xfrm>
            <a:off x="0" y="329125"/>
            <a:ext cx="69300" cy="753000"/>
          </a:xfrm>
          <a:prstGeom prst="rect">
            <a:avLst/>
          </a:prstGeom>
          <a:solidFill>
            <a:srgbClr val="FBBC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p:cSld name="BLANK_1_1_1">
    <p:spTree>
      <p:nvGrpSpPr>
        <p:cNvPr id="66" name="Shape 66"/>
        <p:cNvGrpSpPr/>
        <p:nvPr/>
      </p:nvGrpSpPr>
      <p:grpSpPr>
        <a:xfrm>
          <a:off x="0" y="0"/>
          <a:ext cx="0" cy="0"/>
          <a:chOff x="0" y="0"/>
          <a:chExt cx="0" cy="0"/>
        </a:xfrm>
      </p:grpSpPr>
      <p:sp>
        <p:nvSpPr>
          <p:cNvPr id="67" name="Google Shape;6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8" name="Google Shape;68;p18"/>
          <p:cNvSpPr/>
          <p:nvPr/>
        </p:nvSpPr>
        <p:spPr>
          <a:xfrm>
            <a:off x="0" y="329125"/>
            <a:ext cx="69300" cy="753000"/>
          </a:xfrm>
          <a:prstGeom prst="rect">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y">
  <p:cSld name="BLANK_1_1_1_1">
    <p:spTree>
      <p:nvGrpSpPr>
        <p:cNvPr id="69" name="Shape 69"/>
        <p:cNvGrpSpPr/>
        <p:nvPr/>
      </p:nvGrpSpPr>
      <p:grpSpPr>
        <a:xfrm>
          <a:off x="0" y="0"/>
          <a:ext cx="0" cy="0"/>
          <a:chOff x="0" y="0"/>
          <a:chExt cx="0" cy="0"/>
        </a:xfrm>
      </p:grpSpPr>
      <p:sp>
        <p:nvSpPr>
          <p:cNvPr id="70" name="Google Shape;7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1" name="Google Shape;71;p19"/>
          <p:cNvSpPr/>
          <p:nvPr/>
        </p:nvSpPr>
        <p:spPr>
          <a:xfrm>
            <a:off x="0" y="329125"/>
            <a:ext cx="69300" cy="753000"/>
          </a:xfrm>
          <a:prstGeom prst="rect">
            <a:avLst/>
          </a:prstGeom>
          <a:solidFill>
            <a:srgbClr val="9AA0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6" name="Shape 76"/>
        <p:cNvGrpSpPr/>
        <p:nvPr/>
      </p:nvGrpSpPr>
      <p:grpSpPr>
        <a:xfrm>
          <a:off x="0" y="0"/>
          <a:ext cx="0" cy="0"/>
          <a:chOff x="0" y="0"/>
          <a:chExt cx="0" cy="0"/>
        </a:xfrm>
      </p:grpSpPr>
      <p:sp>
        <p:nvSpPr>
          <p:cNvPr id="77" name="Google Shape;77;p21"/>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8" name="Google Shape;78;p21"/>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9" name="Google Shape;7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80" name="Google Shape;80;p21"/>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1" name="Shape 81"/>
        <p:cNvGrpSpPr/>
        <p:nvPr/>
      </p:nvGrpSpPr>
      <p:grpSpPr>
        <a:xfrm>
          <a:off x="0" y="0"/>
          <a:ext cx="0" cy="0"/>
          <a:chOff x="0" y="0"/>
          <a:chExt cx="0" cy="0"/>
        </a:xfrm>
      </p:grpSpPr>
      <p:sp>
        <p:nvSpPr>
          <p:cNvPr id="82" name="Google Shape;82;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3" name="Google Shape;8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sp>
        <p:nvSpPr>
          <p:cNvPr id="85" name="Google Shape;85;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6" name="Google Shape;8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7" name="Google Shape;8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8" name="Shape 88"/>
        <p:cNvGrpSpPr/>
        <p:nvPr/>
      </p:nvGrpSpPr>
      <p:grpSpPr>
        <a:xfrm>
          <a:off x="0" y="0"/>
          <a:ext cx="0" cy="0"/>
          <a:chOff x="0" y="0"/>
          <a:chExt cx="0" cy="0"/>
        </a:xfrm>
      </p:grpSpPr>
      <p:sp>
        <p:nvSpPr>
          <p:cNvPr id="89" name="Google Shape;89;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2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1" name="Google Shape;91;p2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2" name="Google Shape;9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5" name="Google Shape;95;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6" name="Shape 96"/>
        <p:cNvGrpSpPr/>
        <p:nvPr/>
      </p:nvGrpSpPr>
      <p:grpSpPr>
        <a:xfrm>
          <a:off x="0" y="0"/>
          <a:ext cx="0" cy="0"/>
          <a:chOff x="0" y="0"/>
          <a:chExt cx="0" cy="0"/>
        </a:xfrm>
      </p:grpSpPr>
      <p:sp>
        <p:nvSpPr>
          <p:cNvPr id="97" name="Google Shape;97;p26"/>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8" name="Google Shape;98;p26"/>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9" name="Google Shape;9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0" name="Shape 100"/>
        <p:cNvGrpSpPr/>
        <p:nvPr/>
      </p:nvGrpSpPr>
      <p:grpSpPr>
        <a:xfrm>
          <a:off x="0" y="0"/>
          <a:ext cx="0" cy="0"/>
          <a:chOff x="0" y="0"/>
          <a:chExt cx="0" cy="0"/>
        </a:xfrm>
      </p:grpSpPr>
      <p:sp>
        <p:nvSpPr>
          <p:cNvPr id="101" name="Google Shape;101;p27"/>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02" name="Google Shape;102;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3" name="Shape 103"/>
        <p:cNvGrpSpPr/>
        <p:nvPr/>
      </p:nvGrpSpPr>
      <p:grpSpPr>
        <a:xfrm>
          <a:off x="0" y="0"/>
          <a:ext cx="0" cy="0"/>
          <a:chOff x="0" y="0"/>
          <a:chExt cx="0" cy="0"/>
        </a:xfrm>
      </p:grpSpPr>
      <p:sp>
        <p:nvSpPr>
          <p:cNvPr id="104" name="Google Shape;104;p2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8"/>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06" name="Google Shape;106;p28"/>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7" name="Google Shape;107;p28"/>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08" name="Google Shape;108;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9" name="Shape 109"/>
        <p:cNvGrpSpPr/>
        <p:nvPr/>
      </p:nvGrpSpPr>
      <p:grpSpPr>
        <a:xfrm>
          <a:off x="0" y="0"/>
          <a:ext cx="0" cy="0"/>
          <a:chOff x="0" y="0"/>
          <a:chExt cx="0" cy="0"/>
        </a:xfrm>
      </p:grpSpPr>
      <p:sp>
        <p:nvSpPr>
          <p:cNvPr id="110" name="Google Shape;110;p29"/>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1" name="Google Shape;111;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2" name="Shape 112"/>
        <p:cNvGrpSpPr/>
        <p:nvPr/>
      </p:nvGrpSpPr>
      <p:grpSpPr>
        <a:xfrm>
          <a:off x="0" y="0"/>
          <a:ext cx="0" cy="0"/>
          <a:chOff x="0" y="0"/>
          <a:chExt cx="0" cy="0"/>
        </a:xfrm>
      </p:grpSpPr>
      <p:sp>
        <p:nvSpPr>
          <p:cNvPr id="113" name="Google Shape;113;p30"/>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4" name="Google Shape;114;p30"/>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15" name="Google Shape;115;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type="blank">
  <p:cSld name="BLANK">
    <p:spTree>
      <p:nvGrpSpPr>
        <p:cNvPr id="116" name="Shape 116"/>
        <p:cNvGrpSpPr/>
        <p:nvPr/>
      </p:nvGrpSpPr>
      <p:grpSpPr>
        <a:xfrm>
          <a:off x="0" y="0"/>
          <a:ext cx="0" cy="0"/>
          <a:chOff x="0" y="0"/>
          <a:chExt cx="0" cy="0"/>
        </a:xfrm>
      </p:grpSpPr>
      <p:sp>
        <p:nvSpPr>
          <p:cNvPr id="117" name="Google Shape;117;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8" name="Google Shape;118;p31"/>
          <p:cNvSpPr/>
          <p:nvPr/>
        </p:nvSpPr>
        <p:spPr>
          <a:xfrm>
            <a:off x="0" y="329125"/>
            <a:ext cx="69300" cy="7530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9" name="Google Shape;119;p31"/>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d">
  <p:cSld name="BLANK_1">
    <p:spTree>
      <p:nvGrpSpPr>
        <p:cNvPr id="120" name="Shape 120"/>
        <p:cNvGrpSpPr/>
        <p:nvPr/>
      </p:nvGrpSpPr>
      <p:grpSpPr>
        <a:xfrm>
          <a:off x="0" y="0"/>
          <a:ext cx="0" cy="0"/>
          <a:chOff x="0" y="0"/>
          <a:chExt cx="0" cy="0"/>
        </a:xfrm>
      </p:grpSpPr>
      <p:sp>
        <p:nvSpPr>
          <p:cNvPr id="121" name="Google Shape;121;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2" name="Google Shape;122;p32"/>
          <p:cNvSpPr/>
          <p:nvPr/>
        </p:nvSpPr>
        <p:spPr>
          <a:xfrm>
            <a:off x="0" y="329125"/>
            <a:ext cx="69300" cy="753000"/>
          </a:xfrm>
          <a:prstGeom prst="rect">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3" name="Google Shape;123;p32"/>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d 2">
  <p:cSld name="BLANK_1_2">
    <p:spTree>
      <p:nvGrpSpPr>
        <p:cNvPr id="124" name="Shape 124"/>
        <p:cNvGrpSpPr/>
        <p:nvPr/>
      </p:nvGrpSpPr>
      <p:grpSpPr>
        <a:xfrm>
          <a:off x="0" y="0"/>
          <a:ext cx="0" cy="0"/>
          <a:chOff x="0" y="0"/>
          <a:chExt cx="0" cy="0"/>
        </a:xfrm>
      </p:grpSpPr>
      <p:sp>
        <p:nvSpPr>
          <p:cNvPr id="125" name="Google Shape;125;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6" name="Google Shape;126;p33"/>
          <p:cNvSpPr/>
          <p:nvPr/>
        </p:nvSpPr>
        <p:spPr>
          <a:xfrm>
            <a:off x="0" y="329125"/>
            <a:ext cx="69300" cy="4485300"/>
          </a:xfrm>
          <a:prstGeom prst="rect">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 name="Google Shape;127;p33"/>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ellow 2">
  <p:cSld name="BLANK_1_2_1">
    <p:spTree>
      <p:nvGrpSpPr>
        <p:cNvPr id="128" name="Shape 128"/>
        <p:cNvGrpSpPr/>
        <p:nvPr/>
      </p:nvGrpSpPr>
      <p:grpSpPr>
        <a:xfrm>
          <a:off x="0" y="0"/>
          <a:ext cx="0" cy="0"/>
          <a:chOff x="0" y="0"/>
          <a:chExt cx="0" cy="0"/>
        </a:xfrm>
      </p:grpSpPr>
      <p:sp>
        <p:nvSpPr>
          <p:cNvPr id="129" name="Google Shape;129;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0" name="Google Shape;130;p34"/>
          <p:cNvSpPr/>
          <p:nvPr/>
        </p:nvSpPr>
        <p:spPr>
          <a:xfrm>
            <a:off x="0" y="329125"/>
            <a:ext cx="69300" cy="4485300"/>
          </a:xfrm>
          <a:prstGeom prst="rect">
            <a:avLst/>
          </a:prstGeom>
          <a:solidFill>
            <a:srgbClr val="FBBC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1" name="Google Shape;131;p34"/>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2">
  <p:cSld name="BLANK_1_2_1_1">
    <p:spTree>
      <p:nvGrpSpPr>
        <p:cNvPr id="132" name="Shape 132"/>
        <p:cNvGrpSpPr/>
        <p:nvPr/>
      </p:nvGrpSpPr>
      <p:grpSpPr>
        <a:xfrm>
          <a:off x="0" y="0"/>
          <a:ext cx="0" cy="0"/>
          <a:chOff x="0" y="0"/>
          <a:chExt cx="0" cy="0"/>
        </a:xfrm>
      </p:grpSpPr>
      <p:sp>
        <p:nvSpPr>
          <p:cNvPr id="133" name="Google Shape;133;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4" name="Google Shape;134;p35"/>
          <p:cNvSpPr/>
          <p:nvPr/>
        </p:nvSpPr>
        <p:spPr>
          <a:xfrm>
            <a:off x="0" y="329125"/>
            <a:ext cx="69300" cy="4485300"/>
          </a:xfrm>
          <a:prstGeom prst="rect">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5" name="Google Shape;135;p35"/>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ellow">
  <p:cSld name="BLANK_1_1">
    <p:spTree>
      <p:nvGrpSpPr>
        <p:cNvPr id="136" name="Shape 136"/>
        <p:cNvGrpSpPr/>
        <p:nvPr/>
      </p:nvGrpSpPr>
      <p:grpSpPr>
        <a:xfrm>
          <a:off x="0" y="0"/>
          <a:ext cx="0" cy="0"/>
          <a:chOff x="0" y="0"/>
          <a:chExt cx="0" cy="0"/>
        </a:xfrm>
      </p:grpSpPr>
      <p:sp>
        <p:nvSpPr>
          <p:cNvPr id="137" name="Google Shape;137;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8" name="Google Shape;138;p36"/>
          <p:cNvSpPr/>
          <p:nvPr/>
        </p:nvSpPr>
        <p:spPr>
          <a:xfrm>
            <a:off x="0" y="329125"/>
            <a:ext cx="69300" cy="753000"/>
          </a:xfrm>
          <a:prstGeom prst="rect">
            <a:avLst/>
          </a:prstGeom>
          <a:solidFill>
            <a:srgbClr val="FBBC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9" name="Google Shape;139;p36"/>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p:cSld name="BLANK_1_1_1">
    <p:spTree>
      <p:nvGrpSpPr>
        <p:cNvPr id="140" name="Shape 140"/>
        <p:cNvGrpSpPr/>
        <p:nvPr/>
      </p:nvGrpSpPr>
      <p:grpSpPr>
        <a:xfrm>
          <a:off x="0" y="0"/>
          <a:ext cx="0" cy="0"/>
          <a:chOff x="0" y="0"/>
          <a:chExt cx="0" cy="0"/>
        </a:xfrm>
      </p:grpSpPr>
      <p:sp>
        <p:nvSpPr>
          <p:cNvPr id="141" name="Google Shape;141;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42" name="Google Shape;142;p37"/>
          <p:cNvSpPr/>
          <p:nvPr/>
        </p:nvSpPr>
        <p:spPr>
          <a:xfrm>
            <a:off x="0" y="329125"/>
            <a:ext cx="69300" cy="753000"/>
          </a:xfrm>
          <a:prstGeom prst="rect">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3" name="Google Shape;143;p37"/>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y">
  <p:cSld name="BLANK_1_1_1_1">
    <p:spTree>
      <p:nvGrpSpPr>
        <p:cNvPr id="144" name="Shape 144"/>
        <p:cNvGrpSpPr/>
        <p:nvPr/>
      </p:nvGrpSpPr>
      <p:grpSpPr>
        <a:xfrm>
          <a:off x="0" y="0"/>
          <a:ext cx="0" cy="0"/>
          <a:chOff x="0" y="0"/>
          <a:chExt cx="0" cy="0"/>
        </a:xfrm>
      </p:grpSpPr>
      <p:sp>
        <p:nvSpPr>
          <p:cNvPr id="145" name="Google Shape;145;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46" name="Google Shape;146;p38"/>
          <p:cNvSpPr/>
          <p:nvPr/>
        </p:nvSpPr>
        <p:spPr>
          <a:xfrm>
            <a:off x="0" y="329125"/>
            <a:ext cx="69300" cy="753000"/>
          </a:xfrm>
          <a:prstGeom prst="rect">
            <a:avLst/>
          </a:prstGeom>
          <a:solidFill>
            <a:srgbClr val="9AA0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7" name="Google Shape;147;p38"/>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9.xml"/><Relationship Id="rId10" Type="http://schemas.openxmlformats.org/officeDocument/2006/relationships/slideLayout" Target="../slideLayouts/slideLayout28.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5" Type="http://schemas.openxmlformats.org/officeDocument/2006/relationships/slideLayout" Target="../slideLayouts/slideLayout23.xml"/><Relationship Id="rId19" Type="http://schemas.openxmlformats.org/officeDocument/2006/relationships/theme" Target="../theme/theme2.xml"/><Relationship Id="rId6" Type="http://schemas.openxmlformats.org/officeDocument/2006/relationships/slideLayout" Target="../slideLayouts/slideLayout24.xml"/><Relationship Id="rId18" Type="http://schemas.openxmlformats.org/officeDocument/2006/relationships/slideLayout" Target="../slideLayouts/slideLayout36.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72" name="Shape 72"/>
        <p:cNvGrpSpPr/>
        <p:nvPr/>
      </p:nvGrpSpPr>
      <p:grpSpPr>
        <a:xfrm>
          <a:off x="0" y="0"/>
          <a:ext cx="0" cy="0"/>
          <a:chOff x="0" y="0"/>
          <a:chExt cx="0" cy="0"/>
        </a:xfrm>
      </p:grpSpPr>
      <p:sp>
        <p:nvSpPr>
          <p:cNvPr id="73" name="Google Shape;73;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4" name="Google Shape;74;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75" name="Google Shape;7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3.xml"/><Relationship Id="rId3" Type="http://schemas.openxmlformats.org/officeDocument/2006/relationships/hyperlink" Target="https://www.figma.com/proto/O6lbwmIBsJScQm1S9Ri4UB/CPR-website?node-id=4%3A91&amp;scaling=min-zoom&amp;page-id=4%3A89&amp;starting-point-node-id=4%3A91" TargetMode="Externa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15.png"/><Relationship Id="rId6"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0.xml"/><Relationship Id="rId3" Type="http://schemas.openxmlformats.org/officeDocument/2006/relationships/hyperlink" Target="https://www.figma.com/proto/O6lbwmIBsJScQm1S9Ri4UB/CPR-website?node-id=8%3A538&amp;scaling=min-zoom&amp;page-id=8%3A537&amp;starting-point-node-id=8%3A538" TargetMode="Externa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8.xml"/><Relationship Id="rId3" Type="http://schemas.openxmlformats.org/officeDocument/2006/relationships/hyperlink" Target="mailto:anaghasobhamanoj@gmail.com" TargetMode="External"/><Relationship Id="rId4" Type="http://schemas.openxmlformats.org/officeDocument/2006/relationships/hyperlink" Target="https://www.linkedin.com/in/anagha-manoj4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0000"/>
        </a:solidFill>
      </p:bgPr>
    </p:bg>
    <p:spTree>
      <p:nvGrpSpPr>
        <p:cNvPr id="151" name="Shape 151"/>
        <p:cNvGrpSpPr/>
        <p:nvPr/>
      </p:nvGrpSpPr>
      <p:grpSpPr>
        <a:xfrm>
          <a:off x="0" y="0"/>
          <a:ext cx="0" cy="0"/>
          <a:chOff x="0" y="0"/>
          <a:chExt cx="0" cy="0"/>
        </a:xfrm>
      </p:grpSpPr>
      <p:sp>
        <p:nvSpPr>
          <p:cNvPr id="152" name="Google Shape;152;p39"/>
          <p:cNvSpPr txBox="1"/>
          <p:nvPr/>
        </p:nvSpPr>
        <p:spPr>
          <a:xfrm>
            <a:off x="517650" y="1136425"/>
            <a:ext cx="6192600" cy="12930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3600">
                <a:solidFill>
                  <a:srgbClr val="FFFFFF"/>
                </a:solidFill>
                <a:latin typeface="Open Sans SemiBold"/>
                <a:ea typeface="Open Sans SemiBold"/>
                <a:cs typeface="Open Sans SemiBold"/>
                <a:sym typeface="Open Sans SemiBold"/>
              </a:rPr>
              <a:t>Design a mobile app for CPR training</a:t>
            </a:r>
            <a:endParaRPr sz="3600">
              <a:solidFill>
                <a:srgbClr val="FFFFFF"/>
              </a:solidFill>
              <a:latin typeface="Open Sans SemiBold"/>
              <a:ea typeface="Open Sans SemiBold"/>
              <a:cs typeface="Open Sans SemiBold"/>
              <a:sym typeface="Open Sans SemiBold"/>
            </a:endParaRPr>
          </a:p>
        </p:txBody>
      </p:sp>
      <p:sp>
        <p:nvSpPr>
          <p:cNvPr id="153" name="Google Shape;153;p39"/>
          <p:cNvSpPr txBox="1"/>
          <p:nvPr/>
        </p:nvSpPr>
        <p:spPr>
          <a:xfrm>
            <a:off x="517675" y="2769663"/>
            <a:ext cx="49311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FFFFFF"/>
                </a:solidFill>
                <a:latin typeface="Open Sans"/>
                <a:ea typeface="Open Sans"/>
                <a:cs typeface="Open Sans"/>
                <a:sym typeface="Open Sans"/>
              </a:rPr>
              <a:t>Anagha Manoj</a:t>
            </a:r>
            <a:endParaRPr sz="2400">
              <a:solidFill>
                <a:srgbClr val="FFFFFF"/>
              </a:solidFill>
              <a:latin typeface="Open Sans"/>
              <a:ea typeface="Open Sans"/>
              <a:cs typeface="Open Sans"/>
              <a:sym typeface="Open Sans"/>
            </a:endParaRPr>
          </a:p>
        </p:txBody>
      </p:sp>
      <p:cxnSp>
        <p:nvCxnSpPr>
          <p:cNvPr id="154" name="Google Shape;154;p39"/>
          <p:cNvCxnSpPr/>
          <p:nvPr/>
        </p:nvCxnSpPr>
        <p:spPr>
          <a:xfrm rot="10800000">
            <a:off x="517650" y="2670825"/>
            <a:ext cx="5808000" cy="0"/>
          </a:xfrm>
          <a:prstGeom prst="straightConnector1">
            <a:avLst/>
          </a:prstGeom>
          <a:noFill/>
          <a:ln cap="flat" cmpd="sng" w="19050">
            <a:solidFill>
              <a:srgbClr val="FFFFFF"/>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8"/>
          <p:cNvSpPr txBox="1"/>
          <p:nvPr/>
        </p:nvSpPr>
        <p:spPr>
          <a:xfrm>
            <a:off x="517675" y="524350"/>
            <a:ext cx="61086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User journey map</a:t>
            </a:r>
            <a:endParaRPr sz="2400">
              <a:solidFill>
                <a:srgbClr val="5F6368"/>
              </a:solidFill>
              <a:latin typeface="Open Sans"/>
              <a:ea typeface="Open Sans"/>
              <a:cs typeface="Open Sans"/>
              <a:sym typeface="Open Sans"/>
            </a:endParaRPr>
          </a:p>
        </p:txBody>
      </p:sp>
      <p:sp>
        <p:nvSpPr>
          <p:cNvPr id="233" name="Google Shape;233;p48"/>
          <p:cNvSpPr txBox="1"/>
          <p:nvPr/>
        </p:nvSpPr>
        <p:spPr>
          <a:xfrm>
            <a:off x="6011725" y="2294700"/>
            <a:ext cx="1332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5F6368"/>
                </a:solidFill>
                <a:latin typeface="Open Sans"/>
                <a:ea typeface="Open Sans"/>
                <a:cs typeface="Open Sans"/>
                <a:sym typeface="Open Sans"/>
              </a:rPr>
              <a:t>Image of user journey map</a:t>
            </a:r>
            <a:endParaRPr sz="1200">
              <a:solidFill>
                <a:srgbClr val="5F6368"/>
              </a:solidFill>
              <a:latin typeface="Open Sans"/>
              <a:ea typeface="Open Sans"/>
              <a:cs typeface="Open Sans"/>
              <a:sym typeface="Open Sans"/>
            </a:endParaRPr>
          </a:p>
        </p:txBody>
      </p:sp>
      <p:sp>
        <p:nvSpPr>
          <p:cNvPr id="234" name="Google Shape;234;p48"/>
          <p:cNvSpPr txBox="1"/>
          <p:nvPr/>
        </p:nvSpPr>
        <p:spPr>
          <a:xfrm>
            <a:off x="517675" y="1522550"/>
            <a:ext cx="2421300" cy="16932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Mapping Ashley’s user journey revealed how helpful it would be for users to have access to an app like CoreCPR</a:t>
            </a:r>
            <a:endParaRPr/>
          </a:p>
        </p:txBody>
      </p:sp>
      <p:pic>
        <p:nvPicPr>
          <p:cNvPr id="235" name="Google Shape;235;p48"/>
          <p:cNvPicPr preferRelativeResize="0"/>
          <p:nvPr/>
        </p:nvPicPr>
        <p:blipFill>
          <a:blip r:embed="rId3">
            <a:alphaModFix/>
          </a:blip>
          <a:stretch>
            <a:fillRect/>
          </a:stretch>
        </p:blipFill>
        <p:spPr>
          <a:xfrm>
            <a:off x="3294875" y="1180275"/>
            <a:ext cx="5585799" cy="3118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9900"/>
        </a:solidFill>
      </p:bgPr>
    </p:bg>
    <p:spTree>
      <p:nvGrpSpPr>
        <p:cNvPr id="239" name="Shape 239"/>
        <p:cNvGrpSpPr/>
        <p:nvPr/>
      </p:nvGrpSpPr>
      <p:grpSpPr>
        <a:xfrm>
          <a:off x="0" y="0"/>
          <a:ext cx="0" cy="0"/>
          <a:chOff x="0" y="0"/>
          <a:chExt cx="0" cy="0"/>
        </a:xfrm>
      </p:grpSpPr>
      <p:sp>
        <p:nvSpPr>
          <p:cNvPr id="240" name="Google Shape;240;p49"/>
          <p:cNvSpPr txBox="1"/>
          <p:nvPr/>
        </p:nvSpPr>
        <p:spPr>
          <a:xfrm>
            <a:off x="3721275" y="1886850"/>
            <a:ext cx="6302100" cy="1046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Digital w</a:t>
            </a:r>
            <a:r>
              <a:rPr lang="en">
                <a:solidFill>
                  <a:srgbClr val="FFFFFF"/>
                </a:solidFill>
                <a:latin typeface="Open Sans"/>
                <a:ea typeface="Open Sans"/>
                <a:cs typeface="Open Sans"/>
                <a:sym typeface="Open Sans"/>
              </a:rPr>
              <a:t>ireframes</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Low-fidelity prototype</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Usability studies</a:t>
            </a:r>
            <a:endParaRPr>
              <a:solidFill>
                <a:srgbClr val="FFFFFF"/>
              </a:solidFill>
              <a:latin typeface="Open Sans"/>
              <a:ea typeface="Open Sans"/>
              <a:cs typeface="Open Sans"/>
              <a:sym typeface="Open Sans"/>
            </a:endParaRPr>
          </a:p>
        </p:txBody>
      </p:sp>
      <p:sp>
        <p:nvSpPr>
          <p:cNvPr id="241" name="Google Shape;241;p49"/>
          <p:cNvSpPr txBox="1"/>
          <p:nvPr/>
        </p:nvSpPr>
        <p:spPr>
          <a:xfrm>
            <a:off x="-468875" y="2082300"/>
            <a:ext cx="3704400" cy="9789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Clr>
                <a:schemeClr val="dk1"/>
              </a:buClr>
              <a:buSzPts val="1100"/>
              <a:buFont typeface="Arial"/>
              <a:buNone/>
            </a:pPr>
            <a:r>
              <a:rPr lang="en" sz="2400">
                <a:solidFill>
                  <a:srgbClr val="FFFFFF"/>
                </a:solidFill>
                <a:latin typeface="Open Sans"/>
                <a:ea typeface="Open Sans"/>
                <a:cs typeface="Open Sans"/>
                <a:sym typeface="Open Sans"/>
              </a:rPr>
              <a:t>Starting</a:t>
            </a:r>
            <a:endParaRPr sz="2400">
              <a:solidFill>
                <a:srgbClr val="FFFFFF"/>
              </a:solidFill>
              <a:latin typeface="Open Sans"/>
              <a:ea typeface="Open Sans"/>
              <a:cs typeface="Open Sans"/>
              <a:sym typeface="Open Sans"/>
            </a:endParaRPr>
          </a:p>
          <a:p>
            <a:pPr indent="0" lvl="0" marL="0" rtl="0" algn="r">
              <a:lnSpc>
                <a:spcPct val="115000"/>
              </a:lnSpc>
              <a:spcBef>
                <a:spcPts val="0"/>
              </a:spcBef>
              <a:spcAft>
                <a:spcPts val="0"/>
              </a:spcAft>
              <a:buNone/>
            </a:pPr>
            <a:r>
              <a:rPr lang="en" sz="2400">
                <a:solidFill>
                  <a:srgbClr val="FFFFFF"/>
                </a:solidFill>
                <a:latin typeface="Open Sans"/>
                <a:ea typeface="Open Sans"/>
                <a:cs typeface="Open Sans"/>
                <a:sym typeface="Open Sans"/>
              </a:rPr>
              <a:t>the design</a:t>
            </a:r>
            <a:endParaRPr sz="2400">
              <a:solidFill>
                <a:srgbClr val="FFFFFF"/>
              </a:solidFill>
              <a:latin typeface="Open Sans"/>
              <a:ea typeface="Open Sans"/>
              <a:cs typeface="Open Sans"/>
              <a:sym typeface="Open Sans"/>
            </a:endParaRPr>
          </a:p>
        </p:txBody>
      </p:sp>
      <p:cxnSp>
        <p:nvCxnSpPr>
          <p:cNvPr id="242" name="Google Shape;242;p49"/>
          <p:cNvCxnSpPr/>
          <p:nvPr/>
        </p:nvCxnSpPr>
        <p:spPr>
          <a:xfrm>
            <a:off x="3460100" y="1032150"/>
            <a:ext cx="36600" cy="3079200"/>
          </a:xfrm>
          <a:prstGeom prst="straightConnector1">
            <a:avLst/>
          </a:prstGeom>
          <a:noFill/>
          <a:ln cap="flat" cmpd="sng" w="19050">
            <a:solidFill>
              <a:srgbClr val="FFFFFF"/>
            </a:solidFill>
            <a:prstDash val="solid"/>
            <a:round/>
            <a:headEnd len="med" w="med" type="none"/>
            <a:tailEnd len="med" w="med" type="none"/>
          </a:ln>
        </p:spPr>
      </p:cxnSp>
      <p:sp>
        <p:nvSpPr>
          <p:cNvPr id="243" name="Google Shape;243;p4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50"/>
          <p:cNvSpPr txBox="1"/>
          <p:nvPr/>
        </p:nvSpPr>
        <p:spPr>
          <a:xfrm>
            <a:off x="517675" y="524350"/>
            <a:ext cx="70008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Digital wireframes </a:t>
            </a:r>
            <a:endParaRPr sz="2400">
              <a:solidFill>
                <a:srgbClr val="5F6368"/>
              </a:solidFill>
              <a:latin typeface="Open Sans"/>
              <a:ea typeface="Open Sans"/>
              <a:cs typeface="Open Sans"/>
              <a:sym typeface="Open Sans"/>
            </a:endParaRPr>
          </a:p>
        </p:txBody>
      </p:sp>
      <p:sp>
        <p:nvSpPr>
          <p:cNvPr id="249" name="Google Shape;249;p50"/>
          <p:cNvSpPr txBox="1"/>
          <p:nvPr/>
        </p:nvSpPr>
        <p:spPr>
          <a:xfrm>
            <a:off x="517675" y="524350"/>
            <a:ext cx="70008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Digital wireframes </a:t>
            </a:r>
            <a:endParaRPr sz="2400">
              <a:solidFill>
                <a:srgbClr val="5F6368"/>
              </a:solidFill>
              <a:latin typeface="Open Sans"/>
              <a:ea typeface="Open Sans"/>
              <a:cs typeface="Open Sans"/>
              <a:sym typeface="Open Sans"/>
            </a:endParaRPr>
          </a:p>
        </p:txBody>
      </p:sp>
      <p:sp>
        <p:nvSpPr>
          <p:cNvPr id="250" name="Google Shape;250;p50"/>
          <p:cNvSpPr txBox="1"/>
          <p:nvPr/>
        </p:nvSpPr>
        <p:spPr>
          <a:xfrm>
            <a:off x="5363575" y="1833000"/>
            <a:ext cx="18924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5F6368"/>
                </a:solidFill>
                <a:latin typeface="Open Sans"/>
                <a:ea typeface="Open Sans"/>
                <a:cs typeface="Open Sans"/>
                <a:sym typeface="Open Sans"/>
              </a:rPr>
              <a:t>Insert first wireframe example that demonstrates design thinking aligned with user research </a:t>
            </a:r>
            <a:endParaRPr sz="1200">
              <a:solidFill>
                <a:srgbClr val="5F6368"/>
              </a:solidFill>
              <a:latin typeface="Open Sans"/>
              <a:ea typeface="Open Sans"/>
              <a:cs typeface="Open Sans"/>
              <a:sym typeface="Open Sans"/>
            </a:endParaRPr>
          </a:p>
        </p:txBody>
      </p:sp>
      <p:sp>
        <p:nvSpPr>
          <p:cNvPr id="251" name="Google Shape;251;p50"/>
          <p:cNvSpPr txBox="1"/>
          <p:nvPr/>
        </p:nvSpPr>
        <p:spPr>
          <a:xfrm>
            <a:off x="517675" y="1522550"/>
            <a:ext cx="2421300" cy="20163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As the initial design phase continued, I made sure to base screen designs on feedback and findings from the user research.</a:t>
            </a:r>
            <a:endParaRPr>
              <a:solidFill>
                <a:schemeClr val="dk1"/>
              </a:solidFill>
            </a:endParaRPr>
          </a:p>
          <a:p>
            <a:pPr indent="0" lvl="0" marL="0" rtl="0" algn="l">
              <a:lnSpc>
                <a:spcPct val="150000"/>
              </a:lnSpc>
              <a:spcBef>
                <a:spcPts val="0"/>
              </a:spcBef>
              <a:spcAft>
                <a:spcPts val="0"/>
              </a:spcAft>
              <a:buClr>
                <a:srgbClr val="000000"/>
              </a:buClr>
              <a:buSzPts val="1100"/>
              <a:buFont typeface="Arial"/>
              <a:buNone/>
            </a:pPr>
            <a:r>
              <a:t/>
            </a:r>
            <a:endParaRPr>
              <a:solidFill>
                <a:srgbClr val="5F6368"/>
              </a:solidFill>
              <a:latin typeface="Open Sans"/>
              <a:ea typeface="Open Sans"/>
              <a:cs typeface="Open Sans"/>
              <a:sym typeface="Open Sans"/>
            </a:endParaRPr>
          </a:p>
        </p:txBody>
      </p:sp>
      <p:cxnSp>
        <p:nvCxnSpPr>
          <p:cNvPr id="252" name="Google Shape;252;p50"/>
          <p:cNvCxnSpPr/>
          <p:nvPr/>
        </p:nvCxnSpPr>
        <p:spPr>
          <a:xfrm>
            <a:off x="4336425" y="1608925"/>
            <a:ext cx="918900" cy="0"/>
          </a:xfrm>
          <a:prstGeom prst="straightConnector1">
            <a:avLst/>
          </a:prstGeom>
          <a:noFill/>
          <a:ln cap="flat" cmpd="sng" w="19050">
            <a:solidFill>
              <a:srgbClr val="FBBC04"/>
            </a:solidFill>
            <a:prstDash val="solid"/>
            <a:round/>
            <a:headEnd len="med" w="med" type="none"/>
            <a:tailEnd len="med" w="med" type="triangle"/>
          </a:ln>
        </p:spPr>
      </p:cxnSp>
      <p:sp>
        <p:nvSpPr>
          <p:cNvPr id="253" name="Google Shape;253;p50"/>
          <p:cNvSpPr txBox="1"/>
          <p:nvPr/>
        </p:nvSpPr>
        <p:spPr>
          <a:xfrm>
            <a:off x="3506850" y="1208725"/>
            <a:ext cx="1100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5F6368"/>
                </a:solidFill>
                <a:latin typeface="Open Sans"/>
                <a:ea typeface="Open Sans"/>
                <a:cs typeface="Open Sans"/>
                <a:sym typeface="Open Sans"/>
              </a:rPr>
              <a:t>Relevant articles and demonstration are included in the homepage itself for ease of use </a:t>
            </a:r>
            <a:endParaRPr sz="1000">
              <a:solidFill>
                <a:srgbClr val="5F6368"/>
              </a:solidFill>
              <a:latin typeface="Open Sans"/>
              <a:ea typeface="Open Sans"/>
              <a:cs typeface="Open Sans"/>
              <a:sym typeface="Open Sans"/>
            </a:endParaRPr>
          </a:p>
        </p:txBody>
      </p:sp>
      <p:cxnSp>
        <p:nvCxnSpPr>
          <p:cNvPr id="254" name="Google Shape;254;p50"/>
          <p:cNvCxnSpPr/>
          <p:nvPr/>
        </p:nvCxnSpPr>
        <p:spPr>
          <a:xfrm rot="10800000">
            <a:off x="7255975" y="2920200"/>
            <a:ext cx="918000" cy="0"/>
          </a:xfrm>
          <a:prstGeom prst="straightConnector1">
            <a:avLst/>
          </a:prstGeom>
          <a:noFill/>
          <a:ln cap="flat" cmpd="sng" w="19050">
            <a:solidFill>
              <a:srgbClr val="FBBC04"/>
            </a:solidFill>
            <a:prstDash val="solid"/>
            <a:round/>
            <a:headEnd len="med" w="med" type="none"/>
            <a:tailEnd len="med" w="med" type="triangle"/>
          </a:ln>
        </p:spPr>
      </p:cxnSp>
      <p:sp>
        <p:nvSpPr>
          <p:cNvPr id="255" name="Google Shape;255;p50"/>
          <p:cNvSpPr txBox="1"/>
          <p:nvPr/>
        </p:nvSpPr>
        <p:spPr>
          <a:xfrm>
            <a:off x="8030375" y="2520000"/>
            <a:ext cx="1100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5F6368"/>
                </a:solidFill>
                <a:latin typeface="Open Sans"/>
                <a:ea typeface="Open Sans"/>
                <a:cs typeface="Open Sans"/>
                <a:sym typeface="Open Sans"/>
              </a:rPr>
              <a:t>number in case of emergencies also listed in the homepage</a:t>
            </a:r>
            <a:endParaRPr sz="1000">
              <a:solidFill>
                <a:srgbClr val="5F6368"/>
              </a:solidFill>
              <a:latin typeface="Open Sans"/>
              <a:ea typeface="Open Sans"/>
              <a:cs typeface="Open Sans"/>
              <a:sym typeface="Open Sans"/>
            </a:endParaRPr>
          </a:p>
        </p:txBody>
      </p:sp>
      <p:pic>
        <p:nvPicPr>
          <p:cNvPr id="256" name="Google Shape;256;p50"/>
          <p:cNvPicPr preferRelativeResize="0"/>
          <p:nvPr/>
        </p:nvPicPr>
        <p:blipFill>
          <a:blip r:embed="rId3">
            <a:alphaModFix/>
          </a:blip>
          <a:stretch>
            <a:fillRect/>
          </a:stretch>
        </p:blipFill>
        <p:spPr>
          <a:xfrm>
            <a:off x="5255325" y="619950"/>
            <a:ext cx="2000650" cy="3821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51"/>
          <p:cNvSpPr txBox="1"/>
          <p:nvPr/>
        </p:nvSpPr>
        <p:spPr>
          <a:xfrm>
            <a:off x="517675" y="524350"/>
            <a:ext cx="7000800" cy="554100"/>
          </a:xfrm>
          <a:prstGeom prst="rect">
            <a:avLst/>
          </a:prstGeom>
          <a:noFill/>
          <a:ln>
            <a:noFill/>
          </a:ln>
        </p:spPr>
        <p:txBody>
          <a:bodyPr anchorCtr="0" anchor="t" bIns="91425" lIns="0" spcFirstLastPara="1" rIns="91425" wrap="square" tIns="91425">
            <a:spAutoFit/>
          </a:bodyPr>
          <a:lstStyle/>
          <a:p>
            <a:pPr indent="0" lvl="0" marL="0" rtl="0" algn="l">
              <a:lnSpc>
                <a:spcPct val="115000"/>
              </a:lnSpc>
              <a:spcBef>
                <a:spcPts val="0"/>
              </a:spcBef>
              <a:spcAft>
                <a:spcPts val="0"/>
              </a:spcAft>
              <a:buNone/>
            </a:pPr>
            <a:r>
              <a:rPr lang="en" sz="2400">
                <a:solidFill>
                  <a:srgbClr val="5F6368"/>
                </a:solidFill>
                <a:latin typeface="Open Sans"/>
                <a:ea typeface="Open Sans"/>
                <a:cs typeface="Open Sans"/>
                <a:sym typeface="Open Sans"/>
              </a:rPr>
              <a:t>Low-fidelity prototype</a:t>
            </a:r>
            <a:endParaRPr sz="2400">
              <a:solidFill>
                <a:srgbClr val="5F6368"/>
              </a:solidFill>
              <a:latin typeface="Open Sans"/>
              <a:ea typeface="Open Sans"/>
              <a:cs typeface="Open Sans"/>
              <a:sym typeface="Open Sans"/>
            </a:endParaRPr>
          </a:p>
        </p:txBody>
      </p:sp>
      <p:sp>
        <p:nvSpPr>
          <p:cNvPr id="262" name="Google Shape;262;p51"/>
          <p:cNvSpPr txBox="1"/>
          <p:nvPr/>
        </p:nvSpPr>
        <p:spPr>
          <a:xfrm>
            <a:off x="532875" y="1793800"/>
            <a:ext cx="2915400" cy="23397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The low fidelity prototype connected the primary user flow of ordering, so the prototype could be used in a usability study with users.</a:t>
            </a:r>
            <a:endParaRPr>
              <a:solidFill>
                <a:srgbClr val="5F6368"/>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View the CoreCPR app’s  low fidelity prototype at </a:t>
            </a:r>
            <a:r>
              <a:rPr lang="en" u="sng">
                <a:solidFill>
                  <a:schemeClr val="hlink"/>
                </a:solidFill>
                <a:latin typeface="Open Sans"/>
                <a:ea typeface="Open Sans"/>
                <a:cs typeface="Open Sans"/>
                <a:sym typeface="Open Sans"/>
                <a:hlinkClick r:id="rId3"/>
              </a:rPr>
              <a:t>link</a:t>
            </a:r>
            <a:endParaRPr>
              <a:solidFill>
                <a:srgbClr val="5F6368"/>
              </a:solidFill>
              <a:latin typeface="Open Sans"/>
              <a:ea typeface="Open Sans"/>
              <a:cs typeface="Open Sans"/>
              <a:sym typeface="Open Sans"/>
            </a:endParaRPr>
          </a:p>
        </p:txBody>
      </p:sp>
      <p:sp>
        <p:nvSpPr>
          <p:cNvPr id="263" name="Google Shape;263;p51"/>
          <p:cNvSpPr txBox="1"/>
          <p:nvPr/>
        </p:nvSpPr>
        <p:spPr>
          <a:xfrm>
            <a:off x="6011725" y="2110050"/>
            <a:ext cx="13323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5F6368"/>
                </a:solidFill>
                <a:latin typeface="Open Sans"/>
                <a:ea typeface="Open Sans"/>
                <a:cs typeface="Open Sans"/>
                <a:sym typeface="Open Sans"/>
              </a:rPr>
              <a:t>Screenshot of prototype with connections or prototype GIF</a:t>
            </a:r>
            <a:endParaRPr sz="1200">
              <a:solidFill>
                <a:srgbClr val="5F6368"/>
              </a:solidFill>
              <a:latin typeface="Open Sans"/>
              <a:ea typeface="Open Sans"/>
              <a:cs typeface="Open Sans"/>
              <a:sym typeface="Open Sans"/>
            </a:endParaRPr>
          </a:p>
        </p:txBody>
      </p:sp>
      <p:pic>
        <p:nvPicPr>
          <p:cNvPr id="264" name="Google Shape;264;p51"/>
          <p:cNvPicPr preferRelativeResize="0"/>
          <p:nvPr/>
        </p:nvPicPr>
        <p:blipFill>
          <a:blip r:embed="rId4">
            <a:alphaModFix/>
          </a:blip>
          <a:stretch>
            <a:fillRect/>
          </a:stretch>
        </p:blipFill>
        <p:spPr>
          <a:xfrm>
            <a:off x="4705075" y="1608000"/>
            <a:ext cx="3945606" cy="1805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52"/>
          <p:cNvSpPr txBox="1"/>
          <p:nvPr/>
        </p:nvSpPr>
        <p:spPr>
          <a:xfrm>
            <a:off x="517675" y="524350"/>
            <a:ext cx="61551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Usability study: parameters</a:t>
            </a:r>
            <a:endParaRPr sz="2400">
              <a:solidFill>
                <a:srgbClr val="5F6368"/>
              </a:solidFill>
              <a:latin typeface="Open Sans"/>
              <a:ea typeface="Open Sans"/>
              <a:cs typeface="Open Sans"/>
              <a:sym typeface="Open Sans"/>
            </a:endParaRPr>
          </a:p>
        </p:txBody>
      </p:sp>
      <p:sp>
        <p:nvSpPr>
          <p:cNvPr id="270" name="Google Shape;270;p52"/>
          <p:cNvSpPr txBox="1"/>
          <p:nvPr/>
        </p:nvSpPr>
        <p:spPr>
          <a:xfrm>
            <a:off x="868275" y="1932650"/>
            <a:ext cx="3446100" cy="692700"/>
          </a:xfrm>
          <a:prstGeom prst="rect">
            <a:avLst/>
          </a:prstGeom>
          <a:noFill/>
          <a:ln>
            <a:noFill/>
          </a:ln>
        </p:spPr>
        <p:txBody>
          <a:bodyPr anchorCtr="0" anchor="t" bIns="91425" lIns="0" spcFirstLastPara="1" rIns="91425" wrap="square" tIns="91425">
            <a:spAutoFit/>
          </a:bodyPr>
          <a:lstStyle/>
          <a:p>
            <a:pPr indent="0" lvl="0" marL="0" rtl="0" algn="ctr">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Study type:</a:t>
            </a:r>
            <a:endParaRPr>
              <a:solidFill>
                <a:srgbClr val="5F6368"/>
              </a:solidFill>
              <a:latin typeface="Open Sans SemiBold"/>
              <a:ea typeface="Open Sans SemiBold"/>
              <a:cs typeface="Open Sans SemiBold"/>
              <a:sym typeface="Open Sans SemiBold"/>
            </a:endParaRPr>
          </a:p>
          <a:p>
            <a:pPr indent="0" lvl="0" marL="0" rtl="0" algn="ctr">
              <a:lnSpc>
                <a:spcPct val="150000"/>
              </a:lnSpc>
              <a:spcBef>
                <a:spcPts val="0"/>
              </a:spcBef>
              <a:spcAft>
                <a:spcPts val="0"/>
              </a:spcAft>
              <a:buNone/>
            </a:pPr>
            <a:r>
              <a:rPr lang="en" sz="1200">
                <a:solidFill>
                  <a:srgbClr val="5F6368"/>
                </a:solidFill>
                <a:latin typeface="Open Sans"/>
                <a:ea typeface="Open Sans"/>
                <a:cs typeface="Open Sans"/>
                <a:sym typeface="Open Sans"/>
              </a:rPr>
              <a:t>Unmoderated usability study</a:t>
            </a:r>
            <a:endParaRPr b="1" sz="1200">
              <a:solidFill>
                <a:srgbClr val="4285F4"/>
              </a:solidFill>
              <a:latin typeface="Open Sans"/>
              <a:ea typeface="Open Sans"/>
              <a:cs typeface="Open Sans"/>
              <a:sym typeface="Open Sans"/>
            </a:endParaRPr>
          </a:p>
        </p:txBody>
      </p:sp>
      <p:sp>
        <p:nvSpPr>
          <p:cNvPr id="271" name="Google Shape;271;p52"/>
          <p:cNvSpPr/>
          <p:nvPr/>
        </p:nvSpPr>
        <p:spPr>
          <a:xfrm>
            <a:off x="2334675" y="1304875"/>
            <a:ext cx="513300" cy="513300"/>
          </a:xfrm>
          <a:prstGeom prst="ellipse">
            <a:avLst/>
          </a:prstGeom>
          <a:solidFill>
            <a:srgbClr val="FBBC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2"/>
          <p:cNvSpPr txBox="1"/>
          <p:nvPr/>
        </p:nvSpPr>
        <p:spPr>
          <a:xfrm>
            <a:off x="4829625" y="1932650"/>
            <a:ext cx="3446100" cy="692700"/>
          </a:xfrm>
          <a:prstGeom prst="rect">
            <a:avLst/>
          </a:prstGeom>
          <a:noFill/>
          <a:ln>
            <a:noFill/>
          </a:ln>
        </p:spPr>
        <p:txBody>
          <a:bodyPr anchorCtr="0" anchor="t" bIns="91425" lIns="0" spcFirstLastPara="1" rIns="91425" wrap="square" tIns="91425">
            <a:spAutoFit/>
          </a:bodyPr>
          <a:lstStyle/>
          <a:p>
            <a:pPr indent="0" lvl="0" marL="0" rtl="0" algn="ctr">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Location:</a:t>
            </a:r>
            <a:endParaRPr>
              <a:solidFill>
                <a:srgbClr val="5F6368"/>
              </a:solidFill>
              <a:latin typeface="Open Sans SemiBold"/>
              <a:ea typeface="Open Sans SemiBold"/>
              <a:cs typeface="Open Sans SemiBold"/>
              <a:sym typeface="Open Sans SemiBold"/>
            </a:endParaRPr>
          </a:p>
          <a:p>
            <a:pPr indent="0" lvl="0" marL="0" rtl="0" algn="ctr">
              <a:lnSpc>
                <a:spcPct val="150000"/>
              </a:lnSpc>
              <a:spcBef>
                <a:spcPts val="0"/>
              </a:spcBef>
              <a:spcAft>
                <a:spcPts val="0"/>
              </a:spcAft>
              <a:buNone/>
            </a:pPr>
            <a:r>
              <a:rPr lang="en" sz="1200">
                <a:solidFill>
                  <a:srgbClr val="5F6368"/>
                </a:solidFill>
                <a:latin typeface="Open Sans"/>
                <a:ea typeface="Open Sans"/>
                <a:cs typeface="Open Sans"/>
                <a:sym typeface="Open Sans"/>
              </a:rPr>
              <a:t>United states</a:t>
            </a:r>
            <a:r>
              <a:rPr lang="en" sz="1200">
                <a:solidFill>
                  <a:srgbClr val="5F6368"/>
                </a:solidFill>
                <a:latin typeface="Open Sans"/>
                <a:ea typeface="Open Sans"/>
                <a:cs typeface="Open Sans"/>
                <a:sym typeface="Open Sans"/>
              </a:rPr>
              <a:t>,India, remote</a:t>
            </a:r>
            <a:endParaRPr b="1" sz="1200">
              <a:solidFill>
                <a:srgbClr val="FBBC04"/>
              </a:solidFill>
              <a:latin typeface="Open Sans"/>
              <a:ea typeface="Open Sans"/>
              <a:cs typeface="Open Sans"/>
              <a:sym typeface="Open Sans"/>
            </a:endParaRPr>
          </a:p>
        </p:txBody>
      </p:sp>
      <p:sp>
        <p:nvSpPr>
          <p:cNvPr id="273" name="Google Shape;273;p52"/>
          <p:cNvSpPr/>
          <p:nvPr/>
        </p:nvSpPr>
        <p:spPr>
          <a:xfrm>
            <a:off x="6296025" y="1304875"/>
            <a:ext cx="513300" cy="513300"/>
          </a:xfrm>
          <a:prstGeom prst="ellipse">
            <a:avLst/>
          </a:prstGeom>
          <a:solidFill>
            <a:srgbClr val="FBBC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2"/>
          <p:cNvSpPr txBox="1"/>
          <p:nvPr/>
        </p:nvSpPr>
        <p:spPr>
          <a:xfrm>
            <a:off x="868275" y="3914900"/>
            <a:ext cx="3446100" cy="692700"/>
          </a:xfrm>
          <a:prstGeom prst="rect">
            <a:avLst/>
          </a:prstGeom>
          <a:noFill/>
          <a:ln>
            <a:noFill/>
          </a:ln>
        </p:spPr>
        <p:txBody>
          <a:bodyPr anchorCtr="0" anchor="t" bIns="91425" lIns="0" spcFirstLastPara="1" rIns="91425" wrap="square" tIns="91425">
            <a:spAutoFit/>
          </a:bodyPr>
          <a:lstStyle/>
          <a:p>
            <a:pPr indent="0" lvl="0" marL="0" rtl="0" algn="ctr">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Participants:</a:t>
            </a:r>
            <a:endParaRPr>
              <a:solidFill>
                <a:srgbClr val="5F6368"/>
              </a:solidFill>
              <a:latin typeface="Open Sans SemiBold"/>
              <a:ea typeface="Open Sans SemiBold"/>
              <a:cs typeface="Open Sans SemiBold"/>
              <a:sym typeface="Open Sans SemiBold"/>
            </a:endParaRPr>
          </a:p>
          <a:p>
            <a:pPr indent="0" lvl="0" marL="0" rtl="0" algn="ctr">
              <a:lnSpc>
                <a:spcPct val="150000"/>
              </a:lnSpc>
              <a:spcBef>
                <a:spcPts val="0"/>
              </a:spcBef>
              <a:spcAft>
                <a:spcPts val="0"/>
              </a:spcAft>
              <a:buNone/>
            </a:pPr>
            <a:r>
              <a:rPr lang="en" sz="1200">
                <a:solidFill>
                  <a:srgbClr val="5F6368"/>
                </a:solidFill>
                <a:latin typeface="Open Sans"/>
                <a:ea typeface="Open Sans"/>
                <a:cs typeface="Open Sans"/>
                <a:sym typeface="Open Sans"/>
              </a:rPr>
              <a:t>6</a:t>
            </a:r>
            <a:r>
              <a:rPr lang="en" sz="1200">
                <a:solidFill>
                  <a:srgbClr val="5F6368"/>
                </a:solidFill>
                <a:latin typeface="Open Sans"/>
                <a:ea typeface="Open Sans"/>
                <a:cs typeface="Open Sans"/>
                <a:sym typeface="Open Sans"/>
              </a:rPr>
              <a:t> participants </a:t>
            </a:r>
            <a:endParaRPr b="1" sz="1200">
              <a:solidFill>
                <a:srgbClr val="4285F4"/>
              </a:solidFill>
              <a:latin typeface="Open Sans"/>
              <a:ea typeface="Open Sans"/>
              <a:cs typeface="Open Sans"/>
              <a:sym typeface="Open Sans"/>
            </a:endParaRPr>
          </a:p>
        </p:txBody>
      </p:sp>
      <p:sp>
        <p:nvSpPr>
          <p:cNvPr id="275" name="Google Shape;275;p52"/>
          <p:cNvSpPr/>
          <p:nvPr/>
        </p:nvSpPr>
        <p:spPr>
          <a:xfrm>
            <a:off x="2334675" y="3287125"/>
            <a:ext cx="513300" cy="513300"/>
          </a:xfrm>
          <a:prstGeom prst="ellipse">
            <a:avLst/>
          </a:prstGeom>
          <a:solidFill>
            <a:srgbClr val="FBBC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2"/>
          <p:cNvSpPr txBox="1"/>
          <p:nvPr/>
        </p:nvSpPr>
        <p:spPr>
          <a:xfrm>
            <a:off x="4829625" y="3914900"/>
            <a:ext cx="3446100" cy="692700"/>
          </a:xfrm>
          <a:prstGeom prst="rect">
            <a:avLst/>
          </a:prstGeom>
          <a:noFill/>
          <a:ln>
            <a:noFill/>
          </a:ln>
        </p:spPr>
        <p:txBody>
          <a:bodyPr anchorCtr="0" anchor="t" bIns="91425" lIns="0" spcFirstLastPara="1" rIns="91425" wrap="square" tIns="91425">
            <a:spAutoFit/>
          </a:bodyPr>
          <a:lstStyle/>
          <a:p>
            <a:pPr indent="0" lvl="0" marL="0" rtl="0" algn="ctr">
              <a:lnSpc>
                <a:spcPct val="150000"/>
              </a:lnSpc>
              <a:spcBef>
                <a:spcPts val="0"/>
              </a:spcBef>
              <a:spcAft>
                <a:spcPts val="0"/>
              </a:spcAft>
              <a:buClr>
                <a:schemeClr val="dk1"/>
              </a:buClr>
              <a:buSzPts val="1100"/>
              <a:buFont typeface="Arial"/>
              <a:buNone/>
            </a:pPr>
            <a:r>
              <a:rPr lang="en">
                <a:solidFill>
                  <a:srgbClr val="5F6368"/>
                </a:solidFill>
                <a:latin typeface="Open Sans SemiBold"/>
                <a:ea typeface="Open Sans SemiBold"/>
                <a:cs typeface="Open Sans SemiBold"/>
                <a:sym typeface="Open Sans SemiBold"/>
              </a:rPr>
              <a:t>Length:</a:t>
            </a:r>
            <a:endParaRPr>
              <a:solidFill>
                <a:srgbClr val="5F6368"/>
              </a:solidFill>
              <a:latin typeface="Open Sans SemiBold"/>
              <a:ea typeface="Open Sans SemiBold"/>
              <a:cs typeface="Open Sans SemiBold"/>
              <a:sym typeface="Open Sans SemiBold"/>
            </a:endParaRPr>
          </a:p>
          <a:p>
            <a:pPr indent="0" lvl="0" marL="0" rtl="0" algn="ctr">
              <a:lnSpc>
                <a:spcPct val="150000"/>
              </a:lnSpc>
              <a:spcBef>
                <a:spcPts val="0"/>
              </a:spcBef>
              <a:spcAft>
                <a:spcPts val="0"/>
              </a:spcAft>
              <a:buNone/>
            </a:pPr>
            <a:r>
              <a:rPr lang="en" sz="1200">
                <a:solidFill>
                  <a:srgbClr val="5F6368"/>
                </a:solidFill>
                <a:latin typeface="Open Sans"/>
                <a:ea typeface="Open Sans"/>
                <a:cs typeface="Open Sans"/>
                <a:sym typeface="Open Sans"/>
              </a:rPr>
              <a:t>30 minutes</a:t>
            </a:r>
            <a:endParaRPr b="1" sz="1200">
              <a:solidFill>
                <a:srgbClr val="4285F4"/>
              </a:solidFill>
              <a:latin typeface="Open Sans"/>
              <a:ea typeface="Open Sans"/>
              <a:cs typeface="Open Sans"/>
              <a:sym typeface="Open Sans"/>
            </a:endParaRPr>
          </a:p>
        </p:txBody>
      </p:sp>
      <p:sp>
        <p:nvSpPr>
          <p:cNvPr id="277" name="Google Shape;277;p52"/>
          <p:cNvSpPr/>
          <p:nvPr/>
        </p:nvSpPr>
        <p:spPr>
          <a:xfrm>
            <a:off x="6296025" y="3287125"/>
            <a:ext cx="513300" cy="513300"/>
          </a:xfrm>
          <a:prstGeom prst="ellipse">
            <a:avLst/>
          </a:prstGeom>
          <a:solidFill>
            <a:srgbClr val="FBBC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2"/>
          <p:cNvSpPr/>
          <p:nvPr/>
        </p:nvSpPr>
        <p:spPr>
          <a:xfrm>
            <a:off x="2432025" y="3415575"/>
            <a:ext cx="318600" cy="223550"/>
          </a:xfrm>
          <a:custGeom>
            <a:rect b="b" l="l" r="r" t="t"/>
            <a:pathLst>
              <a:path extrusionOk="0" h="735" w="1048">
                <a:moveTo>
                  <a:pt x="759" y="367"/>
                </a:moveTo>
                <a:cubicBezTo>
                  <a:pt x="833" y="367"/>
                  <a:pt x="889" y="308"/>
                  <a:pt x="889" y="237"/>
                </a:cubicBezTo>
                <a:cubicBezTo>
                  <a:pt x="889" y="167"/>
                  <a:pt x="830" y="107"/>
                  <a:pt x="759" y="107"/>
                </a:cubicBezTo>
                <a:cubicBezTo>
                  <a:pt x="686" y="107"/>
                  <a:pt x="630" y="167"/>
                  <a:pt x="630" y="237"/>
                </a:cubicBezTo>
                <a:cubicBezTo>
                  <a:pt x="630" y="308"/>
                  <a:pt x="689" y="367"/>
                  <a:pt x="759" y="367"/>
                </a:cubicBezTo>
                <a:close/>
                <a:moveTo>
                  <a:pt x="367" y="316"/>
                </a:moveTo>
                <a:cubicBezTo>
                  <a:pt x="455" y="316"/>
                  <a:pt x="522" y="246"/>
                  <a:pt x="522" y="158"/>
                </a:cubicBezTo>
                <a:cubicBezTo>
                  <a:pt x="522" y="71"/>
                  <a:pt x="452" y="0"/>
                  <a:pt x="367" y="0"/>
                </a:cubicBezTo>
                <a:cubicBezTo>
                  <a:pt x="283" y="0"/>
                  <a:pt x="209" y="71"/>
                  <a:pt x="209" y="158"/>
                </a:cubicBezTo>
                <a:cubicBezTo>
                  <a:pt x="209" y="246"/>
                  <a:pt x="283" y="316"/>
                  <a:pt x="367" y="316"/>
                </a:cubicBezTo>
                <a:close/>
                <a:moveTo>
                  <a:pt x="759" y="471"/>
                </a:moveTo>
                <a:cubicBezTo>
                  <a:pt x="664" y="471"/>
                  <a:pt x="472" y="519"/>
                  <a:pt x="472" y="615"/>
                </a:cubicBezTo>
                <a:lnTo>
                  <a:pt x="472" y="734"/>
                </a:lnTo>
                <a:lnTo>
                  <a:pt x="1047" y="734"/>
                </a:lnTo>
                <a:lnTo>
                  <a:pt x="1047" y="615"/>
                </a:lnTo>
                <a:cubicBezTo>
                  <a:pt x="1047" y="522"/>
                  <a:pt x="855" y="471"/>
                  <a:pt x="759" y="471"/>
                </a:cubicBezTo>
                <a:close/>
                <a:moveTo>
                  <a:pt x="367" y="421"/>
                </a:moveTo>
                <a:cubicBezTo>
                  <a:pt x="246" y="421"/>
                  <a:pt x="0" y="483"/>
                  <a:pt x="0" y="604"/>
                </a:cubicBezTo>
                <a:lnTo>
                  <a:pt x="0" y="734"/>
                </a:lnTo>
                <a:lnTo>
                  <a:pt x="367" y="734"/>
                </a:lnTo>
                <a:lnTo>
                  <a:pt x="367" y="615"/>
                </a:lnTo>
                <a:cubicBezTo>
                  <a:pt x="367" y="570"/>
                  <a:pt x="384" y="494"/>
                  <a:pt x="491" y="435"/>
                </a:cubicBezTo>
                <a:cubicBezTo>
                  <a:pt x="446" y="426"/>
                  <a:pt x="404" y="421"/>
                  <a:pt x="367" y="42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279" name="Google Shape;279;p52"/>
          <p:cNvSpPr/>
          <p:nvPr/>
        </p:nvSpPr>
        <p:spPr>
          <a:xfrm>
            <a:off x="6441252" y="1401778"/>
            <a:ext cx="222841" cy="319496"/>
          </a:xfrm>
          <a:custGeom>
            <a:rect b="b" l="l" r="r" t="t"/>
            <a:pathLst>
              <a:path extrusionOk="0" h="1048" w="734">
                <a:moveTo>
                  <a:pt x="366" y="0"/>
                </a:moveTo>
                <a:cubicBezTo>
                  <a:pt x="163" y="0"/>
                  <a:pt x="0" y="164"/>
                  <a:pt x="0" y="367"/>
                </a:cubicBezTo>
                <a:cubicBezTo>
                  <a:pt x="0" y="641"/>
                  <a:pt x="366" y="1047"/>
                  <a:pt x="366" y="1047"/>
                </a:cubicBezTo>
                <a:cubicBezTo>
                  <a:pt x="366" y="1047"/>
                  <a:pt x="733" y="641"/>
                  <a:pt x="733" y="367"/>
                </a:cubicBezTo>
                <a:cubicBezTo>
                  <a:pt x="731" y="164"/>
                  <a:pt x="567" y="0"/>
                  <a:pt x="366" y="0"/>
                </a:cubicBezTo>
                <a:close/>
                <a:moveTo>
                  <a:pt x="366" y="497"/>
                </a:moveTo>
                <a:cubicBezTo>
                  <a:pt x="293" y="497"/>
                  <a:pt x="237" y="438"/>
                  <a:pt x="237" y="367"/>
                </a:cubicBezTo>
                <a:cubicBezTo>
                  <a:pt x="237" y="296"/>
                  <a:pt x="296" y="237"/>
                  <a:pt x="366" y="237"/>
                </a:cubicBezTo>
                <a:cubicBezTo>
                  <a:pt x="440" y="237"/>
                  <a:pt x="496" y="296"/>
                  <a:pt x="496" y="367"/>
                </a:cubicBezTo>
                <a:cubicBezTo>
                  <a:pt x="496" y="438"/>
                  <a:pt x="437" y="497"/>
                  <a:pt x="366" y="49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280" name="Google Shape;280;p52"/>
          <p:cNvSpPr/>
          <p:nvPr/>
        </p:nvSpPr>
        <p:spPr>
          <a:xfrm>
            <a:off x="6392921" y="3384699"/>
            <a:ext cx="319496" cy="318153"/>
          </a:xfrm>
          <a:custGeom>
            <a:rect b="b" l="l" r="r" t="t"/>
            <a:pathLst>
              <a:path extrusionOk="0" h="1045" w="1048">
                <a:moveTo>
                  <a:pt x="522" y="0"/>
                </a:moveTo>
                <a:cubicBezTo>
                  <a:pt x="234" y="0"/>
                  <a:pt x="0" y="234"/>
                  <a:pt x="0" y="522"/>
                </a:cubicBezTo>
                <a:cubicBezTo>
                  <a:pt x="0" y="810"/>
                  <a:pt x="234" y="1044"/>
                  <a:pt x="522" y="1044"/>
                </a:cubicBezTo>
                <a:cubicBezTo>
                  <a:pt x="810" y="1044"/>
                  <a:pt x="1044" y="810"/>
                  <a:pt x="1044" y="522"/>
                </a:cubicBezTo>
                <a:cubicBezTo>
                  <a:pt x="1047" y="234"/>
                  <a:pt x="812" y="0"/>
                  <a:pt x="522" y="0"/>
                </a:cubicBezTo>
                <a:close/>
                <a:moveTo>
                  <a:pt x="525" y="940"/>
                </a:moveTo>
                <a:cubicBezTo>
                  <a:pt x="293" y="940"/>
                  <a:pt x="107" y="754"/>
                  <a:pt x="107" y="522"/>
                </a:cubicBezTo>
                <a:cubicBezTo>
                  <a:pt x="107" y="291"/>
                  <a:pt x="293" y="104"/>
                  <a:pt x="525" y="104"/>
                </a:cubicBezTo>
                <a:cubicBezTo>
                  <a:pt x="756" y="104"/>
                  <a:pt x="942" y="290"/>
                  <a:pt x="942" y="522"/>
                </a:cubicBezTo>
                <a:cubicBezTo>
                  <a:pt x="942" y="753"/>
                  <a:pt x="753" y="940"/>
                  <a:pt x="525" y="940"/>
                </a:cubicBezTo>
                <a:close/>
                <a:moveTo>
                  <a:pt x="471" y="259"/>
                </a:moveTo>
                <a:lnTo>
                  <a:pt x="471" y="573"/>
                </a:lnTo>
                <a:lnTo>
                  <a:pt x="745" y="736"/>
                </a:lnTo>
                <a:lnTo>
                  <a:pt x="784" y="671"/>
                </a:lnTo>
                <a:lnTo>
                  <a:pt x="550" y="533"/>
                </a:lnTo>
                <a:lnTo>
                  <a:pt x="550" y="259"/>
                </a:lnTo>
                <a:lnTo>
                  <a:pt x="471" y="25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281" name="Google Shape;281;p52"/>
          <p:cNvSpPr/>
          <p:nvPr/>
        </p:nvSpPr>
        <p:spPr>
          <a:xfrm>
            <a:off x="2460538" y="1416000"/>
            <a:ext cx="261574" cy="291049"/>
          </a:xfrm>
          <a:custGeom>
            <a:rect b="b" l="l" r="r" t="t"/>
            <a:pathLst>
              <a:path extrusionOk="0" h="1046" w="941">
                <a:moveTo>
                  <a:pt x="833" y="105"/>
                </a:moveTo>
                <a:lnTo>
                  <a:pt x="616" y="105"/>
                </a:lnTo>
                <a:cubicBezTo>
                  <a:pt x="593" y="46"/>
                  <a:pt x="537" y="0"/>
                  <a:pt x="469" y="0"/>
                </a:cubicBezTo>
                <a:cubicBezTo>
                  <a:pt x="401" y="0"/>
                  <a:pt x="345" y="46"/>
                  <a:pt x="322" y="105"/>
                </a:cubicBezTo>
                <a:lnTo>
                  <a:pt x="105" y="105"/>
                </a:lnTo>
                <a:cubicBezTo>
                  <a:pt x="48" y="105"/>
                  <a:pt x="0" y="153"/>
                  <a:pt x="0" y="209"/>
                </a:cubicBezTo>
                <a:lnTo>
                  <a:pt x="0" y="940"/>
                </a:lnTo>
                <a:cubicBezTo>
                  <a:pt x="0" y="997"/>
                  <a:pt x="48" y="1045"/>
                  <a:pt x="105" y="1045"/>
                </a:cubicBezTo>
                <a:lnTo>
                  <a:pt x="836" y="1045"/>
                </a:lnTo>
                <a:cubicBezTo>
                  <a:pt x="892" y="1045"/>
                  <a:pt x="940" y="997"/>
                  <a:pt x="940" y="940"/>
                </a:cubicBezTo>
                <a:lnTo>
                  <a:pt x="940" y="209"/>
                </a:lnTo>
                <a:cubicBezTo>
                  <a:pt x="937" y="150"/>
                  <a:pt x="889" y="105"/>
                  <a:pt x="833" y="105"/>
                </a:cubicBezTo>
                <a:close/>
                <a:moveTo>
                  <a:pt x="466" y="105"/>
                </a:moveTo>
                <a:cubicBezTo>
                  <a:pt x="494" y="105"/>
                  <a:pt x="520" y="127"/>
                  <a:pt x="520" y="158"/>
                </a:cubicBezTo>
                <a:cubicBezTo>
                  <a:pt x="520" y="187"/>
                  <a:pt x="497" y="212"/>
                  <a:pt x="466" y="212"/>
                </a:cubicBezTo>
                <a:cubicBezTo>
                  <a:pt x="435" y="212"/>
                  <a:pt x="412" y="190"/>
                  <a:pt x="412" y="158"/>
                </a:cubicBezTo>
                <a:cubicBezTo>
                  <a:pt x="415" y="127"/>
                  <a:pt x="438" y="105"/>
                  <a:pt x="466" y="105"/>
                </a:cubicBezTo>
                <a:close/>
                <a:moveTo>
                  <a:pt x="570" y="836"/>
                </a:moveTo>
                <a:lnTo>
                  <a:pt x="204" y="836"/>
                </a:lnTo>
                <a:lnTo>
                  <a:pt x="204" y="731"/>
                </a:lnTo>
                <a:lnTo>
                  <a:pt x="570" y="731"/>
                </a:lnTo>
                <a:lnTo>
                  <a:pt x="570" y="836"/>
                </a:lnTo>
                <a:close/>
                <a:moveTo>
                  <a:pt x="728" y="627"/>
                </a:moveTo>
                <a:lnTo>
                  <a:pt x="206" y="627"/>
                </a:lnTo>
                <a:lnTo>
                  <a:pt x="206" y="523"/>
                </a:lnTo>
                <a:lnTo>
                  <a:pt x="728" y="523"/>
                </a:lnTo>
                <a:lnTo>
                  <a:pt x="728" y="627"/>
                </a:lnTo>
                <a:close/>
                <a:moveTo>
                  <a:pt x="728" y="418"/>
                </a:moveTo>
                <a:lnTo>
                  <a:pt x="206" y="418"/>
                </a:lnTo>
                <a:lnTo>
                  <a:pt x="206" y="314"/>
                </a:lnTo>
                <a:lnTo>
                  <a:pt x="728" y="314"/>
                </a:lnTo>
                <a:lnTo>
                  <a:pt x="728" y="418"/>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3"/>
          <p:cNvSpPr txBox="1"/>
          <p:nvPr/>
        </p:nvSpPr>
        <p:spPr>
          <a:xfrm>
            <a:off x="517675" y="524350"/>
            <a:ext cx="61551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Usability study: findings</a:t>
            </a:r>
            <a:endParaRPr sz="2400">
              <a:solidFill>
                <a:srgbClr val="5F6368"/>
              </a:solidFill>
              <a:latin typeface="Open Sans"/>
              <a:ea typeface="Open Sans"/>
              <a:cs typeface="Open Sans"/>
              <a:sym typeface="Open Sans"/>
            </a:endParaRPr>
          </a:p>
        </p:txBody>
      </p:sp>
      <p:sp>
        <p:nvSpPr>
          <p:cNvPr id="287" name="Google Shape;287;p53"/>
          <p:cNvSpPr txBox="1"/>
          <p:nvPr/>
        </p:nvSpPr>
        <p:spPr>
          <a:xfrm>
            <a:off x="532875" y="1355375"/>
            <a:ext cx="6494100" cy="400200"/>
          </a:xfrm>
          <a:prstGeom prst="rect">
            <a:avLst/>
          </a:prstGeom>
          <a:noFill/>
          <a:ln>
            <a:noFill/>
          </a:ln>
        </p:spPr>
        <p:txBody>
          <a:bodyPr anchorCtr="0" anchor="t" bIns="91425" lIns="0" spcFirstLastPara="1" rIns="91425" wrap="square" tIns="91425">
            <a:spAutoFit/>
          </a:bodyPr>
          <a:lstStyle/>
          <a:p>
            <a:pPr indent="0" lvl="0" marL="0" rtl="0" algn="l">
              <a:lnSpc>
                <a:spcPct val="115000"/>
              </a:lnSpc>
              <a:spcBef>
                <a:spcPts val="0"/>
              </a:spcBef>
              <a:spcAft>
                <a:spcPts val="0"/>
              </a:spcAft>
              <a:buNone/>
            </a:pPr>
            <a:r>
              <a:rPr lang="en">
                <a:solidFill>
                  <a:srgbClr val="5F6368"/>
                </a:solidFill>
                <a:latin typeface="Open Sans"/>
                <a:ea typeface="Open Sans"/>
                <a:cs typeface="Open Sans"/>
                <a:sym typeface="Open Sans"/>
              </a:rPr>
              <a:t>Insert a one to two sentence introduction to the findings shared below.</a:t>
            </a:r>
            <a:endParaRPr>
              <a:solidFill>
                <a:srgbClr val="5F6368"/>
              </a:solidFill>
              <a:latin typeface="Open Sans"/>
              <a:ea typeface="Open Sans"/>
              <a:cs typeface="Open Sans"/>
              <a:sym typeface="Open Sans"/>
            </a:endParaRPr>
          </a:p>
        </p:txBody>
      </p:sp>
      <p:sp>
        <p:nvSpPr>
          <p:cNvPr id="288" name="Google Shape;288;p53"/>
          <p:cNvSpPr txBox="1"/>
          <p:nvPr/>
        </p:nvSpPr>
        <p:spPr>
          <a:xfrm>
            <a:off x="441475" y="3127850"/>
            <a:ext cx="1981200" cy="1006500"/>
          </a:xfrm>
          <a:prstGeom prst="rect">
            <a:avLst/>
          </a:prstGeom>
          <a:noFill/>
          <a:ln>
            <a:noFill/>
          </a:ln>
        </p:spPr>
        <p:txBody>
          <a:bodyPr anchorCtr="0" anchor="t" bIns="91425" lIns="0"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Users wanted to select preferred language while signing up</a:t>
            </a:r>
            <a:endParaRPr sz="1200">
              <a:solidFill>
                <a:schemeClr val="dk1"/>
              </a:solidFill>
            </a:endParaRPr>
          </a:p>
          <a:p>
            <a:pPr indent="0" lvl="0" marL="0" rtl="0" algn="ctr">
              <a:lnSpc>
                <a:spcPct val="115000"/>
              </a:lnSpc>
              <a:spcBef>
                <a:spcPts val="0"/>
              </a:spcBef>
              <a:spcAft>
                <a:spcPts val="0"/>
              </a:spcAft>
              <a:buNone/>
            </a:pPr>
            <a:r>
              <a:t/>
            </a:r>
            <a:endParaRPr sz="1200">
              <a:solidFill>
                <a:srgbClr val="5F6368"/>
              </a:solidFill>
              <a:latin typeface="Open Sans"/>
              <a:ea typeface="Open Sans"/>
              <a:cs typeface="Open Sans"/>
              <a:sym typeface="Open Sans"/>
            </a:endParaRPr>
          </a:p>
        </p:txBody>
      </p:sp>
      <p:sp>
        <p:nvSpPr>
          <p:cNvPr id="289" name="Google Shape;289;p53"/>
          <p:cNvSpPr txBox="1"/>
          <p:nvPr/>
        </p:nvSpPr>
        <p:spPr>
          <a:xfrm>
            <a:off x="550125" y="2648825"/>
            <a:ext cx="1872600" cy="400200"/>
          </a:xfrm>
          <a:prstGeom prst="rect">
            <a:avLst/>
          </a:prstGeom>
          <a:noFill/>
          <a:ln>
            <a:noFill/>
          </a:ln>
        </p:spPr>
        <p:txBody>
          <a:bodyPr anchorCtr="0" anchor="t" bIns="91425" lIns="0" spcFirstLastPara="1" rIns="91425" wrap="square" tIns="91425">
            <a:spAutoFit/>
          </a:bodyPr>
          <a:lstStyle/>
          <a:p>
            <a:pPr indent="0" lvl="0" marL="0" rtl="0" algn="ctr">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Select a Language</a:t>
            </a:r>
            <a:endParaRPr>
              <a:solidFill>
                <a:srgbClr val="5F6368"/>
              </a:solidFill>
              <a:latin typeface="Open Sans SemiBold"/>
              <a:ea typeface="Open Sans SemiBold"/>
              <a:cs typeface="Open Sans SemiBold"/>
              <a:sym typeface="Open Sans SemiBold"/>
            </a:endParaRPr>
          </a:p>
        </p:txBody>
      </p:sp>
      <p:sp>
        <p:nvSpPr>
          <p:cNvPr id="290" name="Google Shape;290;p53"/>
          <p:cNvSpPr txBox="1"/>
          <p:nvPr/>
        </p:nvSpPr>
        <p:spPr>
          <a:xfrm>
            <a:off x="3226165" y="2677688"/>
            <a:ext cx="2208900" cy="400200"/>
          </a:xfrm>
          <a:prstGeom prst="rect">
            <a:avLst/>
          </a:prstGeom>
          <a:noFill/>
          <a:ln>
            <a:noFill/>
          </a:ln>
        </p:spPr>
        <p:txBody>
          <a:bodyPr anchorCtr="0" anchor="t" bIns="91425" lIns="0" spcFirstLastPara="1" rIns="91425" wrap="square" tIns="91425">
            <a:spAutoFit/>
          </a:bodyPr>
          <a:lstStyle/>
          <a:p>
            <a:pPr indent="0" lvl="0" marL="0" rtl="0" algn="ctr">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Workshop Registration</a:t>
            </a:r>
            <a:endParaRPr>
              <a:solidFill>
                <a:srgbClr val="5F6368"/>
              </a:solidFill>
              <a:latin typeface="Open Sans SemiBold"/>
              <a:ea typeface="Open Sans SemiBold"/>
              <a:cs typeface="Open Sans SemiBold"/>
              <a:sym typeface="Open Sans SemiBold"/>
            </a:endParaRPr>
          </a:p>
        </p:txBody>
      </p:sp>
      <p:sp>
        <p:nvSpPr>
          <p:cNvPr id="291" name="Google Shape;291;p53"/>
          <p:cNvSpPr txBox="1"/>
          <p:nvPr/>
        </p:nvSpPr>
        <p:spPr>
          <a:xfrm>
            <a:off x="6238488" y="2648825"/>
            <a:ext cx="1872600" cy="400200"/>
          </a:xfrm>
          <a:prstGeom prst="rect">
            <a:avLst/>
          </a:prstGeom>
          <a:noFill/>
          <a:ln>
            <a:noFill/>
          </a:ln>
        </p:spPr>
        <p:txBody>
          <a:bodyPr anchorCtr="0" anchor="t" bIns="91425" lIns="0" spcFirstLastPara="1" rIns="91425" wrap="square" tIns="91425">
            <a:spAutoFit/>
          </a:bodyPr>
          <a:lstStyle/>
          <a:p>
            <a:pPr indent="0" lvl="0" marL="0" rtl="0" algn="ctr">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Live Demo</a:t>
            </a:r>
            <a:endParaRPr>
              <a:solidFill>
                <a:srgbClr val="5F6368"/>
              </a:solidFill>
              <a:latin typeface="Open Sans SemiBold"/>
              <a:ea typeface="Open Sans SemiBold"/>
              <a:cs typeface="Open Sans SemiBold"/>
              <a:sym typeface="Open Sans SemiBold"/>
            </a:endParaRPr>
          </a:p>
        </p:txBody>
      </p:sp>
      <p:sp>
        <p:nvSpPr>
          <p:cNvPr id="292" name="Google Shape;292;p53"/>
          <p:cNvSpPr txBox="1"/>
          <p:nvPr/>
        </p:nvSpPr>
        <p:spPr>
          <a:xfrm>
            <a:off x="3340000" y="3131550"/>
            <a:ext cx="1981200" cy="794100"/>
          </a:xfrm>
          <a:prstGeom prst="rect">
            <a:avLst/>
          </a:prstGeom>
          <a:noFill/>
          <a:ln>
            <a:noFill/>
          </a:ln>
        </p:spPr>
        <p:txBody>
          <a:bodyPr anchorCtr="0" anchor="t" bIns="91425" lIns="0" spcFirstLastPara="1" rIns="91425" wrap="square" tIns="91425">
            <a:spAutoFit/>
          </a:bodyPr>
          <a:lstStyle/>
          <a:p>
            <a:pPr indent="0" lvl="0" marL="0" rtl="0" algn="ctr">
              <a:lnSpc>
                <a:spcPct val="115000"/>
              </a:lnSpc>
              <a:spcBef>
                <a:spcPts val="0"/>
              </a:spcBef>
              <a:spcAft>
                <a:spcPts val="0"/>
              </a:spcAft>
              <a:buNone/>
            </a:pPr>
            <a:r>
              <a:rPr lang="en" sz="1200">
                <a:solidFill>
                  <a:srgbClr val="5F6368"/>
                </a:solidFill>
                <a:latin typeface="Open Sans"/>
                <a:ea typeface="Open Sans"/>
                <a:cs typeface="Open Sans"/>
                <a:sym typeface="Open Sans"/>
              </a:rPr>
              <a:t>Users </a:t>
            </a:r>
            <a:r>
              <a:rPr lang="en" sz="1200">
                <a:solidFill>
                  <a:srgbClr val="5F6368"/>
                </a:solidFill>
                <a:latin typeface="Open Sans"/>
                <a:ea typeface="Open Sans"/>
                <a:cs typeface="Open Sans"/>
                <a:sym typeface="Open Sans"/>
              </a:rPr>
              <a:t>wanted</a:t>
            </a:r>
            <a:r>
              <a:rPr lang="en" sz="1200">
                <a:solidFill>
                  <a:srgbClr val="5F6368"/>
                </a:solidFill>
                <a:latin typeface="Open Sans"/>
                <a:ea typeface="Open Sans"/>
                <a:cs typeface="Open Sans"/>
                <a:sym typeface="Open Sans"/>
              </a:rPr>
              <a:t> a way to </a:t>
            </a:r>
            <a:r>
              <a:rPr lang="en" sz="1200">
                <a:solidFill>
                  <a:srgbClr val="5F6368"/>
                </a:solidFill>
                <a:latin typeface="Open Sans"/>
                <a:ea typeface="Open Sans"/>
                <a:cs typeface="Open Sans"/>
                <a:sym typeface="Open Sans"/>
              </a:rPr>
              <a:t>register</a:t>
            </a:r>
            <a:r>
              <a:rPr lang="en" sz="1200">
                <a:solidFill>
                  <a:srgbClr val="5F6368"/>
                </a:solidFill>
                <a:latin typeface="Open Sans"/>
                <a:ea typeface="Open Sans"/>
                <a:cs typeface="Open Sans"/>
                <a:sym typeface="Open Sans"/>
              </a:rPr>
              <a:t> for training workshops online easily</a:t>
            </a:r>
            <a:endParaRPr sz="1200">
              <a:solidFill>
                <a:srgbClr val="5F6368"/>
              </a:solidFill>
              <a:latin typeface="Open Sans"/>
              <a:ea typeface="Open Sans"/>
              <a:cs typeface="Open Sans"/>
              <a:sym typeface="Open Sans"/>
            </a:endParaRPr>
          </a:p>
        </p:txBody>
      </p:sp>
      <p:sp>
        <p:nvSpPr>
          <p:cNvPr id="293" name="Google Shape;293;p53"/>
          <p:cNvSpPr txBox="1"/>
          <p:nvPr/>
        </p:nvSpPr>
        <p:spPr>
          <a:xfrm>
            <a:off x="6184200" y="3131550"/>
            <a:ext cx="1981200" cy="794100"/>
          </a:xfrm>
          <a:prstGeom prst="rect">
            <a:avLst/>
          </a:prstGeom>
          <a:noFill/>
          <a:ln>
            <a:noFill/>
          </a:ln>
        </p:spPr>
        <p:txBody>
          <a:bodyPr anchorCtr="0" anchor="t" bIns="91425" lIns="0" spcFirstLastPara="1" rIns="91425" wrap="square" tIns="91425">
            <a:spAutoFit/>
          </a:bodyPr>
          <a:lstStyle/>
          <a:p>
            <a:pPr indent="0" lvl="0" marL="0" rtl="0" algn="ctr">
              <a:lnSpc>
                <a:spcPct val="115000"/>
              </a:lnSpc>
              <a:spcBef>
                <a:spcPts val="0"/>
              </a:spcBef>
              <a:spcAft>
                <a:spcPts val="0"/>
              </a:spcAft>
              <a:buNone/>
            </a:pPr>
            <a:r>
              <a:rPr lang="en" sz="1200">
                <a:solidFill>
                  <a:srgbClr val="5F6368"/>
                </a:solidFill>
                <a:latin typeface="Open Sans"/>
                <a:ea typeface="Open Sans"/>
                <a:cs typeface="Open Sans"/>
                <a:sym typeface="Open Sans"/>
              </a:rPr>
              <a:t>Users wanted live demos of the CPR session to review</a:t>
            </a:r>
            <a:endParaRPr sz="1200">
              <a:solidFill>
                <a:srgbClr val="5F6368"/>
              </a:solidFill>
              <a:latin typeface="Open Sans"/>
              <a:ea typeface="Open Sans"/>
              <a:cs typeface="Open Sans"/>
              <a:sym typeface="Open Sans"/>
            </a:endParaRPr>
          </a:p>
        </p:txBody>
      </p:sp>
      <p:sp>
        <p:nvSpPr>
          <p:cNvPr id="294" name="Google Shape;294;p53"/>
          <p:cNvSpPr/>
          <p:nvPr/>
        </p:nvSpPr>
        <p:spPr>
          <a:xfrm>
            <a:off x="1229775" y="2098596"/>
            <a:ext cx="513300" cy="513300"/>
          </a:xfrm>
          <a:prstGeom prst="ellipse">
            <a:avLst/>
          </a:prstGeom>
          <a:solidFill>
            <a:srgbClr val="F29900"/>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295" name="Google Shape;295;p53"/>
          <p:cNvSpPr/>
          <p:nvPr/>
        </p:nvSpPr>
        <p:spPr>
          <a:xfrm>
            <a:off x="4073950" y="2110721"/>
            <a:ext cx="513300" cy="513300"/>
          </a:xfrm>
          <a:prstGeom prst="ellipse">
            <a:avLst/>
          </a:prstGeom>
          <a:solidFill>
            <a:srgbClr val="F29900"/>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296" name="Google Shape;296;p53"/>
          <p:cNvSpPr/>
          <p:nvPr/>
        </p:nvSpPr>
        <p:spPr>
          <a:xfrm>
            <a:off x="6918125" y="2098596"/>
            <a:ext cx="513300" cy="513300"/>
          </a:xfrm>
          <a:prstGeom prst="ellipse">
            <a:avLst/>
          </a:prstGeom>
          <a:solidFill>
            <a:srgbClr val="F29900"/>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4A853"/>
        </a:solidFill>
      </p:bgPr>
    </p:bg>
    <p:spTree>
      <p:nvGrpSpPr>
        <p:cNvPr id="300" name="Shape 300"/>
        <p:cNvGrpSpPr/>
        <p:nvPr/>
      </p:nvGrpSpPr>
      <p:grpSpPr>
        <a:xfrm>
          <a:off x="0" y="0"/>
          <a:ext cx="0" cy="0"/>
          <a:chOff x="0" y="0"/>
          <a:chExt cx="0" cy="0"/>
        </a:xfrm>
      </p:grpSpPr>
      <p:sp>
        <p:nvSpPr>
          <p:cNvPr id="301" name="Google Shape;301;p54"/>
          <p:cNvSpPr txBox="1"/>
          <p:nvPr/>
        </p:nvSpPr>
        <p:spPr>
          <a:xfrm>
            <a:off x="3721275" y="2048400"/>
            <a:ext cx="3990000" cy="1046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Mockups</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High-fidelity prototype</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Accessibility</a:t>
            </a:r>
            <a:endParaRPr>
              <a:solidFill>
                <a:srgbClr val="FFFFFF"/>
              </a:solidFill>
              <a:latin typeface="Open Sans"/>
              <a:ea typeface="Open Sans"/>
              <a:cs typeface="Open Sans"/>
              <a:sym typeface="Open Sans"/>
            </a:endParaRPr>
          </a:p>
        </p:txBody>
      </p:sp>
      <p:sp>
        <p:nvSpPr>
          <p:cNvPr id="302" name="Google Shape;302;p54"/>
          <p:cNvSpPr txBox="1"/>
          <p:nvPr/>
        </p:nvSpPr>
        <p:spPr>
          <a:xfrm>
            <a:off x="-468875" y="2082300"/>
            <a:ext cx="3704400" cy="9789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lang="en" sz="2400">
                <a:solidFill>
                  <a:srgbClr val="FFFFFF"/>
                </a:solidFill>
                <a:latin typeface="Open Sans"/>
                <a:ea typeface="Open Sans"/>
                <a:cs typeface="Open Sans"/>
                <a:sym typeface="Open Sans"/>
              </a:rPr>
              <a:t>Refining</a:t>
            </a:r>
            <a:endParaRPr sz="2400">
              <a:solidFill>
                <a:srgbClr val="FFFFFF"/>
              </a:solidFill>
              <a:latin typeface="Open Sans"/>
              <a:ea typeface="Open Sans"/>
              <a:cs typeface="Open Sans"/>
              <a:sym typeface="Open Sans"/>
            </a:endParaRPr>
          </a:p>
          <a:p>
            <a:pPr indent="0" lvl="0" marL="0" rtl="0" algn="r">
              <a:lnSpc>
                <a:spcPct val="115000"/>
              </a:lnSpc>
              <a:spcBef>
                <a:spcPts val="0"/>
              </a:spcBef>
              <a:spcAft>
                <a:spcPts val="0"/>
              </a:spcAft>
              <a:buNone/>
            </a:pPr>
            <a:r>
              <a:rPr lang="en" sz="2400">
                <a:solidFill>
                  <a:srgbClr val="FFFFFF"/>
                </a:solidFill>
                <a:latin typeface="Open Sans"/>
                <a:ea typeface="Open Sans"/>
                <a:cs typeface="Open Sans"/>
                <a:sym typeface="Open Sans"/>
              </a:rPr>
              <a:t>the design</a:t>
            </a:r>
            <a:endParaRPr sz="2400">
              <a:solidFill>
                <a:srgbClr val="FFFFFF"/>
              </a:solidFill>
              <a:latin typeface="Open Sans"/>
              <a:ea typeface="Open Sans"/>
              <a:cs typeface="Open Sans"/>
              <a:sym typeface="Open Sans"/>
            </a:endParaRPr>
          </a:p>
        </p:txBody>
      </p:sp>
      <p:cxnSp>
        <p:nvCxnSpPr>
          <p:cNvPr id="303" name="Google Shape;303;p54"/>
          <p:cNvCxnSpPr/>
          <p:nvPr/>
        </p:nvCxnSpPr>
        <p:spPr>
          <a:xfrm>
            <a:off x="3460100" y="1032150"/>
            <a:ext cx="36600" cy="3079200"/>
          </a:xfrm>
          <a:prstGeom prst="straightConnector1">
            <a:avLst/>
          </a:prstGeom>
          <a:noFill/>
          <a:ln cap="flat" cmpd="sng" w="19050">
            <a:solidFill>
              <a:srgbClr val="FFFFFF"/>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5"/>
          <p:cNvSpPr txBox="1"/>
          <p:nvPr/>
        </p:nvSpPr>
        <p:spPr>
          <a:xfrm>
            <a:off x="517675" y="524350"/>
            <a:ext cx="70008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309" name="Google Shape;309;p55"/>
          <p:cNvSpPr txBox="1"/>
          <p:nvPr/>
        </p:nvSpPr>
        <p:spPr>
          <a:xfrm>
            <a:off x="517675" y="1522550"/>
            <a:ext cx="2421300" cy="34941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The first usability study showed frustrations regarding there being no feature for registering for workshop through app. The design was revised so that there is a quick and easy way to do so that allows you to select an area close to you that has training workshop as well as date from the calender that’s suited to you</a:t>
            </a:r>
            <a:endParaRPr sz="1200">
              <a:solidFill>
                <a:srgbClr val="5F6368"/>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rgbClr val="5F6368"/>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sp>
        <p:nvSpPr>
          <p:cNvPr id="310" name="Google Shape;310;p55"/>
          <p:cNvSpPr txBox="1"/>
          <p:nvPr/>
        </p:nvSpPr>
        <p:spPr>
          <a:xfrm>
            <a:off x="4077825" y="2652500"/>
            <a:ext cx="1100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5F6368"/>
                </a:solidFill>
                <a:latin typeface="Open Sans"/>
                <a:ea typeface="Open Sans"/>
                <a:cs typeface="Open Sans"/>
                <a:sym typeface="Open Sans"/>
              </a:rPr>
              <a:t>Mockup 1 before </a:t>
            </a:r>
            <a:endParaRPr sz="1200">
              <a:solidFill>
                <a:srgbClr val="5F6368"/>
              </a:solidFill>
              <a:latin typeface="Open Sans"/>
              <a:ea typeface="Open Sans"/>
              <a:cs typeface="Open Sans"/>
              <a:sym typeface="Open Sans"/>
            </a:endParaRPr>
          </a:p>
        </p:txBody>
      </p:sp>
      <p:sp>
        <p:nvSpPr>
          <p:cNvPr id="311" name="Google Shape;311;p55"/>
          <p:cNvSpPr txBox="1"/>
          <p:nvPr/>
        </p:nvSpPr>
        <p:spPr>
          <a:xfrm>
            <a:off x="7133400" y="2670800"/>
            <a:ext cx="1100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5F6368"/>
                </a:solidFill>
                <a:latin typeface="Open Sans"/>
                <a:ea typeface="Open Sans"/>
                <a:cs typeface="Open Sans"/>
                <a:sym typeface="Open Sans"/>
              </a:rPr>
              <a:t>Mockup 1 after</a:t>
            </a:r>
            <a:endParaRPr sz="1200">
              <a:solidFill>
                <a:srgbClr val="5F6368"/>
              </a:solidFill>
              <a:latin typeface="Open Sans"/>
              <a:ea typeface="Open Sans"/>
              <a:cs typeface="Open Sans"/>
              <a:sym typeface="Open Sans"/>
            </a:endParaRPr>
          </a:p>
        </p:txBody>
      </p:sp>
      <p:cxnSp>
        <p:nvCxnSpPr>
          <p:cNvPr id="312" name="Google Shape;312;p55"/>
          <p:cNvCxnSpPr/>
          <p:nvPr/>
        </p:nvCxnSpPr>
        <p:spPr>
          <a:xfrm>
            <a:off x="5749763" y="2855450"/>
            <a:ext cx="812100" cy="0"/>
          </a:xfrm>
          <a:prstGeom prst="straightConnector1">
            <a:avLst/>
          </a:prstGeom>
          <a:noFill/>
          <a:ln cap="flat" cmpd="sng" w="28575">
            <a:solidFill>
              <a:srgbClr val="34A853"/>
            </a:solidFill>
            <a:prstDash val="solid"/>
            <a:round/>
            <a:headEnd len="med" w="med" type="none"/>
            <a:tailEnd len="med" w="med" type="triangle"/>
          </a:ln>
        </p:spPr>
      </p:cxnSp>
      <p:sp>
        <p:nvSpPr>
          <p:cNvPr id="313" name="Google Shape;313;p55"/>
          <p:cNvSpPr txBox="1"/>
          <p:nvPr/>
        </p:nvSpPr>
        <p:spPr>
          <a:xfrm>
            <a:off x="3451125" y="853300"/>
            <a:ext cx="23538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34A853"/>
                </a:solidFill>
                <a:latin typeface="Open Sans"/>
                <a:ea typeface="Open Sans"/>
                <a:cs typeface="Open Sans"/>
                <a:sym typeface="Open Sans"/>
              </a:rPr>
              <a:t>Before usability study</a:t>
            </a:r>
            <a:endParaRPr sz="1200">
              <a:solidFill>
                <a:srgbClr val="34A853"/>
              </a:solidFill>
              <a:latin typeface="Open Sans"/>
              <a:ea typeface="Open Sans"/>
              <a:cs typeface="Open Sans"/>
              <a:sym typeface="Open Sans"/>
            </a:endParaRPr>
          </a:p>
          <a:p>
            <a:pPr indent="0" lvl="0" marL="0" rtl="0" algn="l">
              <a:spcBef>
                <a:spcPts val="0"/>
              </a:spcBef>
              <a:spcAft>
                <a:spcPts val="0"/>
              </a:spcAft>
              <a:buNone/>
            </a:pPr>
            <a:r>
              <a:t/>
            </a:r>
            <a:endParaRPr>
              <a:solidFill>
                <a:srgbClr val="1967D2"/>
              </a:solidFill>
            </a:endParaRPr>
          </a:p>
        </p:txBody>
      </p:sp>
      <p:sp>
        <p:nvSpPr>
          <p:cNvPr id="314" name="Google Shape;314;p55"/>
          <p:cNvSpPr txBox="1"/>
          <p:nvPr/>
        </p:nvSpPr>
        <p:spPr>
          <a:xfrm>
            <a:off x="6506700" y="853300"/>
            <a:ext cx="23538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34A853"/>
                </a:solidFill>
                <a:latin typeface="Open Sans"/>
                <a:ea typeface="Open Sans"/>
                <a:cs typeface="Open Sans"/>
                <a:sym typeface="Open Sans"/>
              </a:rPr>
              <a:t>After usability study</a:t>
            </a:r>
            <a:endParaRPr sz="1200">
              <a:solidFill>
                <a:srgbClr val="34A853"/>
              </a:solidFill>
              <a:latin typeface="Open Sans"/>
              <a:ea typeface="Open Sans"/>
              <a:cs typeface="Open Sans"/>
              <a:sym typeface="Open Sans"/>
            </a:endParaRPr>
          </a:p>
          <a:p>
            <a:pPr indent="0" lvl="0" marL="0" rtl="0" algn="l">
              <a:spcBef>
                <a:spcPts val="0"/>
              </a:spcBef>
              <a:spcAft>
                <a:spcPts val="0"/>
              </a:spcAft>
              <a:buNone/>
            </a:pPr>
            <a:r>
              <a:t/>
            </a:r>
            <a:endParaRPr>
              <a:solidFill>
                <a:srgbClr val="1967D2"/>
              </a:solidFill>
            </a:endParaRPr>
          </a:p>
        </p:txBody>
      </p:sp>
      <p:pic>
        <p:nvPicPr>
          <p:cNvPr id="315" name="Google Shape;315;p55"/>
          <p:cNvPicPr preferRelativeResize="0"/>
          <p:nvPr/>
        </p:nvPicPr>
        <p:blipFill>
          <a:blip r:embed="rId3">
            <a:alphaModFix/>
          </a:blip>
          <a:stretch>
            <a:fillRect/>
          </a:stretch>
        </p:blipFill>
        <p:spPr>
          <a:xfrm>
            <a:off x="3793350" y="1285050"/>
            <a:ext cx="1669362" cy="3543134"/>
          </a:xfrm>
          <a:prstGeom prst="rect">
            <a:avLst/>
          </a:prstGeom>
          <a:noFill/>
          <a:ln>
            <a:noFill/>
          </a:ln>
        </p:spPr>
      </p:pic>
      <p:pic>
        <p:nvPicPr>
          <p:cNvPr id="316" name="Google Shape;316;p55"/>
          <p:cNvPicPr preferRelativeResize="0"/>
          <p:nvPr/>
        </p:nvPicPr>
        <p:blipFill>
          <a:blip r:embed="rId4">
            <a:alphaModFix/>
          </a:blip>
          <a:stretch>
            <a:fillRect/>
          </a:stretch>
        </p:blipFill>
        <p:spPr>
          <a:xfrm>
            <a:off x="6848950" y="1230575"/>
            <a:ext cx="1669350" cy="365205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6"/>
          <p:cNvSpPr txBox="1"/>
          <p:nvPr/>
        </p:nvSpPr>
        <p:spPr>
          <a:xfrm>
            <a:off x="517675" y="524350"/>
            <a:ext cx="70008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322" name="Google Shape;322;p56"/>
          <p:cNvSpPr txBox="1"/>
          <p:nvPr/>
        </p:nvSpPr>
        <p:spPr>
          <a:xfrm>
            <a:off x="517675" y="1522550"/>
            <a:ext cx="2421300" cy="23397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Another frustration was having no option to select languages for non native speakers. This was resolved later.</a:t>
            </a:r>
            <a:endParaRPr>
              <a:solidFill>
                <a:srgbClr val="5F6368"/>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rgbClr val="5F6368"/>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sp>
        <p:nvSpPr>
          <p:cNvPr id="323" name="Google Shape;323;p56"/>
          <p:cNvSpPr txBox="1"/>
          <p:nvPr/>
        </p:nvSpPr>
        <p:spPr>
          <a:xfrm>
            <a:off x="4077825" y="2652500"/>
            <a:ext cx="1100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5F6368"/>
                </a:solidFill>
                <a:latin typeface="Open Sans"/>
                <a:ea typeface="Open Sans"/>
                <a:cs typeface="Open Sans"/>
                <a:sym typeface="Open Sans"/>
              </a:rPr>
              <a:t>Mockup 2 before </a:t>
            </a:r>
            <a:endParaRPr sz="1200">
              <a:solidFill>
                <a:srgbClr val="5F6368"/>
              </a:solidFill>
              <a:latin typeface="Open Sans"/>
              <a:ea typeface="Open Sans"/>
              <a:cs typeface="Open Sans"/>
              <a:sym typeface="Open Sans"/>
            </a:endParaRPr>
          </a:p>
        </p:txBody>
      </p:sp>
      <p:sp>
        <p:nvSpPr>
          <p:cNvPr id="324" name="Google Shape;324;p56"/>
          <p:cNvSpPr txBox="1"/>
          <p:nvPr/>
        </p:nvSpPr>
        <p:spPr>
          <a:xfrm>
            <a:off x="7133400" y="2670800"/>
            <a:ext cx="1100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5F6368"/>
                </a:solidFill>
                <a:latin typeface="Open Sans"/>
                <a:ea typeface="Open Sans"/>
                <a:cs typeface="Open Sans"/>
                <a:sym typeface="Open Sans"/>
              </a:rPr>
              <a:t>Mockup 2 after</a:t>
            </a:r>
            <a:endParaRPr sz="1200">
              <a:solidFill>
                <a:srgbClr val="5F6368"/>
              </a:solidFill>
              <a:latin typeface="Open Sans"/>
              <a:ea typeface="Open Sans"/>
              <a:cs typeface="Open Sans"/>
              <a:sym typeface="Open Sans"/>
            </a:endParaRPr>
          </a:p>
        </p:txBody>
      </p:sp>
      <p:cxnSp>
        <p:nvCxnSpPr>
          <p:cNvPr id="325" name="Google Shape;325;p56"/>
          <p:cNvCxnSpPr/>
          <p:nvPr/>
        </p:nvCxnSpPr>
        <p:spPr>
          <a:xfrm>
            <a:off x="5749763" y="2855450"/>
            <a:ext cx="812100" cy="0"/>
          </a:xfrm>
          <a:prstGeom prst="straightConnector1">
            <a:avLst/>
          </a:prstGeom>
          <a:noFill/>
          <a:ln cap="flat" cmpd="sng" w="28575">
            <a:solidFill>
              <a:srgbClr val="34A853"/>
            </a:solidFill>
            <a:prstDash val="solid"/>
            <a:round/>
            <a:headEnd len="med" w="med" type="none"/>
            <a:tailEnd len="med" w="med" type="triangle"/>
          </a:ln>
        </p:spPr>
      </p:cxnSp>
      <p:sp>
        <p:nvSpPr>
          <p:cNvPr id="326" name="Google Shape;326;p56"/>
          <p:cNvSpPr txBox="1"/>
          <p:nvPr/>
        </p:nvSpPr>
        <p:spPr>
          <a:xfrm>
            <a:off x="3451125" y="853300"/>
            <a:ext cx="23538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34A853"/>
                </a:solidFill>
                <a:latin typeface="Open Sans"/>
                <a:ea typeface="Open Sans"/>
                <a:cs typeface="Open Sans"/>
                <a:sym typeface="Open Sans"/>
              </a:rPr>
              <a:t>Before usability study</a:t>
            </a:r>
            <a:endParaRPr sz="1200">
              <a:solidFill>
                <a:srgbClr val="34A853"/>
              </a:solidFill>
              <a:latin typeface="Open Sans"/>
              <a:ea typeface="Open Sans"/>
              <a:cs typeface="Open Sans"/>
              <a:sym typeface="Open Sans"/>
            </a:endParaRPr>
          </a:p>
          <a:p>
            <a:pPr indent="0" lvl="0" marL="0" rtl="0" algn="l">
              <a:spcBef>
                <a:spcPts val="0"/>
              </a:spcBef>
              <a:spcAft>
                <a:spcPts val="0"/>
              </a:spcAft>
              <a:buNone/>
            </a:pPr>
            <a:r>
              <a:t/>
            </a:r>
            <a:endParaRPr>
              <a:solidFill>
                <a:srgbClr val="1967D2"/>
              </a:solidFill>
            </a:endParaRPr>
          </a:p>
        </p:txBody>
      </p:sp>
      <p:sp>
        <p:nvSpPr>
          <p:cNvPr id="327" name="Google Shape;327;p56"/>
          <p:cNvSpPr txBox="1"/>
          <p:nvPr/>
        </p:nvSpPr>
        <p:spPr>
          <a:xfrm>
            <a:off x="6506700" y="853300"/>
            <a:ext cx="23538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34A853"/>
                </a:solidFill>
                <a:latin typeface="Open Sans"/>
                <a:ea typeface="Open Sans"/>
                <a:cs typeface="Open Sans"/>
                <a:sym typeface="Open Sans"/>
              </a:rPr>
              <a:t>After usability study</a:t>
            </a:r>
            <a:endParaRPr sz="1200">
              <a:solidFill>
                <a:srgbClr val="34A853"/>
              </a:solidFill>
              <a:latin typeface="Open Sans"/>
              <a:ea typeface="Open Sans"/>
              <a:cs typeface="Open Sans"/>
              <a:sym typeface="Open Sans"/>
            </a:endParaRPr>
          </a:p>
          <a:p>
            <a:pPr indent="0" lvl="0" marL="0" rtl="0" algn="l">
              <a:spcBef>
                <a:spcPts val="0"/>
              </a:spcBef>
              <a:spcAft>
                <a:spcPts val="0"/>
              </a:spcAft>
              <a:buNone/>
            </a:pPr>
            <a:r>
              <a:t/>
            </a:r>
            <a:endParaRPr>
              <a:solidFill>
                <a:srgbClr val="1967D2"/>
              </a:solidFill>
            </a:endParaRPr>
          </a:p>
        </p:txBody>
      </p:sp>
      <p:pic>
        <p:nvPicPr>
          <p:cNvPr id="328" name="Google Shape;328;p56"/>
          <p:cNvPicPr preferRelativeResize="0"/>
          <p:nvPr/>
        </p:nvPicPr>
        <p:blipFill>
          <a:blip r:embed="rId3">
            <a:alphaModFix/>
          </a:blip>
          <a:stretch>
            <a:fillRect/>
          </a:stretch>
        </p:blipFill>
        <p:spPr>
          <a:xfrm>
            <a:off x="3874850" y="1254831"/>
            <a:ext cx="1506350" cy="3674218"/>
          </a:xfrm>
          <a:prstGeom prst="rect">
            <a:avLst/>
          </a:prstGeom>
          <a:noFill/>
          <a:ln>
            <a:noFill/>
          </a:ln>
        </p:spPr>
      </p:pic>
      <p:pic>
        <p:nvPicPr>
          <p:cNvPr id="329" name="Google Shape;329;p56"/>
          <p:cNvPicPr preferRelativeResize="0"/>
          <p:nvPr/>
        </p:nvPicPr>
        <p:blipFill>
          <a:blip r:embed="rId4">
            <a:alphaModFix/>
          </a:blip>
          <a:stretch>
            <a:fillRect/>
          </a:stretch>
        </p:blipFill>
        <p:spPr>
          <a:xfrm>
            <a:off x="6930450" y="1226063"/>
            <a:ext cx="1531388" cy="3731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7"/>
          <p:cNvSpPr txBox="1"/>
          <p:nvPr/>
        </p:nvSpPr>
        <p:spPr>
          <a:xfrm>
            <a:off x="517675" y="524350"/>
            <a:ext cx="70008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335" name="Google Shape;335;p57"/>
          <p:cNvSpPr/>
          <p:nvPr/>
        </p:nvSpPr>
        <p:spPr>
          <a:xfrm>
            <a:off x="531000" y="1391850"/>
            <a:ext cx="1818900" cy="3174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7"/>
          <p:cNvSpPr/>
          <p:nvPr/>
        </p:nvSpPr>
        <p:spPr>
          <a:xfrm>
            <a:off x="4697950" y="1447850"/>
            <a:ext cx="1818900" cy="3174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7"/>
          <p:cNvSpPr txBox="1"/>
          <p:nvPr/>
        </p:nvSpPr>
        <p:spPr>
          <a:xfrm>
            <a:off x="890250" y="2701950"/>
            <a:ext cx="11004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sp>
        <p:nvSpPr>
          <p:cNvPr id="338" name="Google Shape;338;p57"/>
          <p:cNvSpPr txBox="1"/>
          <p:nvPr/>
        </p:nvSpPr>
        <p:spPr>
          <a:xfrm>
            <a:off x="2953850" y="2723775"/>
            <a:ext cx="11004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sp>
        <p:nvSpPr>
          <p:cNvPr id="339" name="Google Shape;339;p57"/>
          <p:cNvSpPr txBox="1"/>
          <p:nvPr/>
        </p:nvSpPr>
        <p:spPr>
          <a:xfrm>
            <a:off x="5057200" y="2701950"/>
            <a:ext cx="11004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sp>
        <p:nvSpPr>
          <p:cNvPr id="340" name="Google Shape;340;p57"/>
          <p:cNvSpPr txBox="1"/>
          <p:nvPr/>
        </p:nvSpPr>
        <p:spPr>
          <a:xfrm>
            <a:off x="7160550" y="2757950"/>
            <a:ext cx="11004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pic>
        <p:nvPicPr>
          <p:cNvPr id="341" name="Google Shape;341;p57"/>
          <p:cNvPicPr preferRelativeResize="0"/>
          <p:nvPr/>
        </p:nvPicPr>
        <p:blipFill>
          <a:blip r:embed="rId3">
            <a:alphaModFix/>
          </a:blip>
          <a:stretch>
            <a:fillRect/>
          </a:stretch>
        </p:blipFill>
        <p:spPr>
          <a:xfrm>
            <a:off x="531000" y="1413675"/>
            <a:ext cx="1928925" cy="3174300"/>
          </a:xfrm>
          <a:prstGeom prst="rect">
            <a:avLst/>
          </a:prstGeom>
          <a:noFill/>
          <a:ln>
            <a:noFill/>
          </a:ln>
        </p:spPr>
      </p:pic>
      <p:pic>
        <p:nvPicPr>
          <p:cNvPr id="342" name="Google Shape;342;p57"/>
          <p:cNvPicPr preferRelativeResize="0"/>
          <p:nvPr/>
        </p:nvPicPr>
        <p:blipFill>
          <a:blip r:embed="rId4">
            <a:alphaModFix/>
          </a:blip>
          <a:stretch>
            <a:fillRect/>
          </a:stretch>
        </p:blipFill>
        <p:spPr>
          <a:xfrm>
            <a:off x="2639500" y="1391850"/>
            <a:ext cx="1818900" cy="3391350"/>
          </a:xfrm>
          <a:prstGeom prst="rect">
            <a:avLst/>
          </a:prstGeom>
          <a:noFill/>
          <a:ln>
            <a:noFill/>
          </a:ln>
        </p:spPr>
      </p:pic>
      <p:cxnSp>
        <p:nvCxnSpPr>
          <p:cNvPr id="343" name="Google Shape;343;p57"/>
          <p:cNvCxnSpPr/>
          <p:nvPr/>
        </p:nvCxnSpPr>
        <p:spPr>
          <a:xfrm>
            <a:off x="546650" y="4604750"/>
            <a:ext cx="1925700" cy="0"/>
          </a:xfrm>
          <a:prstGeom prst="straightConnector1">
            <a:avLst/>
          </a:prstGeom>
          <a:noFill/>
          <a:ln cap="flat" cmpd="sng" w="9525">
            <a:solidFill>
              <a:schemeClr val="dk2"/>
            </a:solidFill>
            <a:prstDash val="solid"/>
            <a:round/>
            <a:headEnd len="med" w="med" type="none"/>
            <a:tailEnd len="med" w="med" type="none"/>
          </a:ln>
        </p:spPr>
      </p:cxnSp>
      <p:cxnSp>
        <p:nvCxnSpPr>
          <p:cNvPr id="344" name="Google Shape;344;p57"/>
          <p:cNvCxnSpPr/>
          <p:nvPr/>
        </p:nvCxnSpPr>
        <p:spPr>
          <a:xfrm rot="10800000">
            <a:off x="2459875" y="1474000"/>
            <a:ext cx="24900" cy="3105900"/>
          </a:xfrm>
          <a:prstGeom prst="straightConnector1">
            <a:avLst/>
          </a:prstGeom>
          <a:noFill/>
          <a:ln cap="flat" cmpd="sng" w="9525">
            <a:solidFill>
              <a:schemeClr val="dk2"/>
            </a:solidFill>
            <a:prstDash val="solid"/>
            <a:round/>
            <a:headEnd len="med" w="med" type="none"/>
            <a:tailEnd len="med" w="med" type="none"/>
          </a:ln>
        </p:spPr>
      </p:cxnSp>
      <p:cxnSp>
        <p:nvCxnSpPr>
          <p:cNvPr id="345" name="Google Shape;345;p57"/>
          <p:cNvCxnSpPr/>
          <p:nvPr/>
        </p:nvCxnSpPr>
        <p:spPr>
          <a:xfrm>
            <a:off x="2646300" y="1449075"/>
            <a:ext cx="0" cy="3130800"/>
          </a:xfrm>
          <a:prstGeom prst="straightConnector1">
            <a:avLst/>
          </a:prstGeom>
          <a:noFill/>
          <a:ln cap="flat" cmpd="sng" w="9525">
            <a:solidFill>
              <a:schemeClr val="dk2"/>
            </a:solidFill>
            <a:prstDash val="solid"/>
            <a:round/>
            <a:headEnd len="med" w="med" type="none"/>
            <a:tailEnd len="med" w="med" type="none"/>
          </a:ln>
        </p:spPr>
      </p:cxnSp>
      <p:cxnSp>
        <p:nvCxnSpPr>
          <p:cNvPr id="346" name="Google Shape;346;p57"/>
          <p:cNvCxnSpPr/>
          <p:nvPr/>
        </p:nvCxnSpPr>
        <p:spPr>
          <a:xfrm flipH="1" rot="10800000">
            <a:off x="2646300" y="4592450"/>
            <a:ext cx="1875900" cy="12300"/>
          </a:xfrm>
          <a:prstGeom prst="straightConnector1">
            <a:avLst/>
          </a:prstGeom>
          <a:noFill/>
          <a:ln cap="flat" cmpd="sng" w="9525">
            <a:solidFill>
              <a:schemeClr val="dk2"/>
            </a:solidFill>
            <a:prstDash val="solid"/>
            <a:round/>
            <a:headEnd len="med" w="med" type="none"/>
            <a:tailEnd len="med" w="med" type="none"/>
          </a:ln>
        </p:spPr>
      </p:cxnSp>
      <p:cxnSp>
        <p:nvCxnSpPr>
          <p:cNvPr id="347" name="Google Shape;347;p57"/>
          <p:cNvCxnSpPr/>
          <p:nvPr/>
        </p:nvCxnSpPr>
        <p:spPr>
          <a:xfrm>
            <a:off x="4447750" y="1386950"/>
            <a:ext cx="49800" cy="3217800"/>
          </a:xfrm>
          <a:prstGeom prst="straightConnector1">
            <a:avLst/>
          </a:prstGeom>
          <a:noFill/>
          <a:ln cap="flat" cmpd="sng" w="9525">
            <a:solidFill>
              <a:schemeClr val="dk2"/>
            </a:solidFill>
            <a:prstDash val="solid"/>
            <a:round/>
            <a:headEnd len="med" w="med" type="none"/>
            <a:tailEnd len="med" w="med" type="none"/>
          </a:ln>
        </p:spPr>
      </p:cxnSp>
      <p:pic>
        <p:nvPicPr>
          <p:cNvPr id="348" name="Google Shape;348;p57"/>
          <p:cNvPicPr preferRelativeResize="0"/>
          <p:nvPr/>
        </p:nvPicPr>
        <p:blipFill>
          <a:blip r:embed="rId5">
            <a:alphaModFix/>
          </a:blip>
          <a:stretch>
            <a:fillRect/>
          </a:stretch>
        </p:blipFill>
        <p:spPr>
          <a:xfrm>
            <a:off x="4716800" y="1358400"/>
            <a:ext cx="1818900" cy="3263750"/>
          </a:xfrm>
          <a:prstGeom prst="rect">
            <a:avLst/>
          </a:prstGeom>
          <a:noFill/>
          <a:ln>
            <a:noFill/>
          </a:ln>
        </p:spPr>
      </p:pic>
      <p:pic>
        <p:nvPicPr>
          <p:cNvPr id="349" name="Google Shape;349;p57"/>
          <p:cNvPicPr preferRelativeResize="0"/>
          <p:nvPr/>
        </p:nvPicPr>
        <p:blipFill rotWithShape="1">
          <a:blip r:embed="rId6">
            <a:alphaModFix/>
          </a:blip>
          <a:srcRect b="-43492" l="0" r="0" t="0"/>
          <a:stretch/>
        </p:blipFill>
        <p:spPr>
          <a:xfrm>
            <a:off x="6730300" y="1358400"/>
            <a:ext cx="2176100" cy="4597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40"/>
          <p:cNvSpPr txBox="1"/>
          <p:nvPr/>
        </p:nvSpPr>
        <p:spPr>
          <a:xfrm>
            <a:off x="1231075" y="1351725"/>
            <a:ext cx="3934200" cy="12468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None/>
            </a:pPr>
            <a:r>
              <a:rPr lang="en">
                <a:solidFill>
                  <a:srgbClr val="990000"/>
                </a:solidFill>
                <a:latin typeface="Open Sans SemiBold"/>
                <a:ea typeface="Open Sans SemiBold"/>
                <a:cs typeface="Open Sans SemiBold"/>
                <a:sym typeface="Open Sans SemiBold"/>
              </a:rPr>
              <a:t>The product: </a:t>
            </a:r>
            <a:endParaRPr>
              <a:solidFill>
                <a:srgbClr val="990000"/>
              </a:solidFill>
              <a:latin typeface="Open Sans SemiBold"/>
              <a:ea typeface="Open Sans SemiBold"/>
              <a:cs typeface="Open Sans SemiBold"/>
              <a:sym typeface="Open Sans SemiBold"/>
            </a:endParaRPr>
          </a:p>
          <a:p>
            <a:pPr indent="0" lvl="0" marL="0" rtl="0" algn="l">
              <a:lnSpc>
                <a:spcPct val="150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CoreCPR is an app for training and educating all about CPR . CoreCPR strives to make first aid and CPR information accessible and affordable. </a:t>
            </a:r>
            <a:endParaRPr sz="1200">
              <a:solidFill>
                <a:srgbClr val="5F6368"/>
              </a:solidFill>
              <a:latin typeface="Open Sans"/>
              <a:ea typeface="Open Sans"/>
              <a:cs typeface="Open Sans"/>
              <a:sym typeface="Open Sans"/>
            </a:endParaRPr>
          </a:p>
        </p:txBody>
      </p:sp>
      <p:sp>
        <p:nvSpPr>
          <p:cNvPr id="160" name="Google Shape;160;p40"/>
          <p:cNvSpPr txBox="1"/>
          <p:nvPr/>
        </p:nvSpPr>
        <p:spPr>
          <a:xfrm>
            <a:off x="517675" y="524350"/>
            <a:ext cx="61551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61" name="Google Shape;161;p40"/>
          <p:cNvSpPr/>
          <p:nvPr/>
        </p:nvSpPr>
        <p:spPr>
          <a:xfrm>
            <a:off x="517675" y="1299400"/>
            <a:ext cx="513300" cy="513300"/>
          </a:xfrm>
          <a:prstGeom prst="ellipse">
            <a:avLst/>
          </a:pr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0"/>
          <p:cNvSpPr txBox="1"/>
          <p:nvPr/>
        </p:nvSpPr>
        <p:spPr>
          <a:xfrm>
            <a:off x="1231075" y="3399460"/>
            <a:ext cx="3446100" cy="6927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a:solidFill>
                  <a:srgbClr val="990000"/>
                </a:solidFill>
                <a:latin typeface="Open Sans SemiBold"/>
                <a:ea typeface="Open Sans SemiBold"/>
                <a:cs typeface="Open Sans SemiBold"/>
                <a:sym typeface="Open Sans SemiBold"/>
              </a:rPr>
              <a:t>Project duration:</a:t>
            </a:r>
            <a:endParaRPr>
              <a:solidFill>
                <a:srgbClr val="990000"/>
              </a:solidFill>
              <a:latin typeface="Open Sans SemiBold"/>
              <a:ea typeface="Open Sans SemiBold"/>
              <a:cs typeface="Open Sans SemiBold"/>
              <a:sym typeface="Open Sans SemiBold"/>
            </a:endParaRPr>
          </a:p>
          <a:p>
            <a:pPr indent="0" lvl="0" marL="0" rtl="0" algn="l">
              <a:lnSpc>
                <a:spcPct val="150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July 2022 - August 2022</a:t>
            </a:r>
            <a:endParaRPr b="1" sz="1200">
              <a:solidFill>
                <a:srgbClr val="4285F4"/>
              </a:solidFill>
              <a:latin typeface="Open Sans"/>
              <a:ea typeface="Open Sans"/>
              <a:cs typeface="Open Sans"/>
              <a:sym typeface="Open Sans"/>
            </a:endParaRPr>
          </a:p>
        </p:txBody>
      </p:sp>
      <p:sp>
        <p:nvSpPr>
          <p:cNvPr id="163" name="Google Shape;163;p40"/>
          <p:cNvSpPr/>
          <p:nvPr/>
        </p:nvSpPr>
        <p:spPr>
          <a:xfrm>
            <a:off x="517675" y="3459560"/>
            <a:ext cx="513300" cy="513300"/>
          </a:xfrm>
          <a:prstGeom prst="ellipse">
            <a:avLst/>
          </a:pr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0"/>
          <p:cNvSpPr/>
          <p:nvPr/>
        </p:nvSpPr>
        <p:spPr>
          <a:xfrm>
            <a:off x="643388" y="3585811"/>
            <a:ext cx="261874" cy="260801"/>
          </a:xfrm>
          <a:custGeom>
            <a:rect b="b" l="l" r="r" t="t"/>
            <a:pathLst>
              <a:path extrusionOk="0" h="1045" w="1048">
                <a:moveTo>
                  <a:pt x="522" y="0"/>
                </a:moveTo>
                <a:cubicBezTo>
                  <a:pt x="234" y="0"/>
                  <a:pt x="0" y="234"/>
                  <a:pt x="0" y="522"/>
                </a:cubicBezTo>
                <a:cubicBezTo>
                  <a:pt x="0" y="810"/>
                  <a:pt x="234" y="1044"/>
                  <a:pt x="522" y="1044"/>
                </a:cubicBezTo>
                <a:cubicBezTo>
                  <a:pt x="810" y="1044"/>
                  <a:pt x="1044" y="810"/>
                  <a:pt x="1044" y="522"/>
                </a:cubicBezTo>
                <a:cubicBezTo>
                  <a:pt x="1047" y="234"/>
                  <a:pt x="812" y="0"/>
                  <a:pt x="522" y="0"/>
                </a:cubicBezTo>
                <a:close/>
                <a:moveTo>
                  <a:pt x="525" y="940"/>
                </a:moveTo>
                <a:cubicBezTo>
                  <a:pt x="293" y="940"/>
                  <a:pt x="107" y="754"/>
                  <a:pt x="107" y="522"/>
                </a:cubicBezTo>
                <a:cubicBezTo>
                  <a:pt x="107" y="291"/>
                  <a:pt x="293" y="104"/>
                  <a:pt x="525" y="104"/>
                </a:cubicBezTo>
                <a:cubicBezTo>
                  <a:pt x="756" y="104"/>
                  <a:pt x="942" y="290"/>
                  <a:pt x="942" y="522"/>
                </a:cubicBezTo>
                <a:cubicBezTo>
                  <a:pt x="942" y="753"/>
                  <a:pt x="753" y="940"/>
                  <a:pt x="525" y="940"/>
                </a:cubicBezTo>
                <a:close/>
                <a:moveTo>
                  <a:pt x="471" y="259"/>
                </a:moveTo>
                <a:lnTo>
                  <a:pt x="471" y="573"/>
                </a:lnTo>
                <a:lnTo>
                  <a:pt x="745" y="736"/>
                </a:lnTo>
                <a:lnTo>
                  <a:pt x="784" y="671"/>
                </a:lnTo>
                <a:lnTo>
                  <a:pt x="550" y="533"/>
                </a:lnTo>
                <a:lnTo>
                  <a:pt x="550" y="259"/>
                </a:lnTo>
                <a:lnTo>
                  <a:pt x="471" y="25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165" name="Google Shape;165;p40"/>
          <p:cNvSpPr/>
          <p:nvPr/>
        </p:nvSpPr>
        <p:spPr>
          <a:xfrm>
            <a:off x="610514" y="1447462"/>
            <a:ext cx="327623" cy="217176"/>
          </a:xfrm>
          <a:custGeom>
            <a:rect b="b" l="l" r="r" t="t"/>
            <a:pathLst>
              <a:path extrusionOk="0" h="765" w="1149">
                <a:moveTo>
                  <a:pt x="191" y="96"/>
                </a:moveTo>
                <a:lnTo>
                  <a:pt x="1052" y="96"/>
                </a:lnTo>
                <a:lnTo>
                  <a:pt x="1052" y="0"/>
                </a:lnTo>
                <a:lnTo>
                  <a:pt x="191" y="0"/>
                </a:lnTo>
                <a:cubicBezTo>
                  <a:pt x="138" y="0"/>
                  <a:pt x="95" y="42"/>
                  <a:pt x="95" y="96"/>
                </a:cubicBezTo>
                <a:lnTo>
                  <a:pt x="95" y="621"/>
                </a:lnTo>
                <a:lnTo>
                  <a:pt x="0" y="621"/>
                </a:lnTo>
                <a:lnTo>
                  <a:pt x="0" y="764"/>
                </a:lnTo>
                <a:lnTo>
                  <a:pt x="668" y="764"/>
                </a:lnTo>
                <a:lnTo>
                  <a:pt x="668" y="621"/>
                </a:lnTo>
                <a:lnTo>
                  <a:pt x="191" y="621"/>
                </a:lnTo>
                <a:lnTo>
                  <a:pt x="191" y="96"/>
                </a:lnTo>
                <a:close/>
                <a:moveTo>
                  <a:pt x="1100" y="189"/>
                </a:moveTo>
                <a:lnTo>
                  <a:pt x="812" y="189"/>
                </a:lnTo>
                <a:cubicBezTo>
                  <a:pt x="787" y="189"/>
                  <a:pt x="764" y="211"/>
                  <a:pt x="764" y="237"/>
                </a:cubicBezTo>
                <a:lnTo>
                  <a:pt x="764" y="714"/>
                </a:lnTo>
                <a:cubicBezTo>
                  <a:pt x="764" y="739"/>
                  <a:pt x="787" y="762"/>
                  <a:pt x="812" y="762"/>
                </a:cubicBezTo>
                <a:lnTo>
                  <a:pt x="1100" y="762"/>
                </a:lnTo>
                <a:cubicBezTo>
                  <a:pt x="1126" y="762"/>
                  <a:pt x="1148" y="739"/>
                  <a:pt x="1148" y="714"/>
                </a:cubicBezTo>
                <a:lnTo>
                  <a:pt x="1148" y="237"/>
                </a:lnTo>
                <a:cubicBezTo>
                  <a:pt x="1145" y="211"/>
                  <a:pt x="1126" y="189"/>
                  <a:pt x="1100" y="189"/>
                </a:cubicBezTo>
                <a:close/>
                <a:moveTo>
                  <a:pt x="1052" y="621"/>
                </a:moveTo>
                <a:lnTo>
                  <a:pt x="860" y="621"/>
                </a:lnTo>
                <a:lnTo>
                  <a:pt x="860" y="285"/>
                </a:lnTo>
                <a:lnTo>
                  <a:pt x="1052" y="285"/>
                </a:lnTo>
                <a:lnTo>
                  <a:pt x="1052" y="621"/>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166" name="Google Shape;166;p40"/>
          <p:cNvSpPr txBox="1"/>
          <p:nvPr/>
        </p:nvSpPr>
        <p:spPr>
          <a:xfrm>
            <a:off x="6301825" y="2412325"/>
            <a:ext cx="1811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5F6368"/>
                </a:solidFill>
                <a:latin typeface="Open Sans"/>
                <a:ea typeface="Open Sans"/>
                <a:cs typeface="Open Sans"/>
                <a:sym typeface="Open Sans"/>
              </a:rPr>
              <a:t>Preview of selected polished designs.</a:t>
            </a:r>
            <a:endParaRPr sz="1200">
              <a:solidFill>
                <a:srgbClr val="5F6368"/>
              </a:solidFill>
              <a:latin typeface="Open Sans"/>
              <a:ea typeface="Open Sans"/>
              <a:cs typeface="Open Sans"/>
              <a:sym typeface="Open Sans"/>
            </a:endParaRPr>
          </a:p>
        </p:txBody>
      </p:sp>
      <p:pic>
        <p:nvPicPr>
          <p:cNvPr id="167" name="Google Shape;167;p40"/>
          <p:cNvPicPr preferRelativeResize="0"/>
          <p:nvPr/>
        </p:nvPicPr>
        <p:blipFill rotWithShape="1">
          <a:blip r:embed="rId3">
            <a:alphaModFix/>
          </a:blip>
          <a:srcRect b="0" l="3446" r="0" t="0"/>
          <a:stretch/>
        </p:blipFill>
        <p:spPr>
          <a:xfrm>
            <a:off x="6137425" y="181463"/>
            <a:ext cx="2025200" cy="4780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8"/>
          <p:cNvSpPr txBox="1"/>
          <p:nvPr/>
        </p:nvSpPr>
        <p:spPr>
          <a:xfrm>
            <a:off x="517675" y="524350"/>
            <a:ext cx="7000800" cy="978900"/>
          </a:xfrm>
          <a:prstGeom prst="rect">
            <a:avLst/>
          </a:prstGeom>
          <a:noFill/>
          <a:ln>
            <a:noFill/>
          </a:ln>
        </p:spPr>
        <p:txBody>
          <a:bodyPr anchorCtr="0" anchor="t" bIns="91425" lIns="0" spcFirstLastPara="1" rIns="91425" wrap="square" tIns="91425">
            <a:spAutoFit/>
          </a:bodyPr>
          <a:lstStyle/>
          <a:p>
            <a:pPr indent="0" lvl="0" marL="0" rtl="0" algn="l">
              <a:lnSpc>
                <a:spcPct val="115000"/>
              </a:lnSpc>
              <a:spcBef>
                <a:spcPts val="0"/>
              </a:spcBef>
              <a:spcAft>
                <a:spcPts val="0"/>
              </a:spcAft>
              <a:buNone/>
            </a:pPr>
            <a:r>
              <a:rPr lang="en" sz="2400">
                <a:solidFill>
                  <a:srgbClr val="5F6368"/>
                </a:solidFill>
                <a:latin typeface="Open Sans"/>
                <a:ea typeface="Open Sans"/>
                <a:cs typeface="Open Sans"/>
                <a:sym typeface="Open Sans"/>
              </a:rPr>
              <a:t>High-fidelity</a:t>
            </a:r>
            <a:br>
              <a:rPr lang="en" sz="2400">
                <a:solidFill>
                  <a:srgbClr val="5F6368"/>
                </a:solidFill>
                <a:latin typeface="Open Sans"/>
                <a:ea typeface="Open Sans"/>
                <a:cs typeface="Open Sans"/>
                <a:sym typeface="Open Sans"/>
              </a:rPr>
            </a:br>
            <a:r>
              <a:rPr lang="en" sz="2400">
                <a:solidFill>
                  <a:srgbClr val="5F6368"/>
                </a:solidFill>
                <a:latin typeface="Open Sans"/>
                <a:ea typeface="Open Sans"/>
                <a:cs typeface="Open Sans"/>
                <a:sym typeface="Open Sans"/>
              </a:rPr>
              <a:t>prototype</a:t>
            </a:r>
            <a:endParaRPr sz="2400">
              <a:solidFill>
                <a:srgbClr val="5F6368"/>
              </a:solidFill>
              <a:latin typeface="Open Sans"/>
              <a:ea typeface="Open Sans"/>
              <a:cs typeface="Open Sans"/>
              <a:sym typeface="Open Sans"/>
            </a:endParaRPr>
          </a:p>
        </p:txBody>
      </p:sp>
      <p:sp>
        <p:nvSpPr>
          <p:cNvPr id="355" name="Google Shape;355;p58"/>
          <p:cNvSpPr txBox="1"/>
          <p:nvPr/>
        </p:nvSpPr>
        <p:spPr>
          <a:xfrm>
            <a:off x="532875" y="1793800"/>
            <a:ext cx="2421300" cy="26628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The final high-fidelity prototype presented  cleaner user flows and </a:t>
            </a:r>
            <a:r>
              <a:rPr lang="en">
                <a:solidFill>
                  <a:srgbClr val="5F6368"/>
                </a:solidFill>
                <a:latin typeface="Open Sans"/>
                <a:ea typeface="Open Sans"/>
                <a:cs typeface="Open Sans"/>
                <a:sym typeface="Open Sans"/>
              </a:rPr>
              <a:t>satisfied</a:t>
            </a:r>
            <a:r>
              <a:rPr lang="en">
                <a:solidFill>
                  <a:srgbClr val="5F6368"/>
                </a:solidFill>
                <a:latin typeface="Open Sans"/>
                <a:ea typeface="Open Sans"/>
                <a:cs typeface="Open Sans"/>
                <a:sym typeface="Open Sans"/>
              </a:rPr>
              <a:t> user requirements. </a:t>
            </a:r>
            <a:endParaRPr>
              <a:solidFill>
                <a:srgbClr val="5F6368"/>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rgbClr val="5F6368"/>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Click to view CoreCPR’s Hi-Fi prototype at </a:t>
            </a:r>
            <a:r>
              <a:rPr lang="en" u="sng">
                <a:solidFill>
                  <a:schemeClr val="hlink"/>
                </a:solidFill>
                <a:latin typeface="Open Sans"/>
                <a:ea typeface="Open Sans"/>
                <a:cs typeface="Open Sans"/>
                <a:sym typeface="Open Sans"/>
                <a:hlinkClick r:id="rId3"/>
              </a:rPr>
              <a:t>link</a:t>
            </a:r>
            <a:endParaRPr>
              <a:solidFill>
                <a:srgbClr val="5F6368"/>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
        <p:nvSpPr>
          <p:cNvPr id="356" name="Google Shape;356;p58"/>
          <p:cNvSpPr txBox="1"/>
          <p:nvPr/>
        </p:nvSpPr>
        <p:spPr>
          <a:xfrm>
            <a:off x="6011725" y="2110050"/>
            <a:ext cx="13323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5F6368"/>
                </a:solidFill>
                <a:latin typeface="Open Sans"/>
                <a:ea typeface="Open Sans"/>
                <a:cs typeface="Open Sans"/>
                <a:sym typeface="Open Sans"/>
              </a:rPr>
              <a:t>Screenshot of prototype with connections or prototype GIF</a:t>
            </a:r>
            <a:endParaRPr sz="1200">
              <a:solidFill>
                <a:srgbClr val="5F6368"/>
              </a:solidFill>
              <a:latin typeface="Open Sans"/>
              <a:ea typeface="Open Sans"/>
              <a:cs typeface="Open Sans"/>
              <a:sym typeface="Open Sans"/>
            </a:endParaRPr>
          </a:p>
        </p:txBody>
      </p:sp>
      <p:pic>
        <p:nvPicPr>
          <p:cNvPr id="357" name="Google Shape;357;p58"/>
          <p:cNvPicPr preferRelativeResize="0"/>
          <p:nvPr/>
        </p:nvPicPr>
        <p:blipFill>
          <a:blip r:embed="rId4">
            <a:alphaModFix/>
          </a:blip>
          <a:stretch>
            <a:fillRect/>
          </a:stretch>
        </p:blipFill>
        <p:spPr>
          <a:xfrm>
            <a:off x="3976250" y="1793800"/>
            <a:ext cx="4659555" cy="1805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9"/>
          <p:cNvSpPr txBox="1"/>
          <p:nvPr/>
        </p:nvSpPr>
        <p:spPr>
          <a:xfrm>
            <a:off x="517675" y="524350"/>
            <a:ext cx="70008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Accessibility </a:t>
            </a:r>
            <a:r>
              <a:rPr lang="en" sz="2400">
                <a:solidFill>
                  <a:srgbClr val="5F6368"/>
                </a:solidFill>
                <a:latin typeface="Open Sans"/>
                <a:ea typeface="Open Sans"/>
                <a:cs typeface="Open Sans"/>
                <a:sym typeface="Open Sans"/>
              </a:rPr>
              <a:t>considerations</a:t>
            </a:r>
            <a:endParaRPr sz="2400">
              <a:solidFill>
                <a:srgbClr val="5F6368"/>
              </a:solidFill>
              <a:latin typeface="Open Sans"/>
              <a:ea typeface="Open Sans"/>
              <a:cs typeface="Open Sans"/>
              <a:sym typeface="Open Sans"/>
            </a:endParaRPr>
          </a:p>
        </p:txBody>
      </p:sp>
      <p:sp>
        <p:nvSpPr>
          <p:cNvPr id="363" name="Google Shape;363;p59"/>
          <p:cNvSpPr/>
          <p:nvPr/>
        </p:nvSpPr>
        <p:spPr>
          <a:xfrm>
            <a:off x="517675" y="1472325"/>
            <a:ext cx="2436300" cy="31743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9"/>
          <p:cNvSpPr txBox="1"/>
          <p:nvPr/>
        </p:nvSpPr>
        <p:spPr>
          <a:xfrm>
            <a:off x="711325" y="1917800"/>
            <a:ext cx="2049000" cy="1431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Provided access to users who are visually impaired through adding alt texts to images for screen readers.</a:t>
            </a:r>
            <a:endParaRPr sz="1200">
              <a:solidFill>
                <a:schemeClr val="dk1"/>
              </a:solidFill>
            </a:endParaRPr>
          </a:p>
          <a:p>
            <a:pPr indent="0" lvl="0" marL="0" rtl="0" algn="ctr">
              <a:lnSpc>
                <a:spcPct val="115000"/>
              </a:lnSpc>
              <a:spcBef>
                <a:spcPts val="0"/>
              </a:spcBef>
              <a:spcAft>
                <a:spcPts val="0"/>
              </a:spcAft>
              <a:buNone/>
            </a:pPr>
            <a:r>
              <a:t/>
            </a:r>
            <a:endParaRPr sz="1200">
              <a:solidFill>
                <a:srgbClr val="5F6368"/>
              </a:solidFill>
              <a:latin typeface="Open Sans"/>
              <a:ea typeface="Open Sans"/>
              <a:cs typeface="Open Sans"/>
              <a:sym typeface="Open Sans"/>
            </a:endParaRPr>
          </a:p>
        </p:txBody>
      </p:sp>
      <p:sp>
        <p:nvSpPr>
          <p:cNvPr id="365" name="Google Shape;365;p59"/>
          <p:cNvSpPr/>
          <p:nvPr/>
        </p:nvSpPr>
        <p:spPr>
          <a:xfrm>
            <a:off x="3175275" y="1472325"/>
            <a:ext cx="2436300" cy="31743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9"/>
          <p:cNvSpPr txBox="1"/>
          <p:nvPr/>
        </p:nvSpPr>
        <p:spPr>
          <a:xfrm>
            <a:off x="3368925" y="1917800"/>
            <a:ext cx="2049000" cy="79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Used icons to help make navigation easier.</a:t>
            </a:r>
            <a:endParaRPr sz="1200">
              <a:solidFill>
                <a:schemeClr val="dk1"/>
              </a:solidFill>
            </a:endParaRPr>
          </a:p>
          <a:p>
            <a:pPr indent="0" lvl="0" marL="0" rtl="0" algn="ctr">
              <a:lnSpc>
                <a:spcPct val="115000"/>
              </a:lnSpc>
              <a:spcBef>
                <a:spcPts val="0"/>
              </a:spcBef>
              <a:spcAft>
                <a:spcPts val="0"/>
              </a:spcAft>
              <a:buNone/>
            </a:pPr>
            <a:r>
              <a:t/>
            </a:r>
            <a:endParaRPr sz="1200">
              <a:solidFill>
                <a:srgbClr val="5F6368"/>
              </a:solidFill>
              <a:latin typeface="Open Sans"/>
              <a:ea typeface="Open Sans"/>
              <a:cs typeface="Open Sans"/>
              <a:sym typeface="Open Sans"/>
            </a:endParaRPr>
          </a:p>
        </p:txBody>
      </p:sp>
      <p:sp>
        <p:nvSpPr>
          <p:cNvPr id="367" name="Google Shape;367;p59"/>
          <p:cNvSpPr/>
          <p:nvPr/>
        </p:nvSpPr>
        <p:spPr>
          <a:xfrm>
            <a:off x="5832875" y="1472325"/>
            <a:ext cx="2436300" cy="31743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59"/>
          <p:cNvSpPr txBox="1"/>
          <p:nvPr/>
        </p:nvSpPr>
        <p:spPr>
          <a:xfrm>
            <a:off x="6026525" y="1917800"/>
            <a:ext cx="2049000" cy="1006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solidFill>
                  <a:srgbClr val="5F6368"/>
                </a:solidFill>
                <a:latin typeface="Open Sans"/>
                <a:ea typeface="Open Sans"/>
                <a:cs typeface="Open Sans"/>
                <a:sym typeface="Open Sans"/>
              </a:rPr>
              <a:t>Consistent designs through all the different screen sizes to facilitate easy understanding</a:t>
            </a:r>
            <a:endParaRPr sz="1200"/>
          </a:p>
        </p:txBody>
      </p:sp>
      <p:sp>
        <p:nvSpPr>
          <p:cNvPr id="369" name="Google Shape;369;p59"/>
          <p:cNvSpPr/>
          <p:nvPr/>
        </p:nvSpPr>
        <p:spPr>
          <a:xfrm>
            <a:off x="1479175" y="1233971"/>
            <a:ext cx="513300" cy="513300"/>
          </a:xfrm>
          <a:prstGeom prst="ellipse">
            <a:avLst/>
          </a:prstGeom>
          <a:solidFill>
            <a:srgbClr val="34A853"/>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370" name="Google Shape;370;p59"/>
          <p:cNvSpPr/>
          <p:nvPr/>
        </p:nvSpPr>
        <p:spPr>
          <a:xfrm>
            <a:off x="4136775" y="1233971"/>
            <a:ext cx="513300" cy="513300"/>
          </a:xfrm>
          <a:prstGeom prst="ellipse">
            <a:avLst/>
          </a:prstGeom>
          <a:solidFill>
            <a:srgbClr val="34A853"/>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371" name="Google Shape;371;p59"/>
          <p:cNvSpPr/>
          <p:nvPr/>
        </p:nvSpPr>
        <p:spPr>
          <a:xfrm>
            <a:off x="6794375" y="1233971"/>
            <a:ext cx="513300" cy="513300"/>
          </a:xfrm>
          <a:prstGeom prst="ellipse">
            <a:avLst/>
          </a:prstGeom>
          <a:solidFill>
            <a:srgbClr val="34A853"/>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285F4"/>
        </a:solidFill>
      </p:bgPr>
    </p:bg>
    <p:spTree>
      <p:nvGrpSpPr>
        <p:cNvPr id="375" name="Shape 375"/>
        <p:cNvGrpSpPr/>
        <p:nvPr/>
      </p:nvGrpSpPr>
      <p:grpSpPr>
        <a:xfrm>
          <a:off x="0" y="0"/>
          <a:ext cx="0" cy="0"/>
          <a:chOff x="0" y="0"/>
          <a:chExt cx="0" cy="0"/>
        </a:xfrm>
      </p:grpSpPr>
      <p:sp>
        <p:nvSpPr>
          <p:cNvPr id="376" name="Google Shape;376;p60"/>
          <p:cNvSpPr txBox="1"/>
          <p:nvPr/>
        </p:nvSpPr>
        <p:spPr>
          <a:xfrm>
            <a:off x="3721275" y="2210100"/>
            <a:ext cx="2865900" cy="723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Information architecture</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Responsive design</a:t>
            </a:r>
            <a:endParaRPr>
              <a:solidFill>
                <a:srgbClr val="FFFFFF"/>
              </a:solidFill>
              <a:latin typeface="Open Sans"/>
              <a:ea typeface="Open Sans"/>
              <a:cs typeface="Open Sans"/>
              <a:sym typeface="Open Sans"/>
            </a:endParaRPr>
          </a:p>
        </p:txBody>
      </p:sp>
      <p:sp>
        <p:nvSpPr>
          <p:cNvPr id="377" name="Google Shape;377;p60"/>
          <p:cNvSpPr txBox="1"/>
          <p:nvPr/>
        </p:nvSpPr>
        <p:spPr>
          <a:xfrm>
            <a:off x="-468875" y="2294700"/>
            <a:ext cx="3704400" cy="5541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lang="en" sz="2400">
                <a:solidFill>
                  <a:srgbClr val="FFFFFF"/>
                </a:solidFill>
                <a:latin typeface="Open Sans"/>
                <a:ea typeface="Open Sans"/>
                <a:cs typeface="Open Sans"/>
                <a:sym typeface="Open Sans"/>
              </a:rPr>
              <a:t>Responsive Design</a:t>
            </a:r>
            <a:endParaRPr sz="2400">
              <a:solidFill>
                <a:srgbClr val="FFFFFF"/>
              </a:solidFill>
              <a:latin typeface="Open Sans"/>
              <a:ea typeface="Open Sans"/>
              <a:cs typeface="Open Sans"/>
              <a:sym typeface="Open Sans"/>
            </a:endParaRPr>
          </a:p>
        </p:txBody>
      </p:sp>
      <p:cxnSp>
        <p:nvCxnSpPr>
          <p:cNvPr id="378" name="Google Shape;378;p60"/>
          <p:cNvCxnSpPr/>
          <p:nvPr/>
        </p:nvCxnSpPr>
        <p:spPr>
          <a:xfrm>
            <a:off x="3460100" y="1032150"/>
            <a:ext cx="36600" cy="3079200"/>
          </a:xfrm>
          <a:prstGeom prst="straightConnector1">
            <a:avLst/>
          </a:prstGeom>
          <a:noFill/>
          <a:ln cap="flat" cmpd="sng" w="19050">
            <a:solidFill>
              <a:srgbClr val="FFFFFF"/>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1"/>
          <p:cNvSpPr/>
          <p:nvPr/>
        </p:nvSpPr>
        <p:spPr>
          <a:xfrm>
            <a:off x="4437475" y="524850"/>
            <a:ext cx="4480800" cy="4093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61"/>
          <p:cNvSpPr txBox="1"/>
          <p:nvPr/>
        </p:nvSpPr>
        <p:spPr>
          <a:xfrm>
            <a:off x="517675" y="524350"/>
            <a:ext cx="70008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Sitemap</a:t>
            </a:r>
            <a:endParaRPr sz="2400">
              <a:solidFill>
                <a:srgbClr val="5F6368"/>
              </a:solidFill>
              <a:latin typeface="Open Sans"/>
              <a:ea typeface="Open Sans"/>
              <a:cs typeface="Open Sans"/>
              <a:sym typeface="Open Sans"/>
            </a:endParaRPr>
          </a:p>
        </p:txBody>
      </p:sp>
      <p:sp>
        <p:nvSpPr>
          <p:cNvPr id="385" name="Google Shape;385;p61"/>
          <p:cNvSpPr txBox="1"/>
          <p:nvPr/>
        </p:nvSpPr>
        <p:spPr>
          <a:xfrm>
            <a:off x="517675" y="1522550"/>
            <a:ext cx="2421300" cy="13698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This is a layout of the sitemap for the app - CoreCPR</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a:solidFill>
                <a:srgbClr val="5F6368"/>
              </a:solidFill>
              <a:latin typeface="Open Sans"/>
              <a:ea typeface="Open Sans"/>
              <a:cs typeface="Open Sans"/>
              <a:sym typeface="Open Sans"/>
            </a:endParaRPr>
          </a:p>
        </p:txBody>
      </p:sp>
      <p:sp>
        <p:nvSpPr>
          <p:cNvPr id="386" name="Google Shape;386;p61"/>
          <p:cNvSpPr txBox="1"/>
          <p:nvPr/>
        </p:nvSpPr>
        <p:spPr>
          <a:xfrm>
            <a:off x="6011725" y="2294700"/>
            <a:ext cx="1332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5F6368"/>
                </a:solidFill>
                <a:latin typeface="Open Sans"/>
                <a:ea typeface="Open Sans"/>
                <a:cs typeface="Open Sans"/>
                <a:sym typeface="Open Sans"/>
              </a:rPr>
              <a:t>Image of sitemap/IA</a:t>
            </a:r>
            <a:endParaRPr sz="1200">
              <a:solidFill>
                <a:srgbClr val="5F6368"/>
              </a:solidFill>
              <a:latin typeface="Open Sans"/>
              <a:ea typeface="Open Sans"/>
              <a:cs typeface="Open Sans"/>
              <a:sym typeface="Open Sans"/>
            </a:endParaRPr>
          </a:p>
        </p:txBody>
      </p:sp>
      <p:pic>
        <p:nvPicPr>
          <p:cNvPr id="387" name="Google Shape;387;p61"/>
          <p:cNvPicPr preferRelativeResize="0"/>
          <p:nvPr/>
        </p:nvPicPr>
        <p:blipFill>
          <a:blip r:embed="rId3">
            <a:alphaModFix/>
          </a:blip>
          <a:stretch>
            <a:fillRect/>
          </a:stretch>
        </p:blipFill>
        <p:spPr>
          <a:xfrm>
            <a:off x="4437475" y="524350"/>
            <a:ext cx="4480801" cy="4093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2"/>
          <p:cNvSpPr txBox="1"/>
          <p:nvPr/>
        </p:nvSpPr>
        <p:spPr>
          <a:xfrm>
            <a:off x="294050" y="511925"/>
            <a:ext cx="70008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Responsive designs</a:t>
            </a:r>
            <a:endParaRPr sz="2400">
              <a:solidFill>
                <a:srgbClr val="5F6368"/>
              </a:solidFill>
              <a:latin typeface="Open Sans"/>
              <a:ea typeface="Open Sans"/>
              <a:cs typeface="Open Sans"/>
              <a:sym typeface="Open Sans"/>
            </a:endParaRPr>
          </a:p>
        </p:txBody>
      </p:sp>
      <p:sp>
        <p:nvSpPr>
          <p:cNvPr id="393" name="Google Shape;393;p62"/>
          <p:cNvSpPr txBox="1"/>
          <p:nvPr/>
        </p:nvSpPr>
        <p:spPr>
          <a:xfrm>
            <a:off x="517675" y="1522550"/>
            <a:ext cx="2421300" cy="20163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I wanted to make sure the design was consistent in all the different screen sizes to make the navigation easier for users and make it more familiar to users.</a:t>
            </a:r>
            <a:endParaRPr/>
          </a:p>
        </p:txBody>
      </p:sp>
      <p:sp>
        <p:nvSpPr>
          <p:cNvPr id="394" name="Google Shape;394;p62"/>
          <p:cNvSpPr txBox="1"/>
          <p:nvPr/>
        </p:nvSpPr>
        <p:spPr>
          <a:xfrm>
            <a:off x="5427358" y="2608808"/>
            <a:ext cx="1466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5F6368"/>
                </a:solidFill>
                <a:latin typeface="Open Sans"/>
                <a:ea typeface="Open Sans"/>
                <a:cs typeface="Open Sans"/>
                <a:sym typeface="Open Sans"/>
              </a:rPr>
              <a:t>Images of each screen size variation</a:t>
            </a:r>
            <a:endParaRPr sz="1200">
              <a:solidFill>
                <a:srgbClr val="5F6368"/>
              </a:solidFill>
              <a:latin typeface="Open Sans"/>
              <a:ea typeface="Open Sans"/>
              <a:cs typeface="Open Sans"/>
              <a:sym typeface="Open Sans"/>
            </a:endParaRPr>
          </a:p>
        </p:txBody>
      </p:sp>
      <p:pic>
        <p:nvPicPr>
          <p:cNvPr id="395" name="Google Shape;395;p62"/>
          <p:cNvPicPr preferRelativeResize="0"/>
          <p:nvPr/>
        </p:nvPicPr>
        <p:blipFill>
          <a:blip r:embed="rId3">
            <a:alphaModFix/>
          </a:blip>
          <a:stretch>
            <a:fillRect/>
          </a:stretch>
        </p:blipFill>
        <p:spPr>
          <a:xfrm>
            <a:off x="3391725" y="608775"/>
            <a:ext cx="5155925" cy="368280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F6368"/>
        </a:solidFill>
      </p:bgPr>
    </p:bg>
    <p:spTree>
      <p:nvGrpSpPr>
        <p:cNvPr id="399" name="Shape 399"/>
        <p:cNvGrpSpPr/>
        <p:nvPr/>
      </p:nvGrpSpPr>
      <p:grpSpPr>
        <a:xfrm>
          <a:off x="0" y="0"/>
          <a:ext cx="0" cy="0"/>
          <a:chOff x="0" y="0"/>
          <a:chExt cx="0" cy="0"/>
        </a:xfrm>
      </p:grpSpPr>
      <p:sp>
        <p:nvSpPr>
          <p:cNvPr id="400" name="Google Shape;400;p63"/>
          <p:cNvSpPr txBox="1"/>
          <p:nvPr/>
        </p:nvSpPr>
        <p:spPr>
          <a:xfrm>
            <a:off x="3721275" y="2210100"/>
            <a:ext cx="2275500" cy="723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Takeaways</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Next steps</a:t>
            </a:r>
            <a:endParaRPr>
              <a:solidFill>
                <a:srgbClr val="FFFFFF"/>
              </a:solidFill>
              <a:latin typeface="Open Sans"/>
              <a:ea typeface="Open Sans"/>
              <a:cs typeface="Open Sans"/>
              <a:sym typeface="Open Sans"/>
            </a:endParaRPr>
          </a:p>
        </p:txBody>
      </p:sp>
      <p:sp>
        <p:nvSpPr>
          <p:cNvPr id="401" name="Google Shape;401;p63"/>
          <p:cNvSpPr txBox="1"/>
          <p:nvPr/>
        </p:nvSpPr>
        <p:spPr>
          <a:xfrm>
            <a:off x="-468875" y="2294700"/>
            <a:ext cx="3704400" cy="5541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lang="en" sz="2400">
                <a:solidFill>
                  <a:srgbClr val="FFFFFF"/>
                </a:solidFill>
                <a:latin typeface="Open Sans"/>
                <a:ea typeface="Open Sans"/>
                <a:cs typeface="Open Sans"/>
                <a:sym typeface="Open Sans"/>
              </a:rPr>
              <a:t>Going forward</a:t>
            </a:r>
            <a:endParaRPr sz="2400">
              <a:solidFill>
                <a:srgbClr val="FFFFFF"/>
              </a:solidFill>
              <a:latin typeface="Open Sans"/>
              <a:ea typeface="Open Sans"/>
              <a:cs typeface="Open Sans"/>
              <a:sym typeface="Open Sans"/>
            </a:endParaRPr>
          </a:p>
        </p:txBody>
      </p:sp>
      <p:cxnSp>
        <p:nvCxnSpPr>
          <p:cNvPr id="402" name="Google Shape;402;p63"/>
          <p:cNvCxnSpPr/>
          <p:nvPr/>
        </p:nvCxnSpPr>
        <p:spPr>
          <a:xfrm>
            <a:off x="3460100" y="1032150"/>
            <a:ext cx="36600" cy="3079200"/>
          </a:xfrm>
          <a:prstGeom prst="straightConnector1">
            <a:avLst/>
          </a:prstGeom>
          <a:noFill/>
          <a:ln cap="flat" cmpd="sng" w="19050">
            <a:solidFill>
              <a:srgbClr val="FFFFFF"/>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4"/>
          <p:cNvSpPr txBox="1"/>
          <p:nvPr/>
        </p:nvSpPr>
        <p:spPr>
          <a:xfrm>
            <a:off x="517675" y="524338"/>
            <a:ext cx="49311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Takeaways</a:t>
            </a:r>
            <a:endParaRPr sz="2400">
              <a:solidFill>
                <a:srgbClr val="5F6368"/>
              </a:solidFill>
              <a:latin typeface="Open Sans"/>
              <a:ea typeface="Open Sans"/>
              <a:cs typeface="Open Sans"/>
              <a:sym typeface="Open Sans"/>
            </a:endParaRPr>
          </a:p>
        </p:txBody>
      </p:sp>
      <p:sp>
        <p:nvSpPr>
          <p:cNvPr id="408" name="Google Shape;408;p64"/>
          <p:cNvSpPr txBox="1"/>
          <p:nvPr/>
        </p:nvSpPr>
        <p:spPr>
          <a:xfrm>
            <a:off x="539600" y="2237975"/>
            <a:ext cx="3446100" cy="15237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Impact: </a:t>
            </a:r>
            <a:endParaRPr>
              <a:solidFill>
                <a:srgbClr val="5F6368"/>
              </a:solidFill>
              <a:latin typeface="Open Sans SemiBold"/>
              <a:ea typeface="Open Sans SemiBold"/>
              <a:cs typeface="Open Sans SemiBold"/>
              <a:sym typeface="Open Sans SemiBold"/>
            </a:endParaRPr>
          </a:p>
          <a:p>
            <a:pPr indent="0" lvl="0" marL="0" rtl="0" algn="l">
              <a:lnSpc>
                <a:spcPct val="150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The app makes users feel like CoreCPR really thinks about how to meet their needs and is trying to make their lives easier.</a:t>
            </a:r>
            <a:endParaRPr b="1" sz="1200">
              <a:solidFill>
                <a:srgbClr val="1967D2"/>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sz="1200">
              <a:solidFill>
                <a:srgbClr val="5F6368"/>
              </a:solidFill>
              <a:latin typeface="Open Sans"/>
              <a:ea typeface="Open Sans"/>
              <a:cs typeface="Open Sans"/>
              <a:sym typeface="Open Sans"/>
            </a:endParaRPr>
          </a:p>
        </p:txBody>
      </p:sp>
      <p:sp>
        <p:nvSpPr>
          <p:cNvPr id="409" name="Google Shape;409;p64"/>
          <p:cNvSpPr/>
          <p:nvPr/>
        </p:nvSpPr>
        <p:spPr>
          <a:xfrm>
            <a:off x="539600" y="1534000"/>
            <a:ext cx="513300" cy="513300"/>
          </a:xfrm>
          <a:prstGeom prst="ellipse">
            <a:avLst/>
          </a:pr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64"/>
          <p:cNvSpPr txBox="1"/>
          <p:nvPr/>
        </p:nvSpPr>
        <p:spPr>
          <a:xfrm>
            <a:off x="4495800" y="2237975"/>
            <a:ext cx="3446100" cy="20778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What I learned:</a:t>
            </a:r>
            <a:endParaRPr>
              <a:solidFill>
                <a:srgbClr val="5F6368"/>
              </a:solidFill>
              <a:latin typeface="Open Sans SemiBold"/>
              <a:ea typeface="Open Sans SemiBold"/>
              <a:cs typeface="Open Sans SemiBold"/>
              <a:sym typeface="Open Sans SemiBold"/>
            </a:endParaRPr>
          </a:p>
          <a:p>
            <a:pPr indent="0" lvl="0" marL="0" rtl="0" algn="l">
              <a:lnSpc>
                <a:spcPct val="150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While designing the CoreCPR app, I learned that the first ideas for the app are only the beginning of the process. Usability studies and peer feedback influenced each iteration of the app’s designs.</a:t>
            </a:r>
            <a:endParaRPr b="1" sz="1200">
              <a:solidFill>
                <a:schemeClr val="accent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sz="1200">
              <a:solidFill>
                <a:srgbClr val="5F6368"/>
              </a:solidFill>
              <a:latin typeface="Open Sans"/>
              <a:ea typeface="Open Sans"/>
              <a:cs typeface="Open Sans"/>
              <a:sym typeface="Open Sans"/>
            </a:endParaRPr>
          </a:p>
        </p:txBody>
      </p:sp>
      <p:sp>
        <p:nvSpPr>
          <p:cNvPr id="411" name="Google Shape;411;p64"/>
          <p:cNvSpPr/>
          <p:nvPr/>
        </p:nvSpPr>
        <p:spPr>
          <a:xfrm>
            <a:off x="4495800" y="1534000"/>
            <a:ext cx="513300" cy="513300"/>
          </a:xfrm>
          <a:prstGeom prst="ellipse">
            <a:avLst/>
          </a:pr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64"/>
          <p:cNvSpPr/>
          <p:nvPr/>
        </p:nvSpPr>
        <p:spPr>
          <a:xfrm>
            <a:off x="679050" y="1660250"/>
            <a:ext cx="234394" cy="260801"/>
          </a:xfrm>
          <a:custGeom>
            <a:rect b="b" l="l" r="r" t="t"/>
            <a:pathLst>
              <a:path extrusionOk="0" h="1045" w="941">
                <a:moveTo>
                  <a:pt x="833" y="105"/>
                </a:moveTo>
                <a:lnTo>
                  <a:pt x="616" y="105"/>
                </a:lnTo>
                <a:cubicBezTo>
                  <a:pt x="593" y="45"/>
                  <a:pt x="536" y="0"/>
                  <a:pt x="469" y="0"/>
                </a:cubicBezTo>
                <a:cubicBezTo>
                  <a:pt x="401" y="0"/>
                  <a:pt x="345" y="45"/>
                  <a:pt x="322" y="105"/>
                </a:cubicBezTo>
                <a:lnTo>
                  <a:pt x="105" y="105"/>
                </a:lnTo>
                <a:cubicBezTo>
                  <a:pt x="48" y="105"/>
                  <a:pt x="0" y="153"/>
                  <a:pt x="0" y="209"/>
                </a:cubicBezTo>
                <a:lnTo>
                  <a:pt x="0" y="940"/>
                </a:lnTo>
                <a:cubicBezTo>
                  <a:pt x="0" y="997"/>
                  <a:pt x="48" y="1044"/>
                  <a:pt x="105" y="1044"/>
                </a:cubicBezTo>
                <a:lnTo>
                  <a:pt x="836" y="1044"/>
                </a:lnTo>
                <a:cubicBezTo>
                  <a:pt x="892" y="1044"/>
                  <a:pt x="940" y="997"/>
                  <a:pt x="940" y="940"/>
                </a:cubicBezTo>
                <a:lnTo>
                  <a:pt x="940" y="209"/>
                </a:lnTo>
                <a:cubicBezTo>
                  <a:pt x="937" y="153"/>
                  <a:pt x="889" y="105"/>
                  <a:pt x="833" y="105"/>
                </a:cubicBezTo>
                <a:close/>
                <a:moveTo>
                  <a:pt x="466" y="105"/>
                </a:moveTo>
                <a:cubicBezTo>
                  <a:pt x="494" y="105"/>
                  <a:pt x="520" y="127"/>
                  <a:pt x="520" y="158"/>
                </a:cubicBezTo>
                <a:cubicBezTo>
                  <a:pt x="520" y="187"/>
                  <a:pt x="497" y="212"/>
                  <a:pt x="466" y="212"/>
                </a:cubicBezTo>
                <a:cubicBezTo>
                  <a:pt x="435" y="212"/>
                  <a:pt x="412" y="189"/>
                  <a:pt x="412" y="158"/>
                </a:cubicBezTo>
                <a:cubicBezTo>
                  <a:pt x="415" y="127"/>
                  <a:pt x="438" y="105"/>
                  <a:pt x="466" y="105"/>
                </a:cubicBezTo>
                <a:close/>
                <a:moveTo>
                  <a:pt x="362" y="836"/>
                </a:moveTo>
                <a:lnTo>
                  <a:pt x="153" y="627"/>
                </a:lnTo>
                <a:lnTo>
                  <a:pt x="226" y="553"/>
                </a:lnTo>
                <a:lnTo>
                  <a:pt x="362" y="689"/>
                </a:lnTo>
                <a:lnTo>
                  <a:pt x="706" y="345"/>
                </a:lnTo>
                <a:lnTo>
                  <a:pt x="779" y="418"/>
                </a:lnTo>
                <a:lnTo>
                  <a:pt x="362" y="83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grpSp>
        <p:nvGrpSpPr>
          <p:cNvPr id="413" name="Google Shape;413;p64"/>
          <p:cNvGrpSpPr/>
          <p:nvPr/>
        </p:nvGrpSpPr>
        <p:grpSpPr>
          <a:xfrm>
            <a:off x="4605678" y="1676963"/>
            <a:ext cx="293543" cy="227362"/>
            <a:chOff x="420350" y="238125"/>
            <a:chExt cx="6779275" cy="5238750"/>
          </a:xfrm>
        </p:grpSpPr>
        <p:sp>
          <p:nvSpPr>
            <p:cNvPr id="414" name="Google Shape;414;p64"/>
            <p:cNvSpPr/>
            <p:nvPr/>
          </p:nvSpPr>
          <p:spPr>
            <a:xfrm>
              <a:off x="420350" y="238125"/>
              <a:ext cx="6779275" cy="5238750"/>
            </a:xfrm>
            <a:custGeom>
              <a:rect b="b" l="l" r="r" t="t"/>
              <a:pathLst>
                <a:path extrusionOk="0" h="209550" w="271171">
                  <a:moveTo>
                    <a:pt x="203423" y="24684"/>
                  </a:moveTo>
                  <a:lnTo>
                    <a:pt x="208928" y="24773"/>
                  </a:lnTo>
                  <a:lnTo>
                    <a:pt x="214433" y="25039"/>
                  </a:lnTo>
                  <a:lnTo>
                    <a:pt x="219938" y="25483"/>
                  </a:lnTo>
                  <a:lnTo>
                    <a:pt x="225443" y="26105"/>
                  </a:lnTo>
                  <a:lnTo>
                    <a:pt x="228107" y="26549"/>
                  </a:lnTo>
                  <a:lnTo>
                    <a:pt x="230859" y="26993"/>
                  </a:lnTo>
                  <a:lnTo>
                    <a:pt x="233523" y="27437"/>
                  </a:lnTo>
                  <a:lnTo>
                    <a:pt x="236187" y="28058"/>
                  </a:lnTo>
                  <a:lnTo>
                    <a:pt x="238762" y="28680"/>
                  </a:lnTo>
                  <a:lnTo>
                    <a:pt x="241426" y="29301"/>
                  </a:lnTo>
                  <a:lnTo>
                    <a:pt x="244001" y="30012"/>
                  </a:lnTo>
                  <a:lnTo>
                    <a:pt x="246576" y="30811"/>
                  </a:lnTo>
                  <a:lnTo>
                    <a:pt x="246576" y="172612"/>
                  </a:lnTo>
                  <a:lnTo>
                    <a:pt x="244001" y="171813"/>
                  </a:lnTo>
                  <a:lnTo>
                    <a:pt x="241426" y="171103"/>
                  </a:lnTo>
                  <a:lnTo>
                    <a:pt x="238762" y="170393"/>
                  </a:lnTo>
                  <a:lnTo>
                    <a:pt x="236187" y="169771"/>
                  </a:lnTo>
                  <a:lnTo>
                    <a:pt x="233523" y="169238"/>
                  </a:lnTo>
                  <a:lnTo>
                    <a:pt x="230859" y="168706"/>
                  </a:lnTo>
                  <a:lnTo>
                    <a:pt x="228107" y="168262"/>
                  </a:lnTo>
                  <a:lnTo>
                    <a:pt x="225443" y="167906"/>
                  </a:lnTo>
                  <a:lnTo>
                    <a:pt x="219938" y="167196"/>
                  </a:lnTo>
                  <a:lnTo>
                    <a:pt x="214433" y="166752"/>
                  </a:lnTo>
                  <a:lnTo>
                    <a:pt x="208928" y="166486"/>
                  </a:lnTo>
                  <a:lnTo>
                    <a:pt x="203423" y="166397"/>
                  </a:lnTo>
                  <a:lnTo>
                    <a:pt x="199338" y="166486"/>
                  </a:lnTo>
                  <a:lnTo>
                    <a:pt x="195165" y="166752"/>
                  </a:lnTo>
                  <a:lnTo>
                    <a:pt x="190814" y="167196"/>
                  </a:lnTo>
                  <a:lnTo>
                    <a:pt x="186286" y="167818"/>
                  </a:lnTo>
                  <a:lnTo>
                    <a:pt x="181757" y="168617"/>
                  </a:lnTo>
                  <a:lnTo>
                    <a:pt x="177140" y="169505"/>
                  </a:lnTo>
                  <a:lnTo>
                    <a:pt x="172523" y="170570"/>
                  </a:lnTo>
                  <a:lnTo>
                    <a:pt x="167906" y="171724"/>
                  </a:lnTo>
                  <a:lnTo>
                    <a:pt x="163289" y="173056"/>
                  </a:lnTo>
                  <a:lnTo>
                    <a:pt x="158849" y="174477"/>
                  </a:lnTo>
                  <a:lnTo>
                    <a:pt x="154498" y="175986"/>
                  </a:lnTo>
                  <a:lnTo>
                    <a:pt x="150236" y="177585"/>
                  </a:lnTo>
                  <a:lnTo>
                    <a:pt x="146241" y="179272"/>
                  </a:lnTo>
                  <a:lnTo>
                    <a:pt x="142422" y="181136"/>
                  </a:lnTo>
                  <a:lnTo>
                    <a:pt x="138871" y="183001"/>
                  </a:lnTo>
                  <a:lnTo>
                    <a:pt x="135586" y="184866"/>
                  </a:lnTo>
                  <a:lnTo>
                    <a:pt x="135586" y="43153"/>
                  </a:lnTo>
                  <a:lnTo>
                    <a:pt x="138871" y="41200"/>
                  </a:lnTo>
                  <a:lnTo>
                    <a:pt x="142422" y="39335"/>
                  </a:lnTo>
                  <a:lnTo>
                    <a:pt x="146241" y="37559"/>
                  </a:lnTo>
                  <a:lnTo>
                    <a:pt x="150236" y="35783"/>
                  </a:lnTo>
                  <a:lnTo>
                    <a:pt x="154498" y="34185"/>
                  </a:lnTo>
                  <a:lnTo>
                    <a:pt x="158849" y="32676"/>
                  </a:lnTo>
                  <a:lnTo>
                    <a:pt x="163289" y="31255"/>
                  </a:lnTo>
                  <a:lnTo>
                    <a:pt x="167906" y="29923"/>
                  </a:lnTo>
                  <a:lnTo>
                    <a:pt x="172523" y="28769"/>
                  </a:lnTo>
                  <a:lnTo>
                    <a:pt x="177140" y="27703"/>
                  </a:lnTo>
                  <a:lnTo>
                    <a:pt x="181757" y="26815"/>
                  </a:lnTo>
                  <a:lnTo>
                    <a:pt x="186286" y="26016"/>
                  </a:lnTo>
                  <a:lnTo>
                    <a:pt x="190814" y="25483"/>
                  </a:lnTo>
                  <a:lnTo>
                    <a:pt x="195165" y="25039"/>
                  </a:lnTo>
                  <a:lnTo>
                    <a:pt x="199338" y="24773"/>
                  </a:lnTo>
                  <a:lnTo>
                    <a:pt x="203423" y="24684"/>
                  </a:lnTo>
                  <a:close/>
                  <a:moveTo>
                    <a:pt x="67748" y="0"/>
                  </a:moveTo>
                  <a:lnTo>
                    <a:pt x="63220" y="89"/>
                  </a:lnTo>
                  <a:lnTo>
                    <a:pt x="58692" y="266"/>
                  </a:lnTo>
                  <a:lnTo>
                    <a:pt x="54163" y="533"/>
                  </a:lnTo>
                  <a:lnTo>
                    <a:pt x="49546" y="977"/>
                  </a:lnTo>
                  <a:lnTo>
                    <a:pt x="45018" y="1509"/>
                  </a:lnTo>
                  <a:lnTo>
                    <a:pt x="40489" y="2220"/>
                  </a:lnTo>
                  <a:lnTo>
                    <a:pt x="35961" y="3108"/>
                  </a:lnTo>
                  <a:lnTo>
                    <a:pt x="31610" y="4173"/>
                  </a:lnTo>
                  <a:lnTo>
                    <a:pt x="27259" y="5328"/>
                  </a:lnTo>
                  <a:lnTo>
                    <a:pt x="22908" y="6659"/>
                  </a:lnTo>
                  <a:lnTo>
                    <a:pt x="18824" y="8169"/>
                  </a:lnTo>
                  <a:lnTo>
                    <a:pt x="16782" y="8968"/>
                  </a:lnTo>
                  <a:lnTo>
                    <a:pt x="14739" y="9856"/>
                  </a:lnTo>
                  <a:lnTo>
                    <a:pt x="12786" y="10744"/>
                  </a:lnTo>
                  <a:lnTo>
                    <a:pt x="10833" y="11721"/>
                  </a:lnTo>
                  <a:lnTo>
                    <a:pt x="8879" y="12697"/>
                  </a:lnTo>
                  <a:lnTo>
                    <a:pt x="7015" y="13763"/>
                  </a:lnTo>
                  <a:lnTo>
                    <a:pt x="5239" y="14917"/>
                  </a:lnTo>
                  <a:lnTo>
                    <a:pt x="3463" y="16071"/>
                  </a:lnTo>
                  <a:lnTo>
                    <a:pt x="1687" y="17226"/>
                  </a:lnTo>
                  <a:lnTo>
                    <a:pt x="0" y="18469"/>
                  </a:lnTo>
                  <a:lnTo>
                    <a:pt x="0" y="199073"/>
                  </a:lnTo>
                  <a:lnTo>
                    <a:pt x="0" y="199694"/>
                  </a:lnTo>
                  <a:lnTo>
                    <a:pt x="89" y="200227"/>
                  </a:lnTo>
                  <a:lnTo>
                    <a:pt x="266" y="200760"/>
                  </a:lnTo>
                  <a:lnTo>
                    <a:pt x="533" y="201381"/>
                  </a:lnTo>
                  <a:lnTo>
                    <a:pt x="799" y="201914"/>
                  </a:lnTo>
                  <a:lnTo>
                    <a:pt x="1154" y="202358"/>
                  </a:lnTo>
                  <a:lnTo>
                    <a:pt x="1865" y="203335"/>
                  </a:lnTo>
                  <a:lnTo>
                    <a:pt x="2841" y="204134"/>
                  </a:lnTo>
                  <a:lnTo>
                    <a:pt x="3374" y="204400"/>
                  </a:lnTo>
                  <a:lnTo>
                    <a:pt x="3907" y="204755"/>
                  </a:lnTo>
                  <a:lnTo>
                    <a:pt x="4440" y="204933"/>
                  </a:lnTo>
                  <a:lnTo>
                    <a:pt x="4972" y="205110"/>
                  </a:lnTo>
                  <a:lnTo>
                    <a:pt x="5594" y="205199"/>
                  </a:lnTo>
                  <a:lnTo>
                    <a:pt x="6127" y="205288"/>
                  </a:lnTo>
                  <a:lnTo>
                    <a:pt x="6571" y="205199"/>
                  </a:lnTo>
                  <a:lnTo>
                    <a:pt x="7015" y="205110"/>
                  </a:lnTo>
                  <a:lnTo>
                    <a:pt x="7725" y="204933"/>
                  </a:lnTo>
                  <a:lnTo>
                    <a:pt x="8435" y="204755"/>
                  </a:lnTo>
                  <a:lnTo>
                    <a:pt x="8790" y="204666"/>
                  </a:lnTo>
                  <a:lnTo>
                    <a:pt x="9234" y="204666"/>
                  </a:lnTo>
                  <a:lnTo>
                    <a:pt x="12431" y="203157"/>
                  </a:lnTo>
                  <a:lnTo>
                    <a:pt x="15805" y="201736"/>
                  </a:lnTo>
                  <a:lnTo>
                    <a:pt x="19268" y="200404"/>
                  </a:lnTo>
                  <a:lnTo>
                    <a:pt x="22908" y="199161"/>
                  </a:lnTo>
                  <a:lnTo>
                    <a:pt x="26549" y="197918"/>
                  </a:lnTo>
                  <a:lnTo>
                    <a:pt x="30367" y="196853"/>
                  </a:lnTo>
                  <a:lnTo>
                    <a:pt x="34185" y="195787"/>
                  </a:lnTo>
                  <a:lnTo>
                    <a:pt x="38003" y="194810"/>
                  </a:lnTo>
                  <a:lnTo>
                    <a:pt x="41910" y="194011"/>
                  </a:lnTo>
                  <a:lnTo>
                    <a:pt x="45817" y="193212"/>
                  </a:lnTo>
                  <a:lnTo>
                    <a:pt x="49635" y="192591"/>
                  </a:lnTo>
                  <a:lnTo>
                    <a:pt x="53453" y="192058"/>
                  </a:lnTo>
                  <a:lnTo>
                    <a:pt x="57182" y="191614"/>
                  </a:lnTo>
                  <a:lnTo>
                    <a:pt x="60823" y="191348"/>
                  </a:lnTo>
                  <a:lnTo>
                    <a:pt x="64374" y="191170"/>
                  </a:lnTo>
                  <a:lnTo>
                    <a:pt x="67748" y="191081"/>
                  </a:lnTo>
                  <a:lnTo>
                    <a:pt x="72277" y="191170"/>
                  </a:lnTo>
                  <a:lnTo>
                    <a:pt x="76894" y="191348"/>
                  </a:lnTo>
                  <a:lnTo>
                    <a:pt x="81422" y="191614"/>
                  </a:lnTo>
                  <a:lnTo>
                    <a:pt x="86040" y="192058"/>
                  </a:lnTo>
                  <a:lnTo>
                    <a:pt x="90568" y="192591"/>
                  </a:lnTo>
                  <a:lnTo>
                    <a:pt x="95096" y="193390"/>
                  </a:lnTo>
                  <a:lnTo>
                    <a:pt x="99536" y="194189"/>
                  </a:lnTo>
                  <a:lnTo>
                    <a:pt x="103976" y="195254"/>
                  </a:lnTo>
                  <a:lnTo>
                    <a:pt x="108326" y="196409"/>
                  </a:lnTo>
                  <a:lnTo>
                    <a:pt x="112588" y="197741"/>
                  </a:lnTo>
                  <a:lnTo>
                    <a:pt x="116762" y="199250"/>
                  </a:lnTo>
                  <a:lnTo>
                    <a:pt x="118804" y="200049"/>
                  </a:lnTo>
                  <a:lnTo>
                    <a:pt x="120846" y="200937"/>
                  </a:lnTo>
                  <a:lnTo>
                    <a:pt x="122799" y="201825"/>
                  </a:lnTo>
                  <a:lnTo>
                    <a:pt x="124753" y="202802"/>
                  </a:lnTo>
                  <a:lnTo>
                    <a:pt x="126618" y="203867"/>
                  </a:lnTo>
                  <a:lnTo>
                    <a:pt x="128482" y="204844"/>
                  </a:lnTo>
                  <a:lnTo>
                    <a:pt x="130347" y="205998"/>
                  </a:lnTo>
                  <a:lnTo>
                    <a:pt x="132123" y="207153"/>
                  </a:lnTo>
                  <a:lnTo>
                    <a:pt x="133898" y="208307"/>
                  </a:lnTo>
                  <a:lnTo>
                    <a:pt x="135586" y="209550"/>
                  </a:lnTo>
                  <a:lnTo>
                    <a:pt x="138871" y="207597"/>
                  </a:lnTo>
                  <a:lnTo>
                    <a:pt x="142422" y="205732"/>
                  </a:lnTo>
                  <a:lnTo>
                    <a:pt x="146241" y="203956"/>
                  </a:lnTo>
                  <a:lnTo>
                    <a:pt x="150236" y="202269"/>
                  </a:lnTo>
                  <a:lnTo>
                    <a:pt x="154498" y="200671"/>
                  </a:lnTo>
                  <a:lnTo>
                    <a:pt x="158849" y="199073"/>
                  </a:lnTo>
                  <a:lnTo>
                    <a:pt x="163289" y="197652"/>
                  </a:lnTo>
                  <a:lnTo>
                    <a:pt x="167906" y="196409"/>
                  </a:lnTo>
                  <a:lnTo>
                    <a:pt x="172523" y="195166"/>
                  </a:lnTo>
                  <a:lnTo>
                    <a:pt x="177140" y="194189"/>
                  </a:lnTo>
                  <a:lnTo>
                    <a:pt x="181757" y="193212"/>
                  </a:lnTo>
                  <a:lnTo>
                    <a:pt x="186286" y="192502"/>
                  </a:lnTo>
                  <a:lnTo>
                    <a:pt x="190814" y="191880"/>
                  </a:lnTo>
                  <a:lnTo>
                    <a:pt x="195165" y="191436"/>
                  </a:lnTo>
                  <a:lnTo>
                    <a:pt x="199338" y="191170"/>
                  </a:lnTo>
                  <a:lnTo>
                    <a:pt x="203423" y="191081"/>
                  </a:lnTo>
                  <a:lnTo>
                    <a:pt x="207241" y="191081"/>
                  </a:lnTo>
                  <a:lnTo>
                    <a:pt x="211059" y="191259"/>
                  </a:lnTo>
                  <a:lnTo>
                    <a:pt x="214877" y="191436"/>
                  </a:lnTo>
                  <a:lnTo>
                    <a:pt x="218695" y="191792"/>
                  </a:lnTo>
                  <a:lnTo>
                    <a:pt x="222513" y="192235"/>
                  </a:lnTo>
                  <a:lnTo>
                    <a:pt x="226331" y="192768"/>
                  </a:lnTo>
                  <a:lnTo>
                    <a:pt x="230060" y="193390"/>
                  </a:lnTo>
                  <a:lnTo>
                    <a:pt x="233790" y="194100"/>
                  </a:lnTo>
                  <a:lnTo>
                    <a:pt x="237519" y="194899"/>
                  </a:lnTo>
                  <a:lnTo>
                    <a:pt x="241159" y="195876"/>
                  </a:lnTo>
                  <a:lnTo>
                    <a:pt x="244800" y="196941"/>
                  </a:lnTo>
                  <a:lnTo>
                    <a:pt x="248351" y="198096"/>
                  </a:lnTo>
                  <a:lnTo>
                    <a:pt x="251903" y="199428"/>
                  </a:lnTo>
                  <a:lnTo>
                    <a:pt x="255277" y="200848"/>
                  </a:lnTo>
                  <a:lnTo>
                    <a:pt x="258651" y="202358"/>
                  </a:lnTo>
                  <a:lnTo>
                    <a:pt x="261937" y="204045"/>
                  </a:lnTo>
                  <a:lnTo>
                    <a:pt x="262736" y="204400"/>
                  </a:lnTo>
                  <a:lnTo>
                    <a:pt x="263446" y="204578"/>
                  </a:lnTo>
                  <a:lnTo>
                    <a:pt x="264156" y="204666"/>
                  </a:lnTo>
                  <a:lnTo>
                    <a:pt x="265044" y="204666"/>
                  </a:lnTo>
                  <a:lnTo>
                    <a:pt x="265577" y="204578"/>
                  </a:lnTo>
                  <a:lnTo>
                    <a:pt x="266199" y="204489"/>
                  </a:lnTo>
                  <a:lnTo>
                    <a:pt x="266731" y="204311"/>
                  </a:lnTo>
                  <a:lnTo>
                    <a:pt x="267264" y="204134"/>
                  </a:lnTo>
                  <a:lnTo>
                    <a:pt x="267797" y="203867"/>
                  </a:lnTo>
                  <a:lnTo>
                    <a:pt x="268330" y="203512"/>
                  </a:lnTo>
                  <a:lnTo>
                    <a:pt x="269306" y="202713"/>
                  </a:lnTo>
                  <a:lnTo>
                    <a:pt x="270017" y="201736"/>
                  </a:lnTo>
                  <a:lnTo>
                    <a:pt x="270372" y="201292"/>
                  </a:lnTo>
                  <a:lnTo>
                    <a:pt x="270638" y="200760"/>
                  </a:lnTo>
                  <a:lnTo>
                    <a:pt x="270905" y="200138"/>
                  </a:lnTo>
                  <a:lnTo>
                    <a:pt x="271082" y="199605"/>
                  </a:lnTo>
                  <a:lnTo>
                    <a:pt x="271171" y="199073"/>
                  </a:lnTo>
                  <a:lnTo>
                    <a:pt x="271171" y="198451"/>
                  </a:lnTo>
                  <a:lnTo>
                    <a:pt x="271171" y="18469"/>
                  </a:lnTo>
                  <a:lnTo>
                    <a:pt x="268418" y="16515"/>
                  </a:lnTo>
                  <a:lnTo>
                    <a:pt x="265488" y="14651"/>
                  </a:lnTo>
                  <a:lnTo>
                    <a:pt x="262558" y="12964"/>
                  </a:lnTo>
                  <a:lnTo>
                    <a:pt x="259539" y="11365"/>
                  </a:lnTo>
                  <a:lnTo>
                    <a:pt x="256432" y="9945"/>
                  </a:lnTo>
                  <a:lnTo>
                    <a:pt x="253235" y="8613"/>
                  </a:lnTo>
                  <a:lnTo>
                    <a:pt x="249950" y="7370"/>
                  </a:lnTo>
                  <a:lnTo>
                    <a:pt x="246576" y="6127"/>
                  </a:lnTo>
                  <a:lnTo>
                    <a:pt x="243912" y="5328"/>
                  </a:lnTo>
                  <a:lnTo>
                    <a:pt x="241337" y="4617"/>
                  </a:lnTo>
                  <a:lnTo>
                    <a:pt x="238673" y="3996"/>
                  </a:lnTo>
                  <a:lnTo>
                    <a:pt x="236009" y="3374"/>
                  </a:lnTo>
                  <a:lnTo>
                    <a:pt x="233346" y="2841"/>
                  </a:lnTo>
                  <a:lnTo>
                    <a:pt x="230682" y="2309"/>
                  </a:lnTo>
                  <a:lnTo>
                    <a:pt x="225266" y="1421"/>
                  </a:lnTo>
                  <a:lnTo>
                    <a:pt x="219760" y="799"/>
                  </a:lnTo>
                  <a:lnTo>
                    <a:pt x="214255" y="355"/>
                  </a:lnTo>
                  <a:lnTo>
                    <a:pt x="208839" y="89"/>
                  </a:lnTo>
                  <a:lnTo>
                    <a:pt x="203423" y="0"/>
                  </a:lnTo>
                  <a:lnTo>
                    <a:pt x="198894" y="89"/>
                  </a:lnTo>
                  <a:lnTo>
                    <a:pt x="194277" y="266"/>
                  </a:lnTo>
                  <a:lnTo>
                    <a:pt x="189749" y="533"/>
                  </a:lnTo>
                  <a:lnTo>
                    <a:pt x="185131" y="977"/>
                  </a:lnTo>
                  <a:lnTo>
                    <a:pt x="180603" y="1509"/>
                  </a:lnTo>
                  <a:lnTo>
                    <a:pt x="176075" y="2220"/>
                  </a:lnTo>
                  <a:lnTo>
                    <a:pt x="171635" y="3108"/>
                  </a:lnTo>
                  <a:lnTo>
                    <a:pt x="167195" y="4173"/>
                  </a:lnTo>
                  <a:lnTo>
                    <a:pt x="162845" y="5328"/>
                  </a:lnTo>
                  <a:lnTo>
                    <a:pt x="158583" y="6659"/>
                  </a:lnTo>
                  <a:lnTo>
                    <a:pt x="154409" y="8169"/>
                  </a:lnTo>
                  <a:lnTo>
                    <a:pt x="152367" y="8968"/>
                  </a:lnTo>
                  <a:lnTo>
                    <a:pt x="150325" y="9856"/>
                  </a:lnTo>
                  <a:lnTo>
                    <a:pt x="148372" y="10744"/>
                  </a:lnTo>
                  <a:lnTo>
                    <a:pt x="146418" y="11721"/>
                  </a:lnTo>
                  <a:lnTo>
                    <a:pt x="144554" y="12697"/>
                  </a:lnTo>
                  <a:lnTo>
                    <a:pt x="142689" y="13763"/>
                  </a:lnTo>
                  <a:lnTo>
                    <a:pt x="140824" y="14917"/>
                  </a:lnTo>
                  <a:lnTo>
                    <a:pt x="139048" y="16071"/>
                  </a:lnTo>
                  <a:lnTo>
                    <a:pt x="137273" y="17226"/>
                  </a:lnTo>
                  <a:lnTo>
                    <a:pt x="135586" y="18469"/>
                  </a:lnTo>
                  <a:lnTo>
                    <a:pt x="133898" y="17226"/>
                  </a:lnTo>
                  <a:lnTo>
                    <a:pt x="132123" y="16071"/>
                  </a:lnTo>
                  <a:lnTo>
                    <a:pt x="130347" y="14917"/>
                  </a:lnTo>
                  <a:lnTo>
                    <a:pt x="128482" y="13763"/>
                  </a:lnTo>
                  <a:lnTo>
                    <a:pt x="126618" y="12697"/>
                  </a:lnTo>
                  <a:lnTo>
                    <a:pt x="124753" y="11721"/>
                  </a:lnTo>
                  <a:lnTo>
                    <a:pt x="122799" y="10744"/>
                  </a:lnTo>
                  <a:lnTo>
                    <a:pt x="120846" y="9856"/>
                  </a:lnTo>
                  <a:lnTo>
                    <a:pt x="118804" y="8968"/>
                  </a:lnTo>
                  <a:lnTo>
                    <a:pt x="116762" y="8169"/>
                  </a:lnTo>
                  <a:lnTo>
                    <a:pt x="112588" y="6659"/>
                  </a:lnTo>
                  <a:lnTo>
                    <a:pt x="108326" y="5328"/>
                  </a:lnTo>
                  <a:lnTo>
                    <a:pt x="103976" y="4173"/>
                  </a:lnTo>
                  <a:lnTo>
                    <a:pt x="99536" y="3108"/>
                  </a:lnTo>
                  <a:lnTo>
                    <a:pt x="95096" y="2220"/>
                  </a:lnTo>
                  <a:lnTo>
                    <a:pt x="90568" y="1509"/>
                  </a:lnTo>
                  <a:lnTo>
                    <a:pt x="86040" y="977"/>
                  </a:lnTo>
                  <a:lnTo>
                    <a:pt x="81422" y="533"/>
                  </a:lnTo>
                  <a:lnTo>
                    <a:pt x="76894" y="266"/>
                  </a:lnTo>
                  <a:lnTo>
                    <a:pt x="72277" y="89"/>
                  </a:lnTo>
                  <a:lnTo>
                    <a:pt x="6774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64"/>
            <p:cNvSpPr/>
            <p:nvPr/>
          </p:nvSpPr>
          <p:spPr>
            <a:xfrm>
              <a:off x="4118525" y="1625500"/>
              <a:ext cx="2157675" cy="765850"/>
            </a:xfrm>
            <a:custGeom>
              <a:rect b="b" l="l" r="r" t="t"/>
              <a:pathLst>
                <a:path extrusionOk="0" h="30634" w="86307">
                  <a:moveTo>
                    <a:pt x="51589" y="0"/>
                  </a:moveTo>
                  <a:lnTo>
                    <a:pt x="47682" y="178"/>
                  </a:lnTo>
                  <a:lnTo>
                    <a:pt x="43864" y="355"/>
                  </a:lnTo>
                  <a:lnTo>
                    <a:pt x="40135" y="622"/>
                  </a:lnTo>
                  <a:lnTo>
                    <a:pt x="36405" y="977"/>
                  </a:lnTo>
                  <a:lnTo>
                    <a:pt x="32765" y="1421"/>
                  </a:lnTo>
                  <a:lnTo>
                    <a:pt x="29213" y="1954"/>
                  </a:lnTo>
                  <a:lnTo>
                    <a:pt x="25662" y="2575"/>
                  </a:lnTo>
                  <a:lnTo>
                    <a:pt x="22199" y="3286"/>
                  </a:lnTo>
                  <a:lnTo>
                    <a:pt x="18825" y="3996"/>
                  </a:lnTo>
                  <a:lnTo>
                    <a:pt x="15539" y="4884"/>
                  </a:lnTo>
                  <a:lnTo>
                    <a:pt x="12254" y="5772"/>
                  </a:lnTo>
                  <a:lnTo>
                    <a:pt x="9057" y="6748"/>
                  </a:lnTo>
                  <a:lnTo>
                    <a:pt x="5950" y="7814"/>
                  </a:lnTo>
                  <a:lnTo>
                    <a:pt x="2931" y="8968"/>
                  </a:lnTo>
                  <a:lnTo>
                    <a:pt x="1" y="10211"/>
                  </a:lnTo>
                  <a:lnTo>
                    <a:pt x="1" y="30634"/>
                  </a:lnTo>
                  <a:lnTo>
                    <a:pt x="2664" y="29213"/>
                  </a:lnTo>
                  <a:lnTo>
                    <a:pt x="5417" y="27881"/>
                  </a:lnTo>
                  <a:lnTo>
                    <a:pt x="8347" y="26638"/>
                  </a:lnTo>
                  <a:lnTo>
                    <a:pt x="11455" y="25395"/>
                  </a:lnTo>
                  <a:lnTo>
                    <a:pt x="14563" y="24329"/>
                  </a:lnTo>
                  <a:lnTo>
                    <a:pt x="17848" y="23353"/>
                  </a:lnTo>
                  <a:lnTo>
                    <a:pt x="21133" y="22465"/>
                  </a:lnTo>
                  <a:lnTo>
                    <a:pt x="24596" y="21577"/>
                  </a:lnTo>
                  <a:lnTo>
                    <a:pt x="28148" y="20866"/>
                  </a:lnTo>
                  <a:lnTo>
                    <a:pt x="31788" y="20245"/>
                  </a:lnTo>
                  <a:lnTo>
                    <a:pt x="35606" y="19712"/>
                  </a:lnTo>
                  <a:lnTo>
                    <a:pt x="39424" y="19268"/>
                  </a:lnTo>
                  <a:lnTo>
                    <a:pt x="43331" y="18913"/>
                  </a:lnTo>
                  <a:lnTo>
                    <a:pt x="47238" y="18647"/>
                  </a:lnTo>
                  <a:lnTo>
                    <a:pt x="51322" y="18469"/>
                  </a:lnTo>
                  <a:lnTo>
                    <a:pt x="59491" y="18469"/>
                  </a:lnTo>
                  <a:lnTo>
                    <a:pt x="63487" y="18647"/>
                  </a:lnTo>
                  <a:lnTo>
                    <a:pt x="67483" y="18913"/>
                  </a:lnTo>
                  <a:lnTo>
                    <a:pt x="71389" y="19268"/>
                  </a:lnTo>
                  <a:lnTo>
                    <a:pt x="75207" y="19712"/>
                  </a:lnTo>
                  <a:lnTo>
                    <a:pt x="79026" y="20245"/>
                  </a:lnTo>
                  <a:lnTo>
                    <a:pt x="82666" y="20955"/>
                  </a:lnTo>
                  <a:lnTo>
                    <a:pt x="86307" y="21666"/>
                  </a:lnTo>
                  <a:lnTo>
                    <a:pt x="86307" y="2930"/>
                  </a:lnTo>
                  <a:lnTo>
                    <a:pt x="82577" y="2309"/>
                  </a:lnTo>
                  <a:lnTo>
                    <a:pt x="78848" y="1687"/>
                  </a:lnTo>
                  <a:lnTo>
                    <a:pt x="75030" y="1155"/>
                  </a:lnTo>
                  <a:lnTo>
                    <a:pt x="71212" y="711"/>
                  </a:lnTo>
                  <a:lnTo>
                    <a:pt x="67305" y="444"/>
                  </a:lnTo>
                  <a:lnTo>
                    <a:pt x="63398" y="178"/>
                  </a:lnTo>
                  <a:lnTo>
                    <a:pt x="5940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64"/>
            <p:cNvSpPr/>
            <p:nvPr/>
          </p:nvSpPr>
          <p:spPr>
            <a:xfrm>
              <a:off x="4118525" y="2444600"/>
              <a:ext cx="2157675" cy="768075"/>
            </a:xfrm>
            <a:custGeom>
              <a:rect b="b" l="l" r="r" t="t"/>
              <a:pathLst>
                <a:path extrusionOk="0" h="30723" w="86307">
                  <a:moveTo>
                    <a:pt x="51589" y="1"/>
                  </a:moveTo>
                  <a:lnTo>
                    <a:pt x="47682" y="178"/>
                  </a:lnTo>
                  <a:lnTo>
                    <a:pt x="43864" y="356"/>
                  </a:lnTo>
                  <a:lnTo>
                    <a:pt x="40135" y="711"/>
                  </a:lnTo>
                  <a:lnTo>
                    <a:pt x="36405" y="1066"/>
                  </a:lnTo>
                  <a:lnTo>
                    <a:pt x="32765" y="1510"/>
                  </a:lnTo>
                  <a:lnTo>
                    <a:pt x="29213" y="2043"/>
                  </a:lnTo>
                  <a:lnTo>
                    <a:pt x="25662" y="2664"/>
                  </a:lnTo>
                  <a:lnTo>
                    <a:pt x="22199" y="3375"/>
                  </a:lnTo>
                  <a:lnTo>
                    <a:pt x="18825" y="4085"/>
                  </a:lnTo>
                  <a:lnTo>
                    <a:pt x="15539" y="4973"/>
                  </a:lnTo>
                  <a:lnTo>
                    <a:pt x="12254" y="5861"/>
                  </a:lnTo>
                  <a:lnTo>
                    <a:pt x="9057" y="6838"/>
                  </a:lnTo>
                  <a:lnTo>
                    <a:pt x="5950" y="7903"/>
                  </a:lnTo>
                  <a:lnTo>
                    <a:pt x="2931" y="9057"/>
                  </a:lnTo>
                  <a:lnTo>
                    <a:pt x="1" y="10212"/>
                  </a:lnTo>
                  <a:lnTo>
                    <a:pt x="1" y="30723"/>
                  </a:lnTo>
                  <a:lnTo>
                    <a:pt x="2664" y="29213"/>
                  </a:lnTo>
                  <a:lnTo>
                    <a:pt x="5417" y="27881"/>
                  </a:lnTo>
                  <a:lnTo>
                    <a:pt x="8347" y="26638"/>
                  </a:lnTo>
                  <a:lnTo>
                    <a:pt x="11455" y="25484"/>
                  </a:lnTo>
                  <a:lnTo>
                    <a:pt x="14563" y="24330"/>
                  </a:lnTo>
                  <a:lnTo>
                    <a:pt x="17848" y="23353"/>
                  </a:lnTo>
                  <a:lnTo>
                    <a:pt x="21133" y="22465"/>
                  </a:lnTo>
                  <a:lnTo>
                    <a:pt x="24596" y="21666"/>
                  </a:lnTo>
                  <a:lnTo>
                    <a:pt x="28148" y="20867"/>
                  </a:lnTo>
                  <a:lnTo>
                    <a:pt x="31788" y="20245"/>
                  </a:lnTo>
                  <a:lnTo>
                    <a:pt x="35606" y="19713"/>
                  </a:lnTo>
                  <a:lnTo>
                    <a:pt x="39424" y="19269"/>
                  </a:lnTo>
                  <a:lnTo>
                    <a:pt x="43331" y="18913"/>
                  </a:lnTo>
                  <a:lnTo>
                    <a:pt x="47238" y="18647"/>
                  </a:lnTo>
                  <a:lnTo>
                    <a:pt x="51322" y="18558"/>
                  </a:lnTo>
                  <a:lnTo>
                    <a:pt x="55496" y="18469"/>
                  </a:lnTo>
                  <a:lnTo>
                    <a:pt x="59491" y="18558"/>
                  </a:lnTo>
                  <a:lnTo>
                    <a:pt x="63487" y="18736"/>
                  </a:lnTo>
                  <a:lnTo>
                    <a:pt x="67483" y="18913"/>
                  </a:lnTo>
                  <a:lnTo>
                    <a:pt x="71389" y="19269"/>
                  </a:lnTo>
                  <a:lnTo>
                    <a:pt x="75207" y="19801"/>
                  </a:lnTo>
                  <a:lnTo>
                    <a:pt x="79026" y="20334"/>
                  </a:lnTo>
                  <a:lnTo>
                    <a:pt x="82666" y="20956"/>
                  </a:lnTo>
                  <a:lnTo>
                    <a:pt x="86307" y="21666"/>
                  </a:lnTo>
                  <a:lnTo>
                    <a:pt x="86307" y="2931"/>
                  </a:lnTo>
                  <a:lnTo>
                    <a:pt x="82577" y="2309"/>
                  </a:lnTo>
                  <a:lnTo>
                    <a:pt x="78848" y="1688"/>
                  </a:lnTo>
                  <a:lnTo>
                    <a:pt x="75030" y="1244"/>
                  </a:lnTo>
                  <a:lnTo>
                    <a:pt x="71212" y="800"/>
                  </a:lnTo>
                  <a:lnTo>
                    <a:pt x="67305" y="445"/>
                  </a:lnTo>
                  <a:lnTo>
                    <a:pt x="63398" y="178"/>
                  </a:lnTo>
                  <a:lnTo>
                    <a:pt x="59403" y="89"/>
                  </a:lnTo>
                  <a:lnTo>
                    <a:pt x="554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64"/>
            <p:cNvSpPr/>
            <p:nvPr/>
          </p:nvSpPr>
          <p:spPr>
            <a:xfrm>
              <a:off x="4118525" y="3268150"/>
              <a:ext cx="2157675" cy="765850"/>
            </a:xfrm>
            <a:custGeom>
              <a:rect b="b" l="l" r="r" t="t"/>
              <a:pathLst>
                <a:path extrusionOk="0" h="30634" w="86307">
                  <a:moveTo>
                    <a:pt x="51589" y="1"/>
                  </a:moveTo>
                  <a:lnTo>
                    <a:pt x="47682" y="178"/>
                  </a:lnTo>
                  <a:lnTo>
                    <a:pt x="43864" y="356"/>
                  </a:lnTo>
                  <a:lnTo>
                    <a:pt x="40135" y="622"/>
                  </a:lnTo>
                  <a:lnTo>
                    <a:pt x="36405" y="977"/>
                  </a:lnTo>
                  <a:lnTo>
                    <a:pt x="32765" y="1421"/>
                  </a:lnTo>
                  <a:lnTo>
                    <a:pt x="29213" y="1954"/>
                  </a:lnTo>
                  <a:lnTo>
                    <a:pt x="25662" y="2576"/>
                  </a:lnTo>
                  <a:lnTo>
                    <a:pt x="22199" y="3286"/>
                  </a:lnTo>
                  <a:lnTo>
                    <a:pt x="18825" y="3996"/>
                  </a:lnTo>
                  <a:lnTo>
                    <a:pt x="15539" y="4884"/>
                  </a:lnTo>
                  <a:lnTo>
                    <a:pt x="12254" y="5772"/>
                  </a:lnTo>
                  <a:lnTo>
                    <a:pt x="9057" y="6749"/>
                  </a:lnTo>
                  <a:lnTo>
                    <a:pt x="5950" y="7814"/>
                  </a:lnTo>
                  <a:lnTo>
                    <a:pt x="2931" y="8969"/>
                  </a:lnTo>
                  <a:lnTo>
                    <a:pt x="1" y="10212"/>
                  </a:lnTo>
                  <a:lnTo>
                    <a:pt x="1" y="30634"/>
                  </a:lnTo>
                  <a:lnTo>
                    <a:pt x="2664" y="29213"/>
                  </a:lnTo>
                  <a:lnTo>
                    <a:pt x="5417" y="27881"/>
                  </a:lnTo>
                  <a:lnTo>
                    <a:pt x="8347" y="26638"/>
                  </a:lnTo>
                  <a:lnTo>
                    <a:pt x="11455" y="25395"/>
                  </a:lnTo>
                  <a:lnTo>
                    <a:pt x="14563" y="24330"/>
                  </a:lnTo>
                  <a:lnTo>
                    <a:pt x="17848" y="23353"/>
                  </a:lnTo>
                  <a:lnTo>
                    <a:pt x="21133" y="22465"/>
                  </a:lnTo>
                  <a:lnTo>
                    <a:pt x="24596" y="21577"/>
                  </a:lnTo>
                  <a:lnTo>
                    <a:pt x="28148" y="20867"/>
                  </a:lnTo>
                  <a:lnTo>
                    <a:pt x="31788" y="20245"/>
                  </a:lnTo>
                  <a:lnTo>
                    <a:pt x="35606" y="19713"/>
                  </a:lnTo>
                  <a:lnTo>
                    <a:pt x="39424" y="19269"/>
                  </a:lnTo>
                  <a:lnTo>
                    <a:pt x="43331" y="18913"/>
                  </a:lnTo>
                  <a:lnTo>
                    <a:pt x="47238" y="18647"/>
                  </a:lnTo>
                  <a:lnTo>
                    <a:pt x="51322" y="18469"/>
                  </a:lnTo>
                  <a:lnTo>
                    <a:pt x="55496" y="18469"/>
                  </a:lnTo>
                  <a:lnTo>
                    <a:pt x="59491" y="18558"/>
                  </a:lnTo>
                  <a:lnTo>
                    <a:pt x="63487" y="18647"/>
                  </a:lnTo>
                  <a:lnTo>
                    <a:pt x="67483" y="18913"/>
                  </a:lnTo>
                  <a:lnTo>
                    <a:pt x="71389" y="19269"/>
                  </a:lnTo>
                  <a:lnTo>
                    <a:pt x="75207" y="19713"/>
                  </a:lnTo>
                  <a:lnTo>
                    <a:pt x="79026" y="20245"/>
                  </a:lnTo>
                  <a:lnTo>
                    <a:pt x="82666" y="20956"/>
                  </a:lnTo>
                  <a:lnTo>
                    <a:pt x="86307" y="21666"/>
                  </a:lnTo>
                  <a:lnTo>
                    <a:pt x="86307" y="2931"/>
                  </a:lnTo>
                  <a:lnTo>
                    <a:pt x="82577" y="2220"/>
                  </a:lnTo>
                  <a:lnTo>
                    <a:pt x="78848" y="1599"/>
                  </a:lnTo>
                  <a:lnTo>
                    <a:pt x="75030" y="1155"/>
                  </a:lnTo>
                  <a:lnTo>
                    <a:pt x="71212" y="711"/>
                  </a:lnTo>
                  <a:lnTo>
                    <a:pt x="67305" y="356"/>
                  </a:lnTo>
                  <a:lnTo>
                    <a:pt x="63398" y="178"/>
                  </a:lnTo>
                  <a:lnTo>
                    <a:pt x="594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5"/>
          <p:cNvSpPr txBox="1"/>
          <p:nvPr/>
        </p:nvSpPr>
        <p:spPr>
          <a:xfrm>
            <a:off x="517675" y="524338"/>
            <a:ext cx="49311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Next steps</a:t>
            </a:r>
            <a:endParaRPr sz="2400">
              <a:solidFill>
                <a:srgbClr val="5F6368"/>
              </a:solidFill>
              <a:latin typeface="Open Sans"/>
              <a:ea typeface="Open Sans"/>
              <a:cs typeface="Open Sans"/>
              <a:sym typeface="Open Sans"/>
            </a:endParaRPr>
          </a:p>
        </p:txBody>
      </p:sp>
      <p:sp>
        <p:nvSpPr>
          <p:cNvPr id="423" name="Google Shape;423;p65"/>
          <p:cNvSpPr/>
          <p:nvPr/>
        </p:nvSpPr>
        <p:spPr>
          <a:xfrm>
            <a:off x="517675" y="1472325"/>
            <a:ext cx="2436300" cy="31743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5"/>
          <p:cNvSpPr txBox="1"/>
          <p:nvPr/>
        </p:nvSpPr>
        <p:spPr>
          <a:xfrm>
            <a:off x="711325" y="1917800"/>
            <a:ext cx="2049000" cy="164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Conduct another round of usability studies to validate whether the pain points users experienced have been effectively addressed.</a:t>
            </a:r>
            <a:endParaRPr sz="1200">
              <a:solidFill>
                <a:schemeClr val="dk1"/>
              </a:solidFill>
            </a:endParaRPr>
          </a:p>
          <a:p>
            <a:pPr indent="0" lvl="0" marL="0" rtl="0" algn="ctr">
              <a:lnSpc>
                <a:spcPct val="115000"/>
              </a:lnSpc>
              <a:spcBef>
                <a:spcPts val="0"/>
              </a:spcBef>
              <a:spcAft>
                <a:spcPts val="0"/>
              </a:spcAft>
              <a:buClr>
                <a:schemeClr val="dk1"/>
              </a:buClr>
              <a:buSzPts val="1100"/>
              <a:buFont typeface="Arial"/>
              <a:buNone/>
            </a:pPr>
            <a:r>
              <a:t/>
            </a:r>
            <a:endParaRPr sz="1200">
              <a:solidFill>
                <a:srgbClr val="5F6368"/>
              </a:solidFill>
              <a:latin typeface="Open Sans"/>
              <a:ea typeface="Open Sans"/>
              <a:cs typeface="Open Sans"/>
              <a:sym typeface="Open Sans"/>
            </a:endParaRPr>
          </a:p>
        </p:txBody>
      </p:sp>
      <p:sp>
        <p:nvSpPr>
          <p:cNvPr id="425" name="Google Shape;425;p65"/>
          <p:cNvSpPr/>
          <p:nvPr/>
        </p:nvSpPr>
        <p:spPr>
          <a:xfrm>
            <a:off x="3175275" y="1472325"/>
            <a:ext cx="2436300" cy="31743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65"/>
          <p:cNvSpPr txBox="1"/>
          <p:nvPr/>
        </p:nvSpPr>
        <p:spPr>
          <a:xfrm>
            <a:off x="3368925" y="1917800"/>
            <a:ext cx="2049000" cy="1006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Conduct more user research to determine any new areas of need.</a:t>
            </a:r>
            <a:endParaRPr sz="1200">
              <a:solidFill>
                <a:schemeClr val="dk1"/>
              </a:solidFill>
            </a:endParaRPr>
          </a:p>
          <a:p>
            <a:pPr indent="0" lvl="0" marL="0" rtl="0" algn="ctr">
              <a:lnSpc>
                <a:spcPct val="115000"/>
              </a:lnSpc>
              <a:spcBef>
                <a:spcPts val="0"/>
              </a:spcBef>
              <a:spcAft>
                <a:spcPts val="0"/>
              </a:spcAft>
              <a:buNone/>
            </a:pPr>
            <a:r>
              <a:t/>
            </a:r>
            <a:endParaRPr sz="1200">
              <a:solidFill>
                <a:srgbClr val="5F6368"/>
              </a:solidFill>
              <a:latin typeface="Open Sans"/>
              <a:ea typeface="Open Sans"/>
              <a:cs typeface="Open Sans"/>
              <a:sym typeface="Open Sans"/>
            </a:endParaRPr>
          </a:p>
        </p:txBody>
      </p:sp>
      <p:sp>
        <p:nvSpPr>
          <p:cNvPr id="427" name="Google Shape;427;p65"/>
          <p:cNvSpPr/>
          <p:nvPr/>
        </p:nvSpPr>
        <p:spPr>
          <a:xfrm>
            <a:off x="5832875" y="1472325"/>
            <a:ext cx="2436300" cy="31743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5"/>
          <p:cNvSpPr txBox="1"/>
          <p:nvPr/>
        </p:nvSpPr>
        <p:spPr>
          <a:xfrm>
            <a:off x="6026525" y="1917800"/>
            <a:ext cx="2049000" cy="1431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solidFill>
                  <a:srgbClr val="5F6368"/>
                </a:solidFill>
                <a:latin typeface="Open Sans"/>
                <a:ea typeface="Open Sans"/>
                <a:cs typeface="Open Sans"/>
                <a:sym typeface="Open Sans"/>
              </a:rPr>
              <a:t>Add features that help users buy first aid through this app and provides legitimate online course/ training that certifies users.</a:t>
            </a:r>
            <a:endParaRPr sz="1200"/>
          </a:p>
        </p:txBody>
      </p:sp>
      <p:sp>
        <p:nvSpPr>
          <p:cNvPr id="429" name="Google Shape;429;p65"/>
          <p:cNvSpPr/>
          <p:nvPr/>
        </p:nvSpPr>
        <p:spPr>
          <a:xfrm>
            <a:off x="1479175" y="1187633"/>
            <a:ext cx="513300" cy="513300"/>
          </a:xfrm>
          <a:prstGeom prst="ellipse">
            <a:avLst/>
          </a:prstGeom>
          <a:solidFill>
            <a:srgbClr val="5F6368"/>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430" name="Google Shape;430;p65"/>
          <p:cNvSpPr/>
          <p:nvPr/>
        </p:nvSpPr>
        <p:spPr>
          <a:xfrm>
            <a:off x="4136775" y="1187633"/>
            <a:ext cx="513300" cy="513300"/>
          </a:xfrm>
          <a:prstGeom prst="ellipse">
            <a:avLst/>
          </a:prstGeom>
          <a:solidFill>
            <a:srgbClr val="5F6368"/>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431" name="Google Shape;431;p65"/>
          <p:cNvSpPr/>
          <p:nvPr/>
        </p:nvSpPr>
        <p:spPr>
          <a:xfrm>
            <a:off x="6794375" y="1187633"/>
            <a:ext cx="513300" cy="513300"/>
          </a:xfrm>
          <a:prstGeom prst="ellipse">
            <a:avLst/>
          </a:prstGeom>
          <a:solidFill>
            <a:srgbClr val="5F6368"/>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6"/>
          <p:cNvSpPr txBox="1"/>
          <p:nvPr/>
        </p:nvSpPr>
        <p:spPr>
          <a:xfrm>
            <a:off x="517675" y="524338"/>
            <a:ext cx="49311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Let’s connect!</a:t>
            </a:r>
            <a:endParaRPr sz="2400">
              <a:solidFill>
                <a:srgbClr val="5F6368"/>
              </a:solidFill>
              <a:latin typeface="Open Sans"/>
              <a:ea typeface="Open Sans"/>
              <a:cs typeface="Open Sans"/>
              <a:sym typeface="Open Sans"/>
            </a:endParaRPr>
          </a:p>
        </p:txBody>
      </p:sp>
      <p:sp>
        <p:nvSpPr>
          <p:cNvPr id="437" name="Google Shape;437;p66"/>
          <p:cNvSpPr/>
          <p:nvPr/>
        </p:nvSpPr>
        <p:spPr>
          <a:xfrm>
            <a:off x="517675" y="1832019"/>
            <a:ext cx="7938900" cy="25104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6"/>
          <p:cNvSpPr txBox="1"/>
          <p:nvPr/>
        </p:nvSpPr>
        <p:spPr>
          <a:xfrm>
            <a:off x="919075" y="2461800"/>
            <a:ext cx="7136100" cy="1644000"/>
          </a:xfrm>
          <a:prstGeom prst="rect">
            <a:avLst/>
          </a:prstGeom>
          <a:noFill/>
          <a:ln>
            <a:noFill/>
          </a:ln>
        </p:spPr>
        <p:txBody>
          <a:bodyPr anchorCtr="0" anchor="t" bIns="91425" lIns="0"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Thank you for your time reviewing my work on the CoreCPR  app! If you’d like to see more or get in touch, my contact information is below.</a:t>
            </a:r>
            <a:endParaRPr sz="1200">
              <a:solidFill>
                <a:srgbClr val="5F6368"/>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t/>
            </a:r>
            <a:endParaRPr sz="1200">
              <a:solidFill>
                <a:srgbClr val="5F6368"/>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t/>
            </a:r>
            <a:endParaRPr sz="1200">
              <a:solidFill>
                <a:srgbClr val="5F6368"/>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Email: </a:t>
            </a:r>
            <a:r>
              <a:rPr lang="en" sz="1200" u="sng">
                <a:solidFill>
                  <a:schemeClr val="accent5"/>
                </a:solidFill>
                <a:latin typeface="Open Sans"/>
                <a:ea typeface="Open Sans"/>
                <a:cs typeface="Open Sans"/>
                <a:sym typeface="Open Sans"/>
                <a:hlinkClick r:id="rId3">
                  <a:extLst>
                    <a:ext uri="{A12FA001-AC4F-418D-AE19-62706E023703}">
                      <ahyp:hlinkClr val="tx"/>
                    </a:ext>
                  </a:extLst>
                </a:hlinkClick>
              </a:rPr>
              <a:t>anaghasobhamanoj@gmail.com</a:t>
            </a:r>
            <a:endParaRPr sz="1200">
              <a:solidFill>
                <a:srgbClr val="5F6368"/>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Linkedin: </a:t>
            </a:r>
            <a:r>
              <a:rPr lang="en" sz="1200" u="sng">
                <a:solidFill>
                  <a:schemeClr val="accent5"/>
                </a:solidFill>
                <a:latin typeface="Open Sans"/>
                <a:ea typeface="Open Sans"/>
                <a:cs typeface="Open Sans"/>
                <a:sym typeface="Open Sans"/>
                <a:hlinkClick r:id="rId4">
                  <a:extLst>
                    <a:ext uri="{A12FA001-AC4F-418D-AE19-62706E023703}">
                      <ahyp:hlinkClr val="tx"/>
                    </a:ext>
                  </a:extLst>
                </a:hlinkClick>
              </a:rPr>
              <a:t>https://www.linkedin.com/in/anagha-manoj49</a:t>
            </a:r>
            <a:endParaRPr sz="1200">
              <a:solidFill>
                <a:srgbClr val="5F6368"/>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t/>
            </a:r>
            <a:endParaRPr sz="1200">
              <a:solidFill>
                <a:srgbClr val="5F6368"/>
              </a:solidFill>
              <a:latin typeface="Open Sans"/>
              <a:ea typeface="Open Sans"/>
              <a:cs typeface="Open Sans"/>
              <a:sym typeface="Open Sans"/>
            </a:endParaRPr>
          </a:p>
        </p:txBody>
      </p:sp>
      <p:sp>
        <p:nvSpPr>
          <p:cNvPr id="439" name="Google Shape;439;p66"/>
          <p:cNvSpPr/>
          <p:nvPr/>
        </p:nvSpPr>
        <p:spPr>
          <a:xfrm>
            <a:off x="4230475" y="1602212"/>
            <a:ext cx="513300" cy="513300"/>
          </a:xfrm>
          <a:prstGeom prst="ellipse">
            <a:avLst/>
          </a:pr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66"/>
          <p:cNvSpPr/>
          <p:nvPr/>
        </p:nvSpPr>
        <p:spPr>
          <a:xfrm>
            <a:off x="4361825" y="1734124"/>
            <a:ext cx="250599" cy="249449"/>
          </a:xfrm>
          <a:custGeom>
            <a:rect b="b" l="l" r="r" t="t"/>
            <a:pathLst>
              <a:path extrusionOk="0" h="962" w="964">
                <a:moveTo>
                  <a:pt x="774" y="400"/>
                </a:moveTo>
                <a:lnTo>
                  <a:pt x="562" y="189"/>
                </a:lnTo>
                <a:lnTo>
                  <a:pt x="0" y="749"/>
                </a:lnTo>
                <a:lnTo>
                  <a:pt x="0" y="961"/>
                </a:lnTo>
                <a:lnTo>
                  <a:pt x="212" y="961"/>
                </a:lnTo>
                <a:lnTo>
                  <a:pt x="774" y="400"/>
                </a:lnTo>
                <a:close/>
                <a:moveTo>
                  <a:pt x="940" y="234"/>
                </a:moveTo>
                <a:cubicBezTo>
                  <a:pt x="963" y="211"/>
                  <a:pt x="963" y="177"/>
                  <a:pt x="940" y="155"/>
                </a:cubicBezTo>
                <a:lnTo>
                  <a:pt x="807" y="22"/>
                </a:lnTo>
                <a:cubicBezTo>
                  <a:pt x="785" y="0"/>
                  <a:pt x="751" y="0"/>
                  <a:pt x="728" y="22"/>
                </a:cubicBezTo>
                <a:lnTo>
                  <a:pt x="618" y="132"/>
                </a:lnTo>
                <a:lnTo>
                  <a:pt x="830" y="344"/>
                </a:lnTo>
                <a:lnTo>
                  <a:pt x="940" y="23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41"/>
          <p:cNvSpPr txBox="1"/>
          <p:nvPr/>
        </p:nvSpPr>
        <p:spPr>
          <a:xfrm>
            <a:off x="517675" y="2237975"/>
            <a:ext cx="3446100" cy="29091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a:solidFill>
                  <a:srgbClr val="990000"/>
                </a:solidFill>
                <a:latin typeface="Open Sans SemiBold"/>
                <a:ea typeface="Open Sans SemiBold"/>
                <a:cs typeface="Open Sans SemiBold"/>
                <a:sym typeface="Open Sans SemiBold"/>
              </a:rPr>
              <a:t>The problem: </a:t>
            </a:r>
            <a:endParaRPr>
              <a:solidFill>
                <a:srgbClr val="990000"/>
              </a:solidFill>
              <a:latin typeface="Open Sans SemiBold"/>
              <a:ea typeface="Open Sans SemiBold"/>
              <a:cs typeface="Open Sans SemiBold"/>
              <a:sym typeface="Open Sans SemiBold"/>
            </a:endParaRPr>
          </a:p>
          <a:p>
            <a:pPr indent="0" lvl="0" marL="0" rtl="0" algn="l">
              <a:lnSpc>
                <a:spcPct val="150000"/>
              </a:lnSpc>
              <a:spcBef>
                <a:spcPts val="0"/>
              </a:spcBef>
              <a:spcAft>
                <a:spcPts val="0"/>
              </a:spcAft>
              <a:buNone/>
            </a:pPr>
            <a:r>
              <a:rPr lang="en" sz="1200">
                <a:solidFill>
                  <a:srgbClr val="5F6368"/>
                </a:solidFill>
                <a:latin typeface="Open Sans"/>
                <a:ea typeface="Open Sans"/>
                <a:cs typeface="Open Sans"/>
                <a:sym typeface="Open Sans"/>
              </a:rPr>
              <a:t>Working professionals, students and all others need to have access to basic training like first aid and CPR. We strive to give that through our app. We allow users to easily access articles, video demonstrations, emergency calls to hospitals incase of emergency and a means to register for online training sessions so that they get necessary information even though their schedules are busy and tiring.</a:t>
            </a:r>
            <a:endParaRPr b="1" sz="1200">
              <a:solidFill>
                <a:srgbClr val="4285F4"/>
              </a:solidFill>
              <a:latin typeface="Open Sans"/>
              <a:ea typeface="Open Sans"/>
              <a:cs typeface="Open Sans"/>
              <a:sym typeface="Open Sans"/>
            </a:endParaRPr>
          </a:p>
        </p:txBody>
      </p:sp>
      <p:sp>
        <p:nvSpPr>
          <p:cNvPr id="173" name="Google Shape;173;p41"/>
          <p:cNvSpPr txBox="1"/>
          <p:nvPr/>
        </p:nvSpPr>
        <p:spPr>
          <a:xfrm>
            <a:off x="517675" y="524350"/>
            <a:ext cx="61551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74" name="Google Shape;174;p41"/>
          <p:cNvSpPr/>
          <p:nvPr/>
        </p:nvSpPr>
        <p:spPr>
          <a:xfrm>
            <a:off x="517675" y="1534000"/>
            <a:ext cx="513300" cy="513300"/>
          </a:xfrm>
          <a:prstGeom prst="ellipse">
            <a:avLst/>
          </a:prstGeom>
          <a:solidFill>
            <a:srgbClr val="8520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1"/>
          <p:cNvSpPr txBox="1"/>
          <p:nvPr/>
        </p:nvSpPr>
        <p:spPr>
          <a:xfrm>
            <a:off x="4572000" y="2237975"/>
            <a:ext cx="3446100" cy="15237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None/>
            </a:pPr>
            <a:r>
              <a:rPr lang="en">
                <a:solidFill>
                  <a:srgbClr val="990000"/>
                </a:solidFill>
                <a:latin typeface="Open Sans SemiBold"/>
                <a:ea typeface="Open Sans SemiBold"/>
                <a:cs typeface="Open Sans SemiBold"/>
                <a:sym typeface="Open Sans SemiBold"/>
              </a:rPr>
              <a:t>The goal: </a:t>
            </a:r>
            <a:endParaRPr>
              <a:solidFill>
                <a:srgbClr val="990000"/>
              </a:solidFill>
              <a:latin typeface="Open Sans SemiBold"/>
              <a:ea typeface="Open Sans SemiBold"/>
              <a:cs typeface="Open Sans SemiBold"/>
              <a:sym typeface="Open Sans SemiBold"/>
            </a:endParaRPr>
          </a:p>
          <a:p>
            <a:pPr indent="0" lvl="0" marL="0" rtl="0" algn="l">
              <a:lnSpc>
                <a:spcPct val="150000"/>
              </a:lnSpc>
              <a:spcBef>
                <a:spcPts val="0"/>
              </a:spcBef>
              <a:spcAft>
                <a:spcPts val="0"/>
              </a:spcAft>
              <a:buNone/>
            </a:pPr>
            <a:r>
              <a:rPr lang="en" sz="1200">
                <a:solidFill>
                  <a:srgbClr val="5F6368"/>
                </a:solidFill>
                <a:latin typeface="Open Sans"/>
                <a:ea typeface="Open Sans"/>
                <a:cs typeface="Open Sans"/>
                <a:sym typeface="Open Sans"/>
              </a:rPr>
              <a:t>Design an app that provides information about CPR that allows users to learn how to perform CPR and allows them to register for CPR training sessions in nearby centers</a:t>
            </a:r>
            <a:endParaRPr b="1" sz="1200">
              <a:solidFill>
                <a:srgbClr val="4285F4"/>
              </a:solidFill>
              <a:latin typeface="Open Sans"/>
              <a:ea typeface="Open Sans"/>
              <a:cs typeface="Open Sans"/>
              <a:sym typeface="Open Sans"/>
            </a:endParaRPr>
          </a:p>
        </p:txBody>
      </p:sp>
      <p:sp>
        <p:nvSpPr>
          <p:cNvPr id="176" name="Google Shape;176;p41"/>
          <p:cNvSpPr/>
          <p:nvPr/>
        </p:nvSpPr>
        <p:spPr>
          <a:xfrm>
            <a:off x="4572000" y="1534000"/>
            <a:ext cx="513300" cy="513300"/>
          </a:xfrm>
          <a:prstGeom prst="ellipse">
            <a:avLst/>
          </a:pr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1"/>
          <p:cNvSpPr/>
          <p:nvPr/>
        </p:nvSpPr>
        <p:spPr>
          <a:xfrm>
            <a:off x="4684213" y="1653525"/>
            <a:ext cx="288875" cy="274249"/>
          </a:xfrm>
          <a:custGeom>
            <a:rect b="b" l="l" r="r" t="t"/>
            <a:pathLst>
              <a:path extrusionOk="0" h="993" w="1045">
                <a:moveTo>
                  <a:pt x="522" y="798"/>
                </a:moveTo>
                <a:lnTo>
                  <a:pt x="844" y="992"/>
                </a:lnTo>
                <a:lnTo>
                  <a:pt x="759" y="626"/>
                </a:lnTo>
                <a:lnTo>
                  <a:pt x="1044" y="378"/>
                </a:lnTo>
                <a:lnTo>
                  <a:pt x="669" y="347"/>
                </a:lnTo>
                <a:lnTo>
                  <a:pt x="522" y="0"/>
                </a:lnTo>
                <a:lnTo>
                  <a:pt x="375" y="347"/>
                </a:lnTo>
                <a:lnTo>
                  <a:pt x="0" y="378"/>
                </a:lnTo>
                <a:lnTo>
                  <a:pt x="285" y="626"/>
                </a:lnTo>
                <a:lnTo>
                  <a:pt x="200" y="992"/>
                </a:lnTo>
                <a:lnTo>
                  <a:pt x="522" y="798"/>
                </a:ln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178" name="Google Shape;178;p41"/>
          <p:cNvSpPr/>
          <p:nvPr/>
        </p:nvSpPr>
        <p:spPr>
          <a:xfrm>
            <a:off x="640475" y="1656801"/>
            <a:ext cx="267700" cy="267700"/>
          </a:xfrm>
          <a:custGeom>
            <a:rect b="b" l="l" r="r" t="t"/>
            <a:pathLst>
              <a:path extrusionOk="0" h="209550" w="209550">
                <a:moveTo>
                  <a:pt x="115315" y="52353"/>
                </a:moveTo>
                <a:lnTo>
                  <a:pt x="115315" y="115315"/>
                </a:lnTo>
                <a:lnTo>
                  <a:pt x="94235" y="115315"/>
                </a:lnTo>
                <a:lnTo>
                  <a:pt x="94235" y="52353"/>
                </a:lnTo>
                <a:close/>
                <a:moveTo>
                  <a:pt x="115315" y="136256"/>
                </a:moveTo>
                <a:lnTo>
                  <a:pt x="115315" y="157197"/>
                </a:lnTo>
                <a:lnTo>
                  <a:pt x="94235" y="157197"/>
                </a:lnTo>
                <a:lnTo>
                  <a:pt x="94235" y="136256"/>
                </a:lnTo>
                <a:close/>
                <a:moveTo>
                  <a:pt x="104705" y="0"/>
                </a:moveTo>
                <a:lnTo>
                  <a:pt x="99400" y="140"/>
                </a:lnTo>
                <a:lnTo>
                  <a:pt x="94095" y="558"/>
                </a:lnTo>
                <a:lnTo>
                  <a:pt x="88790" y="1256"/>
                </a:lnTo>
                <a:lnTo>
                  <a:pt x="83625" y="2094"/>
                </a:lnTo>
                <a:lnTo>
                  <a:pt x="78599" y="3351"/>
                </a:lnTo>
                <a:lnTo>
                  <a:pt x="73573" y="4747"/>
                </a:lnTo>
                <a:lnTo>
                  <a:pt x="68687" y="6422"/>
                </a:lnTo>
                <a:lnTo>
                  <a:pt x="63940" y="8237"/>
                </a:lnTo>
                <a:lnTo>
                  <a:pt x="59333" y="10331"/>
                </a:lnTo>
                <a:lnTo>
                  <a:pt x="54866" y="12704"/>
                </a:lnTo>
                <a:lnTo>
                  <a:pt x="50398" y="15217"/>
                </a:lnTo>
                <a:lnTo>
                  <a:pt x="46210" y="17870"/>
                </a:lnTo>
                <a:lnTo>
                  <a:pt x="42022" y="20801"/>
                </a:lnTo>
                <a:lnTo>
                  <a:pt x="38113" y="23873"/>
                </a:lnTo>
                <a:lnTo>
                  <a:pt x="34343" y="27223"/>
                </a:lnTo>
                <a:lnTo>
                  <a:pt x="30714" y="30714"/>
                </a:lnTo>
                <a:lnTo>
                  <a:pt x="27223" y="34343"/>
                </a:lnTo>
                <a:lnTo>
                  <a:pt x="23873" y="38113"/>
                </a:lnTo>
                <a:lnTo>
                  <a:pt x="20801" y="42161"/>
                </a:lnTo>
                <a:lnTo>
                  <a:pt x="17870" y="46210"/>
                </a:lnTo>
                <a:lnTo>
                  <a:pt x="15217" y="50398"/>
                </a:lnTo>
                <a:lnTo>
                  <a:pt x="12704" y="54866"/>
                </a:lnTo>
                <a:lnTo>
                  <a:pt x="10331" y="59333"/>
                </a:lnTo>
                <a:lnTo>
                  <a:pt x="8237" y="63940"/>
                </a:lnTo>
                <a:lnTo>
                  <a:pt x="6282" y="68826"/>
                </a:lnTo>
                <a:lnTo>
                  <a:pt x="4747" y="73573"/>
                </a:lnTo>
                <a:lnTo>
                  <a:pt x="3351" y="78599"/>
                </a:lnTo>
                <a:lnTo>
                  <a:pt x="2094" y="83625"/>
                </a:lnTo>
                <a:lnTo>
                  <a:pt x="1256" y="88790"/>
                </a:lnTo>
                <a:lnTo>
                  <a:pt x="558" y="94095"/>
                </a:lnTo>
                <a:lnTo>
                  <a:pt x="140" y="99400"/>
                </a:lnTo>
                <a:lnTo>
                  <a:pt x="0" y="104845"/>
                </a:lnTo>
                <a:lnTo>
                  <a:pt x="140" y="110150"/>
                </a:lnTo>
                <a:lnTo>
                  <a:pt x="558" y="115455"/>
                </a:lnTo>
                <a:lnTo>
                  <a:pt x="1256" y="120760"/>
                </a:lnTo>
                <a:lnTo>
                  <a:pt x="2094" y="125925"/>
                </a:lnTo>
                <a:lnTo>
                  <a:pt x="3351" y="130951"/>
                </a:lnTo>
                <a:lnTo>
                  <a:pt x="4747" y="135977"/>
                </a:lnTo>
                <a:lnTo>
                  <a:pt x="6282" y="140863"/>
                </a:lnTo>
                <a:lnTo>
                  <a:pt x="8237" y="145610"/>
                </a:lnTo>
                <a:lnTo>
                  <a:pt x="10331" y="150217"/>
                </a:lnTo>
                <a:lnTo>
                  <a:pt x="12704" y="154684"/>
                </a:lnTo>
                <a:lnTo>
                  <a:pt x="15217" y="159152"/>
                </a:lnTo>
                <a:lnTo>
                  <a:pt x="17870" y="163340"/>
                </a:lnTo>
                <a:lnTo>
                  <a:pt x="20801" y="167528"/>
                </a:lnTo>
                <a:lnTo>
                  <a:pt x="23873" y="171437"/>
                </a:lnTo>
                <a:lnTo>
                  <a:pt x="27223" y="175207"/>
                </a:lnTo>
                <a:lnTo>
                  <a:pt x="30714" y="178836"/>
                </a:lnTo>
                <a:lnTo>
                  <a:pt x="34343" y="182327"/>
                </a:lnTo>
                <a:lnTo>
                  <a:pt x="38113" y="185677"/>
                </a:lnTo>
                <a:lnTo>
                  <a:pt x="42022" y="188749"/>
                </a:lnTo>
                <a:lnTo>
                  <a:pt x="46210" y="191680"/>
                </a:lnTo>
                <a:lnTo>
                  <a:pt x="50398" y="194333"/>
                </a:lnTo>
                <a:lnTo>
                  <a:pt x="54866" y="196846"/>
                </a:lnTo>
                <a:lnTo>
                  <a:pt x="59333" y="199219"/>
                </a:lnTo>
                <a:lnTo>
                  <a:pt x="63940" y="201313"/>
                </a:lnTo>
                <a:lnTo>
                  <a:pt x="68687" y="203268"/>
                </a:lnTo>
                <a:lnTo>
                  <a:pt x="73573" y="204803"/>
                </a:lnTo>
                <a:lnTo>
                  <a:pt x="78599" y="206199"/>
                </a:lnTo>
                <a:lnTo>
                  <a:pt x="83625" y="207456"/>
                </a:lnTo>
                <a:lnTo>
                  <a:pt x="88790" y="208294"/>
                </a:lnTo>
                <a:lnTo>
                  <a:pt x="94095" y="208992"/>
                </a:lnTo>
                <a:lnTo>
                  <a:pt x="99400" y="209410"/>
                </a:lnTo>
                <a:lnTo>
                  <a:pt x="104705" y="209550"/>
                </a:lnTo>
                <a:lnTo>
                  <a:pt x="110150" y="209410"/>
                </a:lnTo>
                <a:lnTo>
                  <a:pt x="115455" y="208992"/>
                </a:lnTo>
                <a:lnTo>
                  <a:pt x="120760" y="208294"/>
                </a:lnTo>
                <a:lnTo>
                  <a:pt x="125925" y="207456"/>
                </a:lnTo>
                <a:lnTo>
                  <a:pt x="130951" y="206199"/>
                </a:lnTo>
                <a:lnTo>
                  <a:pt x="135977" y="204803"/>
                </a:lnTo>
                <a:lnTo>
                  <a:pt x="140724" y="203268"/>
                </a:lnTo>
                <a:lnTo>
                  <a:pt x="145610" y="201313"/>
                </a:lnTo>
                <a:lnTo>
                  <a:pt x="150217" y="199219"/>
                </a:lnTo>
                <a:lnTo>
                  <a:pt x="154684" y="196846"/>
                </a:lnTo>
                <a:lnTo>
                  <a:pt x="159152" y="194333"/>
                </a:lnTo>
                <a:lnTo>
                  <a:pt x="163340" y="191680"/>
                </a:lnTo>
                <a:lnTo>
                  <a:pt x="167389" y="188749"/>
                </a:lnTo>
                <a:lnTo>
                  <a:pt x="171437" y="185677"/>
                </a:lnTo>
                <a:lnTo>
                  <a:pt x="175207" y="182327"/>
                </a:lnTo>
                <a:lnTo>
                  <a:pt x="178836" y="178836"/>
                </a:lnTo>
                <a:lnTo>
                  <a:pt x="182327" y="175207"/>
                </a:lnTo>
                <a:lnTo>
                  <a:pt x="185677" y="171437"/>
                </a:lnTo>
                <a:lnTo>
                  <a:pt x="188749" y="167528"/>
                </a:lnTo>
                <a:lnTo>
                  <a:pt x="191680" y="163340"/>
                </a:lnTo>
                <a:lnTo>
                  <a:pt x="194333" y="159152"/>
                </a:lnTo>
                <a:lnTo>
                  <a:pt x="196846" y="154684"/>
                </a:lnTo>
                <a:lnTo>
                  <a:pt x="199219" y="150217"/>
                </a:lnTo>
                <a:lnTo>
                  <a:pt x="201313" y="145610"/>
                </a:lnTo>
                <a:lnTo>
                  <a:pt x="203128" y="140863"/>
                </a:lnTo>
                <a:lnTo>
                  <a:pt x="204803" y="135977"/>
                </a:lnTo>
                <a:lnTo>
                  <a:pt x="206199" y="130951"/>
                </a:lnTo>
                <a:lnTo>
                  <a:pt x="207456" y="125925"/>
                </a:lnTo>
                <a:lnTo>
                  <a:pt x="208294" y="120760"/>
                </a:lnTo>
                <a:lnTo>
                  <a:pt x="208992" y="115455"/>
                </a:lnTo>
                <a:lnTo>
                  <a:pt x="209410" y="110150"/>
                </a:lnTo>
                <a:lnTo>
                  <a:pt x="209550" y="104845"/>
                </a:lnTo>
                <a:lnTo>
                  <a:pt x="209410" y="99400"/>
                </a:lnTo>
                <a:lnTo>
                  <a:pt x="208992" y="94095"/>
                </a:lnTo>
                <a:lnTo>
                  <a:pt x="208294" y="88790"/>
                </a:lnTo>
                <a:lnTo>
                  <a:pt x="207456" y="83625"/>
                </a:lnTo>
                <a:lnTo>
                  <a:pt x="206199" y="78599"/>
                </a:lnTo>
                <a:lnTo>
                  <a:pt x="204803" y="73573"/>
                </a:lnTo>
                <a:lnTo>
                  <a:pt x="203128" y="68826"/>
                </a:lnTo>
                <a:lnTo>
                  <a:pt x="201313" y="63940"/>
                </a:lnTo>
                <a:lnTo>
                  <a:pt x="199219" y="59333"/>
                </a:lnTo>
                <a:lnTo>
                  <a:pt x="196846" y="54866"/>
                </a:lnTo>
                <a:lnTo>
                  <a:pt x="194333" y="50398"/>
                </a:lnTo>
                <a:lnTo>
                  <a:pt x="191680" y="46210"/>
                </a:lnTo>
                <a:lnTo>
                  <a:pt x="188749" y="42161"/>
                </a:lnTo>
                <a:lnTo>
                  <a:pt x="185677" y="38113"/>
                </a:lnTo>
                <a:lnTo>
                  <a:pt x="182327" y="34343"/>
                </a:lnTo>
                <a:lnTo>
                  <a:pt x="178836" y="30714"/>
                </a:lnTo>
                <a:lnTo>
                  <a:pt x="175207" y="27223"/>
                </a:lnTo>
                <a:lnTo>
                  <a:pt x="171437" y="23873"/>
                </a:lnTo>
                <a:lnTo>
                  <a:pt x="167389" y="20801"/>
                </a:lnTo>
                <a:lnTo>
                  <a:pt x="163340" y="17870"/>
                </a:lnTo>
                <a:lnTo>
                  <a:pt x="159152" y="15217"/>
                </a:lnTo>
                <a:lnTo>
                  <a:pt x="154684" y="12704"/>
                </a:lnTo>
                <a:lnTo>
                  <a:pt x="150217" y="10331"/>
                </a:lnTo>
                <a:lnTo>
                  <a:pt x="145610" y="8237"/>
                </a:lnTo>
                <a:lnTo>
                  <a:pt x="140724" y="6422"/>
                </a:lnTo>
                <a:lnTo>
                  <a:pt x="135977" y="4747"/>
                </a:lnTo>
                <a:lnTo>
                  <a:pt x="130951" y="3351"/>
                </a:lnTo>
                <a:lnTo>
                  <a:pt x="125925" y="2094"/>
                </a:lnTo>
                <a:lnTo>
                  <a:pt x="120760" y="1256"/>
                </a:lnTo>
                <a:lnTo>
                  <a:pt x="115455" y="558"/>
                </a:lnTo>
                <a:lnTo>
                  <a:pt x="110150" y="140"/>
                </a:lnTo>
                <a:lnTo>
                  <a:pt x="1047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42"/>
          <p:cNvSpPr txBox="1"/>
          <p:nvPr/>
        </p:nvSpPr>
        <p:spPr>
          <a:xfrm>
            <a:off x="517675" y="2237975"/>
            <a:ext cx="3446100" cy="12468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None/>
            </a:pPr>
            <a:r>
              <a:rPr lang="en">
                <a:solidFill>
                  <a:srgbClr val="990000"/>
                </a:solidFill>
                <a:latin typeface="Open Sans SemiBold"/>
                <a:ea typeface="Open Sans SemiBold"/>
                <a:cs typeface="Open Sans SemiBold"/>
                <a:sym typeface="Open Sans SemiBold"/>
              </a:rPr>
              <a:t>My role: </a:t>
            </a:r>
            <a:endParaRPr>
              <a:solidFill>
                <a:srgbClr val="990000"/>
              </a:solidFill>
              <a:latin typeface="Open Sans SemiBold"/>
              <a:ea typeface="Open Sans SemiBold"/>
              <a:cs typeface="Open Sans SemiBold"/>
              <a:sym typeface="Open Sans SemiBold"/>
            </a:endParaRPr>
          </a:p>
          <a:p>
            <a:pPr indent="0" lvl="0" marL="0" rtl="0" algn="l">
              <a:lnSpc>
                <a:spcPct val="150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UX designer designing an app for CoreCPR from conception to delivery.</a:t>
            </a:r>
            <a:endParaRPr b="1" sz="1200">
              <a:solidFill>
                <a:schemeClr val="accent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sz="1200">
              <a:solidFill>
                <a:srgbClr val="5F6368"/>
              </a:solidFill>
              <a:latin typeface="Open Sans"/>
              <a:ea typeface="Open Sans"/>
              <a:cs typeface="Open Sans"/>
              <a:sym typeface="Open Sans"/>
            </a:endParaRPr>
          </a:p>
        </p:txBody>
      </p:sp>
      <p:sp>
        <p:nvSpPr>
          <p:cNvPr id="184" name="Google Shape;184;p42"/>
          <p:cNvSpPr txBox="1"/>
          <p:nvPr/>
        </p:nvSpPr>
        <p:spPr>
          <a:xfrm>
            <a:off x="517675" y="524350"/>
            <a:ext cx="61551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85" name="Google Shape;185;p42"/>
          <p:cNvSpPr/>
          <p:nvPr/>
        </p:nvSpPr>
        <p:spPr>
          <a:xfrm>
            <a:off x="517675" y="1534000"/>
            <a:ext cx="513300" cy="513300"/>
          </a:xfrm>
          <a:prstGeom prst="ellipse">
            <a:avLst/>
          </a:pr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42"/>
          <p:cNvSpPr txBox="1"/>
          <p:nvPr/>
        </p:nvSpPr>
        <p:spPr>
          <a:xfrm>
            <a:off x="4572000" y="2237975"/>
            <a:ext cx="3446100" cy="18009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None/>
            </a:pPr>
            <a:r>
              <a:rPr lang="en">
                <a:solidFill>
                  <a:srgbClr val="990000"/>
                </a:solidFill>
                <a:latin typeface="Open Sans SemiBold"/>
                <a:ea typeface="Open Sans SemiBold"/>
                <a:cs typeface="Open Sans SemiBold"/>
                <a:sym typeface="Open Sans SemiBold"/>
              </a:rPr>
              <a:t>Responsibilities: </a:t>
            </a:r>
            <a:endParaRPr>
              <a:solidFill>
                <a:srgbClr val="990000"/>
              </a:solidFill>
              <a:latin typeface="Open Sans SemiBold"/>
              <a:ea typeface="Open Sans SemiBold"/>
              <a:cs typeface="Open Sans SemiBold"/>
              <a:sym typeface="Open Sans SemiBold"/>
            </a:endParaRPr>
          </a:p>
          <a:p>
            <a:pPr indent="0" lvl="0" marL="0" rtl="0" algn="l">
              <a:lnSpc>
                <a:spcPct val="150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Conducting interviews, paper and digital wireframing, low and high-fidelity prototyping, conducting usability studies, accounting for accessibility and iterating on designs.</a:t>
            </a:r>
            <a:endParaRPr b="1" sz="1200">
              <a:solidFill>
                <a:schemeClr val="accent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sz="1200">
              <a:solidFill>
                <a:srgbClr val="5F6368"/>
              </a:solidFill>
              <a:latin typeface="Open Sans"/>
              <a:ea typeface="Open Sans"/>
              <a:cs typeface="Open Sans"/>
              <a:sym typeface="Open Sans"/>
            </a:endParaRPr>
          </a:p>
        </p:txBody>
      </p:sp>
      <p:sp>
        <p:nvSpPr>
          <p:cNvPr id="187" name="Google Shape;187;p42"/>
          <p:cNvSpPr/>
          <p:nvPr/>
        </p:nvSpPr>
        <p:spPr>
          <a:xfrm>
            <a:off x="4572000" y="1534000"/>
            <a:ext cx="513300" cy="513300"/>
          </a:xfrm>
          <a:prstGeom prst="ellipse">
            <a:avLst/>
          </a:pr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42"/>
          <p:cNvSpPr/>
          <p:nvPr/>
        </p:nvSpPr>
        <p:spPr>
          <a:xfrm>
            <a:off x="645441" y="1662440"/>
            <a:ext cx="257757" cy="256421"/>
          </a:xfrm>
          <a:custGeom>
            <a:rect b="b" l="l" r="r" t="t"/>
            <a:pathLst>
              <a:path extrusionOk="0" h="847" w="851">
                <a:moveTo>
                  <a:pt x="423" y="423"/>
                </a:moveTo>
                <a:cubicBezTo>
                  <a:pt x="542" y="423"/>
                  <a:pt x="635" y="327"/>
                  <a:pt x="635" y="212"/>
                </a:cubicBezTo>
                <a:cubicBezTo>
                  <a:pt x="635" y="93"/>
                  <a:pt x="539" y="0"/>
                  <a:pt x="423" y="0"/>
                </a:cubicBezTo>
                <a:cubicBezTo>
                  <a:pt x="308" y="0"/>
                  <a:pt x="212" y="96"/>
                  <a:pt x="212" y="212"/>
                </a:cubicBezTo>
                <a:cubicBezTo>
                  <a:pt x="209" y="327"/>
                  <a:pt x="305" y="423"/>
                  <a:pt x="423" y="423"/>
                </a:cubicBezTo>
                <a:close/>
                <a:moveTo>
                  <a:pt x="423" y="528"/>
                </a:moveTo>
                <a:cubicBezTo>
                  <a:pt x="282" y="528"/>
                  <a:pt x="0" y="598"/>
                  <a:pt x="0" y="738"/>
                </a:cubicBezTo>
                <a:lnTo>
                  <a:pt x="0" y="846"/>
                </a:lnTo>
                <a:lnTo>
                  <a:pt x="850" y="846"/>
                </a:lnTo>
                <a:lnTo>
                  <a:pt x="850" y="738"/>
                </a:lnTo>
                <a:cubicBezTo>
                  <a:pt x="847" y="601"/>
                  <a:pt x="564" y="528"/>
                  <a:pt x="423" y="528"/>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189" name="Google Shape;189;p42"/>
          <p:cNvSpPr/>
          <p:nvPr/>
        </p:nvSpPr>
        <p:spPr>
          <a:xfrm>
            <a:off x="4685687" y="1710781"/>
            <a:ext cx="285935" cy="159748"/>
          </a:xfrm>
          <a:custGeom>
            <a:rect b="b" l="l" r="r" t="t"/>
            <a:pathLst>
              <a:path extrusionOk="0" h="526" w="941">
                <a:moveTo>
                  <a:pt x="0" y="316"/>
                </a:moveTo>
                <a:lnTo>
                  <a:pt x="105" y="316"/>
                </a:lnTo>
                <a:lnTo>
                  <a:pt x="105" y="212"/>
                </a:lnTo>
                <a:lnTo>
                  <a:pt x="0" y="212"/>
                </a:lnTo>
                <a:lnTo>
                  <a:pt x="0" y="316"/>
                </a:lnTo>
                <a:close/>
                <a:moveTo>
                  <a:pt x="0" y="525"/>
                </a:moveTo>
                <a:lnTo>
                  <a:pt x="105" y="525"/>
                </a:lnTo>
                <a:lnTo>
                  <a:pt x="105" y="421"/>
                </a:lnTo>
                <a:lnTo>
                  <a:pt x="0" y="421"/>
                </a:lnTo>
                <a:lnTo>
                  <a:pt x="0" y="525"/>
                </a:lnTo>
                <a:close/>
                <a:moveTo>
                  <a:pt x="0" y="105"/>
                </a:moveTo>
                <a:lnTo>
                  <a:pt x="105" y="105"/>
                </a:lnTo>
                <a:lnTo>
                  <a:pt x="105" y="0"/>
                </a:lnTo>
                <a:lnTo>
                  <a:pt x="0" y="0"/>
                </a:lnTo>
                <a:lnTo>
                  <a:pt x="0" y="105"/>
                </a:lnTo>
                <a:close/>
                <a:moveTo>
                  <a:pt x="209" y="316"/>
                </a:moveTo>
                <a:lnTo>
                  <a:pt x="940" y="316"/>
                </a:lnTo>
                <a:lnTo>
                  <a:pt x="940" y="212"/>
                </a:lnTo>
                <a:lnTo>
                  <a:pt x="209" y="212"/>
                </a:lnTo>
                <a:lnTo>
                  <a:pt x="209" y="316"/>
                </a:lnTo>
                <a:close/>
                <a:moveTo>
                  <a:pt x="209" y="525"/>
                </a:moveTo>
                <a:lnTo>
                  <a:pt x="940" y="525"/>
                </a:lnTo>
                <a:lnTo>
                  <a:pt x="940" y="421"/>
                </a:lnTo>
                <a:lnTo>
                  <a:pt x="209" y="421"/>
                </a:lnTo>
                <a:lnTo>
                  <a:pt x="209" y="525"/>
                </a:lnTo>
                <a:close/>
                <a:moveTo>
                  <a:pt x="209" y="0"/>
                </a:moveTo>
                <a:lnTo>
                  <a:pt x="209" y="105"/>
                </a:lnTo>
                <a:lnTo>
                  <a:pt x="940" y="105"/>
                </a:lnTo>
                <a:lnTo>
                  <a:pt x="940" y="0"/>
                </a:lnTo>
                <a:lnTo>
                  <a:pt x="209" y="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4335"/>
        </a:solidFill>
      </p:bgPr>
    </p:bg>
    <p:spTree>
      <p:nvGrpSpPr>
        <p:cNvPr id="193" name="Shape 193"/>
        <p:cNvGrpSpPr/>
        <p:nvPr/>
      </p:nvGrpSpPr>
      <p:grpSpPr>
        <a:xfrm>
          <a:off x="0" y="0"/>
          <a:ext cx="0" cy="0"/>
          <a:chOff x="0" y="0"/>
          <a:chExt cx="0" cy="0"/>
        </a:xfrm>
      </p:grpSpPr>
      <p:sp>
        <p:nvSpPr>
          <p:cNvPr id="194" name="Google Shape;194;p43"/>
          <p:cNvSpPr txBox="1"/>
          <p:nvPr/>
        </p:nvSpPr>
        <p:spPr>
          <a:xfrm>
            <a:off x="-460025" y="2082300"/>
            <a:ext cx="3704400" cy="9789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lang="en" sz="2400">
                <a:solidFill>
                  <a:srgbClr val="FFFFFF"/>
                </a:solidFill>
                <a:latin typeface="Open Sans"/>
                <a:ea typeface="Open Sans"/>
                <a:cs typeface="Open Sans"/>
                <a:sym typeface="Open Sans"/>
              </a:rPr>
              <a:t>Understanding</a:t>
            </a:r>
            <a:endParaRPr sz="2400">
              <a:solidFill>
                <a:srgbClr val="FFFFFF"/>
              </a:solidFill>
              <a:latin typeface="Open Sans"/>
              <a:ea typeface="Open Sans"/>
              <a:cs typeface="Open Sans"/>
              <a:sym typeface="Open Sans"/>
            </a:endParaRPr>
          </a:p>
          <a:p>
            <a:pPr indent="0" lvl="0" marL="0" rtl="0" algn="r">
              <a:lnSpc>
                <a:spcPct val="115000"/>
              </a:lnSpc>
              <a:spcBef>
                <a:spcPts val="0"/>
              </a:spcBef>
              <a:spcAft>
                <a:spcPts val="0"/>
              </a:spcAft>
              <a:buNone/>
            </a:pPr>
            <a:r>
              <a:rPr lang="en" sz="2400">
                <a:solidFill>
                  <a:srgbClr val="FFFFFF"/>
                </a:solidFill>
                <a:latin typeface="Open Sans"/>
                <a:ea typeface="Open Sans"/>
                <a:cs typeface="Open Sans"/>
                <a:sym typeface="Open Sans"/>
              </a:rPr>
              <a:t>the user</a:t>
            </a:r>
            <a:endParaRPr sz="2400">
              <a:solidFill>
                <a:srgbClr val="FFFFFF"/>
              </a:solidFill>
              <a:latin typeface="Open Sans"/>
              <a:ea typeface="Open Sans"/>
              <a:cs typeface="Open Sans"/>
              <a:sym typeface="Open Sans"/>
            </a:endParaRPr>
          </a:p>
        </p:txBody>
      </p:sp>
      <p:sp>
        <p:nvSpPr>
          <p:cNvPr id="195" name="Google Shape;195;p43"/>
          <p:cNvSpPr txBox="1"/>
          <p:nvPr/>
        </p:nvSpPr>
        <p:spPr>
          <a:xfrm>
            <a:off x="3712425" y="1886850"/>
            <a:ext cx="3946500" cy="13698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User research</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Personas</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Problem </a:t>
            </a:r>
            <a:r>
              <a:rPr lang="en">
                <a:solidFill>
                  <a:srgbClr val="FFFFFF"/>
                </a:solidFill>
                <a:latin typeface="Open Sans"/>
                <a:ea typeface="Open Sans"/>
                <a:cs typeface="Open Sans"/>
                <a:sym typeface="Open Sans"/>
              </a:rPr>
              <a:t>statements</a:t>
            </a:r>
            <a:endParaRPr>
              <a:solidFill>
                <a:srgbClr val="FFFFFF"/>
              </a:solidFill>
              <a:latin typeface="Open Sans"/>
              <a:ea typeface="Open Sans"/>
              <a:cs typeface="Open Sans"/>
              <a:sym typeface="Open Sans"/>
            </a:endParaRPr>
          </a:p>
          <a:p>
            <a:pPr indent="-317500" lvl="0" marL="457200" rtl="0" algn="l">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User Journey</a:t>
            </a:r>
            <a:endParaRPr>
              <a:solidFill>
                <a:srgbClr val="FFFFFF"/>
              </a:solidFill>
              <a:latin typeface="Open Sans"/>
              <a:ea typeface="Open Sans"/>
              <a:cs typeface="Open Sans"/>
              <a:sym typeface="Open Sans"/>
            </a:endParaRPr>
          </a:p>
        </p:txBody>
      </p:sp>
      <p:cxnSp>
        <p:nvCxnSpPr>
          <p:cNvPr id="196" name="Google Shape;196;p43"/>
          <p:cNvCxnSpPr/>
          <p:nvPr/>
        </p:nvCxnSpPr>
        <p:spPr>
          <a:xfrm>
            <a:off x="3460100" y="1032150"/>
            <a:ext cx="36600" cy="3079200"/>
          </a:xfrm>
          <a:prstGeom prst="straightConnector1">
            <a:avLst/>
          </a:prstGeom>
          <a:noFill/>
          <a:ln cap="flat" cmpd="sng" w="19050">
            <a:solidFill>
              <a:srgbClr val="FFFFFF"/>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44"/>
          <p:cNvSpPr/>
          <p:nvPr/>
        </p:nvSpPr>
        <p:spPr>
          <a:xfrm>
            <a:off x="517675" y="1832019"/>
            <a:ext cx="7938900" cy="25104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4"/>
          <p:cNvSpPr txBox="1"/>
          <p:nvPr/>
        </p:nvSpPr>
        <p:spPr>
          <a:xfrm>
            <a:off x="517675" y="524350"/>
            <a:ext cx="61551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User research: summary</a:t>
            </a:r>
            <a:endParaRPr sz="2400">
              <a:solidFill>
                <a:srgbClr val="5F6368"/>
              </a:solidFill>
              <a:latin typeface="Open Sans"/>
              <a:ea typeface="Open Sans"/>
              <a:cs typeface="Open Sans"/>
              <a:sym typeface="Open Sans"/>
            </a:endParaRPr>
          </a:p>
        </p:txBody>
      </p:sp>
      <p:sp>
        <p:nvSpPr>
          <p:cNvPr id="203" name="Google Shape;203;p44"/>
          <p:cNvSpPr txBox="1"/>
          <p:nvPr/>
        </p:nvSpPr>
        <p:spPr>
          <a:xfrm>
            <a:off x="919075" y="2273625"/>
            <a:ext cx="7136100" cy="2068800"/>
          </a:xfrm>
          <a:prstGeom prst="rect">
            <a:avLst/>
          </a:prstGeom>
          <a:noFill/>
          <a:ln>
            <a:noFill/>
          </a:ln>
        </p:spPr>
        <p:txBody>
          <a:bodyPr anchorCtr="0" anchor="t" bIns="91425" lIns="0"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I conducted interviews and created empathy maps to understand the user I am designing for and their needs. A primary user group identified was working adults who don’t have time to attend CPR training sessions due to their schedules. Another user group identified was students or commuters who want these additional skills learned beforehand.</a:t>
            </a:r>
            <a:endParaRPr sz="1200">
              <a:solidFill>
                <a:srgbClr val="5F6368"/>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t/>
            </a:r>
            <a:endParaRPr sz="1200">
              <a:solidFill>
                <a:srgbClr val="5F6368"/>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These user groups confirmed the initial assumptions about CoreCPR  customers, but research also revealed that time was not the only factor limiting users. Other user problems included obligation, interests, or challenges that make it difficult to go in- person for registering, searching and attending the workshop.</a:t>
            </a:r>
            <a:endParaRPr sz="1200">
              <a:solidFill>
                <a:srgbClr val="5F6368"/>
              </a:solidFill>
              <a:latin typeface="Open Sans"/>
              <a:ea typeface="Open Sans"/>
              <a:cs typeface="Open Sans"/>
              <a:sym typeface="Open Sans"/>
            </a:endParaRPr>
          </a:p>
        </p:txBody>
      </p:sp>
      <p:sp>
        <p:nvSpPr>
          <p:cNvPr id="204" name="Google Shape;204;p44"/>
          <p:cNvSpPr/>
          <p:nvPr/>
        </p:nvSpPr>
        <p:spPr>
          <a:xfrm>
            <a:off x="4230475" y="1602212"/>
            <a:ext cx="513300" cy="513300"/>
          </a:xfrm>
          <a:prstGeom prst="ellipse">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4"/>
          <p:cNvSpPr/>
          <p:nvPr/>
        </p:nvSpPr>
        <p:spPr>
          <a:xfrm>
            <a:off x="4373201" y="1744926"/>
            <a:ext cx="227849" cy="227849"/>
          </a:xfrm>
          <a:custGeom>
            <a:rect b="b" l="l" r="r" t="t"/>
            <a:pathLst>
              <a:path extrusionOk="0" h="941" w="940">
                <a:moveTo>
                  <a:pt x="835" y="0"/>
                </a:moveTo>
                <a:lnTo>
                  <a:pt x="104" y="0"/>
                </a:lnTo>
                <a:cubicBezTo>
                  <a:pt x="47" y="0"/>
                  <a:pt x="0" y="48"/>
                  <a:pt x="0" y="105"/>
                </a:cubicBezTo>
                <a:lnTo>
                  <a:pt x="0" y="835"/>
                </a:lnTo>
                <a:cubicBezTo>
                  <a:pt x="0" y="892"/>
                  <a:pt x="47" y="940"/>
                  <a:pt x="104" y="940"/>
                </a:cubicBezTo>
                <a:lnTo>
                  <a:pt x="835" y="940"/>
                </a:lnTo>
                <a:cubicBezTo>
                  <a:pt x="891" y="940"/>
                  <a:pt x="939" y="892"/>
                  <a:pt x="939" y="835"/>
                </a:cubicBezTo>
                <a:lnTo>
                  <a:pt x="939" y="105"/>
                </a:lnTo>
                <a:cubicBezTo>
                  <a:pt x="939" y="48"/>
                  <a:pt x="891" y="0"/>
                  <a:pt x="835" y="0"/>
                </a:cubicBezTo>
                <a:close/>
                <a:moveTo>
                  <a:pt x="313" y="734"/>
                </a:moveTo>
                <a:lnTo>
                  <a:pt x="208" y="734"/>
                </a:lnTo>
                <a:lnTo>
                  <a:pt x="208" y="367"/>
                </a:lnTo>
                <a:lnTo>
                  <a:pt x="313" y="367"/>
                </a:lnTo>
                <a:lnTo>
                  <a:pt x="313" y="734"/>
                </a:lnTo>
                <a:close/>
                <a:moveTo>
                  <a:pt x="522" y="734"/>
                </a:moveTo>
                <a:lnTo>
                  <a:pt x="417" y="734"/>
                </a:lnTo>
                <a:lnTo>
                  <a:pt x="417" y="212"/>
                </a:lnTo>
                <a:lnTo>
                  <a:pt x="522" y="212"/>
                </a:lnTo>
                <a:lnTo>
                  <a:pt x="522" y="734"/>
                </a:lnTo>
                <a:close/>
                <a:moveTo>
                  <a:pt x="730" y="734"/>
                </a:moveTo>
                <a:lnTo>
                  <a:pt x="626" y="734"/>
                </a:lnTo>
                <a:lnTo>
                  <a:pt x="626" y="525"/>
                </a:lnTo>
                <a:lnTo>
                  <a:pt x="730" y="525"/>
                </a:lnTo>
                <a:lnTo>
                  <a:pt x="730" y="73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5"/>
          <p:cNvSpPr txBox="1"/>
          <p:nvPr/>
        </p:nvSpPr>
        <p:spPr>
          <a:xfrm>
            <a:off x="517675" y="524350"/>
            <a:ext cx="61086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Persona 1: </a:t>
            </a:r>
            <a:r>
              <a:rPr b="1" lang="en" sz="2400">
                <a:solidFill>
                  <a:srgbClr val="5F6368"/>
                </a:solidFill>
                <a:latin typeface="Open Sans"/>
                <a:ea typeface="Open Sans"/>
                <a:cs typeface="Open Sans"/>
                <a:sym typeface="Open Sans"/>
              </a:rPr>
              <a:t>Rana Sawalha</a:t>
            </a:r>
            <a:endParaRPr b="1" sz="2400">
              <a:solidFill>
                <a:srgbClr val="5F6368"/>
              </a:solidFill>
              <a:latin typeface="Open Sans"/>
              <a:ea typeface="Open Sans"/>
              <a:cs typeface="Open Sans"/>
              <a:sym typeface="Open Sans"/>
            </a:endParaRPr>
          </a:p>
        </p:txBody>
      </p:sp>
      <p:sp>
        <p:nvSpPr>
          <p:cNvPr id="211" name="Google Shape;211;p45"/>
          <p:cNvSpPr txBox="1"/>
          <p:nvPr/>
        </p:nvSpPr>
        <p:spPr>
          <a:xfrm>
            <a:off x="517675" y="1510800"/>
            <a:ext cx="2184600" cy="36327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None/>
            </a:pPr>
            <a:r>
              <a:rPr lang="en">
                <a:solidFill>
                  <a:srgbClr val="EA4335"/>
                </a:solidFill>
                <a:latin typeface="Open Sans SemiBold"/>
                <a:ea typeface="Open Sans SemiBold"/>
                <a:cs typeface="Open Sans SemiBold"/>
                <a:sym typeface="Open Sans SemiBold"/>
              </a:rPr>
              <a:t>Problem statement:</a:t>
            </a:r>
            <a:endParaRPr>
              <a:solidFill>
                <a:srgbClr val="EA4335"/>
              </a:solidFill>
              <a:latin typeface="Open Sans SemiBold"/>
              <a:ea typeface="Open Sans SemiBold"/>
              <a:cs typeface="Open Sans SemiBold"/>
              <a:sym typeface="Open Sans SemiBold"/>
            </a:endParaRPr>
          </a:p>
          <a:p>
            <a:pPr indent="0" lvl="0" marL="0" rtl="0" algn="l">
              <a:lnSpc>
                <a:spcPct val="150000"/>
              </a:lnSpc>
              <a:spcBef>
                <a:spcPts val="0"/>
              </a:spcBef>
              <a:spcAft>
                <a:spcPts val="0"/>
              </a:spcAft>
              <a:buNone/>
            </a:pPr>
            <a:r>
              <a:rPr lang="en">
                <a:solidFill>
                  <a:srgbClr val="5F6368"/>
                </a:solidFill>
                <a:latin typeface="Open Sans"/>
                <a:ea typeface="Open Sans"/>
                <a:cs typeface="Open Sans"/>
                <a:sym typeface="Open Sans"/>
              </a:rPr>
              <a:t>Rana Sawalha</a:t>
            </a:r>
            <a:r>
              <a:rPr lang="en">
                <a:solidFill>
                  <a:srgbClr val="5F6368"/>
                </a:solidFill>
                <a:latin typeface="Open Sans"/>
                <a:ea typeface="Open Sans"/>
                <a:cs typeface="Open Sans"/>
                <a:sym typeface="Open Sans"/>
              </a:rPr>
              <a:t> is a marketing manager at an MNC who needs to be able to register and attend workshops online because he does not get much time off after work and spending time with his family.</a:t>
            </a:r>
            <a:endParaRPr>
              <a:solidFill>
                <a:srgbClr val="5F6368"/>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pic>
        <p:nvPicPr>
          <p:cNvPr id="212" name="Google Shape;212;p45"/>
          <p:cNvPicPr preferRelativeResize="0"/>
          <p:nvPr/>
        </p:nvPicPr>
        <p:blipFill>
          <a:blip r:embed="rId3">
            <a:alphaModFix/>
          </a:blip>
          <a:stretch>
            <a:fillRect/>
          </a:stretch>
        </p:blipFill>
        <p:spPr>
          <a:xfrm>
            <a:off x="2854675" y="1078450"/>
            <a:ext cx="6136924" cy="347212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6"/>
          <p:cNvSpPr txBox="1"/>
          <p:nvPr/>
        </p:nvSpPr>
        <p:spPr>
          <a:xfrm>
            <a:off x="517675" y="524350"/>
            <a:ext cx="61086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User journey map</a:t>
            </a:r>
            <a:endParaRPr sz="2400">
              <a:solidFill>
                <a:srgbClr val="5F6368"/>
              </a:solidFill>
              <a:latin typeface="Open Sans"/>
              <a:ea typeface="Open Sans"/>
              <a:cs typeface="Open Sans"/>
              <a:sym typeface="Open Sans"/>
            </a:endParaRPr>
          </a:p>
        </p:txBody>
      </p:sp>
      <p:sp>
        <p:nvSpPr>
          <p:cNvPr id="218" name="Google Shape;218;p46"/>
          <p:cNvSpPr txBox="1"/>
          <p:nvPr/>
        </p:nvSpPr>
        <p:spPr>
          <a:xfrm>
            <a:off x="6011725" y="2294700"/>
            <a:ext cx="1332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5F6368"/>
                </a:solidFill>
                <a:latin typeface="Open Sans"/>
                <a:ea typeface="Open Sans"/>
                <a:cs typeface="Open Sans"/>
                <a:sym typeface="Open Sans"/>
              </a:rPr>
              <a:t>Image of user journey map</a:t>
            </a:r>
            <a:endParaRPr sz="1200">
              <a:solidFill>
                <a:srgbClr val="5F6368"/>
              </a:solidFill>
              <a:latin typeface="Open Sans"/>
              <a:ea typeface="Open Sans"/>
              <a:cs typeface="Open Sans"/>
              <a:sym typeface="Open Sans"/>
            </a:endParaRPr>
          </a:p>
        </p:txBody>
      </p:sp>
      <p:sp>
        <p:nvSpPr>
          <p:cNvPr id="219" name="Google Shape;219;p46"/>
          <p:cNvSpPr txBox="1"/>
          <p:nvPr/>
        </p:nvSpPr>
        <p:spPr>
          <a:xfrm>
            <a:off x="517675" y="1522550"/>
            <a:ext cx="2421300" cy="16932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Mapping Rana’s user journey revealed how helpful it would be for users to have access to an app like CoreCPR</a:t>
            </a:r>
            <a:endParaRPr/>
          </a:p>
        </p:txBody>
      </p:sp>
      <p:pic>
        <p:nvPicPr>
          <p:cNvPr id="220" name="Google Shape;220;p46"/>
          <p:cNvPicPr preferRelativeResize="0"/>
          <p:nvPr/>
        </p:nvPicPr>
        <p:blipFill>
          <a:blip r:embed="rId3">
            <a:alphaModFix/>
          </a:blip>
          <a:stretch>
            <a:fillRect/>
          </a:stretch>
        </p:blipFill>
        <p:spPr>
          <a:xfrm>
            <a:off x="2938975" y="1078450"/>
            <a:ext cx="6057399" cy="3340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7"/>
          <p:cNvSpPr txBox="1"/>
          <p:nvPr/>
        </p:nvSpPr>
        <p:spPr>
          <a:xfrm>
            <a:off x="517675" y="524350"/>
            <a:ext cx="6108600" cy="5541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400">
                <a:solidFill>
                  <a:srgbClr val="5F6368"/>
                </a:solidFill>
                <a:latin typeface="Open Sans"/>
                <a:ea typeface="Open Sans"/>
                <a:cs typeface="Open Sans"/>
                <a:sym typeface="Open Sans"/>
              </a:rPr>
              <a:t>Persona </a:t>
            </a:r>
            <a:r>
              <a:rPr lang="en" sz="2400">
                <a:solidFill>
                  <a:srgbClr val="5F6368"/>
                </a:solidFill>
                <a:latin typeface="Open Sans"/>
                <a:ea typeface="Open Sans"/>
                <a:cs typeface="Open Sans"/>
                <a:sym typeface="Open Sans"/>
              </a:rPr>
              <a:t>2</a:t>
            </a:r>
            <a:r>
              <a:rPr lang="en" sz="2400">
                <a:solidFill>
                  <a:srgbClr val="5F6368"/>
                </a:solidFill>
                <a:latin typeface="Open Sans"/>
                <a:ea typeface="Open Sans"/>
                <a:cs typeface="Open Sans"/>
                <a:sym typeface="Open Sans"/>
              </a:rPr>
              <a:t>: </a:t>
            </a:r>
            <a:r>
              <a:rPr b="1" lang="en" sz="2400">
                <a:solidFill>
                  <a:srgbClr val="5F6368"/>
                </a:solidFill>
                <a:latin typeface="Open Sans"/>
                <a:ea typeface="Open Sans"/>
                <a:cs typeface="Open Sans"/>
                <a:sym typeface="Open Sans"/>
              </a:rPr>
              <a:t>Ashley Brooke</a:t>
            </a:r>
            <a:endParaRPr b="1" sz="2400">
              <a:solidFill>
                <a:srgbClr val="5F6368"/>
              </a:solidFill>
              <a:latin typeface="Open Sans"/>
              <a:ea typeface="Open Sans"/>
              <a:cs typeface="Open Sans"/>
              <a:sym typeface="Open Sans"/>
            </a:endParaRPr>
          </a:p>
        </p:txBody>
      </p:sp>
      <p:sp>
        <p:nvSpPr>
          <p:cNvPr id="226" name="Google Shape;226;p47"/>
          <p:cNvSpPr txBox="1"/>
          <p:nvPr/>
        </p:nvSpPr>
        <p:spPr>
          <a:xfrm>
            <a:off x="517675" y="1674400"/>
            <a:ext cx="2184600" cy="2986200"/>
          </a:xfrm>
          <a:prstGeom prst="rect">
            <a:avLst/>
          </a:prstGeom>
          <a:noFill/>
          <a:ln>
            <a:noFill/>
          </a:ln>
        </p:spPr>
        <p:txBody>
          <a:bodyPr anchorCtr="0" anchor="t" bIns="91425" lIns="0" spcFirstLastPara="1" rIns="91425" wrap="square" tIns="91425">
            <a:spAutoFit/>
          </a:bodyPr>
          <a:lstStyle/>
          <a:p>
            <a:pPr indent="0" lvl="0" marL="0" rtl="0" algn="l">
              <a:lnSpc>
                <a:spcPct val="150000"/>
              </a:lnSpc>
              <a:spcBef>
                <a:spcPts val="0"/>
              </a:spcBef>
              <a:spcAft>
                <a:spcPts val="0"/>
              </a:spcAft>
              <a:buNone/>
            </a:pPr>
            <a:r>
              <a:rPr lang="en">
                <a:solidFill>
                  <a:srgbClr val="EA4335"/>
                </a:solidFill>
                <a:latin typeface="Open Sans SemiBold"/>
                <a:ea typeface="Open Sans SemiBold"/>
                <a:cs typeface="Open Sans SemiBold"/>
                <a:sym typeface="Open Sans SemiBold"/>
              </a:rPr>
              <a:t>Problem statement:</a:t>
            </a:r>
            <a:endParaRPr>
              <a:solidFill>
                <a:srgbClr val="EA4335"/>
              </a:solidFill>
              <a:latin typeface="Open Sans SemiBold"/>
              <a:ea typeface="Open Sans SemiBold"/>
              <a:cs typeface="Open Sans SemiBold"/>
              <a:sym typeface="Open Sans SemiBold"/>
            </a:endParaRPr>
          </a:p>
          <a:p>
            <a:pPr indent="0" lvl="0" marL="0" rtl="0" algn="l">
              <a:lnSpc>
                <a:spcPct val="150000"/>
              </a:lnSpc>
              <a:spcBef>
                <a:spcPts val="0"/>
              </a:spcBef>
              <a:spcAft>
                <a:spcPts val="0"/>
              </a:spcAft>
              <a:buNone/>
            </a:pPr>
            <a:r>
              <a:rPr lang="en">
                <a:solidFill>
                  <a:srgbClr val="5F6368"/>
                </a:solidFill>
                <a:latin typeface="Open Sans"/>
                <a:ea typeface="Open Sans"/>
                <a:cs typeface="Open Sans"/>
                <a:sym typeface="Open Sans"/>
              </a:rPr>
              <a:t> Ashley Brooke is a social worker who needs a way to impart basic knowledge about first aid and CPR to all because she </a:t>
            </a:r>
            <a:r>
              <a:rPr lang="en">
                <a:solidFill>
                  <a:srgbClr val="5F6368"/>
                </a:solidFill>
                <a:latin typeface="Open Sans"/>
                <a:ea typeface="Open Sans"/>
                <a:cs typeface="Open Sans"/>
                <a:sym typeface="Open Sans"/>
              </a:rPr>
              <a:t>believes</a:t>
            </a:r>
            <a:r>
              <a:rPr lang="en">
                <a:solidFill>
                  <a:srgbClr val="5F6368"/>
                </a:solidFill>
                <a:latin typeface="Open Sans"/>
                <a:ea typeface="Open Sans"/>
                <a:cs typeface="Open Sans"/>
                <a:sym typeface="Open Sans"/>
              </a:rPr>
              <a:t> it’s </a:t>
            </a:r>
            <a:r>
              <a:rPr lang="en">
                <a:solidFill>
                  <a:srgbClr val="5F6368"/>
                </a:solidFill>
                <a:latin typeface="Open Sans"/>
                <a:ea typeface="Open Sans"/>
                <a:cs typeface="Open Sans"/>
                <a:sym typeface="Open Sans"/>
              </a:rPr>
              <a:t>essential to all</a:t>
            </a:r>
            <a:r>
              <a:rPr lang="en">
                <a:solidFill>
                  <a:srgbClr val="5F6368"/>
                </a:solidFill>
                <a:latin typeface="Open Sans"/>
                <a:ea typeface="Open Sans"/>
                <a:cs typeface="Open Sans"/>
                <a:sym typeface="Open Sans"/>
              </a:rPr>
              <a:t>.</a:t>
            </a:r>
            <a:endParaRPr>
              <a:solidFill>
                <a:srgbClr val="5F6368"/>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pic>
        <p:nvPicPr>
          <p:cNvPr id="227" name="Google Shape;227;p47"/>
          <p:cNvPicPr preferRelativeResize="0"/>
          <p:nvPr/>
        </p:nvPicPr>
        <p:blipFill>
          <a:blip r:embed="rId3">
            <a:alphaModFix/>
          </a:blip>
          <a:stretch>
            <a:fillRect/>
          </a:stretch>
        </p:blipFill>
        <p:spPr>
          <a:xfrm>
            <a:off x="2842250" y="1078450"/>
            <a:ext cx="6136925" cy="342624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