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Google Sans"/>
      <p:regular r:id="rId26"/>
      <p:bold r:id="rId27"/>
      <p:italic r:id="rId28"/>
      <p:boldItalic r:id="rId29"/>
    </p:embeddedFont>
    <p:embeddedFont>
      <p:font typeface="Roboto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oogleSans-regular.fntdata"/><Relationship Id="rId25" Type="http://schemas.openxmlformats.org/officeDocument/2006/relationships/font" Target="fonts/Roboto-boldItalic.fntdata"/><Relationship Id="rId28" Type="http://schemas.openxmlformats.org/officeDocument/2006/relationships/font" Target="fonts/GoogleSans-italic.fntdata"/><Relationship Id="rId27"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6.xml"/><Relationship Id="rId33" Type="http://schemas.openxmlformats.org/officeDocument/2006/relationships/font" Target="fonts/RobotoLight-boldItalic.fntdata"/><Relationship Id="rId10" Type="http://schemas.openxmlformats.org/officeDocument/2006/relationships/slide" Target="slides/slide5.xml"/><Relationship Id="rId32" Type="http://schemas.openxmlformats.org/officeDocument/2006/relationships/font" Target="fonts/Roboto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0eb0b5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0eb0b5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0eb0b5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0eb0b5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4688d0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4688d0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0eb0b58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0eb0b58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eb0b58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eb0b58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0eb0b58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0eb0b58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4688d04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4688d04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eb0b58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eb0b58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0eb0b58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0eb0b58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eb0b58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eb0b58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eb0b58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eb0b58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figma.com/proto/kKvqoq0LSck5sGrzPaEglZ/Lo-Fi-prototype?node-id=1%3A54&amp;starting-point-node-id=1%3A54" TargetMode="External"/><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2850" y="1183100"/>
            <a:ext cx="8599800" cy="21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600">
                <a:latin typeface="Google Sans"/>
                <a:ea typeface="Google Sans"/>
                <a:cs typeface="Google Sans"/>
                <a:sym typeface="Google Sans"/>
              </a:rPr>
              <a:t>Cafe Crew App Usability Study</a:t>
            </a:r>
            <a:endParaRPr sz="4600">
              <a:latin typeface="Google Sans"/>
              <a:ea typeface="Google Sans"/>
              <a:cs typeface="Google Sans"/>
              <a:sym typeface="Google Sans"/>
            </a:endParaRPr>
          </a:p>
        </p:txBody>
      </p:sp>
      <p:sp>
        <p:nvSpPr>
          <p:cNvPr id="59" name="Google Shape;59;p14"/>
          <p:cNvSpPr txBox="1"/>
          <p:nvPr/>
        </p:nvSpPr>
        <p:spPr>
          <a:xfrm>
            <a:off x="440189" y="2501378"/>
            <a:ext cx="8075700" cy="6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85F4"/>
                </a:solidFill>
                <a:latin typeface="Google Sans"/>
                <a:ea typeface="Google Sans"/>
                <a:cs typeface="Google Sans"/>
                <a:sym typeface="Google Sans"/>
              </a:rPr>
              <a:t>07/07/2022</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10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Anagha Manoj</a:t>
            </a:r>
            <a:br>
              <a:rPr lang="en" sz="1000">
                <a:solidFill>
                  <a:srgbClr val="666666"/>
                </a:solidFill>
                <a:latin typeface="Roboto Light"/>
                <a:ea typeface="Roboto Light"/>
                <a:cs typeface="Roboto Light"/>
                <a:sym typeface="Roboto Light"/>
              </a:rPr>
            </a:br>
            <a:r>
              <a:rPr lang="en" sz="1000">
                <a:solidFill>
                  <a:srgbClr val="666666"/>
                </a:solidFill>
                <a:latin typeface="Roboto Light"/>
                <a:ea typeface="Roboto Light"/>
                <a:cs typeface="Roboto Light"/>
                <a:sym typeface="Roboto Light"/>
              </a:rPr>
              <a:t>UX Design</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273625" y="201025"/>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Google Sans"/>
                <a:ea typeface="Google Sans"/>
                <a:cs typeface="Google Sans"/>
                <a:sym typeface="Google Sans"/>
              </a:rPr>
              <a:t>People want </a:t>
            </a:r>
            <a:r>
              <a:rPr lang="en" sz="1800">
                <a:solidFill>
                  <a:schemeClr val="dk1"/>
                </a:solidFill>
                <a:latin typeface="Google Sans"/>
                <a:ea typeface="Google Sans"/>
                <a:cs typeface="Google Sans"/>
                <a:sym typeface="Google Sans"/>
              </a:rPr>
              <a:t>Language preference and Address to be taken when user logins</a:t>
            </a:r>
            <a:endParaRPr sz="2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500">
              <a:solidFill>
                <a:schemeClr val="lt1"/>
              </a:solidFill>
              <a:latin typeface="Google Sans"/>
              <a:ea typeface="Google Sans"/>
              <a:cs typeface="Google Sans"/>
              <a:sym typeface="Google Sans"/>
            </a:endParaRPr>
          </a:p>
        </p:txBody>
      </p:sp>
      <p:sp>
        <p:nvSpPr>
          <p:cNvPr id="133" name="Google Shape;133;p23"/>
          <p:cNvSpPr txBox="1"/>
          <p:nvPr/>
        </p:nvSpPr>
        <p:spPr>
          <a:xfrm>
            <a:off x="273625" y="971350"/>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5 total participants said they would prefer that language preferences be asked when they login since </a:t>
            </a:r>
            <a:r>
              <a:rPr lang="en" sz="1300">
                <a:solidFill>
                  <a:srgbClr val="595959"/>
                </a:solidFill>
                <a:latin typeface="Roboto Light"/>
                <a:ea typeface="Roboto Light"/>
                <a:cs typeface="Roboto Light"/>
                <a:sym typeface="Roboto Light"/>
              </a:rPr>
              <a:t>searching</a:t>
            </a:r>
            <a:r>
              <a:rPr lang="en" sz="1300">
                <a:solidFill>
                  <a:srgbClr val="595959"/>
                </a:solidFill>
                <a:latin typeface="Roboto Light"/>
                <a:ea typeface="Roboto Light"/>
                <a:cs typeface="Roboto Light"/>
                <a:sym typeface="Roboto Light"/>
              </a:rPr>
              <a:t> for settings is cumbersome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chemeClr val="dk2"/>
              </a:buClr>
              <a:buSzPts val="1300"/>
              <a:buFont typeface="Roboto Light"/>
              <a:buChar char="●"/>
            </a:pPr>
            <a:r>
              <a:rPr lang="en" sz="1300">
                <a:solidFill>
                  <a:schemeClr val="dk2"/>
                </a:solidFill>
                <a:latin typeface="Roboto Light"/>
                <a:ea typeface="Roboto Light"/>
                <a:cs typeface="Roboto Light"/>
                <a:sym typeface="Roboto Light"/>
              </a:rPr>
              <a:t>All the participants said they want the address to be taken when they log in  either through GPS or otherwise since it is easier that way</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b="1" lang="en" sz="1300">
                <a:solidFill>
                  <a:schemeClr val="accent1"/>
                </a:solidFill>
                <a:latin typeface="Roboto"/>
                <a:ea typeface="Roboto"/>
                <a:cs typeface="Roboto"/>
                <a:sym typeface="Roboto"/>
              </a:rPr>
              <a:t>“</a:t>
            </a:r>
            <a:r>
              <a:rPr b="1" i="1" lang="en" sz="1300">
                <a:solidFill>
                  <a:schemeClr val="accent1"/>
                </a:solidFill>
                <a:latin typeface="Roboto"/>
                <a:ea typeface="Roboto"/>
                <a:cs typeface="Roboto"/>
                <a:sym typeface="Roboto"/>
              </a:rPr>
              <a:t>It is not easy to navigate through the app to find language settings when you have no clue what you are reading</a:t>
            </a:r>
            <a:r>
              <a:rPr b="1" i="1" lang="en" sz="1300">
                <a:solidFill>
                  <a:schemeClr val="accent1"/>
                </a:solidFill>
                <a:latin typeface="Roboto"/>
                <a:ea typeface="Roboto"/>
                <a:cs typeface="Roboto"/>
                <a:sym typeface="Roboto"/>
              </a:rPr>
              <a:t>.</a:t>
            </a:r>
            <a:r>
              <a:rPr b="1" lang="en" sz="1300">
                <a:solidFill>
                  <a:schemeClr val="accent1"/>
                </a:solidFill>
                <a:latin typeface="Roboto"/>
                <a:ea typeface="Roboto"/>
                <a:cs typeface="Roboto"/>
                <a:sym typeface="Roboto"/>
              </a:rPr>
              <a:t>”</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Ky Lim</a:t>
            </a:r>
            <a:r>
              <a:rPr lang="en" sz="1300">
                <a:solidFill>
                  <a:schemeClr val="accent1"/>
                </a:solidFill>
                <a:latin typeface="Roboto Light"/>
                <a:ea typeface="Roboto Light"/>
                <a:cs typeface="Roboto Light"/>
                <a:sym typeface="Roboto Light"/>
              </a:rPr>
              <a:t>, non native english speaker</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grpSp>
        <p:nvGrpSpPr>
          <p:cNvPr id="134" name="Google Shape;134;p23"/>
          <p:cNvGrpSpPr/>
          <p:nvPr/>
        </p:nvGrpSpPr>
        <p:grpSpPr>
          <a:xfrm>
            <a:off x="6134289" y="2951327"/>
            <a:ext cx="234000" cy="234000"/>
            <a:chOff x="4462947" y="2315504"/>
            <a:chExt cx="234000" cy="234000"/>
          </a:xfrm>
        </p:grpSpPr>
        <p:sp>
          <p:nvSpPr>
            <p:cNvPr id="135" name="Google Shape;135;p23"/>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36" name="Google Shape;136;p23"/>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37" name="Google Shape;137;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3"/>
          <p:cNvPicPr preferRelativeResize="0"/>
          <p:nvPr/>
        </p:nvPicPr>
        <p:blipFill>
          <a:blip r:embed="rId3">
            <a:alphaModFix/>
          </a:blip>
          <a:stretch>
            <a:fillRect/>
          </a:stretch>
        </p:blipFill>
        <p:spPr>
          <a:xfrm>
            <a:off x="6177175" y="681975"/>
            <a:ext cx="2295775" cy="3475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385775" y="278600"/>
            <a:ext cx="652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Brief review of previous presentation information. I had created wireframes earlier in the ideation phase. Some of them have been updated.</a:t>
            </a:r>
            <a:endParaRPr b="1"/>
          </a:p>
        </p:txBody>
      </p:sp>
      <p:pic>
        <p:nvPicPr>
          <p:cNvPr id="144" name="Google Shape;144;p24"/>
          <p:cNvPicPr preferRelativeResize="0"/>
          <p:nvPr/>
        </p:nvPicPr>
        <p:blipFill>
          <a:blip r:embed="rId3">
            <a:alphaModFix/>
          </a:blip>
          <a:stretch>
            <a:fillRect/>
          </a:stretch>
        </p:blipFill>
        <p:spPr>
          <a:xfrm>
            <a:off x="966775" y="894200"/>
            <a:ext cx="6545325" cy="394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15374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5755450" y="1952650"/>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nvSpPr>
        <p:spPr>
          <a:xfrm>
            <a:off x="1476266"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Google Sans"/>
                <a:ea typeface="Google Sans"/>
                <a:cs typeface="Google Sans"/>
                <a:sym typeface="Google Sans"/>
              </a:rPr>
              <a:t>Group ordering feature</a:t>
            </a:r>
            <a:endParaRPr sz="1500">
              <a:solidFill>
                <a:schemeClr val="lt1"/>
              </a:solidFill>
              <a:latin typeface="Google Sans"/>
              <a:ea typeface="Google Sans"/>
              <a:cs typeface="Google Sans"/>
              <a:sym typeface="Google Sans"/>
            </a:endParaRPr>
          </a:p>
        </p:txBody>
      </p:sp>
      <p:sp>
        <p:nvSpPr>
          <p:cNvPr id="161" name="Google Shape;161;p26"/>
          <p:cNvSpPr txBox="1"/>
          <p:nvPr/>
        </p:nvSpPr>
        <p:spPr>
          <a:xfrm>
            <a:off x="3650149" y="1178879"/>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Language preference and Address to be taken when user logins</a:t>
            </a:r>
            <a:endParaRPr sz="1500">
              <a:solidFill>
                <a:srgbClr val="FFFFFF"/>
              </a:solidFill>
              <a:latin typeface="Google Sans"/>
              <a:ea typeface="Google Sans"/>
              <a:cs typeface="Google Sans"/>
              <a:sym typeface="Google Sans"/>
            </a:endParaRPr>
          </a:p>
        </p:txBody>
      </p:sp>
      <p:sp>
        <p:nvSpPr>
          <p:cNvPr id="162" name="Google Shape;162;p26"/>
          <p:cNvSpPr txBox="1"/>
          <p:nvPr/>
        </p:nvSpPr>
        <p:spPr>
          <a:xfrm>
            <a:off x="6014950" y="1298683"/>
            <a:ext cx="1779900" cy="1108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1600"/>
              </a:spcAft>
              <a:buNone/>
            </a:pPr>
            <a:r>
              <a:rPr lang="en" sz="1500">
                <a:solidFill>
                  <a:srgbClr val="FFFFFF"/>
                </a:solidFill>
                <a:latin typeface="Google Sans"/>
                <a:ea typeface="Google Sans"/>
                <a:cs typeface="Google Sans"/>
                <a:sym typeface="Google Sans"/>
              </a:rPr>
              <a:t>Less text content and more                images with alt text</a:t>
            </a:r>
            <a:endParaRPr sz="1500">
              <a:solidFill>
                <a:srgbClr val="FFFFFF"/>
              </a:solidFill>
              <a:latin typeface="Google Sans"/>
              <a:ea typeface="Google Sans"/>
              <a:cs typeface="Google Sans"/>
              <a:sym typeface="Google Sans"/>
            </a:endParaRPr>
          </a:p>
        </p:txBody>
      </p:sp>
      <p:sp>
        <p:nvSpPr>
          <p:cNvPr id="163" name="Google Shape;163;p26"/>
          <p:cNvSpPr txBox="1"/>
          <p:nvPr/>
        </p:nvSpPr>
        <p:spPr>
          <a:xfrm>
            <a:off x="5882575" y="2775350"/>
            <a:ext cx="1779900" cy="14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ogle Sans"/>
                <a:ea typeface="Google Sans"/>
                <a:cs typeface="Google Sans"/>
                <a:sym typeface="Google Sans"/>
              </a:rPr>
              <a:t>Having a lot of unnecessary text is cumbersome. It is best to put only relevant information and images with alt-texts to help make the experience  pleasant.</a:t>
            </a:r>
            <a:endParaRPr sz="900">
              <a:solidFill>
                <a:schemeClr val="dk1"/>
              </a:solidFill>
              <a:latin typeface="Roboto Light"/>
              <a:ea typeface="Roboto Light"/>
              <a:cs typeface="Roboto Light"/>
              <a:sym typeface="Roboto Light"/>
            </a:endParaRPr>
          </a:p>
        </p:txBody>
      </p:sp>
      <p:sp>
        <p:nvSpPr>
          <p:cNvPr id="164" name="Google Shape;164;p26"/>
          <p:cNvSpPr txBox="1"/>
          <p:nvPr/>
        </p:nvSpPr>
        <p:spPr>
          <a:xfrm>
            <a:off x="1532454" y="2662752"/>
            <a:ext cx="1779900" cy="13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200">
                <a:solidFill>
                  <a:schemeClr val="dk1"/>
                </a:solidFill>
                <a:latin typeface="Google Sans"/>
                <a:ea typeface="Google Sans"/>
                <a:cs typeface="Google Sans"/>
                <a:sym typeface="Google Sans"/>
              </a:rPr>
              <a:t>In general, group ordering is a helpful feature that allows multiple orders to be collected and done smoothly and efficiently.</a:t>
            </a:r>
            <a:endParaRPr sz="1200">
              <a:solidFill>
                <a:schemeClr val="dk1"/>
              </a:solidFill>
              <a:latin typeface="Google Sans"/>
              <a:ea typeface="Google Sans"/>
              <a:cs typeface="Google Sans"/>
              <a:sym typeface="Google Sans"/>
            </a:endParaRPr>
          </a:p>
          <a:p>
            <a:pPr indent="0" lvl="0" marL="0" rtl="0" algn="ctr">
              <a:lnSpc>
                <a:spcPct val="115000"/>
              </a:lnSpc>
              <a:spcBef>
                <a:spcPts val="0"/>
              </a:spcBef>
              <a:spcAft>
                <a:spcPts val="1600"/>
              </a:spcAft>
              <a:buNone/>
            </a:pPr>
            <a:r>
              <a:t/>
            </a:r>
            <a:endParaRPr sz="1100">
              <a:solidFill>
                <a:srgbClr val="595959"/>
              </a:solidFill>
              <a:latin typeface="Roboto Light"/>
              <a:ea typeface="Roboto Light"/>
              <a:cs typeface="Roboto Light"/>
              <a:sym typeface="Roboto Light"/>
            </a:endParaRPr>
          </a:p>
        </p:txBody>
      </p:sp>
      <p:sp>
        <p:nvSpPr>
          <p:cNvPr id="165" name="Google Shape;165;p26"/>
          <p:cNvSpPr txBox="1"/>
          <p:nvPr/>
        </p:nvSpPr>
        <p:spPr>
          <a:xfrm>
            <a:off x="3580125" y="2834325"/>
            <a:ext cx="1779900" cy="14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ogle Sans"/>
                <a:ea typeface="Google Sans"/>
                <a:cs typeface="Google Sans"/>
                <a:sym typeface="Google Sans"/>
              </a:rPr>
              <a:t>Users should be able to pick their preferred language </a:t>
            </a:r>
            <a:r>
              <a:rPr lang="en" sz="1200">
                <a:solidFill>
                  <a:schemeClr val="dk1"/>
                </a:solidFill>
                <a:latin typeface="Google Sans"/>
                <a:ea typeface="Google Sans"/>
                <a:cs typeface="Google Sans"/>
                <a:sym typeface="Google Sans"/>
              </a:rPr>
              <a:t>and address </a:t>
            </a:r>
            <a:r>
              <a:rPr lang="en" sz="1200">
                <a:solidFill>
                  <a:schemeClr val="dk1"/>
                </a:solidFill>
                <a:latin typeface="Google Sans"/>
                <a:ea typeface="Google Sans"/>
                <a:cs typeface="Google Sans"/>
                <a:sym typeface="Google Sans"/>
              </a:rPr>
              <a:t> when logging in to the app instead of searching for it later for a better user experience.</a:t>
            </a:r>
            <a:endParaRPr sz="1000">
              <a:solidFill>
                <a:schemeClr val="dk1"/>
              </a:solidFill>
              <a:latin typeface="Roboto Light"/>
              <a:ea typeface="Roboto Light"/>
              <a:cs typeface="Roboto Light"/>
              <a:sym typeface="Roboto Light"/>
            </a:endParaRPr>
          </a:p>
        </p:txBody>
      </p:sp>
      <p:sp>
        <p:nvSpPr>
          <p:cNvPr id="166" name="Google Shape;166;p26"/>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73" name="Google Shape;173;p27"/>
          <p:cNvSpPr txBox="1"/>
          <p:nvPr/>
        </p:nvSpPr>
        <p:spPr>
          <a:xfrm>
            <a:off x="1001000" y="1370350"/>
            <a:ext cx="6832200" cy="27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304800" lvl="0" marL="457200" rtl="0" algn="l">
              <a:lnSpc>
                <a:spcPct val="115000"/>
              </a:lnSpc>
              <a:spcBef>
                <a:spcPts val="160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The Group Ordering feature should be made more intuitive and easy for users to use.</a:t>
            </a:r>
            <a:r>
              <a:rPr lang="en" sz="1200">
                <a:solidFill>
                  <a:schemeClr val="dk1"/>
                </a:solidFill>
                <a:latin typeface="Google Sans"/>
                <a:ea typeface="Google Sans"/>
                <a:cs typeface="Google Sans"/>
                <a:sym typeface="Google Sans"/>
              </a:rPr>
              <a:t> </a:t>
            </a:r>
            <a:endParaRPr sz="12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We need to make it easier for users to find the pages when they need to edit their preferred language or address. Also, using GPS to pinpoint the location of the user when entering the app homepage itself reduces effort.</a:t>
            </a:r>
            <a:endParaRPr sz="120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We have to reduce the texts other than what is necessary for relaying information and add more images with alt texts to support and guide users of all spectrums.</a:t>
            </a:r>
            <a:br>
              <a:rPr lang="en" sz="1200">
                <a:solidFill>
                  <a:schemeClr val="dk1"/>
                </a:solidFill>
                <a:latin typeface="Google Sans"/>
                <a:ea typeface="Google Sans"/>
                <a:cs typeface="Google Sans"/>
                <a:sym typeface="Google Sans"/>
              </a:rPr>
            </a:b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Also, making use of ATs could help improve the client experience significantly.</a:t>
            </a:r>
            <a:endParaRPr sz="120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Next Steps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80" name="Google Shape;180;p28"/>
          <p:cNvSpPr txBox="1"/>
          <p:nvPr/>
        </p:nvSpPr>
        <p:spPr>
          <a:xfrm>
            <a:off x="1001000" y="1370350"/>
            <a:ext cx="6832200" cy="27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304800" lvl="0" marL="457200" rtl="0" algn="l">
              <a:lnSpc>
                <a:spcPct val="115000"/>
              </a:lnSpc>
              <a:spcBef>
                <a:spcPts val="160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Complete the wireframes</a:t>
            </a:r>
            <a:endParaRPr sz="120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1200">
              <a:solidFill>
                <a:schemeClr val="dk1"/>
              </a:solidFill>
              <a:latin typeface="Google Sans"/>
              <a:ea typeface="Google Sans"/>
              <a:cs typeface="Google Sans"/>
              <a:sym typeface="Google Sans"/>
            </a:endParaRPr>
          </a:p>
          <a:p>
            <a:pPr indent="-304800" lvl="0" marL="457200" rtl="0" algn="l">
              <a:lnSpc>
                <a:spcPct val="115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Conduct more usability studies</a:t>
            </a:r>
            <a:endParaRPr sz="120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1200">
              <a:solidFill>
                <a:schemeClr val="dk1"/>
              </a:solidFill>
              <a:latin typeface="Google Sans"/>
              <a:ea typeface="Google Sans"/>
              <a:cs typeface="Google Sans"/>
              <a:sym typeface="Google Sans"/>
            </a:endParaRPr>
          </a:p>
          <a:p>
            <a:pPr indent="-304800" lvl="0" marL="457200" rtl="0" algn="l">
              <a:lnSpc>
                <a:spcPct val="115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Refine the designs</a:t>
            </a:r>
            <a:endParaRPr sz="1200">
              <a:solidFill>
                <a:schemeClr val="dk1"/>
              </a:solidFill>
              <a:latin typeface="Google Sans"/>
              <a:ea typeface="Google Sans"/>
              <a:cs typeface="Google Sans"/>
              <a:sym typeface="Google Sans"/>
            </a:endParaRPr>
          </a:p>
          <a:p>
            <a:pPr indent="0" lvl="0" marL="0" rtl="0" algn="l">
              <a:lnSpc>
                <a:spcPct val="115000"/>
              </a:lnSpc>
              <a:spcBef>
                <a:spcPts val="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000000"/>
                </a:solidFill>
                <a:latin typeface="Google Sans"/>
                <a:ea typeface="Google Sans"/>
                <a:cs typeface="Google Sans"/>
                <a:sym typeface="Google Sans"/>
              </a:rPr>
              <a:t>Thank you!</a:t>
            </a:r>
            <a:endParaRPr sz="48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563675" y="861025"/>
            <a:ext cx="73560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500">
                <a:latin typeface="Roboto"/>
                <a:ea typeface="Roboto"/>
                <a:cs typeface="Roboto"/>
                <a:sym typeface="Roboto"/>
              </a:rPr>
            </a:br>
            <a:r>
              <a:rPr lang="en" sz="1500">
                <a:solidFill>
                  <a:srgbClr val="5E6268"/>
                </a:solidFill>
                <a:latin typeface="Google Sans"/>
                <a:ea typeface="Google Sans"/>
                <a:cs typeface="Google Sans"/>
                <a:sym typeface="Google Sans"/>
              </a:rPr>
              <a:t> </a:t>
            </a:r>
            <a:r>
              <a:rPr lang="en" sz="1500">
                <a:solidFill>
                  <a:schemeClr val="dk1"/>
                </a:solidFill>
                <a:latin typeface="Google Sans"/>
                <a:ea typeface="Google Sans"/>
                <a:cs typeface="Google Sans"/>
                <a:sym typeface="Google Sans"/>
              </a:rPr>
              <a:t>We are creating a Cafe ordering app - Cafe Crew - to help people place, pick up and order efficiently for themselves or as a group, so that they can skip in - store lines and can go through the whole process hassle-free.</a:t>
            </a:r>
            <a:endParaRPr sz="1500">
              <a:solidFill>
                <a:schemeClr val="dk1"/>
              </a:solidFill>
              <a:latin typeface="Google Sans"/>
              <a:ea typeface="Google Sans"/>
              <a:cs typeface="Google Sans"/>
              <a:sym typeface="Google Sans"/>
            </a:endParaRPr>
          </a:p>
          <a:p>
            <a:pPr indent="0" lvl="0" marL="0" rtl="0" algn="l">
              <a:lnSpc>
                <a:spcPct val="115000"/>
              </a:lnSpc>
              <a:spcBef>
                <a:spcPts val="1600"/>
              </a:spcBef>
              <a:spcAft>
                <a:spcPts val="0"/>
              </a:spcAft>
              <a:buNone/>
            </a:pPr>
            <a:r>
              <a:rPr lang="en" sz="1500">
                <a:solidFill>
                  <a:schemeClr val="dk1"/>
                </a:solidFill>
                <a:latin typeface="Google Sans"/>
                <a:ea typeface="Google Sans"/>
                <a:cs typeface="Google Sans"/>
                <a:sym typeface="Google Sans"/>
              </a:rPr>
              <a:t>We noticed that our competitors offer dedicated mobile apps for their customers to order through, and they have been very successful. We want to create a product that can compete in the market, improve sales, and increase customer satisfaction.</a:t>
            </a:r>
            <a:r>
              <a:rPr lang="en" sz="1500">
                <a:solidFill>
                  <a:srgbClr val="5E6268"/>
                </a:solidFill>
                <a:latin typeface="Google Sans"/>
                <a:ea typeface="Google Sans"/>
                <a:cs typeface="Google Sans"/>
                <a:sym typeface="Google Sans"/>
              </a:rPr>
              <a:t> </a:t>
            </a:r>
            <a:endParaRPr sz="1500">
              <a:solidFill>
                <a:srgbClr val="5E6268"/>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223513" y="1200925"/>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3"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476750" y="1700199"/>
            <a:ext cx="2481300" cy="2607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5E6268"/>
              </a:buClr>
              <a:buSzPts val="1100"/>
              <a:buFont typeface="Google Sans"/>
              <a:buAutoNum type="arabicPeriod"/>
            </a:pPr>
            <a:r>
              <a:rPr lang="en" sz="1100">
                <a:solidFill>
                  <a:srgbClr val="5E6268"/>
                </a:solidFill>
                <a:latin typeface="Google Sans"/>
                <a:ea typeface="Google Sans"/>
                <a:cs typeface="Google Sans"/>
                <a:sym typeface="Google Sans"/>
              </a:rPr>
              <a:t>How long does it take a customer to make an order?</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AutoNum type="arabicPeriod"/>
            </a:pPr>
            <a:r>
              <a:rPr lang="en" sz="1100">
                <a:solidFill>
                  <a:srgbClr val="5E6268"/>
                </a:solidFill>
                <a:latin typeface="Google Sans"/>
                <a:ea typeface="Google Sans"/>
                <a:cs typeface="Google Sans"/>
                <a:sym typeface="Google Sans"/>
              </a:rPr>
              <a:t>What can we learn from observing how users interact with the app in terms of ease of use?</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AutoNum type="arabicPeriod"/>
            </a:pPr>
            <a:r>
              <a:rPr lang="en" sz="1100">
                <a:solidFill>
                  <a:srgbClr val="5E6268"/>
                </a:solidFill>
                <a:latin typeface="Google Sans"/>
                <a:ea typeface="Google Sans"/>
                <a:cs typeface="Google Sans"/>
                <a:sym typeface="Google Sans"/>
              </a:rPr>
              <a:t>Are there any additional difficulties users face while interacting with the product?</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AutoNum type="arabicPeriod"/>
            </a:pPr>
            <a:r>
              <a:rPr lang="en" sz="1100">
                <a:solidFill>
                  <a:srgbClr val="5E6268"/>
                </a:solidFill>
                <a:latin typeface="Google Sans"/>
                <a:ea typeface="Google Sans"/>
                <a:cs typeface="Google Sans"/>
                <a:sym typeface="Google Sans"/>
              </a:rPr>
              <a:t>Are there any parts of the process which could have been more concise or simpler?</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AutoNum type="arabicPeriod"/>
            </a:pPr>
            <a:r>
              <a:rPr lang="en" sz="1100">
                <a:solidFill>
                  <a:srgbClr val="5E6268"/>
                </a:solidFill>
                <a:latin typeface="Google Sans"/>
                <a:ea typeface="Google Sans"/>
                <a:cs typeface="Google Sans"/>
                <a:sym typeface="Google Sans"/>
              </a:rPr>
              <a:t>What can we learn from the steps users take to order as a group, and on their own?</a:t>
            </a:r>
            <a:endParaRPr sz="11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657332"/>
            <a:ext cx="2481300" cy="2214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Font typeface="Google Sans"/>
              <a:buChar char="●"/>
            </a:pPr>
            <a:r>
              <a:rPr lang="en" sz="1100">
                <a:solidFill>
                  <a:srgbClr val="595959"/>
                </a:solidFill>
                <a:latin typeface="Google Sans"/>
                <a:ea typeface="Google Sans"/>
                <a:cs typeface="Google Sans"/>
                <a:sym typeface="Google Sans"/>
              </a:rPr>
              <a:t>6 participants</a:t>
            </a:r>
            <a:endParaRPr sz="1100">
              <a:solidFill>
                <a:srgbClr val="595959"/>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Char char="●"/>
            </a:pPr>
            <a:r>
              <a:rPr lang="en" sz="1100">
                <a:solidFill>
                  <a:srgbClr val="5E6268"/>
                </a:solidFill>
                <a:latin typeface="Google Sans"/>
                <a:ea typeface="Google Sans"/>
                <a:cs typeface="Google Sans"/>
                <a:sym typeface="Google Sans"/>
              </a:rPr>
              <a:t>Two males, two females, and one nonbinary induvidual between the ages of 20 and 75. One participant is a person with visual impairment. Another participant has hearing impairment.One participant is a person who is not fluent in english.</a:t>
            </a:r>
            <a:endParaRPr sz="1100">
              <a:solidFill>
                <a:srgbClr val="5E626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595959"/>
              </a:buClr>
              <a:buSzPts val="1100"/>
              <a:buFont typeface="Google Sans"/>
              <a:buChar char="●"/>
            </a:pPr>
            <a:r>
              <a:rPr lang="en" sz="1100">
                <a:solidFill>
                  <a:srgbClr val="595959"/>
                </a:solidFill>
                <a:latin typeface="Google Sans"/>
                <a:ea typeface="Google Sans"/>
                <a:cs typeface="Google Sans"/>
                <a:sym typeface="Google Sans"/>
              </a:rPr>
              <a:t>Participants between the ages of 20 -75 who reside in metropolitan and suburb areas. Participants order out at least once a week. </a:t>
            </a:r>
            <a:endParaRPr sz="1100">
              <a:solidFill>
                <a:srgbClr val="595959"/>
              </a:solidFill>
              <a:latin typeface="Google Sans"/>
              <a:ea typeface="Google Sans"/>
              <a:cs typeface="Google Sans"/>
              <a:sym typeface="Google Sans"/>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69946" y="1968082"/>
            <a:ext cx="2481300" cy="2214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5E6268"/>
              </a:buClr>
              <a:buSzPts val="1100"/>
              <a:buFont typeface="Google Sans"/>
              <a:buChar char="●"/>
            </a:pPr>
            <a:r>
              <a:rPr lang="en" sz="1100">
                <a:solidFill>
                  <a:srgbClr val="5E6268"/>
                </a:solidFill>
                <a:latin typeface="Google Sans"/>
                <a:ea typeface="Google Sans"/>
                <a:cs typeface="Google Sans"/>
                <a:sym typeface="Google Sans"/>
              </a:rPr>
              <a:t>Unmoderated usability study</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Char char="●"/>
            </a:pPr>
            <a:r>
              <a:rPr lang="en" sz="1100">
                <a:solidFill>
                  <a:srgbClr val="5E6268"/>
                </a:solidFill>
                <a:latin typeface="Google Sans"/>
                <a:ea typeface="Google Sans"/>
                <a:cs typeface="Google Sans"/>
                <a:sym typeface="Google Sans"/>
              </a:rPr>
              <a:t>Location: India, remote (each participant went through usability study in their own home)</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Char char="●"/>
            </a:pPr>
            <a:r>
              <a:rPr lang="en" sz="1100">
                <a:solidFill>
                  <a:srgbClr val="5E6268"/>
                </a:solidFill>
                <a:latin typeface="Google Sans"/>
                <a:ea typeface="Google Sans"/>
                <a:cs typeface="Google Sans"/>
                <a:sym typeface="Google Sans"/>
              </a:rPr>
              <a:t>Six  participants, each completing their study on their own</a:t>
            </a:r>
            <a:endParaRPr sz="1100">
              <a:solidFill>
                <a:srgbClr val="5E6268"/>
              </a:solidFill>
              <a:latin typeface="Google Sans"/>
              <a:ea typeface="Google Sans"/>
              <a:cs typeface="Google Sans"/>
              <a:sym typeface="Google Sans"/>
            </a:endParaRPr>
          </a:p>
          <a:p>
            <a:pPr indent="-298450" lvl="0" marL="457200" rtl="0" algn="l">
              <a:spcBef>
                <a:spcPts val="0"/>
              </a:spcBef>
              <a:spcAft>
                <a:spcPts val="0"/>
              </a:spcAft>
              <a:buClr>
                <a:srgbClr val="5E6268"/>
              </a:buClr>
              <a:buSzPts val="1100"/>
              <a:buFont typeface="Google Sans"/>
              <a:buChar char="●"/>
            </a:pPr>
            <a:r>
              <a:rPr lang="en" sz="1100">
                <a:solidFill>
                  <a:srgbClr val="5E6268"/>
                </a:solidFill>
                <a:latin typeface="Google Sans"/>
                <a:ea typeface="Google Sans"/>
                <a:cs typeface="Google Sans"/>
                <a:sym typeface="Google Sans"/>
              </a:rPr>
              <a:t>Each session will last about 45 mins and will include an introduction, a list of tasks to perform in a low fidelity prototype, and a short questionnaire.</a:t>
            </a:r>
            <a:endParaRPr sz="1100">
              <a:solidFill>
                <a:srgbClr val="5E6268"/>
              </a:solidFill>
              <a:latin typeface="Google Sans"/>
              <a:ea typeface="Google Sans"/>
              <a:cs typeface="Google Sans"/>
              <a:sym typeface="Google Sans"/>
            </a:endParaRPr>
          </a:p>
          <a:p>
            <a:pPr indent="0" lvl="0" marL="0" rtl="0" algn="l">
              <a:lnSpc>
                <a:spcPct val="115000"/>
              </a:lnSpc>
              <a:spcBef>
                <a:spcPts val="0"/>
              </a:spcBef>
              <a:spcAft>
                <a:spcPts val="1600"/>
              </a:spcAft>
              <a:buNone/>
            </a:pPr>
            <a:r>
              <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55266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97" name="Google Shape;97;p1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app prototype for Zia’s Pizza was tested and can be viewed </a:t>
            </a:r>
            <a:r>
              <a:rPr lang="en" sz="1300" u="sng">
                <a:solidFill>
                  <a:schemeClr val="hlink"/>
                </a:solidFill>
                <a:latin typeface="Roboto Light"/>
                <a:ea typeface="Roboto Light"/>
                <a:cs typeface="Roboto Light"/>
                <a:sym typeface="Roboto Light"/>
                <a:hlinkClick r:id="rId3"/>
              </a:rPr>
              <a:t>link</a:t>
            </a:r>
            <a:r>
              <a:rPr lang="en" sz="1300">
                <a:solidFill>
                  <a:srgbClr val="595959"/>
                </a:solidFill>
                <a:latin typeface="Roboto Light"/>
                <a:ea typeface="Roboto Light"/>
                <a:cs typeface="Roboto Light"/>
                <a:sym typeface="Roboto Light"/>
              </a:rPr>
              <a:t>.</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98" name="Google Shape;98;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5764975" y="-96450"/>
            <a:ext cx="2593850" cy="5121358"/>
          </a:xfrm>
          <a:prstGeom prst="rect">
            <a:avLst/>
          </a:prstGeom>
          <a:noFill/>
          <a:ln>
            <a:noFill/>
          </a:ln>
        </p:spPr>
      </p:pic>
      <p:pic>
        <p:nvPicPr>
          <p:cNvPr descr="Shown here is the homepage of Cafe Crew " id="100" name="Google Shape;100;p19" title="This is the low fidelity prototype created for the cafe ordering app - i.e Cafe Crew"/>
          <p:cNvPicPr preferRelativeResize="0"/>
          <p:nvPr/>
        </p:nvPicPr>
        <p:blipFill>
          <a:blip r:embed="rId5">
            <a:alphaModFix/>
          </a:blip>
          <a:stretch>
            <a:fillRect/>
          </a:stretch>
        </p:blipFill>
        <p:spPr>
          <a:xfrm>
            <a:off x="6000750" y="287175"/>
            <a:ext cx="2143125" cy="406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348625" y="2150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more of an intuitive experience while ordering from an app</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1" name="Google Shape;111;p21"/>
          <p:cNvSpPr txBox="1"/>
          <p:nvPr/>
        </p:nvSpPr>
        <p:spPr>
          <a:xfrm>
            <a:off x="279375" y="97140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95959"/>
                </a:solidFill>
                <a:latin typeface="Roboto Light"/>
                <a:ea typeface="Roboto Light"/>
                <a:cs typeface="Roboto Light"/>
                <a:sym typeface="Roboto Light"/>
              </a:rPr>
              <a:t>Supporting evidence from the usability study.</a:t>
            </a:r>
            <a:endParaRPr sz="1200">
              <a:solidFill>
                <a:srgbClr val="595959"/>
              </a:solidFill>
              <a:latin typeface="Roboto Light"/>
              <a:ea typeface="Roboto Light"/>
              <a:cs typeface="Roboto Light"/>
              <a:sym typeface="Roboto Light"/>
            </a:endParaRPr>
          </a:p>
          <a:p>
            <a:pPr indent="-298450" lvl="0" marL="457200" rtl="0" algn="l">
              <a:spcBef>
                <a:spcPts val="1000"/>
              </a:spcBef>
              <a:spcAft>
                <a:spcPts val="0"/>
              </a:spcAft>
              <a:buClr>
                <a:schemeClr val="dk1"/>
              </a:buClr>
              <a:buSzPts val="1100"/>
              <a:buFont typeface="Roboto Light"/>
              <a:buChar char="●"/>
            </a:pPr>
            <a:r>
              <a:rPr lang="en" sz="1200">
                <a:solidFill>
                  <a:schemeClr val="dk1"/>
                </a:solidFill>
                <a:latin typeface="Roboto Light"/>
                <a:ea typeface="Roboto Light"/>
                <a:cs typeface="Roboto Light"/>
                <a:sym typeface="Roboto Light"/>
              </a:rPr>
              <a:t>It was observed that 2 out of 5 participants could not easily navigate through the app. </a:t>
            </a:r>
            <a:endParaRPr sz="12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3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Roboto Light"/>
              <a:buChar char="●"/>
            </a:pPr>
            <a:r>
              <a:rPr lang="en" sz="1200">
                <a:solidFill>
                  <a:schemeClr val="dk1"/>
                </a:solidFill>
                <a:latin typeface="Roboto Light"/>
                <a:ea typeface="Roboto Light"/>
                <a:cs typeface="Roboto Light"/>
                <a:sym typeface="Roboto Light"/>
              </a:rPr>
              <a:t>4 out of 7 total participants expressed a desire to save favourites for easy re-ordering</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304800" lvl="0" marL="457200" rtl="0" algn="l">
              <a:spcBef>
                <a:spcPts val="0"/>
              </a:spcBef>
              <a:spcAft>
                <a:spcPts val="0"/>
              </a:spcAft>
              <a:buClr>
                <a:schemeClr val="dk1"/>
              </a:buClr>
              <a:buSzPts val="1200"/>
              <a:buFont typeface="Roboto Light"/>
              <a:buChar char="●"/>
            </a:pPr>
            <a:r>
              <a:rPr lang="en" sz="1200">
                <a:solidFill>
                  <a:schemeClr val="dk1"/>
                </a:solidFill>
                <a:latin typeface="Roboto Light"/>
                <a:ea typeface="Roboto Light"/>
                <a:cs typeface="Roboto Light"/>
                <a:sym typeface="Roboto Light"/>
              </a:rPr>
              <a:t>It is observed that users </a:t>
            </a:r>
            <a:r>
              <a:rPr lang="en" sz="1200">
                <a:solidFill>
                  <a:schemeClr val="dk1"/>
                </a:solidFill>
                <a:latin typeface="Roboto Light"/>
                <a:ea typeface="Roboto Light"/>
                <a:cs typeface="Roboto Light"/>
                <a:sym typeface="Roboto Light"/>
              </a:rPr>
              <a:t>benefit</a:t>
            </a:r>
            <a:r>
              <a:rPr lang="en" sz="1200">
                <a:solidFill>
                  <a:schemeClr val="dk1"/>
                </a:solidFill>
                <a:latin typeface="Roboto Light"/>
                <a:ea typeface="Roboto Light"/>
                <a:cs typeface="Roboto Light"/>
                <a:sym typeface="Roboto Light"/>
              </a:rPr>
              <a:t> from more images being present to assist buyers in their choices. Also, AT’s help users in their experience.</a:t>
            </a:r>
            <a:endParaRPr sz="1200">
              <a:solidFill>
                <a:schemeClr val="dk1"/>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b="1" i="1" lang="en" sz="1300">
                <a:solidFill>
                  <a:srgbClr val="4285F4"/>
                </a:solidFill>
                <a:latin typeface="Roboto"/>
                <a:ea typeface="Roboto"/>
                <a:cs typeface="Roboto"/>
                <a:sym typeface="Roboto"/>
              </a:rPr>
              <a:t>“I </a:t>
            </a:r>
            <a:r>
              <a:rPr b="1" i="1" lang="en" sz="1300">
                <a:solidFill>
                  <a:srgbClr val="4285F4"/>
                </a:solidFill>
                <a:highlight>
                  <a:srgbClr val="FFFFFF"/>
                </a:highlight>
                <a:latin typeface="Roboto"/>
                <a:ea typeface="Roboto"/>
                <a:cs typeface="Roboto"/>
                <a:sym typeface="Roboto"/>
              </a:rPr>
              <a:t>can’t read all this text and figure out which will be the right choice for me!</a:t>
            </a:r>
            <a:r>
              <a:rPr b="1" i="1" lang="en" sz="1300">
                <a:solidFill>
                  <a:srgbClr val="4285F4"/>
                </a:solidFill>
                <a:latin typeface="Roboto"/>
                <a:ea typeface="Roboto"/>
                <a:cs typeface="Roboto"/>
                <a:sym typeface="Roboto"/>
              </a:rPr>
              <a:t>” </a:t>
            </a:r>
            <a:endParaRPr b="1" i="1" sz="1300">
              <a:solidFill>
                <a:srgbClr val="4285F4"/>
              </a:solidFill>
              <a:latin typeface="Roboto"/>
              <a:ea typeface="Roboto"/>
              <a:cs typeface="Roboto"/>
              <a:sym typeface="Roboto"/>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Michael</a:t>
            </a:r>
            <a:r>
              <a:rPr lang="en" sz="1300">
                <a:solidFill>
                  <a:srgbClr val="4285F4"/>
                </a:solidFill>
                <a:latin typeface="Roboto Light"/>
                <a:ea typeface="Roboto Light"/>
                <a:cs typeface="Roboto Light"/>
                <a:sym typeface="Roboto Light"/>
              </a:rPr>
              <a:t>, a recently </a:t>
            </a:r>
            <a:r>
              <a:rPr lang="en" sz="1300">
                <a:solidFill>
                  <a:srgbClr val="4285F4"/>
                </a:solidFill>
                <a:latin typeface="Roboto Light"/>
                <a:ea typeface="Roboto Light"/>
                <a:cs typeface="Roboto Light"/>
                <a:sym typeface="Roboto Light"/>
              </a:rPr>
              <a:t>immigrated student who frequently orders from cafes</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grpSp>
        <p:nvGrpSpPr>
          <p:cNvPr id="112" name="Google Shape;112;p21"/>
          <p:cNvGrpSpPr/>
          <p:nvPr/>
        </p:nvGrpSpPr>
        <p:grpSpPr>
          <a:xfrm>
            <a:off x="6134289" y="2951327"/>
            <a:ext cx="234000" cy="234000"/>
            <a:chOff x="4462947" y="2315504"/>
            <a:chExt cx="234000" cy="234000"/>
          </a:xfrm>
        </p:grpSpPr>
        <p:sp>
          <p:nvSpPr>
            <p:cNvPr id="113" name="Google Shape;113;p21"/>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4" name="Google Shape;114;p21"/>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15" name="Google Shape;115;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5856314" y="516725"/>
            <a:ext cx="2470911" cy="39038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Group ordering options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22" name="Google Shape;122;p22"/>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7 total participants said they wanted the ability to order for friends, family or colleagues from the app</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of those participants noted that they would like an option to be able to send the menu so the others can view the options and make a choice.</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b="1" lang="en" sz="1300">
                <a:solidFill>
                  <a:schemeClr val="accent1"/>
                </a:solidFill>
                <a:latin typeface="Roboto"/>
                <a:ea typeface="Roboto"/>
                <a:cs typeface="Roboto"/>
                <a:sym typeface="Roboto"/>
              </a:rPr>
              <a:t>“</a:t>
            </a:r>
            <a:r>
              <a:rPr b="1" i="1" lang="en" sz="1300">
                <a:solidFill>
                  <a:schemeClr val="accent1"/>
                </a:solidFill>
                <a:latin typeface="Roboto"/>
                <a:ea typeface="Roboto"/>
                <a:cs typeface="Roboto"/>
                <a:sym typeface="Roboto"/>
              </a:rPr>
              <a:t>I order take-out for my family often.It would make things so easy  if I could do so from the app</a:t>
            </a:r>
            <a:r>
              <a:rPr b="1" lang="en" sz="1300">
                <a:solidFill>
                  <a:schemeClr val="accent1"/>
                </a:solidFill>
                <a:latin typeface="Roboto"/>
                <a:ea typeface="Roboto"/>
                <a:cs typeface="Roboto"/>
                <a:sym typeface="Roboto"/>
              </a:rPr>
              <a:t>” </a:t>
            </a:r>
            <a:endParaRPr b="1" sz="1300">
              <a:solidFill>
                <a:schemeClr val="accen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Mira, A student at university</a:t>
            </a:r>
            <a:endParaRPr sz="1300">
              <a:solidFill>
                <a:srgbClr val="595959"/>
              </a:solidFill>
              <a:latin typeface="Roboto Light"/>
              <a:ea typeface="Roboto Light"/>
              <a:cs typeface="Roboto Light"/>
              <a:sym typeface="Roboto Light"/>
            </a:endParaRPr>
          </a:p>
        </p:txBody>
      </p:sp>
      <p:grpSp>
        <p:nvGrpSpPr>
          <p:cNvPr id="123" name="Google Shape;123;p22"/>
          <p:cNvGrpSpPr/>
          <p:nvPr/>
        </p:nvGrpSpPr>
        <p:grpSpPr>
          <a:xfrm>
            <a:off x="6134289" y="2951327"/>
            <a:ext cx="234000" cy="234000"/>
            <a:chOff x="4462947" y="2315504"/>
            <a:chExt cx="234000" cy="234000"/>
          </a:xfrm>
        </p:grpSpPr>
        <p:sp>
          <p:nvSpPr>
            <p:cNvPr id="124" name="Google Shape;124;p22"/>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5" name="Google Shape;125;p22"/>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26" name="Google Shape;126;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2"/>
          <p:cNvPicPr preferRelativeResize="0"/>
          <p:nvPr/>
        </p:nvPicPr>
        <p:blipFill rotWithShape="1">
          <a:blip r:embed="rId3">
            <a:alphaModFix/>
          </a:blip>
          <a:srcRect b="-18385" l="0" r="0" t="0"/>
          <a:stretch/>
        </p:blipFill>
        <p:spPr>
          <a:xfrm>
            <a:off x="5840025" y="450050"/>
            <a:ext cx="2443150" cy="440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