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  <p:sldMasterId id="214748367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Google Sans"/>
      <p:regular r:id="rId9"/>
      <p:bold r:id="rId10"/>
      <p:italic r:id="rId11"/>
      <p:boldItalic r:id="rId12"/>
    </p:embeddedFont>
    <p:embeddedFont>
      <p:font typeface="Google Sans Medium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8315D2-5930-4D8E-9864-9033156EA670}">
  <a:tblStyle styleId="{3D8315D2-5930-4D8E-9864-9033156EA6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italic.fntdata"/><Relationship Id="rId10" Type="http://schemas.openxmlformats.org/officeDocument/2006/relationships/font" Target="fonts/GoogleSans-bold.fntdata"/><Relationship Id="rId13" Type="http://schemas.openxmlformats.org/officeDocument/2006/relationships/font" Target="fonts/GoogleSansMedium-regular.fntdata"/><Relationship Id="rId12" Type="http://schemas.openxmlformats.org/officeDocument/2006/relationships/font" Target="fonts/Google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regular.fntdata"/><Relationship Id="rId15" Type="http://schemas.openxmlformats.org/officeDocument/2006/relationships/font" Target="fonts/GoogleSansMedium-italic.fntdata"/><Relationship Id="rId14" Type="http://schemas.openxmlformats.org/officeDocument/2006/relationships/font" Target="fonts/GoogleSansMedium-bold.fntdata"/><Relationship Id="rId16" Type="http://schemas.openxmlformats.org/officeDocument/2006/relationships/font" Target="fonts/GoogleSansMedium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b06e27f4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b06e27f4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45741c8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45741c8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White Text" type="title">
  <p:cSld name="TITLE">
    <p:bg>
      <p:bgPr>
        <a:solidFill>
          <a:srgbClr val="050505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Google Sans"/>
              <a:buNone/>
              <a:defRPr sz="72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  <p:sp>
        <p:nvSpPr>
          <p:cNvPr id="57" name="Google Shape;57;p14"/>
          <p:cNvSpPr txBox="1"/>
          <p:nvPr>
            <p:ph idx="2"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Black Text">
  <p:cSld name="TITLE_6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2"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">
  <p:cSld name="TITLE_6_1">
    <p:bg>
      <p:bgPr>
        <a:solidFill>
          <a:srgbClr val="C6DAFC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200"/>
              <a:buFont typeface="Google Sans"/>
              <a:buNone/>
              <a:defRPr sz="72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2" type="title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400"/>
              <a:buFont typeface="Google Sans Medium"/>
              <a:buNone/>
              <a:defRPr sz="14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65" name="Google Shape;65;p16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A7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">
  <p:cSld name="TITLE_6_1_1">
    <p:bg>
      <p:bgPr>
        <a:solidFill>
          <a:srgbClr val="FAD2C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7200"/>
              <a:buFont typeface="Google Sans"/>
              <a:buNone/>
              <a:defRPr sz="72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2" type="title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 Medium"/>
              <a:buNone/>
              <a:defRPr sz="1400">
                <a:solidFill>
                  <a:srgbClr val="C5221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69" name="Google Shape;69;p17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C522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 1">
  <p:cSld name="TITLE_6_1_1_1">
    <p:bg>
      <p:bgPr>
        <a:solidFill>
          <a:srgbClr val="CEEAD6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7200"/>
              <a:buFont typeface="Google Sans"/>
              <a:buNone/>
              <a:defRPr sz="72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2" type="title"/>
          </p:nvPr>
        </p:nvSpPr>
        <p:spPr>
          <a:xfrm>
            <a:off x="73647" y="84729"/>
            <a:ext cx="33168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 Medium"/>
              <a:buNone/>
              <a:defRPr sz="14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73" name="Google Shape;73;p18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8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 1 1">
  <p:cSld name="TITLE_6_1_1_1_1">
    <p:bg>
      <p:bgPr>
        <a:solidFill>
          <a:srgbClr val="FEEFC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7200"/>
              <a:buFont typeface="Google Sans"/>
              <a:buNone/>
              <a:defRPr sz="72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2" type="title"/>
          </p:nvPr>
        </p:nvSpPr>
        <p:spPr>
          <a:xfrm>
            <a:off x="73647" y="84729"/>
            <a:ext cx="34194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77" name="Google Shape;77;p19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EA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80" name="Google Shape;80;p20"/>
          <p:cNvSpPr/>
          <p:nvPr/>
        </p:nvSpPr>
        <p:spPr>
          <a:xfrm>
            <a:off x="273214" y="433778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FF3F0"/>
              </a:solidFill>
            </a:endParaRPr>
          </a:p>
        </p:txBody>
      </p:sp>
      <p:sp>
        <p:nvSpPr>
          <p:cNvPr id="81" name="Google Shape;81;p20"/>
          <p:cNvSpPr txBox="1"/>
          <p:nvPr>
            <p:ph idx="2" type="title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3" type="title"/>
          </p:nvPr>
        </p:nvSpPr>
        <p:spPr>
          <a:xfrm>
            <a:off x="124549" y="877650"/>
            <a:ext cx="891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4" type="title"/>
          </p:nvPr>
        </p:nvSpPr>
        <p:spPr>
          <a:xfrm>
            <a:off x="938098" y="877650"/>
            <a:ext cx="64779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4" name="Google Shape;84;p20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2" type="title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8" name="Google Shape;88;p21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2">
  <p:cSld name="TITLE_AND_BODY_1_2">
    <p:bg>
      <p:bgPr>
        <a:solidFill>
          <a:srgbClr val="050505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idx="2" type="title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None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2" name="Google Shape;92;p22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95" name="Google Shape;95;p23"/>
          <p:cNvSpPr/>
          <p:nvPr/>
        </p:nvSpPr>
        <p:spPr>
          <a:xfrm>
            <a:off x="273214" y="433778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FF3F0"/>
              </a:solidFill>
            </a:endParaRPr>
          </a:p>
        </p:txBody>
      </p:sp>
      <p:sp>
        <p:nvSpPr>
          <p:cNvPr id="96" name="Google Shape;96;p23"/>
          <p:cNvSpPr txBox="1"/>
          <p:nvPr>
            <p:ph idx="2" type="title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3" type="title"/>
          </p:nvPr>
        </p:nvSpPr>
        <p:spPr>
          <a:xfrm>
            <a:off x="547022" y="732515"/>
            <a:ext cx="57717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8" name="Google Shape;98;p23"/>
          <p:cNvSpPr txBox="1"/>
          <p:nvPr>
            <p:ph idx="4" type="title"/>
          </p:nvPr>
        </p:nvSpPr>
        <p:spPr>
          <a:xfrm>
            <a:off x="566518" y="2324850"/>
            <a:ext cx="348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5" type="title"/>
          </p:nvPr>
        </p:nvSpPr>
        <p:spPr>
          <a:xfrm>
            <a:off x="549150" y="2782050"/>
            <a:ext cx="17073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0" name="Google Shape;100;p23"/>
          <p:cNvSpPr/>
          <p:nvPr/>
        </p:nvSpPr>
        <p:spPr>
          <a:xfrm>
            <a:off x="5906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3"/>
          <p:cNvSpPr txBox="1"/>
          <p:nvPr>
            <p:ph idx="6" type="title"/>
          </p:nvPr>
        </p:nvSpPr>
        <p:spPr>
          <a:xfrm>
            <a:off x="2673118" y="2324850"/>
            <a:ext cx="348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7" type="title"/>
          </p:nvPr>
        </p:nvSpPr>
        <p:spPr>
          <a:xfrm>
            <a:off x="2655750" y="2782050"/>
            <a:ext cx="17073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3" name="Google Shape;103;p23"/>
          <p:cNvSpPr/>
          <p:nvPr/>
        </p:nvSpPr>
        <p:spPr>
          <a:xfrm>
            <a:off x="26972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3"/>
          <p:cNvSpPr txBox="1"/>
          <p:nvPr>
            <p:ph idx="8" type="title"/>
          </p:nvPr>
        </p:nvSpPr>
        <p:spPr>
          <a:xfrm>
            <a:off x="4779717" y="2324850"/>
            <a:ext cx="348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9" type="title"/>
          </p:nvPr>
        </p:nvSpPr>
        <p:spPr>
          <a:xfrm>
            <a:off x="4762350" y="2782050"/>
            <a:ext cx="17073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6" name="Google Shape;106;p23"/>
          <p:cNvSpPr/>
          <p:nvPr/>
        </p:nvSpPr>
        <p:spPr>
          <a:xfrm>
            <a:off x="48038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3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  <p15:guide id="3" pos="405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7">
  <p:cSld name="TITLE_7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type="title"/>
          </p:nvPr>
        </p:nvSpPr>
        <p:spPr>
          <a:xfrm>
            <a:off x="471908" y="744575"/>
            <a:ext cx="82221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0" name="Google Shape;110;p24"/>
          <p:cNvSpPr txBox="1"/>
          <p:nvPr>
            <p:ph idx="1" type="subTitle"/>
          </p:nvPr>
        </p:nvSpPr>
        <p:spPr>
          <a:xfrm>
            <a:off x="471900" y="2834125"/>
            <a:ext cx="822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Big Text 1">
  <p:cSld name="CUSTOM_1_3_1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512600" y="363000"/>
            <a:ext cx="3154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14" name="Google Shape;114;p25"/>
          <p:cNvSpPr txBox="1"/>
          <p:nvPr/>
        </p:nvSpPr>
        <p:spPr>
          <a:xfrm>
            <a:off x="7291550" y="4759871"/>
            <a:ext cx="17160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google_logo Design </a:t>
            </a:r>
            <a:endParaRPr sz="10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25"/>
          <p:cNvSpPr txBox="1"/>
          <p:nvPr>
            <p:ph idx="2" type="body"/>
          </p:nvPr>
        </p:nvSpPr>
        <p:spPr>
          <a:xfrm>
            <a:off x="144400" y="666750"/>
            <a:ext cx="7287300" cy="3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Char char="●"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indent="-3683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indent="-3683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indent="-3683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indent="-3683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indent="-3683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indent="-3683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indent="-3683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2" type="sldNum"/>
          </p:nvPr>
        </p:nvSpPr>
        <p:spPr>
          <a:xfrm>
            <a:off x="144409" y="4739965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5"/>
          <p:cNvSpPr txBox="1"/>
          <p:nvPr>
            <p:ph type="title"/>
          </p:nvPr>
        </p:nvSpPr>
        <p:spPr>
          <a:xfrm>
            <a:off x="186800" y="125326"/>
            <a:ext cx="2854800" cy="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18" name="Google Shape;118;p25"/>
          <p:cNvSpPr/>
          <p:nvPr/>
        </p:nvSpPr>
        <p:spPr>
          <a:xfrm>
            <a:off x="295489" y="479931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FF3F0"/>
              </a:solidFill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6891900" y="186907"/>
            <a:ext cx="2099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Confidential + Proprietary</a:t>
            </a:r>
            <a:endParaRPr sz="8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Black Text 1">
  <p:cSld name="TITLE_6_2">
    <p:bg>
      <p:bgPr>
        <a:solidFill>
          <a:srgbClr val="1DE9B6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2" name="Google Shape;122;p26"/>
          <p:cNvSpPr txBox="1"/>
          <p:nvPr>
            <p:ph idx="2"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23" name="Google Shape;123;p26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line title">
  <p:cSld name="BLANK_5_1_2_1_2"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377575" y="742925"/>
            <a:ext cx="5541000" cy="12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8" name="Google Shape;128;p28"/>
          <p:cNvSpPr txBox="1"/>
          <p:nvPr>
            <p:ph idx="1" type="subTitle"/>
          </p:nvPr>
        </p:nvSpPr>
        <p:spPr>
          <a:xfrm>
            <a:off x="377575" y="1834750"/>
            <a:ext cx="3984300" cy="21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cxnSp>
        <p:nvCxnSpPr>
          <p:cNvPr id="129" name="Google Shape;129;p28"/>
          <p:cNvCxnSpPr/>
          <p:nvPr/>
        </p:nvCxnSpPr>
        <p:spPr>
          <a:xfrm>
            <a:off x="499275" y="1609425"/>
            <a:ext cx="585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0" name="Google Shape;130;p2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317224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8">
  <p:cSld name="TITLE_8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7" name="Google Shape;137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 with title">
  <p:cSld name="CUSTOM_2_1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377575" y="285725"/>
            <a:ext cx="75195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9pPr>
          </a:lstStyle>
          <a:p/>
        </p:txBody>
      </p:sp>
      <p:pic>
        <p:nvPicPr>
          <p:cNvPr id="141" name="Google Shape;141;p3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88699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32"/>
          <p:cNvSpPr/>
          <p:nvPr/>
        </p:nvSpPr>
        <p:spPr>
          <a:xfrm>
            <a:off x="241450" y="4077968"/>
            <a:ext cx="8526300" cy="857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2"/>
          <p:cNvSpPr/>
          <p:nvPr/>
        </p:nvSpPr>
        <p:spPr>
          <a:xfrm>
            <a:off x="241450" y="2846757"/>
            <a:ext cx="8526300" cy="118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2"/>
          <p:cNvSpPr/>
          <p:nvPr/>
        </p:nvSpPr>
        <p:spPr>
          <a:xfrm>
            <a:off x="241450" y="1386655"/>
            <a:ext cx="8526300" cy="140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2"/>
          <p:cNvSpPr/>
          <p:nvPr/>
        </p:nvSpPr>
        <p:spPr>
          <a:xfrm>
            <a:off x="241450" y="754678"/>
            <a:ext cx="8526300" cy="580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166622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2"/>
          <p:cNvSpPr txBox="1"/>
          <p:nvPr/>
        </p:nvSpPr>
        <p:spPr>
          <a:xfrm>
            <a:off x="30770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2"/>
          <p:cNvSpPr txBox="1"/>
          <p:nvPr/>
        </p:nvSpPr>
        <p:spPr>
          <a:xfrm>
            <a:off x="45164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2"/>
          <p:cNvSpPr txBox="1"/>
          <p:nvPr/>
        </p:nvSpPr>
        <p:spPr>
          <a:xfrm>
            <a:off x="5925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7347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2"/>
          <p:cNvSpPr txBox="1"/>
          <p:nvPr/>
        </p:nvSpPr>
        <p:spPr>
          <a:xfrm>
            <a:off x="2441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2"/>
          <p:cNvCxnSpPr/>
          <p:nvPr/>
        </p:nvCxnSpPr>
        <p:spPr>
          <a:xfrm>
            <a:off x="1668323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32"/>
          <p:cNvCxnSpPr/>
          <p:nvPr/>
        </p:nvCxnSpPr>
        <p:spPr>
          <a:xfrm>
            <a:off x="3088209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32"/>
          <p:cNvCxnSpPr/>
          <p:nvPr/>
        </p:nvCxnSpPr>
        <p:spPr>
          <a:xfrm>
            <a:off x="4508094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32"/>
          <p:cNvCxnSpPr/>
          <p:nvPr/>
        </p:nvCxnSpPr>
        <p:spPr>
          <a:xfrm>
            <a:off x="5927979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32"/>
          <p:cNvCxnSpPr/>
          <p:nvPr/>
        </p:nvCxnSpPr>
        <p:spPr>
          <a:xfrm>
            <a:off x="248438" y="754675"/>
            <a:ext cx="0" cy="41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32"/>
          <p:cNvCxnSpPr/>
          <p:nvPr/>
        </p:nvCxnSpPr>
        <p:spPr>
          <a:xfrm>
            <a:off x="7347865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32"/>
          <p:cNvCxnSpPr/>
          <p:nvPr/>
        </p:nvCxnSpPr>
        <p:spPr>
          <a:xfrm>
            <a:off x="8767750" y="754675"/>
            <a:ext cx="2700" cy="41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3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Persona:</a:t>
            </a:r>
            <a:b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2"/>
          <p:cNvSpPr txBox="1"/>
          <p:nvPr/>
        </p:nvSpPr>
        <p:spPr>
          <a:xfrm rot="-5400000">
            <a:off x="-175500" y="881750"/>
            <a:ext cx="6294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2"/>
          <p:cNvSpPr txBox="1"/>
          <p:nvPr/>
        </p:nvSpPr>
        <p:spPr>
          <a:xfrm rot="-5400000">
            <a:off x="-173200" y="1951913"/>
            <a:ext cx="5649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 rot="-5400000">
            <a:off x="-326800" y="3280432"/>
            <a:ext cx="872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Emotions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2"/>
          <p:cNvSpPr txBox="1"/>
          <p:nvPr/>
        </p:nvSpPr>
        <p:spPr>
          <a:xfrm rot="-5400000">
            <a:off x="-409450" y="4377825"/>
            <a:ext cx="10038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Improvements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2"/>
          <p:cNvSpPr/>
          <p:nvPr/>
        </p:nvSpPr>
        <p:spPr>
          <a:xfrm>
            <a:off x="241450" y="754678"/>
            <a:ext cx="8526300" cy="59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241450" y="4114209"/>
            <a:ext cx="8526300" cy="86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241450" y="2869572"/>
            <a:ext cx="8526300" cy="119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2"/>
          <p:cNvSpPr/>
          <p:nvPr/>
        </p:nvSpPr>
        <p:spPr>
          <a:xfrm>
            <a:off x="241450" y="1393547"/>
            <a:ext cx="8526300" cy="142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32"/>
          <p:cNvCxnSpPr/>
          <p:nvPr/>
        </p:nvCxnSpPr>
        <p:spPr>
          <a:xfrm>
            <a:off x="3088209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32"/>
          <p:cNvCxnSpPr/>
          <p:nvPr/>
        </p:nvCxnSpPr>
        <p:spPr>
          <a:xfrm>
            <a:off x="4508094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32"/>
          <p:cNvCxnSpPr/>
          <p:nvPr/>
        </p:nvCxnSpPr>
        <p:spPr>
          <a:xfrm>
            <a:off x="5927979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32"/>
          <p:cNvCxnSpPr/>
          <p:nvPr/>
        </p:nvCxnSpPr>
        <p:spPr>
          <a:xfrm>
            <a:off x="248438" y="754675"/>
            <a:ext cx="0" cy="42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32"/>
          <p:cNvCxnSpPr/>
          <p:nvPr/>
        </p:nvCxnSpPr>
        <p:spPr>
          <a:xfrm>
            <a:off x="7347865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32"/>
          <p:cNvCxnSpPr/>
          <p:nvPr/>
        </p:nvCxnSpPr>
        <p:spPr>
          <a:xfrm>
            <a:off x="8767750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p32"/>
          <p:cNvSpPr txBox="1"/>
          <p:nvPr/>
        </p:nvSpPr>
        <p:spPr>
          <a:xfrm>
            <a:off x="73478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27440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308505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45059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5925875" y="13874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16651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2"/>
          <p:cNvCxnSpPr/>
          <p:nvPr/>
        </p:nvCxnSpPr>
        <p:spPr>
          <a:xfrm>
            <a:off x="1668323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/>
        </p:nvSpPr>
        <p:spPr>
          <a:xfrm>
            <a:off x="171175" y="119650"/>
            <a:ext cx="19935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Persona: 	Michael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171664" y="4079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Order a meal from a cafe </a:t>
            </a: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easily and have it delivered home to his family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189" name="Google Shape;189;p33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{3D8315D2-5930-4D8E-9864-9033156EA670}</a:tableStyleId>
              </a:tblPr>
              <a:tblGrid>
                <a:gridCol w="1430350"/>
                <a:gridCol w="1430350"/>
                <a:gridCol w="1430350"/>
                <a:gridCol w="1410775"/>
                <a:gridCol w="1449925"/>
                <a:gridCol w="1430350"/>
              </a:tblGrid>
              <a:tr h="71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Select cafe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Browse menu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Place order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Complete order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Deliver the order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</a:tr>
              <a:tr h="1315700">
                <a:tc>
                  <a:txBody>
                    <a:bodyPr/>
                    <a:lstStyle/>
                    <a:p>
                      <a:pPr indent="-114300" lvl="0" marL="1778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decide what to order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search for nearby cafes in browser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C.select a cafe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browse online menu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check to see if previously ordered favourite item is available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C.select menu items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locate phone number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call the cafe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C.place the order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confirm order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provide payment information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C.get the direction to the cafe (if not previously visited)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deliver the food to the location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pick up food and tip employee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C.inspect and check if the order is correct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D.eat meal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99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Overwhelmed by all the options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Confused about which cafe to choose</a:t>
                      </a:r>
                      <a:b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</a:b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Excited to find a cafe they like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Too much text causes frustration and impatience due to it being time consuming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Annoyed if no options are available for veg/ non-veg or both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Annoyed about having to scroll through the phone for the number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Anxious about remembering order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Angry if item given in menu is not available supposedly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Not keen and unhappy </a:t>
                      </a: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about</a:t>
                      </a: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reading the card number out loud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Happy</a:t>
                      </a: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to eat/drink what they ordered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OPPORTUNITIES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Creating a dedicated app for our cafe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Providing a rating factor so that it encourages new visitors or customers to give the cafe a try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Provide search filters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Include images for items to assist in deciding or choosing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Provide a simple checkout flow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Have contact information at an easily noticeable and </a:t>
                      </a: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accessible</a:t>
                      </a: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way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Provide option to tip while ordering in app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Include a rewards program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/>
        </p:nvSpPr>
        <p:spPr>
          <a:xfrm>
            <a:off x="171175" y="1196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Persona: Lydia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5" name="Google Shape;195;p34"/>
          <p:cNvSpPr txBox="1"/>
          <p:nvPr/>
        </p:nvSpPr>
        <p:spPr>
          <a:xfrm>
            <a:off x="171664" y="4079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Order a meal from a cafe easily and efficiently for pickup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196" name="Google Shape;196;p34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{3D8315D2-5930-4D8E-9864-9033156EA670}</a:tableStyleId>
              </a:tblPr>
              <a:tblGrid>
                <a:gridCol w="1430350"/>
                <a:gridCol w="1430350"/>
                <a:gridCol w="1430350"/>
                <a:gridCol w="1410775"/>
                <a:gridCol w="1449925"/>
                <a:gridCol w="1430350"/>
              </a:tblGrid>
              <a:tr h="71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Select cafe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Browse menu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Place order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Complete order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Pickup order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</a:tr>
              <a:tr h="1315700">
                <a:tc>
                  <a:txBody>
                    <a:bodyPr/>
                    <a:lstStyle/>
                    <a:p>
                      <a:pPr indent="-114300" lvl="0" marL="1778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decide what to order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search for nearby cafes in browser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C.select a cafe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browse online menu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check to see if previously ordered favourite item is available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C.select menu items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locate phone number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call the cafe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C.place the order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confirm order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provide payment information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C.get the direction to the cafe (if not previously visited)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drive to the cafe chosen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pick up food and tip employee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C.inspect and check if the order is correct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D.drive home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E.eat meal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99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Overwhelmed by all the options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Confused about which cafe to choose</a:t>
                      </a:r>
                      <a:b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</a:b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Excited to find a cafe they like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Too much text causes frustration as it’s hard to read fast and limited visuals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Annoyed if no options are available for veg/ non-veg or both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Annoyed about having to scroll through the phone for the number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Anxious about remembering order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Angry if item given in menu is not available supposedly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Frustrated at having to drive back and forth to restaurant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Not keen and unhappy about reading the card number out loud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Happy to eat/drink what they ordered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OPPORTUNITIES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Creating a dedicated app for our cafe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Providing a rating factor so that it encourages new visitors or customers to give the cafe a try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Provide search filters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Include images for items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Optimise the app for screen reader technologies and other Assistive technologies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Provide a simple checkout flow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Have contact information at an easily noticeable and accessible way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Provide option to tip while ordering in app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Include a rewards program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263238"/>
      </a:dk1>
      <a:lt1>
        <a:srgbClr val="FFFFFF"/>
      </a:lt1>
      <a:dk2>
        <a:srgbClr val="91909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