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52ca3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52ca34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800">
                <a:solidFill>
                  <a:srgbClr val="9900FF"/>
                </a:solidFill>
                <a:latin typeface="Google Sans"/>
                <a:ea typeface="Google Sans"/>
                <a:cs typeface="Google Sans"/>
                <a:sym typeface="Google Sans"/>
              </a:rPr>
              <a:t>Lydia</a:t>
            </a:r>
            <a:endParaRPr b="1" i="0" sz="1700" u="none" cap="none" strike="noStrike">
              <a:solidFill>
                <a:srgbClr val="9900FF"/>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Age: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Education: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Hometown: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Family: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Occupation:</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42</a:t>
            </a:r>
            <a:endParaRPr i="0" sz="11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Doctor of Medicine (MD)</a:t>
            </a:r>
            <a:endParaRPr i="0" sz="11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Newport,Colorado</a:t>
            </a:r>
            <a:endParaRPr i="0" sz="11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Single,lives alone</a:t>
            </a:r>
            <a:endParaRPr sz="1100">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Doctor</a:t>
            </a:r>
            <a:endParaRPr sz="1100">
              <a:latin typeface="Google Sans"/>
              <a:ea typeface="Google Sans"/>
              <a:cs typeface="Google Sans"/>
              <a:sym typeface="Google Sans"/>
            </a:endParaRPr>
          </a:p>
        </p:txBody>
      </p:sp>
      <p:sp>
        <p:nvSpPr>
          <p:cNvPr id="58" name="Google Shape;58;p13"/>
          <p:cNvSpPr txBox="1"/>
          <p:nvPr/>
        </p:nvSpPr>
        <p:spPr>
          <a:xfrm>
            <a:off x="3663250" y="0"/>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700" u="none" cap="none" strike="noStrike">
                <a:solidFill>
                  <a:srgbClr val="000000"/>
                </a:solidFill>
                <a:latin typeface="Google Sans"/>
                <a:ea typeface="Google Sans"/>
                <a:cs typeface="Google Sans"/>
                <a:sym typeface="Google Sans"/>
              </a:rPr>
              <a:t>“</a:t>
            </a:r>
            <a:r>
              <a:rPr i="1" lang="en" sz="1700">
                <a:latin typeface="Google Sans"/>
                <a:ea typeface="Google Sans"/>
                <a:cs typeface="Google Sans"/>
                <a:sym typeface="Google Sans"/>
              </a:rPr>
              <a:t>I want a hassle-free, easy to understand app that will help me get through a busy day smoothly </a:t>
            </a:r>
            <a:r>
              <a:rPr i="1" lang="en" sz="1700" u="none" cap="none" strike="noStrike">
                <a:solidFill>
                  <a:srgbClr val="000000"/>
                </a:solidFill>
                <a:latin typeface="Google Sans"/>
                <a:ea typeface="Google Sans"/>
                <a:cs typeface="Google Sans"/>
                <a:sym typeface="Google Sans"/>
              </a:rPr>
              <a:t>” </a:t>
            </a:r>
            <a:endParaRPr i="1" sz="17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63250" y="754750"/>
            <a:ext cx="25227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8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298450" lvl="0" marL="457200" marR="0" rtl="0" algn="l">
              <a:lnSpc>
                <a:spcPct val="100000"/>
              </a:lnSpc>
              <a:spcBef>
                <a:spcPts val="0"/>
              </a:spcBef>
              <a:spcAft>
                <a:spcPts val="0"/>
              </a:spcAft>
              <a:buClr>
                <a:srgbClr val="000000"/>
              </a:buClr>
              <a:buSzPts val="1100"/>
              <a:buFont typeface="Google Sans"/>
              <a:buChar char="●"/>
            </a:pPr>
            <a:r>
              <a:rPr lang="en" sz="1100">
                <a:latin typeface="Google Sans"/>
                <a:ea typeface="Google Sans"/>
                <a:cs typeface="Google Sans"/>
                <a:sym typeface="Google Sans"/>
              </a:rPr>
              <a:t>Wishes to get a PhD and go into research</a:t>
            </a:r>
            <a:endParaRPr sz="1100">
              <a:latin typeface="Google Sans"/>
              <a:ea typeface="Google Sans"/>
              <a:cs typeface="Google Sans"/>
              <a:sym typeface="Google Sans"/>
            </a:endParaRPr>
          </a:p>
          <a:p>
            <a:pPr indent="-298450" lvl="0" marL="457200" marR="0" rtl="0" algn="l">
              <a:lnSpc>
                <a:spcPct val="100000"/>
              </a:lnSpc>
              <a:spcBef>
                <a:spcPts val="0"/>
              </a:spcBef>
              <a:spcAft>
                <a:spcPts val="0"/>
              </a:spcAft>
              <a:buClr>
                <a:srgbClr val="000000"/>
              </a:buClr>
              <a:buSzPts val="1100"/>
              <a:buFont typeface="Google Sans"/>
              <a:buChar char="●"/>
            </a:pPr>
            <a:r>
              <a:rPr i="0" lang="en" sz="1100" u="none" cap="none" strike="noStrike">
                <a:solidFill>
                  <a:srgbClr val="000000"/>
                </a:solidFill>
                <a:latin typeface="Google Sans"/>
                <a:ea typeface="Google Sans"/>
                <a:cs typeface="Google Sans"/>
                <a:sym typeface="Google Sans"/>
              </a:rPr>
              <a:t> </a:t>
            </a:r>
            <a:r>
              <a:rPr lang="en" sz="1100">
                <a:latin typeface="Google Sans"/>
                <a:ea typeface="Google Sans"/>
                <a:cs typeface="Google Sans"/>
                <a:sym typeface="Google Sans"/>
              </a:rPr>
              <a:t>W</a:t>
            </a:r>
            <a:r>
              <a:rPr i="0" lang="en" sz="1100" u="none" cap="none" strike="noStrike">
                <a:solidFill>
                  <a:srgbClr val="000000"/>
                </a:solidFill>
                <a:latin typeface="Google Sans"/>
                <a:ea typeface="Google Sans"/>
                <a:cs typeface="Google Sans"/>
                <a:sym typeface="Google Sans"/>
              </a:rPr>
              <a:t>ants a</a:t>
            </a:r>
            <a:r>
              <a:rPr lang="en" sz="1100">
                <a:latin typeface="Google Sans"/>
                <a:ea typeface="Google Sans"/>
                <a:cs typeface="Google Sans"/>
                <a:sym typeface="Google Sans"/>
              </a:rPr>
              <a:t>n easy way to pre-order meals so that the waiting time is negated</a:t>
            </a:r>
            <a:endParaRPr sz="1100">
              <a:latin typeface="Google Sans"/>
              <a:ea typeface="Google Sans"/>
              <a:cs typeface="Google Sans"/>
              <a:sym typeface="Google Sans"/>
            </a:endParaRPr>
          </a:p>
          <a:p>
            <a:pPr indent="-298450" lvl="0" marL="457200" marR="0" rtl="0" algn="l">
              <a:lnSpc>
                <a:spcPct val="100000"/>
              </a:lnSpc>
              <a:spcBef>
                <a:spcPts val="0"/>
              </a:spcBef>
              <a:spcAft>
                <a:spcPts val="0"/>
              </a:spcAft>
              <a:buSzPts val="1100"/>
              <a:buFont typeface="Google Sans"/>
              <a:buChar char="●"/>
            </a:pPr>
            <a:r>
              <a:rPr lang="en" sz="1100">
                <a:latin typeface="Google Sans"/>
                <a:ea typeface="Google Sans"/>
                <a:cs typeface="Google Sans"/>
                <a:sym typeface="Google Sans"/>
              </a:rPr>
              <a:t>Would like to know how long meal prep would take so it’s more efficient</a:t>
            </a:r>
            <a:endParaRPr sz="1100">
              <a:latin typeface="Google Sans"/>
              <a:ea typeface="Google Sans"/>
              <a:cs typeface="Google Sans"/>
              <a:sym typeface="Google Sans"/>
            </a:endParaRPr>
          </a:p>
          <a:p>
            <a:pPr indent="-298450" lvl="0" marL="457200" marR="0" rtl="0" algn="l">
              <a:lnSpc>
                <a:spcPct val="100000"/>
              </a:lnSpc>
              <a:spcBef>
                <a:spcPts val="0"/>
              </a:spcBef>
              <a:spcAft>
                <a:spcPts val="0"/>
              </a:spcAft>
              <a:buSzPts val="1100"/>
              <a:buFont typeface="Google Sans"/>
              <a:buChar char="●"/>
            </a:pPr>
            <a:r>
              <a:rPr lang="en" sz="1100">
                <a:latin typeface="Google Sans"/>
                <a:ea typeface="Google Sans"/>
                <a:cs typeface="Google Sans"/>
                <a:sym typeface="Google Sans"/>
              </a:rPr>
              <a:t>Would like apps which has less text and have images since it would be easier to understand</a:t>
            </a:r>
            <a:endParaRPr sz="1100">
              <a:latin typeface="Google Sans"/>
              <a:ea typeface="Google Sans"/>
              <a:cs typeface="Google Sans"/>
              <a:sym typeface="Google Sans"/>
            </a:endParaRPr>
          </a:p>
        </p:txBody>
      </p:sp>
      <p:sp>
        <p:nvSpPr>
          <p:cNvPr id="60" name="Google Shape;60;p13"/>
          <p:cNvSpPr txBox="1"/>
          <p:nvPr/>
        </p:nvSpPr>
        <p:spPr>
          <a:xfrm>
            <a:off x="6263000" y="754750"/>
            <a:ext cx="2522700" cy="232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C5221F"/>
                </a:solidFill>
                <a:latin typeface="Google Sans"/>
                <a:ea typeface="Google Sans"/>
                <a:cs typeface="Google Sans"/>
                <a:sym typeface="Google Sans"/>
              </a:rPr>
              <a:t>Frustrations</a:t>
            </a:r>
            <a:r>
              <a:rPr b="1" i="0" lang="en" sz="1700" u="none" cap="none" strike="noStrike">
                <a:solidFill>
                  <a:schemeClr val="dk1"/>
                </a:solidFill>
                <a:latin typeface="Google Sans"/>
                <a:ea typeface="Google Sans"/>
                <a:cs typeface="Google Sans"/>
                <a:sym typeface="Google Sans"/>
              </a:rPr>
              <a:t> </a:t>
            </a:r>
            <a:endParaRPr b="1" i="0" sz="1700" u="none" cap="none" strike="noStrike">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Waste of time waiting in queues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Hard to read the menu in fast paced settings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 Feels irritated when there’s a rush to go back to work </a:t>
            </a:r>
            <a:r>
              <a:rPr lang="en" sz="1100">
                <a:solidFill>
                  <a:schemeClr val="dk1"/>
                </a:solidFill>
              </a:rPr>
              <a:t>but w</a:t>
            </a:r>
            <a:r>
              <a:rPr lang="en" sz="1100">
                <a:solidFill>
                  <a:schemeClr val="dk1"/>
                </a:solidFill>
              </a:rPr>
              <a:t>on’t know how long it might take for food to be ready to pick up</a:t>
            </a:r>
            <a:endParaRPr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3749025" y="3156025"/>
            <a:ext cx="5289300" cy="1892100"/>
          </a:xfrm>
          <a:prstGeom prst="rect">
            <a:avLst/>
          </a:prstGeom>
          <a:noFill/>
          <a:ln cap="flat" cmpd="sng" w="2857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latin typeface="Google Sans"/>
                <a:ea typeface="Google Sans"/>
                <a:cs typeface="Google Sans"/>
                <a:sym typeface="Google Sans"/>
              </a:rPr>
              <a:t>Lydia is a doctor with a busy schedule. She works unpredictable shifts in the hospital. Leah has visual impairment for which she uses screen reader technologies. This technology makes using apps and websites much more convenient for </a:t>
            </a:r>
            <a:r>
              <a:rPr lang="en" sz="1050">
                <a:solidFill>
                  <a:schemeClr val="dk1"/>
                </a:solidFill>
                <a:latin typeface="Google Sans"/>
                <a:ea typeface="Google Sans"/>
                <a:cs typeface="Google Sans"/>
                <a:sym typeface="Google Sans"/>
              </a:rPr>
              <a:t>Lydia </a:t>
            </a:r>
            <a:r>
              <a:rPr lang="en" sz="1050">
                <a:solidFill>
                  <a:schemeClr val="dk1"/>
                </a:solidFill>
                <a:latin typeface="Google Sans"/>
                <a:ea typeface="Google Sans"/>
                <a:cs typeface="Google Sans"/>
                <a:sym typeface="Google Sans"/>
              </a:rPr>
              <a:t>, but not all apps and websites are optimized for screen reader usage. </a:t>
            </a:r>
            <a:r>
              <a:rPr lang="en" sz="1050">
                <a:solidFill>
                  <a:schemeClr val="dk1"/>
                </a:solidFill>
                <a:latin typeface="Google Sans"/>
                <a:ea typeface="Google Sans"/>
                <a:cs typeface="Google Sans"/>
                <a:sym typeface="Google Sans"/>
              </a:rPr>
              <a:t>Lydia </a:t>
            </a:r>
            <a:r>
              <a:rPr lang="en" sz="1050">
                <a:solidFill>
                  <a:schemeClr val="dk1"/>
                </a:solidFill>
                <a:latin typeface="Google Sans"/>
                <a:ea typeface="Google Sans"/>
                <a:cs typeface="Google Sans"/>
                <a:sym typeface="Google Sans"/>
              </a:rPr>
              <a:t>cares a lot about being available to her patients and is often taking appointments at the last minute. She wants to get a PhD in the near future. It frustrates her when her time gets wasted waiting  in queues, or while waiting for her meal/ beverage to be made. Also, when apps in which she orders food is text-heavy it is </a:t>
            </a:r>
            <a:r>
              <a:rPr lang="en" sz="1050">
                <a:solidFill>
                  <a:schemeClr val="dk1"/>
                </a:solidFill>
                <a:latin typeface="Google Sans"/>
                <a:ea typeface="Google Sans"/>
                <a:cs typeface="Google Sans"/>
                <a:sym typeface="Google Sans"/>
              </a:rPr>
              <a:t>inconvenient</a:t>
            </a:r>
            <a:r>
              <a:rPr lang="en" sz="1050">
                <a:solidFill>
                  <a:schemeClr val="dk1"/>
                </a:solidFill>
                <a:latin typeface="Google Sans"/>
                <a:ea typeface="Google Sans"/>
                <a:cs typeface="Google Sans"/>
                <a:sym typeface="Google Sans"/>
              </a:rPr>
              <a:t> for her. For her, an app where she can pre-plan and order her food ,which alerts her prior to when order is ready to be picked up, and has less text would work perfect.</a:t>
            </a:r>
            <a:endParaRPr sz="105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a:blip r:embed="rId3">
            <a:alphaModFix/>
          </a:blip>
          <a:stretch>
            <a:fillRect/>
          </a:stretch>
        </p:blipFill>
        <p:spPr>
          <a:xfrm>
            <a:off x="406225" y="461325"/>
            <a:ext cx="2803500" cy="27582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451525" y="80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9" name="Google Shape;69;p14"/>
          <p:cNvSpPr txBox="1"/>
          <p:nvPr/>
        </p:nvSpPr>
        <p:spPr>
          <a:xfrm>
            <a:off x="451525" y="2773100"/>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800">
                <a:solidFill>
                  <a:srgbClr val="6FA8DC"/>
                </a:solidFill>
                <a:latin typeface="Google Sans"/>
                <a:ea typeface="Google Sans"/>
                <a:cs typeface="Google Sans"/>
                <a:sym typeface="Google Sans"/>
              </a:rPr>
              <a:t>Michael</a:t>
            </a:r>
            <a:endParaRPr b="1" i="0" sz="1700" u="none" cap="none" strike="noStrike">
              <a:solidFill>
                <a:srgbClr val="6FA8DC"/>
              </a:solidFill>
              <a:latin typeface="Google Sans"/>
              <a:ea typeface="Google Sans"/>
              <a:cs typeface="Google Sans"/>
              <a:sym typeface="Google Sans"/>
            </a:endParaRPr>
          </a:p>
        </p:txBody>
      </p:sp>
      <p:sp>
        <p:nvSpPr>
          <p:cNvPr id="70" name="Google Shape;70;p14"/>
          <p:cNvSpPr txBox="1"/>
          <p:nvPr/>
        </p:nvSpPr>
        <p:spPr>
          <a:xfrm>
            <a:off x="313375" y="3085325"/>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Age: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Education: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sz="1100">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Hometown: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Family:</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 </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Google Sans"/>
                <a:ea typeface="Google Sans"/>
                <a:cs typeface="Google Sans"/>
                <a:sym typeface="Google Sans"/>
              </a:rPr>
              <a:t>Occupation:</a:t>
            </a:r>
            <a:endParaRPr b="1" i="0" sz="11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1815175" y="3085325"/>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19</a:t>
            </a:r>
            <a:endParaRPr sz="1100">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sz="1100">
                <a:latin typeface="Google Sans"/>
                <a:ea typeface="Google Sans"/>
                <a:cs typeface="Google Sans"/>
                <a:sym typeface="Google Sans"/>
              </a:rPr>
              <a:t>Enrolled in community college</a:t>
            </a:r>
            <a:endParaRPr sz="1100">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Bruges, Belgium</a:t>
            </a:r>
            <a:endParaRPr sz="11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Lives with parents, and a younger sister</a:t>
            </a:r>
            <a:endParaRPr sz="11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Full time student</a:t>
            </a:r>
            <a:endParaRPr sz="11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2" name="Google Shape;72;p14"/>
          <p:cNvSpPr txBox="1"/>
          <p:nvPr/>
        </p:nvSpPr>
        <p:spPr>
          <a:xfrm>
            <a:off x="-52925" y="4408250"/>
            <a:ext cx="3990000" cy="6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500" u="none" cap="none" strike="noStrike">
                <a:solidFill>
                  <a:srgbClr val="000000"/>
                </a:solidFill>
                <a:latin typeface="Google Sans"/>
                <a:ea typeface="Google Sans"/>
                <a:cs typeface="Google Sans"/>
                <a:sym typeface="Google Sans"/>
              </a:rPr>
              <a:t>“</a:t>
            </a:r>
            <a:r>
              <a:rPr i="1" lang="en" sz="1200">
                <a:latin typeface="Google Sans"/>
                <a:ea typeface="Google Sans"/>
                <a:cs typeface="Google Sans"/>
                <a:sym typeface="Google Sans"/>
              </a:rPr>
              <a:t>I want to be able to study and manage my household efficiently. Anything that helps me go through life by assisting me in this would be a blessing.</a:t>
            </a:r>
            <a:r>
              <a:rPr i="1" lang="en" sz="1500" u="none" cap="none" strike="noStrike">
                <a:solidFill>
                  <a:srgbClr val="000000"/>
                </a:solidFill>
                <a:latin typeface="Google Sans"/>
                <a:ea typeface="Google Sans"/>
                <a:cs typeface="Google Sans"/>
                <a:sym typeface="Google Sans"/>
              </a:rPr>
              <a:t>” </a:t>
            </a:r>
            <a:endParaRPr i="1" sz="1500" u="none" cap="none" strike="noStrike">
              <a:solidFill>
                <a:srgbClr val="000000"/>
              </a:solidFill>
              <a:latin typeface="Google Sans"/>
              <a:ea typeface="Google Sans"/>
              <a:cs typeface="Google Sans"/>
              <a:sym typeface="Google Sans"/>
            </a:endParaRPr>
          </a:p>
        </p:txBody>
      </p:sp>
      <p:sp>
        <p:nvSpPr>
          <p:cNvPr id="73" name="Google Shape;73;p14"/>
          <p:cNvSpPr txBox="1"/>
          <p:nvPr/>
        </p:nvSpPr>
        <p:spPr>
          <a:xfrm>
            <a:off x="3841875" y="179675"/>
            <a:ext cx="44343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8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292100" lvl="0" marL="457200" marR="0" rtl="0" algn="l">
              <a:lnSpc>
                <a:spcPct val="100000"/>
              </a:lnSpc>
              <a:spcBef>
                <a:spcPts val="0"/>
              </a:spcBef>
              <a:spcAft>
                <a:spcPts val="0"/>
              </a:spcAft>
              <a:buClr>
                <a:srgbClr val="000000"/>
              </a:buClr>
              <a:buSzPts val="1000"/>
              <a:buFont typeface="Google Sans"/>
              <a:buChar char="●"/>
            </a:pPr>
            <a:r>
              <a:rPr lang="en" sz="1000">
                <a:latin typeface="Google Sans"/>
                <a:ea typeface="Google Sans"/>
                <a:cs typeface="Google Sans"/>
                <a:sym typeface="Google Sans"/>
              </a:rPr>
              <a:t>Wishes to enroll in a </a:t>
            </a:r>
            <a:r>
              <a:rPr i="0" lang="en" sz="1000" u="none" cap="none" strike="noStrike">
                <a:solidFill>
                  <a:srgbClr val="000000"/>
                </a:solidFill>
                <a:latin typeface="Google Sans"/>
                <a:ea typeface="Google Sans"/>
                <a:cs typeface="Google Sans"/>
                <a:sym typeface="Google Sans"/>
              </a:rPr>
              <a:t> university in about a </a:t>
            </a:r>
            <a:r>
              <a:rPr lang="en" sz="1000">
                <a:latin typeface="Google Sans"/>
                <a:ea typeface="Google Sans"/>
                <a:cs typeface="Google Sans"/>
                <a:sym typeface="Google Sans"/>
              </a:rPr>
              <a:t>year</a:t>
            </a:r>
            <a:endParaRPr sz="1000">
              <a:latin typeface="Google Sans"/>
              <a:ea typeface="Google Sans"/>
              <a:cs typeface="Google Sans"/>
              <a:sym typeface="Google Sans"/>
            </a:endParaRPr>
          </a:p>
          <a:p>
            <a:pPr indent="-292100" lvl="0" marL="457200" marR="0" rtl="0" algn="l">
              <a:lnSpc>
                <a:spcPct val="100000"/>
              </a:lnSpc>
              <a:spcBef>
                <a:spcPts val="0"/>
              </a:spcBef>
              <a:spcAft>
                <a:spcPts val="0"/>
              </a:spcAft>
              <a:buSzPts val="1000"/>
              <a:buFont typeface="Google Sans"/>
              <a:buChar char="●"/>
            </a:pPr>
            <a:r>
              <a:rPr lang="en" sz="1000">
                <a:latin typeface="Google Sans"/>
                <a:ea typeface="Google Sans"/>
                <a:cs typeface="Google Sans"/>
                <a:sym typeface="Google Sans"/>
              </a:rPr>
              <a:t>Wants to be fluent in english </a:t>
            </a:r>
            <a:endParaRPr sz="1000">
              <a:latin typeface="Google Sans"/>
              <a:ea typeface="Google Sans"/>
              <a:cs typeface="Google Sans"/>
              <a:sym typeface="Google Sans"/>
            </a:endParaRPr>
          </a:p>
          <a:p>
            <a:pPr indent="-292100" lvl="0" marL="457200" marR="0" rtl="0" algn="l">
              <a:lnSpc>
                <a:spcPct val="100000"/>
              </a:lnSpc>
              <a:spcBef>
                <a:spcPts val="0"/>
              </a:spcBef>
              <a:spcAft>
                <a:spcPts val="0"/>
              </a:spcAft>
              <a:buSzPts val="1000"/>
              <a:buFont typeface="Google Sans"/>
              <a:buChar char="●"/>
            </a:pPr>
            <a:r>
              <a:rPr lang="en" sz="1000">
                <a:latin typeface="Google Sans"/>
                <a:ea typeface="Google Sans"/>
                <a:cs typeface="Google Sans"/>
                <a:sym typeface="Google Sans"/>
              </a:rPr>
              <a:t>Wishes that there were an easy way to order meals/beverages and have it delivered as well</a:t>
            </a:r>
            <a:endParaRPr sz="1000">
              <a:latin typeface="Google Sans"/>
              <a:ea typeface="Google Sans"/>
              <a:cs typeface="Google Sans"/>
              <a:sym typeface="Google Sans"/>
            </a:endParaRPr>
          </a:p>
          <a:p>
            <a:pPr indent="-292100" lvl="0" marL="457200" marR="0" rtl="0" algn="l">
              <a:lnSpc>
                <a:spcPct val="100000"/>
              </a:lnSpc>
              <a:spcBef>
                <a:spcPts val="0"/>
              </a:spcBef>
              <a:spcAft>
                <a:spcPts val="0"/>
              </a:spcAft>
              <a:buSzPts val="1000"/>
              <a:buFont typeface="Google Sans"/>
              <a:buChar char="●"/>
            </a:pPr>
            <a:r>
              <a:rPr lang="en" sz="1000">
                <a:latin typeface="Google Sans"/>
                <a:ea typeface="Google Sans"/>
                <a:cs typeface="Google Sans"/>
                <a:sym typeface="Google Sans"/>
              </a:rPr>
              <a:t>An app that has a delivery option as well as pickup option and shows all the items available at cafe with an image alongside would help him</a:t>
            </a:r>
            <a:endParaRPr sz="1000">
              <a:latin typeface="Google Sans"/>
              <a:ea typeface="Google Sans"/>
              <a:cs typeface="Google Sans"/>
              <a:sym typeface="Google Sans"/>
            </a:endParaRPr>
          </a:p>
        </p:txBody>
      </p:sp>
      <p:sp>
        <p:nvSpPr>
          <p:cNvPr id="74" name="Google Shape;74;p14"/>
          <p:cNvSpPr txBox="1"/>
          <p:nvPr/>
        </p:nvSpPr>
        <p:spPr>
          <a:xfrm>
            <a:off x="3936975" y="1649300"/>
            <a:ext cx="49122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C5221F"/>
                </a:solidFill>
                <a:latin typeface="Google Sans"/>
                <a:ea typeface="Google Sans"/>
                <a:cs typeface="Google Sans"/>
                <a:sym typeface="Google Sans"/>
              </a:rPr>
              <a:t>Frustratio</a:t>
            </a:r>
            <a:r>
              <a:rPr b="1" lang="en" sz="1800">
                <a:solidFill>
                  <a:srgbClr val="C5221F"/>
                </a:solidFill>
                <a:latin typeface="Google Sans"/>
                <a:ea typeface="Google Sans"/>
                <a:cs typeface="Google Sans"/>
                <a:sym typeface="Google Sans"/>
              </a:rPr>
              <a:t>n</a:t>
            </a:r>
            <a:r>
              <a:rPr b="1" i="0" lang="en" sz="1800" u="none" cap="none" strike="noStrike">
                <a:solidFill>
                  <a:srgbClr val="C5221F"/>
                </a:solidFill>
                <a:latin typeface="Google Sans"/>
                <a:ea typeface="Google Sans"/>
                <a:cs typeface="Google Sans"/>
                <a:sym typeface="Google Sans"/>
              </a:rPr>
              <a:t>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Time wasted in a queue or waiting for the order to be ready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Hard to read the menu and understand the shopkeepers since english is not native language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Won't know if the cafe chosen by him caters what he likes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Wants a way to order food and have it delivered at home incase his sibling is at home and needs a meal</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Won’t know how long it might take for food to be ready to pick up</a:t>
            </a:r>
            <a:endParaRPr sz="1000">
              <a:solidFill>
                <a:schemeClr val="dk1"/>
              </a:solidFill>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3936975" y="3362450"/>
            <a:ext cx="5054700" cy="1728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Google Sans"/>
                <a:ea typeface="Google Sans"/>
                <a:cs typeface="Google Sans"/>
                <a:sym typeface="Google Sans"/>
              </a:rPr>
              <a:t>Michael is an immigrant to the United States who is enrolled in community and is also taking classes for learning English. He can read English well, but sometimes encounters difficulties at restaurants or while out running errands, where shopkeepers tend to speak very quickly and limited translation options are available. He has to </a:t>
            </a:r>
            <a:r>
              <a:rPr lang="en" sz="1000">
                <a:solidFill>
                  <a:schemeClr val="dk1"/>
                </a:solidFill>
                <a:latin typeface="Google Sans"/>
                <a:ea typeface="Google Sans"/>
                <a:cs typeface="Google Sans"/>
                <a:sym typeface="Google Sans"/>
              </a:rPr>
              <a:t>navigate</a:t>
            </a:r>
            <a:r>
              <a:rPr lang="en" sz="1000">
                <a:solidFill>
                  <a:schemeClr val="dk1"/>
                </a:solidFill>
                <a:latin typeface="Google Sans"/>
                <a:ea typeface="Google Sans"/>
                <a:cs typeface="Google Sans"/>
                <a:sym typeface="Google Sans"/>
              </a:rPr>
              <a:t> through all his classes as well as shop for groceries for his family. Also, when his parents are out working he needs to make sure his sister has a meal. So an </a:t>
            </a:r>
            <a:r>
              <a:rPr lang="en" sz="1000">
                <a:solidFill>
                  <a:schemeClr val="dk1"/>
                </a:solidFill>
                <a:latin typeface="Google Sans"/>
                <a:ea typeface="Google Sans"/>
                <a:cs typeface="Google Sans"/>
                <a:sym typeface="Google Sans"/>
              </a:rPr>
              <a:t> app that has a delivery option as well as pickup option and shows all the items available at cafe with an image alongside would help him a lot in his day-to-day life. Also, a cafe with good Wifi and seats would give him a place to study and relax.</a:t>
            </a:r>
            <a:endParaRPr sz="10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latin typeface="Google Sans"/>
              <a:ea typeface="Google Sans"/>
              <a:cs typeface="Google Sans"/>
              <a:sym typeface="Google Sans"/>
            </a:endParaRPr>
          </a:p>
        </p:txBody>
      </p:sp>
      <p:sp>
        <p:nvSpPr>
          <p:cNvPr id="76" name="Google Shape;76;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77" name="Google Shape;77;p14"/>
          <p:cNvPicPr preferRelativeResize="0"/>
          <p:nvPr/>
        </p:nvPicPr>
        <p:blipFill>
          <a:blip r:embed="rId3">
            <a:alphaModFix/>
          </a:blip>
          <a:stretch>
            <a:fillRect/>
          </a:stretch>
        </p:blipFill>
        <p:spPr>
          <a:xfrm>
            <a:off x="439225" y="80325"/>
            <a:ext cx="2758200" cy="27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