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Google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GoogleSans-boldItalic.fntdata"/><Relationship Id="rId10" Type="http://schemas.openxmlformats.org/officeDocument/2006/relationships/font" Target="fonts/GoogleSans-italic.fntdata"/><Relationship Id="rId9" Type="http://schemas.openxmlformats.org/officeDocument/2006/relationships/font" Target="fonts/Google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Google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69a61e1e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1369a61e1e9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1967D2"/>
                </a:solidFill>
                <a:latin typeface="Google Sans"/>
                <a:ea typeface="Google Sans"/>
                <a:cs typeface="Google Sans"/>
                <a:sym typeface="Google Sans"/>
              </a:rPr>
              <a:t>Hailey</a:t>
            </a:r>
            <a:endParaRPr b="1" i="0" sz="1800" u="none" cap="none" strike="noStrike">
              <a:solidFill>
                <a:srgbClr val="1967D2"/>
              </a:solidFill>
              <a:latin typeface="Google Sans"/>
              <a:ea typeface="Google Sans"/>
              <a:cs typeface="Google Sans"/>
              <a:sym typeface="Google Sans"/>
            </a:endParaRPr>
          </a:p>
        </p:txBody>
      </p:sp>
      <p:sp>
        <p:nvSpPr>
          <p:cNvPr id="56" name="Google Shape;56;p13"/>
          <p:cNvSpPr txBox="1"/>
          <p:nvPr/>
        </p:nvSpPr>
        <p:spPr>
          <a:xfrm>
            <a:off x="323950" y="3750450"/>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000" u="none" cap="none" strike="noStrike">
                <a:solidFill>
                  <a:srgbClr val="000000"/>
                </a:solidFill>
                <a:latin typeface="Google Sans"/>
                <a:ea typeface="Google Sans"/>
                <a:cs typeface="Google Sans"/>
                <a:sym typeface="Google Sans"/>
              </a:rPr>
              <a:t>Age: </a:t>
            </a:r>
            <a:endParaRPr b="1" i="0" sz="10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000" u="none" cap="none" strike="noStrike">
                <a:solidFill>
                  <a:srgbClr val="000000"/>
                </a:solidFill>
                <a:latin typeface="Google Sans"/>
                <a:ea typeface="Google Sans"/>
                <a:cs typeface="Google Sans"/>
                <a:sym typeface="Google Sans"/>
              </a:rPr>
              <a:t>Education: </a:t>
            </a:r>
            <a:endParaRPr b="1" i="0" sz="10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000" u="none" cap="none" strike="noStrike">
                <a:solidFill>
                  <a:srgbClr val="000000"/>
                </a:solidFill>
                <a:latin typeface="Google Sans"/>
                <a:ea typeface="Google Sans"/>
                <a:cs typeface="Google Sans"/>
                <a:sym typeface="Google Sans"/>
              </a:rPr>
              <a:t>Hometown: </a:t>
            </a:r>
            <a:endParaRPr b="1" i="0" sz="10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000" u="none" cap="none" strike="noStrike">
                <a:solidFill>
                  <a:srgbClr val="000000"/>
                </a:solidFill>
                <a:latin typeface="Google Sans"/>
                <a:ea typeface="Google Sans"/>
                <a:cs typeface="Google Sans"/>
                <a:sym typeface="Google Sans"/>
              </a:rPr>
              <a:t>Family: </a:t>
            </a:r>
            <a:endParaRPr b="1" i="0" sz="10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000" u="none" cap="none" strike="noStrike">
                <a:solidFill>
                  <a:srgbClr val="000000"/>
                </a:solidFill>
                <a:latin typeface="Google Sans"/>
                <a:ea typeface="Google Sans"/>
                <a:cs typeface="Google Sans"/>
                <a:sym typeface="Google Sans"/>
              </a:rPr>
              <a:t>Occupation:</a:t>
            </a:r>
            <a:endParaRPr b="1" i="0" sz="10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57" name="Google Shape;57;p13"/>
          <p:cNvSpPr txBox="1"/>
          <p:nvPr/>
        </p:nvSpPr>
        <p:spPr>
          <a:xfrm>
            <a:off x="3072950" y="3926400"/>
            <a:ext cx="18174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t/>
            </a:r>
            <a:endParaRPr i="0" sz="1400" u="none" cap="none" strike="noStrike">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solidFill>
                  <a:srgbClr val="000000"/>
                </a:solidFill>
                <a:latin typeface="Google Sans"/>
                <a:ea typeface="Google Sans"/>
                <a:cs typeface="Google Sans"/>
                <a:sym typeface="Google Sans"/>
              </a:rPr>
              <a:t>“</a:t>
            </a:r>
            <a:r>
              <a:rPr i="1" lang="en" sz="1800">
                <a:latin typeface="Google Sans"/>
                <a:ea typeface="Google Sans"/>
                <a:cs typeface="Google Sans"/>
                <a:sym typeface="Google Sans"/>
              </a:rPr>
              <a:t>I am very selective when it comes to books I read and promote in my blogs or posts so it’s really difficult for me to pick a book </a:t>
            </a:r>
            <a:r>
              <a:rPr i="1" lang="en" sz="1800" u="none" cap="none" strike="noStrike">
                <a:solidFill>
                  <a:srgbClr val="000000"/>
                </a:solidFill>
                <a:latin typeface="Google Sans"/>
                <a:ea typeface="Google Sans"/>
                <a:cs typeface="Google Sans"/>
                <a:sym typeface="Google Sans"/>
              </a:rPr>
              <a:t>” </a:t>
            </a:r>
            <a:endParaRPr i="1" sz="1800" u="none" cap="none" strike="noStrike">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rgbClr val="000000"/>
              </a:buClr>
              <a:buSzPts val="1400"/>
              <a:buFont typeface="Google Sans"/>
              <a:buChar char="●"/>
            </a:pPr>
            <a:r>
              <a:rPr lang="en">
                <a:latin typeface="Google Sans"/>
                <a:ea typeface="Google Sans"/>
                <a:cs typeface="Google Sans"/>
                <a:sym typeface="Google Sans"/>
              </a:rPr>
              <a:t>Want an idea about what a book can offer before purchase</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Find books based on genre</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Save my time while </a:t>
            </a:r>
            <a:r>
              <a:rPr lang="en">
                <a:latin typeface="Google Sans"/>
                <a:ea typeface="Google Sans"/>
                <a:cs typeface="Google Sans"/>
                <a:sym typeface="Google Sans"/>
              </a:rPr>
              <a:t>searching</a:t>
            </a:r>
            <a:r>
              <a:rPr lang="en">
                <a:latin typeface="Google Sans"/>
                <a:ea typeface="Google Sans"/>
                <a:cs typeface="Google Sans"/>
                <a:sym typeface="Google Sans"/>
              </a:rPr>
              <a:t> for books</a:t>
            </a:r>
            <a:endParaRPr>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C5221F"/>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Good recommendations are hard to find</a:t>
            </a:r>
            <a:endParaRPr>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Confusing to choose which books to be selected</a:t>
            </a:r>
            <a:endParaRPr>
              <a:solidFill>
                <a:schemeClr val="dk1"/>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latin typeface="Google Sans"/>
                <a:ea typeface="Google Sans"/>
                <a:cs typeface="Google Sans"/>
                <a:sym typeface="Google Sans"/>
              </a:rPr>
              <a:t>Hailey is a 25 year old influencer who loves to wind up the day in comfortable PJs and a good book. Selecting an interesting and insightful book is important to her as it motivates her and helps her bring more insights into what she does. She also needs good recommendations on books as she often gives her audience her views on books and what she learned from it.</a:t>
            </a:r>
            <a:endParaRPr i="0" sz="1200" u="none" cap="none" strike="noStrike">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63" name="Google Shape;63;p13"/>
          <p:cNvPicPr preferRelativeResize="0"/>
          <p:nvPr/>
        </p:nvPicPr>
        <p:blipFill rotWithShape="1">
          <a:blip r:embed="rId3">
            <a:alphaModFix/>
          </a:blip>
          <a:srcRect b="0" l="0" r="0" t="19807"/>
          <a:stretch/>
        </p:blipFill>
        <p:spPr>
          <a:xfrm>
            <a:off x="451525" y="461325"/>
            <a:ext cx="2758201" cy="2758200"/>
          </a:xfrm>
          <a:prstGeom prst="rect">
            <a:avLst/>
          </a:prstGeom>
          <a:noFill/>
          <a:ln cap="flat" cmpd="sng" w="28575">
            <a:solidFill>
              <a:schemeClr val="dk2"/>
            </a:solidFill>
            <a:prstDash val="solid"/>
            <a:round/>
            <a:headEnd len="sm" w="sm" type="none"/>
            <a:tailEnd len="sm" w="sm" type="none"/>
          </a:ln>
        </p:spPr>
      </p:pic>
      <p:sp>
        <p:nvSpPr>
          <p:cNvPr id="64" name="Google Shape;64;p13"/>
          <p:cNvSpPr txBox="1"/>
          <p:nvPr/>
        </p:nvSpPr>
        <p:spPr>
          <a:xfrm>
            <a:off x="1929300" y="3750450"/>
            <a:ext cx="1143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25 </a:t>
            </a:r>
            <a:endParaRPr sz="900"/>
          </a:p>
          <a:p>
            <a:pPr indent="0" lvl="0" marL="0" rtl="0" algn="l">
              <a:spcBef>
                <a:spcPts val="0"/>
              </a:spcBef>
              <a:spcAft>
                <a:spcPts val="0"/>
              </a:spcAft>
              <a:buNone/>
            </a:pPr>
            <a:r>
              <a:rPr lang="en" sz="900"/>
              <a:t>BA </a:t>
            </a:r>
            <a:endParaRPr sz="900"/>
          </a:p>
          <a:p>
            <a:pPr indent="0" lvl="0" marL="0" rtl="0" algn="l">
              <a:spcBef>
                <a:spcPts val="0"/>
              </a:spcBef>
              <a:spcAft>
                <a:spcPts val="0"/>
              </a:spcAft>
              <a:buNone/>
            </a:pPr>
            <a:r>
              <a:rPr lang="en" sz="900"/>
              <a:t>California</a:t>
            </a:r>
            <a:endParaRPr sz="900"/>
          </a:p>
          <a:p>
            <a:pPr indent="0" lvl="0" marL="0" rtl="0" algn="l">
              <a:spcBef>
                <a:spcPts val="0"/>
              </a:spcBef>
              <a:spcAft>
                <a:spcPts val="0"/>
              </a:spcAft>
              <a:buNone/>
            </a:pPr>
            <a:r>
              <a:rPr lang="en" sz="900"/>
              <a:t>Parents, 1 sibling</a:t>
            </a:r>
            <a:endParaRPr sz="900"/>
          </a:p>
          <a:p>
            <a:pPr indent="0" lvl="0" marL="0" rtl="0" algn="l">
              <a:spcBef>
                <a:spcPts val="0"/>
              </a:spcBef>
              <a:spcAft>
                <a:spcPts val="0"/>
              </a:spcAft>
              <a:buNone/>
            </a:pPr>
            <a:r>
              <a:rPr lang="en" sz="900"/>
              <a:t>Influencer, </a:t>
            </a:r>
            <a:endParaRPr sz="900"/>
          </a:p>
          <a:p>
            <a:pPr indent="0" lvl="0" marL="0" rtl="0" algn="l">
              <a:spcBef>
                <a:spcPts val="0"/>
              </a:spcBef>
              <a:spcAft>
                <a:spcPts val="0"/>
              </a:spcAft>
              <a:buNone/>
            </a:pPr>
            <a:r>
              <a:rPr lang="en" sz="900"/>
              <a:t>Graphic Designer</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p:nvPr/>
        </p:nvSpPr>
        <p:spPr>
          <a:xfrm>
            <a:off x="451525" y="461325"/>
            <a:ext cx="2758200" cy="2758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70" name="Google Shape;70;p14"/>
          <p:cNvSpPr txBox="1"/>
          <p:nvPr/>
        </p:nvSpPr>
        <p:spPr>
          <a:xfrm>
            <a:off x="451450" y="32195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1967D2"/>
                </a:solidFill>
                <a:latin typeface="Google Sans"/>
                <a:ea typeface="Google Sans"/>
                <a:cs typeface="Google Sans"/>
                <a:sym typeface="Google Sans"/>
              </a:rPr>
              <a:t>Dan</a:t>
            </a:r>
            <a:endParaRPr b="1" i="0" sz="1800" u="none" cap="none" strike="noStrike">
              <a:solidFill>
                <a:srgbClr val="1967D2"/>
              </a:solidFill>
              <a:latin typeface="Google Sans"/>
              <a:ea typeface="Google Sans"/>
              <a:cs typeface="Google Sans"/>
              <a:sym typeface="Google Sans"/>
            </a:endParaRPr>
          </a:p>
        </p:txBody>
      </p:sp>
      <p:sp>
        <p:nvSpPr>
          <p:cNvPr id="71" name="Google Shape;71;p14"/>
          <p:cNvSpPr txBox="1"/>
          <p:nvPr/>
        </p:nvSpPr>
        <p:spPr>
          <a:xfrm>
            <a:off x="323950" y="3750450"/>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000" u="none" cap="none" strike="noStrike">
                <a:solidFill>
                  <a:srgbClr val="000000"/>
                </a:solidFill>
                <a:latin typeface="Google Sans"/>
                <a:ea typeface="Google Sans"/>
                <a:cs typeface="Google Sans"/>
                <a:sym typeface="Google Sans"/>
              </a:rPr>
              <a:t>Age: </a:t>
            </a:r>
            <a:endParaRPr b="1" i="0" sz="10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000" u="none" cap="none" strike="noStrike">
                <a:solidFill>
                  <a:srgbClr val="000000"/>
                </a:solidFill>
                <a:latin typeface="Google Sans"/>
                <a:ea typeface="Google Sans"/>
                <a:cs typeface="Google Sans"/>
                <a:sym typeface="Google Sans"/>
              </a:rPr>
              <a:t>Education: </a:t>
            </a:r>
            <a:endParaRPr b="1" i="0" sz="10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000" u="none" cap="none" strike="noStrike">
                <a:solidFill>
                  <a:srgbClr val="000000"/>
                </a:solidFill>
                <a:latin typeface="Google Sans"/>
                <a:ea typeface="Google Sans"/>
                <a:cs typeface="Google Sans"/>
                <a:sym typeface="Google Sans"/>
              </a:rPr>
              <a:t>Hometown: </a:t>
            </a:r>
            <a:endParaRPr b="1" i="0" sz="10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000" u="none" cap="none" strike="noStrike">
                <a:solidFill>
                  <a:srgbClr val="000000"/>
                </a:solidFill>
                <a:latin typeface="Google Sans"/>
                <a:ea typeface="Google Sans"/>
                <a:cs typeface="Google Sans"/>
                <a:sym typeface="Google Sans"/>
              </a:rPr>
              <a:t>Family: </a:t>
            </a:r>
            <a:endParaRPr b="1" i="0" sz="10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000" u="none" cap="none" strike="noStrike">
                <a:solidFill>
                  <a:srgbClr val="000000"/>
                </a:solidFill>
                <a:latin typeface="Google Sans"/>
                <a:ea typeface="Google Sans"/>
                <a:cs typeface="Google Sans"/>
                <a:sym typeface="Google Sans"/>
              </a:rPr>
              <a:t>Occupation:</a:t>
            </a:r>
            <a:endParaRPr b="1" i="0" sz="10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72" name="Google Shape;72;p14"/>
          <p:cNvSpPr txBox="1"/>
          <p:nvPr/>
        </p:nvSpPr>
        <p:spPr>
          <a:xfrm>
            <a:off x="3072950" y="3926400"/>
            <a:ext cx="18174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t/>
            </a:r>
            <a:endParaRPr i="0" sz="1400" u="none" cap="none" strike="noStrike">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73" name="Google Shape;73;p14"/>
          <p:cNvSpPr txBox="1"/>
          <p:nvPr/>
        </p:nvSpPr>
        <p:spPr>
          <a:xfrm>
            <a:off x="3651375" y="461325"/>
            <a:ext cx="5035800" cy="90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solidFill>
                  <a:srgbClr val="000000"/>
                </a:solidFill>
                <a:latin typeface="Google Sans"/>
                <a:ea typeface="Google Sans"/>
                <a:cs typeface="Google Sans"/>
                <a:sym typeface="Google Sans"/>
              </a:rPr>
              <a:t>“</a:t>
            </a:r>
            <a:r>
              <a:rPr i="1" lang="en" sz="1800">
                <a:latin typeface="Google Sans"/>
                <a:ea typeface="Google Sans"/>
                <a:cs typeface="Google Sans"/>
                <a:sym typeface="Google Sans"/>
              </a:rPr>
              <a:t>Books help me be interesting.Any quick way to get wholesome, fascinating books online will be such a help</a:t>
            </a:r>
            <a:r>
              <a:rPr i="1" lang="en" sz="1800" u="none" cap="none" strike="noStrike">
                <a:solidFill>
                  <a:srgbClr val="000000"/>
                </a:solidFill>
                <a:latin typeface="Google Sans"/>
                <a:ea typeface="Google Sans"/>
                <a:cs typeface="Google Sans"/>
                <a:sym typeface="Google Sans"/>
              </a:rPr>
              <a:t>” </a:t>
            </a:r>
            <a:endParaRPr i="1" sz="1800" u="none" cap="none" strike="noStrike">
              <a:solidFill>
                <a:srgbClr val="000000"/>
              </a:solidFill>
              <a:latin typeface="Google Sans"/>
              <a:ea typeface="Google Sans"/>
              <a:cs typeface="Google Sans"/>
              <a:sym typeface="Google Sans"/>
            </a:endParaRPr>
          </a:p>
        </p:txBody>
      </p:sp>
      <p:sp>
        <p:nvSpPr>
          <p:cNvPr id="74" name="Google Shape;74;p14"/>
          <p:cNvSpPr txBox="1"/>
          <p:nvPr/>
        </p:nvSpPr>
        <p:spPr>
          <a:xfrm>
            <a:off x="3651375" y="1492000"/>
            <a:ext cx="25227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04800" lvl="0" marL="457200" marR="0" rtl="0" algn="l">
              <a:lnSpc>
                <a:spcPct val="100000"/>
              </a:lnSpc>
              <a:spcBef>
                <a:spcPts val="0"/>
              </a:spcBef>
              <a:spcAft>
                <a:spcPts val="0"/>
              </a:spcAft>
              <a:buClr>
                <a:srgbClr val="000000"/>
              </a:buClr>
              <a:buSzPts val="1200"/>
              <a:buFont typeface="Google Sans"/>
              <a:buChar char="●"/>
            </a:pPr>
            <a:r>
              <a:rPr lang="en" sz="1200">
                <a:latin typeface="Google Sans"/>
                <a:ea typeface="Google Sans"/>
                <a:cs typeface="Google Sans"/>
                <a:sym typeface="Google Sans"/>
              </a:rPr>
              <a:t>Finding new books/ authors to read</a:t>
            </a:r>
            <a:endParaRPr sz="1200">
              <a:latin typeface="Google Sans"/>
              <a:ea typeface="Google Sans"/>
              <a:cs typeface="Google Sans"/>
              <a:sym typeface="Google Sans"/>
            </a:endParaRPr>
          </a:p>
          <a:p>
            <a:pPr indent="-304800" lvl="0" marL="457200" marR="0" rtl="0" algn="l">
              <a:lnSpc>
                <a:spcPct val="100000"/>
              </a:lnSpc>
              <a:spcBef>
                <a:spcPts val="0"/>
              </a:spcBef>
              <a:spcAft>
                <a:spcPts val="0"/>
              </a:spcAft>
              <a:buSzPts val="1200"/>
              <a:buFont typeface="Google Sans"/>
              <a:buChar char="●"/>
            </a:pPr>
            <a:r>
              <a:rPr lang="en" sz="1200">
                <a:latin typeface="Google Sans"/>
                <a:ea typeface="Google Sans"/>
                <a:cs typeface="Google Sans"/>
                <a:sym typeface="Google Sans"/>
              </a:rPr>
              <a:t>Get recommendations on currently trending books</a:t>
            </a:r>
            <a:endParaRPr sz="1200">
              <a:latin typeface="Google Sans"/>
              <a:ea typeface="Google Sans"/>
              <a:cs typeface="Google Sans"/>
              <a:sym typeface="Google Sans"/>
            </a:endParaRPr>
          </a:p>
          <a:p>
            <a:pPr indent="-304800" lvl="0" marL="457200" marR="0" rtl="0" algn="l">
              <a:lnSpc>
                <a:spcPct val="100000"/>
              </a:lnSpc>
              <a:spcBef>
                <a:spcPts val="0"/>
              </a:spcBef>
              <a:spcAft>
                <a:spcPts val="0"/>
              </a:spcAft>
              <a:buSzPts val="1200"/>
              <a:buFont typeface="Google Sans"/>
              <a:buChar char="●"/>
            </a:pPr>
            <a:r>
              <a:rPr lang="en" sz="1200">
                <a:latin typeface="Google Sans"/>
                <a:ea typeface="Google Sans"/>
                <a:cs typeface="Google Sans"/>
                <a:sym typeface="Google Sans"/>
              </a:rPr>
              <a:t>Receiving</a:t>
            </a:r>
            <a:r>
              <a:rPr lang="en" sz="1200">
                <a:latin typeface="Google Sans"/>
                <a:ea typeface="Google Sans"/>
                <a:cs typeface="Google Sans"/>
                <a:sym typeface="Google Sans"/>
              </a:rPr>
              <a:t> books quickly</a:t>
            </a:r>
            <a:endParaRPr sz="1200">
              <a:latin typeface="Google Sans"/>
              <a:ea typeface="Google Sans"/>
              <a:cs typeface="Google Sans"/>
              <a:sym typeface="Google Sans"/>
            </a:endParaRPr>
          </a:p>
          <a:p>
            <a:pPr indent="-304800" lvl="0" marL="457200" marR="0" rtl="0" algn="l">
              <a:lnSpc>
                <a:spcPct val="100000"/>
              </a:lnSpc>
              <a:spcBef>
                <a:spcPts val="0"/>
              </a:spcBef>
              <a:spcAft>
                <a:spcPts val="0"/>
              </a:spcAft>
              <a:buSzPts val="1200"/>
              <a:buFont typeface="Google Sans"/>
              <a:buChar char="●"/>
            </a:pPr>
            <a:r>
              <a:rPr lang="en" sz="1200">
                <a:latin typeface="Google Sans"/>
                <a:ea typeface="Google Sans"/>
                <a:cs typeface="Google Sans"/>
                <a:sym typeface="Google Sans"/>
              </a:rPr>
              <a:t>Have audio-book options as well</a:t>
            </a:r>
            <a:endParaRPr sz="1200">
              <a:latin typeface="Google Sans"/>
              <a:ea typeface="Google Sans"/>
              <a:cs typeface="Google Sans"/>
              <a:sym typeface="Google Sans"/>
            </a:endParaRPr>
          </a:p>
        </p:txBody>
      </p:sp>
      <p:sp>
        <p:nvSpPr>
          <p:cNvPr id="75" name="Google Shape;75;p14"/>
          <p:cNvSpPr txBox="1"/>
          <p:nvPr/>
        </p:nvSpPr>
        <p:spPr>
          <a:xfrm>
            <a:off x="6326475" y="1492000"/>
            <a:ext cx="25227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C5221F"/>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304800" lvl="0" marL="457200" marR="0" rtl="0" algn="l">
              <a:lnSpc>
                <a:spcPct val="100000"/>
              </a:lnSpc>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Misses seeing people’s reviews on the book</a:t>
            </a:r>
            <a:endParaRPr sz="1200">
              <a:solidFill>
                <a:schemeClr val="dk1"/>
              </a:solidFill>
              <a:latin typeface="Google Sans"/>
              <a:ea typeface="Google Sans"/>
              <a:cs typeface="Google Sans"/>
              <a:sym typeface="Google Sans"/>
            </a:endParaRPr>
          </a:p>
          <a:p>
            <a:pPr indent="-304800" lvl="0" marL="457200" marR="0" rtl="0" algn="l">
              <a:lnSpc>
                <a:spcPct val="100000"/>
              </a:lnSpc>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Finds keeping track of different series or author hard</a:t>
            </a:r>
            <a:endParaRPr sz="1200">
              <a:solidFill>
                <a:schemeClr val="dk1"/>
              </a:solidFill>
              <a:latin typeface="Google Sans"/>
              <a:ea typeface="Google Sans"/>
              <a:cs typeface="Google Sans"/>
              <a:sym typeface="Google Sans"/>
            </a:endParaRPr>
          </a:p>
          <a:p>
            <a:pPr indent="-304800" lvl="0" marL="457200" marR="0" rtl="0" algn="l">
              <a:lnSpc>
                <a:spcPct val="100000"/>
              </a:lnSpc>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Wants a way to bookmark a book for the future purchase</a:t>
            </a:r>
            <a:endParaRPr sz="1200">
              <a:solidFill>
                <a:schemeClr val="dk1"/>
              </a:solidFill>
              <a:latin typeface="Google Sans"/>
              <a:ea typeface="Google Sans"/>
              <a:cs typeface="Google Sans"/>
              <a:sym typeface="Google Sans"/>
            </a:endParaRPr>
          </a:p>
        </p:txBody>
      </p:sp>
      <p:sp>
        <p:nvSpPr>
          <p:cNvPr id="76" name="Google Shape;76;p14"/>
          <p:cNvSpPr txBox="1"/>
          <p:nvPr/>
        </p:nvSpPr>
        <p:spPr>
          <a:xfrm>
            <a:off x="3651375" y="3547775"/>
            <a:ext cx="5197800" cy="12423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latin typeface="Google Sans"/>
                <a:ea typeface="Google Sans"/>
                <a:cs typeface="Google Sans"/>
                <a:sym typeface="Google Sans"/>
              </a:rPr>
              <a:t>Dan is 28 years old working at an advertising firm. He loves to go out and meet people and thinks that books help in making conversations interesting. He wants to be up to date on all the trending books so that he can make new friends/ be interesting in dates. He also wants an option to buy audio books so that he can listen while on commute.</a:t>
            </a:r>
            <a:endParaRPr i="0" sz="1200" u="none" cap="none" strike="noStrike">
              <a:solidFill>
                <a:srgbClr val="000000"/>
              </a:solidFill>
              <a:latin typeface="Google Sans"/>
              <a:ea typeface="Google Sans"/>
              <a:cs typeface="Google Sans"/>
              <a:sym typeface="Google Sans"/>
            </a:endParaRPr>
          </a:p>
        </p:txBody>
      </p:sp>
      <p:sp>
        <p:nvSpPr>
          <p:cNvPr id="77" name="Google Shape;77;p14"/>
          <p:cNvSpPr txBox="1"/>
          <p:nvPr/>
        </p:nvSpPr>
        <p:spPr>
          <a:xfrm>
            <a:off x="985225" y="1442025"/>
            <a:ext cx="1666200" cy="79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sp>
        <p:nvSpPr>
          <p:cNvPr id="78" name="Google Shape;78;p14"/>
          <p:cNvSpPr txBox="1"/>
          <p:nvPr/>
        </p:nvSpPr>
        <p:spPr>
          <a:xfrm>
            <a:off x="1929300" y="3750450"/>
            <a:ext cx="1381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28 </a:t>
            </a:r>
            <a:endParaRPr sz="900"/>
          </a:p>
          <a:p>
            <a:pPr indent="0" lvl="0" marL="0" rtl="0" algn="l">
              <a:spcBef>
                <a:spcPts val="0"/>
              </a:spcBef>
              <a:spcAft>
                <a:spcPts val="0"/>
              </a:spcAft>
              <a:buNone/>
            </a:pPr>
            <a:r>
              <a:rPr lang="en" sz="900"/>
              <a:t>BA </a:t>
            </a:r>
            <a:endParaRPr sz="900"/>
          </a:p>
          <a:p>
            <a:pPr indent="0" lvl="0" marL="0" rtl="0" algn="l">
              <a:spcBef>
                <a:spcPts val="0"/>
              </a:spcBef>
              <a:spcAft>
                <a:spcPts val="0"/>
              </a:spcAft>
              <a:buNone/>
            </a:pPr>
            <a:r>
              <a:rPr lang="en" sz="900"/>
              <a:t>Washington</a:t>
            </a:r>
            <a:endParaRPr sz="900"/>
          </a:p>
          <a:p>
            <a:pPr indent="0" lvl="0" marL="0" rtl="0" algn="l">
              <a:spcBef>
                <a:spcPts val="0"/>
              </a:spcBef>
              <a:spcAft>
                <a:spcPts val="0"/>
              </a:spcAft>
              <a:buNone/>
            </a:pPr>
            <a:r>
              <a:rPr lang="en" sz="900"/>
              <a:t>Parents, lives alone</a:t>
            </a:r>
            <a:endParaRPr sz="900"/>
          </a:p>
          <a:p>
            <a:pPr indent="0" lvl="0" marL="0" rtl="0" algn="l">
              <a:spcBef>
                <a:spcPts val="0"/>
              </a:spcBef>
              <a:spcAft>
                <a:spcPts val="0"/>
              </a:spcAft>
              <a:buNone/>
            </a:pPr>
            <a:r>
              <a:rPr lang="en" sz="900"/>
              <a:t>Working in advertising firm</a:t>
            </a:r>
            <a:endParaRPr sz="900"/>
          </a:p>
        </p:txBody>
      </p:sp>
      <p:pic>
        <p:nvPicPr>
          <p:cNvPr id="79" name="Google Shape;79;p14"/>
          <p:cNvPicPr preferRelativeResize="0"/>
          <p:nvPr/>
        </p:nvPicPr>
        <p:blipFill rotWithShape="1">
          <a:blip r:embed="rId3">
            <a:alphaModFix/>
          </a:blip>
          <a:srcRect b="14886" l="0" r="0" t="5164"/>
          <a:stretch/>
        </p:blipFill>
        <p:spPr>
          <a:xfrm>
            <a:off x="451525" y="461325"/>
            <a:ext cx="2758201" cy="275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