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13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lnTo>
                  <a:pt x="4" y="0"/>
                </a:lnTo>
                <a:cubicBezTo>
                  <a:pt x="3" y="0"/>
                  <a:pt x="3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0" y="3"/>
                  <a:pt x="0" y="3"/>
                  <a:pt x="0" y="4"/>
                </a:cubicBezTo>
                <a:lnTo>
                  <a:pt x="0" y="29696"/>
                </a:lnTo>
                <a:lnTo>
                  <a:pt x="0" y="29696"/>
                </a:lnTo>
                <a:cubicBezTo>
                  <a:pt x="0" y="29697"/>
                  <a:pt x="0" y="29697"/>
                  <a:pt x="1" y="29698"/>
                </a:cubicBezTo>
                <a:cubicBezTo>
                  <a:pt x="1" y="29699"/>
                  <a:pt x="1" y="29699"/>
                  <a:pt x="2" y="29699"/>
                </a:cubicBezTo>
                <a:cubicBezTo>
                  <a:pt x="3" y="29700"/>
                  <a:pt x="3" y="29700"/>
                  <a:pt x="4" y="29700"/>
                </a:cubicBezTo>
                <a:lnTo>
                  <a:pt x="20996" y="29700"/>
                </a:lnTo>
                <a:lnTo>
                  <a:pt x="20996" y="29700"/>
                </a:lnTo>
                <a:cubicBezTo>
                  <a:pt x="20997" y="29700"/>
                  <a:pt x="20997" y="29700"/>
                  <a:pt x="20998" y="29699"/>
                </a:cubicBezTo>
                <a:cubicBezTo>
                  <a:pt x="20999" y="29699"/>
                  <a:pt x="20999" y="29699"/>
                  <a:pt x="20999" y="29698"/>
                </a:cubicBezTo>
                <a:cubicBezTo>
                  <a:pt x="21000" y="29697"/>
                  <a:pt x="21000" y="29697"/>
                  <a:pt x="21000" y="29696"/>
                </a:cubicBezTo>
                <a:lnTo>
                  <a:pt x="21000" y="3"/>
                </a:lnTo>
                <a:lnTo>
                  <a:pt x="21000" y="4"/>
                </a:lnTo>
                <a:lnTo>
                  <a:pt x="21000" y="4"/>
                </a:lnTo>
                <a:cubicBezTo>
                  <a:pt x="21000" y="3"/>
                  <a:pt x="21000" y="3"/>
                  <a:pt x="20999" y="2"/>
                </a:cubicBezTo>
                <a:cubicBezTo>
                  <a:pt x="20999" y="1"/>
                  <a:pt x="20999" y="1"/>
                  <a:pt x="20998" y="1"/>
                </a:cubicBezTo>
                <a:cubicBezTo>
                  <a:pt x="20997" y="0"/>
                  <a:pt x="20997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3"/>
          <p:cNvSpPr>
            <a:spLocks noGrp="1"/>
          </p:cNvSpPr>
          <p:nvPr>
            <p:ph type="sldImg"/>
          </p:nvPr>
        </p:nvSpPr>
        <p:spPr>
          <a:xfrm>
            <a:off x="215640" y="812880"/>
            <a:ext cx="7124760" cy="400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900" spc="-1" strike="noStrike">
                <a:solidFill>
                  <a:srgbClr val="5fcbef"/>
                </a:solidFill>
                <a:latin typeface="Trebuchet MS"/>
              </a:rPr>
              <a:t>Click to move the slide</a:t>
            </a:r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755640" y="507816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0" y="0"/>
            <a:ext cx="327960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4278240" y="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0" y="10156680"/>
            <a:ext cx="327960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8"/>
          <p:cNvSpPr>
            <a:spLocks noGrp="1"/>
          </p:cNvSpPr>
          <p:nvPr>
            <p:ph type="sldNum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00F309C2-D514-4B83-9ECF-670765B72D9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BBC8F23F-BE9C-48AD-AE83-BB6595403EC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DB7625F1-AF39-4547-8690-5ADEA740A43F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AFB77485-5FE6-4897-BF30-EABD1537411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0EDE53E3-8E9F-4787-8607-10276BDF661C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430B0F0C-3A40-4516-A8FD-B0564A828BC6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8F37EF6B-3D72-4080-A1E1-9B694656090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E6C086C8-FEA4-4B3D-B345-391D2BB5738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92491B6E-743E-48B8-8FE9-0DB44308B90B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26618885-6E08-4AE1-BC8C-4C15DD22253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720" cy="4008240"/>
          </a:xfrm>
          <a:prstGeom prst="rect">
            <a:avLst/>
          </a:prstGeom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3696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0252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140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03696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0252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6240" cy="67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03696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40252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7140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03696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540252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6240" cy="67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03696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40252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7140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03696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540252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6240" cy="67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03696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402520" y="23810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7140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03696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5402520" y="4614840"/>
            <a:ext cx="225252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6240" cy="67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256280" y="46148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140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6280" y="2381040"/>
            <a:ext cx="341388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1400" y="4614840"/>
            <a:ext cx="6996240" cy="2039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9360" y="-9360"/>
            <a:ext cx="10109160" cy="7576920"/>
            <a:chOff x="-9360" y="-9360"/>
            <a:chExt cx="10109160" cy="7576920"/>
          </a:xfrm>
        </p:grpSpPr>
        <p:sp>
          <p:nvSpPr>
            <p:cNvPr id="1" name="CustomShape 2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656320" y="4600440"/>
              <a:ext cx="4432320" cy="2959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764480" y="0"/>
              <a:ext cx="1341360" cy="7558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71889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942320" y="-9360"/>
              <a:ext cx="2146320" cy="7567560"/>
            </a:xfrm>
            <a:custGeom>
              <a:avLst/>
              <a:gdLst/>
              <a:ahLst/>
              <a:rect l="l" t="t" r="r" b="b"/>
              <a:pathLst>
                <a:path w="1950155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318440" y="4321080"/>
              <a:ext cx="2768400" cy="32371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145440" y="-9360"/>
              <a:ext cx="94320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2822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894880" y="5394240"/>
              <a:ext cx="1204920" cy="216396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3900" spc="-1" strike="noStrike">
                <a:solidFill>
                  <a:srgbClr val="5fcbef"/>
                </a:solidFill>
                <a:latin typeface="Trebuchet MS"/>
              </a:rPr>
              <a:t>Click to edit the title text format</a:t>
            </a:r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2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3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4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5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6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959440" y="6659280"/>
            <a:ext cx="752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900" spc="-1" strike="noStrike">
                <a:solidFill>
                  <a:srgbClr val="898989"/>
                </a:solidFill>
                <a:latin typeface="Trebuchet MS"/>
                <a:ea typeface="DejaVu San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671400" y="6659640"/>
            <a:ext cx="5097600" cy="4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103880" y="6659280"/>
            <a:ext cx="563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EDAAC6EE-7899-4BE5-8303-4CD735375A7E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9360" y="-9360"/>
            <a:ext cx="10109160" cy="7576920"/>
            <a:chOff x="-9360" y="-9360"/>
            <a:chExt cx="10109160" cy="7576920"/>
          </a:xfrm>
        </p:grpSpPr>
        <p:sp>
          <p:nvSpPr>
            <p:cNvPr id="53" name="Line 2"/>
            <p:cNvSpPr/>
            <p:nvPr/>
          </p:nvSpPr>
          <p:spPr>
            <a:xfrm flipV="1">
              <a:off x="5656320" y="4600440"/>
              <a:ext cx="4432320" cy="2959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Line 3"/>
            <p:cNvSpPr/>
            <p:nvPr/>
          </p:nvSpPr>
          <p:spPr>
            <a:xfrm>
              <a:off x="7764480" y="0"/>
              <a:ext cx="1341360" cy="7558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71889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7942320" y="-9360"/>
              <a:ext cx="2146320" cy="7567560"/>
            </a:xfrm>
            <a:custGeom>
              <a:avLst/>
              <a:gdLst/>
              <a:ahLst/>
              <a:rect l="l" t="t" r="r" b="b"/>
              <a:pathLst>
                <a:path w="1950155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7318440" y="4321080"/>
              <a:ext cx="2768400" cy="32371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8"/>
            <p:cNvSpPr/>
            <p:nvPr/>
          </p:nvSpPr>
          <p:spPr>
            <a:xfrm>
              <a:off x="9145440" y="-9360"/>
              <a:ext cx="94320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9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2822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0"/>
            <p:cNvSpPr/>
            <p:nvPr/>
          </p:nvSpPr>
          <p:spPr>
            <a:xfrm>
              <a:off x="8894880" y="5394240"/>
              <a:ext cx="1204920" cy="216396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-9360" y="-9360"/>
              <a:ext cx="950760" cy="627984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8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3900" spc="-1" strike="noStrike">
                <a:solidFill>
                  <a:srgbClr val="5fcbef"/>
                </a:solidFill>
                <a:latin typeface="Trebuchet MS"/>
              </a:rPr>
              <a:t>Click to edit the title text format</a:t>
            </a:r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2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3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4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5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6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dt"/>
          </p:nvPr>
        </p:nvSpPr>
        <p:spPr>
          <a:xfrm>
            <a:off x="5959440" y="6659280"/>
            <a:ext cx="752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900" spc="-1" strike="noStrike">
                <a:solidFill>
                  <a:srgbClr val="898989"/>
                </a:solidFill>
                <a:latin typeface="Trebuchet MS"/>
                <a:ea typeface="DejaVu San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6" name="CustomShape 15"/>
          <p:cNvSpPr/>
          <p:nvPr/>
        </p:nvSpPr>
        <p:spPr>
          <a:xfrm>
            <a:off x="671400" y="6659640"/>
            <a:ext cx="5097600" cy="4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16"/>
          <p:cNvSpPr>
            <a:spLocks noGrp="1"/>
          </p:cNvSpPr>
          <p:nvPr>
            <p:ph type="sldNum"/>
          </p:nvPr>
        </p:nvSpPr>
        <p:spPr>
          <a:xfrm>
            <a:off x="7103880" y="6659280"/>
            <a:ext cx="563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81D1EA65-61AB-47C3-9430-5839FF30C0EB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-9360" y="-9360"/>
            <a:ext cx="10109160" cy="7576920"/>
            <a:chOff x="-9360" y="-9360"/>
            <a:chExt cx="10109160" cy="7576920"/>
          </a:xfrm>
        </p:grpSpPr>
        <p:sp>
          <p:nvSpPr>
            <p:cNvPr id="105" name="CustomShape 2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3"/>
            <p:cNvSpPr/>
            <p:nvPr/>
          </p:nvSpPr>
          <p:spPr>
            <a:xfrm flipV="1">
              <a:off x="5656320" y="4600440"/>
              <a:ext cx="4432320" cy="2959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Line 4"/>
            <p:cNvSpPr/>
            <p:nvPr/>
          </p:nvSpPr>
          <p:spPr>
            <a:xfrm>
              <a:off x="7764480" y="0"/>
              <a:ext cx="1341360" cy="7558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71889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7942320" y="-9360"/>
              <a:ext cx="2146320" cy="7567560"/>
            </a:xfrm>
            <a:custGeom>
              <a:avLst/>
              <a:gdLst/>
              <a:ahLst/>
              <a:rect l="l" t="t" r="r" b="b"/>
              <a:pathLst>
                <a:path w="1950155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7"/>
            <p:cNvSpPr/>
            <p:nvPr/>
          </p:nvSpPr>
          <p:spPr>
            <a:xfrm>
              <a:off x="7318440" y="4321080"/>
              <a:ext cx="2768400" cy="32371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8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9"/>
            <p:cNvSpPr/>
            <p:nvPr/>
          </p:nvSpPr>
          <p:spPr>
            <a:xfrm>
              <a:off x="9145440" y="-9360"/>
              <a:ext cx="94320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0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2822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"/>
            <p:cNvSpPr/>
            <p:nvPr/>
          </p:nvSpPr>
          <p:spPr>
            <a:xfrm>
              <a:off x="8894880" y="5394240"/>
              <a:ext cx="1204920" cy="216396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12"/>
          <p:cNvSpPr/>
          <p:nvPr/>
        </p:nvSpPr>
        <p:spPr>
          <a:xfrm>
            <a:off x="531720" y="871560"/>
            <a:ext cx="50508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8800" spc="-1" strike="noStrike">
                <a:solidFill>
                  <a:srgbClr val="9fe0f5"/>
                </a:solidFill>
                <a:latin typeface="Arial"/>
              </a:rPr>
              <a:t>“</a:t>
            </a:r>
            <a:endParaRPr b="0" lang="en-US" sz="8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7439040" y="3181320"/>
            <a:ext cx="50328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8800" spc="-1" strike="noStrike">
                <a:solidFill>
                  <a:srgbClr val="9fe0f5"/>
                </a:solidFill>
                <a:latin typeface="Arial"/>
              </a:rPr>
              <a:t>”</a:t>
            </a:r>
            <a:endParaRPr b="0" lang="en-US" sz="8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14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3900" spc="-1" strike="noStrike">
                <a:solidFill>
                  <a:srgbClr val="5fcbef"/>
                </a:solidFill>
                <a:latin typeface="Trebuchet MS"/>
              </a:rPr>
              <a:t>Click to edit the title text format</a:t>
            </a:r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18" name="PlaceHolder 15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2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3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4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5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6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9" name="PlaceHolder 16"/>
          <p:cNvSpPr>
            <a:spLocks noGrp="1"/>
          </p:cNvSpPr>
          <p:nvPr>
            <p:ph type="dt"/>
          </p:nvPr>
        </p:nvSpPr>
        <p:spPr>
          <a:xfrm>
            <a:off x="5959440" y="6659280"/>
            <a:ext cx="752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900" spc="-1" strike="noStrike">
                <a:solidFill>
                  <a:srgbClr val="898989"/>
                </a:solidFill>
                <a:latin typeface="Trebuchet MS"/>
                <a:ea typeface="DejaVu San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671400" y="6659640"/>
            <a:ext cx="5097600" cy="4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8"/>
          <p:cNvSpPr>
            <a:spLocks noGrp="1"/>
          </p:cNvSpPr>
          <p:nvPr>
            <p:ph type="sldNum"/>
          </p:nvPr>
        </p:nvSpPr>
        <p:spPr>
          <a:xfrm>
            <a:off x="7103880" y="6659280"/>
            <a:ext cx="563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B2BB048A-2F0D-450A-8A2F-EAD46C1BA9EC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-9360" y="-9360"/>
            <a:ext cx="10109160" cy="7576920"/>
            <a:chOff x="-9360" y="-9360"/>
            <a:chExt cx="10109160" cy="7576920"/>
          </a:xfrm>
        </p:grpSpPr>
        <p:sp>
          <p:nvSpPr>
            <p:cNvPr id="159" name="CustomShape 2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3"/>
            <p:cNvSpPr/>
            <p:nvPr/>
          </p:nvSpPr>
          <p:spPr>
            <a:xfrm flipV="1">
              <a:off x="5656320" y="4600440"/>
              <a:ext cx="4432320" cy="2959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4"/>
            <p:cNvSpPr/>
            <p:nvPr/>
          </p:nvSpPr>
          <p:spPr>
            <a:xfrm>
              <a:off x="7764480" y="0"/>
              <a:ext cx="1341360" cy="75582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71889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7942320" y="-9360"/>
              <a:ext cx="2146320" cy="7567560"/>
            </a:xfrm>
            <a:custGeom>
              <a:avLst/>
              <a:gdLst/>
              <a:ahLst/>
              <a:rect l="l" t="t" r="r" b="b"/>
              <a:pathLst>
                <a:path w="1950155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7318440" y="4321080"/>
              <a:ext cx="2768400" cy="323712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9145440" y="-9360"/>
              <a:ext cx="94320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2822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8894880" y="5394240"/>
              <a:ext cx="1204920" cy="216396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CustomShape 12"/>
          <p:cNvSpPr/>
          <p:nvPr/>
        </p:nvSpPr>
        <p:spPr>
          <a:xfrm>
            <a:off x="531720" y="871560"/>
            <a:ext cx="50508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8800" spc="-1" strike="noStrike">
                <a:solidFill>
                  <a:srgbClr val="9fe0f5"/>
                </a:solidFill>
                <a:latin typeface="Arial"/>
              </a:rPr>
              <a:t>“</a:t>
            </a:r>
            <a:endParaRPr b="0" lang="en-US" sz="8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7439040" y="3181320"/>
            <a:ext cx="50328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8800" spc="-1" strike="noStrike">
                <a:solidFill>
                  <a:srgbClr val="9fe0f5"/>
                </a:solidFill>
                <a:latin typeface="Arial"/>
              </a:rPr>
              <a:t>”</a:t>
            </a:r>
            <a:endParaRPr b="0" lang="en-US" sz="8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PlaceHolder 14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6240" cy="14544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3900" spc="-1" strike="noStrike">
                <a:solidFill>
                  <a:srgbClr val="5fcbef"/>
                </a:solidFill>
                <a:latin typeface="Trebuchet MS"/>
              </a:rPr>
              <a:t>Click to edit the title text format</a:t>
            </a:r>
            <a:endParaRPr b="0" lang="en-US" sz="3900" spc="-1" strike="noStrike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72" name="PlaceHolder 15"/>
          <p:cNvSpPr>
            <a:spLocks noGrp="1"/>
          </p:cNvSpPr>
          <p:nvPr>
            <p:ph type="body"/>
          </p:nvPr>
        </p:nvSpPr>
        <p:spPr>
          <a:xfrm>
            <a:off x="671400" y="2381040"/>
            <a:ext cx="6996240" cy="4276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2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3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4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5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6" marL="342720" indent="-342720">
              <a:spcBef>
                <a:spcPts val="11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3" name="PlaceHolder 16"/>
          <p:cNvSpPr>
            <a:spLocks noGrp="1"/>
          </p:cNvSpPr>
          <p:nvPr>
            <p:ph type="dt"/>
          </p:nvPr>
        </p:nvSpPr>
        <p:spPr>
          <a:xfrm>
            <a:off x="5959440" y="6659280"/>
            <a:ext cx="752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900" spc="-1" strike="noStrike">
                <a:solidFill>
                  <a:srgbClr val="898989"/>
                </a:solidFill>
                <a:latin typeface="Trebuchet MS"/>
                <a:ea typeface="DejaVu San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671400" y="6659640"/>
            <a:ext cx="5097600" cy="40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18"/>
          <p:cNvSpPr>
            <a:spLocks noGrp="1"/>
          </p:cNvSpPr>
          <p:nvPr>
            <p:ph type="sldNum"/>
          </p:nvPr>
        </p:nvSpPr>
        <p:spPr>
          <a:xfrm>
            <a:off x="7103880" y="6659280"/>
            <a:ext cx="563400" cy="399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A6281532-1E0F-472C-80B7-728DC540C501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3280" y="1768320"/>
            <a:ext cx="9070920" cy="54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Admission Management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Chirag Padyal_20104034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Vishal Bangar_20104084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Jaykumar Nayi_20104005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Anuj Kundar_20104047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Ms. Sonal Jain 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44360" y="1440"/>
            <a:ext cx="9936360" cy="1871640"/>
          </a:xfrm>
          <a:prstGeom prst="rect">
            <a:avLst/>
          </a:prstGeom>
          <a:ln>
            <a:noFill/>
          </a:ln>
        </p:spPr>
      </p:pic>
      <p:sp>
        <p:nvSpPr>
          <p:cNvPr id="222" name="Line 2"/>
          <p:cNvSpPr/>
          <p:nvPr/>
        </p:nvSpPr>
        <p:spPr>
          <a:xfrm>
            <a:off x="0" y="1743120"/>
            <a:ext cx="10080720" cy="1440"/>
          </a:xfrm>
          <a:prstGeom prst="line">
            <a:avLst/>
          </a:prstGeom>
          <a:ln cap="rnd"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7640" y="30574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You...!!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720" y="144360"/>
            <a:ext cx="9070920" cy="10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720" y="1116000"/>
            <a:ext cx="9323640" cy="55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 / Functionality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Outcomes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284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 Diagram if applicable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360" y="1332000"/>
            <a:ext cx="9070920" cy="59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4489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Our project topic in 2 points as follows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489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Identified :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9331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Educational institutions have to incur huge costs in maintaining academic records and have trouble in tracking bills and financial information.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9331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Staff workload is heavy and resources are not optimized well to find the best students.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4489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 Proposed :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9331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online admission system lets the student apply for a course online, submit mark sheets/documents, and check their application status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933120" indent="-34272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 the other hand, it allows the institutions to track the applicants, follow-up with them, schedule counseling sessions, accept digital documents, check eligibility, and accept/reject the application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934920" indent="-34128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Objectives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3280" y="1563840"/>
            <a:ext cx="9070920" cy="56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User interfaces that are user friendly and attractive.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payment and admission cancellation process smooth.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computerize the admission management system structure.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track application status.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automate the selection process.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Save Students and College management members Time.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4840" indent="-4554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4840" indent="-4554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4840" indent="-4554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Scope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3280" y="1768320"/>
            <a:ext cx="907092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Man Power Saving - Institutes don't need to allot additional manpower to manage heavy crowd.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 not require printing &amp; storing forms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Does not require to collect forms of all the candidates and file them.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is Rapid &amp; Flexible.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Real-time reports &amp; graphs for analysis.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5634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Feature /Functionality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3280" y="1279440"/>
            <a:ext cx="9070920" cy="55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10764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  <a:p>
            <a:pPr marL="10764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features &amp; Functionality implemented are :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 a student, you can register &amp; apply for online admission by login the student portal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 admission by entering your credentials.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can apply for any course and can also cancel the admission at few clicks.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Students Details Like personal details, Login details, mark-sheet details and other details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stored securely in a centralized system.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Can Upload Document and Picture Easily and Securely.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215640" indent="-215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and Easy UI.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2" marL="1047600" indent="-45720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764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Outcome of Project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3280" y="1768320"/>
            <a:ext cx="907092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10764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final Outcome of the Project is as follows :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Administrator has easy access to all student data.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can more convenient take admission or cancel admission for any branch.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Automatic Student get qualified based on his/her marks and So, reduces extra workload.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lvl="3" marL="1049040"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7640"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3280" y="301680"/>
            <a:ext cx="907092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6. Technology Stack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3280" y="1563840"/>
            <a:ext cx="9070920" cy="51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107640">
              <a:lnSpc>
                <a:spcPct val="93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Write what you have planned to develop front end ( GUI ) &amp; Backend (Database if applicable)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Language Used :- Java.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API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 Application Programming Interface) :-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JDBC. 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Framework :- Java Swing.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Times New Roman"/>
              <a:buAutoNum type="arabicPeriod"/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:- MySQL.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7640"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  <a:p>
            <a:pPr marL="106200">
              <a:lnSpc>
                <a:spcPct val="150000"/>
              </a:lnSpc>
              <a:spcAft>
                <a:spcPts val="1412"/>
              </a:spcAft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47640" y="398520"/>
            <a:ext cx="6997680" cy="14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501480"/>
                <a:tab algn="l" pos="1004760"/>
                <a:tab algn="l" pos="1508040"/>
                <a:tab algn="l" pos="2011320"/>
                <a:tab algn="l" pos="2514600"/>
                <a:tab algn="l" pos="3017520"/>
                <a:tab algn="l" pos="3520800"/>
                <a:tab algn="l" pos="4024080"/>
                <a:tab algn="l" pos="4527360"/>
                <a:tab algn="l" pos="5030640"/>
                <a:tab algn="l" pos="5533920"/>
                <a:tab algn="l" pos="6037200"/>
                <a:tab algn="l" pos="6540480"/>
                <a:tab algn="l" pos="7043400"/>
                <a:tab algn="l" pos="7546680"/>
                <a:tab algn="l" pos="8049960"/>
                <a:tab algn="l" pos="8553240"/>
                <a:tab algn="l" pos="9056520"/>
                <a:tab algn="l" pos="9559800"/>
                <a:tab algn="l" pos="10063080"/>
                <a:tab algn="l" pos="1051560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7.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Diagram </a:t>
            </a:r>
            <a:br/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576360" y="1547640"/>
            <a:ext cx="7510320" cy="5613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2017-10-25T13:52:14Z</dcterms:created>
  <dc:creator>v b</dc:creator>
  <dc:description/>
  <dc:language>en-US</dc:language>
  <cp:lastModifiedBy/>
  <dcterms:modified xsi:type="dcterms:W3CDTF">2021-12-03T12:40:23Z</dcterms:modified>
  <cp:revision>37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Custom_x0000_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