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57" r:id="rId3"/>
    <p:sldId id="258" r:id="rId4"/>
    <p:sldId id="274" r:id="rId5"/>
    <p:sldId id="259" r:id="rId6"/>
    <p:sldId id="260" r:id="rId7"/>
    <p:sldId id="261" r:id="rId8"/>
    <p:sldId id="262" r:id="rId9"/>
    <p:sldId id="263" r:id="rId10"/>
    <p:sldId id="264" r:id="rId11"/>
    <p:sldId id="265" r:id="rId12"/>
    <p:sldId id="269" r:id="rId13"/>
    <p:sldId id="270" r:id="rId14"/>
    <p:sldId id="271" r:id="rId15"/>
    <p:sldId id="272" r:id="rId16"/>
    <p:sldId id="273" r:id="rId17"/>
    <p:sldId id="266"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69" d="100"/>
          <a:sy n="69" d="100"/>
        </p:scale>
        <p:origin x="56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8130E5-9A1E-44EF-9B47-B325905662FB}" type="datetimeFigureOut">
              <a:rPr lang="en-IN" smtClean="0"/>
              <a:pPr/>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744849-76FB-468F-8124-61DEA388E18D}" type="slidenum">
              <a:rPr lang="en-IN" smtClean="0"/>
              <a:pPr/>
              <a:t>‹#›</a:t>
            </a:fld>
            <a:endParaRPr lang="en-IN"/>
          </a:p>
        </p:txBody>
      </p:sp>
    </p:spTree>
    <p:extLst>
      <p:ext uri="{BB962C8B-B14F-4D97-AF65-F5344CB8AC3E}">
        <p14:creationId xmlns:p14="http://schemas.microsoft.com/office/powerpoint/2010/main" val="206631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130E5-9A1E-44EF-9B47-B325905662FB}" type="datetimeFigureOut">
              <a:rPr lang="en-IN" smtClean="0"/>
              <a:pPr/>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744849-76FB-468F-8124-61DEA388E18D}" type="slidenum">
              <a:rPr lang="en-IN" smtClean="0"/>
              <a:pPr/>
              <a:t>‹#›</a:t>
            </a:fld>
            <a:endParaRPr lang="en-IN"/>
          </a:p>
        </p:txBody>
      </p:sp>
    </p:spTree>
    <p:extLst>
      <p:ext uri="{BB962C8B-B14F-4D97-AF65-F5344CB8AC3E}">
        <p14:creationId xmlns:p14="http://schemas.microsoft.com/office/powerpoint/2010/main" val="68494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130E5-9A1E-44EF-9B47-B325905662FB}" type="datetimeFigureOut">
              <a:rPr lang="en-IN" smtClean="0"/>
              <a:pPr/>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744849-76FB-468F-8124-61DEA388E18D}"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67803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130E5-9A1E-44EF-9B47-B325905662FB}" type="datetimeFigureOut">
              <a:rPr lang="en-IN" smtClean="0"/>
              <a:pPr/>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744849-76FB-468F-8124-61DEA388E18D}" type="slidenum">
              <a:rPr lang="en-IN" smtClean="0"/>
              <a:pPr/>
              <a:t>‹#›</a:t>
            </a:fld>
            <a:endParaRPr lang="en-IN"/>
          </a:p>
        </p:txBody>
      </p:sp>
    </p:spTree>
    <p:extLst>
      <p:ext uri="{BB962C8B-B14F-4D97-AF65-F5344CB8AC3E}">
        <p14:creationId xmlns:p14="http://schemas.microsoft.com/office/powerpoint/2010/main" val="3088225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130E5-9A1E-44EF-9B47-B325905662FB}" type="datetimeFigureOut">
              <a:rPr lang="en-IN" smtClean="0"/>
              <a:pPr/>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744849-76FB-468F-8124-61DEA388E18D}"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7300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130E5-9A1E-44EF-9B47-B325905662FB}" type="datetimeFigureOut">
              <a:rPr lang="en-IN" smtClean="0"/>
              <a:pPr/>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744849-76FB-468F-8124-61DEA388E18D}" type="slidenum">
              <a:rPr lang="en-IN" smtClean="0"/>
              <a:pPr/>
              <a:t>‹#›</a:t>
            </a:fld>
            <a:endParaRPr lang="en-IN"/>
          </a:p>
        </p:txBody>
      </p:sp>
    </p:spTree>
    <p:extLst>
      <p:ext uri="{BB962C8B-B14F-4D97-AF65-F5344CB8AC3E}">
        <p14:creationId xmlns:p14="http://schemas.microsoft.com/office/powerpoint/2010/main" val="1951751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130E5-9A1E-44EF-9B47-B325905662FB}" type="datetimeFigureOut">
              <a:rPr lang="en-IN" smtClean="0"/>
              <a:pPr/>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744849-76FB-468F-8124-61DEA388E18D}" type="slidenum">
              <a:rPr lang="en-IN" smtClean="0"/>
              <a:pPr/>
              <a:t>‹#›</a:t>
            </a:fld>
            <a:endParaRPr lang="en-IN"/>
          </a:p>
        </p:txBody>
      </p:sp>
    </p:spTree>
    <p:extLst>
      <p:ext uri="{BB962C8B-B14F-4D97-AF65-F5344CB8AC3E}">
        <p14:creationId xmlns:p14="http://schemas.microsoft.com/office/powerpoint/2010/main" val="152027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130E5-9A1E-44EF-9B47-B325905662FB}" type="datetimeFigureOut">
              <a:rPr lang="en-IN" smtClean="0"/>
              <a:pPr/>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744849-76FB-468F-8124-61DEA388E18D}" type="slidenum">
              <a:rPr lang="en-IN" smtClean="0"/>
              <a:pPr/>
              <a:t>‹#›</a:t>
            </a:fld>
            <a:endParaRPr lang="en-IN"/>
          </a:p>
        </p:txBody>
      </p:sp>
    </p:spTree>
    <p:extLst>
      <p:ext uri="{BB962C8B-B14F-4D97-AF65-F5344CB8AC3E}">
        <p14:creationId xmlns:p14="http://schemas.microsoft.com/office/powerpoint/2010/main" val="256401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130E5-9A1E-44EF-9B47-B325905662FB}" type="datetimeFigureOut">
              <a:rPr lang="en-IN" smtClean="0"/>
              <a:pPr/>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744849-76FB-468F-8124-61DEA388E18D}" type="slidenum">
              <a:rPr lang="en-IN" smtClean="0"/>
              <a:pPr/>
              <a:t>‹#›</a:t>
            </a:fld>
            <a:endParaRPr lang="en-IN"/>
          </a:p>
        </p:txBody>
      </p:sp>
    </p:spTree>
    <p:extLst>
      <p:ext uri="{BB962C8B-B14F-4D97-AF65-F5344CB8AC3E}">
        <p14:creationId xmlns:p14="http://schemas.microsoft.com/office/powerpoint/2010/main" val="97069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130E5-9A1E-44EF-9B47-B325905662FB}" type="datetimeFigureOut">
              <a:rPr lang="en-IN" smtClean="0"/>
              <a:pPr/>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744849-76FB-468F-8124-61DEA388E18D}" type="slidenum">
              <a:rPr lang="en-IN" smtClean="0"/>
              <a:pPr/>
              <a:t>‹#›</a:t>
            </a:fld>
            <a:endParaRPr lang="en-IN"/>
          </a:p>
        </p:txBody>
      </p:sp>
    </p:spTree>
    <p:extLst>
      <p:ext uri="{BB962C8B-B14F-4D97-AF65-F5344CB8AC3E}">
        <p14:creationId xmlns:p14="http://schemas.microsoft.com/office/powerpoint/2010/main" val="203811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8130E5-9A1E-44EF-9B47-B325905662FB}" type="datetimeFigureOut">
              <a:rPr lang="en-IN" smtClean="0"/>
              <a:pPr/>
              <a:t>14-12-2021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744849-76FB-468F-8124-61DEA388E18D}" type="slidenum">
              <a:rPr lang="en-IN" smtClean="0"/>
              <a:pPr/>
              <a:t>‹#›</a:t>
            </a:fld>
            <a:endParaRPr lang="en-IN"/>
          </a:p>
        </p:txBody>
      </p:sp>
    </p:spTree>
    <p:extLst>
      <p:ext uri="{BB962C8B-B14F-4D97-AF65-F5344CB8AC3E}">
        <p14:creationId xmlns:p14="http://schemas.microsoft.com/office/powerpoint/2010/main" val="312121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8130E5-9A1E-44EF-9B47-B325905662FB}" type="datetimeFigureOut">
              <a:rPr lang="en-IN" smtClean="0"/>
              <a:pPr/>
              <a:t>14-12-2021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744849-76FB-468F-8124-61DEA388E18D}" type="slidenum">
              <a:rPr lang="en-IN" smtClean="0"/>
              <a:pPr/>
              <a:t>‹#›</a:t>
            </a:fld>
            <a:endParaRPr lang="en-IN"/>
          </a:p>
        </p:txBody>
      </p:sp>
    </p:spTree>
    <p:extLst>
      <p:ext uri="{BB962C8B-B14F-4D97-AF65-F5344CB8AC3E}">
        <p14:creationId xmlns:p14="http://schemas.microsoft.com/office/powerpoint/2010/main" val="204497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8130E5-9A1E-44EF-9B47-B325905662FB}" type="datetimeFigureOut">
              <a:rPr lang="en-IN" smtClean="0"/>
              <a:pPr/>
              <a:t>14-12-2021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744849-76FB-468F-8124-61DEA388E18D}" type="slidenum">
              <a:rPr lang="en-IN" smtClean="0"/>
              <a:pPr/>
              <a:t>‹#›</a:t>
            </a:fld>
            <a:endParaRPr lang="en-IN"/>
          </a:p>
        </p:txBody>
      </p:sp>
    </p:spTree>
    <p:extLst>
      <p:ext uri="{BB962C8B-B14F-4D97-AF65-F5344CB8AC3E}">
        <p14:creationId xmlns:p14="http://schemas.microsoft.com/office/powerpoint/2010/main" val="378695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130E5-9A1E-44EF-9B47-B325905662FB}" type="datetimeFigureOut">
              <a:rPr lang="en-IN" smtClean="0"/>
              <a:pPr/>
              <a:t>14-12-2021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744849-76FB-468F-8124-61DEA388E18D}" type="slidenum">
              <a:rPr lang="en-IN" smtClean="0"/>
              <a:pPr/>
              <a:t>‹#›</a:t>
            </a:fld>
            <a:endParaRPr lang="en-IN"/>
          </a:p>
        </p:txBody>
      </p:sp>
    </p:spTree>
    <p:extLst>
      <p:ext uri="{BB962C8B-B14F-4D97-AF65-F5344CB8AC3E}">
        <p14:creationId xmlns:p14="http://schemas.microsoft.com/office/powerpoint/2010/main" val="220697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130E5-9A1E-44EF-9B47-B325905662FB}" type="datetimeFigureOut">
              <a:rPr lang="en-IN" smtClean="0"/>
              <a:pPr/>
              <a:t>14-12-2021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744849-76FB-468F-8124-61DEA388E18D}" type="slidenum">
              <a:rPr lang="en-IN" smtClean="0"/>
              <a:pPr/>
              <a:t>‹#›</a:t>
            </a:fld>
            <a:endParaRPr lang="en-IN"/>
          </a:p>
        </p:txBody>
      </p:sp>
    </p:spTree>
    <p:extLst>
      <p:ext uri="{BB962C8B-B14F-4D97-AF65-F5344CB8AC3E}">
        <p14:creationId xmlns:p14="http://schemas.microsoft.com/office/powerpoint/2010/main" val="120672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744849-76FB-468F-8124-61DEA388E18D}" type="slidenum">
              <a:rPr lang="en-IN" smtClean="0"/>
              <a:pPr/>
              <a:t>‹#›</a:t>
            </a:fld>
            <a:endParaRPr lang="en-IN"/>
          </a:p>
        </p:txBody>
      </p:sp>
      <p:sp>
        <p:nvSpPr>
          <p:cNvPr id="5" name="Date Placeholder 4"/>
          <p:cNvSpPr>
            <a:spLocks noGrp="1"/>
          </p:cNvSpPr>
          <p:nvPr>
            <p:ph type="dt" sz="half" idx="10"/>
          </p:nvPr>
        </p:nvSpPr>
        <p:spPr/>
        <p:txBody>
          <a:bodyPr/>
          <a:lstStyle/>
          <a:p>
            <a:fld id="{A78130E5-9A1E-44EF-9B47-B325905662FB}" type="datetimeFigureOut">
              <a:rPr lang="en-IN" smtClean="0"/>
              <a:pPr/>
              <a:t>14-12-2021</a:t>
            </a:fld>
            <a:endParaRPr lang="en-IN"/>
          </a:p>
        </p:txBody>
      </p:sp>
    </p:spTree>
    <p:extLst>
      <p:ext uri="{BB962C8B-B14F-4D97-AF65-F5344CB8AC3E}">
        <p14:creationId xmlns:p14="http://schemas.microsoft.com/office/powerpoint/2010/main" val="29737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8130E5-9A1E-44EF-9B47-B325905662FB}" type="datetimeFigureOut">
              <a:rPr lang="en-IN" smtClean="0"/>
              <a:pPr/>
              <a:t>14-12-2021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744849-76FB-468F-8124-61DEA388E18D}" type="slidenum">
              <a:rPr lang="en-IN" smtClean="0"/>
              <a:pPr/>
              <a:t>‹#›</a:t>
            </a:fld>
            <a:endParaRPr lang="en-IN"/>
          </a:p>
        </p:txBody>
      </p:sp>
    </p:spTree>
    <p:extLst>
      <p:ext uri="{BB962C8B-B14F-4D97-AF65-F5344CB8AC3E}">
        <p14:creationId xmlns:p14="http://schemas.microsoft.com/office/powerpoint/2010/main" val="640478527"/>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oracle.com/javafx/2/get_started/form.htm" TargetMode="External"/><Relationship Id="rId2" Type="http://schemas.openxmlformats.org/officeDocument/2006/relationships/hyperlink" Target="https://docs.oracle.com/javase/8/scene-builder-2/get-started-tutorial/jfxsb-get_started.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1871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p:nvPr/>
        </p:nvSpPr>
        <p:spPr>
          <a:xfrm>
            <a:off x="0" y="1890117"/>
            <a:ext cx="12192000" cy="4031873"/>
          </a:xfrm>
          <a:prstGeom prst="rect">
            <a:avLst/>
          </a:prstGeom>
        </p:spPr>
        <p:txBody>
          <a:bodyPr wrap="square">
            <a:spAutoFit/>
          </a:bodyPr>
          <a:lstStyle/>
          <a:p>
            <a:pPr algn="ctr">
              <a:defRPr/>
            </a:pPr>
            <a:r>
              <a:rPr lang="en-IN" altLang="en-US"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Resume Builder</a:t>
            </a:r>
          </a:p>
          <a:p>
            <a:pPr algn="ctr">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a:t>
            </a:r>
          </a:p>
          <a:p>
            <a:pPr algn="ctr">
              <a:defRPr/>
            </a:pPr>
            <a:r>
              <a:rPr lang="en-IN" altLang="en-US"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Tanmay  Poyekar- 20104053</a:t>
            </a:r>
          </a:p>
          <a:p>
            <a:pPr algn="ctr">
              <a:defRPr/>
            </a:pPr>
            <a:r>
              <a:rPr lang="en-IN" altLang="en-US"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Hitesh  Sachdev- 20104137</a:t>
            </a:r>
          </a:p>
          <a:p>
            <a:pPr algn="ctr">
              <a:defRPr/>
            </a:pPr>
            <a:r>
              <a:rPr lang="en-IN" altLang="en-US"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Jai Rao- 20104097</a:t>
            </a:r>
          </a:p>
          <a:p>
            <a:pPr algn="ctr">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Vishal Badgujar</a:t>
            </a:r>
          </a:p>
          <a:p>
            <a:pPr algn="ctr">
              <a:defRPr/>
            </a:pPr>
            <a:endParaRPr lang="en-IN" altLang="en-US" sz="1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0775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9811"/>
          </a:xfrm>
        </p:spPr>
        <p:txBody>
          <a:bodyPr/>
          <a:lstStyle/>
          <a:p>
            <a:r>
              <a:rPr lang="en-IN" b="1" dirty="0">
                <a:solidFill>
                  <a:schemeClr val="tx1"/>
                </a:solidFill>
                <a:latin typeface="Times New Roman" panose="02020603050405020304" pitchFamily="18" charset="0"/>
                <a:cs typeface="Times New Roman" panose="02020603050405020304" pitchFamily="18" charset="0"/>
              </a:rPr>
              <a:t>ER- Model</a:t>
            </a:r>
            <a:endParaRPr lang="en-IN" dirty="0">
              <a:solidFill>
                <a:schemeClr val="tx1"/>
              </a:solidFill>
            </a:endParaRPr>
          </a:p>
        </p:txBody>
      </p:sp>
      <p:sp>
        <p:nvSpPr>
          <p:cNvPr id="6" name="Content Placeholder 5"/>
          <p:cNvSpPr>
            <a:spLocks noGrp="1"/>
          </p:cNvSpPr>
          <p:nvPr>
            <p:ph idx="1"/>
          </p:nvPr>
        </p:nvSpPr>
        <p:spPr/>
        <p:txBody>
          <a:bodyPr/>
          <a:lstStyle/>
          <a:p>
            <a:endParaRPr lang="en-US"/>
          </a:p>
        </p:txBody>
      </p:sp>
      <p:pic>
        <p:nvPicPr>
          <p:cNvPr id="1026" name="Picture 2" descr="C:\Users\Home\Downloads\er diagram.png"/>
          <p:cNvPicPr>
            <a:picLocks noChangeAspect="1" noChangeArrowheads="1"/>
          </p:cNvPicPr>
          <p:nvPr/>
        </p:nvPicPr>
        <p:blipFill>
          <a:blip r:embed="rId2" cstate="print"/>
          <a:srcRect/>
          <a:stretch>
            <a:fillRect/>
          </a:stretch>
        </p:blipFill>
        <p:spPr bwMode="auto">
          <a:xfrm>
            <a:off x="261257" y="1241628"/>
            <a:ext cx="9405257" cy="5616372"/>
          </a:xfrm>
          <a:prstGeom prst="rect">
            <a:avLst/>
          </a:prstGeom>
          <a:noFill/>
        </p:spPr>
      </p:pic>
    </p:spTree>
    <p:extLst>
      <p:ext uri="{BB962C8B-B14F-4D97-AF65-F5344CB8AC3E}">
        <p14:creationId xmlns:p14="http://schemas.microsoft.com/office/powerpoint/2010/main" val="4119746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44" y="140368"/>
            <a:ext cx="8596668" cy="1122948"/>
          </a:xfrm>
        </p:spPr>
        <p:txBody>
          <a:bodyPr>
            <a:normAutofit fontScale="90000"/>
          </a:bodyPr>
          <a:lstStyle/>
          <a:p>
            <a:r>
              <a:rPr lang="en-IN" b="1" dirty="0" smtClean="0">
                <a:solidFill>
                  <a:schemeClr val="tx1"/>
                </a:solidFill>
                <a:latin typeface="Times New Roman" panose="02020603050405020304" pitchFamily="18" charset="0"/>
                <a:cs typeface="Times New Roman" panose="02020603050405020304" pitchFamily="18" charset="0"/>
              </a:rPr>
              <a:t>IMPLEMENTATION</a:t>
            </a:r>
            <a:br>
              <a:rPr lang="en-IN" b="1" dirty="0" smtClean="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618" y="1487055"/>
            <a:ext cx="7316994" cy="4267199"/>
          </a:xfrm>
        </p:spPr>
      </p:pic>
    </p:spTree>
    <p:extLst>
      <p:ext uri="{BB962C8B-B14F-4D97-AF65-F5344CB8AC3E}">
        <p14:creationId xmlns:p14="http://schemas.microsoft.com/office/powerpoint/2010/main" val="4285437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928" y="3394877"/>
            <a:ext cx="6650180" cy="3301487"/>
          </a:xfrm>
          <a:prstGeom prst="rect">
            <a:avLst/>
          </a:prstGeom>
        </p:spPr>
      </p:pic>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95927" y="120073"/>
            <a:ext cx="6650181" cy="3094182"/>
          </a:xfrm>
        </p:spPr>
      </p:pic>
      <p:sp>
        <p:nvSpPr>
          <p:cNvPr id="6" name="TextBox 5"/>
          <p:cNvSpPr txBox="1"/>
          <p:nvPr/>
        </p:nvSpPr>
        <p:spPr>
          <a:xfrm>
            <a:off x="7924800" y="535709"/>
            <a:ext cx="2272145"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Login Page</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User can login by entering valid Email and Password</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804727" y="3860800"/>
            <a:ext cx="3001818"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Registration Page</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New user has to fill registration for creating an account.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8720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667" y="817811"/>
            <a:ext cx="9659698" cy="5131714"/>
          </a:xfrm>
          <a:prstGeom prst="rect">
            <a:avLst/>
          </a:prstGeom>
        </p:spPr>
      </p:pic>
    </p:spTree>
    <p:extLst>
      <p:ext uri="{BB962C8B-B14F-4D97-AF65-F5344CB8AC3E}">
        <p14:creationId xmlns:p14="http://schemas.microsoft.com/office/powerpoint/2010/main" val="2601743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237" y="92364"/>
            <a:ext cx="7185890" cy="340821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238" y="3637183"/>
            <a:ext cx="7185889" cy="3224463"/>
          </a:xfrm>
          <a:prstGeom prst="rect">
            <a:avLst/>
          </a:prstGeom>
        </p:spPr>
      </p:pic>
    </p:spTree>
    <p:extLst>
      <p:ext uri="{BB962C8B-B14F-4D97-AF65-F5344CB8AC3E}">
        <p14:creationId xmlns:p14="http://schemas.microsoft.com/office/powerpoint/2010/main" val="3994795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19" y="-52404"/>
            <a:ext cx="7430581" cy="338274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419" y="3503596"/>
            <a:ext cx="7430582" cy="3419508"/>
          </a:xfrm>
          <a:prstGeom prst="rect">
            <a:avLst/>
          </a:prstGeom>
        </p:spPr>
      </p:pic>
    </p:spTree>
    <p:extLst>
      <p:ext uri="{BB962C8B-B14F-4D97-AF65-F5344CB8AC3E}">
        <p14:creationId xmlns:p14="http://schemas.microsoft.com/office/powerpoint/2010/main" val="3435076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025" y="-30880"/>
            <a:ext cx="7026442" cy="34093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025" y="3484345"/>
            <a:ext cx="7026442" cy="3527660"/>
          </a:xfrm>
          <a:prstGeom prst="rect">
            <a:avLst/>
          </a:prstGeom>
        </p:spPr>
      </p:pic>
    </p:spTree>
    <p:extLst>
      <p:ext uri="{BB962C8B-B14F-4D97-AF65-F5344CB8AC3E}">
        <p14:creationId xmlns:p14="http://schemas.microsoft.com/office/powerpoint/2010/main" val="42260110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9811"/>
          </a:xfrm>
        </p:spPr>
        <p:txBody>
          <a:bodyPr/>
          <a:lstStyle/>
          <a:p>
            <a:r>
              <a:rPr lang="en-IN" b="1" dirty="0">
                <a:solidFill>
                  <a:schemeClr val="tx1"/>
                </a:solidFill>
                <a:latin typeface="Times New Roman" panose="02020603050405020304" pitchFamily="18" charset="0"/>
                <a:cs typeface="Times New Roman" panose="02020603050405020304" pitchFamily="18" charset="0"/>
              </a:rPr>
              <a:t>Conclusion</a:t>
            </a:r>
            <a:endParaRPr lang="en-IN" dirty="0">
              <a:solidFill>
                <a:schemeClr val="tx1"/>
              </a:solidFill>
            </a:endParaRPr>
          </a:p>
        </p:txBody>
      </p:sp>
      <p:sp>
        <p:nvSpPr>
          <p:cNvPr id="3" name="Content Placeholder 2"/>
          <p:cNvSpPr>
            <a:spLocks noGrp="1"/>
          </p:cNvSpPr>
          <p:nvPr>
            <p:ph idx="1"/>
          </p:nvPr>
        </p:nvSpPr>
        <p:spPr>
          <a:xfrm>
            <a:off x="677334" y="1540042"/>
            <a:ext cx="8596668" cy="4501320"/>
          </a:xfrm>
        </p:spPr>
        <p:txBody>
          <a:bodyPr/>
          <a:lstStyle/>
          <a:p>
            <a:pPr>
              <a:buNone/>
            </a:pPr>
            <a:r>
              <a:rPr lang="en-US" sz="2400" dirty="0" smtClean="0">
                <a:latin typeface="Times New Roman" pitchFamily="16" charset="0"/>
                <a:cs typeface="Times New Roman" pitchFamily="16" charset="0"/>
              </a:rPr>
              <a:t>    The online resume builder is one of the best systems for the people who are either fresher's in their domain or if they don’t have enough idea about the resume or don’t have enough time to create the resume of good designs or patterns then this platform is very productive place for them. It saves a lot of time and cost effective.</a:t>
            </a:r>
          </a:p>
          <a:p>
            <a:pPr lvl="0" algn="just"/>
            <a:endParaRPr lang="en-IN" dirty="0"/>
          </a:p>
          <a:p>
            <a:pPr marL="0" indent="0" algn="just">
              <a:buNone/>
            </a:pPr>
            <a:r>
              <a:rPr lang="en-US" b="1" dirty="0" smtClean="0"/>
              <a:t> </a:t>
            </a:r>
            <a:r>
              <a:rPr lang="en-US" b="1" dirty="0"/>
              <a:t> </a:t>
            </a:r>
            <a:endParaRPr lang="en-IN" dirty="0"/>
          </a:p>
        </p:txBody>
      </p:sp>
    </p:spTree>
    <p:extLst>
      <p:ext uri="{BB962C8B-B14F-4D97-AF65-F5344CB8AC3E}">
        <p14:creationId xmlns:p14="http://schemas.microsoft.com/office/powerpoint/2010/main" val="1989409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9811"/>
          </a:xfrm>
        </p:spPr>
        <p:txBody>
          <a:bodyPr/>
          <a:lstStyle/>
          <a:p>
            <a:r>
              <a:rPr lang="en-IN" b="1" dirty="0">
                <a:solidFill>
                  <a:schemeClr val="tx1"/>
                </a:solidFill>
                <a:latin typeface="Times New Roman" panose="02020603050405020304" pitchFamily="18" charset="0"/>
                <a:cs typeface="Times New Roman" panose="02020603050405020304" pitchFamily="18" charset="0"/>
              </a:rPr>
              <a:t>References</a:t>
            </a:r>
            <a:endParaRPr lang="en-IN" dirty="0">
              <a:solidFill>
                <a:schemeClr val="tx1"/>
              </a:solidFill>
            </a:endParaRPr>
          </a:p>
        </p:txBody>
      </p:sp>
      <p:sp>
        <p:nvSpPr>
          <p:cNvPr id="3" name="Content Placeholder 2"/>
          <p:cNvSpPr>
            <a:spLocks noGrp="1"/>
          </p:cNvSpPr>
          <p:nvPr>
            <p:ph idx="1"/>
          </p:nvPr>
        </p:nvSpPr>
        <p:spPr>
          <a:xfrm>
            <a:off x="677334" y="1600201"/>
            <a:ext cx="8596668" cy="4441162"/>
          </a:xfrm>
        </p:spPr>
        <p:txBody>
          <a:bodyPr/>
          <a:lstStyle/>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endParaRPr lang="en-US" u="sng" dirty="0">
              <a:solidFill>
                <a:srgbClr val="0070C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677334" y="2413001"/>
            <a:ext cx="8466666" cy="3375283"/>
          </a:xfrm>
          <a:prstGeom prst="rect">
            <a:avLst/>
          </a:prstGeom>
        </p:spPr>
        <p:txBody>
          <a:bodyPr wrap="square">
            <a:spAutoFit/>
          </a:bodyPr>
          <a:lstStyle/>
          <a:p>
            <a:pPr>
              <a:lnSpc>
                <a:spcPct val="150000"/>
              </a:lnSpc>
              <a:spcAft>
                <a:spcPts val="1000"/>
              </a:spcAft>
            </a:pPr>
            <a:r>
              <a:rPr lang="en-US" sz="2000" u="sng" dirty="0">
                <a:solidFill>
                  <a:srgbClr val="0000FF"/>
                </a:solidFill>
                <a:latin typeface="Times New Roman" panose="02020603050405020304" pitchFamily="18" charset="0"/>
                <a:ea typeface="Times New Roman" panose="02020603050405020304" pitchFamily="18" charset="0"/>
                <a:hlinkClick r:id="rId2"/>
              </a:rPr>
              <a:t>https://docs.oracle.com/javase/8/scene-builder-2/get-started-tutorial/jfxsb-get_started.htm</a:t>
            </a:r>
            <a:endParaRPr lang="en-IN" sz="1400" dirty="0">
              <a:latin typeface="Times New Roman" panose="02020603050405020304" pitchFamily="18" charset="0"/>
              <a:ea typeface="Times New Roman" panose="02020603050405020304" pitchFamily="18" charset="0"/>
            </a:endParaRPr>
          </a:p>
          <a:p>
            <a:pPr>
              <a:lnSpc>
                <a:spcPct val="150000"/>
              </a:lnSpc>
              <a:spcAft>
                <a:spcPts val="1000"/>
              </a:spcAft>
            </a:pPr>
            <a:r>
              <a:rPr lang="en-US" sz="2000" u="sng" dirty="0">
                <a:solidFill>
                  <a:srgbClr val="0000FF"/>
                </a:solidFill>
                <a:latin typeface="Times New Roman" panose="02020603050405020304" pitchFamily="18" charset="0"/>
                <a:ea typeface="Times New Roman" panose="02020603050405020304" pitchFamily="18" charset="0"/>
                <a:hlinkClick r:id="rId3"/>
              </a:rPr>
              <a:t>https://</a:t>
            </a:r>
            <a:r>
              <a:rPr lang="en-US" sz="2000" u="sng" dirty="0" smtClean="0">
                <a:solidFill>
                  <a:srgbClr val="0000FF"/>
                </a:solidFill>
                <a:latin typeface="Times New Roman" panose="02020603050405020304" pitchFamily="18" charset="0"/>
                <a:ea typeface="Times New Roman" panose="02020603050405020304" pitchFamily="18" charset="0"/>
                <a:hlinkClick r:id="rId3"/>
              </a:rPr>
              <a:t>docs.oracle.com/javafx/2/get_started/form.htm</a:t>
            </a:r>
            <a:endParaRPr lang="en-US" sz="2000" u="sng" dirty="0" smtClean="0">
              <a:solidFill>
                <a:srgbClr val="0000FF"/>
              </a:solidFill>
              <a:latin typeface="Times New Roman" panose="02020603050405020304" pitchFamily="18" charset="0"/>
              <a:ea typeface="Times New Roman" panose="02020603050405020304" pitchFamily="18" charset="0"/>
            </a:endParaRPr>
          </a:p>
          <a:p>
            <a:pPr>
              <a:lnSpc>
                <a:spcPct val="150000"/>
              </a:lnSpc>
              <a:spcAft>
                <a:spcPts val="1000"/>
              </a:spcAft>
            </a:pPr>
            <a:endParaRPr lang="en-US" sz="2000" u="sng" dirty="0">
              <a:solidFill>
                <a:srgbClr val="0000FF"/>
              </a:solidFill>
              <a:latin typeface="Times New Roman" panose="02020603050405020304" pitchFamily="18" charset="0"/>
              <a:ea typeface="Times New Roman" panose="02020603050405020304" pitchFamily="18" charset="0"/>
            </a:endParaRPr>
          </a:p>
          <a:p>
            <a:pPr algn="just">
              <a:spcAft>
                <a:spcPts val="1000"/>
              </a:spcAft>
            </a:pPr>
            <a:r>
              <a:rPr lang="en-US" sz="2000" dirty="0" smtClean="0">
                <a:solidFill>
                  <a:srgbClr val="0000FF"/>
                </a:solidFill>
                <a:latin typeface="Times New Roman" panose="02020603050405020304" pitchFamily="18" charset="0"/>
                <a:ea typeface="Times New Roman" panose="02020603050405020304" pitchFamily="18" charset="0"/>
              </a:rPr>
              <a:t>To open new window in </a:t>
            </a:r>
            <a:r>
              <a:rPr lang="en-US" sz="2000" dirty="0" err="1" smtClean="0">
                <a:solidFill>
                  <a:srgbClr val="0000FF"/>
                </a:solidFill>
                <a:latin typeface="Times New Roman" panose="02020603050405020304" pitchFamily="18" charset="0"/>
                <a:ea typeface="Times New Roman" panose="02020603050405020304" pitchFamily="18" charset="0"/>
              </a:rPr>
              <a:t>javafx</a:t>
            </a:r>
            <a:endParaRPr lang="en-IN" sz="1400" dirty="0">
              <a:latin typeface="Times New Roman" panose="02020603050405020304" pitchFamily="18" charset="0"/>
              <a:ea typeface="Times New Roman" panose="02020603050405020304" pitchFamily="18" charset="0"/>
            </a:endParaRPr>
          </a:p>
          <a:p>
            <a:pPr algn="just">
              <a:spcAft>
                <a:spcPts val="1000"/>
              </a:spcAft>
            </a:pPr>
            <a:r>
              <a:rPr lang="en-US" sz="2000" dirty="0">
                <a:latin typeface="Times New Roman" panose="02020603050405020304" pitchFamily="18" charset="0"/>
                <a:ea typeface="Times New Roman" panose="02020603050405020304" pitchFamily="18" charset="0"/>
              </a:rPr>
              <a:t>https://www.quickprogrammingtips.com/java/how-to-open-a-new-window-in-javafx.html</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70927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4284"/>
            <a:ext cx="12192000" cy="1070811"/>
          </a:xfrm>
        </p:spPr>
        <p:txBody>
          <a:bodyPr>
            <a:normAutofit/>
          </a:bodyPr>
          <a:lstStyle/>
          <a:p>
            <a:pPr algn="ctr"/>
            <a:r>
              <a:rPr lang="en-US" sz="5400" b="1" dirty="0">
                <a:solidFill>
                  <a:schemeClr val="tx1"/>
                </a:solidFill>
                <a:latin typeface="Times New Roman" panose="02020603050405020304" pitchFamily="18" charset="0"/>
                <a:cs typeface="Times New Roman" panose="02020603050405020304" pitchFamily="18" charset="0"/>
              </a:rPr>
              <a:t>Thank </a:t>
            </a:r>
            <a:r>
              <a:rPr lang="en-US" sz="5400" b="1" dirty="0" smtClean="0">
                <a:solidFill>
                  <a:schemeClr val="tx1"/>
                </a:solidFill>
                <a:latin typeface="Times New Roman" panose="02020603050405020304" pitchFamily="18" charset="0"/>
                <a:cs typeface="Times New Roman" panose="02020603050405020304" pitchFamily="18" charset="0"/>
              </a:rPr>
              <a:t>You..!!</a:t>
            </a:r>
            <a:endParaRPr lang="en-IN" sz="5400" dirty="0">
              <a:solidFill>
                <a:schemeClr val="tx1"/>
              </a:solidFill>
            </a:endParaRPr>
          </a:p>
        </p:txBody>
      </p:sp>
    </p:spTree>
    <p:extLst>
      <p:ext uri="{BB962C8B-B14F-4D97-AF65-F5344CB8AC3E}">
        <p14:creationId xmlns:p14="http://schemas.microsoft.com/office/powerpoint/2010/main" val="1186753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9968"/>
          </a:xfrm>
        </p:spPr>
        <p:txBody>
          <a:bodyPr/>
          <a:lstStyle/>
          <a:p>
            <a:r>
              <a:rPr lang="en-US" b="1" dirty="0">
                <a:solidFill>
                  <a:schemeClr val="tx1"/>
                </a:solidFill>
                <a:latin typeface="Times New Roman" panose="02020603050405020304" pitchFamily="18" charset="0"/>
                <a:cs typeface="Times New Roman" panose="02020603050405020304" pitchFamily="18" charset="0"/>
              </a:rPr>
              <a:t>Content</a:t>
            </a:r>
            <a:endParaRPr lang="en-IN" dirty="0">
              <a:solidFill>
                <a:schemeClr val="tx1"/>
              </a:solidFill>
            </a:endParaRPr>
          </a:p>
        </p:txBody>
      </p:sp>
      <p:sp>
        <p:nvSpPr>
          <p:cNvPr id="3" name="Content Placeholder 2"/>
          <p:cNvSpPr>
            <a:spLocks noGrp="1"/>
          </p:cNvSpPr>
          <p:nvPr>
            <p:ph idx="1"/>
          </p:nvPr>
        </p:nvSpPr>
        <p:spPr>
          <a:xfrm>
            <a:off x="677334" y="1359569"/>
            <a:ext cx="8596668" cy="4681794"/>
          </a:xfrm>
        </p:spPr>
        <p:txBody>
          <a:bodyPr/>
          <a:lstStyle/>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Objectives</a:t>
            </a:r>
          </a:p>
          <a:p>
            <a:r>
              <a:rPr lang="en-IN" dirty="0">
                <a:latin typeface="Times New Roman" panose="02020603050405020304" pitchFamily="18" charset="0"/>
                <a:cs typeface="Times New Roman" panose="02020603050405020304" pitchFamily="18" charset="0"/>
              </a:rPr>
              <a:t>Scope</a:t>
            </a:r>
          </a:p>
          <a:p>
            <a:r>
              <a:rPr lang="en-IN" dirty="0">
                <a:latin typeface="Times New Roman" panose="02020603050405020304" pitchFamily="18" charset="0"/>
                <a:cs typeface="Times New Roman" panose="02020603050405020304" pitchFamily="18" charset="0"/>
              </a:rPr>
              <a:t>Features/ Functionality</a:t>
            </a:r>
          </a:p>
          <a:p>
            <a:r>
              <a:rPr lang="en-IN" dirty="0">
                <a:latin typeface="Times New Roman" panose="02020603050405020304" pitchFamily="18" charset="0"/>
                <a:cs typeface="Times New Roman" panose="02020603050405020304" pitchFamily="18" charset="0"/>
              </a:rPr>
              <a:t>Project Outcome</a:t>
            </a:r>
          </a:p>
          <a:p>
            <a:r>
              <a:rPr lang="en-IN" dirty="0" smtClean="0">
                <a:latin typeface="Times New Roman" panose="02020603050405020304" pitchFamily="18" charset="0"/>
                <a:cs typeface="Times New Roman" panose="02020603050405020304" pitchFamily="18" charset="0"/>
              </a:rPr>
              <a:t>Software </a:t>
            </a:r>
            <a:r>
              <a:rPr lang="en-IN" dirty="0">
                <a:latin typeface="Times New Roman" panose="02020603050405020304" pitchFamily="18" charset="0"/>
                <a:cs typeface="Times New Roman" panose="02020603050405020304" pitchFamily="18" charset="0"/>
              </a:rPr>
              <a:t>Stack</a:t>
            </a:r>
          </a:p>
          <a:p>
            <a:r>
              <a:rPr lang="en-IN" dirty="0">
                <a:latin typeface="Times New Roman" panose="02020603050405020304" pitchFamily="18" charset="0"/>
                <a:cs typeface="Times New Roman" panose="02020603050405020304" pitchFamily="18" charset="0"/>
              </a:rPr>
              <a:t>ER- Model</a:t>
            </a:r>
          </a:p>
          <a:p>
            <a:r>
              <a:rPr lang="en-IN" dirty="0">
                <a:latin typeface="Times New Roman" panose="02020603050405020304" pitchFamily="18" charset="0"/>
                <a:cs typeface="Times New Roman" panose="02020603050405020304" pitchFamily="18" charset="0"/>
              </a:rPr>
              <a:t>Implementation</a:t>
            </a:r>
          </a:p>
          <a:p>
            <a:r>
              <a:rPr lang="en-IN" dirty="0">
                <a:latin typeface="Times New Roman" panose="02020603050405020304" pitchFamily="18" charset="0"/>
                <a:cs typeface="Times New Roman" panose="02020603050405020304" pitchFamily="18" charset="0"/>
              </a:rPr>
              <a:t>Conclusion/Summary</a:t>
            </a:r>
          </a:p>
          <a:p>
            <a:r>
              <a:rPr lang="en-IN" dirty="0">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3802465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1684"/>
          </a:xfrm>
        </p:spPr>
        <p:txBody>
          <a:bodyPr/>
          <a:lstStyle/>
          <a:p>
            <a:r>
              <a:rPr lang="en-IN" b="1" dirty="0">
                <a:solidFill>
                  <a:schemeClr val="tx1"/>
                </a:solidFill>
                <a:latin typeface="Times New Roman" panose="02020603050405020304" pitchFamily="18" charset="0"/>
                <a:cs typeface="Times New Roman" panose="02020603050405020304" pitchFamily="18" charset="0"/>
              </a:rPr>
              <a:t>Introduction</a:t>
            </a:r>
            <a:endParaRPr lang="en-IN" dirty="0">
              <a:solidFill>
                <a:schemeClr val="tx1"/>
              </a:solidFill>
            </a:endParaRPr>
          </a:p>
        </p:txBody>
      </p:sp>
      <p:sp>
        <p:nvSpPr>
          <p:cNvPr id="3" name="Content Placeholder 2"/>
          <p:cNvSpPr>
            <a:spLocks noGrp="1"/>
          </p:cNvSpPr>
          <p:nvPr>
            <p:ph idx="1"/>
          </p:nvPr>
        </p:nvSpPr>
        <p:spPr>
          <a:xfrm>
            <a:off x="677333" y="1345474"/>
            <a:ext cx="9464194" cy="5212344"/>
          </a:xfrm>
        </p:spPr>
        <p:txBody>
          <a:bodyPr>
            <a:normAutofit fontScale="62500" lnSpcReduction="20000"/>
          </a:bodyPr>
          <a:lstStyle/>
          <a:p>
            <a:pPr marL="450850">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900" dirty="0" smtClean="0">
                <a:solidFill>
                  <a:srgbClr val="000000"/>
                </a:solidFill>
                <a:latin typeface="Times New Roman" pitchFamily="16" charset="0"/>
                <a:cs typeface="Times New Roman" pitchFamily="16" charset="0"/>
              </a:rPr>
              <a:t>A resume builder is an application developed to simplify the task of creating a resume for individuals.</a:t>
            </a:r>
          </a:p>
          <a:p>
            <a:pPr marL="450850">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2900" dirty="0" smtClean="0">
                <a:solidFill>
                  <a:srgbClr val="000000"/>
                </a:solidFill>
                <a:latin typeface="Times New Roman" panose="02020603050405020304" pitchFamily="18" charset="0"/>
                <a:ea typeface="Times New Roman" panose="02020603050405020304" pitchFamily="18" charset="0"/>
                <a:cs typeface="Mangal" panose="02040503050203030202" pitchFamily="18" charset="0"/>
              </a:rPr>
              <a:t>A</a:t>
            </a:r>
            <a:r>
              <a:rPr lang="en-US" sz="29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 resume is a formal document that serves to show a person’s career background and skills. In most cases, it’s created in order to help a candidate to land a new </a:t>
            </a:r>
            <a:r>
              <a:rPr lang="en-US" sz="2900" dirty="0" smtClean="0">
                <a:solidFill>
                  <a:srgbClr val="000000"/>
                </a:solidFill>
                <a:latin typeface="Times New Roman" panose="02020603050405020304" pitchFamily="18" charset="0"/>
                <a:ea typeface="Times New Roman" panose="02020603050405020304" pitchFamily="18" charset="0"/>
                <a:cs typeface="Mangal" panose="02040503050203030202" pitchFamily="18" charset="0"/>
              </a:rPr>
              <a:t>job.</a:t>
            </a:r>
            <a:endParaRPr lang="en-IN" sz="2600" dirty="0" smtClean="0">
              <a:latin typeface="Calibri" panose="020F0502020204030204" pitchFamily="34" charset="0"/>
              <a:ea typeface="Times New Roman" panose="02020603050405020304" pitchFamily="18" charset="0"/>
              <a:cs typeface="Mangal" panose="02040503050203030202" pitchFamily="18" charset="0"/>
            </a:endParaRPr>
          </a:p>
          <a:p>
            <a:pPr marL="450850">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2900" dirty="0" smtClean="0">
                <a:solidFill>
                  <a:srgbClr val="000000"/>
                </a:solidFill>
                <a:latin typeface="Times New Roman" panose="02020603050405020304" pitchFamily="18" charset="0"/>
                <a:ea typeface="Times New Roman" panose="02020603050405020304" pitchFamily="18" charset="0"/>
                <a:cs typeface="Mangal" panose="02040503050203030202" pitchFamily="18" charset="0"/>
              </a:rPr>
              <a:t>A</a:t>
            </a:r>
            <a:r>
              <a:rPr lang="en-US" sz="29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 </a:t>
            </a:r>
            <a:r>
              <a:rPr lang="en-US" sz="2900" dirty="0" smtClean="0">
                <a:solidFill>
                  <a:schemeClr val="tx1"/>
                </a:solidFill>
                <a:latin typeface="Times New Roman" panose="02020603050405020304" pitchFamily="18" charset="0"/>
                <a:ea typeface="Times New Roman" panose="02020603050405020304" pitchFamily="18" charset="0"/>
                <a:cs typeface="Mangal" panose="02040503050203030202" pitchFamily="18" charset="0"/>
              </a:rPr>
              <a:t>resume</a:t>
            </a:r>
            <a:r>
              <a:rPr lang="en-US" sz="29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 consists of a professional summary, work history, and education </a:t>
            </a:r>
            <a:r>
              <a:rPr lang="en-US" sz="2900" dirty="0" smtClean="0">
                <a:solidFill>
                  <a:srgbClr val="000000"/>
                </a:solidFill>
                <a:latin typeface="Times New Roman" panose="02020603050405020304" pitchFamily="18" charset="0"/>
                <a:ea typeface="Times New Roman" panose="02020603050405020304" pitchFamily="18" charset="0"/>
                <a:cs typeface="Mangal" panose="02040503050203030202" pitchFamily="18" charset="0"/>
              </a:rPr>
              <a:t>sections.</a:t>
            </a:r>
            <a:endParaRPr lang="en-IN" sz="2600" dirty="0" smtClean="0">
              <a:latin typeface="Calibri" panose="020F0502020204030204" pitchFamily="34" charset="0"/>
              <a:ea typeface="Times New Roman" panose="02020603050405020304" pitchFamily="18" charset="0"/>
              <a:cs typeface="Mangal" panose="02040503050203030202" pitchFamily="18" charset="0"/>
            </a:endParaRPr>
          </a:p>
          <a:p>
            <a:pPr marL="450850">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2900" dirty="0" smtClean="0">
                <a:solidFill>
                  <a:srgbClr val="000000"/>
                </a:solidFill>
                <a:latin typeface="Times New Roman" panose="02020603050405020304" pitchFamily="18" charset="0"/>
                <a:ea typeface="Times New Roman" panose="02020603050405020304" pitchFamily="18" charset="0"/>
              </a:rPr>
              <a:t>It </a:t>
            </a:r>
            <a:r>
              <a:rPr lang="en-US" sz="2900" dirty="0">
                <a:solidFill>
                  <a:srgbClr val="000000"/>
                </a:solidFill>
                <a:latin typeface="Times New Roman" panose="02020603050405020304" pitchFamily="18" charset="0"/>
                <a:ea typeface="Times New Roman" panose="02020603050405020304" pitchFamily="18" charset="0"/>
              </a:rPr>
              <a:t>works like your job hunt marketing document.</a:t>
            </a:r>
            <a:endParaRPr lang="en-IN" altLang="en-US" sz="2900" dirty="0" smtClean="0">
              <a:solidFill>
                <a:srgbClr val="000000"/>
              </a:solidFill>
              <a:latin typeface="Times New Roman" pitchFamily="16" charset="0"/>
              <a:cs typeface="Times New Roman" pitchFamily="16" charset="0"/>
            </a:endParaRPr>
          </a:p>
          <a:p>
            <a:pPr marL="450850">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900" dirty="0" smtClean="0">
                <a:solidFill>
                  <a:srgbClr val="000000"/>
                </a:solidFill>
                <a:latin typeface="Times New Roman" pitchFamily="16" charset="0"/>
                <a:cs typeface="Times New Roman" pitchFamily="16" charset="0"/>
              </a:rPr>
              <a:t>The application provides an effective means of designing a resume.</a:t>
            </a:r>
          </a:p>
          <a:p>
            <a:pPr marL="450850">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900" dirty="0" smtClean="0">
                <a:solidFill>
                  <a:srgbClr val="000000"/>
                </a:solidFill>
                <a:latin typeface="Times New Roman" pitchFamily="16" charset="0"/>
                <a:cs typeface="Times New Roman" pitchFamily="16" charset="0"/>
              </a:rPr>
              <a:t>Problem Identified : </a:t>
            </a:r>
          </a:p>
          <a:p>
            <a:pPr marL="1106488" lvl="2" indent="-514350">
              <a:lnSpc>
                <a:spcPct val="93000"/>
              </a:lnSpc>
              <a:spcAft>
                <a:spcPts val="1413"/>
              </a:spcAft>
              <a:buFont typeface="+mj-lt"/>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900" dirty="0" smtClean="0">
                <a:solidFill>
                  <a:srgbClr val="000000"/>
                </a:solidFill>
                <a:latin typeface="Times New Roman" pitchFamily="16" charset="0"/>
                <a:cs typeface="Times New Roman" pitchFamily="16" charset="0"/>
              </a:rPr>
              <a:t>Making resume manually consume more time.</a:t>
            </a:r>
          </a:p>
          <a:p>
            <a:pPr marL="1106488" lvl="2" indent="-514350">
              <a:lnSpc>
                <a:spcPct val="93000"/>
              </a:lnSpc>
              <a:spcAft>
                <a:spcPts val="1413"/>
              </a:spcAft>
              <a:buFont typeface="+mj-lt"/>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900" dirty="0" smtClean="0">
                <a:solidFill>
                  <a:srgbClr val="000000"/>
                </a:solidFill>
                <a:latin typeface="Times New Roman" pitchFamily="16" charset="0"/>
                <a:cs typeface="Times New Roman" pitchFamily="16" charset="0"/>
              </a:rPr>
              <a:t>Usually individuals get confused while creating a resume especially graduate students. They don’t get a clear idea of what things and information must be included in a resume.</a:t>
            </a:r>
          </a:p>
          <a:p>
            <a:pPr marL="1106488" lvl="2" indent="-514350">
              <a:lnSpc>
                <a:spcPct val="93000"/>
              </a:lnSpc>
              <a:spcAft>
                <a:spcPts val="1413"/>
              </a:spcAft>
              <a:buFont typeface="+mj-lt"/>
              <a:buAutoNum type="arabicPeriod"/>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900" dirty="0" smtClean="0">
                <a:solidFill>
                  <a:srgbClr val="000000"/>
                </a:solidFill>
                <a:latin typeface="Times New Roman" pitchFamily="16" charset="0"/>
                <a:cs typeface="Times New Roman" pitchFamily="16" charset="0"/>
              </a:rPr>
              <a:t>There is no database to store and retrieve the data from MS-Word</a:t>
            </a:r>
            <a:r>
              <a:rPr lang="en-IN" altLang="en-US" sz="2400" dirty="0" smtClean="0">
                <a:solidFill>
                  <a:srgbClr val="000000"/>
                </a:solidFill>
                <a:latin typeface="Times New Roman" pitchFamily="16" charset="0"/>
                <a:cs typeface="Times New Roman" pitchFamily="16" charset="0"/>
              </a:rPr>
              <a:t>.</a:t>
            </a:r>
          </a:p>
          <a:p>
            <a:pPr algn="just"/>
            <a:endParaRPr lang="en-IN" dirty="0"/>
          </a:p>
        </p:txBody>
      </p:sp>
    </p:spTree>
    <p:extLst>
      <p:ext uri="{BB962C8B-B14F-4D97-AF65-F5344CB8AC3E}">
        <p14:creationId xmlns:p14="http://schemas.microsoft.com/office/powerpoint/2010/main" val="3957997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1684"/>
          </a:xfrm>
        </p:spPr>
        <p:txBody>
          <a:bodyPr/>
          <a:lstStyle/>
          <a:p>
            <a:r>
              <a:rPr lang="en-IN" b="1" dirty="0">
                <a:solidFill>
                  <a:schemeClr val="tx1"/>
                </a:solidFill>
                <a:latin typeface="Times New Roman" panose="02020603050405020304" pitchFamily="18" charset="0"/>
                <a:cs typeface="Times New Roman" panose="02020603050405020304" pitchFamily="18" charset="0"/>
              </a:rPr>
              <a:t>Introduction</a:t>
            </a:r>
            <a:endParaRPr lang="en-IN" dirty="0">
              <a:solidFill>
                <a:schemeClr val="tx1"/>
              </a:solidFill>
            </a:endParaRPr>
          </a:p>
        </p:txBody>
      </p:sp>
      <p:sp>
        <p:nvSpPr>
          <p:cNvPr id="3" name="Content Placeholder 2"/>
          <p:cNvSpPr>
            <a:spLocks noGrp="1"/>
          </p:cNvSpPr>
          <p:nvPr>
            <p:ph idx="1"/>
          </p:nvPr>
        </p:nvSpPr>
        <p:spPr>
          <a:xfrm>
            <a:off x="677333" y="1345474"/>
            <a:ext cx="9250437" cy="4917957"/>
          </a:xfrm>
        </p:spPr>
        <p:txBody>
          <a:bodyPr>
            <a:normAutofit/>
          </a:bodyPr>
          <a:lstStyle/>
          <a:p>
            <a:pPr marL="450850">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smtClean="0">
                <a:solidFill>
                  <a:srgbClr val="000000"/>
                </a:solidFill>
                <a:latin typeface="Times New Roman" pitchFamily="16" charset="0"/>
                <a:cs typeface="Times New Roman" pitchFamily="16" charset="0"/>
              </a:rPr>
              <a:t>Solution Proposed :</a:t>
            </a:r>
          </a:p>
          <a:p>
            <a:pPr marL="935038" lvl="2" indent="-342900">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smtClean="0">
                <a:solidFill>
                  <a:srgbClr val="000000"/>
                </a:solidFill>
                <a:latin typeface="Times New Roman" pitchFamily="16" charset="0"/>
                <a:cs typeface="Times New Roman" pitchFamily="16" charset="0"/>
              </a:rPr>
              <a:t>So our application is user friendly and easy to use . The individual just have to fill up a form regarding his/her personal , Qualification details, his/her Work experiences , Skills and so on . </a:t>
            </a:r>
          </a:p>
          <a:p>
            <a:pPr marL="935038" lvl="2" indent="-342900">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smtClean="0">
                <a:solidFill>
                  <a:srgbClr val="000000"/>
                </a:solidFill>
                <a:latin typeface="Times New Roman" pitchFamily="16" charset="0"/>
                <a:cs typeface="Times New Roman" pitchFamily="16" charset="0"/>
              </a:rPr>
              <a:t>Our system will store the entered data and generates a well structured resume.</a:t>
            </a:r>
          </a:p>
          <a:p>
            <a:pPr marL="935038" lvl="2" indent="-342900">
              <a:lnSpc>
                <a:spcPct val="93000"/>
              </a:lnSpc>
              <a:spcAft>
                <a:spcPts val="1413"/>
              </a:spcAft>
              <a:buFont typeface="Arial"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smtClean="0">
                <a:solidFill>
                  <a:srgbClr val="000000"/>
                </a:solidFill>
                <a:latin typeface="Times New Roman" pitchFamily="16" charset="0"/>
                <a:cs typeface="Times New Roman" pitchFamily="16" charset="0"/>
              </a:rPr>
              <a:t>Because of this computerization  process , manual work has  been eliminated  and manual errors can be overcome easily.</a:t>
            </a:r>
          </a:p>
          <a:p>
            <a:pPr marL="450850">
              <a:lnSpc>
                <a:spcPct val="93000"/>
              </a:lnSpc>
              <a:spcAft>
                <a:spcPts val="1413"/>
              </a:spcAft>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sz="2400" dirty="0" smtClean="0">
              <a:solidFill>
                <a:srgbClr val="000000"/>
              </a:solidFill>
              <a:latin typeface="Times New Roman" pitchFamily="16" charset="0"/>
              <a:cs typeface="Times New Roman" pitchFamily="16" charset="0"/>
            </a:endParaRPr>
          </a:p>
          <a:p>
            <a:pPr algn="just"/>
            <a:endParaRPr lang="en-IN" dirty="0"/>
          </a:p>
        </p:txBody>
      </p:sp>
    </p:spTree>
    <p:extLst>
      <p:ext uri="{BB962C8B-B14F-4D97-AF65-F5344CB8AC3E}">
        <p14:creationId xmlns:p14="http://schemas.microsoft.com/office/powerpoint/2010/main" val="3957997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253"/>
          </a:xfrm>
        </p:spPr>
        <p:txBody>
          <a:bodyPr/>
          <a:lstStyle/>
          <a:p>
            <a:r>
              <a:rPr lang="en-IN" b="1" dirty="0">
                <a:solidFill>
                  <a:schemeClr val="tx1"/>
                </a:solidFill>
                <a:latin typeface="Times New Roman" panose="02020603050405020304" pitchFamily="18" charset="0"/>
                <a:cs typeface="Times New Roman" panose="02020603050405020304" pitchFamily="18" charset="0"/>
              </a:rPr>
              <a:t>Objectives</a:t>
            </a:r>
            <a:endParaRPr lang="en-IN" dirty="0">
              <a:solidFill>
                <a:schemeClr val="tx1"/>
              </a:solidFill>
            </a:endParaRPr>
          </a:p>
        </p:txBody>
      </p:sp>
      <p:sp>
        <p:nvSpPr>
          <p:cNvPr id="3" name="Content Placeholder 2"/>
          <p:cNvSpPr>
            <a:spLocks noGrp="1"/>
          </p:cNvSpPr>
          <p:nvPr>
            <p:ph idx="1"/>
          </p:nvPr>
        </p:nvSpPr>
        <p:spPr>
          <a:xfrm>
            <a:off x="677332" y="1094874"/>
            <a:ext cx="10027613" cy="5296690"/>
          </a:xfrm>
        </p:spPr>
        <p:txBody>
          <a:bodyPr>
            <a:normAutofit/>
          </a:bodyPr>
          <a:lstStyle/>
          <a:p>
            <a:pPr marL="0" indent="0">
              <a:buNone/>
            </a:pPr>
            <a:endParaRPr lang="en-IN" dirty="0" smtClean="0">
              <a:latin typeface="Times New Roman" panose="02020603050405020304" pitchFamily="18" charset="0"/>
              <a:cs typeface="Times New Roman" panose="02020603050405020304" pitchFamily="18" charset="0"/>
            </a:endParaRPr>
          </a:p>
          <a:p>
            <a:pPr marL="0" indent="0" algn="just">
              <a:buFont typeface="Arial" pitchFamily="34" charset="0"/>
              <a:buChar char="•"/>
            </a:pPr>
            <a:r>
              <a:rPr lang="en-US" sz="2400" dirty="0" smtClean="0">
                <a:latin typeface="Times New Roman" panose="02020603050405020304" pitchFamily="18" charset="0"/>
                <a:cs typeface="Times New Roman" panose="02020603050405020304" pitchFamily="18" charset="0"/>
              </a:rPr>
              <a:t>  To give flexibility to users to design resume according to their   requirement.</a:t>
            </a:r>
          </a:p>
          <a:p>
            <a:pPr marL="0" indent="0" algn="just">
              <a:buFont typeface="Arial" pitchFamily="34" charset="0"/>
              <a:buChar char="•"/>
            </a:pPr>
            <a:r>
              <a:rPr lang="en-US" sz="2400" smtClean="0">
                <a:latin typeface="Times New Roman" panose="02020603050405020304" pitchFamily="18" charset="0"/>
                <a:cs typeface="Times New Roman" panose="02020603050405020304" pitchFamily="18" charset="0"/>
              </a:rPr>
              <a:t>  To </a:t>
            </a:r>
            <a:r>
              <a:rPr lang="en-US" sz="2400" dirty="0" smtClean="0">
                <a:latin typeface="Times New Roman" panose="02020603050405020304" pitchFamily="18" charset="0"/>
                <a:cs typeface="Times New Roman" panose="02020603050405020304" pitchFamily="18" charset="0"/>
              </a:rPr>
              <a:t>eliminate the process of creating  resume  manually.</a:t>
            </a:r>
          </a:p>
          <a:p>
            <a:pPr marL="0" indent="0" algn="just">
              <a:buFont typeface="Arial"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detail your skills and training, work experience, education, and most </a:t>
            </a:r>
            <a:r>
              <a:rPr lang="en-US" sz="2400" dirty="0" smtClean="0">
                <a:latin typeface="Times New Roman" panose="02020603050405020304" pitchFamily="18" charset="0"/>
                <a:cs typeface="Times New Roman" panose="02020603050405020304" pitchFamily="18" charset="0"/>
              </a:rPr>
              <a:t>   importantly</a:t>
            </a:r>
            <a:r>
              <a:rPr lang="en-US" sz="2400" dirty="0">
                <a:latin typeface="Times New Roman" panose="02020603050405020304" pitchFamily="18" charset="0"/>
                <a:cs typeface="Times New Roman" panose="02020603050405020304" pitchFamily="18" charset="0"/>
              </a:rPr>
              <a:t>, the accomplishments you have made with past employers.</a:t>
            </a:r>
          </a:p>
          <a:p>
            <a:pPr marL="0" indent="0" algn="just">
              <a:buFont typeface="Arial"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create resume online which maintains proper records of user’s personal information, skills, qualification details, work </a:t>
            </a:r>
            <a:r>
              <a:rPr lang="en-US" sz="2400" dirty="0" smtClean="0">
                <a:latin typeface="Times New Roman" panose="02020603050405020304" pitchFamily="18" charset="0"/>
                <a:cs typeface="Times New Roman" panose="02020603050405020304" pitchFamily="18" charset="0"/>
              </a:rPr>
              <a:t>experience.</a:t>
            </a:r>
            <a:endParaRPr lang="en-US" sz="2400" dirty="0">
              <a:latin typeface="Times New Roman" panose="02020603050405020304" pitchFamily="18" charset="0"/>
              <a:cs typeface="Times New Roman" panose="02020603050405020304" pitchFamily="18" charset="0"/>
            </a:endParaRPr>
          </a:p>
          <a:p>
            <a:pPr marL="0" indent="0" algn="just">
              <a:buFont typeface="Arial" pitchFamily="34" charset="0"/>
              <a:buChar char="•"/>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provide an easy way for creating a professional looking resume.</a:t>
            </a:r>
          </a:p>
          <a:p>
            <a:pPr marL="0" indent="0" algn="just">
              <a:buFont typeface="Arial" pitchFamily="34" charset="0"/>
              <a:buChar char="•"/>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677416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4189"/>
          </a:xfrm>
        </p:spPr>
        <p:txBody>
          <a:bodyPr/>
          <a:lstStyle/>
          <a:p>
            <a:r>
              <a:rPr lang="en-IN" b="1" dirty="0">
                <a:solidFill>
                  <a:schemeClr val="tx1"/>
                </a:solidFill>
                <a:latin typeface="Times New Roman" panose="02020603050405020304" pitchFamily="18" charset="0"/>
                <a:cs typeface="Times New Roman" panose="02020603050405020304" pitchFamily="18" charset="0"/>
              </a:rPr>
              <a:t>Scope</a:t>
            </a:r>
            <a:endParaRPr lang="en-IN" dirty="0">
              <a:solidFill>
                <a:schemeClr val="tx1"/>
              </a:solidFill>
            </a:endParaRPr>
          </a:p>
        </p:txBody>
      </p:sp>
      <p:sp>
        <p:nvSpPr>
          <p:cNvPr id="3" name="Content Placeholder 2"/>
          <p:cNvSpPr>
            <a:spLocks noGrp="1"/>
          </p:cNvSpPr>
          <p:nvPr>
            <p:ph idx="1"/>
          </p:nvPr>
        </p:nvSpPr>
        <p:spPr>
          <a:xfrm>
            <a:off x="677334" y="1756611"/>
            <a:ext cx="8596668" cy="4284751"/>
          </a:xfrm>
        </p:spPr>
        <p:txBody>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So </a:t>
            </a:r>
            <a:r>
              <a:rPr lang="en-US" sz="2000" dirty="0">
                <a:latin typeface="Times New Roman" panose="02020603050405020304" pitchFamily="18" charset="0"/>
                <a:cs typeface="Times New Roman" panose="02020603050405020304" pitchFamily="18" charset="0"/>
              </a:rPr>
              <a:t>our application is user friendly and easy to use.</a:t>
            </a: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individual just have to fill up a form regarding his/her personal, Qualification details, his/her Work experiences, Skills and so on.</a:t>
            </a: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advantage of online resumes is that they are instant.</a:t>
            </a: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application provides an effective means of designing a resume.</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432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4032"/>
          </a:xfrm>
        </p:spPr>
        <p:txBody>
          <a:bodyPr/>
          <a:lstStyle/>
          <a:p>
            <a:r>
              <a:rPr lang="en-IN" b="1" dirty="0">
                <a:solidFill>
                  <a:schemeClr val="tx1"/>
                </a:solidFill>
                <a:latin typeface="Times New Roman" panose="02020603050405020304" pitchFamily="18" charset="0"/>
                <a:cs typeface="Times New Roman" panose="02020603050405020304" pitchFamily="18" charset="0"/>
              </a:rPr>
              <a:t>Features/ functionality</a:t>
            </a:r>
            <a:endParaRPr lang="en-IN" dirty="0">
              <a:solidFill>
                <a:schemeClr val="tx1"/>
              </a:solidFill>
            </a:endParaRPr>
          </a:p>
        </p:txBody>
      </p:sp>
      <p:sp>
        <p:nvSpPr>
          <p:cNvPr id="3" name="Content Placeholder 2"/>
          <p:cNvSpPr>
            <a:spLocks noGrp="1"/>
          </p:cNvSpPr>
          <p:nvPr>
            <p:ph idx="1"/>
          </p:nvPr>
        </p:nvSpPr>
        <p:spPr>
          <a:xfrm>
            <a:off x="677334" y="1383633"/>
            <a:ext cx="8596668" cy="4657730"/>
          </a:xfrm>
        </p:spPr>
        <p:txBody>
          <a:bodyPr/>
          <a:lstStyle/>
          <a:p>
            <a:pPr algn="just">
              <a:buFont typeface="+mj-lt"/>
              <a:buAutoNum type="arabicPeriod"/>
            </a:pPr>
            <a:r>
              <a:rPr lang="en-IN" altLang="en-US" sz="2400" dirty="0" smtClean="0">
                <a:latin typeface="Times New Roman" panose="02020603050405020304" pitchFamily="18" charset="0"/>
                <a:cs typeface="Times New Roman" panose="02020603050405020304" pitchFamily="18" charset="0"/>
              </a:rPr>
              <a:t>User login</a:t>
            </a:r>
            <a:endParaRPr lang="en-IN" sz="2400" u="sng" dirty="0" smtClean="0"/>
          </a:p>
          <a:p>
            <a:pPr lvl="1" algn="just">
              <a:buFont typeface="Wingdings" panose="05000000000000000000" pitchFamily="2" charset="2"/>
              <a:buChar char="Ø"/>
            </a:pPr>
            <a:r>
              <a:rPr lang="en-IN" altLang="en-US" sz="2400" dirty="0" smtClean="0">
                <a:latin typeface="Times New Roman" panose="02020603050405020304" pitchFamily="18" charset="0"/>
                <a:cs typeface="Times New Roman" panose="02020603050405020304" pitchFamily="18" charset="0"/>
              </a:rPr>
              <a:t>User have to create an account by registering themselves. Then they can login and can utilize the services.</a:t>
            </a:r>
            <a:endParaRPr lang="en-IN" sz="2400" dirty="0" smtClean="0"/>
          </a:p>
          <a:p>
            <a:pPr algn="just">
              <a:buFont typeface="+mj-lt"/>
              <a:buAutoNum type="arabicPeriod"/>
            </a:pPr>
            <a:r>
              <a:rPr lang="en-IN" altLang="en-US" sz="2400" dirty="0" smtClean="0">
                <a:latin typeface="Times New Roman" panose="02020603050405020304" pitchFamily="18" charset="0"/>
                <a:cs typeface="Times New Roman" panose="02020603050405020304" pitchFamily="18" charset="0"/>
              </a:rPr>
              <a:t>Resume form</a:t>
            </a:r>
            <a:endParaRPr lang="en-IN" sz="2400" u="sng" dirty="0" smtClean="0"/>
          </a:p>
          <a:p>
            <a:pPr lvl="1" algn="just">
              <a:buFont typeface="Wingdings" panose="05000000000000000000" pitchFamily="2" charset="2"/>
              <a:buChar char="Ø"/>
            </a:pPr>
            <a:r>
              <a:rPr lang="en-IN" sz="2400" dirty="0" smtClean="0"/>
              <a:t> </a:t>
            </a:r>
            <a:r>
              <a:rPr lang="en-IN" altLang="en-US" sz="2400" dirty="0" smtClean="0">
                <a:latin typeface="Times New Roman" panose="02020603050405020304" pitchFamily="18" charset="0"/>
                <a:cs typeface="Times New Roman" panose="02020603050405020304" pitchFamily="18" charset="0"/>
              </a:rPr>
              <a:t>User will be given an  form to be filled. The form includes Personal details, Skills, Hobbies, Experience, Interest, and Qualification details.</a:t>
            </a:r>
            <a:endParaRPr lang="en-IN" sz="2400" dirty="0" smtClean="0"/>
          </a:p>
          <a:p>
            <a:pPr algn="just">
              <a:buFont typeface="+mj-lt"/>
              <a:buAutoNum type="arabicPeriod"/>
            </a:pPr>
            <a:r>
              <a:rPr lang="en-IN" altLang="en-US" sz="2400" dirty="0" smtClean="0">
                <a:latin typeface="Times New Roman" panose="02020603050405020304" pitchFamily="18" charset="0"/>
                <a:cs typeface="Times New Roman" panose="02020603050405020304" pitchFamily="18" charset="0"/>
              </a:rPr>
              <a:t>Convert to PDF</a:t>
            </a:r>
            <a:endParaRPr lang="en-IN" sz="2400" u="sng" dirty="0" smtClean="0"/>
          </a:p>
          <a:p>
            <a:pPr lvl="1"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User can even download his/her resume in pdf format.</a:t>
            </a:r>
          </a:p>
          <a:p>
            <a:pPr lvl="1" algn="just">
              <a:buFont typeface="Wingdings" panose="05000000000000000000" pitchFamily="2" charset="2"/>
              <a:buChar char="Ø"/>
            </a:pPr>
            <a:endParaRPr lang="en-IN" dirty="0"/>
          </a:p>
          <a:p>
            <a:pPr algn="just"/>
            <a:endParaRPr lang="en-IN" dirty="0"/>
          </a:p>
        </p:txBody>
      </p:sp>
    </p:spTree>
    <p:extLst>
      <p:ext uri="{BB962C8B-B14F-4D97-AF65-F5344CB8AC3E}">
        <p14:creationId xmlns:p14="http://schemas.microsoft.com/office/powerpoint/2010/main" val="4041937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4032"/>
          </a:xfrm>
        </p:spPr>
        <p:txBody>
          <a:bodyPr/>
          <a:lstStyle/>
          <a:p>
            <a:r>
              <a:rPr lang="en-IN" b="1" dirty="0" smtClean="0">
                <a:solidFill>
                  <a:schemeClr val="tx1"/>
                </a:solidFill>
                <a:latin typeface="Times New Roman" panose="02020603050405020304" pitchFamily="18" charset="0"/>
                <a:cs typeface="Times New Roman" panose="02020603050405020304" pitchFamily="18" charset="0"/>
              </a:rPr>
              <a:t>Outcomes</a:t>
            </a:r>
            <a:endParaRPr lang="en-IN" b="1" dirty="0">
              <a:solidFill>
                <a:schemeClr val="tx1"/>
              </a:solidFill>
            </a:endParaRPr>
          </a:p>
        </p:txBody>
      </p:sp>
      <p:sp>
        <p:nvSpPr>
          <p:cNvPr id="3" name="Content Placeholder 2"/>
          <p:cNvSpPr>
            <a:spLocks noGrp="1"/>
          </p:cNvSpPr>
          <p:nvPr>
            <p:ph idx="1"/>
          </p:nvPr>
        </p:nvSpPr>
        <p:spPr>
          <a:xfrm>
            <a:off x="677334" y="1564105"/>
            <a:ext cx="8596668" cy="4477258"/>
          </a:xfrm>
        </p:spPr>
        <p:txBody>
          <a:bodyPr>
            <a:normAutofit/>
          </a:bodyPr>
          <a:lstStyle/>
          <a:p>
            <a:pPr algn="just"/>
            <a:r>
              <a:rPr lang="en-IN" altLang="en-US" sz="2400" dirty="0" smtClean="0">
                <a:solidFill>
                  <a:srgbClr val="000000"/>
                </a:solidFill>
                <a:latin typeface="Times New Roman" pitchFamily="16" charset="0"/>
                <a:cs typeface="Times New Roman" pitchFamily="16" charset="0"/>
              </a:rPr>
              <a:t> User Can login &amp; Signup.</a:t>
            </a:r>
            <a:endParaRPr lang="en-IN" sz="2400" dirty="0">
              <a:latin typeface="Times New Roman" pitchFamily="18" charset="0"/>
              <a:cs typeface="Times New Roman" pitchFamily="18" charset="0"/>
            </a:endParaRPr>
          </a:p>
          <a:p>
            <a:pPr marL="565150" indent="-457200">
              <a:lnSpc>
                <a:spcPct val="150000"/>
              </a:lnSpc>
              <a:spcAft>
                <a:spcPts val="14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2400" dirty="0" smtClean="0">
                <a:solidFill>
                  <a:srgbClr val="000000"/>
                </a:solidFill>
                <a:latin typeface="Times New Roman" pitchFamily="16" charset="0"/>
                <a:cs typeface="Times New Roman" pitchFamily="16" charset="0"/>
              </a:rPr>
              <a:t>User can create resume by filling up the details like:</a:t>
            </a:r>
            <a:br>
              <a:rPr lang="en-IN" altLang="en-US" sz="2400" dirty="0" smtClean="0">
                <a:solidFill>
                  <a:srgbClr val="000000"/>
                </a:solidFill>
                <a:latin typeface="Times New Roman" pitchFamily="16" charset="0"/>
                <a:cs typeface="Times New Roman" pitchFamily="16" charset="0"/>
              </a:rPr>
            </a:br>
            <a:r>
              <a:rPr lang="en-IN" altLang="en-US" sz="2400" dirty="0" smtClean="0">
                <a:solidFill>
                  <a:srgbClr val="000000"/>
                </a:solidFill>
                <a:latin typeface="Times New Roman" pitchFamily="16" charset="0"/>
                <a:cs typeface="Times New Roman" pitchFamily="16" charset="0"/>
              </a:rPr>
              <a:t>1.Personal details        2.Qualification details       3.Skills         4.Work experience</a:t>
            </a:r>
            <a:endParaRPr lang="en-IN" sz="2400" dirty="0"/>
          </a:p>
          <a:p>
            <a:pPr algn="just"/>
            <a:r>
              <a:rPr lang="en-IN" altLang="en-US" sz="2400" dirty="0" smtClean="0">
                <a:solidFill>
                  <a:srgbClr val="000000"/>
                </a:solidFill>
                <a:latin typeface="Times New Roman" pitchFamily="16" charset="0"/>
                <a:cs typeface="Times New Roman" pitchFamily="16" charset="0"/>
              </a:rPr>
              <a:t>    User can update his/her details.</a:t>
            </a:r>
            <a:endParaRPr lang="en-IN" sz="2400" dirty="0"/>
          </a:p>
          <a:p>
            <a:pPr algn="just"/>
            <a:r>
              <a:rPr lang="en-IN" altLang="en-US" sz="2400" dirty="0" smtClean="0">
                <a:solidFill>
                  <a:srgbClr val="000000"/>
                </a:solidFill>
                <a:latin typeface="Times New Roman" pitchFamily="16" charset="0"/>
                <a:cs typeface="Times New Roman" pitchFamily="16" charset="0"/>
              </a:rPr>
              <a:t>    User can even Download his/her resume.</a:t>
            </a:r>
            <a:endParaRPr lang="en-IN" sz="2400" dirty="0"/>
          </a:p>
          <a:p>
            <a:pPr algn="just"/>
            <a:r>
              <a:rPr lang="en-US" sz="2400" dirty="0" smtClean="0">
                <a:solidFill>
                  <a:schemeClr val="tx1"/>
                </a:solidFill>
                <a:latin typeface="Times New Roman" pitchFamily="16" charset="0"/>
                <a:cs typeface="Times New Roman" pitchFamily="16" charset="0"/>
              </a:rPr>
              <a:t>    User will be able to make resume by selecting  whether the user  is fresher or experienced.</a:t>
            </a:r>
            <a:endParaRPr lang="en-IN" sz="2400" dirty="0" smtClean="0">
              <a:solidFill>
                <a:schemeClr val="tx1"/>
              </a:solidFill>
              <a:latin typeface="Times New Roman" pitchFamily="16" charset="0"/>
              <a:cs typeface="Times New Roman" pitchFamily="16" charset="0"/>
            </a:endParaRPr>
          </a:p>
          <a:p>
            <a:pPr algn="just">
              <a:buNone/>
            </a:pPr>
            <a:endParaRPr lang="en-IN" dirty="0"/>
          </a:p>
        </p:txBody>
      </p:sp>
    </p:spTree>
    <p:extLst>
      <p:ext uri="{BB962C8B-B14F-4D97-AF65-F5344CB8AC3E}">
        <p14:creationId xmlns:p14="http://schemas.microsoft.com/office/powerpoint/2010/main" val="3505810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253"/>
          </a:xfrm>
        </p:spPr>
        <p:txBody>
          <a:bodyPr/>
          <a:lstStyle/>
          <a:p>
            <a:r>
              <a:rPr lang="en-US" dirty="0"/>
              <a:t> </a:t>
            </a:r>
            <a:r>
              <a:rPr lang="en-US" b="1" dirty="0">
                <a:solidFill>
                  <a:schemeClr val="tx1"/>
                </a:solidFill>
                <a:latin typeface="Times New Roman" panose="02020603050405020304" pitchFamily="18" charset="0"/>
                <a:cs typeface="Times New Roman" panose="02020603050405020304" pitchFamily="18" charset="0"/>
              </a:rPr>
              <a:t>Software </a:t>
            </a:r>
            <a:r>
              <a:rPr lang="en-US" b="1" dirty="0" smtClean="0">
                <a:solidFill>
                  <a:schemeClr val="tx1"/>
                </a:solidFill>
                <a:latin typeface="Times New Roman" panose="02020603050405020304" pitchFamily="18" charset="0"/>
                <a:cs typeface="Times New Roman" panose="02020603050405020304" pitchFamily="18" charset="0"/>
              </a:rPr>
              <a:t>Stack</a:t>
            </a:r>
            <a:endParaRPr lang="en-IN" dirty="0">
              <a:solidFill>
                <a:schemeClr val="tx1"/>
              </a:solidFill>
            </a:endParaRPr>
          </a:p>
        </p:txBody>
      </p:sp>
      <p:sp>
        <p:nvSpPr>
          <p:cNvPr id="3" name="Content Placeholder 2"/>
          <p:cNvSpPr>
            <a:spLocks noGrp="1"/>
          </p:cNvSpPr>
          <p:nvPr>
            <p:ph idx="1"/>
          </p:nvPr>
        </p:nvSpPr>
        <p:spPr>
          <a:xfrm>
            <a:off x="677334" y="1648327"/>
            <a:ext cx="8596668" cy="4393036"/>
          </a:xfrm>
        </p:spPr>
        <p:txBody>
          <a:bodyPr/>
          <a:lstStyle/>
          <a:p>
            <a:pPr lvl="0" algn="just"/>
            <a:r>
              <a:rPr lang="en-US" sz="2400" b="1" dirty="0" smtClean="0">
                <a:latin typeface="Times New Roman" pitchFamily="18" charset="0"/>
                <a:cs typeface="Times New Roman" pitchFamily="18" charset="0"/>
              </a:rPr>
              <a:t>Development:</a:t>
            </a:r>
            <a:r>
              <a:rPr lang="en-IN" altLang="en-US" sz="2400" dirty="0" smtClean="0">
                <a:solidFill>
                  <a:srgbClr val="000000"/>
                </a:solidFill>
                <a:latin typeface="Times New Roman" pitchFamily="18" charset="0"/>
                <a:cs typeface="Times New Roman" pitchFamily="18" charset="0"/>
              </a:rPr>
              <a:t> Eclipse</a:t>
            </a:r>
            <a:endParaRPr lang="en-US" altLang="en-US" sz="2400" b="1" dirty="0" smtClean="0">
              <a:solidFill>
                <a:srgbClr val="000000"/>
              </a:solidFill>
              <a:latin typeface="Times New Roman" pitchFamily="18" charset="0"/>
              <a:cs typeface="Times New Roman" pitchFamily="18" charset="0"/>
            </a:endParaRPr>
          </a:p>
          <a:p>
            <a:pPr lvl="0"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Front End (GUI): </a:t>
            </a:r>
            <a:r>
              <a:rPr lang="en-IN" altLang="en-US" sz="2400" dirty="0" err="1" smtClean="0">
                <a:solidFill>
                  <a:srgbClr val="000000"/>
                </a:solidFill>
                <a:latin typeface="Times New Roman" pitchFamily="18" charset="0"/>
                <a:cs typeface="Times New Roman" pitchFamily="18" charset="0"/>
              </a:rPr>
              <a:t>JavaFx</a:t>
            </a:r>
            <a:r>
              <a:rPr lang="en-IN" altLang="en-US" sz="2400" dirty="0" smtClean="0">
                <a:solidFill>
                  <a:srgbClr val="000000"/>
                </a:solidFill>
                <a:latin typeface="Times New Roman" pitchFamily="18" charset="0"/>
                <a:cs typeface="Times New Roman" pitchFamily="18" charset="0"/>
              </a:rPr>
              <a:t> </a:t>
            </a:r>
          </a:p>
          <a:p>
            <a:pPr algn="just"/>
            <a:endParaRPr lang="en-IN" altLang="en-US" sz="2400" dirty="0" smtClean="0">
              <a:solidFill>
                <a:srgbClr val="000000"/>
              </a:solidFill>
              <a:latin typeface="Times New Roman" pitchFamily="18" charset="0"/>
              <a:cs typeface="Times New Roman" pitchFamily="18" charset="0"/>
            </a:endParaRPr>
          </a:p>
          <a:p>
            <a:pPr lvl="0" algn="just"/>
            <a:r>
              <a:rPr lang="en-US" sz="2400" b="1" dirty="0" smtClean="0">
                <a:latin typeface="Times New Roman" pitchFamily="18" charset="0"/>
                <a:cs typeface="Times New Roman" pitchFamily="18" charset="0"/>
              </a:rPr>
              <a:t>Back end (Database): </a:t>
            </a:r>
            <a:r>
              <a:rPr lang="en-IN" altLang="en-US" sz="2400" dirty="0" smtClean="0">
                <a:solidFill>
                  <a:srgbClr val="000000"/>
                </a:solidFill>
                <a:latin typeface="Times New Roman" pitchFamily="18" charset="0"/>
                <a:cs typeface="Times New Roman" pitchFamily="18" charset="0"/>
              </a:rPr>
              <a:t>MYSQL</a:t>
            </a:r>
            <a:endParaRPr lang="en-US" sz="2400" b="1" dirty="0" smtClean="0">
              <a:latin typeface="Times New Roman" pitchFamily="18" charset="0"/>
              <a:cs typeface="Times New Roman" pitchFamily="18" charset="0"/>
            </a:endParaRPr>
          </a:p>
          <a:p>
            <a:pPr lvl="0" algn="just"/>
            <a:endParaRPr lang="en-US" b="1" dirty="0" smtClean="0"/>
          </a:p>
          <a:p>
            <a:pPr marL="0" lvl="0" indent="0" algn="just">
              <a:buNone/>
            </a:pPr>
            <a:endParaRPr lang="en-US" b="1" dirty="0"/>
          </a:p>
          <a:p>
            <a:pPr lvl="0" algn="just"/>
            <a:endParaRPr lang="en-US"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24001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401</TotalTime>
  <Words>494</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Mangal</vt:lpstr>
      <vt:lpstr>Times New Roman</vt:lpstr>
      <vt:lpstr>Trebuchet MS</vt:lpstr>
      <vt:lpstr>Wingdings</vt:lpstr>
      <vt:lpstr>Wingdings 3</vt:lpstr>
      <vt:lpstr>Facet</vt:lpstr>
      <vt:lpstr>PowerPoint Presentation</vt:lpstr>
      <vt:lpstr>Content</vt:lpstr>
      <vt:lpstr>Introduction</vt:lpstr>
      <vt:lpstr>Introduction</vt:lpstr>
      <vt:lpstr>Objectives</vt:lpstr>
      <vt:lpstr>Scope</vt:lpstr>
      <vt:lpstr>Features/ functionality</vt:lpstr>
      <vt:lpstr>Outcomes</vt:lpstr>
      <vt:lpstr> Software Stack</vt:lpstr>
      <vt:lpstr>ER- Model</vt:lpstr>
      <vt:lpstr>IMPLEMENTATION </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Tanmay</cp:lastModifiedBy>
  <cp:revision>32</cp:revision>
  <dcterms:created xsi:type="dcterms:W3CDTF">2021-11-26T07:32:29Z</dcterms:created>
  <dcterms:modified xsi:type="dcterms:W3CDTF">2021-12-14T11:45:16Z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502647</vt:lpwstr>
  </property>
  <property fmtid="{D5CDD505-2E9C-101B-9397-08002B2CF9AE}" pid="3" name="NXPowerLiteSettings">
    <vt:lpwstr>F7000400038000</vt:lpwstr>
  </property>
  <property fmtid="{D5CDD505-2E9C-101B-9397-08002B2CF9AE}" pid="4" name="NXPowerLiteVersion">
    <vt:lpwstr>S9.1.2</vt:lpwstr>
  </property>
</Properties>
</file>