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5"/>
  </p:notesMasterIdLst>
  <p:sldIdLst>
    <p:sldId id="256" r:id="rId2"/>
    <p:sldId id="257" r:id="rId3"/>
    <p:sldId id="258" r:id="rId4"/>
    <p:sldId id="261" r:id="rId5"/>
    <p:sldId id="262" r:id="rId6"/>
    <p:sldId id="263" r:id="rId7"/>
    <p:sldId id="266" r:id="rId8"/>
    <p:sldId id="264" r:id="rId9"/>
    <p:sldId id="267" r:id="rId10"/>
    <p:sldId id="268" r:id="rId11"/>
    <p:sldId id="269" r:id="rId12"/>
    <p:sldId id="270" r:id="rId13"/>
    <p:sldId id="260" r:id="rId14"/>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3" autoAdjust="0"/>
    <p:restoredTop sz="94632" autoAdjust="0"/>
  </p:normalViewPr>
  <p:slideViewPr>
    <p:cSldViewPr>
      <p:cViewPr varScale="1">
        <p:scale>
          <a:sx n="57" d="100"/>
          <a:sy n="57" d="100"/>
        </p:scale>
        <p:origin x="1324"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p:cNvSpPr>
          <p:nvPr>
            <p:ph type="sldImg"/>
          </p:nvPr>
        </p:nvSpPr>
        <p:spPr bwMode="auto">
          <a:xfrm>
            <a:off x="215900" y="812800"/>
            <a:ext cx="7126288"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itchFamily="18" charset="0"/>
                <a:ea typeface="DejaVu Sans" charset="0"/>
                <a:cs typeface="DejaVu Sans" charset="0"/>
              </a:defRPr>
            </a:lvl1pPr>
          </a:lstStyle>
          <a:p>
            <a:pPr>
              <a:defRPr/>
            </a:pPr>
            <a:fld id="{C4AC6E5A-41C0-4F6E-B252-4FF9D1C7763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0B649A53-CC7D-4B68-9849-232E38A8C85E}" type="slidenum">
              <a:rPr lang="en-IN" altLang="en-US"/>
              <a:pPr/>
              <a:t>1</a:t>
            </a:fld>
            <a:endParaRPr lang="en-IN" altLang="en-US"/>
          </a:p>
        </p:txBody>
      </p:sp>
      <p:sp>
        <p:nvSpPr>
          <p:cNvPr id="1638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8B82D6C4-E0C5-497B-B0ED-B4FC934F07F1}" type="slidenum">
              <a:rPr lang="en-IN" altLang="en-US"/>
              <a:pPr/>
              <a:t>2</a:t>
            </a:fld>
            <a:endParaRPr lang="en-IN" altLang="en-US"/>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7412"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52BEE5DA-5F54-4EDD-9597-30E36EF6F941}" type="slidenum">
              <a:rPr lang="en-IN" altLang="en-US"/>
              <a:pPr/>
              <a:t>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2FB45738-3F66-4835-91B1-9B0DF64E9653}" type="slidenum">
              <a:rPr lang="en-IN" altLang="en-US"/>
              <a:pPr/>
              <a:t>4</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2534C427-5F7B-4150-A7A7-11A9DA3ACA87}" type="slidenum">
              <a:rPr lang="en-IN" altLang="en-US"/>
              <a:pPr/>
              <a:t>5</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16F9C66A-F87E-498F-95EF-8C227517F15E}" type="slidenum">
              <a:rPr lang="en-IN" altLang="en-US"/>
              <a:pPr/>
              <a:t>6</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39C6C071-B642-41B3-86E5-F7563D717981}" type="slidenum">
              <a:rPr lang="en-IN" altLang="en-US"/>
              <a:pPr/>
              <a:t>7</a:t>
            </a:fld>
            <a:endParaRPr lang="en-IN" altLang="en-US"/>
          </a:p>
        </p:txBody>
      </p:sp>
      <p:sp>
        <p:nvSpPr>
          <p:cNvPr id="2253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ln>
            <a:round/>
            <a:headEnd/>
            <a:tailEnd/>
          </a:ln>
        </p:spPr>
        <p:txBody>
          <a:bodyPr/>
          <a:lstStyle/>
          <a:p>
            <a:fld id="{4C61372E-E56D-43EE-B491-53A1B1721C0D}" type="slidenum">
              <a:rPr lang="en-IN" altLang="en-US"/>
              <a:pPr/>
              <a:t>8</a:t>
            </a:fld>
            <a:endParaRPr lang="en-IN" altLang="en-US"/>
          </a:p>
        </p:txBody>
      </p:sp>
      <p:sp>
        <p:nvSpPr>
          <p:cNvPr id="2355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3556"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ln>
            <a:round/>
            <a:headEnd/>
            <a:tailEnd/>
          </a:ln>
        </p:spPr>
        <p:txBody>
          <a:bodyPr/>
          <a:lstStyle/>
          <a:p>
            <a:fld id="{5E05EFE6-7870-45E8-A0DF-96FE00C4A2CF}" type="slidenum">
              <a:rPr lang="en-IN" altLang="en-US"/>
              <a:pPr/>
              <a:t>13</a:t>
            </a:fld>
            <a:endParaRPr lang="en-IN" altLang="en-US"/>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5604"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9DC0AFEF-5310-4E21-BF12-35ED634CA89D}" type="datetimeFigureOut">
              <a:rPr lang="en-US"/>
              <a:pPr>
                <a:defRPr/>
              </a:pPr>
              <a:t>12/14/2021</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smtClean="0"/>
            </a:lvl1pPr>
          </a:lstStyle>
          <a:p>
            <a:pPr>
              <a:defRPr/>
            </a:pPr>
            <a:fld id="{247E8BCB-53F6-4CB0-AFBE-DF58ED30AB1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2AD8010-3236-41D8-940E-73DF61962F79}" type="datetimeFigureOut">
              <a:rPr lang="en-US"/>
              <a:pPr>
                <a:defRPr/>
              </a:pPr>
              <a:t>12/14/2021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E78B26-E610-4964-A672-D7BABCED32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7CE7D327-565F-4A7E-96BD-98205B19971F}" type="datetimeFigureOut">
              <a:rPr lang="en-US"/>
              <a:pPr>
                <a:defRPr/>
              </a:pPr>
              <a:t>12/14/2021</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FAA7C128-A127-463F-8EE6-70339B1264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2FC42A8-9F13-4FEC-A942-8A0269269D97}" type="datetimeFigureOut">
              <a:rPr lang="en-US"/>
              <a:pPr>
                <a:defRPr/>
              </a:pPr>
              <a:t>12/14/2021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8CE359-7AD9-4B01-8AED-D22B0095160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31264008-78C6-4222-8014-75144D73FC38}" type="datetimeFigureOut">
              <a:rPr lang="en-US"/>
              <a:pPr>
                <a:defRPr/>
              </a:pPr>
              <a:t>12/14/2021</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300A45C9-0853-4B0D-8AA9-8E301A6F2D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EDBBB67E-3332-4ECA-87CE-10F0EB74F37F}" type="datetimeFigureOut">
              <a:rPr lang="en-US"/>
              <a:pPr>
                <a:defRPr/>
              </a:pPr>
              <a:t>12/14/2021</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0FCD489E-A308-4129-AF74-EB2F86C47A5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CCEAC98-79D2-4D92-8383-C675D6FD6F04}" type="datetimeFigureOut">
              <a:rPr lang="en-US"/>
              <a:pPr>
                <a:defRPr/>
              </a:pPr>
              <a:t>12/14/2021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B87D04-E885-428B-BEAF-817C1F9B542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E822868-9E9B-466E-9631-315FF43AA07F}" type="datetimeFigureOut">
              <a:rPr lang="en-US"/>
              <a:pPr>
                <a:defRPr/>
              </a:pPr>
              <a:t>12/14/2021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967F91-499F-4AB6-AE6C-E8250608EE4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948BABA-57B8-4D5B-9D3F-6B40DAB494BF}" type="datetimeFigureOut">
              <a:rPr lang="en-US"/>
              <a:pPr>
                <a:defRPr/>
              </a:pPr>
              <a:t>12/14/2021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344CB0-6B67-40B0-BF5A-36E877EAA0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21F51E7-EF6D-47C5-B42C-386260AD4288}" type="datetimeFigureOut">
              <a:rPr lang="en-US"/>
              <a:pPr>
                <a:defRPr/>
              </a:pPr>
              <a:t>12/14/2021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98FBD6-775B-4BCF-B4C2-C196D768B0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0D146F9-84F8-4CAF-ADC6-1F65C91769CC}" type="datetimeFigureOut">
              <a:rPr lang="en-US"/>
              <a:pPr>
                <a:defRPr/>
              </a:pPr>
              <a:t>12/14/2021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C7B011-0545-4BE4-B90D-FA89A29D45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676548A-CD1E-4C01-8951-D916C29E2086}" type="datetimeFigureOut">
              <a:rPr lang="en-US"/>
              <a:pPr>
                <a:defRPr/>
              </a:pPr>
              <a:t>12/14/2021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EE77ED8-687E-4670-817D-A7D84A0806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4DEE6F2-5555-4462-8963-0C733F73DE9A}" type="datetimeFigureOut">
              <a:rPr lang="en-US"/>
              <a:pPr>
                <a:defRPr/>
              </a:pPr>
              <a:t>12/14/2021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96F8109-7D62-48C3-92D5-4FAA8005B4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7A3A46-8319-4DD0-93EF-BBAD02D27F80}" type="datetimeFigureOut">
              <a:rPr lang="en-US"/>
              <a:pPr>
                <a:defRPr/>
              </a:pPr>
              <a:t>12/14/2021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1B7022E-D3BA-43F1-9FA8-7E025BCD401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24B2A1-921D-401B-9FD9-A5B6AF81FC84}" type="datetimeFigureOut">
              <a:rPr lang="en-US"/>
              <a:pPr>
                <a:defRPr/>
              </a:pPr>
              <a:t>12/14/2021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CFF922-F47F-4A86-973C-54897F3B87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7981150-630B-4603-AE25-972EEB5D47AA}" type="datetimeFigureOut">
              <a:rPr lang="en-US"/>
              <a:pPr>
                <a:defRPr/>
              </a:pPr>
              <a:t>12/14/2021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842274-5EA9-429D-B576-119613E8FB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A48C0A2D-8602-4EC8-B2C1-5C3729EE6CCD}" type="datetimeFigureOut">
              <a:rPr lang="en-US"/>
              <a:pPr>
                <a:defRPr/>
              </a:pPr>
              <a:t>12/14/2021</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6530091D-3540-4431-9DAF-2BA88F4A7D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54" r:id="rId11"/>
    <p:sldLayoutId id="2147483849" r:id="rId12"/>
    <p:sldLayoutId id="2147483855" r:id="rId13"/>
    <p:sldLayoutId id="2147483850" r:id="rId14"/>
    <p:sldLayoutId id="2147483851" r:id="rId15"/>
    <p:sldLayoutId id="2147483852"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HR HELP DESK SYSTEM</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Aagya Singh – 20104076</a:t>
            </a: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Bhushan Patil – 20104094</a:t>
            </a: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Mayur Shinde – 20104062</a:t>
            </a: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Muskan Rao – 20104096</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Yaminee Patil </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123" name="Picture 2"/>
          <p:cNvPicPr>
            <a:picLocks noChangeAspect="1" noChangeArrowheads="1"/>
          </p:cNvPicPr>
          <p:nvPr/>
        </p:nvPicPr>
        <p:blipFill>
          <a:blip r:embed="rId3" cstate="print"/>
          <a:srcRect/>
          <a:stretch>
            <a:fillRect/>
          </a:stretch>
        </p:blipFill>
        <p:spPr bwMode="auto">
          <a:xfrm>
            <a:off x="144463" y="1588"/>
            <a:ext cx="9936162" cy="1871662"/>
          </a:xfrm>
          <a:prstGeom prst="rect">
            <a:avLst/>
          </a:prstGeom>
          <a:noFill/>
          <a:ln w="9525">
            <a:noFill/>
            <a:round/>
            <a:headEnd/>
            <a:tailEnd/>
          </a:ln>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478DDF-C0B7-40D4-8582-560B529ACE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000" y="529733"/>
            <a:ext cx="4590312" cy="2702776"/>
          </a:xfrm>
          <a:prstGeom prst="rect">
            <a:avLst/>
          </a:prstGeom>
        </p:spPr>
      </p:pic>
      <p:pic>
        <p:nvPicPr>
          <p:cNvPr id="7" name="Picture 6">
            <a:extLst>
              <a:ext uri="{FF2B5EF4-FFF2-40B4-BE49-F238E27FC236}">
                <a16:creationId xmlns:a16="http://schemas.microsoft.com/office/drawing/2014/main" id="{102C2AC6-F4FE-48D8-907D-18D5E7961C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328" y="529733"/>
            <a:ext cx="4590312" cy="2706448"/>
          </a:xfrm>
          <a:prstGeom prst="rect">
            <a:avLst/>
          </a:prstGeom>
        </p:spPr>
      </p:pic>
      <p:pic>
        <p:nvPicPr>
          <p:cNvPr id="13" name="Picture 12">
            <a:extLst>
              <a:ext uri="{FF2B5EF4-FFF2-40B4-BE49-F238E27FC236}">
                <a16:creationId xmlns:a16="http://schemas.microsoft.com/office/drawing/2014/main" id="{4D702321-4632-4943-8D11-D4B55FA9CE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 y="3782963"/>
            <a:ext cx="4590312" cy="2702776"/>
          </a:xfrm>
          <a:prstGeom prst="rect">
            <a:avLst/>
          </a:prstGeom>
        </p:spPr>
      </p:pic>
      <p:pic>
        <p:nvPicPr>
          <p:cNvPr id="15" name="Picture 14">
            <a:extLst>
              <a:ext uri="{FF2B5EF4-FFF2-40B4-BE49-F238E27FC236}">
                <a16:creationId xmlns:a16="http://schemas.microsoft.com/office/drawing/2014/main" id="{F9F2558E-951F-46E1-AE23-0176EE33B6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4328" y="3779837"/>
            <a:ext cx="4590312" cy="3563814"/>
          </a:xfrm>
          <a:prstGeom prst="rect">
            <a:avLst/>
          </a:prstGeom>
        </p:spPr>
      </p:pic>
    </p:spTree>
    <p:extLst>
      <p:ext uri="{BB962C8B-B14F-4D97-AF65-F5344CB8AC3E}">
        <p14:creationId xmlns:p14="http://schemas.microsoft.com/office/powerpoint/2010/main" val="29919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3EEDB21-76AA-4AAD-ABF0-1B2312B4AD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98" y="519001"/>
            <a:ext cx="4650579" cy="2589818"/>
          </a:xfrm>
          <a:prstGeom prst="rect">
            <a:avLst/>
          </a:prstGeom>
          <a:ln>
            <a:solidFill>
              <a:schemeClr val="tx2">
                <a:lumMod val="50000"/>
              </a:schemeClr>
            </a:solidFill>
          </a:ln>
        </p:spPr>
      </p:pic>
      <p:pic>
        <p:nvPicPr>
          <p:cNvPr id="19" name="Picture 18">
            <a:extLst>
              <a:ext uri="{FF2B5EF4-FFF2-40B4-BE49-F238E27FC236}">
                <a16:creationId xmlns:a16="http://schemas.microsoft.com/office/drawing/2014/main" id="{C0BE0ED1-EA1B-4CE8-A3F0-F90980D2F7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7188" y="4141534"/>
            <a:ext cx="4824288" cy="2745466"/>
          </a:xfrm>
          <a:prstGeom prst="rect">
            <a:avLst/>
          </a:prstGeom>
        </p:spPr>
      </p:pic>
      <p:pic>
        <p:nvPicPr>
          <p:cNvPr id="21" name="Picture 20">
            <a:extLst>
              <a:ext uri="{FF2B5EF4-FFF2-40B4-BE49-F238E27FC236}">
                <a16:creationId xmlns:a16="http://schemas.microsoft.com/office/drawing/2014/main" id="{F5854B36-88F2-4AD0-ACAE-9AFD3B9D85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2864" y="467470"/>
            <a:ext cx="4650580" cy="2641349"/>
          </a:xfrm>
          <a:prstGeom prst="rect">
            <a:avLst/>
          </a:prstGeom>
        </p:spPr>
      </p:pic>
    </p:spTree>
    <p:extLst>
      <p:ext uri="{BB962C8B-B14F-4D97-AF65-F5344CB8AC3E}">
        <p14:creationId xmlns:p14="http://schemas.microsoft.com/office/powerpoint/2010/main" val="24061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46666-315D-4432-8018-FF449A4AF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6336" y="445499"/>
            <a:ext cx="4560635" cy="2663483"/>
          </a:xfrm>
          <a:prstGeom prst="rect">
            <a:avLst/>
          </a:prstGeom>
        </p:spPr>
      </p:pic>
      <p:pic>
        <p:nvPicPr>
          <p:cNvPr id="7" name="Picture 6">
            <a:extLst>
              <a:ext uri="{FF2B5EF4-FFF2-40B4-BE49-F238E27FC236}">
                <a16:creationId xmlns:a16="http://schemas.microsoft.com/office/drawing/2014/main" id="{7B923CC7-6E3E-4DB8-9124-9DB2F751A1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947" y="3823466"/>
            <a:ext cx="4800729" cy="3005674"/>
          </a:xfrm>
          <a:prstGeom prst="rect">
            <a:avLst/>
          </a:prstGeom>
        </p:spPr>
      </p:pic>
      <p:pic>
        <p:nvPicPr>
          <p:cNvPr id="9" name="Picture 8">
            <a:extLst>
              <a:ext uri="{FF2B5EF4-FFF2-40B4-BE49-F238E27FC236}">
                <a16:creationId xmlns:a16="http://schemas.microsoft.com/office/drawing/2014/main" id="{F0AA8FB0-5A98-4357-8AC9-702CC5EEE7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46" y="445499"/>
            <a:ext cx="4461782" cy="2663483"/>
          </a:xfrm>
          <a:prstGeom prst="rect">
            <a:avLst/>
          </a:prstGeom>
        </p:spPr>
      </p:pic>
    </p:spTree>
    <p:extLst>
      <p:ext uri="{BB962C8B-B14F-4D97-AF65-F5344CB8AC3E}">
        <p14:creationId xmlns:p14="http://schemas.microsoft.com/office/powerpoint/2010/main" val="237389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647700" y="3057525"/>
            <a:ext cx="9070975" cy="1262063"/>
          </a:xfrm>
          <a:prstGeom prst="rect">
            <a:avLst/>
          </a:prstGeom>
          <a:noFill/>
          <a:ln w="9525">
            <a:noFill/>
            <a:round/>
            <a:headEnd/>
            <a:tailEnd/>
          </a:ln>
        </p:spPr>
        <p:txBody>
          <a:bodyPr lIns="0" tIns="31680" rIns="0" bIns="0" anchor="ctr"/>
          <a:lstStyle/>
          <a:p>
            <a:pPr algn="ctr" eaLnBrk="1" hangingPunct="1">
              <a:lnSpc>
                <a:spcPct val="93000"/>
              </a:lnSpc>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a:solidFill>
                  <a:srgbClr val="000000"/>
                </a:solidFill>
                <a:latin typeface="Times New Roman" pitchFamily="18" charset="0"/>
                <a:ea typeface="DejaVu Sans"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04825" y="144463"/>
            <a:ext cx="9070975" cy="1057275"/>
          </a:xfrm>
          <a:prstGeom prst="rect">
            <a:avLst/>
          </a:prstGeom>
          <a:noFill/>
          <a:ln w="9525">
            <a:noFill/>
            <a:round/>
            <a:headEnd/>
            <a:tailEnd/>
          </a:ln>
        </p:spPr>
        <p:txBody>
          <a:bodyPr lIns="0" tIns="31680" rIns="0" bIns="0" anchor="ctr"/>
          <a:lstStyle/>
          <a:p>
            <a:pPr algn="ctr" eaLnBrk="1" hangingPunct="1">
              <a:lnSpc>
                <a:spcPct val="93000"/>
              </a:lnSpc>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b="1">
                <a:solidFill>
                  <a:srgbClr val="000000"/>
                </a:solidFill>
                <a:latin typeface="Times New Roman" pitchFamily="18" charset="0"/>
                <a:ea typeface="DejaVu Sans" charset="0"/>
                <a:cs typeface="DejaVu Sans" charset="0"/>
              </a:rPr>
              <a:t>Contents</a:t>
            </a:r>
          </a:p>
        </p:txBody>
      </p:sp>
      <p:sp>
        <p:nvSpPr>
          <p:cNvPr id="6147" name="Rectangle 2"/>
          <p:cNvSpPr>
            <a:spLocks noChangeArrowheads="1"/>
          </p:cNvSpPr>
          <p:nvPr/>
        </p:nvSpPr>
        <p:spPr bwMode="auto">
          <a:xfrm>
            <a:off x="504825" y="1116013"/>
            <a:ext cx="9323388" cy="5578475"/>
          </a:xfrm>
          <a:prstGeom prst="rect">
            <a:avLst/>
          </a:prstGeom>
          <a:noFill/>
          <a:ln w="9525">
            <a:noFill/>
            <a:round/>
            <a:headEnd/>
            <a:tailEnd/>
          </a:ln>
        </p:spPr>
        <p:txBody>
          <a:bodyPr lIns="0" tIns="21240" rIns="0" bIns="0"/>
          <a:lstStyle/>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Introduction</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Objectives</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Scope</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Features / Functionality</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Project Outcomes</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Technology Stack</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Block Diagram</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7171" name="Rectangle 2"/>
          <p:cNvSpPr>
            <a:spLocks noChangeArrowheads="1"/>
          </p:cNvSpPr>
          <p:nvPr/>
        </p:nvSpPr>
        <p:spPr bwMode="auto">
          <a:xfrm>
            <a:off x="287784" y="1547589"/>
            <a:ext cx="9433494" cy="6300787"/>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600" dirty="0">
                <a:latin typeface="Times New Roman" pitchFamily="18" charset="0"/>
                <a:cs typeface="Times New Roman" pitchFamily="18" charset="0"/>
              </a:rPr>
              <a:t>•</a:t>
            </a:r>
            <a:r>
              <a:rPr lang="en-IN" altLang="en-US" sz="2600" dirty="0">
                <a:latin typeface="Times New Roman" pitchFamily="18" charset="0"/>
                <a:cs typeface="Times New Roman" pitchFamily="18" charset="0"/>
              </a:rPr>
              <a:t>The main aim of this system is to develop a software which can provide the solution for all problem send by the workers of an organization. </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600" dirty="0">
                <a:latin typeface="Times New Roman" pitchFamily="18" charset="0"/>
                <a:cs typeface="Times New Roman" pitchFamily="18" charset="0"/>
              </a:rPr>
              <a:t>This system will also track the issues raised by the employee so they can check whether their problem is solved or not.</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600" dirty="0">
                <a:solidFill>
                  <a:srgbClr val="000000"/>
                </a:solidFill>
                <a:latin typeface="Times New Roman" pitchFamily="18" charset="0"/>
                <a:cs typeface="Times New Roman" pitchFamily="18" charset="0"/>
              </a:rPr>
              <a:t>•Problems - Huge number of emails, poor tracking, time consuming, inability to prioritize emails, lack of security  are the problems.</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600" dirty="0">
                <a:solidFill>
                  <a:srgbClr val="000000"/>
                </a:solidFill>
                <a:latin typeface="Times New Roman" pitchFamily="18" charset="0"/>
                <a:cs typeface="Times New Roman" pitchFamily="18" charset="0"/>
              </a:rPr>
              <a:t>•Solution - This system allows proper ticketing system resolving the issue of  sending emails. In this system, the user can address their issues and track the status of their concerns based on priority in a secure environment.</a:t>
            </a:r>
            <a:endParaRPr lang="en-IN" altLang="en-US" sz="2600" dirty="0">
              <a:solidFill>
                <a:srgbClr val="000000"/>
              </a:solidFill>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4" name="Rectangle 2"/>
          <p:cNvSpPr>
            <a:spLocks noChangeArrowheads="1"/>
          </p:cNvSpPr>
          <p:nvPr/>
        </p:nvSpPr>
        <p:spPr bwMode="auto">
          <a:xfrm>
            <a:off x="431800" y="15652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515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a:p>
            <a:pPr marL="56515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a:p>
            <a:pPr marL="107950" indent="0">
              <a:defRPr/>
            </a:pPr>
            <a:r>
              <a:rPr lang="en-US" sz="2400" dirty="0">
                <a:latin typeface="Times New Roman" panose="02020603050405020304" pitchFamily="18" charset="0"/>
                <a:cs typeface="Times New Roman" panose="02020603050405020304" pitchFamily="18" charset="0"/>
              </a:rPr>
              <a:t>1. To develop an app so that the users can connect with the HR. </a:t>
            </a:r>
          </a:p>
          <a:p>
            <a:pPr marL="56515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a:p>
            <a:pPr marL="107950" indent="0">
              <a:defRPr/>
            </a:pPr>
            <a:r>
              <a:rPr lang="en-US" sz="2400" dirty="0">
                <a:latin typeface="Times New Roman" panose="02020603050405020304" pitchFamily="18" charset="0"/>
                <a:cs typeface="Times New Roman" panose="02020603050405020304" pitchFamily="18" charset="0"/>
              </a:rPr>
              <a:t>2. To develop an email free environment. </a:t>
            </a:r>
          </a:p>
          <a:p>
            <a:pPr marL="107950" indent="0">
              <a:defRPr/>
            </a:pPr>
            <a:endParaRPr lang="en-US" sz="2400" dirty="0">
              <a:latin typeface="Times New Roman" panose="02020603050405020304" pitchFamily="18" charset="0"/>
              <a:cs typeface="Times New Roman" panose="02020603050405020304" pitchFamily="18" charset="0"/>
            </a:endParaRPr>
          </a:p>
          <a:p>
            <a:pPr marL="107950" indent="0">
              <a:defRPr/>
            </a:pPr>
            <a:r>
              <a:rPr lang="en-US" sz="2400" dirty="0">
                <a:latin typeface="Times New Roman" panose="02020603050405020304" pitchFamily="18" charset="0"/>
                <a:cs typeface="Times New Roman" panose="02020603050405020304" pitchFamily="18" charset="0"/>
              </a:rPr>
              <a:t>3. To develop an app for easy and efficient work.</a:t>
            </a:r>
          </a:p>
          <a:p>
            <a:pPr marL="107950" indent="0">
              <a:defRPr/>
            </a:pPr>
            <a:endParaRPr lang="en-US" sz="2400" dirty="0">
              <a:latin typeface="Times New Roman" panose="02020603050405020304" pitchFamily="18" charset="0"/>
              <a:cs typeface="Times New Roman" panose="02020603050405020304" pitchFamily="18" charset="0"/>
            </a:endParaRPr>
          </a:p>
          <a:p>
            <a:pPr marL="565150" indent="-457200">
              <a:defRPr/>
            </a:pPr>
            <a:r>
              <a:rPr lang="en-US" sz="2400" dirty="0">
                <a:latin typeface="Times New Roman" panose="02020603050405020304" pitchFamily="18" charset="0"/>
                <a:cs typeface="Times New Roman" panose="02020603050405020304" pitchFamily="18" charset="0"/>
              </a:rPr>
              <a:t>4. To develop a safe and secure environment for the user and admin. </a:t>
            </a:r>
          </a:p>
          <a:p>
            <a:pPr marL="565150" indent="-457200">
              <a:defRPr/>
            </a:pPr>
            <a:endParaRPr lang="en-US" sz="2400" dirty="0">
              <a:latin typeface="Times New Roman" panose="02020603050405020304" pitchFamily="18" charset="0"/>
              <a:cs typeface="Times New Roman" panose="02020603050405020304" pitchFamily="18" charset="0"/>
            </a:endParaRPr>
          </a:p>
          <a:p>
            <a:pPr marL="565150" indent="-457200">
              <a:buFontTx/>
              <a:buAutoNum type="arabicPeriod" startAt="3"/>
              <a:defRPr/>
            </a:pPr>
            <a:endParaRPr lang="en-US" sz="2400" dirty="0">
              <a:latin typeface="Times New Roman" panose="02020603050405020304" pitchFamily="18" charset="0"/>
              <a:cs typeface="Times New Roman" panose="02020603050405020304" pitchFamily="18" charset="0"/>
            </a:endParaRPr>
          </a:p>
          <a:p>
            <a:pPr>
              <a:defRPr/>
            </a:pPr>
            <a:br>
              <a:rPr 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4"/>
                                        </p:tgtEl>
                                        <p:attrNameLst>
                                          <p:attrName>stroke.color</p:attrName>
                                        </p:attrNameLst>
                                      </p:cBhvr>
                                      <p:to>
                                        <a:schemeClr val="accent2"/>
                                      </p:to>
                                    </p:animClr>
                                    <p:set>
                                      <p:cBhvr>
                                        <p:cTn id="7"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9219" name="Rectangle 2"/>
          <p:cNvSpPr>
            <a:spLocks noChangeArrowheads="1"/>
          </p:cNvSpPr>
          <p:nvPr/>
        </p:nvSpPr>
        <p:spPr bwMode="auto">
          <a:xfrm>
            <a:off x="360363" y="1563688"/>
            <a:ext cx="9070975" cy="4989512"/>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H R Helpdesk System can be used to resolve the issues related to HR.</a:t>
            </a:r>
          </a:p>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It can be used by the employees to ask for payroll, disability leave, etc</a:t>
            </a:r>
          </a:p>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Employees come to know about the company policies.</a:t>
            </a:r>
          </a:p>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Employees can address their queries and at the same time track their Solution for it.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7413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10243" name="Rectangle 2"/>
          <p:cNvSpPr>
            <a:spLocks noChangeArrowheads="1"/>
          </p:cNvSpPr>
          <p:nvPr/>
        </p:nvSpPr>
        <p:spPr bwMode="auto">
          <a:xfrm>
            <a:off x="287338" y="1042988"/>
            <a:ext cx="9070975" cy="6265862"/>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333333"/>
                </a:solidFill>
                <a:latin typeface="Times New Roman" pitchFamily="18" charset="0"/>
                <a:cs typeface="Times New Roman" pitchFamily="18" charset="0"/>
              </a:rPr>
              <a:t>      1. Self-Service Portal</a:t>
            </a:r>
            <a:r>
              <a:rPr lang="en-IN" altLang="en-US" sz="2400" b="1" dirty="0">
                <a:solidFill>
                  <a:srgbClr val="000000"/>
                </a:solidFill>
                <a:latin typeface="Times New Roman" pitchFamily="18" charset="0"/>
                <a:cs typeface="Times New Roman" pitchFamily="18" charset="0"/>
              </a:rPr>
              <a:t> :</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400" dirty="0">
                <a:solidFill>
                  <a:srgbClr val="333333"/>
                </a:solidFill>
                <a:latin typeface="Times New Roman" pitchFamily="18" charset="0"/>
                <a:cs typeface="Times New Roman" pitchFamily="18" charset="0"/>
              </a:rPr>
              <a:t>Self-service portal option gives the control in the hands of employees to connect with HR directly instead of struggling through an endless chain of back and forth emails.           </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8" charset="0"/>
                <a:cs typeface="Times New Roman" pitchFamily="18" charset="0"/>
              </a:rPr>
              <a:t>2. Inbuilt Ticketing System:</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Ticketing System allows employees to raise their queries in the form of tickets, by which the admins can resolve the problems on priority basis.</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       </a:t>
            </a:r>
            <a:r>
              <a:rPr lang="en-IN" altLang="en-US" sz="2400" b="1" dirty="0">
                <a:solidFill>
                  <a:srgbClr val="000000"/>
                </a:solidFill>
                <a:latin typeface="Times New Roman" pitchFamily="18" charset="0"/>
                <a:cs typeface="Times New Roman" pitchFamily="18" charset="0"/>
              </a:rPr>
              <a:t>3. Knowledge Base:</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Knowledge Base lets the employees know about the company policies. </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8" charset="0"/>
                <a:cs typeface="Times New Roman" pitchFamily="18" charset="0"/>
              </a:rPr>
              <a:t>4. Reports and Analysis:</a:t>
            </a:r>
          </a:p>
          <a:p>
            <a:pPr marL="592138" lvl="2" eaLnBrk="1" hangingPunct="1">
              <a:lnSpc>
                <a:spcPct val="93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Requests- what types of employee requests are coming in the most and to which HR teams.</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solidFill>
                <a:srgbClr val="000000"/>
              </a:solidFill>
              <a:latin typeface="Times New Roman" pitchFamily="18" charset="0"/>
              <a:cs typeface="Times New Roman" pitchFamily="18" charset="0"/>
            </a:endParaRP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8" charset="0"/>
              <a:cs typeface="Times New Roman" pitchFamily="18" charset="0"/>
            </a:endParaRP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8" charset="0"/>
              <a:cs typeface="Times New Roman" pitchFamily="18" charset="0"/>
            </a:endParaRP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8" charset="0"/>
              <a:cs typeface="Times New Roman" pitchFamily="18" charset="0"/>
            </a:endParaRP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solidFill>
                <a:srgbClr val="000000"/>
              </a:solidFill>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11267" name="Rectangle 2"/>
          <p:cNvSpPr>
            <a:spLocks noChangeArrowheads="1"/>
          </p:cNvSpPr>
          <p:nvPr/>
        </p:nvSpPr>
        <p:spPr bwMode="auto">
          <a:xfrm>
            <a:off x="503238" y="1546225"/>
            <a:ext cx="9070975" cy="5570538"/>
          </a:xfrm>
          <a:prstGeom prst="rect">
            <a:avLst/>
          </a:prstGeom>
          <a:noFill/>
          <a:ln w="9525">
            <a:noFill/>
            <a:miter lim="800000"/>
            <a:headEnd/>
            <a:tailEnd/>
          </a:ln>
        </p:spPr>
        <p:txBody>
          <a:bodyPr lIns="0" tIns="21240" rIns="0" bIns="0"/>
          <a:lstStyle/>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Improved employee engagement.</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More efficient onboarding.</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400">
                <a:solidFill>
                  <a:srgbClr val="000000"/>
                </a:solidFill>
                <a:latin typeface="Times New Roman" pitchFamily="18" charset="0"/>
                <a:cs typeface="Times New Roman" pitchFamily="18" charset="0"/>
              </a:rPr>
              <a:t>Give hours back to your HR team.</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400">
                <a:solidFill>
                  <a:srgbClr val="000000"/>
                </a:solidFill>
                <a:latin typeface="Times New Roman" pitchFamily="18" charset="0"/>
                <a:cs typeface="Times New Roman" pitchFamily="18" charset="0"/>
              </a:rPr>
              <a:t>Head off issues before they have time to get worse.</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latin typeface="Times New Roman" pitchFamily="18" charset="0"/>
                <a:cs typeface="Times New Roman" pitchFamily="18" charset="0"/>
              </a:rPr>
              <a:t>Shorter, sweeter processes.</a:t>
            </a:r>
            <a:endParaRPr lang="en-IN" altLang="en-US" sz="2400">
              <a:solidFill>
                <a:srgbClr val="000000"/>
              </a:solidFill>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Netbeans IDE</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MySQL</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phpMyAdmin</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-Xampp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F45-3DB1-7E47-9A19-77DB9D8003CA}"/>
              </a:ext>
            </a:extLst>
          </p:cNvPr>
          <p:cNvSpPr>
            <a:spLocks noGrp="1"/>
          </p:cNvSpPr>
          <p:nvPr>
            <p:ph type="title"/>
          </p:nvPr>
        </p:nvSpPr>
        <p:spPr/>
        <p:txBody>
          <a:bodyPr/>
          <a:lstStyle/>
          <a:p>
            <a:r>
              <a:rPr lang="en-US" sz="3600" b="1">
                <a:solidFill>
                  <a:schemeClr val="tx1"/>
                </a:solidFill>
                <a:latin typeface="Times New Roman" panose="02020603050405020304" pitchFamily="18" charset="0"/>
                <a:cs typeface="Times New Roman" panose="02020603050405020304" pitchFamily="18" charset="0"/>
              </a:rPr>
              <a:t>7. Block Diagram</a:t>
            </a:r>
          </a:p>
        </p:txBody>
      </p:sp>
      <p:pic>
        <p:nvPicPr>
          <p:cNvPr id="4" name="Picture 4">
            <a:extLst>
              <a:ext uri="{FF2B5EF4-FFF2-40B4-BE49-F238E27FC236}">
                <a16:creationId xmlns:a16="http://schemas.microsoft.com/office/drawing/2014/main" id="{FD5BA571-89C9-4C44-927C-4E070BA0E2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03808" y="1525513"/>
            <a:ext cx="8496944" cy="5686989"/>
          </a:xfrm>
        </p:spPr>
      </p:pic>
    </p:spTree>
    <p:extLst>
      <p:ext uri="{BB962C8B-B14F-4D97-AF65-F5344CB8AC3E}">
        <p14:creationId xmlns:p14="http://schemas.microsoft.com/office/powerpoint/2010/main" val="2333295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3529</TotalTime>
  <Words>454</Words>
  <Application>Microsoft Office PowerPoint</Application>
  <PresentationFormat>Custom</PresentationFormat>
  <Paragraphs>76</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Block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Muskan Rao</cp:lastModifiedBy>
  <cp:revision>72</cp:revision>
  <cp:lastPrinted>2021-10-18T10:44:11Z</cp:lastPrinted>
  <dcterms:created xsi:type="dcterms:W3CDTF">2017-10-25T08:22:14Z</dcterms:created>
  <dcterms:modified xsi:type="dcterms:W3CDTF">2021-12-14T10:58:24Z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