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3" r:id="rId1"/>
  </p:sldMasterIdLst>
  <p:notesMasterIdLst>
    <p:notesMasterId r:id="rId12"/>
  </p:notesMasterIdLst>
  <p:sldIdLst>
    <p:sldId id="256" r:id="rId2"/>
    <p:sldId id="257" r:id="rId3"/>
    <p:sldId id="258" r:id="rId4"/>
    <p:sldId id="261" r:id="rId5"/>
    <p:sldId id="262" r:id="rId6"/>
    <p:sldId id="263" r:id="rId7"/>
    <p:sldId id="266" r:id="rId8"/>
    <p:sldId id="264" r:id="rId9"/>
    <p:sldId id="267" r:id="rId10"/>
    <p:sldId id="260" r:id="rId11"/>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p:cViewPr varScale="1">
        <p:scale>
          <a:sx n="73" d="100"/>
          <a:sy n="73" d="100"/>
        </p:scale>
        <p:origin x="1526" y="72"/>
      </p:cViewPr>
      <p:guideLst>
        <p:guide orient="horz" pos="2161"/>
        <p:guide pos="2880"/>
      </p:guideLst>
    </p:cSldViewPr>
  </p:slideViewPr>
  <p:outlineViewPr>
    <p:cViewPr varScale="1">
      <p:scale>
        <a:sx n="170" d="200"/>
        <a:sy n="170" d="200"/>
      </p:scale>
      <p:origin x="0" y="-1013"/>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p:cNvSpPr>
          <p:nvPr>
            <p:ph type="sldImg"/>
          </p:nvPr>
        </p:nvSpPr>
        <p:spPr bwMode="auto">
          <a:xfrm>
            <a:off x="1108075" y="812800"/>
            <a:ext cx="5341938"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fld id="{DDB9BA35-4373-4051-8DA6-9986052743A9}"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16"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873" indent="-285721" algn="l" defTabSz="449216"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2881" indent="-228576" algn="l" defTabSz="449216"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034" indent="-228576" algn="l" defTabSz="449216"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187" indent="-228576" algn="l" defTabSz="449216"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ln>
            <a:round/>
            <a:headEnd/>
            <a:tailEnd/>
          </a:ln>
        </p:spPr>
        <p:txBody>
          <a:bodyPr/>
          <a:lstStyle/>
          <a:p>
            <a:fld id="{3FA0C536-C5F5-4EF0-8E35-94AB2272584F}" type="slidenum">
              <a:rPr lang="en-IN" altLang="en-US"/>
              <a:pPr/>
              <a:t>1</a:t>
            </a:fld>
            <a:endParaRPr lang="en-IN" altLang="en-US"/>
          </a:p>
        </p:txBody>
      </p:sp>
      <p:sp>
        <p:nvSpPr>
          <p:cNvPr id="9219"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922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ln>
            <a:round/>
            <a:headEnd/>
            <a:tailEnd/>
          </a:ln>
        </p:spPr>
        <p:txBody>
          <a:bodyPr/>
          <a:lstStyle/>
          <a:p>
            <a:fld id="{7241D8B0-A33B-422A-8F2A-4BFAC8E5A065}" type="slidenum">
              <a:rPr lang="en-IN" altLang="en-US"/>
              <a:pPr/>
              <a:t>2</a:t>
            </a:fld>
            <a:endParaRPr lang="en-IN" altLang="en-US"/>
          </a:p>
        </p:txBody>
      </p:sp>
      <p:sp>
        <p:nvSpPr>
          <p:cNvPr id="11267"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1126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ln>
            <a:round/>
            <a:headEnd/>
            <a:tailEnd/>
          </a:ln>
        </p:spPr>
        <p:txBody>
          <a:bodyPr/>
          <a:lstStyle/>
          <a:p>
            <a:fld id="{E8FD8DB0-CBD9-4A49-BA55-49002EEE7701}" type="slidenum">
              <a:rPr lang="en-IN" altLang="en-US"/>
              <a:pPr/>
              <a:t>3</a:t>
            </a:fld>
            <a:endParaRPr lang="en-IN" altLang="en-US"/>
          </a:p>
        </p:txBody>
      </p:sp>
      <p:sp>
        <p:nvSpPr>
          <p:cNvPr id="13315"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1331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ln>
            <a:round/>
            <a:headEnd/>
            <a:tailEnd/>
          </a:ln>
        </p:spPr>
        <p:txBody>
          <a:bodyPr/>
          <a:lstStyle/>
          <a:p>
            <a:fld id="{5D3E2D09-D8DC-482A-AFA6-9E3A6DA06375}" type="slidenum">
              <a:rPr lang="en-IN" altLang="en-US"/>
              <a:pPr/>
              <a:t>4</a:t>
            </a:fld>
            <a:endParaRPr lang="en-IN" altLang="en-US"/>
          </a:p>
        </p:txBody>
      </p:sp>
      <p:sp>
        <p:nvSpPr>
          <p:cNvPr id="15363"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15364"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A7C26F9C-12D8-42E6-A8AE-9802C0CA46E4}" type="slidenum">
              <a:rPr lang="en-IN" altLang="en-US"/>
              <a:pPr/>
              <a:t>5</a:t>
            </a:fld>
            <a:endParaRPr lang="en-IN" altLang="en-US"/>
          </a:p>
        </p:txBody>
      </p:sp>
      <p:sp>
        <p:nvSpPr>
          <p:cNvPr id="17411"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420A4D10-C993-4109-8237-A574ADCE799F}" type="slidenum">
              <a:rPr lang="en-IN" altLang="en-US"/>
              <a:pPr/>
              <a:t>6</a:t>
            </a:fld>
            <a:endParaRPr lang="en-IN" altLang="en-US"/>
          </a:p>
        </p:txBody>
      </p:sp>
      <p:sp>
        <p:nvSpPr>
          <p:cNvPr id="19459"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5E78184A-1287-46E5-82C2-266F884CA4A7}" type="slidenum">
              <a:rPr lang="en-IN" altLang="en-US"/>
              <a:pPr/>
              <a:t>7</a:t>
            </a:fld>
            <a:endParaRPr lang="en-IN" altLang="en-US"/>
          </a:p>
        </p:txBody>
      </p:sp>
      <p:sp>
        <p:nvSpPr>
          <p:cNvPr id="21507"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ln>
            <a:round/>
            <a:headEnd/>
            <a:tailEnd/>
          </a:ln>
        </p:spPr>
        <p:txBody>
          <a:bodyPr/>
          <a:lstStyle/>
          <a:p>
            <a:fld id="{49CEA176-0ADD-4FDA-8DE6-F97A5F1665F9}" type="slidenum">
              <a:rPr lang="en-IN" altLang="en-US"/>
              <a:pPr/>
              <a:t>8</a:t>
            </a:fld>
            <a:endParaRPr lang="en-IN" altLang="en-US"/>
          </a:p>
        </p:txBody>
      </p:sp>
      <p:sp>
        <p:nvSpPr>
          <p:cNvPr id="23555"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23556"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ln>
            <a:round/>
            <a:headEnd/>
            <a:tailEnd/>
          </a:ln>
        </p:spPr>
        <p:txBody>
          <a:bodyPr/>
          <a:lstStyle/>
          <a:p>
            <a:fld id="{0B33557C-80A8-4AF4-A16F-1E95F106E770}" type="slidenum">
              <a:rPr lang="en-IN" altLang="en-US"/>
              <a:pPr/>
              <a:t>10</a:t>
            </a:fld>
            <a:endParaRPr lang="en-IN" altLang="en-US"/>
          </a:p>
        </p:txBody>
      </p:sp>
      <p:sp>
        <p:nvSpPr>
          <p:cNvPr id="27651" name="Rectangle 1"/>
          <p:cNvSpPr>
            <a:spLocks noGrp="1" noRot="1" noChangeAspect="1" noChangeArrowheads="1" noTextEdit="1"/>
          </p:cNvSpPr>
          <p:nvPr>
            <p:ph type="sldImg"/>
          </p:nvPr>
        </p:nvSpPr>
        <p:spPr>
          <a:xfrm>
            <a:off x="1108075" y="812800"/>
            <a:ext cx="5343525" cy="4008438"/>
          </a:xfrm>
          <a:solidFill>
            <a:srgbClr val="FFFFFF"/>
          </a:solidFill>
          <a:ln>
            <a:solidFill>
              <a:srgbClr val="000000"/>
            </a:solidFill>
            <a:miter lim="800000"/>
          </a:ln>
        </p:spPr>
      </p:sp>
      <p:sp>
        <p:nvSpPr>
          <p:cNvPr id="27652" name="Rectangle 2"/>
          <p:cNvSpPr>
            <a:spLocks noGrp="1" noChangeArrowheads="1"/>
          </p:cNvSpPr>
          <p:nvPr>
            <p:ph type="body" idx="1"/>
          </p:nvPr>
        </p:nvSpPr>
        <p:spPr>
          <a:xfrm>
            <a:off x="755650" y="5078413"/>
            <a:ext cx="6048375" cy="4811712"/>
          </a:xfrm>
          <a:noFill/>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10739" cy="7578343"/>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1BED676-1311-44F6-A67C-E013B2CE35D2}"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C9B1406-03AF-4343-9DA3-9CC9720C4722}" type="slidenum">
              <a:rPr lang="en-US" smtClean="0"/>
              <a:pPr/>
              <a:t>‹#›</a:t>
            </a:fld>
            <a:endParaRPr lang="en-US"/>
          </a:p>
        </p:txBody>
      </p:sp>
    </p:spTree>
    <p:extLst>
      <p:ext uri="{BB962C8B-B14F-4D97-AF65-F5344CB8AC3E}">
        <p14:creationId xmlns:p14="http://schemas.microsoft.com/office/powerpoint/2010/main" val="128718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0D3EFA-0400-4423-92BA-6C80A86584E7}" type="slidenum">
              <a:rPr lang="en-US" smtClean="0"/>
              <a:pPr/>
              <a:t>‹#›</a:t>
            </a:fld>
            <a:endParaRPr lang="en-US"/>
          </a:p>
        </p:txBody>
      </p:sp>
    </p:spTree>
    <p:extLst>
      <p:ext uri="{BB962C8B-B14F-4D97-AF65-F5344CB8AC3E}">
        <p14:creationId xmlns:p14="http://schemas.microsoft.com/office/powerpoint/2010/main" val="372750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0D3EFA-0400-4423-92BA-6C80A86584E7}" type="slidenum">
              <a:rPr lang="en-US" smtClean="0"/>
              <a:pPr/>
              <a:t>‹#›</a:t>
            </a:fld>
            <a:endParaRPr lang="en-US"/>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2198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0D3EFA-0400-4423-92BA-6C80A86584E7}" type="slidenum">
              <a:rPr lang="en-US" smtClean="0"/>
              <a:pPr/>
              <a:t>‹#›</a:t>
            </a:fld>
            <a:endParaRPr lang="en-US"/>
          </a:p>
        </p:txBody>
      </p:sp>
    </p:spTree>
    <p:extLst>
      <p:ext uri="{BB962C8B-B14F-4D97-AF65-F5344CB8AC3E}">
        <p14:creationId xmlns:p14="http://schemas.microsoft.com/office/powerpoint/2010/main" val="28751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0D3EFA-0400-4423-92BA-6C80A86584E7}" type="slidenum">
              <a:rPr lang="en-US" smtClean="0"/>
              <a:pPr/>
              <a:t>‹#›</a:t>
            </a:fld>
            <a:endParaRPr lang="en-US"/>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697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0D3EFA-0400-4423-92BA-6C80A86584E7}" type="slidenum">
              <a:rPr lang="en-US" smtClean="0"/>
              <a:pPr/>
              <a:t>‹#›</a:t>
            </a:fld>
            <a:endParaRPr lang="en-US"/>
          </a:p>
        </p:txBody>
      </p:sp>
    </p:spTree>
    <p:extLst>
      <p:ext uri="{BB962C8B-B14F-4D97-AF65-F5344CB8AC3E}">
        <p14:creationId xmlns:p14="http://schemas.microsoft.com/office/powerpoint/2010/main" val="3384018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5C1311B-DAE5-415F-B5B5-8915AB32DAB4}"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98CF244-A956-4F0C-9368-818F3E68A2F0}" type="slidenum">
              <a:rPr lang="en-US" smtClean="0"/>
              <a:pPr/>
              <a:t>‹#›</a:t>
            </a:fld>
            <a:endParaRPr lang="en-US"/>
          </a:p>
        </p:txBody>
      </p:sp>
    </p:spTree>
    <p:extLst>
      <p:ext uri="{BB962C8B-B14F-4D97-AF65-F5344CB8AC3E}">
        <p14:creationId xmlns:p14="http://schemas.microsoft.com/office/powerpoint/2010/main" val="1422577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0F2F9A-F7E7-467B-8C60-9A22345445D3}"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B84FE09-A83A-44C5-B994-352BA8C7D962}" type="slidenum">
              <a:rPr lang="en-US" smtClean="0"/>
              <a:pPr/>
              <a:t>‹#›</a:t>
            </a:fld>
            <a:endParaRPr lang="en-US"/>
          </a:p>
        </p:txBody>
      </p:sp>
    </p:spTree>
    <p:extLst>
      <p:ext uri="{BB962C8B-B14F-4D97-AF65-F5344CB8AC3E}">
        <p14:creationId xmlns:p14="http://schemas.microsoft.com/office/powerpoint/2010/main" val="43618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37135DF-F433-4445-B603-966EBDE00F21}"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6D38A6-C27F-4746-BA4F-C832D930EDB8}" type="slidenum">
              <a:rPr lang="en-US" smtClean="0"/>
              <a:pPr/>
              <a:t>‹#›</a:t>
            </a:fld>
            <a:endParaRPr lang="en-US"/>
          </a:p>
        </p:txBody>
      </p:sp>
    </p:spTree>
    <p:extLst>
      <p:ext uri="{BB962C8B-B14F-4D97-AF65-F5344CB8AC3E}">
        <p14:creationId xmlns:p14="http://schemas.microsoft.com/office/powerpoint/2010/main" val="120727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42D116B-7F5B-4D4F-A39F-F58B410B1F69}" type="datetimeFigureOut">
              <a:rPr lang="en-US" smtClean="0"/>
              <a:pPr>
                <a:defRPr/>
              </a:pPr>
              <a:t>12/3/2021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B51CF36-545B-40D3-96AF-30ED56962289}" type="slidenum">
              <a:rPr lang="en-US" smtClean="0"/>
              <a:pPr/>
              <a:t>‹#›</a:t>
            </a:fld>
            <a:endParaRPr lang="en-US"/>
          </a:p>
        </p:txBody>
      </p:sp>
    </p:spTree>
    <p:extLst>
      <p:ext uri="{BB962C8B-B14F-4D97-AF65-F5344CB8AC3E}">
        <p14:creationId xmlns:p14="http://schemas.microsoft.com/office/powerpoint/2010/main" val="185235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F0D3EFA-0400-4423-92BA-6C80A86584E7}" type="slidenum">
              <a:rPr lang="en-US" smtClean="0"/>
              <a:pPr/>
              <a:t>‹#›</a:t>
            </a:fld>
            <a:endParaRPr lang="en-US"/>
          </a:p>
        </p:txBody>
      </p:sp>
    </p:spTree>
    <p:extLst>
      <p:ext uri="{BB962C8B-B14F-4D97-AF65-F5344CB8AC3E}">
        <p14:creationId xmlns:p14="http://schemas.microsoft.com/office/powerpoint/2010/main" val="238266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1CBD463-7107-442C-B98C-D3767608FB87}" type="datetimeFigureOut">
              <a:rPr lang="en-US" smtClean="0"/>
              <a:pPr>
                <a:defRPr/>
              </a:pPr>
              <a:t>12/3/2021</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D09255D9-5376-4B39-B985-827E01B89239}" type="slidenum">
              <a:rPr lang="en-US" smtClean="0"/>
              <a:pPr/>
              <a:t>‹#›</a:t>
            </a:fld>
            <a:endParaRPr lang="en-US"/>
          </a:p>
        </p:txBody>
      </p:sp>
    </p:spTree>
    <p:extLst>
      <p:ext uri="{BB962C8B-B14F-4D97-AF65-F5344CB8AC3E}">
        <p14:creationId xmlns:p14="http://schemas.microsoft.com/office/powerpoint/2010/main" val="32106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DC6B9EC-52D3-4FF8-A189-CF11CC42EC8A}" type="datetimeFigureOut">
              <a:rPr lang="en-US" smtClean="0"/>
              <a:pPr>
                <a:defRPr/>
              </a:pPr>
              <a:t>12/3/2021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54682BB-63B1-4304-9A1A-134B0E68CBD0}" type="slidenum">
              <a:rPr lang="en-US" smtClean="0"/>
              <a:pPr/>
              <a:t>‹#›</a:t>
            </a:fld>
            <a:endParaRPr lang="en-US"/>
          </a:p>
        </p:txBody>
      </p:sp>
    </p:spTree>
    <p:extLst>
      <p:ext uri="{BB962C8B-B14F-4D97-AF65-F5344CB8AC3E}">
        <p14:creationId xmlns:p14="http://schemas.microsoft.com/office/powerpoint/2010/main" val="55482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27D3968-58BD-4A4C-97CD-6B0F135D02D8}" type="datetimeFigureOut">
              <a:rPr lang="en-US" smtClean="0"/>
              <a:pPr>
                <a:defRPr/>
              </a:pPr>
              <a:t>12/3/2021</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8E6E42F-6085-4206-87BF-5C95F2EE1049}" type="slidenum">
              <a:rPr lang="en-US" smtClean="0"/>
              <a:pPr/>
              <a:t>‹#›</a:t>
            </a:fld>
            <a:endParaRPr lang="en-US"/>
          </a:p>
        </p:txBody>
      </p:sp>
    </p:spTree>
    <p:extLst>
      <p:ext uri="{BB962C8B-B14F-4D97-AF65-F5344CB8AC3E}">
        <p14:creationId xmlns:p14="http://schemas.microsoft.com/office/powerpoint/2010/main" val="260301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6B743BB-6166-4401-9A62-F54067A89834}" type="datetimeFigureOut">
              <a:rPr lang="en-US" smtClean="0"/>
              <a:pPr>
                <a:defRPr/>
              </a:pPr>
              <a:t>12/3/2021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FB1298F-1D31-41C3-8A55-BE17B20F793E}" type="slidenum">
              <a:rPr lang="en-US" smtClean="0"/>
              <a:pPr/>
              <a:t>‹#›</a:t>
            </a:fld>
            <a:endParaRPr lang="en-US"/>
          </a:p>
        </p:txBody>
      </p:sp>
    </p:spTree>
    <p:extLst>
      <p:ext uri="{BB962C8B-B14F-4D97-AF65-F5344CB8AC3E}">
        <p14:creationId xmlns:p14="http://schemas.microsoft.com/office/powerpoint/2010/main" val="363115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847AD14-1A17-4A49-AA69-F676C6A2AF75}" type="datetimeFigureOut">
              <a:rPr lang="en-US" smtClean="0"/>
              <a:pPr>
                <a:defRPr/>
              </a:pPr>
              <a:t>12/3/2021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F0D3EFA-0400-4423-92BA-6C80A86584E7}" type="slidenum">
              <a:rPr lang="en-US" smtClean="0"/>
              <a:pPr/>
              <a:t>‹#›</a:t>
            </a:fld>
            <a:endParaRPr lang="en-US"/>
          </a:p>
        </p:txBody>
      </p:sp>
    </p:spTree>
    <p:extLst>
      <p:ext uri="{BB962C8B-B14F-4D97-AF65-F5344CB8AC3E}">
        <p14:creationId xmlns:p14="http://schemas.microsoft.com/office/powerpoint/2010/main" val="90855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10740" cy="7578343"/>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a:defRPr/>
            </a:pPr>
            <a:fld id="{7847AD14-1A17-4A49-AA69-F676C6A2AF75}" type="datetimeFigureOut">
              <a:rPr lang="en-US" smtClean="0"/>
              <a:pPr>
                <a:defRPr/>
              </a:pPr>
              <a:t>12/3/2021</a:t>
            </a:fld>
            <a:endParaRPr lang="en-US" dirty="0"/>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fld id="{6F0D3EFA-0400-4423-92BA-6C80A86584E7}" type="slidenum">
              <a:rPr lang="en-US" smtClean="0"/>
              <a:pPr/>
              <a:t>‹#›</a:t>
            </a:fld>
            <a:endParaRPr lang="en-US"/>
          </a:p>
        </p:txBody>
      </p:sp>
    </p:spTree>
    <p:extLst>
      <p:ext uri="{BB962C8B-B14F-4D97-AF65-F5344CB8AC3E}">
        <p14:creationId xmlns:p14="http://schemas.microsoft.com/office/powerpoint/2010/main" val="2688006343"/>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9" y="1979613"/>
            <a:ext cx="9070975" cy="5472632"/>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Travel &amp; Tourism Management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Jateen  Tirlotkar             20104091</a:t>
            </a:r>
          </a:p>
          <a:p>
            <a:pPr eaLnBrk="1" fontAlgn="auto" hangingPunct="1">
              <a:spcBef>
                <a:spcPts val="0"/>
              </a:spcBef>
              <a:spcAft>
                <a:spcPts val="0"/>
              </a:spcAft>
              <a:defRPr/>
            </a:pPr>
            <a:r>
              <a:rPr lang="en-I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Devesh Zope                    20104086</a:t>
            </a:r>
          </a:p>
          <a:p>
            <a:pPr algn="ctr" eaLnBrk="1" fontAlgn="auto" hangingPunct="1">
              <a:spcBef>
                <a:spcPts val="0"/>
              </a:spcBef>
              <a:spcAft>
                <a:spcPts val="0"/>
              </a:spcAft>
              <a:defRPr/>
            </a:pPr>
            <a:r>
              <a:rPr lang="en-I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Sahil  Vishwakarma       20104089</a:t>
            </a:r>
          </a:p>
          <a:p>
            <a:pPr algn="ctr" eaLnBrk="1" fontAlgn="auto" hangingPunct="1">
              <a:spcBef>
                <a:spcPts val="0"/>
              </a:spcBef>
              <a:spcAft>
                <a:spcPts val="0"/>
              </a:spcAft>
              <a:defRPr/>
            </a:pPr>
            <a:r>
              <a:rPr lang="en-I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Siddesh  Sawant             20104044</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Sonal Jain</a:t>
            </a:r>
          </a:p>
        </p:txBody>
      </p:sp>
      <p:pic>
        <p:nvPicPr>
          <p:cNvPr id="8195" name="Picture 2"/>
          <p:cNvPicPr>
            <a:picLocks noChangeAspect="1" noChangeArrowheads="1"/>
          </p:cNvPicPr>
          <p:nvPr/>
        </p:nvPicPr>
        <p:blipFill>
          <a:blip r:embed="rId3" cstate="print"/>
          <a:srcRect/>
          <a:stretch>
            <a:fillRect/>
          </a:stretch>
        </p:blipFill>
        <p:spPr bwMode="auto">
          <a:xfrm>
            <a:off x="144462" y="1589"/>
            <a:ext cx="9936163" cy="1871662"/>
          </a:xfrm>
          <a:prstGeom prst="rect">
            <a:avLst/>
          </a:prstGeom>
          <a:noFill/>
          <a:ln w="9525">
            <a:noFill/>
            <a:round/>
            <a:headEnd/>
            <a:tailEnd/>
          </a:ln>
          <a:effectLst/>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647700" y="3057526"/>
            <a:ext cx="9070975" cy="1262063"/>
          </a:xfrm>
          <a:prstGeom prst="rect">
            <a:avLst/>
          </a:prstGeom>
          <a:noFill/>
          <a:ln w="9525">
            <a:noFill/>
            <a:round/>
            <a:headEnd/>
            <a:tailEnd/>
          </a:ln>
          <a:effectLst/>
        </p:spPr>
        <p:txBody>
          <a:bodyPr lIns="0" tIns="31677" rIns="0" bIns="0" anchor="ctr"/>
          <a:lstStyle/>
          <a:p>
            <a:pPr algn="ctr" eaLnBrk="1" hangingPunct="1">
              <a:lnSpc>
                <a:spcPct val="93000"/>
              </a:lnSpc>
              <a:buClr>
                <a:srgbClr val="000000"/>
              </a:buClr>
              <a:buSzPct val="100000"/>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5400" dirty="0">
                <a:latin typeface="Stencil" panose="040409050D0802020404" pitchFamily="82" charset="0"/>
                <a:ea typeface="DejaVu Sans" charset="0"/>
                <a:cs typeface="DejaVu Sans"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504825" y="144465"/>
            <a:ext cx="9070975" cy="1057275"/>
          </a:xfrm>
          <a:prstGeom prst="rect">
            <a:avLst/>
          </a:prstGeom>
          <a:noFill/>
          <a:ln w="9525">
            <a:noFill/>
            <a:round/>
            <a:headEnd/>
            <a:tailEnd/>
          </a:ln>
          <a:effectLst/>
        </p:spPr>
        <p:txBody>
          <a:bodyPr lIns="0" tIns="31677" rIns="0" bIns="0" anchor="ctr"/>
          <a:lstStyle/>
          <a:p>
            <a:pPr algn="ctr" eaLnBrk="1" hangingPunct="1">
              <a:lnSpc>
                <a:spcPct val="93000"/>
              </a:lnSpc>
              <a:buClr>
                <a:srgbClr val="000000"/>
              </a:buClr>
              <a:buSzPct val="100000"/>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3600" b="1" dirty="0">
                <a:solidFill>
                  <a:srgbClr val="000000"/>
                </a:solidFill>
                <a:latin typeface="Times New Roman" pitchFamily="16" charset="0"/>
                <a:ea typeface="DejaVu Sans" charset="0"/>
                <a:cs typeface="DejaVu Sans" charset="0"/>
              </a:rPr>
              <a:t>Contents</a:t>
            </a:r>
          </a:p>
        </p:txBody>
      </p:sp>
      <p:sp>
        <p:nvSpPr>
          <p:cNvPr id="10243" name="Rectangle 2"/>
          <p:cNvSpPr>
            <a:spLocks noChangeArrowheads="1"/>
          </p:cNvSpPr>
          <p:nvPr/>
        </p:nvSpPr>
        <p:spPr bwMode="auto">
          <a:xfrm>
            <a:off x="504825" y="1116014"/>
            <a:ext cx="9323388" cy="5578475"/>
          </a:xfrm>
          <a:prstGeom prst="rect">
            <a:avLst/>
          </a:prstGeom>
          <a:noFill/>
          <a:ln w="9525">
            <a:noFill/>
            <a:round/>
            <a:headEnd/>
            <a:tailEnd/>
          </a:ln>
          <a:effectLst/>
        </p:spPr>
        <p:txBody>
          <a:bodyPr lIns="0" tIns="21238" rIns="0" bIns="0"/>
          <a:lstStyle/>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Introduction</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Objectives</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Scope</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Features / Functionality</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Project Outcomes</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Technology Stack</a:t>
            </a:r>
          </a:p>
          <a:p>
            <a:pPr marL="430168" indent="-322230" eaLnBrk="1" hangingPunct="1">
              <a:lnSpc>
                <a:spcPct val="200000"/>
              </a:lnSpc>
              <a:spcAft>
                <a:spcPts val="1413"/>
              </a:spcAft>
              <a:buClr>
                <a:srgbClr val="000000"/>
              </a:buClr>
              <a:buSzPct val="45000"/>
              <a:buFont typeface="Wingdings" charset="2"/>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dirty="0">
                <a:latin typeface="Bahnschrift" panose="020B0502040204020203" pitchFamily="34" charset="0"/>
                <a:ea typeface="DejaVu Sans" charset="0"/>
                <a:cs typeface="DejaVu Sans" charset="0"/>
              </a:rPr>
              <a:t>Block Diagram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1. Introduction</a:t>
            </a:r>
          </a:p>
        </p:txBody>
      </p:sp>
      <p:sp>
        <p:nvSpPr>
          <p:cNvPr id="12291" name="Rectangle 2"/>
          <p:cNvSpPr>
            <a:spLocks noChangeArrowheads="1"/>
          </p:cNvSpPr>
          <p:nvPr/>
        </p:nvSpPr>
        <p:spPr bwMode="auto">
          <a:xfrm>
            <a:off x="359792" y="1835621"/>
            <a:ext cx="9070975" cy="4989513"/>
          </a:xfrm>
          <a:prstGeom prst="rect">
            <a:avLst/>
          </a:prstGeom>
          <a:noFill/>
          <a:ln w="9525">
            <a:noFill/>
            <a:miter lim="800000"/>
            <a:headEnd/>
            <a:tailEnd/>
          </a:ln>
        </p:spPr>
        <p:txBody>
          <a:bodyPr lIns="0" tIns="21238" rIns="0" bIns="0"/>
          <a:lstStyle/>
          <a:p>
            <a:pPr marL="450803" indent="-342865"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u="sng" dirty="0">
                <a:latin typeface="Bahnschrift" panose="020B0502040204020203" pitchFamily="34" charset="0"/>
                <a:cs typeface="Times New Roman" pitchFamily="16" charset="0"/>
              </a:rPr>
              <a:t>Problem Identified </a:t>
            </a:r>
            <a:r>
              <a:rPr lang="en-IN" altLang="en-US" sz="2400" dirty="0">
                <a:latin typeface="Bahnschrift" panose="020B0502040204020203" pitchFamily="34" charset="0"/>
                <a:cs typeface="Times New Roman" pitchFamily="16" charset="0"/>
              </a:rPr>
              <a:t>: </a:t>
            </a:r>
          </a:p>
          <a:p>
            <a:pPr marL="450803" indent="-342865" algn="r"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US" altLang="en-US" sz="2400" dirty="0">
                <a:latin typeface="Bahnschrift" panose="020B0502040204020203" pitchFamily="34" charset="0"/>
                <a:cs typeface="Times New Roman" pitchFamily="16" charset="0"/>
              </a:rPr>
              <a:t>People have to visit Multiple Hotels to get information about it.</a:t>
            </a:r>
            <a:endParaRPr lang="en-IN" altLang="en-US" sz="2400" dirty="0">
              <a:latin typeface="Bahnschrift" panose="020B0502040204020203" pitchFamily="34" charset="0"/>
              <a:cs typeface="Times New Roman" pitchFamily="16" charset="0"/>
            </a:endParaRPr>
          </a:p>
          <a:p>
            <a:pPr marL="934941" lvl="2" indent="-342865"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US" altLang="en-US" sz="2400" dirty="0">
                <a:latin typeface="Bahnschrift" panose="020B0502040204020203" pitchFamily="34" charset="0"/>
                <a:cs typeface="Times New Roman" pitchFamily="16" charset="0"/>
              </a:rPr>
              <a:t>Customers don't get right Tours according to their Choice by going tourist offices.</a:t>
            </a:r>
            <a:endParaRPr lang="en-IN" altLang="en-US" sz="2400" dirty="0">
              <a:latin typeface="Bahnschrift" panose="020B0502040204020203" pitchFamily="34" charset="0"/>
              <a:cs typeface="Times New Roman" pitchFamily="16" charset="0"/>
            </a:endParaRPr>
          </a:p>
          <a:p>
            <a:pPr marL="450803" indent="-342865"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endParaRPr lang="en-IN" altLang="en-US" sz="2400" u="sng" dirty="0">
              <a:latin typeface="Bahnschrift" panose="020B0502040204020203" pitchFamily="34" charset="0"/>
              <a:cs typeface="Times New Roman" pitchFamily="16" charset="0"/>
            </a:endParaRPr>
          </a:p>
          <a:p>
            <a:pPr marL="450803" indent="-342865"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IN" altLang="en-US" sz="2400" u="sng" dirty="0">
                <a:latin typeface="Bahnschrift" panose="020B0502040204020203" pitchFamily="34" charset="0"/>
                <a:cs typeface="Times New Roman" pitchFamily="16" charset="0"/>
              </a:rPr>
              <a:t>Solution Proposed :</a:t>
            </a:r>
          </a:p>
          <a:p>
            <a:pPr marL="934941" lvl="2" indent="-342865" eaLnBrk="1" hangingPunct="1">
              <a:lnSpc>
                <a:spcPct val="93000"/>
              </a:lnSpc>
              <a:spcAft>
                <a:spcPts val="1413"/>
              </a:spcAft>
              <a:buFont typeface="Arial" charset="0"/>
              <a:buChar char="•"/>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r>
              <a:rPr lang="en-US" altLang="en-US" sz="2400" dirty="0">
                <a:latin typeface="Bahnschrift" panose="020B0502040204020203" pitchFamily="34" charset="0"/>
                <a:cs typeface="Times New Roman" pitchFamily="16" charset="0"/>
              </a:rPr>
              <a:t>This Software helps peoples in accessing the information related to the travel to the particular destination with great ease and also user can track information related to their tours.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2. Objectives</a:t>
            </a:r>
          </a:p>
        </p:txBody>
      </p:sp>
      <p:sp>
        <p:nvSpPr>
          <p:cNvPr id="6146" name="Rectangle 2"/>
          <p:cNvSpPr>
            <a:spLocks noChangeArrowheads="1"/>
          </p:cNvSpPr>
          <p:nvPr/>
        </p:nvSpPr>
        <p:spPr bwMode="auto">
          <a:xfrm>
            <a:off x="503239" y="1768476"/>
            <a:ext cx="9070975" cy="4989513"/>
          </a:xfrm>
          <a:prstGeom prst="rect">
            <a:avLst/>
          </a:prstGeom>
          <a:noFill/>
          <a:ln>
            <a:noFill/>
          </a:ln>
          <a:effectLst/>
        </p:spPr>
        <p:txBody>
          <a:bodyPr lIns="0" tIns="21238"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26" indent="-457200" eaLnBrk="1" fontAlgn="auto" hangingPunct="1">
              <a:lnSpc>
                <a:spcPct val="93000"/>
              </a:lnSpc>
              <a:spcBef>
                <a:spcPts val="0"/>
              </a:spcBef>
              <a:spcAft>
                <a:spcPts val="1413"/>
              </a:spcAft>
              <a:buFont typeface="+mj-lt"/>
              <a:buAutoNum type="arabicPeriod"/>
              <a:defRPr/>
            </a:pPr>
            <a:r>
              <a:rPr lang="en-IN" sz="2400" dirty="0">
                <a:solidFill>
                  <a:schemeClr val="tx1"/>
                </a:solidFill>
                <a:latin typeface="Bahnschrift" panose="020B0502040204020203" pitchFamily="34" charset="0"/>
              </a:rPr>
              <a:t>To manage all the travel requirements of the companies while providing ease and sort of convenience to the customers</a:t>
            </a: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93000"/>
              </a:lnSpc>
              <a:spcBef>
                <a:spcPts val="0"/>
              </a:spcBef>
              <a:spcAft>
                <a:spcPts val="1413"/>
              </a:spcAft>
              <a:buFont typeface="+mj-lt"/>
              <a:buAutoNum type="arabicPeriod"/>
              <a:defRPr/>
            </a:pPr>
            <a:r>
              <a:rPr lang="en-IN" sz="2400" dirty="0">
                <a:solidFill>
                  <a:schemeClr val="tx1"/>
                </a:solidFill>
                <a:latin typeface="Bahnschrift" panose="020B0502040204020203" pitchFamily="34" charset="0"/>
              </a:rPr>
              <a:t>To provide advice on which destinations, attractions, accommodations, and so on, are worth a visit and providing information on how to access them.</a:t>
            </a:r>
            <a:endParaRPr lang="en-IN" altLang="en-US" sz="2400" dirty="0">
              <a:solidFill>
                <a:schemeClr val="tx1"/>
              </a:solidFill>
              <a:latin typeface="Bahnschrift" panose="020B0502040204020203" pitchFamily="34" charset="0"/>
              <a:cs typeface="Times New Roman" panose="02020603050405020304" pitchFamily="18" charset="0"/>
            </a:endParaRPr>
          </a:p>
          <a:p>
            <a:pPr marL="566726" indent="-457200" eaLnBrk="1" fontAlgn="auto" hangingPunct="1">
              <a:lnSpc>
                <a:spcPct val="93000"/>
              </a:lnSpc>
              <a:spcBef>
                <a:spcPts val="0"/>
              </a:spcBef>
              <a:spcAft>
                <a:spcPts val="1413"/>
              </a:spcAft>
              <a:buFont typeface="+mj-lt"/>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To develop a system that automates the processes and activities of a travel and the purpose is to design a system using which one can perform all operations related to traveling.</a:t>
            </a:r>
          </a:p>
          <a:p>
            <a:pPr marL="566726" indent="-457200" eaLnBrk="1" fontAlgn="auto" hangingPunct="1">
              <a:lnSpc>
                <a:spcPct val="93000"/>
              </a:lnSpc>
              <a:spcBef>
                <a:spcPts val="0"/>
              </a:spcBef>
              <a:spcAft>
                <a:spcPts val="1413"/>
              </a:spcAft>
              <a:buFont typeface="+mj-lt"/>
              <a:buAutoNum type="arabicPeriod"/>
              <a:defRPr/>
            </a:pPr>
            <a:endParaRPr lang="en-IN" altLang="en-US" sz="2400" dirty="0">
              <a:solidFill>
                <a:schemeClr val="tx1"/>
              </a:solidFill>
              <a:latin typeface="Bahnschrift" panose="020B0502040204020203"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3. Scope</a:t>
            </a:r>
          </a:p>
        </p:txBody>
      </p:sp>
      <p:sp>
        <p:nvSpPr>
          <p:cNvPr id="6146" name="Rectangle 2"/>
          <p:cNvSpPr>
            <a:spLocks noChangeArrowheads="1"/>
          </p:cNvSpPr>
          <p:nvPr/>
        </p:nvSpPr>
        <p:spPr bwMode="auto">
          <a:xfrm>
            <a:off x="143768" y="1259557"/>
            <a:ext cx="9286875" cy="6120680"/>
          </a:xfrm>
          <a:prstGeom prst="rect">
            <a:avLst/>
          </a:prstGeom>
          <a:noFill/>
          <a:ln>
            <a:noFill/>
          </a:ln>
          <a:effectLst/>
        </p:spPr>
        <p:txBody>
          <a:bodyPr lIns="0" tIns="21238"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26" indent="0" eaLnBrk="1" fontAlgn="auto" hangingPunct="1">
              <a:lnSpc>
                <a:spcPct val="93000"/>
              </a:lnSpc>
              <a:spcBef>
                <a:spcPts val="0"/>
              </a:spcBef>
              <a:spcAft>
                <a:spcPts val="1413"/>
              </a:spcAft>
              <a:defRPr/>
            </a:pP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algn="just" eaLnBrk="1" fontAlgn="auto" hangingPunct="1">
              <a:lnSpc>
                <a:spcPct val="150000"/>
              </a:lnSpc>
              <a:spcBef>
                <a:spcPts val="0"/>
              </a:spcBef>
              <a:spcAft>
                <a:spcPts val="1413"/>
              </a:spcAft>
              <a:buFont typeface="+mj-lt"/>
              <a:buAutoNum type="arabicPeriod"/>
              <a:defRPr/>
            </a:pPr>
            <a:r>
              <a:rPr lang="en-IN" sz="2400" dirty="0">
                <a:effectLst/>
                <a:latin typeface="Bahnschrift" panose="020B0502040204020203" pitchFamily="34" charset="0"/>
                <a:ea typeface="Calibri" panose="020F0502020204030204" pitchFamily="34" charset="0"/>
              </a:rPr>
              <a:t>The main aim of this project is to help the tourism companies to manage their customers, vehicles and agents</a:t>
            </a:r>
          </a:p>
          <a:p>
            <a:pPr marL="566678" indent="-457152" algn="just" eaLnBrk="1" fontAlgn="auto" hangingPunct="1">
              <a:lnSpc>
                <a:spcPct val="150000"/>
              </a:lnSpc>
              <a:spcBef>
                <a:spcPts val="0"/>
              </a:spcBef>
              <a:spcAft>
                <a:spcPts val="1413"/>
              </a:spcAft>
              <a:buFont typeface="+mj-lt"/>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The proposed project on Tourism management system tries to bridge the gap by noting what a tourist perceives as relevant.</a:t>
            </a:r>
          </a:p>
          <a:p>
            <a:pPr marL="566678" indent="-457152" algn="just" eaLnBrk="1" fontAlgn="auto" hangingPunct="1">
              <a:lnSpc>
                <a:spcPct val="150000"/>
              </a:lnSpc>
              <a:spcBef>
                <a:spcPts val="0"/>
              </a:spcBef>
              <a:spcAft>
                <a:spcPts val="1413"/>
              </a:spcAft>
              <a:buFont typeface="+mj-lt"/>
              <a:buAutoNum type="arabicPeriod"/>
              <a:defRPr/>
            </a:pPr>
            <a:r>
              <a:rPr lang="en-IN" sz="2400" dirty="0">
                <a:effectLst/>
                <a:latin typeface="Times New Roman" panose="02020603050405020304" pitchFamily="18" charset="0"/>
                <a:ea typeface="Calibri" panose="020F0502020204030204" pitchFamily="34" charset="0"/>
              </a:rPr>
              <a:t> </a:t>
            </a:r>
            <a:r>
              <a:rPr lang="en-IN" sz="2400" dirty="0">
                <a:effectLst/>
                <a:latin typeface="Bahnschrift" panose="020B0502040204020203" pitchFamily="34" charset="0"/>
                <a:ea typeface="Calibri" panose="020F0502020204030204" pitchFamily="34" charset="0"/>
              </a:rPr>
              <a:t>The standalone platform makes tourism management easy by handling agencies requests and providing services for the customers located at different parts of the various cities</a:t>
            </a:r>
          </a:p>
          <a:p>
            <a:pPr marL="566678" indent="-457152" algn="just" eaLnBrk="1" fontAlgn="auto" hangingPunct="1">
              <a:lnSpc>
                <a:spcPct val="150000"/>
              </a:lnSpc>
              <a:spcBef>
                <a:spcPts val="0"/>
              </a:spcBef>
              <a:spcAft>
                <a:spcPts val="1413"/>
              </a:spcAft>
              <a:buFont typeface="+mj-lt"/>
              <a:buAutoNum type="arabicPeriod"/>
              <a:defRPr/>
            </a:pPr>
            <a:r>
              <a:rPr lang="en-IN" sz="2400" dirty="0">
                <a:effectLst/>
                <a:latin typeface="Bahnschrift" panose="020B0502040204020203" pitchFamily="34" charset="0"/>
                <a:ea typeface="Calibri" panose="020F0502020204030204" pitchFamily="34" charset="0"/>
              </a:rPr>
              <a:t>Different modules have been incorporated in this project to handle different parts and sectors of the tour management field</a:t>
            </a:r>
            <a:endParaRPr lang="en-US" altLang="en-US" sz="2400" dirty="0">
              <a:solidFill>
                <a:schemeClr val="tx1"/>
              </a:solidFill>
              <a:latin typeface="Bahnschrift" panose="020B0502040204020203"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4. Feature /Functionality</a:t>
            </a:r>
          </a:p>
        </p:txBody>
      </p:sp>
      <p:sp>
        <p:nvSpPr>
          <p:cNvPr id="6146" name="Rectangle 2"/>
          <p:cNvSpPr>
            <a:spLocks noChangeArrowheads="1"/>
          </p:cNvSpPr>
          <p:nvPr/>
        </p:nvSpPr>
        <p:spPr bwMode="auto">
          <a:xfrm>
            <a:off x="530226" y="1475581"/>
            <a:ext cx="9043988" cy="5995986"/>
          </a:xfrm>
          <a:prstGeom prst="rect">
            <a:avLst/>
          </a:prstGeom>
          <a:noFill/>
          <a:ln>
            <a:noFill/>
          </a:ln>
          <a:effectLst/>
        </p:spPr>
        <p:txBody>
          <a:bodyPr lIns="0" tIns="21238"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678" indent="-457152" eaLnBrk="1" fontAlgn="auto" hangingPunct="1">
              <a:lnSpc>
                <a:spcPct val="93000"/>
              </a:lnSpc>
              <a:spcBef>
                <a:spcPts val="0"/>
              </a:spcBef>
              <a:spcAft>
                <a:spcPts val="1413"/>
              </a:spcAft>
              <a:buFont typeface="+mj-lt"/>
              <a:buAutoNum type="arabicPeriod"/>
              <a:defRPr/>
            </a:pPr>
            <a:r>
              <a:rPr lang="en-IN" altLang="en-US" sz="2400" dirty="0">
                <a:solidFill>
                  <a:schemeClr val="tx1"/>
                </a:solidFill>
                <a:latin typeface="Bahnschrift" panose="020B0502040204020203" pitchFamily="34" charset="0"/>
                <a:cs typeface="Times New Roman" panose="02020603050405020304" pitchFamily="18" charset="0"/>
              </a:rPr>
              <a:t>User-friendly interface :</a:t>
            </a:r>
          </a:p>
          <a:p>
            <a:pPr marL="1050815" lvl="2" indent="-457152" eaLnBrk="1" fontAlgn="auto" hangingPunct="1">
              <a:lnSpc>
                <a:spcPct val="93000"/>
              </a:lnSpc>
              <a:spcBef>
                <a:spcPts val="0"/>
              </a:spcBef>
              <a:spcAft>
                <a:spcPts val="1413"/>
              </a:spcAft>
              <a:buFont typeface="Arial" panose="020B0604020202020204" pitchFamily="34" charset="0"/>
              <a:buChar char="•"/>
              <a:defRPr/>
            </a:pPr>
            <a:r>
              <a:rPr lang="en-US" altLang="en-US" sz="2400" dirty="0">
                <a:solidFill>
                  <a:schemeClr val="tx1"/>
                </a:solidFill>
                <a:latin typeface="Bahnschrift" panose="020B0502040204020203" pitchFamily="34" charset="0"/>
                <a:cs typeface="Times New Roman" panose="02020603050405020304" pitchFamily="18" charset="0"/>
              </a:rPr>
              <a:t>Interface is bound to simple and very friendly as per the user is concerned. That is ,we can say that the project is user friendly which is one of the primary concerns of any good project</a:t>
            </a: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93000"/>
              </a:lnSpc>
              <a:spcBef>
                <a:spcPts val="0"/>
              </a:spcBef>
              <a:spcAft>
                <a:spcPts val="1413"/>
              </a:spcAft>
              <a:buFont typeface="+mj-lt"/>
              <a:buAutoNum type="arabicPeriod"/>
              <a:defRPr/>
            </a:pPr>
            <a:r>
              <a:rPr lang="en-IN" altLang="en-US" sz="2400" dirty="0">
                <a:solidFill>
                  <a:schemeClr val="tx1"/>
                </a:solidFill>
                <a:latin typeface="Bahnschrift" panose="020B0502040204020203" pitchFamily="34" charset="0"/>
                <a:cs typeface="Times New Roman" panose="02020603050405020304" pitchFamily="18" charset="0"/>
              </a:rPr>
              <a:t>Easy Booking System :</a:t>
            </a:r>
          </a:p>
          <a:p>
            <a:pPr marL="1050815" lvl="2" indent="-457152" eaLnBrk="1" fontAlgn="auto" hangingPunct="1">
              <a:lnSpc>
                <a:spcPct val="93000"/>
              </a:lnSpc>
              <a:spcBef>
                <a:spcPts val="0"/>
              </a:spcBef>
              <a:spcAft>
                <a:spcPts val="1413"/>
              </a:spcAft>
              <a:buFont typeface="Arial" panose="020B0604020202020204" pitchFamily="34" charset="0"/>
              <a:buChar char="•"/>
              <a:defRPr/>
            </a:pPr>
            <a:r>
              <a:rPr lang="en-US" altLang="en-US" sz="2400" dirty="0">
                <a:solidFill>
                  <a:schemeClr val="tx1"/>
                </a:solidFill>
                <a:latin typeface="Bahnschrift" panose="020B0502040204020203" pitchFamily="34" charset="0"/>
                <a:cs typeface="Times New Roman" panose="02020603050405020304" pitchFamily="18" charset="0"/>
              </a:rPr>
              <a:t>The user can easily book a package or a hotel by selecting on the package user needs and can also check the details of the package.</a:t>
            </a:r>
            <a:endParaRPr lang="en-IN" altLang="en-US" sz="2400" dirty="0">
              <a:solidFill>
                <a:schemeClr val="tx1"/>
              </a:solidFill>
              <a:latin typeface="Bahnschrift" panose="020B0502040204020203" pitchFamily="34" charset="0"/>
              <a:cs typeface="Times New Roman" panose="02020603050405020304" pitchFamily="18" charset="0"/>
            </a:endParaRPr>
          </a:p>
          <a:p>
            <a:pPr marL="342900" lvl="0" indent="-342900">
              <a:lnSpc>
                <a:spcPct val="150000"/>
              </a:lnSpc>
              <a:buFont typeface="+mj-lt"/>
              <a:buAutoNum type="arabicPeriod"/>
            </a:pPr>
            <a:r>
              <a:rPr lang="en-IN" sz="2400" b="0" dirty="0">
                <a:solidFill>
                  <a:srgbClr val="000000"/>
                </a:solidFill>
                <a:effectLst/>
                <a:latin typeface="Bahnschrift" panose="020B0502040204020203" pitchFamily="34" charset="0"/>
                <a:ea typeface="Times New Roman" panose="02020603050405020304" pitchFamily="18" charset="0"/>
              </a:rPr>
              <a:t>Store user profile’s data:</a:t>
            </a:r>
            <a:endParaRPr lang="en-IN" sz="2400" b="1" dirty="0">
              <a:latin typeface="Bahnschrift" panose="020B0502040204020203" pitchFamily="34" charset="0"/>
              <a:ea typeface="Times New Roman" panose="02020603050405020304" pitchFamily="18" charset="0"/>
            </a:endParaRPr>
          </a:p>
          <a:p>
            <a:pPr marL="342900" lvl="0" indent="-342900">
              <a:lnSpc>
                <a:spcPct val="150000"/>
              </a:lnSpc>
              <a:buFont typeface="Arial" panose="020B0604020202020204" pitchFamily="34" charset="0"/>
              <a:buChar char="•"/>
            </a:pPr>
            <a:r>
              <a:rPr lang="en-IN" sz="2400" dirty="0">
                <a:solidFill>
                  <a:srgbClr val="4C4C4D"/>
                </a:solidFill>
                <a:effectLst/>
                <a:latin typeface="Bahnschrift" panose="020B0502040204020203" pitchFamily="34" charset="0"/>
                <a:ea typeface="Calibri" panose="020F0502020204030204" pitchFamily="34" charset="0"/>
                <a:cs typeface="Times New Roman" panose="02020603050405020304" pitchFamily="18" charset="0"/>
              </a:rPr>
              <a:t>To avoid repetitive approaches to fill forms or user information, it is important to have a feature of auto-saving user’s data such as personal information, travel history, etc.</a:t>
            </a:r>
            <a:endParaRPr lang="en-IN" sz="2400" dirty="0">
              <a:effectLst/>
              <a:latin typeface="Bahnschrift" panose="020B0502040204020203" pitchFamily="34" charset="0"/>
              <a:ea typeface="Calibri" panose="020F0502020204030204" pitchFamily="34" charset="0"/>
              <a:cs typeface="Times New Roman" panose="02020603050405020304" pitchFamily="18" charset="0"/>
            </a:endParaRPr>
          </a:p>
          <a:p>
            <a:pPr marL="593662" lvl="2" eaLnBrk="1" fontAlgn="auto" hangingPunct="1">
              <a:lnSpc>
                <a:spcPct val="93000"/>
              </a:lnSpc>
              <a:spcBef>
                <a:spcPts val="0"/>
              </a:spcBef>
              <a:spcAft>
                <a:spcPts val="1413"/>
              </a:spcAft>
              <a:defRPr/>
            </a:pPr>
            <a:endParaRPr lang="en-IN" altLang="en-US" sz="2400" dirty="0">
              <a:solidFill>
                <a:schemeClr val="tx1"/>
              </a:solidFill>
              <a:latin typeface="Bahnschrift" panose="020B0502040204020203" pitchFamily="34" charset="0"/>
              <a:cs typeface="Times New Roman" panose="02020603050405020304" pitchFamily="18" charset="0"/>
            </a:endParaRPr>
          </a:p>
          <a:p>
            <a:pPr marL="109526" indent="0" eaLnBrk="1" fontAlgn="auto" hangingPunct="1">
              <a:lnSpc>
                <a:spcPct val="93000"/>
              </a:lnSpc>
              <a:spcBef>
                <a:spcPts val="0"/>
              </a:spcBef>
              <a:spcAft>
                <a:spcPts val="1413"/>
              </a:spcAft>
              <a:defRPr/>
            </a:pPr>
            <a:endParaRPr lang="en-IN" altLang="en-US" sz="2400" dirty="0">
              <a:solidFill>
                <a:schemeClr val="tx1"/>
              </a:solidFill>
              <a:latin typeface="Bahnschrift" panose="020B0502040204020203"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5. Outcome of Project</a:t>
            </a:r>
          </a:p>
        </p:txBody>
      </p:sp>
      <p:sp>
        <p:nvSpPr>
          <p:cNvPr id="6146" name="Rectangle 2"/>
          <p:cNvSpPr>
            <a:spLocks noChangeArrowheads="1"/>
          </p:cNvSpPr>
          <p:nvPr/>
        </p:nvSpPr>
        <p:spPr bwMode="auto">
          <a:xfrm>
            <a:off x="215900" y="1331565"/>
            <a:ext cx="9577388" cy="5926486"/>
          </a:xfrm>
          <a:prstGeom prst="rect">
            <a:avLst/>
          </a:prstGeom>
          <a:noFill/>
          <a:ln>
            <a:noFill/>
          </a:ln>
          <a:effectLst/>
        </p:spPr>
        <p:txBody>
          <a:bodyPr lIns="0" tIns="21238"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26" indent="0" eaLnBrk="1" fontAlgn="auto" hangingPunct="1">
              <a:lnSpc>
                <a:spcPct val="93000"/>
              </a:lnSpc>
              <a:spcBef>
                <a:spcPts val="0"/>
              </a:spcBef>
              <a:spcAft>
                <a:spcPts val="1413"/>
              </a:spcAft>
              <a:defRPr/>
            </a:pP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150000"/>
              </a:lnSpc>
              <a:spcBef>
                <a:spcPts val="0"/>
              </a:spcBef>
              <a:spcAft>
                <a:spcPts val="1413"/>
              </a:spcAft>
              <a:buFontTx/>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"Travel And Tourism Management" simplifies the management process in travelling.</a:t>
            </a: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150000"/>
              </a:lnSpc>
              <a:spcBef>
                <a:spcPts val="0"/>
              </a:spcBef>
              <a:spcAft>
                <a:spcPts val="1413"/>
              </a:spcAft>
              <a:buFontTx/>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Users can decide about places they want to visit and make bookings online for travel and accommodation.</a:t>
            </a: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150000"/>
              </a:lnSpc>
              <a:spcBef>
                <a:spcPts val="0"/>
              </a:spcBef>
              <a:spcAft>
                <a:spcPts val="1413"/>
              </a:spcAft>
              <a:buFontTx/>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Any tourist agency can make use of this project for saving customer details in database.</a:t>
            </a:r>
            <a:endParaRPr lang="en-IN"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150000"/>
              </a:lnSpc>
              <a:spcBef>
                <a:spcPts val="0"/>
              </a:spcBef>
              <a:spcAft>
                <a:spcPts val="1413"/>
              </a:spcAft>
              <a:buFontTx/>
              <a:buAutoNum type="arabicPeriod"/>
              <a:defRPr/>
            </a:pPr>
            <a:r>
              <a:rPr lang="en-US" altLang="en-US" sz="2400" dirty="0">
                <a:solidFill>
                  <a:schemeClr val="tx1"/>
                </a:solidFill>
                <a:latin typeface="Bahnschrift" panose="020B0502040204020203" pitchFamily="34" charset="0"/>
                <a:cs typeface="Times New Roman" panose="02020603050405020304" pitchFamily="18" charset="0"/>
              </a:rPr>
              <a:t>Navigation through the web application is easy.</a:t>
            </a:r>
          </a:p>
          <a:p>
            <a:pPr marL="566678" indent="-457152">
              <a:lnSpc>
                <a:spcPct val="150000"/>
              </a:lnSpc>
              <a:spcAft>
                <a:spcPts val="1413"/>
              </a:spcAft>
              <a:buFontTx/>
              <a:buAutoNum type="arabicPeriod"/>
              <a:defRPr/>
            </a:pPr>
            <a:r>
              <a:rPr lang="en-IN" sz="2400" dirty="0">
                <a:effectLst/>
                <a:latin typeface="Bahnschrift" panose="020B0502040204020203" pitchFamily="34" charset="0"/>
                <a:ea typeface="Calibri" panose="020F0502020204030204" pitchFamily="34" charset="0"/>
                <a:cs typeface="Times New Roman" panose="02020603050405020304" pitchFamily="18" charset="0"/>
              </a:rPr>
              <a:t>Minimizing human effort and cost efficiency databases. </a:t>
            </a:r>
          </a:p>
          <a:p>
            <a:pPr marL="566678" indent="-457152" eaLnBrk="1" fontAlgn="auto" hangingPunct="1">
              <a:lnSpc>
                <a:spcPct val="150000"/>
              </a:lnSpc>
              <a:spcBef>
                <a:spcPts val="0"/>
              </a:spcBef>
              <a:spcAft>
                <a:spcPts val="1413"/>
              </a:spcAft>
              <a:buFontTx/>
              <a:buAutoNum type="arabicPeriod"/>
              <a:defRPr/>
            </a:pPr>
            <a:endParaRPr lang="en-US" altLang="en-US" sz="2400" dirty="0">
              <a:solidFill>
                <a:schemeClr val="tx1"/>
              </a:solidFill>
              <a:latin typeface="Bahnschrift" panose="020B0502040204020203" pitchFamily="34" charset="0"/>
              <a:cs typeface="Times New Roman" panose="02020603050405020304" pitchFamily="18" charset="0"/>
            </a:endParaRPr>
          </a:p>
          <a:p>
            <a:pPr marL="566678" indent="-457152" eaLnBrk="1" fontAlgn="auto" hangingPunct="1">
              <a:lnSpc>
                <a:spcPct val="150000"/>
              </a:lnSpc>
              <a:spcBef>
                <a:spcPts val="0"/>
              </a:spcBef>
              <a:spcAft>
                <a:spcPts val="1413"/>
              </a:spcAft>
              <a:buFontTx/>
              <a:buAutoNum type="arabicPeriod"/>
              <a:defRPr/>
            </a:pPr>
            <a:endParaRPr lang="en-IN" altLang="en-US" sz="2400" dirty="0">
              <a:solidFill>
                <a:schemeClr val="tx1"/>
              </a:solidFill>
              <a:latin typeface="Bahnschrift" panose="020B0502040204020203"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9" y="301626"/>
            <a:ext cx="9070975" cy="1262063"/>
          </a:xfrm>
          <a:prstGeom prst="rect">
            <a:avLst/>
          </a:prstGeom>
          <a:noFill/>
          <a:ln>
            <a:noFill/>
          </a:ln>
          <a:effectLst/>
        </p:spPr>
        <p:txBody>
          <a:bodyPr lIns="0" tIns="31677"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effectLst>
                  <a:outerShdw blurRad="38100" dist="38100" dir="2700000" algn="tl">
                    <a:srgbClr val="000000">
                      <a:alpha val="43137"/>
                    </a:srgbClr>
                  </a:outerShdw>
                </a:effectLst>
                <a:latin typeface="Bahnschrift" panose="020B0502040204020203" pitchFamily="34" charset="0"/>
                <a:cs typeface="DejaVu Sans" charset="0"/>
              </a:rPr>
              <a:t>6. Technology Stack</a:t>
            </a:r>
          </a:p>
        </p:txBody>
      </p:sp>
      <p:sp>
        <p:nvSpPr>
          <p:cNvPr id="22531" name="Rectangle 2"/>
          <p:cNvSpPr>
            <a:spLocks noChangeArrowheads="1"/>
          </p:cNvSpPr>
          <p:nvPr/>
        </p:nvSpPr>
        <p:spPr bwMode="auto">
          <a:xfrm>
            <a:off x="503239" y="1563688"/>
            <a:ext cx="9070975" cy="5194300"/>
          </a:xfrm>
          <a:prstGeom prst="rect">
            <a:avLst/>
          </a:prstGeom>
          <a:noFill/>
          <a:ln w="9525">
            <a:noFill/>
            <a:miter lim="800000"/>
            <a:headEnd/>
            <a:tailEnd/>
          </a:ln>
        </p:spPr>
        <p:txBody>
          <a:bodyPr lIns="0" tIns="21238" rIns="0" bIns="0"/>
          <a:lstStyle/>
          <a:p>
            <a:pPr marL="107938" eaLnBrk="1" hangingPunct="1">
              <a:lnSpc>
                <a:spcPct val="93000"/>
              </a:lnSpc>
              <a:spcAft>
                <a:spcPts val="1413"/>
              </a:spcAft>
              <a:tabLst>
                <a:tab pos="449216" algn="l"/>
                <a:tab pos="898432" algn="l"/>
                <a:tab pos="1347648" algn="l"/>
                <a:tab pos="1796864" algn="l"/>
                <a:tab pos="2246081" algn="l"/>
                <a:tab pos="2695295" algn="l"/>
                <a:tab pos="3144512" algn="l"/>
                <a:tab pos="3593727" algn="l"/>
                <a:tab pos="4042944" algn="l"/>
                <a:tab pos="4492159" algn="l"/>
                <a:tab pos="4941376" algn="l"/>
                <a:tab pos="5390591" algn="l"/>
                <a:tab pos="5839808" algn="l"/>
                <a:tab pos="6289023" algn="l"/>
                <a:tab pos="6738240" algn="l"/>
                <a:tab pos="7187455" algn="l"/>
                <a:tab pos="7636672" algn="l"/>
                <a:tab pos="8085886" algn="l"/>
                <a:tab pos="8535103" algn="l"/>
                <a:tab pos="8984318" algn="l"/>
              </a:tabLst>
            </a:pPr>
            <a:endParaRPr lang="en-IN" altLang="en-US" sz="2400" dirty="0">
              <a:solidFill>
                <a:srgbClr val="000000"/>
              </a:solidFill>
              <a:latin typeface="Times New Roman" pitchFamily="16" charset="0"/>
              <a:cs typeface="Times New Roman" pitchFamily="16" charset="0"/>
            </a:endParaRPr>
          </a:p>
        </p:txBody>
      </p:sp>
      <p:sp>
        <p:nvSpPr>
          <p:cNvPr id="22532" name="TextBox 4"/>
          <p:cNvSpPr txBox="1">
            <a:spLocks noChangeArrowheads="1"/>
          </p:cNvSpPr>
          <p:nvPr/>
        </p:nvSpPr>
        <p:spPr bwMode="auto">
          <a:xfrm>
            <a:off x="791840" y="2025677"/>
            <a:ext cx="7140575" cy="3970310"/>
          </a:xfrm>
          <a:prstGeom prst="rect">
            <a:avLst/>
          </a:prstGeom>
          <a:noFill/>
          <a:ln w="9525">
            <a:noFill/>
            <a:miter lim="800000"/>
            <a:headEnd/>
            <a:tailEnd/>
          </a:ln>
        </p:spPr>
        <p:txBody>
          <a:bodyPr lIns="91430" tIns="45716" rIns="91430" bIns="45716">
            <a:spAutoFit/>
          </a:bodyPr>
          <a:lstStyle/>
          <a:p>
            <a:pPr eaLnBrk="1" hangingPunct="1"/>
            <a:r>
              <a:rPr lang="en-IN" sz="2800" dirty="0">
                <a:latin typeface="Bahnschrift" panose="020B0502040204020203" pitchFamily="34" charset="0"/>
              </a:rPr>
              <a:t>1.FRONTEND:</a:t>
            </a:r>
          </a:p>
          <a:p>
            <a:pPr eaLnBrk="1" hangingPunct="1"/>
            <a:r>
              <a:rPr lang="en-IN" sz="2800" dirty="0">
                <a:latin typeface="Bahnschrift" panose="020B0502040204020203" pitchFamily="34" charset="0"/>
              </a:rPr>
              <a:t>   NetBeans IDE : Version 8.2</a:t>
            </a:r>
          </a:p>
          <a:p>
            <a:pPr eaLnBrk="1" hangingPunct="1"/>
            <a:r>
              <a:rPr lang="en-IN" sz="2800" dirty="0">
                <a:latin typeface="Bahnschrift" panose="020B0502040204020203" pitchFamily="34" charset="0"/>
              </a:rPr>
              <a:t>   Java JDK : Oracle SE Development Kit 17</a:t>
            </a:r>
          </a:p>
          <a:p>
            <a:pPr eaLnBrk="1" hangingPunct="1"/>
            <a:r>
              <a:rPr lang="en-IN" sz="2800" dirty="0">
                <a:latin typeface="Bahnschrift" panose="020B0502040204020203" pitchFamily="34" charset="0"/>
              </a:rPr>
              <a:t>   JRE         : Oracle Jre 8</a:t>
            </a:r>
          </a:p>
          <a:p>
            <a:pPr eaLnBrk="1" hangingPunct="1"/>
            <a:r>
              <a:rPr lang="en-IN" sz="2800" dirty="0">
                <a:latin typeface="Bahnschrift" panose="020B0502040204020203" pitchFamily="34" charset="0"/>
              </a:rPr>
              <a:t>Toolkits Used: Swing &amp; AWT</a:t>
            </a:r>
          </a:p>
          <a:p>
            <a:pPr eaLnBrk="1" hangingPunct="1"/>
            <a:endParaRPr lang="en-IN" sz="2800" dirty="0">
              <a:latin typeface="Bahnschrift" panose="020B0502040204020203" pitchFamily="34" charset="0"/>
            </a:endParaRPr>
          </a:p>
          <a:p>
            <a:pPr eaLnBrk="1" hangingPunct="1"/>
            <a:r>
              <a:rPr lang="en-IN" sz="2800" dirty="0">
                <a:latin typeface="Bahnschrift" panose="020B0502040204020203" pitchFamily="34" charset="0"/>
              </a:rPr>
              <a:t>2.BACKEND:</a:t>
            </a:r>
          </a:p>
          <a:p>
            <a:pPr eaLnBrk="1" hangingPunct="1"/>
            <a:r>
              <a:rPr lang="en-IN" sz="2800" dirty="0">
                <a:latin typeface="Bahnschrift" panose="020B0502040204020203" pitchFamily="34" charset="0"/>
              </a:rPr>
              <a:t>   Database Used - MySQL</a:t>
            </a:r>
          </a:p>
          <a:p>
            <a:pPr eaLnBrk="1" hangingPunct="1"/>
            <a:r>
              <a:rPr lang="en-IN" sz="2800" dirty="0">
                <a:latin typeface="Bahnschrift" panose="020B0502040204020203" pitchFamily="34"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34F7AC-619F-47BC-951D-AFDEDAA7CE01}"/>
              </a:ext>
            </a:extLst>
          </p:cNvPr>
          <p:cNvSpPr/>
          <p:nvPr/>
        </p:nvSpPr>
        <p:spPr>
          <a:xfrm>
            <a:off x="3161379" y="522761"/>
            <a:ext cx="280831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78343E4-D17B-49E0-A24A-4D4FC368BA95}"/>
              </a:ext>
            </a:extLst>
          </p:cNvPr>
          <p:cNvSpPr txBox="1"/>
          <p:nvPr/>
        </p:nvSpPr>
        <p:spPr>
          <a:xfrm>
            <a:off x="3167844" y="786859"/>
            <a:ext cx="2808309" cy="369332"/>
          </a:xfrm>
          <a:prstGeom prst="rect">
            <a:avLst/>
          </a:prstGeom>
          <a:noFill/>
        </p:spPr>
        <p:txBody>
          <a:bodyPr wrap="square" rtlCol="0">
            <a:spAutoFit/>
          </a:bodyPr>
          <a:lstStyle/>
          <a:p>
            <a:r>
              <a:rPr lang="en-IN" dirty="0"/>
              <a:t>Travel and Tourism Website</a:t>
            </a:r>
          </a:p>
        </p:txBody>
      </p:sp>
      <p:cxnSp>
        <p:nvCxnSpPr>
          <p:cNvPr id="12" name="Straight Connector 11">
            <a:extLst>
              <a:ext uri="{FF2B5EF4-FFF2-40B4-BE49-F238E27FC236}">
                <a16:creationId xmlns:a16="http://schemas.microsoft.com/office/drawing/2014/main" id="{030DF867-3AD8-4F81-A584-73FACF3B7BDF}"/>
              </a:ext>
            </a:extLst>
          </p:cNvPr>
          <p:cNvCxnSpPr>
            <a:cxnSpLocks/>
            <a:stCxn id="3" idx="1"/>
          </p:cNvCxnSpPr>
          <p:nvPr/>
        </p:nvCxnSpPr>
        <p:spPr>
          <a:xfrm flipH="1">
            <a:off x="1367904" y="971525"/>
            <a:ext cx="179994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5839309-E5B1-40F3-BF75-BAFA3A3AE7CE}"/>
              </a:ext>
            </a:extLst>
          </p:cNvPr>
          <p:cNvCxnSpPr/>
          <p:nvPr/>
        </p:nvCxnSpPr>
        <p:spPr>
          <a:xfrm>
            <a:off x="1367904" y="971525"/>
            <a:ext cx="0" cy="144016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9BE160C6-20DE-4E90-9C85-44B5F36E99FD}"/>
              </a:ext>
            </a:extLst>
          </p:cNvPr>
          <p:cNvSpPr/>
          <p:nvPr/>
        </p:nvSpPr>
        <p:spPr>
          <a:xfrm>
            <a:off x="503808" y="2411685"/>
            <a:ext cx="1728192"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Section</a:t>
            </a:r>
          </a:p>
        </p:txBody>
      </p:sp>
      <p:cxnSp>
        <p:nvCxnSpPr>
          <p:cNvPr id="17" name="Straight Connector 16">
            <a:extLst>
              <a:ext uri="{FF2B5EF4-FFF2-40B4-BE49-F238E27FC236}">
                <a16:creationId xmlns:a16="http://schemas.microsoft.com/office/drawing/2014/main" id="{2A6A5411-B616-4990-A992-8B953A8D08D9}"/>
              </a:ext>
            </a:extLst>
          </p:cNvPr>
          <p:cNvCxnSpPr>
            <a:cxnSpLocks/>
            <a:endCxn id="18" idx="0"/>
          </p:cNvCxnSpPr>
          <p:nvPr/>
        </p:nvCxnSpPr>
        <p:spPr>
          <a:xfrm>
            <a:off x="3232168" y="1403561"/>
            <a:ext cx="0" cy="1002361"/>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DB183A4B-6FDA-45CA-977C-C3B7B24B5059}"/>
              </a:ext>
            </a:extLst>
          </p:cNvPr>
          <p:cNvSpPr/>
          <p:nvPr/>
        </p:nvSpPr>
        <p:spPr>
          <a:xfrm>
            <a:off x="2512091" y="2405922"/>
            <a:ext cx="1440154" cy="648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Booking Section</a:t>
            </a:r>
          </a:p>
        </p:txBody>
      </p:sp>
      <p:cxnSp>
        <p:nvCxnSpPr>
          <p:cNvPr id="20" name="Straight Connector 19">
            <a:extLst>
              <a:ext uri="{FF2B5EF4-FFF2-40B4-BE49-F238E27FC236}">
                <a16:creationId xmlns:a16="http://schemas.microsoft.com/office/drawing/2014/main" id="{D2F67316-5F88-45AE-B36B-1678E477287D}"/>
              </a:ext>
            </a:extLst>
          </p:cNvPr>
          <p:cNvCxnSpPr/>
          <p:nvPr/>
        </p:nvCxnSpPr>
        <p:spPr>
          <a:xfrm>
            <a:off x="4966342" y="1403561"/>
            <a:ext cx="0" cy="1008093"/>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DA42E62-2083-42F9-8616-86471D640215}"/>
              </a:ext>
            </a:extLst>
          </p:cNvPr>
          <p:cNvSpPr/>
          <p:nvPr/>
        </p:nvSpPr>
        <p:spPr>
          <a:xfrm>
            <a:off x="4356240" y="2405922"/>
            <a:ext cx="1224135" cy="648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Payment Section</a:t>
            </a:r>
          </a:p>
        </p:txBody>
      </p:sp>
      <p:cxnSp>
        <p:nvCxnSpPr>
          <p:cNvPr id="26" name="Straight Connector 25">
            <a:extLst>
              <a:ext uri="{FF2B5EF4-FFF2-40B4-BE49-F238E27FC236}">
                <a16:creationId xmlns:a16="http://schemas.microsoft.com/office/drawing/2014/main" id="{7BA3BB4E-1D61-4113-AB63-F235381039F4}"/>
              </a:ext>
            </a:extLst>
          </p:cNvPr>
          <p:cNvCxnSpPr>
            <a:cxnSpLocks/>
            <a:stCxn id="3" idx="3"/>
          </p:cNvCxnSpPr>
          <p:nvPr/>
        </p:nvCxnSpPr>
        <p:spPr>
          <a:xfrm>
            <a:off x="5976153" y="971525"/>
            <a:ext cx="555496"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474FE52-E229-434D-82B1-9A337693B777}"/>
              </a:ext>
            </a:extLst>
          </p:cNvPr>
          <p:cNvCxnSpPr/>
          <p:nvPr/>
        </p:nvCxnSpPr>
        <p:spPr>
          <a:xfrm>
            <a:off x="6531649" y="960454"/>
            <a:ext cx="0" cy="1434408"/>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B45CC6AD-898F-4FC5-8F8A-6E366B4903D2}"/>
              </a:ext>
            </a:extLst>
          </p:cNvPr>
          <p:cNvSpPr/>
          <p:nvPr/>
        </p:nvSpPr>
        <p:spPr>
          <a:xfrm>
            <a:off x="5813536" y="2405933"/>
            <a:ext cx="1368412" cy="64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Care</a:t>
            </a:r>
          </a:p>
        </p:txBody>
      </p:sp>
      <p:cxnSp>
        <p:nvCxnSpPr>
          <p:cNvPr id="34" name="Straight Connector 33">
            <a:extLst>
              <a:ext uri="{FF2B5EF4-FFF2-40B4-BE49-F238E27FC236}">
                <a16:creationId xmlns:a16="http://schemas.microsoft.com/office/drawing/2014/main" id="{6AB24F2D-3259-4C01-B175-E45540EA3857}"/>
              </a:ext>
            </a:extLst>
          </p:cNvPr>
          <p:cNvCxnSpPr>
            <a:stCxn id="15" idx="2"/>
          </p:cNvCxnSpPr>
          <p:nvPr/>
        </p:nvCxnSpPr>
        <p:spPr>
          <a:xfrm>
            <a:off x="1367904" y="3059755"/>
            <a:ext cx="0" cy="720082"/>
          </a:xfrm>
          <a:prstGeom prst="line">
            <a:avLst/>
          </a:prstGeom>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A47807C9-8799-44B8-8FB5-B5982A871914}"/>
              </a:ext>
            </a:extLst>
          </p:cNvPr>
          <p:cNvSpPr/>
          <p:nvPr/>
        </p:nvSpPr>
        <p:spPr>
          <a:xfrm>
            <a:off x="575816" y="3851845"/>
            <a:ext cx="1656184"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add and update customers information in database</a:t>
            </a:r>
          </a:p>
        </p:txBody>
      </p:sp>
      <p:cxnSp>
        <p:nvCxnSpPr>
          <p:cNvPr id="37" name="Straight Connector 36">
            <a:extLst>
              <a:ext uri="{FF2B5EF4-FFF2-40B4-BE49-F238E27FC236}">
                <a16:creationId xmlns:a16="http://schemas.microsoft.com/office/drawing/2014/main" id="{F4025B73-788C-4F4F-B78D-A9D7CEF5EA04}"/>
              </a:ext>
            </a:extLst>
          </p:cNvPr>
          <p:cNvCxnSpPr>
            <a:stCxn id="18" idx="2"/>
          </p:cNvCxnSpPr>
          <p:nvPr/>
        </p:nvCxnSpPr>
        <p:spPr>
          <a:xfrm>
            <a:off x="3232168" y="3053973"/>
            <a:ext cx="0" cy="797859"/>
          </a:xfrm>
          <a:prstGeom prst="line">
            <a:avLst/>
          </a:prstGeom>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57D482CA-0D43-4C33-AE9D-5FDBB5585D47}"/>
              </a:ext>
            </a:extLst>
          </p:cNvPr>
          <p:cNvSpPr/>
          <p:nvPr/>
        </p:nvSpPr>
        <p:spPr>
          <a:xfrm>
            <a:off x="2419964" y="3851832"/>
            <a:ext cx="1656185"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view, Check compare, prices of hotel and packages</a:t>
            </a:r>
          </a:p>
        </p:txBody>
      </p:sp>
      <p:cxnSp>
        <p:nvCxnSpPr>
          <p:cNvPr id="40" name="Straight Connector 39">
            <a:extLst>
              <a:ext uri="{FF2B5EF4-FFF2-40B4-BE49-F238E27FC236}">
                <a16:creationId xmlns:a16="http://schemas.microsoft.com/office/drawing/2014/main" id="{447C7329-2373-4412-AEA6-B2F30DAEED28}"/>
              </a:ext>
            </a:extLst>
          </p:cNvPr>
          <p:cNvCxnSpPr>
            <a:stCxn id="21" idx="2"/>
          </p:cNvCxnSpPr>
          <p:nvPr/>
        </p:nvCxnSpPr>
        <p:spPr>
          <a:xfrm flipH="1">
            <a:off x="4968307" y="3053973"/>
            <a:ext cx="1" cy="797860"/>
          </a:xfrm>
          <a:prstGeom prst="line">
            <a:avLst/>
          </a:prstGeom>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71F9B763-1F1B-481E-87D2-ABC4F9BDE90A}"/>
              </a:ext>
            </a:extLst>
          </p:cNvPr>
          <p:cNvSpPr/>
          <p:nvPr/>
        </p:nvSpPr>
        <p:spPr>
          <a:xfrm>
            <a:off x="4356240" y="3868537"/>
            <a:ext cx="1224135" cy="1872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Online Payment Through UPI</a:t>
            </a:r>
          </a:p>
        </p:txBody>
      </p:sp>
      <p:cxnSp>
        <p:nvCxnSpPr>
          <p:cNvPr id="43" name="Straight Connector 42">
            <a:extLst>
              <a:ext uri="{FF2B5EF4-FFF2-40B4-BE49-F238E27FC236}">
                <a16:creationId xmlns:a16="http://schemas.microsoft.com/office/drawing/2014/main" id="{B2446D07-ADDF-40AF-BD09-09C5DBA02A4B}"/>
              </a:ext>
            </a:extLst>
          </p:cNvPr>
          <p:cNvCxnSpPr>
            <a:stCxn id="30" idx="2"/>
          </p:cNvCxnSpPr>
          <p:nvPr/>
        </p:nvCxnSpPr>
        <p:spPr>
          <a:xfrm flipH="1">
            <a:off x="6482454" y="3053973"/>
            <a:ext cx="15288" cy="797871"/>
          </a:xfrm>
          <a:prstGeom prst="line">
            <a:avLst/>
          </a:prstGeom>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6B977493-52AD-42E9-80B7-9CB33321F51C}"/>
              </a:ext>
            </a:extLst>
          </p:cNvPr>
          <p:cNvSpPr/>
          <p:nvPr/>
        </p:nvSpPr>
        <p:spPr>
          <a:xfrm>
            <a:off x="5791476" y="3868537"/>
            <a:ext cx="1609812" cy="1872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Regarding any issue or cancellation visit this section</a:t>
            </a:r>
          </a:p>
        </p:txBody>
      </p:sp>
    </p:spTree>
    <p:extLst>
      <p:ext uri="{BB962C8B-B14F-4D97-AF65-F5344CB8AC3E}">
        <p14:creationId xmlns:p14="http://schemas.microsoft.com/office/powerpoint/2010/main" val="4058092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556</Words>
  <Application>Microsoft Office PowerPoint</Application>
  <PresentationFormat>Custom</PresentationFormat>
  <Paragraphs>80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Stencil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Jateen Tirlotkar</cp:lastModifiedBy>
  <cp:revision>51</cp:revision>
  <cp:lastPrinted>1601-01-01T00:00:00Z</cp:lastPrinted>
  <dcterms:created xsi:type="dcterms:W3CDTF">2017-10-25T08:22:14Z</dcterms:created>
  <dcterms:modified xsi:type="dcterms:W3CDTF">2021-12-03T11:17:27Z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