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9" r:id="rId3"/>
    <p:sldId id="257" r:id="rId4"/>
    <p:sldId id="264" r:id="rId5"/>
    <p:sldId id="258" r:id="rId6"/>
    <p:sldId id="270" r:id="rId7"/>
    <p:sldId id="271" r:id="rId8"/>
    <p:sldId id="272" r:id="rId9"/>
    <p:sldId id="273" r:id="rId10"/>
    <p:sldId id="259" r:id="rId11"/>
    <p:sldId id="274" r:id="rId12"/>
    <p:sldId id="275" r:id="rId13"/>
    <p:sldId id="276" r:id="rId14"/>
    <p:sldId id="277" r:id="rId15"/>
    <p:sldId id="278" r:id="rId16"/>
    <p:sldId id="260" r:id="rId17"/>
    <p:sldId id="279" r:id="rId18"/>
    <p:sldId id="261" r:id="rId19"/>
    <p:sldId id="268" r:id="rId20"/>
    <p:sldId id="263" r:id="rId21"/>
    <p:sldId id="280" r:id="rId22"/>
    <p:sldId id="281" r:id="rId23"/>
    <p:sldId id="28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DDFDA-04C0-4465-BA9A-EBC0BB455B27}" type="datetimeFigureOut">
              <a:rPr lang="en-US"/>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43368-78E6-4B67-9312-C35850771B08}" type="slidenum">
              <a:rPr lang="en-US"/>
              <a:t>‹#›</a:t>
            </a:fld>
            <a:endParaRPr lang="en-US"/>
          </a:p>
        </p:txBody>
      </p:sp>
    </p:spTree>
    <p:extLst>
      <p:ext uri="{BB962C8B-B14F-4D97-AF65-F5344CB8AC3E}">
        <p14:creationId xmlns:p14="http://schemas.microsoft.com/office/powerpoint/2010/main" val="281413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Robotic cars spend no more than a few seconds to plan a path before driving toward the goal, which may take several minutes. In such settings, asymptotic optimality is particularly useful, since the available computation time as the robot is moving along its trajectory can be used to improve the quality of the remaining portion of the planned path</a:t>
            </a:r>
          </a:p>
        </p:txBody>
      </p:sp>
      <p:sp>
        <p:nvSpPr>
          <p:cNvPr id="4" name="Slide Number Placeholder 3"/>
          <p:cNvSpPr>
            <a:spLocks noGrp="1"/>
          </p:cNvSpPr>
          <p:nvPr>
            <p:ph type="sldNum" sz="quarter" idx="5"/>
          </p:nvPr>
        </p:nvSpPr>
        <p:spPr/>
        <p:txBody>
          <a:bodyPr/>
          <a:lstStyle/>
          <a:p>
            <a:fld id="{87E43368-78E6-4B67-9312-C35850771B08}" type="slidenum">
              <a:rPr lang="en-US"/>
              <a:t>10</a:t>
            </a:fld>
            <a:endParaRPr lang="en-US"/>
          </a:p>
        </p:txBody>
      </p:sp>
    </p:spTree>
    <p:extLst>
      <p:ext uri="{BB962C8B-B14F-4D97-AF65-F5344CB8AC3E}">
        <p14:creationId xmlns:p14="http://schemas.microsoft.com/office/powerpoint/2010/main" val="424532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f4.pdf" TargetMode="External"/><Relationship Id="rId2" Type="http://schemas.openxmlformats.org/officeDocument/2006/relationships/hyperlink" Target="http://step-by-step-tutorial-to-computing-dubins-paths/" TargetMode="External"/><Relationship Id="rId1" Type="http://schemas.openxmlformats.org/officeDocument/2006/relationships/slideLayout" Target="../slideLayouts/slideLayout2.xml"/><Relationship Id="rId4" Type="http://schemas.openxmlformats.org/officeDocument/2006/relationships/hyperlink" Target="http://users.wpi.edu/zli11/teaching/rbe5502017=slides=9%25Non-holonomic%20Planning: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a:latin typeface="Calibri" panose="020F0502020204030204" pitchFamily="34" charset="0"/>
                <a:cs typeface="Calibri" panose="020F0502020204030204" pitchFamily="34" charset="0"/>
              </a:rPr>
              <a:t>3D Path Planning: Pruning with Constraint Satisfaction </a:t>
            </a:r>
            <a:br>
              <a:rPr lang="en-US" sz="3600">
                <a:latin typeface="Calibri" panose="020F0502020204030204" pitchFamily="34" charset="0"/>
                <a:cs typeface="Calibri" panose="020F0502020204030204" pitchFamily="34" charset="0"/>
              </a:rPr>
            </a:br>
            <a:r>
              <a:rPr lang="en-IN" sz="3600">
                <a:latin typeface="Calibri" panose="020F0502020204030204" pitchFamily="34" charset="0"/>
                <a:cs typeface="Calibri" panose="020F0502020204030204" pitchFamily="34" charset="0"/>
              </a:rPr>
              <a:t>(7a)</a:t>
            </a:r>
          </a:p>
        </p:txBody>
      </p:sp>
      <p:sp>
        <p:nvSpPr>
          <p:cNvPr id="3" name="Subtitle 2"/>
          <p:cNvSpPr>
            <a:spLocks noGrp="1"/>
          </p:cNvSpPr>
          <p:nvPr>
            <p:ph type="subTitle" idx="1"/>
          </p:nvPr>
        </p:nvSpPr>
        <p:spPr/>
        <p:txBody>
          <a:bodyPr/>
          <a:lstStyle/>
          <a:p>
            <a:r>
              <a:rPr lang="en-IN">
                <a:solidFill>
                  <a:schemeClr val="accent1"/>
                </a:solidFill>
              </a:rPr>
              <a:t>- </a:t>
            </a:r>
            <a:r>
              <a:rPr lang="en-IN" err="1">
                <a:solidFill>
                  <a:schemeClr val="accent1"/>
                </a:solidFill>
              </a:rPr>
              <a:t>Kushagra</a:t>
            </a:r>
            <a:r>
              <a:rPr lang="en-IN">
                <a:solidFill>
                  <a:schemeClr val="accent1"/>
                </a:solidFill>
              </a:rPr>
              <a:t> </a:t>
            </a:r>
            <a:r>
              <a:rPr lang="en-IN" err="1">
                <a:solidFill>
                  <a:schemeClr val="accent1"/>
                </a:solidFill>
              </a:rPr>
              <a:t>Khare</a:t>
            </a:r>
            <a:r>
              <a:rPr lang="en-IN">
                <a:solidFill>
                  <a:schemeClr val="accent1"/>
                </a:solidFill>
              </a:rPr>
              <a:t> &amp; Rachit Jain</a:t>
            </a:r>
          </a:p>
        </p:txBody>
      </p:sp>
    </p:spTree>
    <p:extLst>
      <p:ext uri="{BB962C8B-B14F-4D97-AF65-F5344CB8AC3E}">
        <p14:creationId xmlns:p14="http://schemas.microsoft.com/office/powerpoint/2010/main" val="357469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RRT*</a:t>
            </a:r>
          </a:p>
        </p:txBody>
      </p:sp>
      <p:sp>
        <p:nvSpPr>
          <p:cNvPr id="3" name="Content Placeholder 2"/>
          <p:cNvSpPr>
            <a:spLocks noGrp="1"/>
          </p:cNvSpPr>
          <p:nvPr>
            <p:ph idx="1"/>
          </p:nvPr>
        </p:nvSpPr>
        <p:spPr/>
        <p:txBody>
          <a:bodyPr vert="horz" lIns="91440" tIns="45720" rIns="91440" bIns="45720" rtlCol="0" anchor="t">
            <a:normAutofit/>
          </a:bodyPr>
          <a:lstStyle/>
          <a:p>
            <a:r>
              <a:rPr lang="en-IN"/>
              <a:t>Extension of RRT algorithm which converges towards optimum solution</a:t>
            </a:r>
            <a:endParaRPr lang="en-US"/>
          </a:p>
          <a:p>
            <a:endParaRPr lang="en-IN"/>
          </a:p>
          <a:p>
            <a:r>
              <a:rPr lang="en-IN"/>
              <a:t>It connects the new vertex, </a:t>
            </a:r>
            <a:r>
              <a:rPr lang="en-IN" err="1"/>
              <a:t>X_new</a:t>
            </a:r>
            <a:r>
              <a:rPr lang="en-IN"/>
              <a:t>, to the vertex that incurs the minimum accumulated cost up until </a:t>
            </a:r>
            <a:r>
              <a:rPr lang="en-IN" err="1"/>
              <a:t>X_new</a:t>
            </a:r>
            <a:r>
              <a:rPr lang="en-IN"/>
              <a:t>.</a:t>
            </a:r>
          </a:p>
          <a:p>
            <a:endParaRPr lang="en-IN"/>
          </a:p>
          <a:p>
            <a:r>
              <a:rPr lang="en-IN"/>
              <a:t>RRT* may also extends the new vertex to the vertices in </a:t>
            </a:r>
            <a:r>
              <a:rPr lang="en-IN" err="1"/>
              <a:t>X_near</a:t>
            </a:r>
            <a:r>
              <a:rPr lang="en-IN"/>
              <a:t> in order to “rewire” the vertices that can be accessed through </a:t>
            </a:r>
            <a:r>
              <a:rPr lang="en-IN" err="1"/>
              <a:t>X_new</a:t>
            </a:r>
            <a:r>
              <a:rPr lang="en-IN"/>
              <a:t> with smaller cost.</a:t>
            </a:r>
          </a:p>
        </p:txBody>
      </p:sp>
    </p:spTree>
    <p:extLst>
      <p:ext uri="{BB962C8B-B14F-4D97-AF65-F5344CB8AC3E}">
        <p14:creationId xmlns:p14="http://schemas.microsoft.com/office/powerpoint/2010/main" val="139156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A close up of a logo&#10;&#10;Description generated with high confidence">
            <a:extLst>
              <a:ext uri="{FF2B5EF4-FFF2-40B4-BE49-F238E27FC236}">
                <a16:creationId xmlns:a16="http://schemas.microsoft.com/office/drawing/2014/main" id="{B6E5A260-3476-45F6-A99D-C77AC1D00548}"/>
              </a:ext>
            </a:extLst>
          </p:cNvPr>
          <p:cNvPicPr>
            <a:picLocks noGrp="1" noChangeAspect="1"/>
          </p:cNvPicPr>
          <p:nvPr>
            <p:ph idx="1"/>
          </p:nvPr>
        </p:nvPicPr>
        <p:blipFill>
          <a:blip r:embed="rId2"/>
          <a:stretch>
            <a:fillRect/>
          </a:stretch>
        </p:blipFill>
        <p:spPr>
          <a:xfrm>
            <a:off x="417433" y="128590"/>
            <a:ext cx="8996154" cy="6541087"/>
          </a:xfrm>
          <a:prstGeom prst="rect">
            <a:avLst/>
          </a:prstGeom>
        </p:spPr>
      </p:pic>
    </p:spTree>
    <p:extLst>
      <p:ext uri="{BB962C8B-B14F-4D97-AF65-F5344CB8AC3E}">
        <p14:creationId xmlns:p14="http://schemas.microsoft.com/office/powerpoint/2010/main" val="272711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Limitations</a:t>
            </a:r>
          </a:p>
        </p:txBody>
      </p:sp>
      <p:sp>
        <p:nvSpPr>
          <p:cNvPr id="3" name="Content Placeholder 2"/>
          <p:cNvSpPr>
            <a:spLocks noGrp="1"/>
          </p:cNvSpPr>
          <p:nvPr>
            <p:ph idx="1"/>
          </p:nvPr>
        </p:nvSpPr>
        <p:spPr/>
        <p:txBody>
          <a:bodyPr vert="horz" lIns="91440" tIns="45720" rIns="91440" bIns="45720" rtlCol="0" anchor="t">
            <a:normAutofit/>
          </a:bodyPr>
          <a:lstStyle/>
          <a:p>
            <a:r>
              <a:rPr lang="en-IN" sz="2800" b="1">
                <a:solidFill>
                  <a:schemeClr val="accent2">
                    <a:lumMod val="75000"/>
                  </a:schemeClr>
                </a:solidFill>
              </a:rPr>
              <a:t>Jagged Path</a:t>
            </a:r>
            <a:endParaRPr lang="en-US" sz="2800" b="1">
              <a:solidFill>
                <a:schemeClr val="accent2">
                  <a:lumMod val="75000"/>
                </a:schemeClr>
              </a:solidFill>
            </a:endParaRPr>
          </a:p>
          <a:p>
            <a:endParaRPr lang="en-IN"/>
          </a:p>
          <a:p>
            <a:r>
              <a:rPr lang="en-IN"/>
              <a:t>Need of efficient nearest neighbour technique</a:t>
            </a:r>
          </a:p>
        </p:txBody>
      </p:sp>
    </p:spTree>
    <p:extLst>
      <p:ext uri="{BB962C8B-B14F-4D97-AF65-F5344CB8AC3E}">
        <p14:creationId xmlns:p14="http://schemas.microsoft.com/office/powerpoint/2010/main" val="381670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84DA-F4D7-49F7-A0FD-A85562A146E8}"/>
              </a:ext>
            </a:extLst>
          </p:cNvPr>
          <p:cNvSpPr>
            <a:spLocks noGrp="1"/>
          </p:cNvSpPr>
          <p:nvPr>
            <p:ph type="title"/>
          </p:nvPr>
        </p:nvSpPr>
        <p:spPr/>
        <p:txBody>
          <a:bodyPr/>
          <a:lstStyle/>
          <a:p>
            <a:r>
              <a:rPr lang="en-US"/>
              <a:t>Spline Fitting in RRT*</a:t>
            </a:r>
          </a:p>
        </p:txBody>
      </p:sp>
      <p:sp>
        <p:nvSpPr>
          <p:cNvPr id="3" name="Content Placeholder 2">
            <a:extLst>
              <a:ext uri="{FF2B5EF4-FFF2-40B4-BE49-F238E27FC236}">
                <a16:creationId xmlns:a16="http://schemas.microsoft.com/office/drawing/2014/main" id="{EC8F4F56-19E1-46DF-BD3B-2EBC07BFEB2F}"/>
              </a:ext>
            </a:extLst>
          </p:cNvPr>
          <p:cNvSpPr>
            <a:spLocks noGrp="1"/>
          </p:cNvSpPr>
          <p:nvPr>
            <p:ph sz="half" idx="1"/>
          </p:nvPr>
        </p:nvSpPr>
        <p:spPr>
          <a:xfrm>
            <a:off x="677334" y="2160589"/>
            <a:ext cx="3569088" cy="3880772"/>
          </a:xfrm>
        </p:spPr>
        <p:txBody>
          <a:bodyPr vert="horz" lIns="91440" tIns="45720" rIns="91440" bIns="45720" rtlCol="0" anchor="t">
            <a:normAutofit/>
          </a:bodyPr>
          <a:lstStyle/>
          <a:p>
            <a:r>
              <a:rPr lang="en-US"/>
              <a:t>RRT* produces jagged paths</a:t>
            </a:r>
          </a:p>
          <a:p>
            <a:endParaRPr lang="en-US"/>
          </a:p>
          <a:p>
            <a:r>
              <a:rPr lang="en-US"/>
              <a:t>Impossible for drones, cars etc. to follow.</a:t>
            </a:r>
          </a:p>
          <a:p>
            <a:endParaRPr lang="en-US"/>
          </a:p>
          <a:p>
            <a:r>
              <a:rPr lang="en-US"/>
              <a:t>Paths are smoothened using splines.</a:t>
            </a:r>
          </a:p>
          <a:p>
            <a:endParaRPr lang="en-US"/>
          </a:p>
        </p:txBody>
      </p:sp>
      <p:pic>
        <p:nvPicPr>
          <p:cNvPr id="7" name="Picture 7" descr="A close up of a logo&#10;&#10;Description generated with high confidence">
            <a:extLst>
              <a:ext uri="{FF2B5EF4-FFF2-40B4-BE49-F238E27FC236}">
                <a16:creationId xmlns:a16="http://schemas.microsoft.com/office/drawing/2014/main" id="{B5F3AE35-885E-4FE0-9EA1-034462EF8D1E}"/>
              </a:ext>
            </a:extLst>
          </p:cNvPr>
          <p:cNvPicPr>
            <a:picLocks noGrp="1" noChangeAspect="1"/>
          </p:cNvPicPr>
          <p:nvPr>
            <p:ph sz="half" idx="2"/>
          </p:nvPr>
        </p:nvPicPr>
        <p:blipFill>
          <a:blip r:embed="rId2"/>
          <a:stretch>
            <a:fillRect/>
          </a:stretch>
        </p:blipFill>
        <p:spPr>
          <a:xfrm>
            <a:off x="4688917" y="1136976"/>
            <a:ext cx="6830980" cy="5460103"/>
          </a:xfrm>
          <a:prstGeom prst="rect">
            <a:avLst/>
          </a:prstGeom>
        </p:spPr>
      </p:pic>
    </p:spTree>
    <p:extLst>
      <p:ext uri="{BB962C8B-B14F-4D97-AF65-F5344CB8AC3E}">
        <p14:creationId xmlns:p14="http://schemas.microsoft.com/office/powerpoint/2010/main" val="412613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Limitations</a:t>
            </a:r>
          </a:p>
        </p:txBody>
      </p:sp>
      <p:sp>
        <p:nvSpPr>
          <p:cNvPr id="3" name="Content Placeholder 2"/>
          <p:cNvSpPr>
            <a:spLocks noGrp="1"/>
          </p:cNvSpPr>
          <p:nvPr>
            <p:ph idx="1"/>
          </p:nvPr>
        </p:nvSpPr>
        <p:spPr/>
        <p:txBody>
          <a:bodyPr vert="horz" lIns="91440" tIns="45720" rIns="91440" bIns="45720" rtlCol="0" anchor="t">
            <a:normAutofit/>
          </a:bodyPr>
          <a:lstStyle/>
          <a:p>
            <a:r>
              <a:rPr lang="en-IN" sz="2800" b="1">
                <a:solidFill>
                  <a:schemeClr val="accent2">
                    <a:lumMod val="75000"/>
                  </a:schemeClr>
                </a:solidFill>
              </a:rPr>
              <a:t>Need of efficient nearest neighbour technique</a:t>
            </a:r>
            <a:endParaRPr lang="en-US" sz="2800" b="1">
              <a:solidFill>
                <a:schemeClr val="accent2">
                  <a:lumMod val="75000"/>
                </a:schemeClr>
              </a:solidFill>
            </a:endParaRPr>
          </a:p>
        </p:txBody>
      </p:sp>
    </p:spTree>
    <p:extLst>
      <p:ext uri="{BB962C8B-B14F-4D97-AF65-F5344CB8AC3E}">
        <p14:creationId xmlns:p14="http://schemas.microsoft.com/office/powerpoint/2010/main" val="132238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C3B0-3A5A-428E-A553-3FBA8949DF61}"/>
              </a:ext>
            </a:extLst>
          </p:cNvPr>
          <p:cNvSpPr>
            <a:spLocks noGrp="1"/>
          </p:cNvSpPr>
          <p:nvPr>
            <p:ph type="title"/>
          </p:nvPr>
        </p:nvSpPr>
        <p:spPr>
          <a:xfrm>
            <a:off x="677334" y="609600"/>
            <a:ext cx="8596668" cy="1320800"/>
          </a:xfrm>
        </p:spPr>
        <p:txBody>
          <a:bodyPr anchor="t">
            <a:normAutofit/>
          </a:bodyPr>
          <a:lstStyle/>
          <a:p>
            <a:r>
              <a:rPr lang="en-US"/>
              <a:t>Two Phase sampling with RRT*</a:t>
            </a:r>
          </a:p>
        </p:txBody>
      </p:sp>
      <p:sp>
        <p:nvSpPr>
          <p:cNvPr id="3" name="Content Placeholder 2">
            <a:extLst>
              <a:ext uri="{FF2B5EF4-FFF2-40B4-BE49-F238E27FC236}">
                <a16:creationId xmlns:a16="http://schemas.microsoft.com/office/drawing/2014/main" id="{1F16B62B-A1FC-4FD1-9B7E-F6A0DD9B40E0}"/>
              </a:ext>
            </a:extLst>
          </p:cNvPr>
          <p:cNvSpPr>
            <a:spLocks noGrp="1"/>
          </p:cNvSpPr>
          <p:nvPr>
            <p:ph idx="1"/>
          </p:nvPr>
        </p:nvSpPr>
        <p:spPr>
          <a:xfrm>
            <a:off x="6844287" y="2160589"/>
            <a:ext cx="2426714" cy="3880773"/>
          </a:xfrm>
        </p:spPr>
        <p:txBody>
          <a:bodyPr vert="horz" lIns="91440" tIns="45720" rIns="91440" bIns="45720" rtlCol="0">
            <a:normAutofit/>
          </a:bodyPr>
          <a:lstStyle/>
          <a:p>
            <a:r>
              <a:rPr lang="en-US"/>
              <a:t>If a collision free path satisfying various constraints exists between frontier of the tree and the goal point, then a direct connection is made.</a:t>
            </a:r>
          </a:p>
        </p:txBody>
      </p:sp>
      <p:pic>
        <p:nvPicPr>
          <p:cNvPr id="4" name="Picture 4" descr="A close up of a logo&#10;&#10;Description generated with high confidence">
            <a:extLst>
              <a:ext uri="{FF2B5EF4-FFF2-40B4-BE49-F238E27FC236}">
                <a16:creationId xmlns:a16="http://schemas.microsoft.com/office/drawing/2014/main" id="{13FD2A15-9105-4428-9D2D-DE768F74FCA6}"/>
              </a:ext>
            </a:extLst>
          </p:cNvPr>
          <p:cNvPicPr>
            <a:picLocks noChangeAspect="1"/>
          </p:cNvPicPr>
          <p:nvPr/>
        </p:nvPicPr>
        <p:blipFill rotWithShape="1">
          <a:blip r:embed="rId2"/>
          <a:srcRect r="1863" b="-2"/>
          <a:stretch/>
        </p:blipFill>
        <p:spPr>
          <a:xfrm>
            <a:off x="209440" y="1825121"/>
            <a:ext cx="6720164" cy="4804782"/>
          </a:xfrm>
          <a:prstGeom prst="rect">
            <a:avLst/>
          </a:prstGeom>
        </p:spPr>
      </p:pic>
    </p:spTree>
    <p:extLst>
      <p:ext uri="{BB962C8B-B14F-4D97-AF65-F5344CB8AC3E}">
        <p14:creationId xmlns:p14="http://schemas.microsoft.com/office/powerpoint/2010/main" val="262506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a:t>Dubins Path Planning</a:t>
            </a:r>
          </a:p>
        </p:txBody>
      </p:sp>
      <p:sp>
        <p:nvSpPr>
          <p:cNvPr id="3" name="Content Placeholder 2"/>
          <p:cNvSpPr>
            <a:spLocks noGrp="1"/>
          </p:cNvSpPr>
          <p:nvPr>
            <p:ph sz="half" idx="1"/>
          </p:nvPr>
        </p:nvSpPr>
        <p:spPr>
          <a:xfrm>
            <a:off x="6336287" y="2160589"/>
            <a:ext cx="2934714" cy="3880773"/>
          </a:xfrm>
        </p:spPr>
        <p:txBody>
          <a:bodyPr vert="horz" lIns="91440" tIns="45720" rIns="91440" bIns="45720" rtlCol="0">
            <a:normAutofit/>
          </a:bodyPr>
          <a:lstStyle/>
          <a:p>
            <a:pPr>
              <a:lnSpc>
                <a:spcPct val="90000"/>
              </a:lnSpc>
            </a:pPr>
            <a:r>
              <a:rPr lang="en-US"/>
              <a:t>Dubins car can only move forward, and it always moves at a unit velocity.</a:t>
            </a:r>
          </a:p>
          <a:p>
            <a:pPr>
              <a:lnSpc>
                <a:spcPct val="90000"/>
              </a:lnSpc>
            </a:pPr>
            <a:endParaRPr lang="en-US"/>
          </a:p>
          <a:p>
            <a:pPr>
              <a:lnSpc>
                <a:spcPct val="90000"/>
              </a:lnSpc>
            </a:pPr>
            <a:r>
              <a:rPr lang="en-US"/>
              <a:t>Shortest curve between two points with a constraint on the curvature of the path and with prescribed initial and terminal tangents to the path.</a:t>
            </a:r>
          </a:p>
        </p:txBody>
      </p:sp>
      <p:pic>
        <p:nvPicPr>
          <p:cNvPr id="5" name="Picture 5">
            <a:extLst>
              <a:ext uri="{FF2B5EF4-FFF2-40B4-BE49-F238E27FC236}">
                <a16:creationId xmlns:a16="http://schemas.microsoft.com/office/drawing/2014/main" id="{B39E8990-AEB5-40C1-B88C-D94814B732C5}"/>
              </a:ext>
            </a:extLst>
          </p:cNvPr>
          <p:cNvPicPr>
            <a:picLocks noGrp="1" noChangeAspect="1"/>
          </p:cNvPicPr>
          <p:nvPr>
            <p:ph sz="half" idx="2"/>
          </p:nvPr>
        </p:nvPicPr>
        <p:blipFill rotWithShape="1">
          <a:blip r:embed="rId2"/>
          <a:srcRect t="12233" r="3" b="4391"/>
          <a:stretch/>
        </p:blipFill>
        <p:spPr>
          <a:xfrm>
            <a:off x="677334" y="2159331"/>
            <a:ext cx="5423429" cy="3882362"/>
          </a:xfrm>
          <a:prstGeom prst="rect">
            <a:avLst/>
          </a:prstGeom>
        </p:spPr>
      </p:pic>
    </p:spTree>
    <p:extLst>
      <p:ext uri="{BB962C8B-B14F-4D97-AF65-F5344CB8AC3E}">
        <p14:creationId xmlns:p14="http://schemas.microsoft.com/office/powerpoint/2010/main" val="148699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2349-1857-45E5-B3A8-D80F6107C0CE}"/>
              </a:ext>
            </a:extLst>
          </p:cNvPr>
          <p:cNvSpPr>
            <a:spLocks noGrp="1"/>
          </p:cNvSpPr>
          <p:nvPr>
            <p:ph type="title"/>
          </p:nvPr>
        </p:nvSpPr>
        <p:spPr/>
        <p:txBody>
          <a:bodyPr/>
          <a:lstStyle/>
          <a:p>
            <a:r>
              <a:rPr lang="en-US" dirty="0" err="1"/>
              <a:t>Dubins</a:t>
            </a:r>
            <a:r>
              <a:rPr lang="en-US" dirty="0"/>
              <a:t> Path Planning</a:t>
            </a:r>
          </a:p>
        </p:txBody>
      </p:sp>
      <p:pic>
        <p:nvPicPr>
          <p:cNvPr id="5" name="Picture 5">
            <a:extLst>
              <a:ext uri="{FF2B5EF4-FFF2-40B4-BE49-F238E27FC236}">
                <a16:creationId xmlns:a16="http://schemas.microsoft.com/office/drawing/2014/main" id="{32063DFC-DC04-495C-BC87-582D7204CB93}"/>
              </a:ext>
            </a:extLst>
          </p:cNvPr>
          <p:cNvPicPr>
            <a:picLocks noGrp="1" noChangeAspect="1"/>
          </p:cNvPicPr>
          <p:nvPr>
            <p:ph sz="half" idx="1"/>
          </p:nvPr>
        </p:nvPicPr>
        <p:blipFill rotWithShape="1">
          <a:blip r:embed="rId2"/>
          <a:stretch/>
        </p:blipFill>
        <p:spPr>
          <a:xfrm>
            <a:off x="677863" y="2279474"/>
            <a:ext cx="8594075" cy="3804649"/>
          </a:xfrm>
          <a:prstGeom prst="rect">
            <a:avLst/>
          </a:prstGeom>
        </p:spPr>
      </p:pic>
      <p:sp>
        <p:nvSpPr>
          <p:cNvPr id="4" name="Content Placeholder 3">
            <a:extLst>
              <a:ext uri="{FF2B5EF4-FFF2-40B4-BE49-F238E27FC236}">
                <a16:creationId xmlns:a16="http://schemas.microsoft.com/office/drawing/2014/main" id="{BB79D226-5C6B-4F24-95D5-E4A5021EDD56}"/>
              </a:ext>
            </a:extLst>
          </p:cNvPr>
          <p:cNvSpPr>
            <a:spLocks noGrp="1"/>
          </p:cNvSpPr>
          <p:nvPr>
            <p:ph sz="half" idx="2"/>
          </p:nvPr>
        </p:nvSpPr>
        <p:spPr>
          <a:xfrm>
            <a:off x="678956" y="1462982"/>
            <a:ext cx="9131668" cy="811310"/>
          </a:xfrm>
        </p:spPr>
        <p:txBody>
          <a:bodyPr vert="horz" lIns="91440" tIns="45720" rIns="91440" bIns="45720" rtlCol="0" anchor="t">
            <a:normAutofit/>
          </a:bodyPr>
          <a:lstStyle/>
          <a:p>
            <a:r>
              <a:rPr lang="en-US"/>
              <a:t>6 combinations of controls </a:t>
            </a:r>
            <a:r>
              <a:rPr lang="en-US" dirty="0"/>
              <a:t>that describe ALL the shortest paths, and they are: RSR, LSL,RSL, LSR, RLR, and LRL.</a:t>
            </a:r>
          </a:p>
        </p:txBody>
      </p:sp>
    </p:spTree>
    <p:extLst>
      <p:ext uri="{BB962C8B-B14F-4D97-AF65-F5344CB8AC3E}">
        <p14:creationId xmlns:p14="http://schemas.microsoft.com/office/powerpoint/2010/main" val="323442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Reeds-Shepp Path Planning</a:t>
            </a:r>
          </a:p>
        </p:txBody>
      </p:sp>
      <p:sp>
        <p:nvSpPr>
          <p:cNvPr id="3" name="Content Placeholder 2"/>
          <p:cNvSpPr>
            <a:spLocks noGrp="1"/>
          </p:cNvSpPr>
          <p:nvPr>
            <p:ph sz="half" idx="1"/>
          </p:nvPr>
        </p:nvSpPr>
        <p:spPr>
          <a:xfrm>
            <a:off x="580742" y="1527377"/>
            <a:ext cx="8788232" cy="542999"/>
          </a:xfrm>
        </p:spPr>
        <p:txBody>
          <a:bodyPr vert="horz" lIns="91440" tIns="45720" rIns="91440" bIns="45720" rtlCol="0" anchor="t">
            <a:normAutofit/>
          </a:bodyPr>
          <a:lstStyle/>
          <a:p>
            <a:r>
              <a:rPr lang="en-IN" dirty="0"/>
              <a:t>Similar to </a:t>
            </a:r>
            <a:r>
              <a:rPr lang="en-IN" dirty="0" err="1"/>
              <a:t>Dubins</a:t>
            </a:r>
            <a:r>
              <a:rPr lang="en-IN" dirty="0"/>
              <a:t> path with an additional movement control of moving back</a:t>
            </a:r>
            <a:endParaRPr lang="en-US" dirty="0"/>
          </a:p>
        </p:txBody>
      </p:sp>
      <p:pic>
        <p:nvPicPr>
          <p:cNvPr id="5" name="Picture 5" descr="A close up of a logo&#10;&#10;Description generated with very high confidence">
            <a:extLst>
              <a:ext uri="{FF2B5EF4-FFF2-40B4-BE49-F238E27FC236}">
                <a16:creationId xmlns:a16="http://schemas.microsoft.com/office/drawing/2014/main" id="{6EE4E66E-265C-41FB-9F5C-9581A6B5BA64}"/>
              </a:ext>
            </a:extLst>
          </p:cNvPr>
          <p:cNvPicPr>
            <a:picLocks noGrp="1" noChangeAspect="1"/>
          </p:cNvPicPr>
          <p:nvPr>
            <p:ph sz="half" idx="2"/>
          </p:nvPr>
        </p:nvPicPr>
        <p:blipFill>
          <a:blip r:embed="rId2"/>
          <a:stretch>
            <a:fillRect/>
          </a:stretch>
        </p:blipFill>
        <p:spPr>
          <a:xfrm>
            <a:off x="2610787" y="2258487"/>
            <a:ext cx="4720653" cy="4307456"/>
          </a:xfrm>
          <a:prstGeom prst="rect">
            <a:avLst/>
          </a:prstGeom>
        </p:spPr>
      </p:pic>
    </p:spTree>
    <p:extLst>
      <p:ext uri="{BB962C8B-B14F-4D97-AF65-F5344CB8AC3E}">
        <p14:creationId xmlns:p14="http://schemas.microsoft.com/office/powerpoint/2010/main" val="227850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Redds</a:t>
            </a:r>
            <a:r>
              <a:rPr lang="en-IN" dirty="0"/>
              <a:t>-Shepp</a:t>
            </a:r>
          </a:p>
        </p:txBody>
      </p:sp>
      <p:sp>
        <p:nvSpPr>
          <p:cNvPr id="3" name="Content Placeholder 2"/>
          <p:cNvSpPr>
            <a:spLocks noGrp="1"/>
          </p:cNvSpPr>
          <p:nvPr>
            <p:ph sz="half" idx="1"/>
          </p:nvPr>
        </p:nvSpPr>
        <p:spPr>
          <a:xfrm>
            <a:off x="677334" y="1559575"/>
            <a:ext cx="8519922" cy="682519"/>
          </a:xfrm>
        </p:spPr>
        <p:txBody>
          <a:bodyPr vert="horz" lIns="91440" tIns="45720" rIns="91440" bIns="45720" rtlCol="0" anchor="t">
            <a:normAutofit/>
          </a:bodyPr>
          <a:lstStyle/>
          <a:p>
            <a:r>
              <a:rPr lang="en-IN" dirty="0"/>
              <a:t>There are 48 different combinations of these controls that describe ALL the shortest paths.</a:t>
            </a:r>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7FE3A024-D889-401D-8F4E-FFBB6E62B8A3}"/>
              </a:ext>
            </a:extLst>
          </p:cNvPr>
          <p:cNvPicPr>
            <a:picLocks noGrp="1" noChangeAspect="1"/>
          </p:cNvPicPr>
          <p:nvPr>
            <p:ph sz="half" idx="2"/>
          </p:nvPr>
        </p:nvPicPr>
        <p:blipFill>
          <a:blip r:embed="rId2"/>
          <a:stretch>
            <a:fillRect/>
          </a:stretch>
        </p:blipFill>
        <p:spPr>
          <a:xfrm>
            <a:off x="1997503" y="2351395"/>
            <a:ext cx="5872095" cy="4508007"/>
          </a:xfrm>
          <a:prstGeom prst="rect">
            <a:avLst/>
          </a:prstGeom>
        </p:spPr>
      </p:pic>
    </p:spTree>
    <p:extLst>
      <p:ext uri="{BB962C8B-B14F-4D97-AF65-F5344CB8AC3E}">
        <p14:creationId xmlns:p14="http://schemas.microsoft.com/office/powerpoint/2010/main" val="29015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IN"/>
              <a:t>3D path planning is required in various applications such as drones and self-automated robots, self-driving cars, games etc.</a:t>
            </a:r>
          </a:p>
          <a:p>
            <a:endParaRPr lang="en-IN"/>
          </a:p>
          <a:p>
            <a:r>
              <a:rPr lang="en-IN"/>
              <a:t>Find a trajectory from the initial configuration to the goal configuration, subject to rules of motion and any other constraints, such as collision avoidance and various non-holonomic constraints.</a:t>
            </a:r>
          </a:p>
        </p:txBody>
      </p:sp>
    </p:spTree>
    <p:extLst>
      <p:ext uri="{BB962C8B-B14F-4D97-AF65-F5344CB8AC3E}">
        <p14:creationId xmlns:p14="http://schemas.microsoft.com/office/powerpoint/2010/main" val="388670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IN" dirty="0"/>
              <a:t>RRT* </a:t>
            </a:r>
            <a:r>
              <a:rPr lang="en-IN" dirty="0" err="1"/>
              <a:t>Dubins</a:t>
            </a:r>
            <a:r>
              <a:rPr lang="en-IN" dirty="0"/>
              <a:t> &amp; RRT* Reeds-Shepp</a:t>
            </a:r>
          </a:p>
        </p:txBody>
      </p:sp>
      <p:sp>
        <p:nvSpPr>
          <p:cNvPr id="3" name="Content Placeholder 2"/>
          <p:cNvSpPr>
            <a:spLocks noGrp="1"/>
          </p:cNvSpPr>
          <p:nvPr>
            <p:ph idx="1"/>
          </p:nvPr>
        </p:nvSpPr>
        <p:spPr>
          <a:xfrm>
            <a:off x="516348" y="1387857"/>
            <a:ext cx="8596668" cy="714717"/>
          </a:xfrm>
        </p:spPr>
        <p:txBody>
          <a:bodyPr vert="horz" lIns="91440" tIns="45720" rIns="91440" bIns="45720" rtlCol="0" anchor="t">
            <a:normAutofit/>
          </a:bodyPr>
          <a:lstStyle/>
          <a:p>
            <a:r>
              <a:rPr lang="en-IN" dirty="0"/>
              <a:t>Combine </a:t>
            </a:r>
            <a:r>
              <a:rPr lang="en-IN" dirty="0" err="1"/>
              <a:t>Dubins</a:t>
            </a:r>
            <a:r>
              <a:rPr lang="en-IN" dirty="0"/>
              <a:t>(or Reeds-Shepp) with RRT* to get the desired results, </a:t>
            </a:r>
            <a:r>
              <a:rPr lang="en-IN" dirty="0" err="1"/>
              <a:t>i.e</a:t>
            </a:r>
            <a:r>
              <a:rPr lang="en-IN" dirty="0"/>
              <a:t>, a path satisfying all non-holonomic constraints.</a:t>
            </a:r>
            <a:endParaRPr lang="en-US" dirty="0"/>
          </a:p>
        </p:txBody>
      </p:sp>
      <p:pic>
        <p:nvPicPr>
          <p:cNvPr id="4" name="Picture 4" descr="A close up of a map&#10;&#10;Description generated with high confidence">
            <a:extLst>
              <a:ext uri="{FF2B5EF4-FFF2-40B4-BE49-F238E27FC236}">
                <a16:creationId xmlns:a16="http://schemas.microsoft.com/office/drawing/2014/main" id="{5E0FE02F-4F71-4F30-B163-6C9997A59BFE}"/>
              </a:ext>
            </a:extLst>
          </p:cNvPr>
          <p:cNvPicPr>
            <a:picLocks noChangeAspect="1"/>
          </p:cNvPicPr>
          <p:nvPr/>
        </p:nvPicPr>
        <p:blipFill>
          <a:blip r:embed="rId2"/>
          <a:stretch>
            <a:fillRect/>
          </a:stretch>
        </p:blipFill>
        <p:spPr>
          <a:xfrm>
            <a:off x="817808" y="2561510"/>
            <a:ext cx="3601791" cy="3173121"/>
          </a:xfrm>
          <a:prstGeom prst="rect">
            <a:avLst/>
          </a:prstGeom>
        </p:spPr>
      </p:pic>
      <p:pic>
        <p:nvPicPr>
          <p:cNvPr id="6" name="Picture 6" descr="A close up of a device&#10;&#10;Description generated with high confidence">
            <a:extLst>
              <a:ext uri="{FF2B5EF4-FFF2-40B4-BE49-F238E27FC236}">
                <a16:creationId xmlns:a16="http://schemas.microsoft.com/office/drawing/2014/main" id="{BC3E0141-C792-4161-864C-7A3323E283EB}"/>
              </a:ext>
            </a:extLst>
          </p:cNvPr>
          <p:cNvPicPr>
            <a:picLocks noChangeAspect="1"/>
          </p:cNvPicPr>
          <p:nvPr/>
        </p:nvPicPr>
        <p:blipFill>
          <a:blip r:embed="rId3"/>
          <a:stretch>
            <a:fillRect/>
          </a:stretch>
        </p:blipFill>
        <p:spPr>
          <a:xfrm>
            <a:off x="5475668" y="2361645"/>
            <a:ext cx="3526664" cy="3562117"/>
          </a:xfrm>
          <a:prstGeom prst="rect">
            <a:avLst/>
          </a:prstGeom>
        </p:spPr>
      </p:pic>
    </p:spTree>
    <p:extLst>
      <p:ext uri="{BB962C8B-B14F-4D97-AF65-F5344CB8AC3E}">
        <p14:creationId xmlns:p14="http://schemas.microsoft.com/office/powerpoint/2010/main" val="2043323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5683-500A-4F5A-A674-47DCEC7B69C4}"/>
              </a:ext>
            </a:extLst>
          </p:cNvPr>
          <p:cNvSpPr>
            <a:spLocks noGrp="1"/>
          </p:cNvSpPr>
          <p:nvPr>
            <p:ph type="title"/>
          </p:nvPr>
        </p:nvSpPr>
        <p:spPr/>
        <p:txBody>
          <a:bodyPr/>
          <a:lstStyle/>
          <a:p>
            <a:r>
              <a:rPr lang="en-US" dirty="0"/>
              <a:t>RRT* </a:t>
            </a:r>
            <a:r>
              <a:rPr lang="en-US" dirty="0" err="1"/>
              <a:t>Dubins</a:t>
            </a:r>
          </a:p>
        </p:txBody>
      </p:sp>
      <p:pic>
        <p:nvPicPr>
          <p:cNvPr id="4" name="Picture 4" descr="A close up of a map&#10;&#10;Description generated with high confidence">
            <a:extLst>
              <a:ext uri="{FF2B5EF4-FFF2-40B4-BE49-F238E27FC236}">
                <a16:creationId xmlns:a16="http://schemas.microsoft.com/office/drawing/2014/main" id="{0CF95C74-95E2-41D8-9B42-B0D84897F4F6}"/>
              </a:ext>
            </a:extLst>
          </p:cNvPr>
          <p:cNvPicPr>
            <a:picLocks noGrp="1" noChangeAspect="1"/>
          </p:cNvPicPr>
          <p:nvPr>
            <p:ph idx="1"/>
          </p:nvPr>
        </p:nvPicPr>
        <p:blipFill>
          <a:blip r:embed="rId2"/>
          <a:stretch>
            <a:fillRect/>
          </a:stretch>
        </p:blipFill>
        <p:spPr>
          <a:xfrm>
            <a:off x="2533062" y="1634702"/>
            <a:ext cx="4895945" cy="4760829"/>
          </a:xfrm>
          <a:prstGeom prst="rect">
            <a:avLst/>
          </a:prstGeom>
        </p:spPr>
      </p:pic>
    </p:spTree>
    <p:extLst>
      <p:ext uri="{BB962C8B-B14F-4D97-AF65-F5344CB8AC3E}">
        <p14:creationId xmlns:p14="http://schemas.microsoft.com/office/powerpoint/2010/main" val="338424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29D7-7549-474D-8866-B0EB7958E302}"/>
              </a:ext>
            </a:extLst>
          </p:cNvPr>
          <p:cNvSpPr>
            <a:spLocks noGrp="1"/>
          </p:cNvSpPr>
          <p:nvPr>
            <p:ph type="title"/>
          </p:nvPr>
        </p:nvSpPr>
        <p:spPr/>
        <p:txBody>
          <a:bodyPr/>
          <a:lstStyle/>
          <a:p>
            <a:r>
              <a:rPr lang="en-US" dirty="0"/>
              <a:t>RRT* Reeds-Shepp</a:t>
            </a:r>
          </a:p>
        </p:txBody>
      </p:sp>
      <p:pic>
        <p:nvPicPr>
          <p:cNvPr id="4" name="Picture 4" descr="A close up of a map&#10;&#10;Description generated with high confidence">
            <a:extLst>
              <a:ext uri="{FF2B5EF4-FFF2-40B4-BE49-F238E27FC236}">
                <a16:creationId xmlns:a16="http://schemas.microsoft.com/office/drawing/2014/main" id="{8796D8F8-18B3-4C82-870F-C31CC7B02F08}"/>
              </a:ext>
            </a:extLst>
          </p:cNvPr>
          <p:cNvPicPr>
            <a:picLocks noGrp="1" noChangeAspect="1"/>
          </p:cNvPicPr>
          <p:nvPr>
            <p:ph idx="1"/>
          </p:nvPr>
        </p:nvPicPr>
        <p:blipFill>
          <a:blip r:embed="rId2"/>
          <a:stretch>
            <a:fillRect/>
          </a:stretch>
        </p:blipFill>
        <p:spPr>
          <a:xfrm>
            <a:off x="2337498" y="1677632"/>
            <a:ext cx="5287072" cy="4857420"/>
          </a:xfrm>
          <a:prstGeom prst="rect">
            <a:avLst/>
          </a:prstGeom>
        </p:spPr>
      </p:pic>
    </p:spTree>
    <p:extLst>
      <p:ext uri="{BB962C8B-B14F-4D97-AF65-F5344CB8AC3E}">
        <p14:creationId xmlns:p14="http://schemas.microsoft.com/office/powerpoint/2010/main" val="353856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63F3-7587-4CD6-A4F7-7E06D205A315}"/>
              </a:ext>
            </a:extLst>
          </p:cNvPr>
          <p:cNvSpPr>
            <a:spLocks noGrp="1"/>
          </p:cNvSpPr>
          <p:nvPr>
            <p:ph type="title"/>
          </p:nvPr>
        </p:nvSpPr>
        <p:spPr/>
        <p:txBody>
          <a:bodyPr>
            <a:noAutofit/>
          </a:bodyPr>
          <a:lstStyle/>
          <a:p>
            <a:pPr algn="ctr"/>
            <a:r>
              <a:rPr lang="en-US" sz="8800" dirty="0"/>
              <a:t>Thank You</a:t>
            </a:r>
            <a:endParaRPr lang="en-US"/>
          </a:p>
        </p:txBody>
      </p:sp>
      <p:sp>
        <p:nvSpPr>
          <p:cNvPr id="3" name="Content Placeholder 2">
            <a:extLst>
              <a:ext uri="{FF2B5EF4-FFF2-40B4-BE49-F238E27FC236}">
                <a16:creationId xmlns:a16="http://schemas.microsoft.com/office/drawing/2014/main" id="{EB915F44-72AE-4BDC-ACD0-CD82D7808A2D}"/>
              </a:ext>
            </a:extLst>
          </p:cNvPr>
          <p:cNvSpPr>
            <a:spLocks noGrp="1"/>
          </p:cNvSpPr>
          <p:nvPr>
            <p:ph idx="1"/>
          </p:nvPr>
        </p:nvSpPr>
        <p:spPr/>
        <p:txBody>
          <a:bodyPr vert="horz" lIns="91440" tIns="45720" rIns="91440" bIns="45720" rtlCol="0" anchor="t">
            <a:normAutofit/>
          </a:bodyPr>
          <a:lstStyle/>
          <a:p>
            <a:pPr algn="ctr"/>
            <a:endParaRPr lang="en-US"/>
          </a:p>
        </p:txBody>
      </p:sp>
    </p:spTree>
    <p:extLst>
      <p:ext uri="{BB962C8B-B14F-4D97-AF65-F5344CB8AC3E}">
        <p14:creationId xmlns:p14="http://schemas.microsoft.com/office/powerpoint/2010/main" val="2248387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87EC-8C40-4E7E-AE49-ADB7A98D57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56BF5D3-FE39-4FBB-8E2B-AD437A66D7FD}"/>
              </a:ext>
            </a:extLst>
          </p:cNvPr>
          <p:cNvSpPr>
            <a:spLocks noGrp="1"/>
          </p:cNvSpPr>
          <p:nvPr>
            <p:ph idx="1"/>
          </p:nvPr>
        </p:nvSpPr>
        <p:spPr/>
        <p:txBody>
          <a:bodyPr vert="horz" lIns="91440" tIns="45720" rIns="91440" bIns="45720" rtlCol="0" anchor="t">
            <a:normAutofit fontScale="92500" lnSpcReduction="10000"/>
          </a:bodyPr>
          <a:lstStyle/>
          <a:p>
            <a:r>
              <a:rPr lang="en-US" dirty="0"/>
              <a:t>Steven M. LaValle (1998). Rapidly-Exploring </a:t>
            </a:r>
            <a:r>
              <a:rPr lang="en-US" dirty="0" err="1"/>
              <a:t>Randm</a:t>
            </a:r>
            <a:r>
              <a:rPr lang="en-US" dirty="0"/>
              <a:t> Trees: A new tool for Path Planning. http://msl.cs.illinois.edu/ </a:t>
            </a:r>
            <a:r>
              <a:rPr lang="en-US" dirty="0" err="1"/>
              <a:t>lavalle</a:t>
            </a:r>
            <a:r>
              <a:rPr lang="en-US" dirty="0"/>
              <a:t>/papers/Lav98c.pdf</a:t>
            </a:r>
          </a:p>
          <a:p>
            <a:r>
              <a:rPr lang="en-US" dirty="0" err="1"/>
              <a:t>Dubins</a:t>
            </a:r>
            <a:r>
              <a:rPr lang="en-US" dirty="0"/>
              <a:t> Path </a:t>
            </a:r>
            <a:r>
              <a:rPr lang="en-US" dirty="0">
                <a:hlinkClick r:id="rId2"/>
              </a:rPr>
              <a:t>https://gieseanw.wordpress.com/2012/10/21/a-comprehensive-step-by-step-tutorial-to-computing-dubins-paths/</a:t>
            </a:r>
            <a:endParaRPr lang="en-US"/>
          </a:p>
          <a:p>
            <a:r>
              <a:rPr lang="en-US" dirty="0"/>
              <a:t>J. A. Reeds AND L. A. Shepp. Optimal paths for a car that goes both forwards and backwards. </a:t>
            </a:r>
            <a:r>
              <a:rPr lang="en-US" dirty="0">
                <a:hlinkClick r:id="rId3"/>
              </a:rPr>
              <a:t>https://pdfs.semanticscholar.org/932e/c495b1d0018fd59dee12a0bf74434fac7af4.pdf</a:t>
            </a:r>
          </a:p>
          <a:p>
            <a:r>
              <a:rPr lang="en-US" dirty="0"/>
              <a:t>Jane Li. Non-holonomic Planning </a:t>
            </a:r>
            <a:r>
              <a:rPr lang="en-US" dirty="0">
                <a:hlinkClick r:id="rId4"/>
              </a:rPr>
              <a:t>http://users.wpi.edu/</a:t>
            </a:r>
            <a:r>
              <a:rPr lang="en-US" dirty="0">
                <a:hlinkClick r:id=""/>
              </a:rPr>
              <a:t>zli11/teaching/rbe5502017=slides=9%Non-holonomic%20Planning:pdf</a:t>
            </a:r>
          </a:p>
          <a:p>
            <a:r>
              <a:rPr lang="en-US" dirty="0"/>
              <a:t>Yang et al. (2013). Spline-Based RRT Path Planner for Non-Holonomic Robots, </a:t>
            </a:r>
            <a:r>
              <a:rPr lang="en-US" sz="1900" dirty="0"/>
              <a:t>https://link.springer.com/content/pdf/10.1007/s10846-013-9963-y.pdf.</a:t>
            </a:r>
          </a:p>
          <a:p>
            <a:endParaRPr lang="en-US" dirty="0"/>
          </a:p>
          <a:p>
            <a:endParaRPr lang="en-US" dirty="0"/>
          </a:p>
        </p:txBody>
      </p:sp>
    </p:spTree>
    <p:extLst>
      <p:ext uri="{BB962C8B-B14F-4D97-AF65-F5344CB8AC3E}">
        <p14:creationId xmlns:p14="http://schemas.microsoft.com/office/powerpoint/2010/main" val="116065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Rapidly-exploring Random Trees (RRT)</a:t>
            </a:r>
          </a:p>
        </p:txBody>
      </p:sp>
      <p:sp>
        <p:nvSpPr>
          <p:cNvPr id="4" name="Text Placeholder 3">
            <a:extLst>
              <a:ext uri="{FF2B5EF4-FFF2-40B4-BE49-F238E27FC236}">
                <a16:creationId xmlns:a16="http://schemas.microsoft.com/office/drawing/2014/main" id="{5B55AFA2-537B-4EBE-B2C1-5582A370B74D}"/>
              </a:ext>
            </a:extLst>
          </p:cNvPr>
          <p:cNvSpPr>
            <a:spLocks noGrp="1"/>
          </p:cNvSpPr>
          <p:nvPr>
            <p:ph type="body" sz="half" idx="2"/>
          </p:nvPr>
        </p:nvSpPr>
        <p:spPr>
          <a:xfrm>
            <a:off x="6336287" y="2160589"/>
            <a:ext cx="2934714" cy="3880773"/>
          </a:xfrm>
        </p:spPr>
        <p:txBody>
          <a:bodyPr vert="horz" lIns="91440" tIns="45720" rIns="91440" bIns="45720" rtlCol="0" anchor="t">
            <a:normAutofit/>
          </a:bodyPr>
          <a:lstStyle/>
          <a:p>
            <a:pPr>
              <a:buFont typeface="Wingdings 3" charset="2"/>
              <a:buChar char=""/>
            </a:pPr>
            <a:r>
              <a:rPr lang="en-US" sz="1800"/>
              <a:t>Search a space by randomly building a space-filling tree.</a:t>
            </a:r>
          </a:p>
          <a:p>
            <a:pPr>
              <a:buFont typeface="Wingdings 3" charset="2"/>
              <a:buChar char=""/>
            </a:pPr>
            <a:endParaRPr lang="en-US" sz="1800"/>
          </a:p>
          <a:p>
            <a:pPr>
              <a:buFont typeface="Wingdings 3" charset="2"/>
              <a:buChar char=""/>
            </a:pPr>
            <a:r>
              <a:rPr lang="en-US" sz="1800"/>
              <a:t>The tree is constructed by randomly selecting samples and biased to grow in large unsearched areas.</a:t>
            </a:r>
          </a:p>
          <a:p>
            <a:pPr>
              <a:buFont typeface="Wingdings 3" charset="2"/>
              <a:buChar char=""/>
            </a:pPr>
            <a:endParaRPr lang="en-US"/>
          </a:p>
        </p:txBody>
      </p:sp>
      <p:pic>
        <p:nvPicPr>
          <p:cNvPr id="5" name="Picture 5" descr="A close up of a map&#10;&#10;Description generated with high confidence">
            <a:extLst>
              <a:ext uri="{FF2B5EF4-FFF2-40B4-BE49-F238E27FC236}">
                <a16:creationId xmlns:a16="http://schemas.microsoft.com/office/drawing/2014/main" id="{0437D707-FFB9-4BA3-8AA4-0E4F530A5513}"/>
              </a:ext>
            </a:extLst>
          </p:cNvPr>
          <p:cNvPicPr>
            <a:picLocks noGrp="1" noChangeAspect="1"/>
          </p:cNvPicPr>
          <p:nvPr>
            <p:ph idx="1"/>
          </p:nvPr>
        </p:nvPicPr>
        <p:blipFill rotWithShape="1">
          <a:blip r:embed="rId2"/>
          <a:srcRect r="3" b="1604"/>
          <a:stretch/>
        </p:blipFill>
        <p:spPr>
          <a:xfrm>
            <a:off x="677334" y="2159331"/>
            <a:ext cx="5423429" cy="3882362"/>
          </a:xfrm>
          <a:prstGeom prst="rect">
            <a:avLst/>
          </a:prstGeom>
        </p:spPr>
      </p:pic>
    </p:spTree>
    <p:extLst>
      <p:ext uri="{BB962C8B-B14F-4D97-AF65-F5344CB8AC3E}">
        <p14:creationId xmlns:p14="http://schemas.microsoft.com/office/powerpoint/2010/main" val="329095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Limitations</a:t>
            </a:r>
          </a:p>
        </p:txBody>
      </p:sp>
      <p:sp>
        <p:nvSpPr>
          <p:cNvPr id="3" name="Content Placeholder 2"/>
          <p:cNvSpPr>
            <a:spLocks noGrp="1"/>
          </p:cNvSpPr>
          <p:nvPr>
            <p:ph idx="1"/>
          </p:nvPr>
        </p:nvSpPr>
        <p:spPr/>
        <p:txBody>
          <a:bodyPr vert="horz" lIns="91440" tIns="45720" rIns="91440" bIns="45720" rtlCol="0" anchor="t">
            <a:normAutofit/>
          </a:bodyPr>
          <a:lstStyle/>
          <a:p>
            <a:r>
              <a:rPr lang="en-IN" sz="2800" b="1">
                <a:solidFill>
                  <a:schemeClr val="accent2">
                    <a:lumMod val="75000"/>
                  </a:schemeClr>
                </a:solidFill>
              </a:rPr>
              <a:t>Time consuming</a:t>
            </a:r>
          </a:p>
          <a:p>
            <a:endParaRPr lang="en-IN"/>
          </a:p>
          <a:p>
            <a:r>
              <a:rPr lang="en-IN"/>
              <a:t>Results in non-optimal paths</a:t>
            </a:r>
          </a:p>
          <a:p>
            <a:endParaRPr lang="en-IN"/>
          </a:p>
          <a:p>
            <a:r>
              <a:rPr lang="en-IN"/>
              <a:t>Jagged Path</a:t>
            </a:r>
          </a:p>
          <a:p>
            <a:endParaRPr lang="en-IN"/>
          </a:p>
          <a:p>
            <a:r>
              <a:rPr lang="en-IN"/>
              <a:t>Need of efficient nearest neighbour technique</a:t>
            </a:r>
          </a:p>
        </p:txBody>
      </p:sp>
    </p:spTree>
    <p:extLst>
      <p:ext uri="{BB962C8B-B14F-4D97-AF65-F5344CB8AC3E}">
        <p14:creationId xmlns:p14="http://schemas.microsoft.com/office/powerpoint/2010/main" val="266525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RRT-A*</a:t>
            </a:r>
          </a:p>
        </p:txBody>
      </p:sp>
      <p:sp>
        <p:nvSpPr>
          <p:cNvPr id="3" name="Content Placeholder 2"/>
          <p:cNvSpPr>
            <a:spLocks noGrp="1"/>
          </p:cNvSpPr>
          <p:nvPr>
            <p:ph idx="1"/>
          </p:nvPr>
        </p:nvSpPr>
        <p:spPr/>
        <p:txBody>
          <a:bodyPr vert="horz" lIns="91440" tIns="45720" rIns="91440" bIns="45720" rtlCol="0" anchor="t">
            <a:normAutofit/>
          </a:bodyPr>
          <a:lstStyle/>
          <a:p>
            <a:r>
              <a:rPr lang="en-IN"/>
              <a:t>A* algorithm is a graph traversal algorithm, i.e. it gives a path between 2 nodes.</a:t>
            </a:r>
          </a:p>
          <a:p>
            <a:pPr marL="0" indent="0">
              <a:buNone/>
            </a:pPr>
            <a:endParaRPr lang="en-IN"/>
          </a:p>
          <a:p>
            <a:r>
              <a:rPr lang="en-IN"/>
              <a:t>A* uses heuristics to guide its search which makes it better than Dijkstra's algorithm.</a:t>
            </a:r>
          </a:p>
          <a:p>
            <a:pPr marL="0" indent="0">
              <a:buNone/>
            </a:pPr>
            <a:endParaRPr lang="en-IN"/>
          </a:p>
          <a:p>
            <a:r>
              <a:rPr lang="en-IN"/>
              <a:t>The cost function of A* is used to determine selection of nodes in the RRT algorithm.</a:t>
            </a:r>
          </a:p>
        </p:txBody>
      </p:sp>
    </p:spTree>
    <p:extLst>
      <p:ext uri="{BB962C8B-B14F-4D97-AF65-F5344CB8AC3E}">
        <p14:creationId xmlns:p14="http://schemas.microsoft.com/office/powerpoint/2010/main" val="118953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2B74-F4A3-4EBC-B73B-DFDF8727D9ED}"/>
              </a:ext>
            </a:extLst>
          </p:cNvPr>
          <p:cNvSpPr>
            <a:spLocks noGrp="1"/>
          </p:cNvSpPr>
          <p:nvPr>
            <p:ph type="title"/>
          </p:nvPr>
        </p:nvSpPr>
        <p:spPr>
          <a:xfrm>
            <a:off x="677334" y="609600"/>
            <a:ext cx="8596668" cy="1320800"/>
          </a:xfrm>
        </p:spPr>
        <p:txBody>
          <a:bodyPr/>
          <a:lstStyle/>
          <a:p>
            <a:r>
              <a:rPr lang="en-US"/>
              <a:t>RRT-A*</a:t>
            </a:r>
          </a:p>
        </p:txBody>
      </p:sp>
      <p:pic>
        <p:nvPicPr>
          <p:cNvPr id="5" name="Picture 5" descr="A close up of a device&#10;&#10;Description generated with high confidence">
            <a:extLst>
              <a:ext uri="{FF2B5EF4-FFF2-40B4-BE49-F238E27FC236}">
                <a16:creationId xmlns:a16="http://schemas.microsoft.com/office/drawing/2014/main" id="{22C6179C-345A-442B-AD7A-1C079ACDC83E}"/>
              </a:ext>
            </a:extLst>
          </p:cNvPr>
          <p:cNvPicPr>
            <a:picLocks noGrp="1" noChangeAspect="1"/>
          </p:cNvPicPr>
          <p:nvPr>
            <p:ph sz="half" idx="1"/>
          </p:nvPr>
        </p:nvPicPr>
        <p:blipFill>
          <a:blip r:embed="rId2"/>
          <a:stretch>
            <a:fillRect/>
          </a:stretch>
        </p:blipFill>
        <p:spPr>
          <a:xfrm>
            <a:off x="398292" y="2776100"/>
            <a:ext cx="4806513" cy="3486878"/>
          </a:xfrm>
          <a:prstGeom prst="rect">
            <a:avLst/>
          </a:prstGeom>
        </p:spPr>
      </p:pic>
      <p:pic>
        <p:nvPicPr>
          <p:cNvPr id="7" name="Picture 7">
            <a:extLst>
              <a:ext uri="{FF2B5EF4-FFF2-40B4-BE49-F238E27FC236}">
                <a16:creationId xmlns:a16="http://schemas.microsoft.com/office/drawing/2014/main" id="{15D0EE2F-0DA7-445B-837B-650015E41E5D}"/>
              </a:ext>
            </a:extLst>
          </p:cNvPr>
          <p:cNvPicPr>
            <a:picLocks noGrp="1" noChangeAspect="1"/>
          </p:cNvPicPr>
          <p:nvPr>
            <p:ph sz="half" idx="2"/>
          </p:nvPr>
        </p:nvPicPr>
        <p:blipFill>
          <a:blip r:embed="rId3"/>
          <a:stretch>
            <a:fillRect/>
          </a:stretch>
        </p:blipFill>
        <p:spPr>
          <a:xfrm>
            <a:off x="5025576" y="1471382"/>
            <a:ext cx="4935300" cy="3434680"/>
          </a:xfrm>
          <a:prstGeom prst="rect">
            <a:avLst/>
          </a:prstGeom>
        </p:spPr>
      </p:pic>
    </p:spTree>
    <p:extLst>
      <p:ext uri="{BB962C8B-B14F-4D97-AF65-F5344CB8AC3E}">
        <p14:creationId xmlns:p14="http://schemas.microsoft.com/office/powerpoint/2010/main" val="331578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Limitations</a:t>
            </a:r>
          </a:p>
        </p:txBody>
      </p:sp>
      <p:sp>
        <p:nvSpPr>
          <p:cNvPr id="3" name="Content Placeholder 2"/>
          <p:cNvSpPr>
            <a:spLocks noGrp="1"/>
          </p:cNvSpPr>
          <p:nvPr>
            <p:ph idx="1"/>
          </p:nvPr>
        </p:nvSpPr>
        <p:spPr/>
        <p:txBody>
          <a:bodyPr vert="horz" lIns="91440" tIns="45720" rIns="91440" bIns="45720" rtlCol="0" anchor="t">
            <a:normAutofit/>
          </a:bodyPr>
          <a:lstStyle/>
          <a:p>
            <a:r>
              <a:rPr lang="en-IN" sz="2800" b="1">
                <a:solidFill>
                  <a:schemeClr val="accent2">
                    <a:lumMod val="75000"/>
                  </a:schemeClr>
                </a:solidFill>
              </a:rPr>
              <a:t>Results in non-optimal paths</a:t>
            </a:r>
            <a:endParaRPr lang="en-US" sz="2800" b="1">
              <a:solidFill>
                <a:schemeClr val="accent2">
                  <a:lumMod val="75000"/>
                </a:schemeClr>
              </a:solidFill>
            </a:endParaRPr>
          </a:p>
          <a:p>
            <a:endParaRPr lang="en-IN"/>
          </a:p>
          <a:p>
            <a:r>
              <a:rPr lang="en-IN"/>
              <a:t>Jagged Path</a:t>
            </a:r>
          </a:p>
          <a:p>
            <a:endParaRPr lang="en-IN"/>
          </a:p>
          <a:p>
            <a:r>
              <a:rPr lang="en-IN"/>
              <a:t>Need of efficient nearest neighbour technique</a:t>
            </a:r>
          </a:p>
        </p:txBody>
      </p:sp>
    </p:spTree>
    <p:extLst>
      <p:ext uri="{BB962C8B-B14F-4D97-AF65-F5344CB8AC3E}">
        <p14:creationId xmlns:p14="http://schemas.microsoft.com/office/powerpoint/2010/main" val="343782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FEA9-96A1-4BF0-A623-C1844BBCC914}"/>
              </a:ext>
            </a:extLst>
          </p:cNvPr>
          <p:cNvSpPr>
            <a:spLocks noGrp="1"/>
          </p:cNvSpPr>
          <p:nvPr>
            <p:ph type="title"/>
          </p:nvPr>
        </p:nvSpPr>
        <p:spPr/>
        <p:txBody>
          <a:bodyPr/>
          <a:lstStyle/>
          <a:p>
            <a:r>
              <a:rPr lang="en-US"/>
              <a:t>Node Pruning</a:t>
            </a:r>
          </a:p>
        </p:txBody>
      </p:sp>
      <p:pic>
        <p:nvPicPr>
          <p:cNvPr id="4" name="Picture 4">
            <a:extLst>
              <a:ext uri="{FF2B5EF4-FFF2-40B4-BE49-F238E27FC236}">
                <a16:creationId xmlns:a16="http://schemas.microsoft.com/office/drawing/2014/main" id="{D31E8E69-7CA8-44A0-8B29-22CA9004DA9F}"/>
              </a:ext>
            </a:extLst>
          </p:cNvPr>
          <p:cNvPicPr>
            <a:picLocks noGrp="1" noChangeAspect="1"/>
          </p:cNvPicPr>
          <p:nvPr>
            <p:ph idx="1"/>
          </p:nvPr>
        </p:nvPicPr>
        <p:blipFill>
          <a:blip r:embed="rId2"/>
          <a:stretch>
            <a:fillRect/>
          </a:stretch>
        </p:blipFill>
        <p:spPr>
          <a:xfrm>
            <a:off x="1337118" y="2719850"/>
            <a:ext cx="7277100" cy="2762250"/>
          </a:xfrm>
          <a:prstGeom prst="rect">
            <a:avLst/>
          </a:prstGeom>
        </p:spPr>
      </p:pic>
    </p:spTree>
    <p:extLst>
      <p:ext uri="{BB962C8B-B14F-4D97-AF65-F5344CB8AC3E}">
        <p14:creationId xmlns:p14="http://schemas.microsoft.com/office/powerpoint/2010/main" val="336518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Limitations</a:t>
            </a:r>
          </a:p>
        </p:txBody>
      </p:sp>
      <p:sp>
        <p:nvSpPr>
          <p:cNvPr id="3" name="Content Placeholder 2"/>
          <p:cNvSpPr>
            <a:spLocks noGrp="1"/>
          </p:cNvSpPr>
          <p:nvPr>
            <p:ph idx="1"/>
          </p:nvPr>
        </p:nvSpPr>
        <p:spPr/>
        <p:txBody>
          <a:bodyPr vert="horz" lIns="91440" tIns="45720" rIns="91440" bIns="45720" rtlCol="0" anchor="t">
            <a:normAutofit/>
          </a:bodyPr>
          <a:lstStyle/>
          <a:p>
            <a:r>
              <a:rPr lang="en-IN" sz="2800" b="1">
                <a:solidFill>
                  <a:schemeClr val="accent2">
                    <a:lumMod val="75000"/>
                  </a:schemeClr>
                </a:solidFill>
              </a:rPr>
              <a:t>Results in sub-optimal paths</a:t>
            </a:r>
            <a:endParaRPr lang="en-US" sz="2800" b="1">
              <a:solidFill>
                <a:schemeClr val="accent2">
                  <a:lumMod val="75000"/>
                </a:schemeClr>
              </a:solidFill>
            </a:endParaRPr>
          </a:p>
          <a:p>
            <a:endParaRPr lang="en-IN"/>
          </a:p>
          <a:p>
            <a:r>
              <a:rPr lang="en-IN"/>
              <a:t>Jagged Path</a:t>
            </a:r>
          </a:p>
          <a:p>
            <a:endParaRPr lang="en-IN"/>
          </a:p>
          <a:p>
            <a:r>
              <a:rPr lang="en-IN"/>
              <a:t>Need of efficient nearest neighbour technique</a:t>
            </a:r>
          </a:p>
        </p:txBody>
      </p:sp>
    </p:spTree>
    <p:extLst>
      <p:ext uri="{BB962C8B-B14F-4D97-AF65-F5344CB8AC3E}">
        <p14:creationId xmlns:p14="http://schemas.microsoft.com/office/powerpoint/2010/main" val="660903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3D Path Planning: Pruning with Constraint Satisfaction  (7a)</vt:lpstr>
      <vt:lpstr>Introduction</vt:lpstr>
      <vt:lpstr>Rapidly-exploring Random Trees (RRT)</vt:lpstr>
      <vt:lpstr>Limitations</vt:lpstr>
      <vt:lpstr>RRT-A*</vt:lpstr>
      <vt:lpstr>RRT-A*</vt:lpstr>
      <vt:lpstr>Limitations</vt:lpstr>
      <vt:lpstr>Node Pruning</vt:lpstr>
      <vt:lpstr>Limitations</vt:lpstr>
      <vt:lpstr>RRT*</vt:lpstr>
      <vt:lpstr>PowerPoint Presentation</vt:lpstr>
      <vt:lpstr>Limitations</vt:lpstr>
      <vt:lpstr>Spline Fitting in RRT*</vt:lpstr>
      <vt:lpstr>Limitations</vt:lpstr>
      <vt:lpstr>Two Phase sampling with RRT*</vt:lpstr>
      <vt:lpstr>Dubins Path Planning</vt:lpstr>
      <vt:lpstr>Dubins Path Planning</vt:lpstr>
      <vt:lpstr>Reeds-Shepp Path Planning</vt:lpstr>
      <vt:lpstr>Redds-Shepp</vt:lpstr>
      <vt:lpstr>RRT* Dubins &amp; RRT* Reeds-Shepp</vt:lpstr>
      <vt:lpstr>RRT* Dubins</vt:lpstr>
      <vt:lpstr>RRT* Reeds-Shepp</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Path Planning: Pruning with Constraint Satisfaction  (7a)</dc:title>
  <dc:creator>Rachit Jain</dc:creator>
  <cp:revision>195</cp:revision>
  <dcterms:created xsi:type="dcterms:W3CDTF">2018-11-27T07:52:27Z</dcterms:created>
  <dcterms:modified xsi:type="dcterms:W3CDTF">2018-11-28T05:35:40Z</dcterms:modified>
</cp:coreProperties>
</file>