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82" r:id="rId4"/>
    <p:sldId id="283" r:id="rId5"/>
    <p:sldId id="287" r:id="rId6"/>
    <p:sldId id="284" r:id="rId7"/>
    <p:sldId id="286" r:id="rId8"/>
    <p:sldId id="29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latin typeface="Calibri" panose="020F0502020204030204" pitchFamily="34" charset="0"/>
                <a:cs typeface="Calibri" panose="020F0502020204030204" pitchFamily="34" charset="0"/>
              </a:rPr>
              <a:t>3D Path Planning: Pruning </a:t>
            </a:r>
            <a:r>
              <a:rPr lang="en-US" sz="3600" dirty="0" smtClean="0">
                <a:latin typeface="Calibri" panose="020F0502020204030204" pitchFamily="34" charset="0"/>
                <a:cs typeface="Calibri" panose="020F0502020204030204" pitchFamily="34" charset="0"/>
              </a:rPr>
              <a:t>with Constraint Satisfaction </a:t>
            </a:r>
            <a:br>
              <a:rPr lang="en-US" sz="3600" dirty="0" smtClean="0">
                <a:latin typeface="Calibri" panose="020F0502020204030204" pitchFamily="34" charset="0"/>
                <a:cs typeface="Calibri" panose="020F0502020204030204" pitchFamily="34" charset="0"/>
              </a:rPr>
            </a:br>
            <a:r>
              <a:rPr lang="en-IN" sz="3600" dirty="0" smtClean="0">
                <a:latin typeface="Calibri" panose="020F0502020204030204" pitchFamily="34" charset="0"/>
                <a:cs typeface="Calibri" panose="020F0502020204030204" pitchFamily="34" charset="0"/>
              </a:rPr>
              <a:t>(7a</a:t>
            </a:r>
            <a:r>
              <a:rPr lang="en-IN" sz="3600" dirty="0">
                <a:latin typeface="Calibri" panose="020F0502020204030204" pitchFamily="34" charset="0"/>
                <a:cs typeface="Calibri" panose="020F0502020204030204" pitchFamily="34" charset="0"/>
              </a:rPr>
              <a:t>)</a:t>
            </a:r>
            <a:endParaRPr lang="en-IN" sz="36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p:txBody>
          <a:bodyPr/>
          <a:lstStyle/>
          <a:p>
            <a:r>
              <a:rPr lang="en-IN" dirty="0" smtClean="0">
                <a:solidFill>
                  <a:schemeClr val="accent1"/>
                </a:solidFill>
              </a:rPr>
              <a:t>-</a:t>
            </a:r>
            <a:endParaRPr lang="en-IN"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a:xfrm>
            <a:off x="571500" y="1243965"/>
            <a:ext cx="8702675" cy="4797425"/>
          </a:xfrm>
        </p:spPr>
        <p:txBody>
          <a:bodyPr>
            <a:normAutofit/>
          </a:bodyPr>
          <a:p>
            <a:r>
              <a:rPr lang="en-US"/>
              <a:t>Three-dimensional (3D) path planning is widely applicable in domains such as aerospace, oceanography, agriculture, and the military for many tasks, including but not limited to searching regions, space coverage, or reaching targets. With the proliferation of drones and UAVs (Unmanned Aerial Vehicle) that need to able to plan a feasible path in three dimensions, the applications of 3D path planning have become even more significant. In general, given the start and target locations, the goal of path planning is defined as planning a collision-free path from 3D obstacles while satisfying certain criteria, such as distance, smoothness, or safety. As mobile robot path planning is considered to be NP-hard, 3D path planning is also NP-hard with an additional axis for height [5], [22], [25]. In previous decades, several methods to overcome the complexity of this problem have been developed. The classical approaches include A*, Dijkstra, PRM (Probabilistic Roadmap Method), and Artificial Potential Field. These approaches were intensively studied in the early days of 3D path planning. More recently, path planning in three dimensions has been studied with heuristic approaches, such as soft computing, meta-heuristics, and hybridized heuristics with classical methods.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normAutofit fontScale="90000"/>
          </a:bodyPr>
          <a:p>
            <a:br>
              <a:rPr lang="en-US"/>
            </a:br>
            <a:br>
              <a:rPr lang="en-US"/>
            </a:br>
            <a:br>
              <a:rPr lang="en-US"/>
            </a:br>
            <a:br>
              <a:rPr lang="en-US"/>
            </a:br>
            <a:br>
              <a:rPr lang="en-US"/>
            </a:br>
            <a:r>
              <a:rPr lang="en-US"/>
              <a:t>Improvements:-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fontScale="90000"/>
          </a:bodyPr>
          <a:p>
            <a:r>
              <a:rPr lang="en-US" sz="2665"/>
              <a:t>Importance of </a:t>
            </a:r>
            <a:r>
              <a:rPr lang="en-US" sz="2665">
                <a:sym typeface="+mn-ea"/>
              </a:rPr>
              <a:t>RRT*SplineFitting_NodePurning_2phaseSampling algorithm:-</a:t>
            </a:r>
            <a:br>
              <a:rPr lang="en-US"/>
            </a:br>
            <a:endParaRPr lang="en-US"/>
          </a:p>
        </p:txBody>
      </p:sp>
      <p:sp>
        <p:nvSpPr>
          <p:cNvPr id="4" name="Content Placeholder 3"/>
          <p:cNvSpPr>
            <a:spLocks noGrp="1"/>
          </p:cNvSpPr>
          <p:nvPr>
            <p:ph idx="1"/>
          </p:nvPr>
        </p:nvSpPr>
        <p:spPr/>
        <p:txBody>
          <a:bodyPr/>
          <a:p>
            <a:r>
              <a:rPr lang="en-US"/>
              <a:t>Before understanding the importance of the alogirthm, let’s get into details of what are not possible without this: </a:t>
            </a:r>
            <a:endParaRPr lang="en-US"/>
          </a:p>
          <a:p>
            <a:pPr lvl="1"/>
            <a:r>
              <a:rPr lang="en-US"/>
              <a:t>No nodes are formed </a:t>
            </a:r>
            <a:endParaRPr lang="en-US"/>
          </a:p>
          <a:p>
            <a:pPr lvl="1"/>
            <a:r>
              <a:rPr lang="en-US"/>
              <a:t>No neural networks are formed </a:t>
            </a:r>
            <a:endParaRPr lang="en-US"/>
          </a:p>
          <a:p>
            <a:pPr lvl="1"/>
            <a:r>
              <a:rPr lang="en-US"/>
              <a:t>No actual or shortest path are formed and arc isn’t formed.</a:t>
            </a:r>
            <a:endParaRPr lang="en-US"/>
          </a:p>
          <a:p>
            <a:pPr lvl="0"/>
            <a:r>
              <a:rPr lang="en-US"/>
              <a:t>Importance of </a:t>
            </a:r>
            <a:r>
              <a:rPr lang="en-US">
                <a:sym typeface="+mn-ea"/>
              </a:rPr>
              <a:t>RRT*SplineFitting_NodePurning_2phaseSampling algorithm:</a:t>
            </a:r>
            <a:endParaRPr lang="en-US">
              <a:sym typeface="+mn-ea"/>
            </a:endParaRPr>
          </a:p>
          <a:p>
            <a:pPr lvl="1"/>
            <a:r>
              <a:rPr lang="en-US"/>
              <a:t>The algorithm helps to find actual path along with its arc and helps us understand the projection. </a:t>
            </a:r>
            <a:endParaRPr lang="en-US"/>
          </a:p>
          <a:p>
            <a:pPr lvl="1"/>
            <a:r>
              <a:rPr lang="en-US"/>
              <a:t>Over and above this, the advantage it carries is to find shortest path between two nodes among all the plaussible neural networks. The same is color coded so that the graphical user interface speaks for itself to the end users using the algorithm.</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sz="2800"/>
              <a:t>RRT*SplineFitting_NodePurning_2phaseSampling</a:t>
            </a:r>
            <a:endParaRPr lang="en-US" sz="2800"/>
          </a:p>
        </p:txBody>
      </p:sp>
      <p:sp>
        <p:nvSpPr>
          <p:cNvPr id="5" name="Content Placeholder 4"/>
          <p:cNvSpPr>
            <a:spLocks noGrp="1"/>
          </p:cNvSpPr>
          <p:nvPr>
            <p:ph sz="half" idx="2"/>
          </p:nvPr>
        </p:nvSpPr>
        <p:spPr>
          <a:xfrm>
            <a:off x="677545" y="1999615"/>
            <a:ext cx="9206865" cy="3234690"/>
          </a:xfrm>
        </p:spPr>
        <p:txBody>
          <a:bodyPr/>
          <a:p>
            <a:r>
              <a:rPr lang="en-US"/>
              <a:t>Finding out midpoint between two points from source to destination everytime. </a:t>
            </a:r>
            <a:endParaRPr lang="en-US"/>
          </a:p>
          <a:p>
            <a:pPr marL="0" indent="0">
              <a:buNone/>
            </a:pPr>
            <a:r>
              <a:rPr lang="en-US">
                <a:sym typeface="+mn-ea"/>
              </a:rPr>
              <a:t> </a:t>
            </a:r>
            <a:endParaRPr lang="en-US"/>
          </a:p>
          <a:p>
            <a:pPr marL="0" indent="0">
              <a:buNone/>
            </a:pPr>
            <a:endParaRPr lang="en-US"/>
          </a:p>
        </p:txBody>
      </p:sp>
      <p:sp>
        <p:nvSpPr>
          <p:cNvPr id="6" name="Text Placeholder 5"/>
          <p:cNvSpPr>
            <a:spLocks noGrp="1"/>
          </p:cNvSpPr>
          <p:nvPr>
            <p:ph type="body" idx="1"/>
          </p:nvPr>
        </p:nvSpPr>
        <p:spPr>
          <a:xfrm>
            <a:off x="2072745" y="1242773"/>
            <a:ext cx="4185623" cy="576262"/>
          </a:xfrm>
        </p:spPr>
        <p:txBody>
          <a:bodyPr/>
          <a:p>
            <a:pPr marL="0" indent="0">
              <a:buNone/>
            </a:pPr>
            <a:r>
              <a:rPr lang="en-US" sz="2000"/>
              <a:t>Challenge that was considered:</a:t>
            </a:r>
            <a:endParaRPr lang="en-US" sz="2000"/>
          </a:p>
        </p:txBody>
      </p:sp>
      <p:sp>
        <p:nvSpPr>
          <p:cNvPr id="8" name="Text Placeholder 5"/>
          <p:cNvSpPr>
            <a:spLocks noGrp="1"/>
          </p:cNvSpPr>
          <p:nvPr/>
        </p:nvSpPr>
        <p:spPr>
          <a:xfrm>
            <a:off x="2072640" y="2781300"/>
            <a:ext cx="4185920" cy="511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a:t>Solution:</a:t>
            </a:r>
            <a:endParaRPr lang="en-US"/>
          </a:p>
        </p:txBody>
      </p:sp>
      <p:sp>
        <p:nvSpPr>
          <p:cNvPr id="9" name="Content Placeholder 4"/>
          <p:cNvSpPr>
            <a:spLocks noGrp="1"/>
          </p:cNvSpPr>
          <p:nvPr/>
        </p:nvSpPr>
        <p:spPr>
          <a:xfrm>
            <a:off x="677334" y="329215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a:sym typeface="+mn-ea"/>
              </a:rPr>
              <a:t>In order to bring efficiency, I have considered to use sorting mechanism (ascending) by using x.sort() and y.sort() functions. </a:t>
            </a:r>
            <a:endParaRPr lang="en-US">
              <a:sym typeface="+mn-ea"/>
            </a:endParaRPr>
          </a:p>
          <a:p>
            <a:pPr marL="0" indent="0">
              <a:buNone/>
            </a:pPr>
            <a:r>
              <a:rPr lang="en-US">
                <a:sym typeface="+mn-ea"/>
              </a:rPr>
              <a:t>These functions are used to select initial point. It</a:t>
            </a:r>
            <a:r>
              <a:rPr lang="en-US">
                <a:sym typeface="+mn-ea"/>
              </a:rPr>
              <a:t> leads us to get all nodes check its path and give us the shortest possible path between the initial and final points there by improving efficiency of the system.</a:t>
            </a:r>
            <a:endParaRPr lang="en-US">
              <a:sym typeface="+mn-ea"/>
            </a:endParaRPr>
          </a:p>
          <a:p>
            <a:pPr marL="0" indent="0">
              <a:buNone/>
            </a:pPr>
            <a:endParaRPr lang="en-US"/>
          </a:p>
          <a:p>
            <a:pPr marL="0" indent="0">
              <a:buNone/>
            </a:pPr>
            <a:endParaRPr lang="en-US"/>
          </a:p>
        </p:txBody>
      </p:sp>
      <p:pic>
        <p:nvPicPr>
          <p:cNvPr id="10" name="Content Placeholder 9"/>
          <p:cNvPicPr>
            <a:picLocks noChangeAspect="1"/>
          </p:cNvPicPr>
          <p:nvPr>
            <p:ph sz="quarter" idx="4"/>
          </p:nvPr>
        </p:nvPicPr>
        <p:blipFill>
          <a:blip r:embed="rId1"/>
          <a:stretch>
            <a:fillRect/>
          </a:stretch>
        </p:blipFill>
        <p:spPr>
          <a:xfrm>
            <a:off x="5217160" y="4826635"/>
            <a:ext cx="2649855" cy="1891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sz="2800">
                <a:sym typeface="+mn-ea"/>
              </a:rPr>
              <a:t>RRT_NodePurning:</a:t>
            </a:r>
            <a:br>
              <a:rPr lang="en-US" sz="2800"/>
            </a:br>
            <a:endParaRPr lang="en-US" sz="2800"/>
          </a:p>
        </p:txBody>
      </p:sp>
      <p:sp>
        <p:nvSpPr>
          <p:cNvPr id="5" name="Content Placeholder 4"/>
          <p:cNvSpPr>
            <a:spLocks noGrp="1"/>
          </p:cNvSpPr>
          <p:nvPr>
            <p:ph sz="half" idx="2"/>
          </p:nvPr>
        </p:nvSpPr>
        <p:spPr>
          <a:xfrm>
            <a:off x="677545" y="1999615"/>
            <a:ext cx="9206865" cy="3234690"/>
          </a:xfrm>
        </p:spPr>
        <p:txBody>
          <a:bodyPr/>
          <a:p>
            <a:pPr marL="0" indent="0">
              <a:buNone/>
            </a:pPr>
            <a:r>
              <a:rPr lang="en-US">
                <a:sym typeface="+mn-ea"/>
              </a:rPr>
              <a:t> When initial final points are changed, the actual path isn’t getting updated. This may be leading to inefficiencies.</a:t>
            </a:r>
            <a:endParaRPr lang="en-US"/>
          </a:p>
          <a:p>
            <a:pPr marL="0" indent="0">
              <a:buNone/>
            </a:pPr>
            <a:endParaRPr lang="en-US"/>
          </a:p>
        </p:txBody>
      </p:sp>
      <p:sp>
        <p:nvSpPr>
          <p:cNvPr id="6" name="Text Placeholder 5"/>
          <p:cNvSpPr>
            <a:spLocks noGrp="1"/>
          </p:cNvSpPr>
          <p:nvPr>
            <p:ph type="body" idx="1"/>
          </p:nvPr>
        </p:nvSpPr>
        <p:spPr>
          <a:xfrm>
            <a:off x="2072745" y="1242773"/>
            <a:ext cx="4185623" cy="576262"/>
          </a:xfrm>
        </p:spPr>
        <p:txBody>
          <a:bodyPr/>
          <a:p>
            <a:pPr marL="0" indent="0">
              <a:buNone/>
            </a:pPr>
            <a:r>
              <a:rPr lang="en-US" sz="2000"/>
              <a:t>Challenge that was considered:</a:t>
            </a:r>
            <a:endParaRPr lang="en-US" sz="2000"/>
          </a:p>
        </p:txBody>
      </p:sp>
      <p:sp>
        <p:nvSpPr>
          <p:cNvPr id="8" name="Text Placeholder 5"/>
          <p:cNvSpPr>
            <a:spLocks noGrp="1"/>
          </p:cNvSpPr>
          <p:nvPr/>
        </p:nvSpPr>
        <p:spPr>
          <a:xfrm>
            <a:off x="2072640" y="2781300"/>
            <a:ext cx="4185920" cy="5111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a:t>Solution:</a:t>
            </a:r>
            <a:endParaRPr lang="en-US"/>
          </a:p>
        </p:txBody>
      </p:sp>
      <p:sp>
        <p:nvSpPr>
          <p:cNvPr id="9" name="Content Placeholder 4"/>
          <p:cNvSpPr>
            <a:spLocks noGrp="1"/>
          </p:cNvSpPr>
          <p:nvPr/>
        </p:nvSpPr>
        <p:spPr>
          <a:xfrm>
            <a:off x="677334" y="3292159"/>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buNone/>
            </a:pPr>
            <a:r>
              <a:rPr lang="en-US">
                <a:sym typeface="+mn-ea"/>
              </a:rPr>
              <a:t>We have updated system such that the actual path is updated per every change in intial and final points. In addition to this, we added shortest path.</a:t>
            </a:r>
            <a:endParaRPr lang="en-US"/>
          </a:p>
          <a:p>
            <a:pPr marL="0" indent="0">
              <a:buNone/>
            </a:pPr>
            <a:endParaRPr lang="en-US"/>
          </a:p>
        </p:txBody>
      </p:sp>
      <p:pic>
        <p:nvPicPr>
          <p:cNvPr id="14" name="Picture 1"/>
          <p:cNvPicPr>
            <a:picLocks noChangeAspect="1"/>
          </p:cNvPicPr>
          <p:nvPr>
            <p:ph sz="quarter" idx="4"/>
          </p:nvPr>
        </p:nvPicPr>
        <p:blipFill>
          <a:blip r:embed="rId1"/>
          <a:stretch>
            <a:fillRect/>
          </a:stretch>
        </p:blipFill>
        <p:spPr>
          <a:xfrm>
            <a:off x="4515485" y="4199255"/>
            <a:ext cx="3837305" cy="265874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rmAutofit/>
          </a:bodyPr>
          <a:p>
            <a:r>
              <a:rPr lang="en-US" sz="2665"/>
              <a:t>Importance of </a:t>
            </a:r>
            <a:r>
              <a:rPr lang="en-US" sz="2665">
                <a:sym typeface="+mn-ea"/>
              </a:rPr>
              <a:t>:-</a:t>
            </a:r>
            <a:br>
              <a:rPr lang="en-US"/>
            </a:br>
            <a:r>
              <a:rPr lang="en-US" sz="2800">
                <a:sym typeface="+mn-ea"/>
              </a:rPr>
              <a:t>RRT_NodePurning</a:t>
            </a:r>
            <a:endParaRPr lang="en-US" sz="2800"/>
          </a:p>
        </p:txBody>
      </p:sp>
      <p:sp>
        <p:nvSpPr>
          <p:cNvPr id="4" name="Content Placeholder 3"/>
          <p:cNvSpPr>
            <a:spLocks noGrp="1"/>
          </p:cNvSpPr>
          <p:nvPr>
            <p:ph idx="1"/>
          </p:nvPr>
        </p:nvSpPr>
        <p:spPr/>
        <p:txBody>
          <a:bodyPr>
            <a:normAutofit lnSpcReduction="20000"/>
          </a:bodyPr>
          <a:p>
            <a:r>
              <a:rPr lang="en-US"/>
              <a:t>Understanding the current usage, for instance,in map based applications it becomes vital to establish shortest path between two coordinates in accordance with various permutations and combinations of environment by understanding live feed of traffic, jams, one-ways etc. </a:t>
            </a:r>
            <a:endParaRPr lang="en-US"/>
          </a:p>
          <a:p>
            <a:pPr lvl="0"/>
            <a:r>
              <a:rPr lang="en-US"/>
              <a:t>Importance of RRT_NodePurning</a:t>
            </a:r>
            <a:r>
              <a:rPr lang="en-US">
                <a:sym typeface="+mn-ea"/>
              </a:rPr>
              <a:t> algorithm:</a:t>
            </a:r>
            <a:endParaRPr lang="en-US">
              <a:sym typeface="+mn-ea"/>
            </a:endParaRPr>
          </a:p>
          <a:p>
            <a:pPr lvl="1"/>
            <a:r>
              <a:rPr lang="en-US"/>
              <a:t>The algorithm helps us to find shortest distance between two points in a 2 dimensional system. The same is represented in the graphical user interface, where black line between points depcits shortest path and red color represents actual path on a network.</a:t>
            </a:r>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3504</Words>
  <Application>WPS Presentation</Application>
  <PresentationFormat>Widescreen</PresentationFormat>
  <Paragraphs>53</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Wingdings 3</vt:lpstr>
      <vt:lpstr>Arial</vt:lpstr>
      <vt:lpstr>Calibri</vt:lpstr>
      <vt:lpstr>Trebuchet MS</vt:lpstr>
      <vt:lpstr>Microsoft YaHei</vt:lpstr>
      <vt:lpstr>Arial Unicode MS</vt:lpstr>
      <vt:lpstr>Facet</vt:lpstr>
      <vt:lpstr>3D Path Planning: Pruning with Constraint Satisfaction  (7a)</vt:lpstr>
      <vt:lpstr>Introduction:-</vt:lpstr>
      <vt:lpstr>     Improvements:-</vt:lpstr>
      <vt:lpstr>Importance of RRT*SplineFitting_NodePurning_2phaseSampling algorithm:- </vt:lpstr>
      <vt:lpstr>RRT*SplineFitting_NodePurning_2phaseSampling</vt:lpstr>
      <vt:lpstr>RRT_NodePurning: </vt:lpstr>
      <vt:lpstr>Importance of :- RRT_NodePurning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Path Planning: Pruning with Constraint Satisfaction  (7a)</dc:title>
  <dc:creator>Rachit Jain</dc:creator>
  <cp:lastModifiedBy>anagha malladi</cp:lastModifiedBy>
  <cp:revision>21</cp:revision>
  <dcterms:created xsi:type="dcterms:W3CDTF">2018-11-27T07:52:00Z</dcterms:created>
  <dcterms:modified xsi:type="dcterms:W3CDTF">2021-07-18T07:32:51Z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