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notesMasterIdLst>
    <p:notesMasterId r:id="rId15"/>
  </p:notesMasterIdLst>
  <p:sldIdLst>
    <p:sldId id="300" r:id="rId2"/>
    <p:sldId id="301" r:id="rId3"/>
    <p:sldId id="303" r:id="rId4"/>
    <p:sldId id="310" r:id="rId5"/>
    <p:sldId id="312" r:id="rId6"/>
    <p:sldId id="302" r:id="rId7"/>
    <p:sldId id="304" r:id="rId8"/>
    <p:sldId id="307" r:id="rId9"/>
    <p:sldId id="308" r:id="rId10"/>
    <p:sldId id="309" r:id="rId11"/>
    <p:sldId id="311" r:id="rId12"/>
    <p:sldId id="313" r:id="rId13"/>
    <p:sldId id="306" r:id="rId1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53" d="100"/>
          <a:sy n="53" d="100"/>
        </p:scale>
        <p:origin x="1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134" y="4809068"/>
            <a:ext cx="15533872" cy="3292604"/>
          </a:xfrm>
        </p:spPr>
        <p:txBody>
          <a:bodyPr anchor="b">
            <a:noAutofit/>
          </a:bodyPr>
          <a:lstStyle>
            <a:lvl1pPr algn="r">
              <a:defRPr sz="10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4134" y="8101667"/>
            <a:ext cx="15533872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1219200"/>
            <a:ext cx="17193336" cy="6807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2278" y="7264400"/>
            <a:ext cx="14449048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4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3863976"/>
            <a:ext cx="17193336" cy="5190920"/>
          </a:xfrm>
        </p:spPr>
        <p:txBody>
          <a:bodyPr anchor="b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00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19200"/>
            <a:ext cx="17176406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09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1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5347" y="1219199"/>
            <a:ext cx="2609486" cy="1050290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0" y="1219200"/>
            <a:ext cx="14120300" cy="1050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2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5401735"/>
            <a:ext cx="17193336" cy="3653162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4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69" y="4321178"/>
            <a:ext cx="8368070" cy="7761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9940" y="4321179"/>
            <a:ext cx="8368068" cy="7761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491" y="4321966"/>
            <a:ext cx="837124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491" y="5474491"/>
            <a:ext cx="8371246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6766" y="4321966"/>
            <a:ext cx="837123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6769" y="5474491"/>
            <a:ext cx="8371234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2997208"/>
            <a:ext cx="7709056" cy="255693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923" y="1029849"/>
            <a:ext cx="9027082" cy="110528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8" y="5554139"/>
            <a:ext cx="7709056" cy="516889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126" indent="0">
              <a:buNone/>
              <a:defRPr sz="2800"/>
            </a:lvl2pPr>
            <a:lvl3pPr marL="1828252" indent="0">
              <a:buNone/>
              <a:defRPr sz="2400"/>
            </a:lvl3pPr>
            <a:lvl4pPr marL="2742378" indent="0">
              <a:buNone/>
              <a:defRPr sz="2000"/>
            </a:lvl4pPr>
            <a:lvl5pPr marL="3656502" indent="0">
              <a:buNone/>
              <a:defRPr sz="2000"/>
            </a:lvl5pPr>
            <a:lvl6pPr marL="4570628" indent="0">
              <a:buNone/>
              <a:defRPr sz="2000"/>
            </a:lvl6pPr>
            <a:lvl7pPr marL="5484754" indent="0">
              <a:buNone/>
              <a:defRPr sz="2000"/>
            </a:lvl7pPr>
            <a:lvl8pPr marL="6398880" indent="0">
              <a:buNone/>
              <a:defRPr sz="2000"/>
            </a:lvl8pPr>
            <a:lvl9pPr marL="7313006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9" y="9601200"/>
            <a:ext cx="1719333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668" y="1219200"/>
            <a:ext cx="17193336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9" y="10734676"/>
            <a:ext cx="17193334" cy="13480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C507-D8F7-4A60-8D7C-EF308E3F6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238" y="4662676"/>
            <a:ext cx="15533872" cy="32926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TEAM :GPT-DLC</a:t>
            </a:r>
            <a:br>
              <a:rPr lang="en-US" sz="6000" b="1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Challenge Name</a:t>
            </a:r>
            <a:r>
              <a:rPr lang="en-US" sz="4800" dirty="0">
                <a:solidFill>
                  <a:schemeClr val="tx1"/>
                </a:solidFill>
              </a:rPr>
              <a:t>: Digital Legal and Compliance Officer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Challenge Setter</a:t>
            </a:r>
            <a:r>
              <a:rPr lang="en-US" sz="4800" dirty="0">
                <a:solidFill>
                  <a:schemeClr val="tx1"/>
                </a:solidFill>
              </a:rPr>
              <a:t>: Siemens AG</a:t>
            </a:r>
            <a:endParaRPr lang="en-IN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F570F-AA4D-4E45-99D3-BBE51A3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77" y="648680"/>
            <a:ext cx="34480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F920A-5B66-4A4A-8FFB-2A52B5B4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10149948"/>
            <a:ext cx="7290962" cy="18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969E-C071-4732-AFB1-14933B46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ROADMAP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3517-DD0D-43B4-B154-59F55EA7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56" y="4321179"/>
            <a:ext cx="17193336" cy="776154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D35F6C-8D39-46D2-BCBE-DDECF2F0C162}"/>
              </a:ext>
            </a:extLst>
          </p:cNvPr>
          <p:cNvSpPr/>
          <p:nvPr/>
        </p:nvSpPr>
        <p:spPr>
          <a:xfrm>
            <a:off x="2322576" y="7223544"/>
            <a:ext cx="3218688" cy="2103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Answer from Document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 and Link) 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8128D-8FC4-4DA6-9394-0974487213D0}"/>
              </a:ext>
            </a:extLst>
          </p:cNvPr>
          <p:cNvSpPr/>
          <p:nvPr/>
        </p:nvSpPr>
        <p:spPr>
          <a:xfrm>
            <a:off x="6187440" y="7223544"/>
            <a:ext cx="3218688" cy="2103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Answers based on Document Score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D827C8-CD16-445E-B8FC-1D1B5D0E9550}"/>
              </a:ext>
            </a:extLst>
          </p:cNvPr>
          <p:cNvSpPr/>
          <p:nvPr/>
        </p:nvSpPr>
        <p:spPr>
          <a:xfrm>
            <a:off x="14320566" y="7223544"/>
            <a:ext cx="3218688" cy="2103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Multilingual Support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EBF60D-D781-4023-AD7D-B7B1F1C5FD6E}"/>
              </a:ext>
            </a:extLst>
          </p:cNvPr>
          <p:cNvSpPr/>
          <p:nvPr/>
        </p:nvSpPr>
        <p:spPr>
          <a:xfrm>
            <a:off x="10282890" y="7168896"/>
            <a:ext cx="3218688" cy="2103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 and forth Conversation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A095F-404A-4433-ACBD-3CACB558BCE4}"/>
              </a:ext>
            </a:extLst>
          </p:cNvPr>
          <p:cNvCxnSpPr/>
          <p:nvPr/>
        </p:nvCxnSpPr>
        <p:spPr>
          <a:xfrm>
            <a:off x="5541264" y="8193024"/>
            <a:ext cx="646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9B9919-E728-47EA-859C-04014A385578}"/>
              </a:ext>
            </a:extLst>
          </p:cNvPr>
          <p:cNvCxnSpPr>
            <a:cxnSpLocks/>
          </p:cNvCxnSpPr>
          <p:nvPr/>
        </p:nvCxnSpPr>
        <p:spPr>
          <a:xfrm>
            <a:off x="9406128" y="8333232"/>
            <a:ext cx="876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D2CC06-0BC0-493D-9421-3AB6AE5620E9}"/>
              </a:ext>
            </a:extLst>
          </p:cNvPr>
          <p:cNvCxnSpPr/>
          <p:nvPr/>
        </p:nvCxnSpPr>
        <p:spPr>
          <a:xfrm>
            <a:off x="13587984" y="8199120"/>
            <a:ext cx="646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7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D543-FE48-4DB5-AB55-87299971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462" y="1133856"/>
            <a:ext cx="15533872" cy="15179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" name="Compliance_chatbot_recording2">
            <a:hlinkClick r:id="" action="ppaction://media"/>
            <a:extLst>
              <a:ext uri="{FF2B5EF4-FFF2-40B4-BE49-F238E27FC236}">
                <a16:creationId xmlns:a16="http://schemas.microsoft.com/office/drawing/2014/main" id="{54964A40-D161-4854-9FA4-44EE86A5A7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1878" y="2878835"/>
            <a:ext cx="17659049" cy="99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F53-BE3D-42DB-9F41-CD7AE7FFE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Thank you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4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855-1083-47EC-8A50-8FAB547A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Appendex</a:t>
            </a:r>
            <a:r>
              <a:rPr lang="en-US" b="1" dirty="0">
                <a:solidFill>
                  <a:schemeClr val="tx1"/>
                </a:solidFill>
              </a:rPr>
              <a:t> -Lean Canvas Model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35370-5B49-4427-8B52-1234AF49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50" y="2775403"/>
            <a:ext cx="17987282" cy="106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37A1-8332-4CD9-AE3C-32D446D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Current Problem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EC91-6496-4DDB-B9DA-55AD5AA1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handbooks and guidelines are accessible via webbooks and/or PDFs, in which employees need to look-up their questions.</a:t>
            </a:r>
          </a:p>
          <a:p>
            <a:r>
              <a:rPr lang="en-US" b="1" dirty="0"/>
              <a:t>Internal compliance chat bot </a:t>
            </a:r>
            <a:r>
              <a:rPr lang="en-US" dirty="0"/>
              <a:t>/search tool that employees use to find answers to queries.</a:t>
            </a:r>
          </a:p>
          <a:p>
            <a:r>
              <a:rPr lang="en-US" dirty="0"/>
              <a:t>Currently </a:t>
            </a:r>
            <a:r>
              <a:rPr lang="en-US" b="1" dirty="0"/>
              <a:t>manually add list of potential compliance related question answers </a:t>
            </a:r>
            <a:r>
              <a:rPr lang="en-US" dirty="0"/>
              <a:t>pairs and store in database. –</a:t>
            </a:r>
            <a:r>
              <a:rPr lang="en-US" dirty="0">
                <a:solidFill>
                  <a:srgbClr val="C00000"/>
                </a:solidFill>
              </a:rPr>
              <a:t>Time consuming/Redundant Task</a:t>
            </a:r>
          </a:p>
          <a:p>
            <a:r>
              <a:rPr lang="en-US" dirty="0"/>
              <a:t>Current tool </a:t>
            </a:r>
            <a:r>
              <a:rPr lang="en-US" b="1" dirty="0"/>
              <a:t>not able to recognize synonyms or similar questions</a:t>
            </a:r>
            <a:r>
              <a:rPr lang="en-US" dirty="0"/>
              <a:t>.-</a:t>
            </a:r>
            <a:r>
              <a:rPr lang="en-US" dirty="0">
                <a:solidFill>
                  <a:srgbClr val="C00000"/>
                </a:solidFill>
              </a:rPr>
              <a:t>Not Efficient</a:t>
            </a:r>
          </a:p>
          <a:p>
            <a:r>
              <a:rPr lang="en-US" b="1" dirty="0"/>
              <a:t>Current alternate solution </a:t>
            </a:r>
            <a:r>
              <a:rPr lang="en-US" dirty="0"/>
              <a:t>:Call Compliance officer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BD9C-7921-4B2F-9FEB-617934B6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C7AE-C191-4F9E-A8B3-73948890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Digital Compliance Officer that takes in any question related to compliance and  gives human like answer.</a:t>
            </a:r>
          </a:p>
          <a:p>
            <a:r>
              <a:rPr lang="en-US" dirty="0"/>
              <a:t>Answers will be in short and simple terms so that users can understand.</a:t>
            </a:r>
          </a:p>
          <a:p>
            <a:r>
              <a:rPr lang="en-US" dirty="0"/>
              <a:t>User provided with answer and link to the compliance book.</a:t>
            </a:r>
          </a:p>
          <a:p>
            <a:r>
              <a:rPr lang="en-US" dirty="0"/>
              <a:t>No need for users to look up and read large documents to find answers.</a:t>
            </a:r>
          </a:p>
          <a:p>
            <a:r>
              <a:rPr lang="en-US" dirty="0"/>
              <a:t>Reduces dependency of human compliance officer.</a:t>
            </a:r>
          </a:p>
          <a:p>
            <a:r>
              <a:rPr lang="en-US" dirty="0"/>
              <a:t>Available 24 x7 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06F1-6479-48CF-AF5B-E8BA52E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 Flowchart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044F3-076D-424A-87F5-9F2B7619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660" y="2539999"/>
            <a:ext cx="15488343" cy="10892901"/>
          </a:xfrm>
        </p:spPr>
      </p:pic>
    </p:spTree>
    <p:extLst>
      <p:ext uri="{BB962C8B-B14F-4D97-AF65-F5344CB8AC3E}">
        <p14:creationId xmlns:p14="http://schemas.microsoft.com/office/powerpoint/2010/main" val="20696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7E8B-0FD2-42CB-B125-1F79E9DE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Digital Legal and Compliance Officer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867430-2D5B-4249-96CA-082297E32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0" y="2796710"/>
            <a:ext cx="17721444" cy="9968313"/>
          </a:xfrm>
        </p:spPr>
      </p:pic>
    </p:spTree>
    <p:extLst>
      <p:ext uri="{BB962C8B-B14F-4D97-AF65-F5344CB8AC3E}">
        <p14:creationId xmlns:p14="http://schemas.microsoft.com/office/powerpoint/2010/main" val="32337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7662-5949-4EC7-A3BF-E9289E08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Why our Solution?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AD59-A736-48D8-9B7B-845F5FD0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68" y="2596896"/>
            <a:ext cx="21962532" cy="103875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6C7B1A-904B-4133-8330-17DF400BF963}"/>
              </a:ext>
            </a:extLst>
          </p:cNvPr>
          <p:cNvSpPr/>
          <p:nvPr/>
        </p:nvSpPr>
        <p:spPr>
          <a:xfrm>
            <a:off x="8589264" y="7132320"/>
            <a:ext cx="3602736" cy="21214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</a:t>
            </a:r>
            <a:r>
              <a:rPr lang="en-US" sz="2000" b="1" dirty="0" err="1">
                <a:solidFill>
                  <a:schemeClr val="tx1"/>
                </a:solidFill>
              </a:rPr>
              <a:t>Digital</a:t>
            </a:r>
            <a:r>
              <a:rPr lang="en-US" sz="2000" b="1" dirty="0">
                <a:solidFill>
                  <a:schemeClr val="tx1"/>
                </a:solidFill>
              </a:rPr>
              <a:t> Compliance Officer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[DCO]</a:t>
            </a:r>
            <a:endParaRPr lang="en-IN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1DB42B-2584-4B58-9710-1D92D0117A9C}"/>
              </a:ext>
            </a:extLst>
          </p:cNvPr>
          <p:cNvSpPr/>
          <p:nvPr/>
        </p:nvSpPr>
        <p:spPr>
          <a:xfrm>
            <a:off x="2950950" y="5768848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manual entry of Q and A pairs into 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4156C-03E9-475E-96A2-929AFB72EFAC}"/>
              </a:ext>
            </a:extLst>
          </p:cNvPr>
          <p:cNvSpPr/>
          <p:nvPr/>
        </p:nvSpPr>
        <p:spPr>
          <a:xfrm>
            <a:off x="8589264" y="3375152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Solution for Entire Company worldwide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1432EA-B53F-46CF-AFE4-B3537CB65D2A}"/>
              </a:ext>
            </a:extLst>
          </p:cNvPr>
          <p:cNvSpPr/>
          <p:nvPr/>
        </p:nvSpPr>
        <p:spPr>
          <a:xfrm>
            <a:off x="13988265" y="6063488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like conversational experience.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276C-57CE-4F0F-9481-048890A0A483}"/>
              </a:ext>
            </a:extLst>
          </p:cNvPr>
          <p:cNvSpPr/>
          <p:nvPr/>
        </p:nvSpPr>
        <p:spPr>
          <a:xfrm>
            <a:off x="13988265" y="9671304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24 x 7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20CFB4-A2C4-4ECC-84EA-AAB41A26D5CC}"/>
              </a:ext>
            </a:extLst>
          </p:cNvPr>
          <p:cNvSpPr/>
          <p:nvPr/>
        </p:nvSpPr>
        <p:spPr>
          <a:xfrm>
            <a:off x="4012524" y="9786620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correct answer when asked similar answers /words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4C3EA3-3703-4219-9C8F-C0F0AF4E420F}"/>
              </a:ext>
            </a:extLst>
          </p:cNvPr>
          <p:cNvCxnSpPr/>
          <p:nvPr/>
        </p:nvCxnSpPr>
        <p:spPr>
          <a:xfrm flipH="1" flipV="1">
            <a:off x="6327648" y="7404608"/>
            <a:ext cx="2261616" cy="780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1BE8A-4F50-419D-B238-52C3FF4F103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0390632" y="5496560"/>
            <a:ext cx="0" cy="163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F99BF-B2CE-4A72-9B9B-0C66DC5F704A}"/>
              </a:ext>
            </a:extLst>
          </p:cNvPr>
          <p:cNvCxnSpPr>
            <a:cxnSpLocks/>
          </p:cNvCxnSpPr>
          <p:nvPr/>
        </p:nvCxnSpPr>
        <p:spPr>
          <a:xfrm flipV="1">
            <a:off x="12192000" y="7404608"/>
            <a:ext cx="1796265" cy="485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7842BD-6979-42C5-AB90-C1DE066FAC31}"/>
              </a:ext>
            </a:extLst>
          </p:cNvPr>
          <p:cNvCxnSpPr>
            <a:cxnSpLocks/>
          </p:cNvCxnSpPr>
          <p:nvPr/>
        </p:nvCxnSpPr>
        <p:spPr>
          <a:xfrm>
            <a:off x="11814048" y="8878824"/>
            <a:ext cx="2251299" cy="1462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9D7755-55D8-466A-AFBE-899401399E09}"/>
              </a:ext>
            </a:extLst>
          </p:cNvPr>
          <p:cNvCxnSpPr>
            <a:cxnSpLocks/>
          </p:cNvCxnSpPr>
          <p:nvPr/>
        </p:nvCxnSpPr>
        <p:spPr>
          <a:xfrm flipH="1">
            <a:off x="7018890" y="8704580"/>
            <a:ext cx="1788792" cy="132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34D9BD6-8642-4814-87C7-F1B6B9873DF9}"/>
              </a:ext>
            </a:extLst>
          </p:cNvPr>
          <p:cNvSpPr/>
          <p:nvPr/>
        </p:nvSpPr>
        <p:spPr>
          <a:xfrm>
            <a:off x="8460390" y="10547096"/>
            <a:ext cx="3602736" cy="2121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point of contact for all employees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544D2-A6DD-468F-86F8-535A713A9FA8}"/>
              </a:ext>
            </a:extLst>
          </p:cNvPr>
          <p:cNvCxnSpPr>
            <a:cxnSpLocks/>
          </p:cNvCxnSpPr>
          <p:nvPr/>
        </p:nvCxnSpPr>
        <p:spPr>
          <a:xfrm>
            <a:off x="10273116" y="9321800"/>
            <a:ext cx="0" cy="1309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8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C5C9-BB35-4DEB-9A5E-95E22ECB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 Segment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3B47-B95A-4B5A-90FD-E206BB57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C36AE-2076-46E6-BEA2-CF948E17FFE9}"/>
              </a:ext>
            </a:extLst>
          </p:cNvPr>
          <p:cNvSpPr/>
          <p:nvPr/>
        </p:nvSpPr>
        <p:spPr>
          <a:xfrm>
            <a:off x="3108960" y="6181344"/>
            <a:ext cx="4498848" cy="378561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All Siemens Employees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3EAF-989F-49DD-9C68-C66080885524}"/>
              </a:ext>
            </a:extLst>
          </p:cNvPr>
          <p:cNvSpPr/>
          <p:nvPr/>
        </p:nvSpPr>
        <p:spPr>
          <a:xfrm>
            <a:off x="12801602" y="6858000"/>
            <a:ext cx="3566158" cy="27614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External Business Clients and Employees related to Siemens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8A0-655B-4865-B315-DD22B6E8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COMPETITION</a:t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C351-92BB-4F8D-AA0C-AF7EE5F3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24" y="3443355"/>
            <a:ext cx="17193336" cy="776154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02959F-DC30-472D-BCE8-5FF59FC3B5BC}"/>
              </a:ext>
            </a:extLst>
          </p:cNvPr>
          <p:cNvSpPr/>
          <p:nvPr/>
        </p:nvSpPr>
        <p:spPr>
          <a:xfrm>
            <a:off x="2488230" y="4718304"/>
            <a:ext cx="4572000" cy="2267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Current Internal Query Solution 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84486-13B2-483D-BE9B-EEA5C404F49E}"/>
              </a:ext>
            </a:extLst>
          </p:cNvPr>
          <p:cNvSpPr/>
          <p:nvPr/>
        </p:nvSpPr>
        <p:spPr>
          <a:xfrm>
            <a:off x="8232117" y="4718304"/>
            <a:ext cx="4572000" cy="2267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Human Compliance Officer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15E87-51B7-4BC4-A5EB-4ABC24E94708}"/>
              </a:ext>
            </a:extLst>
          </p:cNvPr>
          <p:cNvSpPr/>
          <p:nvPr/>
        </p:nvSpPr>
        <p:spPr>
          <a:xfrm>
            <a:off x="13976004" y="4718304"/>
            <a:ext cx="4572000" cy="2267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Outsource /External Chatbot Solutions from other companies.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8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DC5D-C89C-4B27-AE63-F3C96965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F422-CD19-4E65-8498-701E7392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836" y="2973510"/>
            <a:ext cx="17193336" cy="9389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MEMBERS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MENTORS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0278-DFBE-4423-80EB-122E46B0867D}"/>
              </a:ext>
            </a:extLst>
          </p:cNvPr>
          <p:cNvSpPr/>
          <p:nvPr/>
        </p:nvSpPr>
        <p:spPr>
          <a:xfrm>
            <a:off x="15424728" y="4133088"/>
            <a:ext cx="4078992" cy="222696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Javed</a:t>
            </a:r>
            <a:r>
              <a:rPr lang="en-US" sz="2800" dirty="0">
                <a:solidFill>
                  <a:schemeClr val="tx1"/>
                </a:solidFill>
              </a:rPr>
              <a:t> Ali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(NLP and UI)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7F8DAF-F778-4463-8B7E-0CE81997DC5B}"/>
              </a:ext>
            </a:extLst>
          </p:cNvPr>
          <p:cNvSpPr/>
          <p:nvPr/>
        </p:nvSpPr>
        <p:spPr>
          <a:xfrm>
            <a:off x="6726780" y="4133088"/>
            <a:ext cx="3660036" cy="218236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Liliana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Mamani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Sanchez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(NLP and AI)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905C29-0E41-4865-9530-0F26E56BE7C0}"/>
              </a:ext>
            </a:extLst>
          </p:cNvPr>
          <p:cNvSpPr/>
          <p:nvPr/>
        </p:nvSpPr>
        <p:spPr>
          <a:xfrm>
            <a:off x="11006940" y="4177686"/>
            <a:ext cx="3660036" cy="218236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0" dirty="0" err="1">
                <a:solidFill>
                  <a:srgbClr val="1D1C1D"/>
                </a:solidFill>
                <a:effectLst/>
                <a:latin typeface="+mj-lt"/>
              </a:rPr>
              <a:t>Büsra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800" i="0" dirty="0" err="1">
                <a:solidFill>
                  <a:srgbClr val="1D1C1D"/>
                </a:solidFill>
                <a:effectLst/>
                <a:latin typeface="+mj-lt"/>
              </a:rPr>
              <a:t>Bayzat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2800" i="0" dirty="0">
                <a:solidFill>
                  <a:srgbClr val="1D1C1D"/>
                </a:solidFill>
                <a:effectLst/>
                <a:latin typeface="+mj-lt"/>
              </a:rPr>
              <a:t>(Law)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9CE35-F5B5-4AEB-8FE8-2764ADB4448E}"/>
              </a:ext>
            </a:extLst>
          </p:cNvPr>
          <p:cNvSpPr/>
          <p:nvPr/>
        </p:nvSpPr>
        <p:spPr>
          <a:xfrm>
            <a:off x="2446620" y="4297680"/>
            <a:ext cx="3884376" cy="20116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Anagha Moosad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(NLP and AI)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709F20-9792-443E-BA96-A237B693DBD1}"/>
              </a:ext>
            </a:extLst>
          </p:cNvPr>
          <p:cNvSpPr/>
          <p:nvPr/>
        </p:nvSpPr>
        <p:spPr>
          <a:xfrm>
            <a:off x="4544412" y="8549161"/>
            <a:ext cx="3884376" cy="17627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Dino Roth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(Siemens)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6201A2-1F14-4E54-9B57-301958908342}"/>
              </a:ext>
            </a:extLst>
          </p:cNvPr>
          <p:cNvSpPr/>
          <p:nvPr/>
        </p:nvSpPr>
        <p:spPr>
          <a:xfrm>
            <a:off x="12320016" y="8539538"/>
            <a:ext cx="4078992" cy="1762707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Andrew Copland Cale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(Siemens)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27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967</TotalTime>
  <Words>334</Words>
  <Application>Microsoft Office PowerPoint</Application>
  <PresentationFormat>Custom</PresentationFormat>
  <Paragraphs>62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Trebuchet MS</vt:lpstr>
      <vt:lpstr>Wingdings 3</vt:lpstr>
      <vt:lpstr>Facet</vt:lpstr>
      <vt:lpstr>TEAM :GPT-DLC  Challenge Name: Digital Legal and Compliance Officer  Challenge Setter: Siemens AG</vt:lpstr>
      <vt:lpstr>Current Problem</vt:lpstr>
      <vt:lpstr>Our Solution</vt:lpstr>
      <vt:lpstr>Solution Flowchart </vt:lpstr>
      <vt:lpstr>Digital Legal and Compliance Officer</vt:lpstr>
      <vt:lpstr>Why our Solution?</vt:lpstr>
      <vt:lpstr>Market Segment</vt:lpstr>
      <vt:lpstr>COMPETITION </vt:lpstr>
      <vt:lpstr>TEAM </vt:lpstr>
      <vt:lpstr>ROADMAP</vt:lpstr>
      <vt:lpstr>Demo</vt:lpstr>
      <vt:lpstr>Thank you </vt:lpstr>
      <vt:lpstr>Appendex -Lean Canvas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Hutterer</dc:creator>
  <cp:lastModifiedBy>Anagha Radhakrishnan Moosad</cp:lastModifiedBy>
  <cp:revision>24</cp:revision>
  <dcterms:modified xsi:type="dcterms:W3CDTF">2021-04-18T11:27:25Z</dcterms:modified>
</cp:coreProperties>
</file>