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65" r:id="rId3"/>
    <p:sldId id="266" r:id="rId4"/>
    <p:sldId id="267" r:id="rId5"/>
    <p:sldId id="268" r:id="rId6"/>
    <p:sldId id="269" r:id="rId7"/>
    <p:sldId id="270" r:id="rId8"/>
    <p:sldId id="258" r:id="rId9"/>
    <p:sldId id="271" r:id="rId10"/>
    <p:sldId id="272" r:id="rId11"/>
    <p:sldId id="275" r:id="rId12"/>
    <p:sldId id="276" r:id="rId13"/>
    <p:sldId id="277" r:id="rId14"/>
    <p:sldId id="278" r:id="rId15"/>
    <p:sldId id="273" r:id="rId16"/>
    <p:sldId id="279"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58D6-8A61-A39A-58DE-3850C7A50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85EBC5-ED74-A6A0-AF03-6559796F9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F42E1F-0742-449E-E7D3-BA5108F35405}"/>
              </a:ext>
            </a:extLst>
          </p:cNvPr>
          <p:cNvSpPr>
            <a:spLocks noGrp="1"/>
          </p:cNvSpPr>
          <p:nvPr>
            <p:ph type="dt" sz="half" idx="10"/>
          </p:nvPr>
        </p:nvSpPr>
        <p:spPr/>
        <p:txBody>
          <a:bodyPr/>
          <a:lstStyle/>
          <a:p>
            <a:fld id="{5923F103-BC34-4FE4-A40E-EDDEECFDA5D0}" type="datetimeFigureOut">
              <a:rPr lang="en-US" smtClean="0"/>
              <a:pPr/>
              <a:t>10/12/2023</a:t>
            </a:fld>
            <a:endParaRPr lang="en-US" dirty="0"/>
          </a:p>
        </p:txBody>
      </p:sp>
      <p:sp>
        <p:nvSpPr>
          <p:cNvPr id="5" name="Footer Placeholder 4">
            <a:extLst>
              <a:ext uri="{FF2B5EF4-FFF2-40B4-BE49-F238E27FC236}">
                <a16:creationId xmlns:a16="http://schemas.microsoft.com/office/drawing/2014/main" id="{55675601-0641-402F-764D-C6509589B4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63447B-83C9-0B5D-D774-B516CCE92BE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814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477E-F0E7-8AF0-335A-680690EC77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8ADCBA-3170-3A2F-1BD1-BB4A3C8091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B90C7A-91F1-40A0-2D50-CE8DDE25525D}"/>
              </a:ext>
            </a:extLst>
          </p:cNvPr>
          <p:cNvSpPr>
            <a:spLocks noGrp="1"/>
          </p:cNvSpPr>
          <p:nvPr>
            <p:ph type="dt" sz="half" idx="10"/>
          </p:nvPr>
        </p:nvSpPr>
        <p:spPr/>
        <p:txBody>
          <a:bodyPr/>
          <a:lstStyle/>
          <a:p>
            <a:fld id="{53086D93-FCAC-47E0-A2EE-787E62CA814C}" type="datetimeFigureOut">
              <a:rPr lang="en-US" smtClean="0"/>
              <a:t>10/12/2023</a:t>
            </a:fld>
            <a:endParaRPr lang="en-US" dirty="0"/>
          </a:p>
        </p:txBody>
      </p:sp>
      <p:sp>
        <p:nvSpPr>
          <p:cNvPr id="5" name="Footer Placeholder 4">
            <a:extLst>
              <a:ext uri="{FF2B5EF4-FFF2-40B4-BE49-F238E27FC236}">
                <a16:creationId xmlns:a16="http://schemas.microsoft.com/office/drawing/2014/main" id="{A80A4314-EE20-B38B-DD4A-77502F1E80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37AD48-892D-F598-FB24-2B86D67BC6D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7798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6559A9-AC28-5796-E5BF-0FDBC8F5F1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B97953-034E-60D3-70F2-0AE829357B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C5FBF4-77F1-616B-12BA-6E0699D6E5D7}"/>
              </a:ext>
            </a:extLst>
          </p:cNvPr>
          <p:cNvSpPr>
            <a:spLocks noGrp="1"/>
          </p:cNvSpPr>
          <p:nvPr>
            <p:ph type="dt" sz="half" idx="10"/>
          </p:nvPr>
        </p:nvSpPr>
        <p:spPr/>
        <p:txBody>
          <a:bodyPr/>
          <a:lstStyle/>
          <a:p>
            <a:fld id="{CDA879A6-0FD0-4734-A311-86BFCA472E6E}" type="datetimeFigureOut">
              <a:rPr lang="en-US" smtClean="0"/>
              <a:t>10/12/2023</a:t>
            </a:fld>
            <a:endParaRPr lang="en-US" dirty="0"/>
          </a:p>
        </p:txBody>
      </p:sp>
      <p:sp>
        <p:nvSpPr>
          <p:cNvPr id="5" name="Footer Placeholder 4">
            <a:extLst>
              <a:ext uri="{FF2B5EF4-FFF2-40B4-BE49-F238E27FC236}">
                <a16:creationId xmlns:a16="http://schemas.microsoft.com/office/drawing/2014/main" id="{1EEFEC40-8F1C-5337-1C13-4F5BA16D90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C25410-E8DC-A1D4-8D04-80DAED57842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594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C73E0-3858-3E20-C0A9-D771BB6F93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B1EEE0-5BCB-E00D-B8FB-E201629F5B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9112AB-F72E-9A5A-26C7-A5F6C8B99600}"/>
              </a:ext>
            </a:extLst>
          </p:cNvPr>
          <p:cNvSpPr>
            <a:spLocks noGrp="1"/>
          </p:cNvSpPr>
          <p:nvPr>
            <p:ph type="dt" sz="half" idx="10"/>
          </p:nvPr>
        </p:nvSpPr>
        <p:spPr/>
        <p:txBody>
          <a:bodyPr/>
          <a:lstStyle/>
          <a:p>
            <a:fld id="{19C9CA7B-DFD4-44B5-8C60-D14B8CD1FB59}" type="datetimeFigureOut">
              <a:rPr lang="en-US" smtClean="0"/>
              <a:t>10/12/2023</a:t>
            </a:fld>
            <a:endParaRPr lang="en-US" dirty="0"/>
          </a:p>
        </p:txBody>
      </p:sp>
      <p:sp>
        <p:nvSpPr>
          <p:cNvPr id="5" name="Footer Placeholder 4">
            <a:extLst>
              <a:ext uri="{FF2B5EF4-FFF2-40B4-BE49-F238E27FC236}">
                <a16:creationId xmlns:a16="http://schemas.microsoft.com/office/drawing/2014/main" id="{5BF4E4DC-25FA-C6E9-BEB0-4920392876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282D72-E1B4-420E-F27E-FA2F2A5C0F8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0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8391-9D6C-DF6D-A1C7-8FF239A5AE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2D479B-33F7-3A56-5574-28492F5741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F10B2-FBE7-638E-957F-46F725CC297A}"/>
              </a:ext>
            </a:extLst>
          </p:cNvPr>
          <p:cNvSpPr>
            <a:spLocks noGrp="1"/>
          </p:cNvSpPr>
          <p:nvPr>
            <p:ph type="dt" sz="half" idx="10"/>
          </p:nvPr>
        </p:nvSpPr>
        <p:spPr/>
        <p:txBody>
          <a:bodyPr/>
          <a:lstStyle/>
          <a:p>
            <a:fld id="{F34E6425-0181-43F2-84FC-787E803FD2F8}" type="datetimeFigureOut">
              <a:rPr lang="en-US" smtClean="0"/>
              <a:t>10/12/2023</a:t>
            </a:fld>
            <a:endParaRPr lang="en-US" dirty="0"/>
          </a:p>
        </p:txBody>
      </p:sp>
      <p:sp>
        <p:nvSpPr>
          <p:cNvPr id="5" name="Footer Placeholder 4">
            <a:extLst>
              <a:ext uri="{FF2B5EF4-FFF2-40B4-BE49-F238E27FC236}">
                <a16:creationId xmlns:a16="http://schemas.microsoft.com/office/drawing/2014/main" id="{E9E256D0-4D7B-D656-0D43-20D871021E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92684A-211D-82F5-B6DF-C173C089AE8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658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F612-1E98-70BE-1532-0706C9A9B4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DBDF68-F708-685A-3208-BB79E29A97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FC3893-C0AE-0067-86F6-A8498FE30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0F18A5-1A46-5529-69D2-A728861C17B6}"/>
              </a:ext>
            </a:extLst>
          </p:cNvPr>
          <p:cNvSpPr>
            <a:spLocks noGrp="1"/>
          </p:cNvSpPr>
          <p:nvPr>
            <p:ph type="dt" sz="half" idx="10"/>
          </p:nvPr>
        </p:nvSpPr>
        <p:spPr/>
        <p:txBody>
          <a:bodyPr/>
          <a:lstStyle/>
          <a:p>
            <a:fld id="{3BDB8791-F1B0-41E7-B7FD-A781E65C4266}" type="datetimeFigureOut">
              <a:rPr lang="en-US" smtClean="0"/>
              <a:t>10/12/2023</a:t>
            </a:fld>
            <a:endParaRPr lang="en-US" dirty="0"/>
          </a:p>
        </p:txBody>
      </p:sp>
      <p:sp>
        <p:nvSpPr>
          <p:cNvPr id="6" name="Footer Placeholder 5">
            <a:extLst>
              <a:ext uri="{FF2B5EF4-FFF2-40B4-BE49-F238E27FC236}">
                <a16:creationId xmlns:a16="http://schemas.microsoft.com/office/drawing/2014/main" id="{9F87BE66-B7C2-AF3B-B093-421E218B91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89C187-AD89-EA06-8251-BC001738FF3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618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98D0-0477-6CB0-72C4-C4EC44C2A1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3DE15-2855-E487-9559-3C99D18A0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27662-51E9-95F9-D53F-B9AA573B4A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211E76-E00F-8601-4A45-C0B55B6A9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8375EB-9558-78E8-3BE4-FD2D77F86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A751DB-BB29-EE5B-74F0-3D627DA1B93A}"/>
              </a:ext>
            </a:extLst>
          </p:cNvPr>
          <p:cNvSpPr>
            <a:spLocks noGrp="1"/>
          </p:cNvSpPr>
          <p:nvPr>
            <p:ph type="dt" sz="half" idx="10"/>
          </p:nvPr>
        </p:nvSpPr>
        <p:spPr/>
        <p:txBody>
          <a:bodyPr/>
          <a:lstStyle/>
          <a:p>
            <a:fld id="{5FDD63B2-E120-4ED8-B27B-C685F510A5FE}" type="datetimeFigureOut">
              <a:rPr lang="en-US" smtClean="0"/>
              <a:t>10/12/2023</a:t>
            </a:fld>
            <a:endParaRPr lang="en-US" dirty="0"/>
          </a:p>
        </p:txBody>
      </p:sp>
      <p:sp>
        <p:nvSpPr>
          <p:cNvPr id="8" name="Footer Placeholder 7">
            <a:extLst>
              <a:ext uri="{FF2B5EF4-FFF2-40B4-BE49-F238E27FC236}">
                <a16:creationId xmlns:a16="http://schemas.microsoft.com/office/drawing/2014/main" id="{B43ACB8E-04C3-B26B-D0B5-6F44F2A337D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BCCB70D-6530-F15F-9683-597D26FBDB6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1281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DDB8-58D6-183A-A9C6-2F0867F591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C37A6A-734D-3D5C-8273-34783C46F091}"/>
              </a:ext>
            </a:extLst>
          </p:cNvPr>
          <p:cNvSpPr>
            <a:spLocks noGrp="1"/>
          </p:cNvSpPr>
          <p:nvPr>
            <p:ph type="dt" sz="half" idx="10"/>
          </p:nvPr>
        </p:nvSpPr>
        <p:spPr/>
        <p:txBody>
          <a:bodyPr/>
          <a:lstStyle/>
          <a:p>
            <a:fld id="{7AA18ACC-A947-437B-A130-35BD54FDF1E9}" type="datetimeFigureOut">
              <a:rPr lang="en-US" smtClean="0"/>
              <a:t>10/12/2023</a:t>
            </a:fld>
            <a:endParaRPr lang="en-US" dirty="0"/>
          </a:p>
        </p:txBody>
      </p:sp>
      <p:sp>
        <p:nvSpPr>
          <p:cNvPr id="4" name="Footer Placeholder 3">
            <a:extLst>
              <a:ext uri="{FF2B5EF4-FFF2-40B4-BE49-F238E27FC236}">
                <a16:creationId xmlns:a16="http://schemas.microsoft.com/office/drawing/2014/main" id="{9DCC3A22-AF80-DC92-BDE5-776B6C0E535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E41356-7622-7853-7CC7-484164F4527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678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104279-D452-FD3C-6FE4-87899EB0642B}"/>
              </a:ext>
            </a:extLst>
          </p:cNvPr>
          <p:cNvSpPr>
            <a:spLocks noGrp="1"/>
          </p:cNvSpPr>
          <p:nvPr>
            <p:ph type="dt" sz="half" idx="10"/>
          </p:nvPr>
        </p:nvSpPr>
        <p:spPr/>
        <p:txBody>
          <a:bodyPr/>
          <a:lstStyle/>
          <a:p>
            <a:fld id="{7C8D7E02-BCB8-4D50-A234-369438C08659}" type="datetimeFigureOut">
              <a:rPr lang="en-US" smtClean="0"/>
              <a:t>10/12/2023</a:t>
            </a:fld>
            <a:endParaRPr lang="en-US" dirty="0"/>
          </a:p>
        </p:txBody>
      </p:sp>
      <p:sp>
        <p:nvSpPr>
          <p:cNvPr id="3" name="Footer Placeholder 2">
            <a:extLst>
              <a:ext uri="{FF2B5EF4-FFF2-40B4-BE49-F238E27FC236}">
                <a16:creationId xmlns:a16="http://schemas.microsoft.com/office/drawing/2014/main" id="{7330C3C5-1586-9055-D674-07EB4C6126C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79A0A24-2FDC-FA41-515B-34DA28A20E9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36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1460-3595-5510-F115-347602DF1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2C5E1B-D3CE-93D4-B8F7-7229A5AD0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964B0C-345E-A75E-6260-F7B384E24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AE70A-BC19-89C5-8EB0-127DBB8E954C}"/>
              </a:ext>
            </a:extLst>
          </p:cNvPr>
          <p:cNvSpPr>
            <a:spLocks noGrp="1"/>
          </p:cNvSpPr>
          <p:nvPr>
            <p:ph type="dt" sz="half" idx="10"/>
          </p:nvPr>
        </p:nvSpPr>
        <p:spPr/>
        <p:txBody>
          <a:bodyPr/>
          <a:lstStyle/>
          <a:p>
            <a:fld id="{76E86A4C-8E40-4F87-A4F0-01A0687C5742}" type="datetimeFigureOut">
              <a:rPr lang="en-US" smtClean="0"/>
              <a:t>10/12/2023</a:t>
            </a:fld>
            <a:endParaRPr lang="en-US" dirty="0"/>
          </a:p>
        </p:txBody>
      </p:sp>
      <p:sp>
        <p:nvSpPr>
          <p:cNvPr id="6" name="Footer Placeholder 5">
            <a:extLst>
              <a:ext uri="{FF2B5EF4-FFF2-40B4-BE49-F238E27FC236}">
                <a16:creationId xmlns:a16="http://schemas.microsoft.com/office/drawing/2014/main" id="{5A4CB487-AE0F-CCB9-B01F-5C8F74273B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4E0F33-6FC8-B2CA-94B6-A0E9BE9858E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697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3C1B-4BD0-D6B5-829D-D15385C55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68BA73-3A5A-FFDC-3F40-328A3B507A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FD6922-81BA-5087-B4D0-5083839E6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93E94-A06D-CB2A-512B-7C98A5EEC4EA}"/>
              </a:ext>
            </a:extLst>
          </p:cNvPr>
          <p:cNvSpPr>
            <a:spLocks noGrp="1"/>
          </p:cNvSpPr>
          <p:nvPr>
            <p:ph type="dt" sz="half" idx="10"/>
          </p:nvPr>
        </p:nvSpPr>
        <p:spPr/>
        <p:txBody>
          <a:bodyPr/>
          <a:lstStyle/>
          <a:p>
            <a:fld id="{35E72C73-2D91-4E12-BA25-F0AA0C03599B}" type="datetimeFigureOut">
              <a:rPr lang="en-US" smtClean="0"/>
              <a:t>10/12/2023</a:t>
            </a:fld>
            <a:endParaRPr lang="en-US" dirty="0"/>
          </a:p>
        </p:txBody>
      </p:sp>
      <p:sp>
        <p:nvSpPr>
          <p:cNvPr id="6" name="Footer Placeholder 5">
            <a:extLst>
              <a:ext uri="{FF2B5EF4-FFF2-40B4-BE49-F238E27FC236}">
                <a16:creationId xmlns:a16="http://schemas.microsoft.com/office/drawing/2014/main" id="{C4190695-7682-1258-D58F-3FF0B7B02E0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27D79A-BE60-4000-8AAA-60DEEDB2FB3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41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143691-C1FE-AAE6-163B-2808EFB80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07604E-4D43-CE90-C394-26F00044A1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2B665-A781-53A4-1E14-825910927B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10/12/2023</a:t>
            </a:fld>
            <a:endParaRPr lang="en-US" dirty="0"/>
          </a:p>
        </p:txBody>
      </p:sp>
      <p:sp>
        <p:nvSpPr>
          <p:cNvPr id="5" name="Footer Placeholder 4">
            <a:extLst>
              <a:ext uri="{FF2B5EF4-FFF2-40B4-BE49-F238E27FC236}">
                <a16:creationId xmlns:a16="http://schemas.microsoft.com/office/drawing/2014/main" id="{90B3F775-06F2-CE95-19DF-224C864A8A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7B224B-F775-B92A-D2DF-279658D80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0071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690B-7FDF-371F-0B5E-399BC8C27084}"/>
              </a:ext>
            </a:extLst>
          </p:cNvPr>
          <p:cNvSpPr>
            <a:spLocks noGrp="1"/>
          </p:cNvSpPr>
          <p:nvPr>
            <p:ph type="ctrTitle"/>
          </p:nvPr>
        </p:nvSpPr>
        <p:spPr/>
        <p:txBody>
          <a:bodyPr/>
          <a:lstStyle/>
          <a:p>
            <a:r>
              <a:rPr lang="en-IN" dirty="0"/>
              <a:t>FUNCTIONS</a:t>
            </a:r>
          </a:p>
        </p:txBody>
      </p:sp>
    </p:spTree>
    <p:extLst>
      <p:ext uri="{BB962C8B-B14F-4D97-AF65-F5344CB8AC3E}">
        <p14:creationId xmlns:p14="http://schemas.microsoft.com/office/powerpoint/2010/main" val="15725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6561BA-6165-BBA0-F5D5-4DE9B0DDFFE1}"/>
              </a:ext>
            </a:extLst>
          </p:cNvPr>
          <p:cNvSpPr>
            <a:spLocks noGrp="1"/>
          </p:cNvSpPr>
          <p:nvPr>
            <p:ph type="title"/>
          </p:nvPr>
        </p:nvSpPr>
        <p:spPr/>
        <p:txBody>
          <a:bodyPr/>
          <a:lstStyle/>
          <a:p>
            <a:r>
              <a:rPr lang="en-IN" dirty="0"/>
              <a:t>Traditional function V/S Arrow function</a:t>
            </a:r>
          </a:p>
        </p:txBody>
      </p:sp>
      <p:sp>
        <p:nvSpPr>
          <p:cNvPr id="5" name="Content Placeholder 4">
            <a:extLst>
              <a:ext uri="{FF2B5EF4-FFF2-40B4-BE49-F238E27FC236}">
                <a16:creationId xmlns:a16="http://schemas.microsoft.com/office/drawing/2014/main" id="{D9BF865A-362A-1BB9-A79F-21FA1D370E23}"/>
              </a:ext>
            </a:extLst>
          </p:cNvPr>
          <p:cNvSpPr>
            <a:spLocks noGrp="1"/>
          </p:cNvSpPr>
          <p:nvPr>
            <p:ph sz="half" idx="1"/>
          </p:nvPr>
        </p:nvSpPr>
        <p:spPr/>
        <p:txBody>
          <a:bodyPr>
            <a:normAutofit/>
          </a:bodyPr>
          <a:lstStyle/>
          <a:p>
            <a:pPr marL="0" indent="0">
              <a:lnSpc>
                <a:spcPct val="107000"/>
              </a:lnSpc>
              <a:spcAft>
                <a:spcPts val="1000"/>
              </a:spcAft>
              <a:buNone/>
            </a:pPr>
            <a:r>
              <a:rPr lang="en-IN" sz="1800" b="1" dirty="0">
                <a:effectLst/>
                <a:latin typeface="+mj-lt"/>
                <a:ea typeface="Times New Roman" panose="02020603050405020304" pitchFamily="18" charset="0"/>
                <a:cs typeface="Calibri" panose="020F0502020204030204" pitchFamily="34" charset="0"/>
              </a:rPr>
              <a:t>// Traditional  Function</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//SUBTRACTION</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highlight>
                  <a:srgbClr val="FFFF00"/>
                </a:highlight>
                <a:latin typeface="+mj-lt"/>
                <a:ea typeface="Times New Roman" panose="02020603050405020304" pitchFamily="18" charset="0"/>
                <a:cs typeface="Calibri" panose="020F0502020204030204" pitchFamily="34" charset="0"/>
              </a:rPr>
              <a:t>function sub(n1,n2){</a:t>
            </a:r>
            <a:endParaRPr lang="en-IN" sz="1800" dirty="0">
              <a:effectLst/>
              <a:highlight>
                <a:srgbClr val="FFFF00"/>
              </a:highligh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    result=n1-n2;</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    return result;</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result=sub(70,50);</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console.log(result);</a:t>
            </a:r>
            <a:endParaRPr lang="en-IN" sz="1800" dirty="0">
              <a:effectLst/>
              <a:latin typeface="+mj-lt"/>
              <a:ea typeface="Times New Roman" panose="02020603050405020304" pitchFamily="18"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44684DCA-357B-49E7-4973-D65B31798F4B}"/>
              </a:ext>
            </a:extLst>
          </p:cNvPr>
          <p:cNvSpPr>
            <a:spLocks noGrp="1"/>
          </p:cNvSpPr>
          <p:nvPr>
            <p:ph sz="half" idx="2"/>
          </p:nvPr>
        </p:nvSpPr>
        <p:spPr/>
        <p:txBody>
          <a:bodyPr>
            <a:normAutofit/>
          </a:bodyPr>
          <a:lstStyle/>
          <a:p>
            <a:pPr marL="0" indent="0">
              <a:lnSpc>
                <a:spcPct val="107000"/>
              </a:lnSpc>
              <a:spcAft>
                <a:spcPts val="1000"/>
              </a:spcAft>
              <a:buNone/>
            </a:pPr>
            <a:r>
              <a:rPr lang="en-IN" sz="1800" b="1" dirty="0">
                <a:effectLst/>
                <a:latin typeface="+mj-lt"/>
                <a:ea typeface="Times New Roman" panose="02020603050405020304" pitchFamily="18" charset="0"/>
                <a:cs typeface="Calibri" panose="020F0502020204030204" pitchFamily="34" charset="0"/>
              </a:rPr>
              <a:t>//Using arrow function</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highlight>
                  <a:srgbClr val="FFFF00"/>
                </a:highlight>
                <a:latin typeface="+mj-lt"/>
                <a:ea typeface="Times New Roman" panose="02020603050405020304" pitchFamily="18" charset="0"/>
                <a:cs typeface="Calibri" panose="020F0502020204030204" pitchFamily="34" charset="0"/>
              </a:rPr>
              <a:t>var sub=(n1,n2)=&gt;{</a:t>
            </a:r>
            <a:endParaRPr lang="en-IN" sz="1800" dirty="0">
              <a:effectLst/>
              <a:highlight>
                <a:srgbClr val="FFFF00"/>
              </a:highligh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result=n1-n2;</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return result;</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result=sub(70,50);</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07000"/>
              </a:lnSpc>
              <a:spcAft>
                <a:spcPts val="1000"/>
              </a:spcAft>
              <a:buNone/>
            </a:pPr>
            <a:r>
              <a:rPr lang="en-IN" sz="1800" dirty="0">
                <a:effectLst/>
                <a:latin typeface="+mj-lt"/>
                <a:ea typeface="Times New Roman" panose="02020603050405020304" pitchFamily="18" charset="0"/>
                <a:cs typeface="Calibri" panose="020F0502020204030204" pitchFamily="34" charset="0"/>
              </a:rPr>
              <a:t>console.log(result);</a:t>
            </a:r>
            <a:endParaRPr lang="en-IN" sz="1800" dirty="0">
              <a:effectLst/>
              <a:latin typeface="+mj-l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94765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FDCF6F-654D-AFEF-8CB7-970DE7C78BAF}"/>
              </a:ext>
            </a:extLst>
          </p:cNvPr>
          <p:cNvSpPr>
            <a:spLocks noGrp="1"/>
          </p:cNvSpPr>
          <p:nvPr>
            <p:ph type="title"/>
          </p:nvPr>
        </p:nvSpPr>
        <p:spPr/>
        <p:txBody>
          <a:bodyPr/>
          <a:lstStyle/>
          <a:p>
            <a:r>
              <a:rPr lang="en-IN" dirty="0"/>
              <a:t>Types Of Functions</a:t>
            </a:r>
          </a:p>
        </p:txBody>
      </p:sp>
      <p:sp>
        <p:nvSpPr>
          <p:cNvPr id="6" name="Content Placeholder 5">
            <a:extLst>
              <a:ext uri="{FF2B5EF4-FFF2-40B4-BE49-F238E27FC236}">
                <a16:creationId xmlns:a16="http://schemas.microsoft.com/office/drawing/2014/main" id="{78B3A422-1D3F-4AE2-E3A0-060FE426AC67}"/>
              </a:ext>
            </a:extLst>
          </p:cNvPr>
          <p:cNvSpPr>
            <a:spLocks noGrp="1"/>
          </p:cNvSpPr>
          <p:nvPr>
            <p:ph idx="1"/>
          </p:nvPr>
        </p:nvSpPr>
        <p:spPr/>
        <p:txBody>
          <a:bodyPr/>
          <a:lstStyle/>
          <a:p>
            <a:pPr marL="514350" indent="-514350">
              <a:buFont typeface="+mj-lt"/>
              <a:buAutoNum type="arabicPeriod"/>
            </a:pPr>
            <a:r>
              <a:rPr lang="en-IN" b="1" i="0" dirty="0">
                <a:solidFill>
                  <a:srgbClr val="242424"/>
                </a:solidFill>
                <a:effectLst/>
                <a:latin typeface="sohne"/>
              </a:rPr>
              <a:t>Named function</a:t>
            </a:r>
          </a:p>
          <a:p>
            <a:pPr marL="514350" indent="-514350">
              <a:buFont typeface="+mj-lt"/>
              <a:buAutoNum type="arabicPeriod"/>
            </a:pPr>
            <a:r>
              <a:rPr lang="en-IN" b="1" i="0" dirty="0">
                <a:effectLst/>
                <a:latin typeface="Söhne"/>
              </a:rPr>
              <a:t>Anonymous Functions</a:t>
            </a:r>
          </a:p>
          <a:p>
            <a:pPr marL="514350" indent="-514350">
              <a:buFont typeface="+mj-lt"/>
              <a:buAutoNum type="arabicPeriod"/>
            </a:pPr>
            <a:r>
              <a:rPr lang="en-IN" b="1" i="0" dirty="0">
                <a:effectLst/>
                <a:latin typeface="Söhne"/>
              </a:rPr>
              <a:t>Recursive Functions</a:t>
            </a:r>
            <a:endParaRPr lang="en-IN" b="1" i="0" dirty="0">
              <a:solidFill>
                <a:srgbClr val="242424"/>
              </a:solidFill>
              <a:effectLst/>
              <a:latin typeface="sohne"/>
            </a:endParaRPr>
          </a:p>
          <a:p>
            <a:pPr marL="514350" indent="-514350">
              <a:buFont typeface="+mj-lt"/>
              <a:buAutoNum type="arabicPeriod"/>
            </a:pPr>
            <a:endParaRPr lang="en-IN" dirty="0"/>
          </a:p>
        </p:txBody>
      </p:sp>
    </p:spTree>
    <p:extLst>
      <p:ext uri="{BB962C8B-B14F-4D97-AF65-F5344CB8AC3E}">
        <p14:creationId xmlns:p14="http://schemas.microsoft.com/office/powerpoint/2010/main" val="225897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2289-ED1F-A33E-FE22-79CD0A7804BC}"/>
              </a:ext>
            </a:extLst>
          </p:cNvPr>
          <p:cNvSpPr>
            <a:spLocks noGrp="1"/>
          </p:cNvSpPr>
          <p:nvPr>
            <p:ph type="title"/>
          </p:nvPr>
        </p:nvSpPr>
        <p:spPr/>
        <p:txBody>
          <a:bodyPr/>
          <a:lstStyle/>
          <a:p>
            <a:r>
              <a:rPr lang="en-IN" b="1" i="0" dirty="0">
                <a:solidFill>
                  <a:srgbClr val="242424"/>
                </a:solidFill>
                <a:effectLst/>
                <a:latin typeface="sohne"/>
              </a:rPr>
              <a:t>1 Named function</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6D6F27B6-2669-81E9-3C5B-2A122C058400}"/>
              </a:ext>
            </a:extLst>
          </p:cNvPr>
          <p:cNvSpPr>
            <a:spLocks noGrp="1"/>
          </p:cNvSpPr>
          <p:nvPr>
            <p:ph idx="1"/>
          </p:nvPr>
        </p:nvSpPr>
        <p:spPr/>
        <p:txBody>
          <a:bodyPr/>
          <a:lstStyle/>
          <a:p>
            <a:r>
              <a:rPr lang="en-GB" b="0" i="0" dirty="0">
                <a:solidFill>
                  <a:srgbClr val="242424"/>
                </a:solidFill>
                <a:effectLst/>
                <a:latin typeface="source-serif-pro"/>
              </a:rPr>
              <a:t>These are functions defined with a name that can be called by that name.</a:t>
            </a:r>
          </a:p>
          <a:p>
            <a:r>
              <a:rPr lang="en-GB" b="0" i="0" dirty="0">
                <a:solidFill>
                  <a:srgbClr val="242424"/>
                </a:solidFill>
                <a:effectLst/>
                <a:latin typeface="source-serif-pro"/>
              </a:rPr>
              <a:t>Named functions are useful if we need to call a function</a:t>
            </a:r>
            <a:r>
              <a:rPr lang="en-GB" b="1" i="0" dirty="0">
                <a:solidFill>
                  <a:srgbClr val="242424"/>
                </a:solidFill>
                <a:effectLst/>
                <a:latin typeface="source-serif-pro"/>
              </a:rPr>
              <a:t> many times </a:t>
            </a:r>
            <a:r>
              <a:rPr lang="en-GB" b="0" i="0" dirty="0">
                <a:solidFill>
                  <a:srgbClr val="242424"/>
                </a:solidFill>
                <a:effectLst/>
                <a:latin typeface="source-serif-pro"/>
              </a:rPr>
              <a:t>to pass </a:t>
            </a:r>
            <a:r>
              <a:rPr lang="en-GB" b="1" i="0" dirty="0">
                <a:solidFill>
                  <a:srgbClr val="242424"/>
                </a:solidFill>
                <a:effectLst/>
                <a:latin typeface="source-serif-pro"/>
              </a:rPr>
              <a:t>different values </a:t>
            </a:r>
            <a:r>
              <a:rPr lang="en-GB" b="0" i="0" dirty="0">
                <a:solidFill>
                  <a:srgbClr val="242424"/>
                </a:solidFill>
                <a:effectLst/>
                <a:latin typeface="source-serif-pro"/>
              </a:rPr>
              <a:t>to it or run it several times.</a:t>
            </a:r>
          </a:p>
          <a:p>
            <a:endParaRPr lang="en-IN" dirty="0"/>
          </a:p>
        </p:txBody>
      </p:sp>
      <p:pic>
        <p:nvPicPr>
          <p:cNvPr id="5" name="Picture 4">
            <a:extLst>
              <a:ext uri="{FF2B5EF4-FFF2-40B4-BE49-F238E27FC236}">
                <a16:creationId xmlns:a16="http://schemas.microsoft.com/office/drawing/2014/main" id="{7EF61C99-E5A5-091E-43AF-D9DBE69DAD18}"/>
              </a:ext>
            </a:extLst>
          </p:cNvPr>
          <p:cNvPicPr>
            <a:picLocks noChangeAspect="1"/>
          </p:cNvPicPr>
          <p:nvPr/>
        </p:nvPicPr>
        <p:blipFill>
          <a:blip r:embed="rId2"/>
          <a:stretch>
            <a:fillRect/>
          </a:stretch>
        </p:blipFill>
        <p:spPr>
          <a:xfrm>
            <a:off x="2614864" y="3882189"/>
            <a:ext cx="5871410" cy="2610686"/>
          </a:xfrm>
          <a:prstGeom prst="rect">
            <a:avLst/>
          </a:prstGeom>
        </p:spPr>
      </p:pic>
    </p:spTree>
    <p:extLst>
      <p:ext uri="{BB962C8B-B14F-4D97-AF65-F5344CB8AC3E}">
        <p14:creationId xmlns:p14="http://schemas.microsoft.com/office/powerpoint/2010/main" val="337370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9E2F-CE36-1A78-8174-3D7C9D2216E4}"/>
              </a:ext>
            </a:extLst>
          </p:cNvPr>
          <p:cNvSpPr>
            <a:spLocks noGrp="1"/>
          </p:cNvSpPr>
          <p:nvPr>
            <p:ph type="title"/>
          </p:nvPr>
        </p:nvSpPr>
        <p:spPr/>
        <p:txBody>
          <a:bodyPr/>
          <a:lstStyle/>
          <a:p>
            <a:r>
              <a:rPr lang="en-IN" b="1" i="0" dirty="0">
                <a:effectLst/>
                <a:latin typeface="Söhne"/>
              </a:rPr>
              <a:t>2 Anonymous Functions</a:t>
            </a:r>
            <a:endParaRPr lang="en-IN" dirty="0"/>
          </a:p>
        </p:txBody>
      </p:sp>
      <p:sp>
        <p:nvSpPr>
          <p:cNvPr id="3" name="Content Placeholder 2">
            <a:extLst>
              <a:ext uri="{FF2B5EF4-FFF2-40B4-BE49-F238E27FC236}">
                <a16:creationId xmlns:a16="http://schemas.microsoft.com/office/drawing/2014/main" id="{3E81C09E-727A-CE9F-315E-2F2081FA7580}"/>
              </a:ext>
            </a:extLst>
          </p:cNvPr>
          <p:cNvSpPr>
            <a:spLocks noGrp="1"/>
          </p:cNvSpPr>
          <p:nvPr>
            <p:ph idx="1"/>
          </p:nvPr>
        </p:nvSpPr>
        <p:spPr/>
        <p:txBody>
          <a:bodyPr/>
          <a:lstStyle/>
          <a:p>
            <a:r>
              <a:rPr lang="en-GB" dirty="0"/>
              <a:t>These are functions without a name and are often used as arguments to other functions or as immediately invoked function expressions (IIFE).</a:t>
            </a:r>
          </a:p>
          <a:p>
            <a:endParaRPr lang="en-IN" dirty="0"/>
          </a:p>
        </p:txBody>
      </p:sp>
      <p:pic>
        <p:nvPicPr>
          <p:cNvPr id="5" name="Picture 4">
            <a:extLst>
              <a:ext uri="{FF2B5EF4-FFF2-40B4-BE49-F238E27FC236}">
                <a16:creationId xmlns:a16="http://schemas.microsoft.com/office/drawing/2014/main" id="{1F2CCAFE-0F62-B578-6B58-C11A8A9C14D1}"/>
              </a:ext>
            </a:extLst>
          </p:cNvPr>
          <p:cNvPicPr>
            <a:picLocks noChangeAspect="1"/>
          </p:cNvPicPr>
          <p:nvPr/>
        </p:nvPicPr>
        <p:blipFill>
          <a:blip r:embed="rId2"/>
          <a:stretch>
            <a:fillRect/>
          </a:stretch>
        </p:blipFill>
        <p:spPr>
          <a:xfrm>
            <a:off x="2358189" y="3282165"/>
            <a:ext cx="4881569" cy="2525829"/>
          </a:xfrm>
          <a:prstGeom prst="rect">
            <a:avLst/>
          </a:prstGeom>
        </p:spPr>
      </p:pic>
    </p:spTree>
    <p:extLst>
      <p:ext uri="{BB962C8B-B14F-4D97-AF65-F5344CB8AC3E}">
        <p14:creationId xmlns:p14="http://schemas.microsoft.com/office/powerpoint/2010/main" val="154434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5465-C21D-3722-AECE-B4C10A64850D}"/>
              </a:ext>
            </a:extLst>
          </p:cNvPr>
          <p:cNvSpPr>
            <a:spLocks noGrp="1"/>
          </p:cNvSpPr>
          <p:nvPr>
            <p:ph type="title"/>
          </p:nvPr>
        </p:nvSpPr>
        <p:spPr/>
        <p:txBody>
          <a:bodyPr/>
          <a:lstStyle/>
          <a:p>
            <a:r>
              <a:rPr lang="en-IN" b="1" i="0" dirty="0">
                <a:effectLst/>
                <a:latin typeface="Söhne"/>
              </a:rPr>
              <a:t>3 Recursive Functions</a:t>
            </a:r>
            <a:endParaRPr lang="en-IN" dirty="0"/>
          </a:p>
        </p:txBody>
      </p:sp>
      <p:sp>
        <p:nvSpPr>
          <p:cNvPr id="3" name="Content Placeholder 2">
            <a:extLst>
              <a:ext uri="{FF2B5EF4-FFF2-40B4-BE49-F238E27FC236}">
                <a16:creationId xmlns:a16="http://schemas.microsoft.com/office/drawing/2014/main" id="{AB6CB905-043A-4322-1499-556C27225441}"/>
              </a:ext>
            </a:extLst>
          </p:cNvPr>
          <p:cNvSpPr>
            <a:spLocks noGrp="1"/>
          </p:cNvSpPr>
          <p:nvPr>
            <p:ph idx="1"/>
          </p:nvPr>
        </p:nvSpPr>
        <p:spPr/>
        <p:txBody>
          <a:bodyPr/>
          <a:lstStyle/>
          <a:p>
            <a:r>
              <a:rPr lang="en-GB" dirty="0"/>
              <a:t>Functions that call themselves to solve a problem by breaking it down into smaller, similar subproblems.</a:t>
            </a:r>
          </a:p>
          <a:p>
            <a:endParaRPr lang="en-IN" dirty="0"/>
          </a:p>
        </p:txBody>
      </p:sp>
      <p:pic>
        <p:nvPicPr>
          <p:cNvPr id="5" name="Picture 4">
            <a:extLst>
              <a:ext uri="{FF2B5EF4-FFF2-40B4-BE49-F238E27FC236}">
                <a16:creationId xmlns:a16="http://schemas.microsoft.com/office/drawing/2014/main" id="{3C8755BA-6CDA-F0CC-F632-EF86CAE5F79E}"/>
              </a:ext>
            </a:extLst>
          </p:cNvPr>
          <p:cNvPicPr>
            <a:picLocks noChangeAspect="1"/>
          </p:cNvPicPr>
          <p:nvPr/>
        </p:nvPicPr>
        <p:blipFill>
          <a:blip r:embed="rId2"/>
          <a:stretch>
            <a:fillRect/>
          </a:stretch>
        </p:blipFill>
        <p:spPr>
          <a:xfrm>
            <a:off x="1074821" y="3143820"/>
            <a:ext cx="5648581" cy="2478614"/>
          </a:xfrm>
          <a:prstGeom prst="rect">
            <a:avLst/>
          </a:prstGeom>
        </p:spPr>
      </p:pic>
    </p:spTree>
    <p:extLst>
      <p:ext uri="{BB962C8B-B14F-4D97-AF65-F5344CB8AC3E}">
        <p14:creationId xmlns:p14="http://schemas.microsoft.com/office/powerpoint/2010/main" val="175497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5ADB-1F8C-38BC-41EE-39EB4239D80B}"/>
              </a:ext>
            </a:extLst>
          </p:cNvPr>
          <p:cNvSpPr>
            <a:spLocks noGrp="1"/>
          </p:cNvSpPr>
          <p:nvPr>
            <p:ph type="title"/>
          </p:nvPr>
        </p:nvSpPr>
        <p:spPr/>
        <p:txBody>
          <a:bodyPr/>
          <a:lstStyle/>
          <a:p>
            <a:r>
              <a:rPr lang="en-IN" dirty="0"/>
              <a:t>Tasks</a:t>
            </a:r>
          </a:p>
        </p:txBody>
      </p:sp>
      <p:sp>
        <p:nvSpPr>
          <p:cNvPr id="3" name="Content Placeholder 2">
            <a:extLst>
              <a:ext uri="{FF2B5EF4-FFF2-40B4-BE49-F238E27FC236}">
                <a16:creationId xmlns:a16="http://schemas.microsoft.com/office/drawing/2014/main" id="{E4C0D478-E6F3-F53C-975C-9CC9864E2EC1}"/>
              </a:ext>
            </a:extLst>
          </p:cNvPr>
          <p:cNvSpPr>
            <a:spLocks noGrp="1"/>
          </p:cNvSpPr>
          <p:nvPr>
            <p:ph idx="1"/>
          </p:nvPr>
        </p:nvSpPr>
        <p:spPr>
          <a:xfrm>
            <a:off x="838200" y="1457739"/>
            <a:ext cx="10515600" cy="4719224"/>
          </a:xfrm>
        </p:spPr>
        <p:txBody>
          <a:bodyPr>
            <a:normAutofit/>
          </a:bodyPr>
          <a:lstStyle/>
          <a:p>
            <a:pPr marL="342900" indent="-342900">
              <a:lnSpc>
                <a:spcPct val="107000"/>
              </a:lnSpc>
              <a:spcAft>
                <a:spcPts val="1000"/>
              </a:spcAft>
              <a:buFont typeface="+mj-lt"/>
              <a:buAutoNum type="arabicPeriod"/>
            </a:pPr>
            <a:r>
              <a:rPr lang="en-IN" sz="2400" dirty="0">
                <a:effectLst/>
                <a:latin typeface="+mj-lt"/>
                <a:ea typeface="Times New Roman" panose="02020603050405020304" pitchFamily="18" charset="0"/>
                <a:cs typeface="Calibri" panose="020F0502020204030204" pitchFamily="34" charset="0"/>
              </a:rPr>
              <a:t>Write a program to find the area of a triangle using function</a:t>
            </a:r>
            <a:endParaRPr lang="en-IN" sz="2400" dirty="0">
              <a:latin typeface="+mj-lt"/>
              <a:ea typeface="Times New Roman" panose="02020603050405020304" pitchFamily="18" charset="0"/>
              <a:cs typeface="Times New Roman" panose="02020603050405020304" pitchFamily="18" charset="0"/>
            </a:endParaRPr>
          </a:p>
          <a:p>
            <a:pPr marL="342900" indent="-342900">
              <a:lnSpc>
                <a:spcPct val="107000"/>
              </a:lnSpc>
              <a:spcAft>
                <a:spcPts val="1000"/>
              </a:spcAft>
              <a:buFont typeface="+mj-lt"/>
              <a:buAutoNum type="arabicPeriod"/>
            </a:pPr>
            <a:r>
              <a:rPr lang="en-IN" sz="2400" dirty="0">
                <a:effectLst/>
                <a:latin typeface="+mj-lt"/>
                <a:ea typeface="Times New Roman" panose="02020603050405020304" pitchFamily="18" charset="0"/>
                <a:cs typeface="Calibri" panose="020F0502020204030204" pitchFamily="34" charset="0"/>
              </a:rPr>
              <a:t>Write a JavaScript function that accepts a number as a parameter and check the number is prime or not.</a:t>
            </a:r>
            <a:endParaRPr lang="en-IN" sz="2400" dirty="0">
              <a:latin typeface="+mj-lt"/>
              <a:ea typeface="Times New Roman" panose="02020603050405020304" pitchFamily="18" charset="0"/>
              <a:cs typeface="Times New Roman" panose="02020603050405020304" pitchFamily="18" charset="0"/>
            </a:endParaRPr>
          </a:p>
          <a:p>
            <a:pPr marL="342900" indent="-342900">
              <a:lnSpc>
                <a:spcPct val="107000"/>
              </a:lnSpc>
              <a:spcAft>
                <a:spcPts val="1000"/>
              </a:spcAft>
              <a:buFont typeface="+mj-lt"/>
              <a:buAutoNum type="arabicPeriod"/>
            </a:pPr>
            <a:r>
              <a:rPr lang="en-IN" sz="2400" dirty="0">
                <a:effectLst/>
                <a:latin typeface="+mj-lt"/>
                <a:ea typeface="Times New Roman" panose="02020603050405020304" pitchFamily="18" charset="0"/>
                <a:cs typeface="Calibri" panose="020F0502020204030204" pitchFamily="34" charset="0"/>
              </a:rPr>
              <a:t>Write a JavaScript function that checks whether a passed string is palindrome or not?</a:t>
            </a:r>
          </a:p>
          <a:p>
            <a:pPr marL="342900" indent="-342900">
              <a:lnSpc>
                <a:spcPct val="107000"/>
              </a:lnSpc>
              <a:spcAft>
                <a:spcPts val="1000"/>
              </a:spcAft>
              <a:buFont typeface="+mj-lt"/>
              <a:buAutoNum type="arabicPeriod"/>
            </a:pPr>
            <a:r>
              <a:rPr lang="en-GB" sz="2400" dirty="0">
                <a:effectLst/>
                <a:latin typeface="+mj-lt"/>
                <a:ea typeface="Times New Roman" panose="02020603050405020304" pitchFamily="18" charset="0"/>
                <a:cs typeface="Calibri" panose="020F0502020204030204" pitchFamily="34" charset="0"/>
              </a:rPr>
              <a:t>Write an anonymous function that takes two numbers as arguments and returns their product.</a:t>
            </a:r>
          </a:p>
          <a:p>
            <a:pPr marL="342900" indent="-342900">
              <a:lnSpc>
                <a:spcPct val="107000"/>
              </a:lnSpc>
              <a:spcAft>
                <a:spcPts val="1000"/>
              </a:spcAft>
              <a:buFont typeface="+mj-lt"/>
              <a:buAutoNum type="arabicPeriod"/>
            </a:pPr>
            <a:r>
              <a:rPr lang="en-GB" sz="2400" dirty="0">
                <a:effectLst/>
                <a:latin typeface="+mj-lt"/>
                <a:ea typeface="Times New Roman" panose="02020603050405020304" pitchFamily="18" charset="0"/>
                <a:cs typeface="Calibri" panose="020F0502020204030204" pitchFamily="34" charset="0"/>
              </a:rPr>
              <a:t>Create an arrow function that squares a given number.</a:t>
            </a:r>
          </a:p>
          <a:p>
            <a:pPr marL="342900" indent="-342900">
              <a:lnSpc>
                <a:spcPct val="107000"/>
              </a:lnSpc>
              <a:spcAft>
                <a:spcPts val="1000"/>
              </a:spcAft>
              <a:buFont typeface="+mj-lt"/>
              <a:buAutoNum type="arabicPeriod"/>
            </a:pPr>
            <a:endParaRPr lang="en-IN" sz="1800" dirty="0">
              <a:effectLst/>
              <a:latin typeface="+mj-lt"/>
              <a:ea typeface="Times New Roman" panose="02020603050405020304" pitchFamily="18" charset="0"/>
              <a:cs typeface="Calibri" panose="020F0502020204030204" pitchFamily="34" charset="0"/>
            </a:endParaRPr>
          </a:p>
          <a:p>
            <a:pPr marL="0" indent="0">
              <a:lnSpc>
                <a:spcPct val="107000"/>
              </a:lnSpc>
              <a:spcAft>
                <a:spcPts val="1000"/>
              </a:spcAft>
              <a:buNone/>
            </a:pPr>
            <a:endParaRPr lang="en-IN" sz="1800" dirty="0">
              <a:effectLst/>
              <a:latin typeface="+mj-lt"/>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26065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CFF6-1D9B-5F89-8F60-9806360951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9E022C-AE85-A57B-D368-4B4ADD2B5D54}"/>
              </a:ext>
            </a:extLst>
          </p:cNvPr>
          <p:cNvSpPr>
            <a:spLocks noGrp="1"/>
          </p:cNvSpPr>
          <p:nvPr>
            <p:ph idx="1"/>
          </p:nvPr>
        </p:nvSpPr>
        <p:spPr/>
        <p:txBody>
          <a:bodyPr>
            <a:normAutofit fontScale="85000" lnSpcReduction="10000"/>
          </a:bodyPr>
          <a:lstStyle/>
          <a:p>
            <a:pPr marL="0" indent="0">
              <a:lnSpc>
                <a:spcPct val="107000"/>
              </a:lnSpc>
              <a:spcAft>
                <a:spcPts val="1000"/>
              </a:spcAft>
              <a:buNone/>
            </a:pPr>
            <a:r>
              <a:rPr lang="en-GB" sz="2800" dirty="0">
                <a:effectLst/>
                <a:latin typeface="+mj-lt"/>
                <a:ea typeface="Times New Roman" panose="02020603050405020304" pitchFamily="18" charset="0"/>
                <a:cs typeface="Calibri" panose="020F0502020204030204" pitchFamily="34" charset="0"/>
              </a:rPr>
              <a:t>6 Write a recursive function in JavaScript to calculate the nth Fibonacci number. The Fibonacci sequence is defined as follows: the first two numbers are 0 and 1, and each subsequent number is the sum of the two preceding ones.</a:t>
            </a:r>
          </a:p>
          <a:p>
            <a:pPr marL="0" indent="0">
              <a:lnSpc>
                <a:spcPct val="107000"/>
              </a:lnSpc>
              <a:spcAft>
                <a:spcPts val="1000"/>
              </a:spcAft>
              <a:buNone/>
            </a:pPr>
            <a:r>
              <a:rPr lang="en-GB" dirty="0">
                <a:latin typeface="+mj-lt"/>
                <a:ea typeface="Times New Roman" panose="02020603050405020304" pitchFamily="18" charset="0"/>
                <a:cs typeface="Calibri" panose="020F0502020204030204" pitchFamily="34" charset="0"/>
              </a:rPr>
              <a:t>7 </a:t>
            </a:r>
            <a:r>
              <a:rPr lang="en-GB" sz="2800" dirty="0">
                <a:effectLst/>
                <a:latin typeface="+mj-lt"/>
                <a:ea typeface="Times New Roman" panose="02020603050405020304" pitchFamily="18" charset="0"/>
                <a:cs typeface="Calibri" panose="020F0502020204030204" pitchFamily="34" charset="0"/>
              </a:rPr>
              <a:t>What is the difference between function parameters and arguments?</a:t>
            </a:r>
          </a:p>
          <a:p>
            <a:pPr marL="0" indent="0">
              <a:lnSpc>
                <a:spcPct val="107000"/>
              </a:lnSpc>
              <a:spcAft>
                <a:spcPts val="1000"/>
              </a:spcAft>
              <a:buNone/>
            </a:pPr>
            <a:r>
              <a:rPr lang="en-GB" sz="2800" dirty="0">
                <a:effectLst/>
                <a:latin typeface="+mj-lt"/>
                <a:ea typeface="Times New Roman" panose="02020603050405020304" pitchFamily="18" charset="0"/>
                <a:cs typeface="Calibri" panose="020F0502020204030204" pitchFamily="34" charset="0"/>
              </a:rPr>
              <a:t>8 What is the purpose of the return statement in a function, and what does it do?</a:t>
            </a:r>
          </a:p>
          <a:p>
            <a:pPr marL="0" indent="0">
              <a:lnSpc>
                <a:spcPct val="107000"/>
              </a:lnSpc>
              <a:spcAft>
                <a:spcPts val="1000"/>
              </a:spcAft>
              <a:buNone/>
            </a:pPr>
            <a:r>
              <a:rPr lang="en-GB" sz="2800" dirty="0">
                <a:effectLst/>
                <a:latin typeface="+mj-lt"/>
                <a:ea typeface="Times New Roman" panose="02020603050405020304" pitchFamily="18" charset="0"/>
                <a:cs typeface="Calibri" panose="020F0502020204030204" pitchFamily="34" charset="0"/>
              </a:rPr>
              <a:t>9 What are the differences between arrow functions and regular functions in JavaScript?</a:t>
            </a:r>
          </a:p>
          <a:p>
            <a:pPr marL="0" indent="0">
              <a:buNone/>
            </a:pPr>
            <a:r>
              <a:rPr lang="en-GB" dirty="0"/>
              <a:t>10 What is the difference between local and global scope in JavaScript functions?</a:t>
            </a:r>
            <a:endParaRPr lang="en-IN" dirty="0"/>
          </a:p>
        </p:txBody>
      </p:sp>
    </p:spTree>
    <p:extLst>
      <p:ext uri="{BB962C8B-B14F-4D97-AF65-F5344CB8AC3E}">
        <p14:creationId xmlns:p14="http://schemas.microsoft.com/office/powerpoint/2010/main" val="3679370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0D478-E6F3-F53C-975C-9CC9864E2EC1}"/>
              </a:ext>
            </a:extLst>
          </p:cNvPr>
          <p:cNvSpPr>
            <a:spLocks noGrp="1"/>
          </p:cNvSpPr>
          <p:nvPr>
            <p:ph idx="4294967295"/>
          </p:nvPr>
        </p:nvSpPr>
        <p:spPr>
          <a:xfrm>
            <a:off x="1869989" y="1647911"/>
            <a:ext cx="8824913" cy="3416300"/>
          </a:xfrm>
        </p:spPr>
        <p:txBody>
          <a:bodyPr>
            <a:normAutofit/>
          </a:bodyPr>
          <a:lstStyle/>
          <a:p>
            <a:pPr marL="0" indent="0" algn="ctr">
              <a:buNone/>
            </a:pPr>
            <a:endParaRPr lang="en-IN" sz="4800" dirty="0"/>
          </a:p>
          <a:p>
            <a:pPr marL="0" indent="0" algn="ctr">
              <a:buNone/>
            </a:pPr>
            <a:r>
              <a:rPr lang="en-IN" sz="4800" dirty="0"/>
              <a:t>Thank You</a:t>
            </a:r>
          </a:p>
        </p:txBody>
      </p:sp>
    </p:spTree>
    <p:extLst>
      <p:ext uri="{BB962C8B-B14F-4D97-AF65-F5344CB8AC3E}">
        <p14:creationId xmlns:p14="http://schemas.microsoft.com/office/powerpoint/2010/main" val="206338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1839-3DA9-99E0-4567-3BD30B83A4E5}"/>
              </a:ext>
            </a:extLst>
          </p:cNvPr>
          <p:cNvSpPr>
            <a:spLocks noGrp="1"/>
          </p:cNvSpPr>
          <p:nvPr>
            <p:ph type="title"/>
          </p:nvPr>
        </p:nvSpPr>
        <p:spPr/>
        <p:txBody>
          <a:bodyPr/>
          <a:lstStyle/>
          <a:p>
            <a:r>
              <a:rPr lang="en-IN" dirty="0"/>
              <a:t>FUNCTIONS</a:t>
            </a:r>
          </a:p>
        </p:txBody>
      </p:sp>
      <p:sp>
        <p:nvSpPr>
          <p:cNvPr id="3" name="Content Placeholder 2">
            <a:extLst>
              <a:ext uri="{FF2B5EF4-FFF2-40B4-BE49-F238E27FC236}">
                <a16:creationId xmlns:a16="http://schemas.microsoft.com/office/drawing/2014/main" id="{F315D0D6-B967-29A0-ECC3-79A1D63FDACB}"/>
              </a:ext>
            </a:extLst>
          </p:cNvPr>
          <p:cNvSpPr>
            <a:spLocks noGrp="1"/>
          </p:cNvSpPr>
          <p:nvPr>
            <p:ph idx="1"/>
          </p:nvPr>
        </p:nvSpPr>
        <p:spPr/>
        <p:txBody>
          <a:bodyPr/>
          <a:lstStyle/>
          <a:p>
            <a:r>
              <a:rPr lang="en-GB" dirty="0"/>
              <a:t>In JavaScript, a function allows you to define a block of code, give it a name and then execute it as many times as you want.</a:t>
            </a:r>
          </a:p>
          <a:p>
            <a:r>
              <a:rPr lang="en-GB" dirty="0"/>
              <a:t>Simply its a block of code designed to perform a particular task.</a:t>
            </a:r>
          </a:p>
          <a:p>
            <a:r>
              <a:rPr lang="en-GB" dirty="0"/>
              <a:t>A JavaScript function is executed when "something" invokes it (calls it).</a:t>
            </a:r>
          </a:p>
          <a:p>
            <a:endParaRPr lang="en-IN" dirty="0"/>
          </a:p>
        </p:txBody>
      </p:sp>
    </p:spTree>
    <p:extLst>
      <p:ext uri="{BB962C8B-B14F-4D97-AF65-F5344CB8AC3E}">
        <p14:creationId xmlns:p14="http://schemas.microsoft.com/office/powerpoint/2010/main" val="2464381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1839-3DA9-99E0-4567-3BD30B83A4E5}"/>
              </a:ext>
            </a:extLst>
          </p:cNvPr>
          <p:cNvSpPr>
            <a:spLocks noGrp="1"/>
          </p:cNvSpPr>
          <p:nvPr>
            <p:ph type="title"/>
          </p:nvPr>
        </p:nvSpPr>
        <p:spPr/>
        <p:txBody>
          <a:bodyPr/>
          <a:lstStyle/>
          <a:p>
            <a:r>
              <a:rPr lang="en-IN" dirty="0"/>
              <a:t>Function Definition</a:t>
            </a:r>
          </a:p>
        </p:txBody>
      </p:sp>
      <p:sp>
        <p:nvSpPr>
          <p:cNvPr id="3" name="Content Placeholder 2">
            <a:extLst>
              <a:ext uri="{FF2B5EF4-FFF2-40B4-BE49-F238E27FC236}">
                <a16:creationId xmlns:a16="http://schemas.microsoft.com/office/drawing/2014/main" id="{F315D0D6-B967-29A0-ECC3-79A1D63FDACB}"/>
              </a:ext>
            </a:extLst>
          </p:cNvPr>
          <p:cNvSpPr>
            <a:spLocks noGrp="1"/>
          </p:cNvSpPr>
          <p:nvPr>
            <p:ph idx="1"/>
          </p:nvPr>
        </p:nvSpPr>
        <p:spPr/>
        <p:txBody>
          <a:bodyPr>
            <a:normAutofit/>
          </a:bodyPr>
          <a:lstStyle/>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A JavaScript function can be defined using function keyword.</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A JavaScript function is defined with the function keyword, followed by a name, followed by parentheses ().</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Function names can contain letters, digits, underscores, and dollar signs (same rules as variables).</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The parentheses may include parameter names separated by commas:	(parameter1, parameter2, ...)</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The code to be executed, by the function, is placed inside curly brackets: {}</a:t>
            </a:r>
            <a:endParaRPr lang="en-IN" sz="1800" dirty="0">
              <a:effectLst/>
              <a:latin typeface="+mj-l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2020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1839-3DA9-99E0-4567-3BD30B83A4E5}"/>
              </a:ext>
            </a:extLst>
          </p:cNvPr>
          <p:cNvSpPr>
            <a:spLocks noGrp="1"/>
          </p:cNvSpPr>
          <p:nvPr>
            <p:ph type="title"/>
          </p:nvPr>
        </p:nvSpPr>
        <p:spPr/>
        <p:txBody>
          <a:bodyPr/>
          <a:lstStyle/>
          <a:p>
            <a:r>
              <a:rPr lang="en-IN" dirty="0"/>
              <a:t>Function Syntax</a:t>
            </a:r>
          </a:p>
        </p:txBody>
      </p:sp>
      <p:sp>
        <p:nvSpPr>
          <p:cNvPr id="3" name="Content Placeholder 2">
            <a:extLst>
              <a:ext uri="{FF2B5EF4-FFF2-40B4-BE49-F238E27FC236}">
                <a16:creationId xmlns:a16="http://schemas.microsoft.com/office/drawing/2014/main" id="{F315D0D6-B967-29A0-ECC3-79A1D63FDACB}"/>
              </a:ext>
            </a:extLst>
          </p:cNvPr>
          <p:cNvSpPr>
            <a:spLocks noGrp="1"/>
          </p:cNvSpPr>
          <p:nvPr>
            <p:ph idx="1"/>
          </p:nvPr>
        </p:nvSpPr>
        <p:spPr/>
        <p:txBody>
          <a:bodyPr/>
          <a:lstStyle/>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//defining a function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function &lt;function-name&gt;()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    // code to be executed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7154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04D4C4-52D4-B002-8A14-8C71568B1709}"/>
              </a:ext>
            </a:extLst>
          </p:cNvPr>
          <p:cNvPicPr>
            <a:picLocks noChangeAspect="1"/>
          </p:cNvPicPr>
          <p:nvPr/>
        </p:nvPicPr>
        <p:blipFill>
          <a:blip r:embed="rId2"/>
          <a:stretch>
            <a:fillRect/>
          </a:stretch>
        </p:blipFill>
        <p:spPr>
          <a:xfrm>
            <a:off x="1139252" y="525555"/>
            <a:ext cx="8739266" cy="5605422"/>
          </a:xfrm>
          <a:prstGeom prst="rect">
            <a:avLst/>
          </a:prstGeom>
        </p:spPr>
      </p:pic>
    </p:spTree>
    <p:extLst>
      <p:ext uri="{BB962C8B-B14F-4D97-AF65-F5344CB8AC3E}">
        <p14:creationId xmlns:p14="http://schemas.microsoft.com/office/powerpoint/2010/main" val="424966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1839-3DA9-99E0-4567-3BD30B83A4E5}"/>
              </a:ext>
            </a:extLst>
          </p:cNvPr>
          <p:cNvSpPr>
            <a:spLocks noGrp="1"/>
          </p:cNvSpPr>
          <p:nvPr>
            <p:ph type="title"/>
          </p:nvPr>
        </p:nvSpPr>
        <p:spPr/>
        <p:txBody>
          <a:bodyPr/>
          <a:lstStyle/>
          <a:p>
            <a:r>
              <a:rPr lang="en-IN" dirty="0"/>
              <a:t>Function Invocation</a:t>
            </a:r>
          </a:p>
        </p:txBody>
      </p:sp>
      <p:sp>
        <p:nvSpPr>
          <p:cNvPr id="3" name="Content Placeholder 2">
            <a:extLst>
              <a:ext uri="{FF2B5EF4-FFF2-40B4-BE49-F238E27FC236}">
                <a16:creationId xmlns:a16="http://schemas.microsoft.com/office/drawing/2014/main" id="{F315D0D6-B967-29A0-ECC3-79A1D63FDACB}"/>
              </a:ext>
            </a:extLst>
          </p:cNvPr>
          <p:cNvSpPr>
            <a:spLocks noGrp="1"/>
          </p:cNvSpPr>
          <p:nvPr>
            <p:ph idx="1"/>
          </p:nvPr>
        </p:nvSpPr>
        <p:spPr/>
        <p:txBody>
          <a:bodyPr/>
          <a:lstStyle/>
          <a:p>
            <a:pPr marL="457200">
              <a:lnSpc>
                <a:spcPct val="115000"/>
              </a:lnSpc>
              <a:spcAft>
                <a:spcPts val="10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code inside the function will execute when "something" invokes (calls) the function: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When an event occurs (when a user clicks a button)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When it is invoked (called) from JavaScript code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Calibri" panose="020F0502020204030204" pitchFamily="34" charset="0"/>
              </a:rPr>
              <a:t>Automatically (self invoked)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//calling a function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&lt;function-name&gt;();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918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1839-3DA9-99E0-4567-3BD30B83A4E5}"/>
              </a:ext>
            </a:extLst>
          </p:cNvPr>
          <p:cNvSpPr>
            <a:spLocks noGrp="1"/>
          </p:cNvSpPr>
          <p:nvPr>
            <p:ph type="title"/>
          </p:nvPr>
        </p:nvSpPr>
        <p:spPr/>
        <p:txBody>
          <a:bodyPr>
            <a:normAutofit fontScale="90000"/>
          </a:bodyPr>
          <a:lstStyle/>
          <a:p>
            <a:br>
              <a:rPr lang="en-IN" dirty="0"/>
            </a:br>
            <a:r>
              <a:rPr lang="en-IN" dirty="0"/>
              <a:t>Function Return</a:t>
            </a:r>
            <a:br>
              <a:rPr lang="en-IN" dirty="0"/>
            </a:br>
            <a:endParaRPr lang="en-IN" dirty="0"/>
          </a:p>
        </p:txBody>
      </p:sp>
      <p:sp>
        <p:nvSpPr>
          <p:cNvPr id="3" name="Content Placeholder 2">
            <a:extLst>
              <a:ext uri="{FF2B5EF4-FFF2-40B4-BE49-F238E27FC236}">
                <a16:creationId xmlns:a16="http://schemas.microsoft.com/office/drawing/2014/main" id="{F315D0D6-B967-29A0-ECC3-79A1D63FDACB}"/>
              </a:ext>
            </a:extLst>
          </p:cNvPr>
          <p:cNvSpPr>
            <a:spLocks noGrp="1"/>
          </p:cNvSpPr>
          <p:nvPr>
            <p:ph idx="1"/>
          </p:nvPr>
        </p:nvSpPr>
        <p:spPr/>
        <p:txBody>
          <a:bodyPr>
            <a:normAutofit/>
          </a:bodyPr>
          <a:lstStyle/>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When JavaScript reaches a return statement, the function will stop executing.</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If the function was invoked from a statement, JavaScript will "return" to execute the code after the invoking statement.</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mj-lt"/>
                <a:ea typeface="Times New Roman" panose="02020603050405020304" pitchFamily="18" charset="0"/>
                <a:cs typeface="Calibri" panose="020F0502020204030204" pitchFamily="34" charset="0"/>
              </a:rPr>
              <a:t>Functions often compute a return value. The return value is "returned" back to the "caller":</a:t>
            </a:r>
            <a:endParaRPr lang="en-IN" sz="18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err="1">
                <a:effectLst/>
                <a:latin typeface="+mj-lt"/>
                <a:ea typeface="Times New Roman" panose="02020603050405020304" pitchFamily="18" charset="0"/>
                <a:cs typeface="Calibri" panose="020F0502020204030204" pitchFamily="34" charset="0"/>
              </a:rPr>
              <a:t>Eg</a:t>
            </a:r>
            <a:r>
              <a:rPr lang="en-IN" sz="1800" dirty="0">
                <a:effectLst/>
                <a:latin typeface="+mj-lt"/>
                <a:ea typeface="Times New Roman" panose="02020603050405020304" pitchFamily="18" charset="0"/>
                <a:cs typeface="Calibri" panose="020F0502020204030204" pitchFamily="34" charset="0"/>
              </a:rPr>
              <a:t>: 	function add(n1,n2){</a:t>
            </a:r>
            <a:endParaRPr lang="en-IN" sz="1800" dirty="0">
              <a:effectLst/>
              <a:latin typeface="+mj-lt"/>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mj-lt"/>
                <a:ea typeface="Times New Roman" panose="02020603050405020304" pitchFamily="18" charset="0"/>
                <a:cs typeface="Calibri" panose="020F0502020204030204" pitchFamily="34" charset="0"/>
              </a:rPr>
              <a:t>		console.log( n1+n2);</a:t>
            </a:r>
            <a:endParaRPr lang="en-IN" sz="1800" dirty="0">
              <a:effectLst/>
              <a:latin typeface="+mj-lt"/>
              <a:ea typeface="Times New Roman" panose="02020603050405020304" pitchFamily="18" charset="0"/>
              <a:cs typeface="Times New Roman" panose="02020603050405020304" pitchFamily="18" charset="0"/>
            </a:endParaRPr>
          </a:p>
          <a:p>
            <a:pPr marL="114300" indent="0">
              <a:lnSpc>
                <a:spcPct val="115000"/>
              </a:lnSpc>
              <a:spcAft>
                <a:spcPts val="1000"/>
              </a:spcAft>
              <a:buNone/>
            </a:pPr>
            <a:r>
              <a:rPr lang="en-IN" sz="1800" dirty="0">
                <a:effectLst/>
                <a:latin typeface="+mj-lt"/>
                <a:ea typeface="Times New Roman" panose="02020603050405020304" pitchFamily="18" charset="0"/>
                <a:cs typeface="Calibri" panose="020F0502020204030204" pitchFamily="34" charset="0"/>
              </a:rPr>
              <a:t>		}add(5,6);</a:t>
            </a:r>
            <a:endParaRPr lang="en-IN" sz="1800" dirty="0">
              <a:effectLst/>
              <a:latin typeface="+mj-l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3219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8597EF-B7F6-4DED-E35D-EA8E03A055CA}"/>
              </a:ext>
            </a:extLst>
          </p:cNvPr>
          <p:cNvPicPr>
            <a:picLocks noChangeAspect="1"/>
          </p:cNvPicPr>
          <p:nvPr/>
        </p:nvPicPr>
        <p:blipFill rotWithShape="1">
          <a:blip r:embed="rId2"/>
          <a:srcRect l="2212" r="3317"/>
          <a:stretch/>
        </p:blipFill>
        <p:spPr>
          <a:xfrm>
            <a:off x="1109271" y="914400"/>
            <a:ext cx="8964119" cy="4886793"/>
          </a:xfrm>
          <a:prstGeom prst="rect">
            <a:avLst/>
          </a:prstGeom>
        </p:spPr>
      </p:pic>
    </p:spTree>
    <p:extLst>
      <p:ext uri="{BB962C8B-B14F-4D97-AF65-F5344CB8AC3E}">
        <p14:creationId xmlns:p14="http://schemas.microsoft.com/office/powerpoint/2010/main" val="351503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5ADB-1F8C-38BC-41EE-39EB4239D80B}"/>
              </a:ext>
            </a:extLst>
          </p:cNvPr>
          <p:cNvSpPr>
            <a:spLocks noGrp="1"/>
          </p:cNvSpPr>
          <p:nvPr>
            <p:ph type="title"/>
          </p:nvPr>
        </p:nvSpPr>
        <p:spPr>
          <a:xfrm>
            <a:off x="803189" y="389839"/>
            <a:ext cx="10515600" cy="1325563"/>
          </a:xfrm>
        </p:spPr>
        <p:txBody>
          <a:bodyPr/>
          <a:lstStyle/>
          <a:p>
            <a:r>
              <a:rPr lang="en-IN" dirty="0"/>
              <a:t>Arrow Functions</a:t>
            </a:r>
          </a:p>
        </p:txBody>
      </p:sp>
      <p:sp>
        <p:nvSpPr>
          <p:cNvPr id="3" name="Content Placeholder 2">
            <a:extLst>
              <a:ext uri="{FF2B5EF4-FFF2-40B4-BE49-F238E27FC236}">
                <a16:creationId xmlns:a16="http://schemas.microsoft.com/office/drawing/2014/main" id="{E4C0D478-E6F3-F53C-975C-9CC9864E2EC1}"/>
              </a:ext>
            </a:extLst>
          </p:cNvPr>
          <p:cNvSpPr>
            <a:spLocks noGrp="1"/>
          </p:cNvSpPr>
          <p:nvPr>
            <p:ph idx="1"/>
          </p:nvPr>
        </p:nvSpPr>
        <p:spPr/>
        <p:txBody>
          <a:bodyPr>
            <a:normAutofit fontScale="92500"/>
          </a:bodyPr>
          <a:lstStyle/>
          <a:p>
            <a:r>
              <a:rPr lang="en-GB" dirty="0"/>
              <a:t>An arrow function expression is a compact alternative to a traditional function expression, but is limited and can't be used in all situations.</a:t>
            </a:r>
          </a:p>
          <a:p>
            <a:r>
              <a:rPr lang="en-GB" dirty="0"/>
              <a:t>Every programming language provides certain kinds of practices to write any function. The arrow function syntax is one of the most used and efficient ones to create a function in JavaScript.</a:t>
            </a:r>
          </a:p>
          <a:p>
            <a:r>
              <a:rPr lang="en-GB" b="1" dirty="0"/>
              <a:t>How to create arrow function: </a:t>
            </a:r>
            <a:r>
              <a:rPr lang="en-GB" dirty="0"/>
              <a:t>To write the arrow function, simply create any variable it can be </a:t>
            </a:r>
            <a:r>
              <a:rPr lang="en-GB" dirty="0" err="1"/>
              <a:t>const</a:t>
            </a:r>
            <a:r>
              <a:rPr lang="en-GB" dirty="0"/>
              <a:t>, let, or var but always do prefer with </a:t>
            </a:r>
            <a:r>
              <a:rPr lang="en-GB" dirty="0" err="1"/>
              <a:t>const</a:t>
            </a:r>
            <a:r>
              <a:rPr lang="en-GB" dirty="0"/>
              <a:t> to avoid unnecessary problems. And then do assign the function code to the variable that’s it. So from now, you can call that function by writing the parenthesis in front of that variable. With arrow function syntax, we consider function as an object and assign the definition to some variable.</a:t>
            </a:r>
            <a:endParaRPr lang="en-IN" dirty="0"/>
          </a:p>
        </p:txBody>
      </p:sp>
    </p:spTree>
    <p:extLst>
      <p:ext uri="{BB962C8B-B14F-4D97-AF65-F5344CB8AC3E}">
        <p14:creationId xmlns:p14="http://schemas.microsoft.com/office/powerpoint/2010/main" val="2983428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1291</TotalTime>
  <Words>799</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sohne</vt:lpstr>
      <vt:lpstr>Söhne</vt:lpstr>
      <vt:lpstr>source-serif-pro</vt:lpstr>
      <vt:lpstr>Times New Roman</vt:lpstr>
      <vt:lpstr>Office Theme</vt:lpstr>
      <vt:lpstr>FUNCTIONS</vt:lpstr>
      <vt:lpstr>FUNCTIONS</vt:lpstr>
      <vt:lpstr>Function Definition</vt:lpstr>
      <vt:lpstr>Function Syntax</vt:lpstr>
      <vt:lpstr>PowerPoint Presentation</vt:lpstr>
      <vt:lpstr>Function Invocation</vt:lpstr>
      <vt:lpstr> Function Return </vt:lpstr>
      <vt:lpstr>PowerPoint Presentation</vt:lpstr>
      <vt:lpstr>Arrow Functions</vt:lpstr>
      <vt:lpstr>Traditional function V/S Arrow function</vt:lpstr>
      <vt:lpstr>Types Of Functions</vt:lpstr>
      <vt:lpstr>1 Named function </vt:lpstr>
      <vt:lpstr>2 Anonymous Functions</vt:lpstr>
      <vt:lpstr>3 Recursive Functions</vt:lpstr>
      <vt:lpstr>Tasks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sarath m</dc:creator>
  <cp:lastModifiedBy>Luminar Technolab</cp:lastModifiedBy>
  <cp:revision>6</cp:revision>
  <dcterms:created xsi:type="dcterms:W3CDTF">2023-07-28T08:21:35Z</dcterms:created>
  <dcterms:modified xsi:type="dcterms:W3CDTF">2023-10-12T12:09:40Z</dcterms:modified>
</cp:coreProperties>
</file>