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851911-135C-4A3B-9ACC-EBDD89B0BB09}" type="datetimeFigureOut">
              <a:rPr lang="en-IN" smtClean="0"/>
              <a:t>30-10-2023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323748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51911-135C-4A3B-9ACC-EBDD89B0BB09}"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334172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851911-135C-4A3B-9ACC-EBDD89B0BB09}"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857758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851911-135C-4A3B-9ACC-EBDD89B0BB09}"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812308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51911-135C-4A3B-9ACC-EBDD89B0BB09}"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5308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851911-135C-4A3B-9ACC-EBDD89B0BB09}"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867109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851911-135C-4A3B-9ACC-EBDD89B0BB09}" type="datetimeFigureOut">
              <a:rPr lang="en-IN" smtClean="0"/>
              <a:t>30-10-2023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3795125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851911-135C-4A3B-9ACC-EBDD89B0BB09}"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027237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851911-135C-4A3B-9ACC-EBDD89B0BB09}"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11102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51911-135C-4A3B-9ACC-EBDD89B0BB09}"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3868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51911-135C-4A3B-9ACC-EBDD89B0BB09}"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148552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51911-135C-4A3B-9ACC-EBDD89B0BB09}"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07801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51911-135C-4A3B-9ACC-EBDD89B0BB09}"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176462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851911-135C-4A3B-9ACC-EBDD89B0BB09}"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179830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51911-135C-4A3B-9ACC-EBDD89B0BB09}"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03134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51911-135C-4A3B-9ACC-EBDD89B0BB09}"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306194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51911-135C-4A3B-9ACC-EBDD89B0BB09}"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983415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851911-135C-4A3B-9ACC-EBDD89B0BB09}" type="datetimeFigureOut">
              <a:rPr lang="en-IN" smtClean="0"/>
              <a:t>30-10-2023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8B64178-A47D-4E1F-8564-7D274F71D8D6}" type="slidenum">
              <a:rPr lang="en-IN" smtClean="0"/>
              <a:t>‹#›</a:t>
            </a:fld>
            <a:endParaRPr lang="en-IN"/>
          </a:p>
        </p:txBody>
      </p:sp>
    </p:spTree>
    <p:extLst>
      <p:ext uri="{BB962C8B-B14F-4D97-AF65-F5344CB8AC3E}">
        <p14:creationId xmlns:p14="http://schemas.microsoft.com/office/powerpoint/2010/main" val="2032265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D3BF-7EF1-3558-B2CE-AA772D0A2F46}"/>
              </a:ext>
            </a:extLst>
          </p:cNvPr>
          <p:cNvSpPr>
            <a:spLocks noGrp="1"/>
          </p:cNvSpPr>
          <p:nvPr>
            <p:ph type="ctrTitle"/>
          </p:nvPr>
        </p:nvSpPr>
        <p:spPr/>
        <p:txBody>
          <a:bodyPr/>
          <a:lstStyle/>
          <a:p>
            <a:r>
              <a:rPr lang="en-IN" b="1" i="0" dirty="0">
                <a:effectLst/>
                <a:latin typeface="Söhne"/>
              </a:rPr>
              <a:t>Object-Oriented Programming (OOP)</a:t>
            </a:r>
            <a:endParaRPr lang="en-IN" dirty="0"/>
          </a:p>
        </p:txBody>
      </p:sp>
      <p:sp>
        <p:nvSpPr>
          <p:cNvPr id="3" name="Subtitle 2">
            <a:extLst>
              <a:ext uri="{FF2B5EF4-FFF2-40B4-BE49-F238E27FC236}">
                <a16:creationId xmlns:a16="http://schemas.microsoft.com/office/drawing/2014/main" id="{B0E4386A-C51C-6778-84C1-1E29272D0A3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36677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357C-0976-36F0-7A67-697B9039BBC0}"/>
              </a:ext>
            </a:extLst>
          </p:cNvPr>
          <p:cNvSpPr>
            <a:spLocks noGrp="1"/>
          </p:cNvSpPr>
          <p:nvPr>
            <p:ph type="title" idx="4294967295"/>
          </p:nvPr>
        </p:nvSpPr>
        <p:spPr>
          <a:xfrm>
            <a:off x="635726" y="311287"/>
            <a:ext cx="8761413" cy="708025"/>
          </a:xfrm>
        </p:spPr>
        <p:txBody>
          <a:bodyPr/>
          <a:lstStyle/>
          <a:p>
            <a:r>
              <a:rPr lang="en-IN" b="1" dirty="0">
                <a:solidFill>
                  <a:schemeClr val="tx1"/>
                </a:solidFill>
              </a:rPr>
              <a:t>Example of Class </a:t>
            </a:r>
          </a:p>
        </p:txBody>
      </p:sp>
      <p:pic>
        <p:nvPicPr>
          <p:cNvPr id="5" name="Content Placeholder 4">
            <a:extLst>
              <a:ext uri="{FF2B5EF4-FFF2-40B4-BE49-F238E27FC236}">
                <a16:creationId xmlns:a16="http://schemas.microsoft.com/office/drawing/2014/main" id="{94A2254D-6021-8B7E-3DAA-6858FDCC0096}"/>
              </a:ext>
            </a:extLst>
          </p:cNvPr>
          <p:cNvPicPr>
            <a:picLocks noGrp="1" noChangeAspect="1"/>
          </p:cNvPicPr>
          <p:nvPr>
            <p:ph idx="4294967295"/>
          </p:nvPr>
        </p:nvPicPr>
        <p:blipFill>
          <a:blip r:embed="rId2"/>
          <a:stretch>
            <a:fillRect/>
          </a:stretch>
        </p:blipFill>
        <p:spPr>
          <a:xfrm>
            <a:off x="1217885" y="1338035"/>
            <a:ext cx="8632598" cy="4816747"/>
          </a:xfrm>
        </p:spPr>
      </p:pic>
    </p:spTree>
    <p:extLst>
      <p:ext uri="{BB962C8B-B14F-4D97-AF65-F5344CB8AC3E}">
        <p14:creationId xmlns:p14="http://schemas.microsoft.com/office/powerpoint/2010/main" val="271990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2DF8-C6CD-FE3B-9FED-6B6EC8D38F95}"/>
              </a:ext>
            </a:extLst>
          </p:cNvPr>
          <p:cNvSpPr>
            <a:spLocks noGrp="1"/>
          </p:cNvSpPr>
          <p:nvPr>
            <p:ph type="title"/>
          </p:nvPr>
        </p:nvSpPr>
        <p:spPr/>
        <p:txBody>
          <a:bodyPr/>
          <a:lstStyle/>
          <a:p>
            <a:r>
              <a:rPr lang="en-IN" sz="3600" b="1" kern="0" dirty="0">
                <a:effectLst/>
                <a:latin typeface="Calibri" panose="020F0502020204030204" pitchFamily="34" charset="0"/>
                <a:ea typeface="Times New Roman" panose="02020603050405020304" pitchFamily="18" charset="0"/>
                <a:cs typeface="Calibri" panose="020F0502020204030204" pitchFamily="34" charset="0"/>
              </a:rPr>
              <a:t>What is this?</a:t>
            </a:r>
            <a:br>
              <a:rPr lang="en-IN" sz="36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56D15C5-B7C5-DB9A-D1F9-9A89C3C1DC71}"/>
              </a:ext>
            </a:extLst>
          </p:cNvPr>
          <p:cNvSpPr>
            <a:spLocks noGrp="1"/>
          </p:cNvSpPr>
          <p:nvPr>
            <p:ph idx="1"/>
          </p:nvPr>
        </p:nvSpPr>
        <p:spPr>
          <a:xfrm>
            <a:off x="580188" y="2333897"/>
            <a:ext cx="8825659" cy="4293326"/>
          </a:xfrm>
        </p:spPr>
        <p:txBody>
          <a:bodyPr>
            <a:normAutofit fontScale="92500" lnSpcReduction="10000"/>
          </a:bodyPr>
          <a:lstStyle/>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 JavaScript, the this keyword refers to an object.</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Which object depends on how this is being invoked (used or called).</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The this keyword refers to different objects depending on how it is used:</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 an object method, this refers to the object.</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Alone, this refers to the global object.</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 a function, this refers to the global object.</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 a function, in strict mode, this is undefined.</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 an event, this refers to the element that received the event.</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40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b="1" i="0" dirty="0">
                <a:effectLst/>
                <a:latin typeface="Söhne"/>
              </a:rPr>
              <a:t>Object-Oriented Programming (OOP)</a:t>
            </a: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OOP is a programming paradigm that emphasizes the use of objects to organize and structure code.</a:t>
            </a:r>
          </a:p>
          <a:p>
            <a:r>
              <a:rPr lang="en-GB" dirty="0"/>
              <a:t>JavaScript, being a versatile and popular programming language, supports OOP principles through its object-oriented features.</a:t>
            </a:r>
          </a:p>
          <a:p>
            <a:r>
              <a:rPr lang="en-GB" dirty="0"/>
              <a:t>OOP is a programming paradigm based on the concept of "objects."</a:t>
            </a:r>
            <a:endParaRPr lang="en-IN" dirty="0"/>
          </a:p>
        </p:txBody>
      </p:sp>
    </p:spTree>
    <p:extLst>
      <p:ext uri="{BB962C8B-B14F-4D97-AF65-F5344CB8AC3E}">
        <p14:creationId xmlns:p14="http://schemas.microsoft.com/office/powerpoint/2010/main" val="40695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dirty="0"/>
              <a:t>Object</a:t>
            </a:r>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An object is a self-contained unit that encapsulates data (properties) and </a:t>
            </a:r>
            <a:r>
              <a:rPr lang="en-GB" dirty="0" err="1"/>
              <a:t>behaviors</a:t>
            </a:r>
            <a:r>
              <a:rPr lang="en-GB" dirty="0"/>
              <a:t> (methods).</a:t>
            </a:r>
          </a:p>
          <a:p>
            <a:r>
              <a:rPr lang="en-GB" dirty="0"/>
              <a:t>It promotes the reusability, maintainability, and modularity of code.</a:t>
            </a:r>
            <a:endParaRPr lang="en-IN" dirty="0"/>
          </a:p>
        </p:txBody>
      </p:sp>
    </p:spTree>
    <p:extLst>
      <p:ext uri="{BB962C8B-B14F-4D97-AF65-F5344CB8AC3E}">
        <p14:creationId xmlns:p14="http://schemas.microsoft.com/office/powerpoint/2010/main" val="411798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sz="3600" kern="0" dirty="0">
                <a:effectLst/>
                <a:latin typeface="Calibri" panose="020F0502020204030204" pitchFamily="34" charset="0"/>
                <a:ea typeface="Times New Roman" panose="02020603050405020304" pitchFamily="18" charset="0"/>
                <a:cs typeface="Calibri" panose="020F0502020204030204" pitchFamily="34" charset="0"/>
              </a:rPr>
              <a:t>Class</a:t>
            </a: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IN" sz="1800" kern="0" dirty="0">
                <a:effectLst/>
                <a:latin typeface="Calibri" panose="020F0502020204030204" pitchFamily="34" charset="0"/>
                <a:ea typeface="Times New Roman" panose="02020603050405020304" pitchFamily="18" charset="0"/>
                <a:cs typeface="Calibri" panose="020F0502020204030204" pitchFamily="34" charset="0"/>
              </a:rPr>
              <a:t>Class is Like a blueprint from which we can create new objects based on the rules described in the class</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9977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Abstraction:</a:t>
            </a:r>
            <a:b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sz="1800" kern="0" dirty="0">
                <a:effectLst/>
                <a:latin typeface="Calibri" panose="020F0502020204030204" pitchFamily="34" charset="0"/>
                <a:ea typeface="Times New Roman" panose="02020603050405020304" pitchFamily="18" charset="0"/>
                <a:cs typeface="Calibri" panose="020F0502020204030204" pitchFamily="34" charset="0"/>
              </a:rPr>
              <a:t>Abstraction involves simplifying complex systems by breaking them down into smaller, manageable parts. In OOP, abstraction is achieved by defining a class with only the essential attributes and methods, hiding unnecessary details from the outside world.</a:t>
            </a:r>
            <a:endParaRPr lang="en-IN" dirty="0"/>
          </a:p>
        </p:txBody>
      </p:sp>
      <p:pic>
        <p:nvPicPr>
          <p:cNvPr id="4" name="Picture 3">
            <a:extLst>
              <a:ext uri="{FF2B5EF4-FFF2-40B4-BE49-F238E27FC236}">
                <a16:creationId xmlns:a16="http://schemas.microsoft.com/office/drawing/2014/main" id="{ED68195A-3F45-AB5B-3077-69F203C61780}"/>
              </a:ext>
            </a:extLst>
          </p:cNvPr>
          <p:cNvPicPr>
            <a:picLocks noChangeAspect="1"/>
          </p:cNvPicPr>
          <p:nvPr/>
        </p:nvPicPr>
        <p:blipFill rotWithShape="1">
          <a:blip r:embed="rId2">
            <a:extLst>
              <a:ext uri="{28A0092B-C50C-407E-A947-70E740481C1C}">
                <a14:useLocalDpi xmlns:a14="http://schemas.microsoft.com/office/drawing/2010/main" val="0"/>
              </a:ext>
            </a:extLst>
          </a:blip>
          <a:srcRect t="14990" r="15986" b="6260"/>
          <a:stretch/>
        </p:blipFill>
        <p:spPr bwMode="auto">
          <a:xfrm>
            <a:off x="6461760" y="3657599"/>
            <a:ext cx="3605349" cy="2603863"/>
          </a:xfrm>
          <a:prstGeom prst="rect">
            <a:avLst/>
          </a:prstGeom>
          <a:noFill/>
          <a:ln>
            <a:noFill/>
          </a:ln>
        </p:spPr>
      </p:pic>
    </p:spTree>
    <p:extLst>
      <p:ext uri="{BB962C8B-B14F-4D97-AF65-F5344CB8AC3E}">
        <p14:creationId xmlns:p14="http://schemas.microsoft.com/office/powerpoint/2010/main" val="221651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b="1" i="0" dirty="0">
                <a:effectLst/>
                <a:latin typeface="Söhne"/>
              </a:rPr>
              <a:t>Encapsulation</a:t>
            </a: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Encapsulation is the concept of bundling data and methods together within a class, hiding the internal implementation details from the outside world. This way, the class exposes only necessary methods to interact with its data, providing data protection and reducing the risk of unintentional modification.</a:t>
            </a:r>
            <a:endParaRPr lang="en-IN" dirty="0"/>
          </a:p>
        </p:txBody>
      </p:sp>
      <p:pic>
        <p:nvPicPr>
          <p:cNvPr id="4" name="Picture 3">
            <a:extLst>
              <a:ext uri="{FF2B5EF4-FFF2-40B4-BE49-F238E27FC236}">
                <a16:creationId xmlns:a16="http://schemas.microsoft.com/office/drawing/2014/main" id="{F8837874-86B6-3A05-714A-A64E6C54D5A9}"/>
              </a:ext>
            </a:extLst>
          </p:cNvPr>
          <p:cNvPicPr>
            <a:picLocks noChangeAspect="1"/>
          </p:cNvPicPr>
          <p:nvPr/>
        </p:nvPicPr>
        <p:blipFill rotWithShape="1">
          <a:blip r:embed="rId2">
            <a:extLst>
              <a:ext uri="{28A0092B-C50C-407E-A947-70E740481C1C}">
                <a14:useLocalDpi xmlns:a14="http://schemas.microsoft.com/office/drawing/2010/main" val="0"/>
              </a:ext>
            </a:extLst>
          </a:blip>
          <a:srcRect t="14144" r="14970" b="7900"/>
          <a:stretch/>
        </p:blipFill>
        <p:spPr bwMode="auto">
          <a:xfrm>
            <a:off x="7062652" y="3666307"/>
            <a:ext cx="3161212" cy="2987042"/>
          </a:xfrm>
          <a:prstGeom prst="rect">
            <a:avLst/>
          </a:prstGeom>
          <a:noFill/>
          <a:ln>
            <a:noFill/>
          </a:ln>
        </p:spPr>
      </p:pic>
    </p:spTree>
    <p:extLst>
      <p:ext uri="{BB962C8B-B14F-4D97-AF65-F5344CB8AC3E}">
        <p14:creationId xmlns:p14="http://schemas.microsoft.com/office/powerpoint/2010/main" val="146877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Inheritance</a:t>
            </a:r>
            <a:b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Inheritance allows a class (called a subclass or child class) to inherit properties and methods from another class (called a superclass or parent class). </a:t>
            </a:r>
          </a:p>
          <a:p>
            <a:r>
              <a:rPr lang="en-GB" dirty="0"/>
              <a:t>It promotes code reusability and allows us to create more specialized classes without duplicating code. In JavaScript, </a:t>
            </a:r>
          </a:p>
          <a:p>
            <a:r>
              <a:rPr lang="en-GB" dirty="0"/>
              <a:t>inheritance is achieved using the extends keyword.</a:t>
            </a:r>
            <a:endParaRPr lang="en-IN" dirty="0"/>
          </a:p>
        </p:txBody>
      </p:sp>
      <p:pic>
        <p:nvPicPr>
          <p:cNvPr id="6" name="Picture 5">
            <a:extLst>
              <a:ext uri="{FF2B5EF4-FFF2-40B4-BE49-F238E27FC236}">
                <a16:creationId xmlns:a16="http://schemas.microsoft.com/office/drawing/2014/main" id="{04A8C603-580E-6DC0-14D6-92855AE31920}"/>
              </a:ext>
            </a:extLst>
          </p:cNvPr>
          <p:cNvPicPr>
            <a:picLocks noChangeAspect="1"/>
          </p:cNvPicPr>
          <p:nvPr/>
        </p:nvPicPr>
        <p:blipFill rotWithShape="1">
          <a:blip r:embed="rId2">
            <a:extLst>
              <a:ext uri="{28A0092B-C50C-407E-A947-70E740481C1C}">
                <a14:useLocalDpi xmlns:a14="http://schemas.microsoft.com/office/drawing/2010/main" val="0"/>
              </a:ext>
            </a:extLst>
          </a:blip>
          <a:srcRect t="8203" b="11299"/>
          <a:stretch/>
        </p:blipFill>
        <p:spPr bwMode="auto">
          <a:xfrm>
            <a:off x="7959634" y="3918855"/>
            <a:ext cx="2734493" cy="2464527"/>
          </a:xfrm>
          <a:prstGeom prst="rect">
            <a:avLst/>
          </a:prstGeom>
          <a:noFill/>
          <a:ln>
            <a:noFill/>
          </a:ln>
        </p:spPr>
      </p:pic>
    </p:spTree>
    <p:extLst>
      <p:ext uri="{BB962C8B-B14F-4D97-AF65-F5344CB8AC3E}">
        <p14:creationId xmlns:p14="http://schemas.microsoft.com/office/powerpoint/2010/main" val="352177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b="1" i="0" dirty="0">
                <a:effectLst/>
                <a:latin typeface="Söhne"/>
              </a:rPr>
              <a:t>Polymorphism</a:t>
            </a: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Polymorphism allows objects of different classes to be treated as objects of a common superclass. </a:t>
            </a:r>
          </a:p>
          <a:p>
            <a:r>
              <a:rPr lang="en-GB" dirty="0"/>
              <a:t>It enables the same method name to behave differently based on the object type. JavaScript, being a dynamically-typed language, naturally supports polymorphism. You can invoke the same method on different objects, and the appropriate implementation will be executed based on the object's type.</a:t>
            </a:r>
          </a:p>
          <a:p>
            <a:endParaRPr lang="en-IN" dirty="0"/>
          </a:p>
        </p:txBody>
      </p:sp>
      <p:pic>
        <p:nvPicPr>
          <p:cNvPr id="4" name="Picture 3">
            <a:extLst>
              <a:ext uri="{FF2B5EF4-FFF2-40B4-BE49-F238E27FC236}">
                <a16:creationId xmlns:a16="http://schemas.microsoft.com/office/drawing/2014/main" id="{B0932D0C-13B7-F4C3-FE92-35E0288D4433}"/>
              </a:ext>
            </a:extLst>
          </p:cNvPr>
          <p:cNvPicPr>
            <a:picLocks noChangeAspect="1"/>
          </p:cNvPicPr>
          <p:nvPr/>
        </p:nvPicPr>
        <p:blipFill rotWithShape="1">
          <a:blip r:embed="rId2">
            <a:extLst>
              <a:ext uri="{28A0092B-C50C-407E-A947-70E740481C1C}">
                <a14:useLocalDpi xmlns:a14="http://schemas.microsoft.com/office/drawing/2010/main" val="0"/>
              </a:ext>
            </a:extLst>
          </a:blip>
          <a:srcRect t="9118" b="11090"/>
          <a:stretch/>
        </p:blipFill>
        <p:spPr bwMode="auto">
          <a:xfrm>
            <a:off x="8461491" y="4127861"/>
            <a:ext cx="2909751" cy="2342605"/>
          </a:xfrm>
          <a:prstGeom prst="rect">
            <a:avLst/>
          </a:prstGeom>
          <a:noFill/>
          <a:ln>
            <a:noFill/>
          </a:ln>
        </p:spPr>
      </p:pic>
    </p:spTree>
    <p:extLst>
      <p:ext uri="{BB962C8B-B14F-4D97-AF65-F5344CB8AC3E}">
        <p14:creationId xmlns:p14="http://schemas.microsoft.com/office/powerpoint/2010/main" val="106000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dirty="0"/>
              <a:t>Class Creation</a:t>
            </a:r>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To define a class, you use the class keyword followed by the name of the class. Inside the class body, you can declare properties and methods that belong to the class.</a:t>
            </a:r>
          </a:p>
          <a:p>
            <a:endParaRPr lang="en-IN" dirty="0"/>
          </a:p>
        </p:txBody>
      </p:sp>
    </p:spTree>
    <p:extLst>
      <p:ext uri="{BB962C8B-B14F-4D97-AF65-F5344CB8AC3E}">
        <p14:creationId xmlns:p14="http://schemas.microsoft.com/office/powerpoint/2010/main" val="3942789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283</TotalTime>
  <Words>468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Wingdings 3</vt:lpstr>
      <vt:lpstr>Ion Boardroom</vt:lpstr>
      <vt:lpstr>Object-Oriented Programming (OOP)</vt:lpstr>
      <vt:lpstr>Object-Oriented Programming (OOP)</vt:lpstr>
      <vt:lpstr>Object</vt:lpstr>
      <vt:lpstr>Class</vt:lpstr>
      <vt:lpstr>Abstraction: </vt:lpstr>
      <vt:lpstr>Encapsulation</vt:lpstr>
      <vt:lpstr>Inheritance </vt:lpstr>
      <vt:lpstr>Polymorphism</vt:lpstr>
      <vt:lpstr>Class Creation</vt:lpstr>
      <vt:lpstr>Example of Class </vt:lpstr>
      <vt:lpstr>What is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Luminar Technolab</dc:creator>
  <cp:lastModifiedBy>Luminar Technolab</cp:lastModifiedBy>
  <cp:revision>2</cp:revision>
  <dcterms:created xsi:type="dcterms:W3CDTF">2023-08-08T06:52:11Z</dcterms:created>
  <dcterms:modified xsi:type="dcterms:W3CDTF">2023-10-30T10:02:56Z</dcterms:modified>
</cp:coreProperties>
</file>