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3" r:id="rId8"/>
    <p:sldId id="264" r:id="rId9"/>
    <p:sldId id="265" r:id="rId10"/>
    <p:sldId id="268" r:id="rId11"/>
    <p:sldId id="278" r:id="rId12"/>
    <p:sldId id="269" r:id="rId13"/>
    <p:sldId id="270" r:id="rId14"/>
    <p:sldId id="271" r:id="rId15"/>
    <p:sldId id="272" r:id="rId16"/>
    <p:sldId id="274" r:id="rId17"/>
    <p:sldId id="275" r:id="rId18"/>
    <p:sldId id="276" r:id="rId19"/>
    <p:sldId id="277" r:id="rId20"/>
    <p:sldId id="279" r:id="rId21"/>
    <p:sldId id="280" r:id="rId22"/>
    <p:sldId id="281" r:id="rId23"/>
    <p:sldId id="282" r:id="rId24"/>
    <p:sldId id="283" r:id="rId25"/>
    <p:sldId id="284" r:id="rId26"/>
    <p:sldId id="285" r:id="rId27"/>
    <p:sldId id="286" r:id="rId28"/>
    <p:sldId id="266" r:id="rId29"/>
    <p:sldId id="267"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377843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896B9-337B-4835-B533-5ADFDA579B8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271482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65003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52990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417694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896B9-337B-4835-B533-5ADFDA579B88}"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320642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8896B9-337B-4835-B533-5ADFDA579B88}" type="datetimeFigureOut">
              <a:rPr lang="en-IN" smtClean="0"/>
              <a:t>28-11-2023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48658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55693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359035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338676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896B9-337B-4835-B533-5ADFDA579B8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120489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896B9-337B-4835-B533-5ADFDA579B8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291804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896B9-337B-4835-B533-5ADFDA579B88}"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27416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896B9-337B-4835-B533-5ADFDA579B88}"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354519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896B9-337B-4835-B533-5ADFDA579B88}"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421021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896B9-337B-4835-B533-5ADFDA579B8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1900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896B9-337B-4835-B533-5ADFDA579B8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a:p>
        </p:txBody>
      </p:sp>
    </p:spTree>
    <p:extLst>
      <p:ext uri="{BB962C8B-B14F-4D97-AF65-F5344CB8AC3E}">
        <p14:creationId xmlns:p14="http://schemas.microsoft.com/office/powerpoint/2010/main" val="9677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8896B9-337B-4835-B533-5ADFDA579B88}" type="datetimeFigureOut">
              <a:rPr lang="en-IN" smtClean="0"/>
              <a:t>28-11-2023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EE56DB3-FA94-4E01-BA57-EF2479789F50}" type="slidenum">
              <a:rPr lang="en-IN" smtClean="0"/>
              <a:t>‹#›</a:t>
            </a:fld>
            <a:endParaRPr lang="en-IN"/>
          </a:p>
        </p:txBody>
      </p:sp>
    </p:spTree>
    <p:extLst>
      <p:ext uri="{BB962C8B-B14F-4D97-AF65-F5344CB8AC3E}">
        <p14:creationId xmlns:p14="http://schemas.microsoft.com/office/powerpoint/2010/main" val="1187823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ducba.com/what-is-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C8D2-DDD6-B9B3-D223-67CEBEBB2BB9}"/>
              </a:ext>
            </a:extLst>
          </p:cNvPr>
          <p:cNvSpPr>
            <a:spLocks noGrp="1"/>
          </p:cNvSpPr>
          <p:nvPr>
            <p:ph type="ctrTitle"/>
          </p:nvPr>
        </p:nvSpPr>
        <p:spPr/>
        <p:txBody>
          <a:bodyPr/>
          <a:lstStyle/>
          <a:p>
            <a:r>
              <a:rPr lang="en-IN" dirty="0"/>
              <a:t>Styling</a:t>
            </a:r>
          </a:p>
        </p:txBody>
      </p:sp>
      <p:sp>
        <p:nvSpPr>
          <p:cNvPr id="3" name="Subtitle 2">
            <a:extLst>
              <a:ext uri="{FF2B5EF4-FFF2-40B4-BE49-F238E27FC236}">
                <a16:creationId xmlns:a16="http://schemas.microsoft.com/office/drawing/2014/main" id="{0255795B-F634-0B37-7F4B-EEEDD74DE53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4053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CSS </a:t>
            </a:r>
            <a:r>
              <a:rPr lang="en-GB" dirty="0"/>
              <a:t>(Cascading Style Sheet)</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CSS stands for Cascading Style Sheets. </a:t>
            </a:r>
          </a:p>
          <a:p>
            <a:r>
              <a:rPr lang="en-GB" dirty="0"/>
              <a:t>It is a style sheet language which is used to describe the look and formatting of a document written in markup language.</a:t>
            </a:r>
          </a:p>
          <a:p>
            <a:r>
              <a:rPr lang="en-GB" dirty="0"/>
              <a:t> It provides an additional feature to HTML.</a:t>
            </a:r>
          </a:p>
          <a:p>
            <a:r>
              <a:rPr lang="en-GB" dirty="0"/>
              <a:t> It is generally used with HTML to change the style of web pages and user interfaces. </a:t>
            </a:r>
          </a:p>
        </p:txBody>
      </p:sp>
    </p:spTree>
    <p:extLst>
      <p:ext uri="{BB962C8B-B14F-4D97-AF65-F5344CB8AC3E}">
        <p14:creationId xmlns:p14="http://schemas.microsoft.com/office/powerpoint/2010/main" val="91296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B2FB-6223-5673-C74C-515912AA7058}"/>
              </a:ext>
            </a:extLst>
          </p:cNvPr>
          <p:cNvSpPr>
            <a:spLocks noGrp="1"/>
          </p:cNvSpPr>
          <p:nvPr>
            <p:ph type="title"/>
          </p:nvPr>
        </p:nvSpPr>
        <p:spPr/>
        <p:txBody>
          <a:bodyPr/>
          <a:lstStyle/>
          <a:p>
            <a:r>
              <a:rPr lang="en-IN" dirty="0"/>
              <a:t>Components of CSS</a:t>
            </a:r>
          </a:p>
        </p:txBody>
      </p:sp>
      <p:sp>
        <p:nvSpPr>
          <p:cNvPr id="3" name="Content Placeholder 2">
            <a:extLst>
              <a:ext uri="{FF2B5EF4-FFF2-40B4-BE49-F238E27FC236}">
                <a16:creationId xmlns:a16="http://schemas.microsoft.com/office/drawing/2014/main" id="{81961EE8-67F8-033D-0C0E-31DF4C40CDD3}"/>
              </a:ext>
            </a:extLst>
          </p:cNvPr>
          <p:cNvSpPr>
            <a:spLocks noGrp="1"/>
          </p:cNvSpPr>
          <p:nvPr>
            <p:ph idx="1"/>
          </p:nvPr>
        </p:nvSpPr>
        <p:spPr/>
        <p:txBody>
          <a:bodyPr/>
          <a:lstStyle/>
          <a:p>
            <a:pPr>
              <a:buFont typeface="+mj-lt"/>
              <a:buAutoNum type="arabicPeriod"/>
            </a:pPr>
            <a:r>
              <a:rPr lang="en-IN" b="1" dirty="0"/>
              <a:t>Selector</a:t>
            </a:r>
            <a:r>
              <a:rPr lang="en-IN" dirty="0"/>
              <a:t> : A Selector is a html tag at which a style will be applied. </a:t>
            </a:r>
            <a:r>
              <a:rPr lang="en-IN" dirty="0" err="1"/>
              <a:t>Eg</a:t>
            </a:r>
            <a:r>
              <a:rPr lang="en-IN" dirty="0"/>
              <a:t>: &lt;h1&gt;</a:t>
            </a:r>
          </a:p>
          <a:p>
            <a:pPr>
              <a:buFont typeface="+mj-lt"/>
              <a:buAutoNum type="arabicPeriod"/>
            </a:pPr>
            <a:r>
              <a:rPr lang="en-IN" b="1" dirty="0"/>
              <a:t>Property : </a:t>
            </a:r>
            <a:r>
              <a:rPr lang="en-IN" dirty="0"/>
              <a:t>A property is a type of attribute of html tag. </a:t>
            </a:r>
            <a:r>
              <a:rPr lang="en-IN" dirty="0" err="1"/>
              <a:t>Eg</a:t>
            </a:r>
            <a:r>
              <a:rPr lang="en-IN" dirty="0"/>
              <a:t>: </a:t>
            </a:r>
            <a:r>
              <a:rPr lang="en-IN" dirty="0" err="1"/>
              <a:t>color,border</a:t>
            </a:r>
            <a:r>
              <a:rPr lang="en-IN" dirty="0"/>
              <a:t> </a:t>
            </a:r>
            <a:endParaRPr lang="en-IN" b="1" dirty="0"/>
          </a:p>
          <a:p>
            <a:pPr>
              <a:buFont typeface="+mj-lt"/>
              <a:buAutoNum type="arabicPeriod"/>
            </a:pPr>
            <a:r>
              <a:rPr lang="en-IN" b="1" dirty="0"/>
              <a:t>Value : </a:t>
            </a:r>
            <a:r>
              <a:rPr lang="en-IN" dirty="0"/>
              <a:t>Values are assigned to properties. </a:t>
            </a:r>
            <a:r>
              <a:rPr lang="en-IN" dirty="0" err="1"/>
              <a:t>Eg</a:t>
            </a:r>
            <a:r>
              <a:rPr lang="en-IN" dirty="0"/>
              <a:t>: </a:t>
            </a:r>
            <a:r>
              <a:rPr lang="en-IN" dirty="0" err="1"/>
              <a:t>color:pink</a:t>
            </a:r>
            <a:endParaRPr lang="en-IN" dirty="0"/>
          </a:p>
        </p:txBody>
      </p:sp>
    </p:spTree>
    <p:extLst>
      <p:ext uri="{BB962C8B-B14F-4D97-AF65-F5344CB8AC3E}">
        <p14:creationId xmlns:p14="http://schemas.microsoft.com/office/powerpoint/2010/main" val="308360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CSS Syntax</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a:xfrm>
            <a:off x="1090708" y="2468032"/>
            <a:ext cx="8825659" cy="3416300"/>
          </a:xfrm>
        </p:spPr>
        <p:txBody>
          <a:bodyPr/>
          <a:lstStyle/>
          <a:p>
            <a:pPr algn="just"/>
            <a:r>
              <a:rPr lang="en-GB" b="0" i="0" dirty="0">
                <a:solidFill>
                  <a:srgbClr val="333333"/>
                </a:solidFill>
                <a:effectLst/>
              </a:rPr>
              <a:t>A CSS rule set contains a selector and a declaration block.</a:t>
            </a:r>
          </a:p>
          <a:p>
            <a:pPr algn="just"/>
            <a:r>
              <a:rPr lang="en-GB" b="1" i="0" dirty="0">
                <a:solidFill>
                  <a:srgbClr val="333333"/>
                </a:solidFill>
                <a:effectLst/>
              </a:rPr>
              <a:t>Selector:</a:t>
            </a:r>
            <a:r>
              <a:rPr lang="en-GB" b="0" i="0" dirty="0">
                <a:solidFill>
                  <a:srgbClr val="333333"/>
                </a:solidFill>
                <a:effectLst/>
              </a:rPr>
              <a:t> Selector indicates the HTML element you want to style. It could be any tag like &lt;h1&gt;, &lt;title&gt; etc</a:t>
            </a:r>
            <a:endParaRPr lang="en-IN" dirty="0"/>
          </a:p>
          <a:p>
            <a:pPr algn="just"/>
            <a:endParaRPr lang="en-GB" b="0" i="0" dirty="0">
              <a:solidFill>
                <a:srgbClr val="333333"/>
              </a:solidFill>
              <a:effectLst/>
              <a:latin typeface="inter-regular"/>
            </a:endParaRPr>
          </a:p>
          <a:p>
            <a:pPr marL="0" indent="0">
              <a:buNone/>
            </a:pPr>
            <a:endParaRPr lang="en-IN" dirty="0"/>
          </a:p>
        </p:txBody>
      </p:sp>
      <p:pic>
        <p:nvPicPr>
          <p:cNvPr id="9218" name="Picture 2" descr="CSS syntax">
            <a:extLst>
              <a:ext uri="{FF2B5EF4-FFF2-40B4-BE49-F238E27FC236}">
                <a16:creationId xmlns:a16="http://schemas.microsoft.com/office/drawing/2014/main" id="{D0535812-1BAF-7945-B9EC-561582949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5" y="3429000"/>
            <a:ext cx="295275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Declaration Block: </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just"/>
            <a:r>
              <a:rPr lang="en-GB" b="0" i="0" dirty="0">
                <a:solidFill>
                  <a:srgbClr val="333333"/>
                </a:solidFill>
                <a:effectLst/>
                <a:latin typeface="+mj-lt"/>
              </a:rPr>
              <a:t>The declaration block can contain one or more declarations separated by a semicolon. For the above example, there are two declarations:</a:t>
            </a:r>
          </a:p>
          <a:p>
            <a:pPr algn="just">
              <a:buFont typeface="+mj-lt"/>
              <a:buAutoNum type="arabicPeriod"/>
            </a:pPr>
            <a:r>
              <a:rPr lang="en-GB" b="0" i="0" dirty="0" err="1">
                <a:solidFill>
                  <a:srgbClr val="000000"/>
                </a:solidFill>
                <a:effectLst/>
                <a:latin typeface="+mj-lt"/>
              </a:rPr>
              <a:t>color</a:t>
            </a:r>
            <a:r>
              <a:rPr lang="en-GB" b="0" i="0" dirty="0">
                <a:solidFill>
                  <a:srgbClr val="000000"/>
                </a:solidFill>
                <a:effectLst/>
                <a:latin typeface="+mj-lt"/>
              </a:rPr>
              <a:t>: yellow;</a:t>
            </a:r>
          </a:p>
          <a:p>
            <a:pPr algn="just">
              <a:buFont typeface="+mj-lt"/>
              <a:buAutoNum type="arabicPeriod"/>
            </a:pPr>
            <a:r>
              <a:rPr lang="en-GB" b="0" i="0" dirty="0">
                <a:solidFill>
                  <a:srgbClr val="000000"/>
                </a:solidFill>
                <a:effectLst/>
                <a:latin typeface="+mj-lt"/>
              </a:rPr>
              <a:t>font-size: 11 </a:t>
            </a:r>
            <a:r>
              <a:rPr lang="en-GB" b="0" i="0" dirty="0" err="1">
                <a:solidFill>
                  <a:srgbClr val="000000"/>
                </a:solidFill>
                <a:effectLst/>
                <a:latin typeface="+mj-lt"/>
              </a:rPr>
              <a:t>px</a:t>
            </a:r>
            <a:r>
              <a:rPr lang="en-GB" b="0" i="0" dirty="0">
                <a:solidFill>
                  <a:srgbClr val="000000"/>
                </a:solidFill>
                <a:effectLst/>
                <a:latin typeface="+mj-lt"/>
              </a:rPr>
              <a:t>;</a:t>
            </a:r>
          </a:p>
          <a:p>
            <a:pPr algn="just"/>
            <a:r>
              <a:rPr lang="en-GB" b="0" i="0" dirty="0">
                <a:solidFill>
                  <a:srgbClr val="333333"/>
                </a:solidFill>
                <a:effectLst/>
                <a:latin typeface="+mj-lt"/>
              </a:rPr>
              <a:t>Each declaration contains a property name and value, separated by a colon.</a:t>
            </a:r>
          </a:p>
          <a:p>
            <a:pPr marL="0" indent="0">
              <a:buNone/>
            </a:pPr>
            <a:endParaRPr lang="en-IN" dirty="0"/>
          </a:p>
        </p:txBody>
      </p:sp>
    </p:spTree>
    <p:extLst>
      <p:ext uri="{BB962C8B-B14F-4D97-AF65-F5344CB8AC3E}">
        <p14:creationId xmlns:p14="http://schemas.microsoft.com/office/powerpoint/2010/main" val="344924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Property: </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just"/>
            <a:r>
              <a:rPr lang="en-GB" b="0" i="0" dirty="0">
                <a:solidFill>
                  <a:srgbClr val="333333"/>
                </a:solidFill>
                <a:effectLst/>
                <a:latin typeface="+mj-lt"/>
              </a:rPr>
              <a:t>A Property is a type of attribute of HTML element. It could be </a:t>
            </a:r>
            <a:r>
              <a:rPr lang="en-GB" b="0" i="0" dirty="0" err="1">
                <a:solidFill>
                  <a:srgbClr val="333333"/>
                </a:solidFill>
                <a:effectLst/>
                <a:latin typeface="+mj-lt"/>
              </a:rPr>
              <a:t>color</a:t>
            </a:r>
            <a:r>
              <a:rPr lang="en-GB" b="0" i="0" dirty="0">
                <a:solidFill>
                  <a:srgbClr val="333333"/>
                </a:solidFill>
                <a:effectLst/>
                <a:latin typeface="+mj-lt"/>
              </a:rPr>
              <a:t>, border etc.</a:t>
            </a:r>
          </a:p>
          <a:p>
            <a:pPr algn="just"/>
            <a:r>
              <a:rPr lang="en-GB" b="1" i="0" dirty="0">
                <a:solidFill>
                  <a:srgbClr val="333333"/>
                </a:solidFill>
                <a:effectLst/>
                <a:latin typeface="+mj-lt"/>
              </a:rPr>
              <a:t>Value:</a:t>
            </a:r>
            <a:r>
              <a:rPr lang="en-GB" b="0" i="0" dirty="0">
                <a:solidFill>
                  <a:srgbClr val="333333"/>
                </a:solidFill>
                <a:effectLst/>
                <a:latin typeface="+mj-lt"/>
              </a:rPr>
              <a:t> Values are assigned to CSS properties. In the above example, value "yellow" is assigned to </a:t>
            </a:r>
            <a:r>
              <a:rPr lang="en-GB" b="0" i="0" dirty="0" err="1">
                <a:solidFill>
                  <a:srgbClr val="333333"/>
                </a:solidFill>
                <a:effectLst/>
                <a:latin typeface="+mj-lt"/>
              </a:rPr>
              <a:t>color</a:t>
            </a:r>
            <a:r>
              <a:rPr lang="en-GB" b="0" i="0" dirty="0">
                <a:solidFill>
                  <a:srgbClr val="333333"/>
                </a:solidFill>
                <a:effectLst/>
                <a:latin typeface="+mj-lt"/>
              </a:rPr>
              <a:t> property.</a:t>
            </a:r>
          </a:p>
          <a:p>
            <a:pPr algn="just">
              <a:buFont typeface="+mj-lt"/>
              <a:buAutoNum type="arabicPeriod"/>
            </a:pPr>
            <a:r>
              <a:rPr lang="en-GB" b="0" i="0" dirty="0">
                <a:solidFill>
                  <a:srgbClr val="000000"/>
                </a:solidFill>
                <a:effectLst/>
                <a:latin typeface="+mj-lt"/>
              </a:rPr>
              <a:t>Selector{Property1: value1; Property2: value2; ..........;}  </a:t>
            </a:r>
          </a:p>
          <a:p>
            <a:endParaRPr lang="en-IN" dirty="0"/>
          </a:p>
        </p:txBody>
      </p:sp>
    </p:spTree>
    <p:extLst>
      <p:ext uri="{BB962C8B-B14F-4D97-AF65-F5344CB8AC3E}">
        <p14:creationId xmlns:p14="http://schemas.microsoft.com/office/powerpoint/2010/main" val="410960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GB" dirty="0"/>
              <a:t>Types of CSS</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fontAlgn="base"/>
            <a:r>
              <a:rPr lang="en-GB" b="0" i="0" dirty="0">
                <a:solidFill>
                  <a:srgbClr val="273239"/>
                </a:solidFill>
                <a:effectLst/>
                <a:latin typeface="+mj-lt"/>
              </a:rPr>
              <a:t>Inline CSS</a:t>
            </a:r>
          </a:p>
          <a:p>
            <a:pPr fontAlgn="base"/>
            <a:r>
              <a:rPr lang="en-GB" b="0" i="0" dirty="0">
                <a:solidFill>
                  <a:srgbClr val="273239"/>
                </a:solidFill>
                <a:effectLst/>
                <a:latin typeface="+mj-lt"/>
              </a:rPr>
              <a:t>Internal or Embedded CSS</a:t>
            </a:r>
          </a:p>
          <a:p>
            <a:pPr fontAlgn="base"/>
            <a:r>
              <a:rPr lang="en-GB" b="0" i="0" dirty="0">
                <a:solidFill>
                  <a:srgbClr val="273239"/>
                </a:solidFill>
                <a:effectLst/>
                <a:latin typeface="+mj-lt"/>
              </a:rPr>
              <a:t>External CSS</a:t>
            </a:r>
          </a:p>
          <a:p>
            <a:endParaRPr lang="en-IN" dirty="0"/>
          </a:p>
        </p:txBody>
      </p:sp>
    </p:spTree>
    <p:extLst>
      <p:ext uri="{BB962C8B-B14F-4D97-AF65-F5344CB8AC3E}">
        <p14:creationId xmlns:p14="http://schemas.microsoft.com/office/powerpoint/2010/main" val="202263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Inline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lstStyle/>
          <a:p>
            <a:r>
              <a:rPr lang="en-GB" b="0" i="0" dirty="0">
                <a:solidFill>
                  <a:srgbClr val="273239"/>
                </a:solidFill>
                <a:effectLst/>
              </a:rPr>
              <a:t>Inline CSS contains the CSS property in the body section attached with element is known as inline CSS.</a:t>
            </a:r>
          </a:p>
          <a:p>
            <a:r>
              <a:rPr lang="en-GB" b="0" i="0" dirty="0">
                <a:solidFill>
                  <a:srgbClr val="273239"/>
                </a:solidFill>
                <a:effectLst/>
              </a:rPr>
              <a:t> This kind of style is specified within an HTML tag using the style attribute. </a:t>
            </a:r>
          </a:p>
          <a:p>
            <a:pPr marL="0" indent="0">
              <a:buNone/>
            </a:pPr>
            <a:r>
              <a:rPr lang="en-GB" dirty="0" err="1">
                <a:solidFill>
                  <a:srgbClr val="273239"/>
                </a:solidFill>
                <a:latin typeface="urw-din"/>
              </a:rPr>
              <a:t>Eg</a:t>
            </a:r>
            <a:r>
              <a:rPr lang="en-GB" dirty="0">
                <a:solidFill>
                  <a:srgbClr val="273239"/>
                </a:solidFill>
                <a:latin typeface="urw-din"/>
              </a:rPr>
              <a:t>:  &lt;p style = "</a:t>
            </a:r>
            <a:r>
              <a:rPr lang="en-GB" dirty="0" err="1">
                <a:solidFill>
                  <a:srgbClr val="273239"/>
                </a:solidFill>
                <a:latin typeface="urw-din"/>
              </a:rPr>
              <a:t>color</a:t>
            </a:r>
            <a:r>
              <a:rPr lang="en-GB" dirty="0">
                <a:solidFill>
                  <a:srgbClr val="273239"/>
                </a:solidFill>
                <a:latin typeface="urw-din"/>
              </a:rPr>
              <a:t>:#009900; font-size:50px;</a:t>
            </a:r>
          </a:p>
          <a:p>
            <a:pPr marL="0" indent="0">
              <a:buNone/>
            </a:pPr>
            <a:r>
              <a:rPr lang="en-GB" dirty="0">
                <a:solidFill>
                  <a:srgbClr val="273239"/>
                </a:solidFill>
                <a:latin typeface="urw-din"/>
              </a:rPr>
              <a:t>                </a:t>
            </a:r>
            <a:r>
              <a:rPr lang="en-GB" dirty="0" err="1">
                <a:solidFill>
                  <a:srgbClr val="273239"/>
                </a:solidFill>
                <a:latin typeface="urw-din"/>
              </a:rPr>
              <a:t>font-style:italic</a:t>
            </a:r>
            <a:r>
              <a:rPr lang="en-GB" dirty="0">
                <a:solidFill>
                  <a:srgbClr val="273239"/>
                </a:solidFill>
                <a:latin typeface="urw-din"/>
              </a:rPr>
              <a:t>; </a:t>
            </a:r>
            <a:r>
              <a:rPr lang="en-GB" dirty="0" err="1">
                <a:solidFill>
                  <a:srgbClr val="273239"/>
                </a:solidFill>
                <a:latin typeface="urw-din"/>
              </a:rPr>
              <a:t>text-align:center</a:t>
            </a:r>
            <a:r>
              <a:rPr lang="en-GB" dirty="0">
                <a:solidFill>
                  <a:srgbClr val="273239"/>
                </a:solidFill>
                <a:latin typeface="urw-din"/>
              </a:rPr>
              <a:t>;"&gt;</a:t>
            </a:r>
          </a:p>
          <a:p>
            <a:pPr marL="0" indent="0">
              <a:buNone/>
            </a:pPr>
            <a:r>
              <a:rPr lang="en-GB" dirty="0">
                <a:solidFill>
                  <a:srgbClr val="273239"/>
                </a:solidFill>
                <a:latin typeface="urw-din"/>
              </a:rPr>
              <a:t>            Welcome</a:t>
            </a:r>
          </a:p>
          <a:p>
            <a:pPr marL="0" indent="0">
              <a:buNone/>
            </a:pPr>
            <a:r>
              <a:rPr lang="en-GB" dirty="0">
                <a:solidFill>
                  <a:srgbClr val="273239"/>
                </a:solidFill>
                <a:latin typeface="urw-din"/>
              </a:rPr>
              <a:t>   &lt;/p&gt;</a:t>
            </a:r>
            <a:endParaRPr lang="en-IN" dirty="0"/>
          </a:p>
        </p:txBody>
      </p:sp>
    </p:spTree>
    <p:extLst>
      <p:ext uri="{BB962C8B-B14F-4D97-AF65-F5344CB8AC3E}">
        <p14:creationId xmlns:p14="http://schemas.microsoft.com/office/powerpoint/2010/main" val="72745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Internal or Embedded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normAutofit/>
          </a:bodyPr>
          <a:lstStyle/>
          <a:p>
            <a:r>
              <a:rPr lang="en-GB" b="0" i="0" dirty="0">
                <a:solidFill>
                  <a:srgbClr val="333333"/>
                </a:solidFill>
                <a:effectLst/>
              </a:rPr>
              <a:t>The internal style sheet is used to add a unique style for a single document. It is defined in &lt;head&gt; section of the HTML page inside the &lt;style&gt; tag.</a:t>
            </a:r>
          </a:p>
          <a:p>
            <a:pPr marL="0" indent="0" algn="just">
              <a:buNone/>
            </a:pPr>
            <a:r>
              <a:rPr lang="en-GB" dirty="0" err="1">
                <a:solidFill>
                  <a:srgbClr val="273239"/>
                </a:solidFill>
                <a:latin typeface="urw-din"/>
              </a:rPr>
              <a:t>Eg</a:t>
            </a:r>
            <a:r>
              <a:rPr lang="en-GB" b="1" i="0" dirty="0">
                <a:solidFill>
                  <a:srgbClr val="006699"/>
                </a:solidFill>
                <a:effectLst/>
                <a:latin typeface="inter-regular"/>
              </a:rPr>
              <a:t>&lt;head&gt;</a:t>
            </a:r>
            <a:r>
              <a:rPr lang="en-GB" b="0" i="0" dirty="0">
                <a:solidFill>
                  <a:srgbClr val="000000"/>
                </a:solidFill>
                <a:effectLst/>
                <a:latin typeface="inter-regular"/>
              </a:rPr>
              <a:t>  </a:t>
            </a:r>
            <a:r>
              <a:rPr lang="en-GB" b="1" i="0" dirty="0">
                <a:solidFill>
                  <a:srgbClr val="006699"/>
                </a:solidFill>
                <a:effectLst/>
                <a:latin typeface="inter-regular"/>
              </a:rPr>
              <a:t>&lt;style&gt;</a:t>
            </a:r>
            <a:r>
              <a:rPr lang="en-GB" b="0" i="0" dirty="0">
                <a:solidFill>
                  <a:srgbClr val="000000"/>
                </a:solidFill>
                <a:effectLst/>
                <a:latin typeface="inter-regular"/>
              </a:rPr>
              <a:t>  </a:t>
            </a:r>
          </a:p>
          <a:p>
            <a:pPr marL="0" indent="0" algn="just">
              <a:buNone/>
            </a:pPr>
            <a:r>
              <a:rPr lang="en-GB" b="0" i="0" dirty="0">
                <a:solidFill>
                  <a:srgbClr val="000000"/>
                </a:solidFill>
                <a:effectLst/>
                <a:latin typeface="inter-regular"/>
              </a:rPr>
              <a:t>	h1 {  </a:t>
            </a:r>
          </a:p>
          <a:p>
            <a:pPr marL="0" indent="0" algn="just">
              <a:buNone/>
            </a:pPr>
            <a:r>
              <a:rPr lang="en-GB" b="0" i="0" dirty="0">
                <a:solidFill>
                  <a:srgbClr val="000000"/>
                </a:solidFill>
                <a:effectLst/>
                <a:latin typeface="inter-regular"/>
              </a:rPr>
              <a:t>    </a:t>
            </a:r>
            <a:r>
              <a:rPr lang="en-GB" b="0" i="0" dirty="0" err="1">
                <a:solidFill>
                  <a:srgbClr val="000000"/>
                </a:solidFill>
                <a:effectLst/>
                <a:latin typeface="inter-regular"/>
              </a:rPr>
              <a:t>color</a:t>
            </a:r>
            <a:r>
              <a:rPr lang="en-GB" b="0" i="0" dirty="0">
                <a:solidFill>
                  <a:srgbClr val="000000"/>
                </a:solidFill>
                <a:effectLst/>
                <a:latin typeface="inter-regular"/>
              </a:rPr>
              <a:t>: red;  </a:t>
            </a:r>
          </a:p>
          <a:p>
            <a:pPr marL="0" indent="0" algn="just">
              <a:buNone/>
            </a:pPr>
            <a:r>
              <a:rPr lang="en-GB" b="0" i="0" dirty="0">
                <a:solidFill>
                  <a:srgbClr val="000000"/>
                </a:solidFill>
                <a:effectLst/>
                <a:latin typeface="inter-regular"/>
              </a:rPr>
              <a:t>    margin-left: 80px;  }   </a:t>
            </a:r>
          </a:p>
          <a:p>
            <a:pPr marL="0" indent="0" algn="just">
              <a:buNone/>
            </a:pPr>
            <a:r>
              <a:rPr lang="en-GB" b="1" i="0" dirty="0">
                <a:solidFill>
                  <a:srgbClr val="006699"/>
                </a:solidFill>
                <a:effectLst/>
                <a:latin typeface="inter-regular"/>
              </a:rPr>
              <a:t>&lt;/style&gt;</a:t>
            </a:r>
            <a:r>
              <a:rPr lang="en-GB" b="0" i="0" dirty="0">
                <a:solidFill>
                  <a:srgbClr val="000000"/>
                </a:solidFill>
                <a:effectLst/>
                <a:latin typeface="inter-regular"/>
              </a:rPr>
              <a:t>  </a:t>
            </a:r>
            <a:r>
              <a:rPr lang="en-GB" b="1" i="0" dirty="0">
                <a:solidFill>
                  <a:srgbClr val="006699"/>
                </a:solidFill>
                <a:effectLst/>
                <a:latin typeface="inter-regular"/>
              </a:rPr>
              <a:t>&lt;/head&gt;</a:t>
            </a:r>
          </a:p>
          <a:p>
            <a:pPr marL="0" indent="0" algn="just">
              <a:buNone/>
            </a:pPr>
            <a:r>
              <a:rPr lang="en-GB" b="1" i="0" dirty="0">
                <a:solidFill>
                  <a:srgbClr val="006699"/>
                </a:solidFill>
                <a:effectLst/>
                <a:latin typeface="inter-regular"/>
              </a:rPr>
              <a:t>&lt;body&gt;</a:t>
            </a:r>
            <a:r>
              <a:rPr lang="en-GB" b="0" i="0" dirty="0">
                <a:solidFill>
                  <a:srgbClr val="000000"/>
                </a:solidFill>
                <a:effectLst/>
                <a:latin typeface="inter-regular"/>
              </a:rPr>
              <a:t>  </a:t>
            </a:r>
            <a:r>
              <a:rPr lang="en-GB" b="1" i="0" dirty="0">
                <a:solidFill>
                  <a:srgbClr val="006699"/>
                </a:solidFill>
                <a:effectLst/>
                <a:latin typeface="inter-regular"/>
              </a:rPr>
              <a:t>&lt;h1&gt;</a:t>
            </a:r>
            <a:r>
              <a:rPr lang="en-GB" b="0" i="0" dirty="0">
                <a:solidFill>
                  <a:srgbClr val="000000"/>
                </a:solidFill>
                <a:effectLst/>
                <a:latin typeface="inter-regular"/>
              </a:rPr>
              <a:t>The internal style sheet is applied on this heading.</a:t>
            </a:r>
            <a:r>
              <a:rPr lang="en-GB" b="1" i="0" dirty="0">
                <a:solidFill>
                  <a:srgbClr val="006699"/>
                </a:solidFill>
                <a:effectLst/>
                <a:latin typeface="inter-regular"/>
              </a:rPr>
              <a:t>&lt;/h1&gt;</a:t>
            </a:r>
            <a:r>
              <a:rPr lang="en-GB" b="0" i="0" dirty="0">
                <a:solidFill>
                  <a:srgbClr val="000000"/>
                </a:solidFill>
                <a:effectLst/>
                <a:latin typeface="inter-regular"/>
              </a:rPr>
              <a:t>  </a:t>
            </a:r>
            <a:r>
              <a:rPr lang="en-GB" b="1" i="0" dirty="0">
                <a:solidFill>
                  <a:srgbClr val="006699"/>
                </a:solidFill>
                <a:effectLst/>
                <a:latin typeface="inter-regular"/>
              </a:rPr>
              <a:t>&lt;/body&gt;</a:t>
            </a:r>
            <a:r>
              <a:rPr lang="en-GB" b="0" i="0" dirty="0">
                <a:solidFill>
                  <a:srgbClr val="000000"/>
                </a:solidFill>
                <a:effectLst/>
                <a:latin typeface="inter-regular"/>
              </a:rPr>
              <a:t>  </a:t>
            </a:r>
          </a:p>
          <a:p>
            <a:pPr marL="0" indent="0" algn="just">
              <a:buNone/>
            </a:pPr>
            <a:endParaRPr lang="en-GB"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30521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External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lstStyle/>
          <a:p>
            <a:pPr algn="just"/>
            <a:r>
              <a:rPr lang="en-GB" b="0" i="0" dirty="0">
                <a:solidFill>
                  <a:srgbClr val="333333"/>
                </a:solidFill>
                <a:effectLst/>
              </a:rPr>
              <a:t>The external style sheet is generally used when you want to make changes on multiple pages. It is ideal for this condition because it facilitates you to change the look of the entire web site by changing just one file.</a:t>
            </a:r>
          </a:p>
          <a:p>
            <a:pPr algn="just"/>
            <a:r>
              <a:rPr lang="en-GB" b="0" i="0" dirty="0">
                <a:solidFill>
                  <a:srgbClr val="333333"/>
                </a:solidFill>
                <a:effectLst/>
              </a:rPr>
              <a:t>It uses the &lt;link&gt; tag on every pages and the &lt;link&gt; tag should be put inside the head section.</a:t>
            </a:r>
          </a:p>
          <a:p>
            <a:pPr marL="0" indent="0" algn="just">
              <a:buNone/>
            </a:pPr>
            <a:r>
              <a:rPr lang="en-IN" dirty="0"/>
              <a:t>	</a:t>
            </a:r>
            <a:r>
              <a:rPr lang="en-IN" dirty="0" err="1"/>
              <a:t>Eg</a:t>
            </a:r>
            <a:r>
              <a:rPr lang="en-IN" dirty="0"/>
              <a:t>:</a:t>
            </a:r>
            <a:r>
              <a:rPr lang="en-GB" b="1" i="0" dirty="0">
                <a:solidFill>
                  <a:srgbClr val="006699"/>
                </a:solidFill>
                <a:effectLst/>
                <a:latin typeface="inter-regular"/>
              </a:rPr>
              <a:t>&lt;head&gt;</a:t>
            </a:r>
            <a:r>
              <a:rPr lang="en-GB" b="0" i="0" dirty="0">
                <a:solidFill>
                  <a:srgbClr val="000000"/>
                </a:solidFill>
                <a:effectLst/>
                <a:latin typeface="inter-regular"/>
              </a:rPr>
              <a:t>  </a:t>
            </a:r>
          </a:p>
          <a:p>
            <a:pPr marL="0" indent="0" algn="just">
              <a:buNone/>
            </a:pPr>
            <a:r>
              <a:rPr lang="en-GB" b="1" i="0" dirty="0">
                <a:solidFill>
                  <a:srgbClr val="006699"/>
                </a:solidFill>
                <a:effectLst/>
                <a:latin typeface="inter-regular"/>
              </a:rPr>
              <a:t>		&lt;link</a:t>
            </a:r>
            <a:r>
              <a:rPr lang="en-GB" b="0" i="0" dirty="0">
                <a:solidFill>
                  <a:srgbClr val="000000"/>
                </a:solidFill>
                <a:effectLst/>
                <a:latin typeface="inter-regular"/>
              </a:rPr>
              <a:t> </a:t>
            </a:r>
            <a:r>
              <a:rPr lang="en-GB" b="0" i="0" dirty="0" err="1">
                <a:solidFill>
                  <a:srgbClr val="FF0000"/>
                </a:solidFill>
                <a:effectLst/>
                <a:latin typeface="inter-regular"/>
              </a:rPr>
              <a:t>rel</a:t>
            </a:r>
            <a:r>
              <a:rPr lang="en-GB" b="0" i="0" dirty="0">
                <a:solidFill>
                  <a:srgbClr val="000000"/>
                </a:solidFill>
                <a:effectLst/>
                <a:latin typeface="inter-regular"/>
              </a:rPr>
              <a:t>=</a:t>
            </a:r>
            <a:r>
              <a:rPr lang="en-GB" b="0" i="0" dirty="0">
                <a:solidFill>
                  <a:srgbClr val="0000FF"/>
                </a:solidFill>
                <a:effectLst/>
                <a:latin typeface="inter-regular"/>
              </a:rPr>
              <a:t>"stylesheet"</a:t>
            </a:r>
            <a:r>
              <a:rPr lang="en-GB" b="0" i="0" dirty="0">
                <a:solidFill>
                  <a:srgbClr val="000000"/>
                </a:solidFill>
                <a:effectLst/>
                <a:latin typeface="inter-regular"/>
              </a:rPr>
              <a:t> </a:t>
            </a:r>
            <a:r>
              <a:rPr lang="en-GB" b="0" i="0" dirty="0">
                <a:solidFill>
                  <a:srgbClr val="FF0000"/>
                </a:solidFill>
                <a:effectLst/>
                <a:latin typeface="inter-regular"/>
              </a:rPr>
              <a:t>type</a:t>
            </a:r>
            <a:r>
              <a:rPr lang="en-GB" b="0" i="0" dirty="0">
                <a:solidFill>
                  <a:srgbClr val="000000"/>
                </a:solidFill>
                <a:effectLst/>
                <a:latin typeface="inter-regular"/>
              </a:rPr>
              <a:t>=</a:t>
            </a:r>
            <a:r>
              <a:rPr lang="en-GB" b="0" i="0" dirty="0">
                <a:solidFill>
                  <a:srgbClr val="0000FF"/>
                </a:solidFill>
                <a:effectLst/>
                <a:latin typeface="inter-regular"/>
              </a:rPr>
              <a:t>"text/</a:t>
            </a:r>
            <a:r>
              <a:rPr lang="en-GB" b="0" i="0" dirty="0" err="1">
                <a:solidFill>
                  <a:srgbClr val="0000FF"/>
                </a:solidFill>
                <a:effectLst/>
                <a:latin typeface="inter-regular"/>
              </a:rPr>
              <a:t>css</a:t>
            </a:r>
            <a:r>
              <a:rPr lang="en-GB" b="0" i="0" dirty="0">
                <a:solidFill>
                  <a:srgbClr val="0000FF"/>
                </a:solidFill>
                <a:effectLst/>
                <a:latin typeface="inter-regular"/>
              </a:rPr>
              <a:t>"</a:t>
            </a:r>
            <a:r>
              <a:rPr lang="en-GB" b="0" i="0" dirty="0">
                <a:solidFill>
                  <a:srgbClr val="000000"/>
                </a:solidFill>
                <a:effectLst/>
                <a:latin typeface="inter-regular"/>
              </a:rPr>
              <a:t> </a:t>
            </a:r>
            <a:r>
              <a:rPr lang="en-GB" b="0" i="0" dirty="0" err="1">
                <a:solidFill>
                  <a:srgbClr val="FF0000"/>
                </a:solidFill>
                <a:effectLst/>
                <a:latin typeface="inter-regular"/>
              </a:rPr>
              <a:t>href</a:t>
            </a:r>
            <a:r>
              <a:rPr lang="en-GB" b="0" i="0" dirty="0">
                <a:solidFill>
                  <a:srgbClr val="000000"/>
                </a:solidFill>
                <a:effectLst/>
                <a:latin typeface="inter-regular"/>
              </a:rPr>
              <a:t>=</a:t>
            </a:r>
            <a:r>
              <a:rPr lang="en-GB" b="0" i="0" dirty="0">
                <a:solidFill>
                  <a:srgbClr val="0000FF"/>
                </a:solidFill>
                <a:effectLst/>
                <a:latin typeface="inter-regular"/>
              </a:rPr>
              <a:t>"mystyle.css"</a:t>
            </a:r>
            <a:r>
              <a:rPr lang="en-GB" b="1" i="0" dirty="0">
                <a:solidFill>
                  <a:srgbClr val="006699"/>
                </a:solidFill>
                <a:effectLst/>
                <a:latin typeface="inter-regular"/>
              </a:rPr>
              <a:t>&gt;</a:t>
            </a:r>
            <a:r>
              <a:rPr lang="en-GB" b="0" i="0" dirty="0">
                <a:solidFill>
                  <a:srgbClr val="000000"/>
                </a:solidFill>
                <a:effectLst/>
                <a:latin typeface="inter-regular"/>
              </a:rPr>
              <a:t>  </a:t>
            </a:r>
          </a:p>
          <a:p>
            <a:pPr marL="0" indent="0" algn="just">
              <a:buNone/>
            </a:pPr>
            <a:r>
              <a:rPr lang="en-GB" b="1" i="0" dirty="0">
                <a:solidFill>
                  <a:srgbClr val="006699"/>
                </a:solidFill>
                <a:effectLst/>
                <a:latin typeface="inter-regular"/>
              </a:rPr>
              <a:t>	&lt;/head&gt;</a:t>
            </a:r>
            <a:r>
              <a:rPr lang="en-GB"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94497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External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normAutofit fontScale="85000" lnSpcReduction="20000"/>
          </a:bodyPr>
          <a:lstStyle/>
          <a:p>
            <a:r>
              <a:rPr lang="en-GB" b="0" i="0" dirty="0">
                <a:solidFill>
                  <a:srgbClr val="333333"/>
                </a:solidFill>
                <a:effectLst/>
              </a:rPr>
              <a:t>The external style sheet may be written in any text editor but must be saved with a .</a:t>
            </a:r>
            <a:r>
              <a:rPr lang="en-GB" b="0" i="0" dirty="0" err="1">
                <a:solidFill>
                  <a:srgbClr val="333333"/>
                </a:solidFill>
                <a:effectLst/>
              </a:rPr>
              <a:t>css</a:t>
            </a:r>
            <a:r>
              <a:rPr lang="en-GB" b="0" i="0" dirty="0">
                <a:solidFill>
                  <a:srgbClr val="333333"/>
                </a:solidFill>
                <a:effectLst/>
              </a:rPr>
              <a:t> extension. This file should not contain HTML elements</a:t>
            </a:r>
          </a:p>
          <a:p>
            <a:pPr algn="just"/>
            <a:r>
              <a:rPr lang="en-GB" b="0" i="0" dirty="0">
                <a:solidFill>
                  <a:srgbClr val="333333"/>
                </a:solidFill>
                <a:effectLst/>
              </a:rPr>
              <a:t>Let's take an example of a style sheet file named "mystyle.css".</a:t>
            </a:r>
          </a:p>
          <a:p>
            <a:pPr marL="0" indent="0" algn="just">
              <a:buNone/>
            </a:pPr>
            <a:r>
              <a:rPr lang="en-GB" b="0" i="1" dirty="0">
                <a:solidFill>
                  <a:srgbClr val="333333"/>
                </a:solidFill>
                <a:effectLst/>
                <a:latin typeface="inter-regular"/>
              </a:rPr>
              <a:t>	File: mystyle.css</a:t>
            </a:r>
          </a:p>
          <a:p>
            <a:pPr marL="0" indent="0" algn="just">
              <a:buNone/>
            </a:pPr>
            <a:r>
              <a:rPr lang="en-GB" b="0" i="0" dirty="0">
                <a:solidFill>
                  <a:srgbClr val="000000"/>
                </a:solidFill>
                <a:effectLst/>
                <a:latin typeface="inter-regular"/>
              </a:rPr>
              <a:t>		body {  </a:t>
            </a:r>
          </a:p>
          <a:p>
            <a:pPr marL="0" indent="0" algn="just">
              <a:buNone/>
            </a:pPr>
            <a:r>
              <a:rPr lang="en-GB" b="0" i="0" dirty="0">
                <a:solidFill>
                  <a:srgbClr val="000000"/>
                </a:solidFill>
                <a:effectLst/>
                <a:latin typeface="inter-regular"/>
              </a:rPr>
              <a:t>   		 background-</a:t>
            </a:r>
            <a:r>
              <a:rPr lang="en-GB" b="0" i="0" dirty="0" err="1">
                <a:solidFill>
                  <a:srgbClr val="000000"/>
                </a:solidFill>
                <a:effectLst/>
                <a:latin typeface="inter-regular"/>
              </a:rPr>
              <a:t>color</a:t>
            </a:r>
            <a:r>
              <a:rPr lang="en-GB" b="0" i="0" dirty="0">
                <a:solidFill>
                  <a:srgbClr val="000000"/>
                </a:solidFill>
                <a:effectLst/>
                <a:latin typeface="inter-regular"/>
              </a:rPr>
              <a:t>: </a:t>
            </a:r>
            <a:r>
              <a:rPr lang="en-GB" b="0" i="0" dirty="0" err="1">
                <a:solidFill>
                  <a:srgbClr val="000000"/>
                </a:solidFill>
                <a:effectLst/>
                <a:latin typeface="inter-regular"/>
              </a:rPr>
              <a:t>lightblue</a:t>
            </a:r>
            <a:r>
              <a:rPr lang="en-GB" b="0" i="0" dirty="0">
                <a:solidFill>
                  <a:srgbClr val="000000"/>
                </a:solidFill>
                <a:effectLst/>
                <a:latin typeface="inter-regular"/>
              </a:rPr>
              <a:t>;  </a:t>
            </a:r>
          </a:p>
          <a:p>
            <a:pPr marL="0" indent="0" algn="just">
              <a:buNone/>
            </a:pPr>
            <a:r>
              <a:rPr lang="en-GB" b="0" i="0" dirty="0">
                <a:solidFill>
                  <a:srgbClr val="000000"/>
                </a:solidFill>
                <a:effectLst/>
                <a:latin typeface="inter-regular"/>
              </a:rPr>
              <a:t>		}  </a:t>
            </a:r>
          </a:p>
          <a:p>
            <a:pPr marL="0" indent="0" algn="just">
              <a:buNone/>
            </a:pPr>
            <a:r>
              <a:rPr lang="en-GB" b="0" i="0" dirty="0">
                <a:solidFill>
                  <a:srgbClr val="000000"/>
                </a:solidFill>
                <a:effectLst/>
                <a:latin typeface="inter-regular"/>
              </a:rPr>
              <a:t>		h1 {  </a:t>
            </a:r>
          </a:p>
          <a:p>
            <a:pPr marL="0" indent="0" algn="just">
              <a:buNone/>
            </a:pPr>
            <a:r>
              <a:rPr lang="en-GB" b="0" i="0" dirty="0">
                <a:solidFill>
                  <a:srgbClr val="000000"/>
                </a:solidFill>
                <a:effectLst/>
                <a:latin typeface="inter-regular"/>
              </a:rPr>
              <a:t>   		 </a:t>
            </a:r>
            <a:r>
              <a:rPr lang="en-GB" b="0" i="0" dirty="0" err="1">
                <a:solidFill>
                  <a:srgbClr val="000000"/>
                </a:solidFill>
                <a:effectLst/>
                <a:latin typeface="inter-regular"/>
              </a:rPr>
              <a:t>color</a:t>
            </a:r>
            <a:r>
              <a:rPr lang="en-GB" b="0" i="0" dirty="0">
                <a:solidFill>
                  <a:srgbClr val="000000"/>
                </a:solidFill>
                <a:effectLst/>
                <a:latin typeface="inter-regular"/>
              </a:rPr>
              <a:t>: navy;  </a:t>
            </a:r>
          </a:p>
          <a:p>
            <a:pPr marL="0" indent="0" algn="just">
              <a:buNone/>
            </a:pPr>
            <a:r>
              <a:rPr lang="en-GB" b="0" i="0" dirty="0">
                <a:solidFill>
                  <a:srgbClr val="000000"/>
                </a:solidFill>
                <a:effectLst/>
                <a:latin typeface="inter-regular"/>
              </a:rPr>
              <a:t>   		 margin-left: 20px;  </a:t>
            </a:r>
          </a:p>
          <a:p>
            <a:pPr marL="0" indent="0" algn="just">
              <a:buNone/>
            </a:pPr>
            <a:r>
              <a:rPr lang="en-GB"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417164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HTML style Attribute</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style attribute specifies an inline style for an element.</a:t>
            </a:r>
          </a:p>
          <a:p>
            <a:r>
              <a:rPr lang="en-GB" dirty="0"/>
              <a:t>The style attribute will override any style set globally, e.g. styles specified in the &lt;style&gt; tag or in an external style sheet.</a:t>
            </a:r>
          </a:p>
          <a:p>
            <a:r>
              <a:rPr lang="en-GB" dirty="0" err="1"/>
              <a:t>Eg</a:t>
            </a:r>
            <a:r>
              <a:rPr lang="en-GB" dirty="0"/>
              <a:t>:</a:t>
            </a:r>
          </a:p>
          <a:p>
            <a:pPr marL="0" indent="0">
              <a:buNone/>
            </a:pPr>
            <a:r>
              <a:rPr lang="en-GB" dirty="0">
                <a:solidFill>
                  <a:srgbClr val="0000CD"/>
                </a:solidFill>
                <a:latin typeface="Consolas" panose="020B0609020204030204" pitchFamily="49" charset="0"/>
              </a:rPr>
              <a:t>	</a:t>
            </a:r>
            <a:r>
              <a:rPr lang="en-GB" b="0" i="0" dirty="0">
                <a:solidFill>
                  <a:srgbClr val="0000CD"/>
                </a:solidFill>
                <a:effectLst/>
                <a:latin typeface="Consolas" panose="020B0609020204030204" pitchFamily="49" charset="0"/>
              </a:rPr>
              <a:t> &lt;</a:t>
            </a:r>
            <a:r>
              <a:rPr lang="en-GB" b="0" i="0" dirty="0">
                <a:solidFill>
                  <a:srgbClr val="A52A2A"/>
                </a:solidFill>
                <a:effectLst/>
                <a:latin typeface="Consolas" panose="020B0609020204030204" pitchFamily="49" charset="0"/>
              </a:rPr>
              <a:t>h1</a:t>
            </a:r>
            <a:r>
              <a:rPr lang="en-GB" b="0" i="0" dirty="0">
                <a:solidFill>
                  <a:srgbClr val="FF0000"/>
                </a:solidFill>
                <a:effectLst/>
                <a:latin typeface="Consolas" panose="020B0609020204030204" pitchFamily="49" charset="0"/>
              </a:rPr>
              <a:t> style</a:t>
            </a:r>
            <a:r>
              <a:rPr lang="en-GB" b="0" i="0" dirty="0">
                <a:solidFill>
                  <a:srgbClr val="0000CD"/>
                </a:solidFill>
                <a:effectLst/>
                <a:latin typeface="Consolas" panose="020B0609020204030204" pitchFamily="49" charset="0"/>
              </a:rPr>
              <a:t>="</a:t>
            </a:r>
            <a:r>
              <a:rPr lang="en-GB" b="0" i="0" dirty="0" err="1">
                <a:solidFill>
                  <a:srgbClr val="0000CD"/>
                </a:solidFill>
                <a:effectLst/>
                <a:latin typeface="Consolas" panose="020B0609020204030204" pitchFamily="49" charset="0"/>
              </a:rPr>
              <a:t>color:blue;text-align:center</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This is a header</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/h1</a:t>
            </a:r>
            <a:r>
              <a:rPr lang="en-GB" b="0" i="0" dirty="0">
                <a:solidFill>
                  <a:srgbClr val="0000CD"/>
                </a:solidFill>
                <a:effectLst/>
                <a:latin typeface="Consolas" panose="020B0609020204030204" pitchFamily="49" charset="0"/>
              </a:rPr>
              <a:t>&gt;</a:t>
            </a:r>
            <a:br>
              <a:rPr lang="en-GB" dirty="0"/>
            </a:br>
            <a:r>
              <a:rPr lang="en-GB" dirty="0"/>
              <a:t>		</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FF0000"/>
                </a:solidFill>
                <a:effectLst/>
                <a:latin typeface="Consolas" panose="020B0609020204030204" pitchFamily="49" charset="0"/>
              </a:rPr>
              <a:t> style</a:t>
            </a:r>
            <a:r>
              <a:rPr lang="en-GB" b="0" i="0" dirty="0">
                <a:solidFill>
                  <a:srgbClr val="0000CD"/>
                </a:solidFill>
                <a:effectLst/>
                <a:latin typeface="Consolas" panose="020B0609020204030204" pitchFamily="49" charset="0"/>
              </a:rPr>
              <a:t>="</a:t>
            </a:r>
            <a:r>
              <a:rPr lang="en-GB" b="0" i="0" dirty="0" err="1">
                <a:solidFill>
                  <a:srgbClr val="0000CD"/>
                </a:solidFill>
                <a:effectLst/>
                <a:latin typeface="Consolas" panose="020B0609020204030204" pitchFamily="49" charset="0"/>
              </a:rPr>
              <a:t>color:green</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This is a paragraph.</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15122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HTML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specified with predefined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names, or with RGB, HEX, HSL, RGBA, or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also be specified using RGB values, HEX values, HSL values, RGBA values, and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#ff6347,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background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set with RGBA and HSLA values, which adds an Alpha channel to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we have 50% transparency):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(255, 99, 71, 0.5)</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 0.5)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225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1.RGB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represents RED, GREEN, and BLUE light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an extension of RGB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Each parameter (red, green, and blue) defines the intensity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 value between 0 and 255.(256 x 256 x 256 = 16777216 possible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09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 </a:t>
            </a:r>
            <a:r>
              <a:rPr lang="en-IN" dirty="0" err="1"/>
              <a:t>Color</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(255, 0, 0)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(0, 255, 0)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(255,255,255)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515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with an Alpha channel - which specifies the opacity for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specified with: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6650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2.HEX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fontScale="925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hexadecimal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specified with: #RRGGBB, where the RR (red), GG (green) and BB (blue) hexadecimal integers specify the components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#rrggbb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 gg (green) and bb (blue) are hexadecimal values between 00 and ff (same as decimal 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#ff0000 is displayed as red, because red is set to its highest value (ff), and the other two (green and blue) are set to 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090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#ff0000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#00ff00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#0000ff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- 000000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ffffff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220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GB" dirty="0"/>
              <a:t>3.HSL and HSLA </a:t>
            </a:r>
            <a:r>
              <a:rPr lang="en-GB"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HSLA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HSL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HSL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specified using hue, saturation, and lightness (HSL)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is a degree on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wheel from 0 to 360. 0 is red, 120 is green, and 240 is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is a percentage value, 0% means a shade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100% is the full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Lightness is also a percentage value, 0% is black, and 100% is white.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35376E-8B99-2083-C6CD-0C1F0EE50B4A}"/>
              </a:ext>
            </a:extLst>
          </p:cNvPr>
          <p:cNvPicPr>
            <a:picLocks noChangeAspect="1"/>
          </p:cNvPicPr>
          <p:nvPr/>
        </p:nvPicPr>
        <p:blipFill rotWithShape="1">
          <a:blip r:embed="rId2">
            <a:extLst>
              <a:ext uri="{28A0092B-C50C-407E-A947-70E740481C1C}">
                <a14:useLocalDpi xmlns:a14="http://schemas.microsoft.com/office/drawing/2010/main" val="0"/>
              </a:ext>
            </a:extLst>
          </a:blip>
          <a:srcRect l="27707" t="35473" r="24229" b="19509"/>
          <a:stretch/>
        </p:blipFill>
        <p:spPr>
          <a:xfrm>
            <a:off x="6526925" y="369176"/>
            <a:ext cx="3636544" cy="1915948"/>
          </a:xfrm>
          <a:prstGeom prst="rect">
            <a:avLst/>
          </a:prstGeom>
        </p:spPr>
      </p:pic>
    </p:spTree>
    <p:extLst>
      <p:ext uri="{BB962C8B-B14F-4D97-AF65-F5344CB8AC3E}">
        <p14:creationId xmlns:p14="http://schemas.microsoft.com/office/powerpoint/2010/main" val="123836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HSLA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picker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2005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err="1"/>
              <a:t>Div</a:t>
            </a:r>
            <a:r>
              <a:rPr lang="en-IN" dirty="0"/>
              <a:t> Tag</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 The div tag is known as Division tag.</a:t>
            </a:r>
          </a:p>
          <a:p>
            <a:r>
              <a:rPr lang="en-GB" dirty="0"/>
              <a:t> The div tag is used in HTML to make divisions of content on the web page like (text, images, header, footer, navigation bar, etc). </a:t>
            </a:r>
          </a:p>
          <a:p>
            <a:r>
              <a:rPr lang="en-GB" dirty="0" err="1"/>
              <a:t>Div</a:t>
            </a:r>
            <a:r>
              <a:rPr lang="en-GB" dirty="0"/>
              <a:t> tag has both opening(&lt;div&gt;) and closing (&lt;/div&gt;) tags and it is mandatory to close the tag. </a:t>
            </a:r>
          </a:p>
          <a:p>
            <a:r>
              <a:rPr lang="en-GB" dirty="0" err="1"/>
              <a:t>Eg</a:t>
            </a:r>
            <a:r>
              <a:rPr lang="en-GB" dirty="0"/>
              <a:t>: &lt;div&gt;Welcome&lt;/div&gt;</a:t>
            </a:r>
          </a:p>
        </p:txBody>
      </p:sp>
    </p:spTree>
    <p:extLst>
      <p:ext uri="{BB962C8B-B14F-4D97-AF65-F5344CB8AC3E}">
        <p14:creationId xmlns:p14="http://schemas.microsoft.com/office/powerpoint/2010/main" val="3214293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Span Tag</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HTML span element is a generic inline container for inline elements and content.</a:t>
            </a:r>
          </a:p>
          <a:p>
            <a:r>
              <a:rPr lang="en-GB" dirty="0"/>
              <a:t> It used to group elements for styling purposes (by using the class or id attributes). </a:t>
            </a:r>
          </a:p>
          <a:p>
            <a:r>
              <a:rPr lang="en-GB" dirty="0"/>
              <a:t>A better way to use it when no other semantic element is available.</a:t>
            </a:r>
          </a:p>
          <a:p>
            <a:r>
              <a:rPr lang="en-GB" dirty="0"/>
              <a:t> The span tag is very similar to the div tag, but div is a block-level tag and span is an inline tag.</a:t>
            </a:r>
          </a:p>
          <a:p>
            <a:r>
              <a:rPr lang="en-GB" dirty="0"/>
              <a:t>&lt;span&gt;Welcome&lt;/span&gt;</a:t>
            </a:r>
            <a:endParaRPr lang="en-IN" dirty="0"/>
          </a:p>
        </p:txBody>
      </p:sp>
    </p:spTree>
    <p:extLst>
      <p:ext uri="{BB962C8B-B14F-4D97-AF65-F5344CB8AC3E}">
        <p14:creationId xmlns:p14="http://schemas.microsoft.com/office/powerpoint/2010/main" val="1884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026D-D447-C0CD-F90B-8FC92D299BF7}"/>
              </a:ext>
            </a:extLst>
          </p:cNvPr>
          <p:cNvSpPr>
            <a:spLocks noGrp="1"/>
          </p:cNvSpPr>
          <p:nvPr>
            <p:ph type="title"/>
          </p:nvPr>
        </p:nvSpPr>
        <p:spPr/>
        <p:txBody>
          <a:bodyPr/>
          <a:lstStyle/>
          <a:p>
            <a:r>
              <a:rPr lang="en-IN" dirty="0"/>
              <a:t>HTML Style Tag</a:t>
            </a:r>
          </a:p>
        </p:txBody>
      </p:sp>
      <p:sp>
        <p:nvSpPr>
          <p:cNvPr id="3" name="Content Placeholder 2">
            <a:extLst>
              <a:ext uri="{FF2B5EF4-FFF2-40B4-BE49-F238E27FC236}">
                <a16:creationId xmlns:a16="http://schemas.microsoft.com/office/drawing/2014/main" id="{D8F4119A-5AB8-5FB3-22FB-BC1F89D3FFD8}"/>
              </a:ext>
            </a:extLst>
          </p:cNvPr>
          <p:cNvSpPr>
            <a:spLocks noGrp="1"/>
          </p:cNvSpPr>
          <p:nvPr>
            <p:ph idx="1"/>
          </p:nvPr>
        </p:nvSpPr>
        <p:spPr>
          <a:xfrm>
            <a:off x="1572049" y="2468032"/>
            <a:ext cx="8825659" cy="3416300"/>
          </a:xfrm>
        </p:spPr>
        <p:txBody>
          <a:bodyPr/>
          <a:lstStyle/>
          <a:p>
            <a:r>
              <a:rPr lang="en-GB" b="0" i="0" dirty="0">
                <a:solidFill>
                  <a:srgbClr val="212529"/>
                </a:solidFill>
                <a:effectLst/>
              </a:rPr>
              <a:t> The html &lt;style&gt; tag contains the </a:t>
            </a:r>
            <a:r>
              <a:rPr lang="en-GB" b="1" i="0" dirty="0">
                <a:solidFill>
                  <a:srgbClr val="212529"/>
                </a:solidFill>
                <a:effectLst/>
              </a:rPr>
              <a:t>style information</a:t>
            </a:r>
            <a:r>
              <a:rPr lang="en-GB" b="0" i="0" dirty="0">
                <a:solidFill>
                  <a:srgbClr val="212529"/>
                </a:solidFill>
                <a:effectLst/>
              </a:rPr>
              <a:t> of the </a:t>
            </a:r>
            <a:r>
              <a:rPr lang="en-GB" b="1" i="0" dirty="0">
                <a:solidFill>
                  <a:srgbClr val="212529"/>
                </a:solidFill>
                <a:effectLst/>
              </a:rPr>
              <a:t>document</a:t>
            </a:r>
            <a:r>
              <a:rPr lang="en-GB" b="0" i="0" dirty="0">
                <a:solidFill>
                  <a:srgbClr val="212529"/>
                </a:solidFill>
                <a:effectLst/>
              </a:rPr>
              <a:t>, or it is a </a:t>
            </a:r>
            <a:r>
              <a:rPr lang="en-GB" b="1" i="0" dirty="0">
                <a:solidFill>
                  <a:srgbClr val="212529"/>
                </a:solidFill>
                <a:effectLst/>
              </a:rPr>
              <a:t>part of a document.</a:t>
            </a:r>
          </a:p>
          <a:p>
            <a:r>
              <a:rPr lang="en-GB" b="0" i="0" dirty="0">
                <a:solidFill>
                  <a:srgbClr val="212529"/>
                </a:solidFill>
                <a:effectLst/>
              </a:rPr>
              <a:t>&lt;style&gt;  tag contains the </a:t>
            </a:r>
            <a:r>
              <a:rPr lang="en-GB" b="1" i="0" dirty="0">
                <a:solidFill>
                  <a:srgbClr val="212529"/>
                </a:solidFill>
                <a:effectLst/>
              </a:rPr>
              <a:t>CSS</a:t>
            </a:r>
            <a:r>
              <a:rPr lang="en-GB" b="0" i="0" dirty="0">
                <a:solidFill>
                  <a:srgbClr val="212529"/>
                </a:solidFill>
                <a:effectLst/>
              </a:rPr>
              <a:t> which is used for </a:t>
            </a:r>
            <a:r>
              <a:rPr lang="en-GB" b="1" i="0" dirty="0">
                <a:solidFill>
                  <a:srgbClr val="212529"/>
                </a:solidFill>
                <a:effectLst/>
              </a:rPr>
              <a:t>styling the Web Page.</a:t>
            </a:r>
          </a:p>
          <a:p>
            <a:endParaRPr lang="en-IN" dirty="0"/>
          </a:p>
        </p:txBody>
      </p:sp>
      <p:sp>
        <p:nvSpPr>
          <p:cNvPr id="7" name="Rectangle 4">
            <a:extLst>
              <a:ext uri="{FF2B5EF4-FFF2-40B4-BE49-F238E27FC236}">
                <a16:creationId xmlns:a16="http://schemas.microsoft.com/office/drawing/2014/main" id="{5A36C340-F2B3-DCCD-6DF5-F14198520569}"/>
              </a:ext>
            </a:extLst>
          </p:cNvPr>
          <p:cNvSpPr>
            <a:spLocks noChangeArrowheads="1"/>
          </p:cNvSpPr>
          <p:nvPr/>
        </p:nvSpPr>
        <p:spPr bwMode="auto">
          <a:xfrm>
            <a:off x="3297824" y="3769646"/>
            <a:ext cx="2669839" cy="474388"/>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&gt; ...content here &lt;/</a:t>
            </a:r>
            <a:r>
              <a:rPr kumimoji="0" lang="en-US" altLang="en-US" sz="1000" b="0" i="0" u="none" strike="noStrike" cap="none" normalizeH="0" baseline="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008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TASKS</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IN" dirty="0"/>
              <a:t>Difference between div and span</a:t>
            </a:r>
          </a:p>
          <a:p>
            <a:r>
              <a:rPr lang="en-IN" dirty="0"/>
              <a:t>What is CSS3?, Features, Advantages , Uses and Needs</a:t>
            </a:r>
          </a:p>
          <a:p>
            <a:endParaRPr lang="en-IN" dirty="0"/>
          </a:p>
        </p:txBody>
      </p:sp>
    </p:spTree>
    <p:extLst>
      <p:ext uri="{BB962C8B-B14F-4D97-AF65-F5344CB8AC3E}">
        <p14:creationId xmlns:p14="http://schemas.microsoft.com/office/powerpoint/2010/main" val="309495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1. Background-</a:t>
            </a:r>
            <a:r>
              <a:rPr lang="en-IN" dirty="0" err="1"/>
              <a:t>Color</a:t>
            </a:r>
            <a:br>
              <a:rPr lang="en-IN" dirty="0"/>
            </a:b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l"/>
            <a:r>
              <a:rPr lang="en-GB" b="0" i="0" dirty="0">
                <a:solidFill>
                  <a:schemeClr val="tx1"/>
                </a:solidFill>
                <a:effectLst/>
                <a:latin typeface="+mj-lt"/>
              </a:rPr>
              <a:t>With this </a:t>
            </a:r>
            <a:r>
              <a:rPr lang="en-GB" b="0" i="0" u="none" strike="noStrike" dirty="0">
                <a:solidFill>
                  <a:schemeClr val="tx1"/>
                </a:solidFill>
                <a:effectLst/>
                <a:latin typeface="+mj-lt"/>
                <a:hlinkClick r:id="rId2">
                  <a:extLst>
                    <a:ext uri="{A12FA001-AC4F-418D-AE19-62706E023703}">
                      <ahyp:hlinkClr xmlns:ahyp="http://schemas.microsoft.com/office/drawing/2018/hyperlinkcolor" val="tx"/>
                    </a:ext>
                  </a:extLst>
                </a:hlinkClick>
              </a:rPr>
              <a:t>CSS property</a:t>
            </a:r>
            <a:r>
              <a:rPr lang="en-GB" b="0" i="0" dirty="0">
                <a:solidFill>
                  <a:schemeClr val="tx1"/>
                </a:solidFill>
                <a:effectLst/>
                <a:latin typeface="+mj-lt"/>
              </a:rPr>
              <a:t> we can set the background </a:t>
            </a:r>
            <a:r>
              <a:rPr lang="en-GB" b="0" i="0" dirty="0" err="1">
                <a:solidFill>
                  <a:schemeClr val="tx1"/>
                </a:solidFill>
                <a:effectLst/>
                <a:latin typeface="+mj-lt"/>
              </a:rPr>
              <a:t>color</a:t>
            </a:r>
            <a:r>
              <a:rPr lang="en-GB" b="0" i="0" dirty="0">
                <a:solidFill>
                  <a:schemeClr val="tx1"/>
                </a:solidFill>
                <a:effectLst/>
                <a:latin typeface="+mj-lt"/>
              </a:rPr>
              <a:t> for any HTML element like &lt;div&gt;, &lt;h1&gt; etc.</a:t>
            </a:r>
          </a:p>
          <a:p>
            <a:pPr algn="l"/>
            <a:r>
              <a:rPr lang="en-GB" b="1" i="0" dirty="0">
                <a:solidFill>
                  <a:schemeClr val="tx1"/>
                </a:solidFill>
                <a:effectLst/>
                <a:latin typeface="+mj-lt"/>
              </a:rPr>
              <a:t>Example:</a:t>
            </a:r>
          </a:p>
          <a:p>
            <a:pPr marL="0" indent="0" algn="l">
              <a:buNone/>
            </a:pPr>
            <a:r>
              <a:rPr lang="en-GB" b="0" i="0" dirty="0">
                <a:solidFill>
                  <a:srgbClr val="999999"/>
                </a:solidFill>
                <a:effectLst/>
                <a:latin typeface="Consolas" panose="020B0609020204030204" pitchFamily="49" charset="0"/>
              </a:rPr>
              <a:t>	&lt;</a:t>
            </a:r>
            <a:r>
              <a:rPr lang="en-GB" dirty="0">
                <a:solidFill>
                  <a:srgbClr val="990055"/>
                </a:solidFill>
                <a:latin typeface="Consolas" panose="020B0609020204030204" pitchFamily="49" charset="0"/>
              </a:rPr>
              <a:t>h1</a:t>
            </a:r>
            <a:r>
              <a:rPr lang="en-GB" b="0" i="0" dirty="0">
                <a:solidFill>
                  <a:srgbClr val="990055"/>
                </a:solidFill>
                <a:effectLst/>
                <a:latin typeface="Consolas" panose="020B0609020204030204" pitchFamily="49" charset="0"/>
              </a:rPr>
              <a:t> </a:t>
            </a:r>
            <a:r>
              <a:rPr lang="en-GB" b="0" i="0" dirty="0">
                <a:solidFill>
                  <a:srgbClr val="669900"/>
                </a:solidFill>
                <a:effectLst/>
                <a:latin typeface="Consolas" panose="020B0609020204030204" pitchFamily="49" charset="0"/>
              </a:rPr>
              <a:t>style</a:t>
            </a:r>
            <a:r>
              <a:rPr lang="en-GB" b="0" i="0" dirty="0">
                <a:solidFill>
                  <a:srgbClr val="999999"/>
                </a:solidFill>
                <a:effectLst/>
                <a:latin typeface="Consolas" panose="020B0609020204030204" pitchFamily="49" charset="0"/>
              </a:rPr>
              <a:t>="</a:t>
            </a:r>
            <a:r>
              <a:rPr lang="en-GB" b="0" i="0" dirty="0" err="1">
                <a:solidFill>
                  <a:srgbClr val="990055"/>
                </a:solidFill>
                <a:effectLst/>
                <a:latin typeface="Consolas" panose="020B0609020204030204" pitchFamily="49" charset="0"/>
              </a:rPr>
              <a:t>background-color</a:t>
            </a:r>
            <a:r>
              <a:rPr lang="en-GB" b="0" i="0" dirty="0" err="1">
                <a:solidFill>
                  <a:srgbClr val="999999"/>
                </a:solidFill>
                <a:effectLst/>
                <a:latin typeface="Consolas" panose="020B0609020204030204" pitchFamily="49" charset="0"/>
              </a:rPr>
              <a:t>:</a:t>
            </a:r>
            <a:r>
              <a:rPr lang="en-GB" b="0" i="0" dirty="0" err="1">
                <a:solidFill>
                  <a:srgbClr val="0077AA"/>
                </a:solidFill>
                <a:effectLst/>
                <a:latin typeface="Consolas" panose="020B0609020204030204" pitchFamily="49" charset="0"/>
              </a:rPr>
              <a:t>blue</a:t>
            </a:r>
            <a:r>
              <a:rPr lang="en-GB" b="0" i="0" dirty="0">
                <a:solidFill>
                  <a:srgbClr val="999999"/>
                </a:solidFill>
                <a:effectLst/>
                <a:latin typeface="Consolas" panose="020B0609020204030204" pitchFamily="49" charset="0"/>
              </a:rPr>
              <a:t>"&gt;</a:t>
            </a:r>
            <a:r>
              <a:rPr lang="en-GB" b="0" i="0" dirty="0">
                <a:solidFill>
                  <a:srgbClr val="000000"/>
                </a:solidFill>
                <a:effectLst/>
                <a:latin typeface="Consolas" panose="020B0609020204030204" pitchFamily="49" charset="0"/>
              </a:rPr>
              <a:t>My background is blue</a:t>
            </a:r>
            <a:r>
              <a:rPr lang="en-GB" b="0" i="0" dirty="0">
                <a:solidFill>
                  <a:srgbClr val="999999"/>
                </a:solidFill>
                <a:effectLst/>
                <a:latin typeface="Consolas" panose="020B0609020204030204" pitchFamily="49" charset="0"/>
              </a:rPr>
              <a:t>&lt;/</a:t>
            </a:r>
            <a:r>
              <a:rPr lang="en-GB" dirty="0">
                <a:solidFill>
                  <a:srgbClr val="990055"/>
                </a:solidFill>
                <a:latin typeface="Consolas" panose="020B0609020204030204" pitchFamily="49" charset="0"/>
              </a:rPr>
              <a:t>h1</a:t>
            </a:r>
            <a:r>
              <a:rPr lang="en-GB" b="0" i="0" dirty="0">
                <a:solidFill>
                  <a:srgbClr val="999999"/>
                </a:solidFill>
                <a:effectLst/>
                <a:latin typeface="Consolas" panose="020B0609020204030204" pitchFamily="49" charset="0"/>
              </a:rPr>
              <a:t>&gt;</a:t>
            </a:r>
            <a:endParaRPr lang="en-GB" b="0" i="0" dirty="0">
              <a:solidFill>
                <a:srgbClr val="4D5968"/>
              </a:solidFill>
              <a:effectLst/>
              <a:latin typeface="Nunito Sans" pitchFamily="2" charset="0"/>
            </a:endParaRPr>
          </a:p>
          <a:p>
            <a:endParaRPr lang="en-IN" dirty="0"/>
          </a:p>
        </p:txBody>
      </p:sp>
      <p:pic>
        <p:nvPicPr>
          <p:cNvPr id="9" name="Picture 8">
            <a:extLst>
              <a:ext uri="{FF2B5EF4-FFF2-40B4-BE49-F238E27FC236}">
                <a16:creationId xmlns:a16="http://schemas.microsoft.com/office/drawing/2014/main" id="{DD59D6B9-2C0C-46E1-B6CC-BE0CD27713C0}"/>
              </a:ext>
            </a:extLst>
          </p:cNvPr>
          <p:cNvPicPr>
            <a:picLocks noChangeAspect="1"/>
          </p:cNvPicPr>
          <p:nvPr/>
        </p:nvPicPr>
        <p:blipFill>
          <a:blip r:embed="rId3"/>
          <a:stretch>
            <a:fillRect/>
          </a:stretch>
        </p:blipFill>
        <p:spPr>
          <a:xfrm>
            <a:off x="2958766" y="4795086"/>
            <a:ext cx="5600700" cy="476250"/>
          </a:xfrm>
          <a:prstGeom prst="rect">
            <a:avLst/>
          </a:prstGeom>
        </p:spPr>
      </p:pic>
    </p:spTree>
    <p:extLst>
      <p:ext uri="{BB962C8B-B14F-4D97-AF65-F5344CB8AC3E}">
        <p14:creationId xmlns:p14="http://schemas.microsoft.com/office/powerpoint/2010/main" val="59281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2. </a:t>
            </a:r>
            <a:r>
              <a:rPr lang="en-IN" dirty="0" err="1"/>
              <a:t>Color</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font </a:t>
            </a:r>
            <a:r>
              <a:rPr lang="en-GB" dirty="0" err="1"/>
              <a:t>color</a:t>
            </a:r>
            <a:r>
              <a:rPr lang="en-GB" dirty="0"/>
              <a:t> of the text in an HTML element can be controlled by setting its </a:t>
            </a:r>
            <a:r>
              <a:rPr lang="en-GB" dirty="0" err="1"/>
              <a:t>color</a:t>
            </a:r>
            <a:r>
              <a:rPr lang="en-GB" dirty="0"/>
              <a:t> attribute to the right </a:t>
            </a:r>
            <a:r>
              <a:rPr lang="en-GB" dirty="0" err="1"/>
              <a:t>color</a:t>
            </a:r>
            <a:r>
              <a:rPr lang="en-GB" dirty="0"/>
              <a:t> name or HEX code, or RGB code.</a:t>
            </a:r>
          </a:p>
          <a:p>
            <a:r>
              <a:rPr lang="en-GB" dirty="0"/>
              <a:t>Example</a:t>
            </a:r>
          </a:p>
          <a:p>
            <a:pPr marL="0" indent="0">
              <a:buNone/>
            </a:pPr>
            <a:r>
              <a:rPr lang="en-GB" dirty="0"/>
              <a:t>		&lt;h1 style="</a:t>
            </a:r>
            <a:r>
              <a:rPr lang="en-GB" dirty="0" err="1"/>
              <a:t>color:blue</a:t>
            </a:r>
            <a:r>
              <a:rPr lang="en-GB" dirty="0"/>
              <a:t>"&gt;My font </a:t>
            </a:r>
            <a:r>
              <a:rPr lang="en-GB" dirty="0" err="1"/>
              <a:t>color</a:t>
            </a:r>
            <a:r>
              <a:rPr lang="en-GB" dirty="0"/>
              <a:t> is blue&lt;/h1&gt;</a:t>
            </a:r>
          </a:p>
          <a:p>
            <a:r>
              <a:rPr lang="en-GB" dirty="0"/>
              <a:t>Output:</a:t>
            </a:r>
            <a:endParaRPr lang="en-IN" dirty="0"/>
          </a:p>
        </p:txBody>
      </p:sp>
      <p:pic>
        <p:nvPicPr>
          <p:cNvPr id="6" name="Picture 5">
            <a:extLst>
              <a:ext uri="{FF2B5EF4-FFF2-40B4-BE49-F238E27FC236}">
                <a16:creationId xmlns:a16="http://schemas.microsoft.com/office/drawing/2014/main" id="{40D94DAE-50F3-1EC2-9D27-F57A835F3026}"/>
              </a:ext>
            </a:extLst>
          </p:cNvPr>
          <p:cNvPicPr>
            <a:picLocks noChangeAspect="1"/>
          </p:cNvPicPr>
          <p:nvPr/>
        </p:nvPicPr>
        <p:blipFill>
          <a:blip r:embed="rId2"/>
          <a:stretch>
            <a:fillRect/>
          </a:stretch>
        </p:blipFill>
        <p:spPr>
          <a:xfrm>
            <a:off x="2557713" y="4944226"/>
            <a:ext cx="5600700" cy="466725"/>
          </a:xfrm>
          <a:prstGeom prst="rect">
            <a:avLst/>
          </a:prstGeom>
        </p:spPr>
      </p:pic>
    </p:spTree>
    <p:extLst>
      <p:ext uri="{BB962C8B-B14F-4D97-AF65-F5344CB8AC3E}">
        <p14:creationId xmlns:p14="http://schemas.microsoft.com/office/powerpoint/2010/main" val="216694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3. Border </a:t>
            </a:r>
            <a:r>
              <a:rPr lang="en-IN" dirty="0" err="1"/>
              <a:t>Color</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a:xfrm>
            <a:off x="1154954" y="2373302"/>
            <a:ext cx="8825659" cy="3416300"/>
          </a:xfrm>
        </p:spPr>
        <p:txBody>
          <a:bodyPr/>
          <a:lstStyle/>
          <a:p>
            <a:r>
              <a:rPr lang="en-GB" b="0" i="0" dirty="0">
                <a:solidFill>
                  <a:schemeClr val="tx1"/>
                </a:solidFill>
                <a:effectLst/>
              </a:rPr>
              <a:t>We can set the border </a:t>
            </a:r>
            <a:r>
              <a:rPr lang="en-GB" b="0" i="0" dirty="0" err="1">
                <a:solidFill>
                  <a:schemeClr val="tx1"/>
                </a:solidFill>
                <a:effectLst/>
              </a:rPr>
              <a:t>color</a:t>
            </a:r>
            <a:r>
              <a:rPr lang="en-GB" b="0" i="0" dirty="0">
                <a:solidFill>
                  <a:schemeClr val="tx1"/>
                </a:solidFill>
                <a:effectLst/>
              </a:rPr>
              <a:t> of any HTML element if we’d like to add a border to it.</a:t>
            </a:r>
          </a:p>
          <a:p>
            <a:r>
              <a:rPr lang="en-GB" dirty="0"/>
              <a:t>Example</a:t>
            </a:r>
          </a:p>
          <a:p>
            <a:pPr marL="0" indent="0">
              <a:buNone/>
            </a:pPr>
            <a:r>
              <a:rPr lang="en-GB" dirty="0"/>
              <a:t>		&lt;p style="border: 1px solid red"&gt;My border is red&lt;/p&gt;</a:t>
            </a:r>
          </a:p>
          <a:p>
            <a:r>
              <a:rPr lang="en-GB" dirty="0"/>
              <a:t>Output:</a:t>
            </a:r>
          </a:p>
          <a:p>
            <a:pPr lvl="1"/>
            <a:endParaRPr lang="en-IN" dirty="0"/>
          </a:p>
        </p:txBody>
      </p:sp>
      <p:pic>
        <p:nvPicPr>
          <p:cNvPr id="6" name="Picture 5">
            <a:extLst>
              <a:ext uri="{FF2B5EF4-FFF2-40B4-BE49-F238E27FC236}">
                <a16:creationId xmlns:a16="http://schemas.microsoft.com/office/drawing/2014/main" id="{F6628129-1CC7-15A9-69CD-5203A30263D4}"/>
              </a:ext>
            </a:extLst>
          </p:cNvPr>
          <p:cNvPicPr>
            <a:picLocks noChangeAspect="1"/>
          </p:cNvPicPr>
          <p:nvPr/>
        </p:nvPicPr>
        <p:blipFill>
          <a:blip r:embed="rId2"/>
          <a:stretch>
            <a:fillRect/>
          </a:stretch>
        </p:blipFill>
        <p:spPr>
          <a:xfrm>
            <a:off x="2424613" y="4668502"/>
            <a:ext cx="5610225" cy="504825"/>
          </a:xfrm>
          <a:prstGeom prst="rect">
            <a:avLst/>
          </a:prstGeom>
        </p:spPr>
      </p:pic>
    </p:spTree>
    <p:extLst>
      <p:ext uri="{BB962C8B-B14F-4D97-AF65-F5344CB8AC3E}">
        <p14:creationId xmlns:p14="http://schemas.microsoft.com/office/powerpoint/2010/main" val="146183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4. Background-Image</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We can also set an image as a background by using the background-image property as follows:</a:t>
            </a:r>
          </a:p>
          <a:p>
            <a:r>
              <a:rPr lang="en-GB" dirty="0"/>
              <a:t>Example:</a:t>
            </a:r>
          </a:p>
          <a:p>
            <a:endParaRPr lang="en-GB" dirty="0"/>
          </a:p>
          <a:p>
            <a:r>
              <a:rPr lang="en-GB" dirty="0"/>
              <a:t>&lt;body style="background-image: </a:t>
            </a:r>
            <a:r>
              <a:rPr lang="en-GB" dirty="0" err="1"/>
              <a:t>url</a:t>
            </a:r>
            <a:r>
              <a:rPr lang="en-GB" dirty="0"/>
              <a:t>('https://www.google.com/images/branding/googlelogo/2x/googlelogo_color_272x92dp.png');height :365px"&gt;</a:t>
            </a:r>
          </a:p>
          <a:p>
            <a:r>
              <a:rPr lang="en-GB" dirty="0"/>
              <a:t>Output:</a:t>
            </a:r>
            <a:endParaRPr lang="en-IN" dirty="0"/>
          </a:p>
        </p:txBody>
      </p:sp>
      <p:pic>
        <p:nvPicPr>
          <p:cNvPr id="6" name="Picture 5">
            <a:extLst>
              <a:ext uri="{FF2B5EF4-FFF2-40B4-BE49-F238E27FC236}">
                <a16:creationId xmlns:a16="http://schemas.microsoft.com/office/drawing/2014/main" id="{5AA36776-4E30-574D-35E5-0593F0C6DA4A}"/>
              </a:ext>
            </a:extLst>
          </p:cNvPr>
          <p:cNvPicPr>
            <a:picLocks noChangeAspect="1"/>
          </p:cNvPicPr>
          <p:nvPr/>
        </p:nvPicPr>
        <p:blipFill>
          <a:blip r:embed="rId2"/>
          <a:stretch>
            <a:fillRect/>
          </a:stretch>
        </p:blipFill>
        <p:spPr>
          <a:xfrm>
            <a:off x="3283868" y="5324738"/>
            <a:ext cx="3052763" cy="1119188"/>
          </a:xfrm>
          <a:prstGeom prst="rect">
            <a:avLst/>
          </a:prstGeom>
        </p:spPr>
      </p:pic>
    </p:spTree>
    <p:extLst>
      <p:ext uri="{BB962C8B-B14F-4D97-AF65-F5344CB8AC3E}">
        <p14:creationId xmlns:p14="http://schemas.microsoft.com/office/powerpoint/2010/main" val="120543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5. Background-Repeat</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normAutofit fontScale="92500" lnSpcReduction="20000"/>
          </a:bodyPr>
          <a:lstStyle/>
          <a:p>
            <a:r>
              <a:rPr lang="en-GB" b="0" i="0" dirty="0">
                <a:solidFill>
                  <a:schemeClr val="tx1"/>
                </a:solidFill>
                <a:effectLst/>
                <a:latin typeface="+mj-lt"/>
              </a:rPr>
              <a:t>when an image is set as background using the background-image property, it by default repeats the image both horizontally as well as vertically. However, some images may need to be repeated either vertically or horizontally.</a:t>
            </a:r>
          </a:p>
          <a:p>
            <a:r>
              <a:rPr lang="en-GB" b="0" i="0" dirty="0">
                <a:solidFill>
                  <a:schemeClr val="tx1"/>
                </a:solidFill>
                <a:effectLst/>
                <a:latin typeface="+mj-lt"/>
              </a:rPr>
              <a:t> This </a:t>
            </a:r>
            <a:r>
              <a:rPr lang="en-GB" b="0" i="0" dirty="0" err="1">
                <a:solidFill>
                  <a:schemeClr val="tx1"/>
                </a:solidFill>
                <a:effectLst/>
                <a:latin typeface="+mj-lt"/>
              </a:rPr>
              <a:t>behavior</a:t>
            </a:r>
            <a:r>
              <a:rPr lang="en-GB" b="0" i="0" dirty="0">
                <a:solidFill>
                  <a:schemeClr val="tx1"/>
                </a:solidFill>
                <a:effectLst/>
                <a:latin typeface="+mj-lt"/>
              </a:rPr>
              <a:t> can be controlled by setting the desired value against the property of background-repeat.</a:t>
            </a:r>
          </a:p>
          <a:p>
            <a:r>
              <a:rPr lang="en-GB" b="0" i="0" dirty="0">
                <a:solidFill>
                  <a:schemeClr val="tx1"/>
                </a:solidFill>
                <a:effectLst/>
                <a:latin typeface="+mj-lt"/>
              </a:rPr>
              <a:t>The value “repeat-x” is used to allow the image to be repeated only horizontally.</a:t>
            </a:r>
          </a:p>
          <a:p>
            <a:r>
              <a:rPr lang="en-GB" b="0" i="0" dirty="0">
                <a:solidFill>
                  <a:schemeClr val="tx1"/>
                </a:solidFill>
                <a:effectLst/>
                <a:latin typeface="+mj-lt"/>
              </a:rPr>
              <a:t>The value “repeat-y” is used to allow the image to be repeated only vertically.</a:t>
            </a:r>
          </a:p>
          <a:p>
            <a:r>
              <a:rPr lang="en-GB" b="0" i="0" dirty="0">
                <a:solidFill>
                  <a:schemeClr val="tx1"/>
                </a:solidFill>
                <a:effectLst/>
                <a:latin typeface="+mj-lt"/>
              </a:rPr>
              <a:t>The value “no-repeat” is used to stop any kind of repetition of the background image.</a:t>
            </a:r>
          </a:p>
          <a:p>
            <a:r>
              <a:rPr lang="en-GB" dirty="0" err="1">
                <a:solidFill>
                  <a:schemeClr val="tx1"/>
                </a:solidFill>
                <a:latin typeface="+mj-lt"/>
              </a:rPr>
              <a:t>Eg</a:t>
            </a:r>
            <a:r>
              <a:rPr lang="en-GB" dirty="0">
                <a:solidFill>
                  <a:schemeClr val="tx1"/>
                </a:solidFill>
                <a:latin typeface="+mj-lt"/>
              </a:rPr>
              <a:t>: </a:t>
            </a:r>
            <a:r>
              <a:rPr lang="en-GB" b="0" i="0" dirty="0">
                <a:solidFill>
                  <a:schemeClr val="tx1"/>
                </a:solidFill>
                <a:effectLst/>
                <a:latin typeface="+mj-lt"/>
              </a:rPr>
              <a:t> &lt;div style="background-image: </a:t>
            </a:r>
            <a:r>
              <a:rPr lang="en-GB" b="0" i="0" dirty="0" err="1">
                <a:solidFill>
                  <a:schemeClr val="tx1"/>
                </a:solidFill>
                <a:effectLst/>
                <a:latin typeface="+mj-lt"/>
              </a:rPr>
              <a:t>url</a:t>
            </a:r>
            <a:r>
              <a:rPr lang="en-GB" b="0" i="0" dirty="0">
                <a:solidFill>
                  <a:schemeClr val="tx1"/>
                </a:solidFill>
                <a:effectLst/>
                <a:latin typeface="+mj-lt"/>
              </a:rPr>
              <a:t>('https://www.google.com/images/branding/googlelogo/2x/googlelogo_color_272x92dp.png');height :365px; </a:t>
            </a:r>
            <a:r>
              <a:rPr lang="en-GB" b="0" i="0" dirty="0" err="1">
                <a:solidFill>
                  <a:schemeClr val="tx1"/>
                </a:solidFill>
                <a:effectLst/>
                <a:latin typeface="+mj-lt"/>
              </a:rPr>
              <a:t>background-repeat:no-repeat</a:t>
            </a:r>
            <a:r>
              <a:rPr lang="en-GB" b="0" i="0" dirty="0">
                <a:solidFill>
                  <a:schemeClr val="tx1"/>
                </a:solidFill>
                <a:effectLst/>
                <a:latin typeface="+mj-lt"/>
              </a:rPr>
              <a:t>"&gt;</a:t>
            </a:r>
          </a:p>
          <a:p>
            <a:pPr marL="0" indent="0">
              <a:buNone/>
            </a:pPr>
            <a:r>
              <a:rPr lang="en-GB" b="0" i="0" dirty="0">
                <a:solidFill>
                  <a:schemeClr val="tx1"/>
                </a:solidFill>
                <a:effectLst/>
                <a:latin typeface="+mj-lt"/>
              </a:rPr>
              <a:t>Output:</a:t>
            </a:r>
          </a:p>
          <a:p>
            <a:endParaRPr lang="en-GB" b="0" i="0" dirty="0">
              <a:solidFill>
                <a:srgbClr val="4D5968"/>
              </a:solidFill>
              <a:effectLst/>
              <a:latin typeface="Nunito Sans" pitchFamily="2" charset="0"/>
            </a:endParaRPr>
          </a:p>
        </p:txBody>
      </p:sp>
      <p:pic>
        <p:nvPicPr>
          <p:cNvPr id="8" name="Picture 7">
            <a:extLst>
              <a:ext uri="{FF2B5EF4-FFF2-40B4-BE49-F238E27FC236}">
                <a16:creationId xmlns:a16="http://schemas.microsoft.com/office/drawing/2014/main" id="{9DA2E3A0-853A-8C6F-7591-D2DD32FEF900}"/>
              </a:ext>
            </a:extLst>
          </p:cNvPr>
          <p:cNvPicPr>
            <a:picLocks noChangeAspect="1"/>
          </p:cNvPicPr>
          <p:nvPr/>
        </p:nvPicPr>
        <p:blipFill>
          <a:blip r:embed="rId2"/>
          <a:stretch>
            <a:fillRect/>
          </a:stretch>
        </p:blipFill>
        <p:spPr>
          <a:xfrm>
            <a:off x="2572753" y="5707982"/>
            <a:ext cx="2416342" cy="951113"/>
          </a:xfrm>
          <a:prstGeom prst="rect">
            <a:avLst/>
          </a:prstGeom>
        </p:spPr>
      </p:pic>
    </p:spTree>
    <p:extLst>
      <p:ext uri="{BB962C8B-B14F-4D97-AF65-F5344CB8AC3E}">
        <p14:creationId xmlns:p14="http://schemas.microsoft.com/office/powerpoint/2010/main" val="69989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6. Background-Position</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Example</a:t>
            </a:r>
          </a:p>
          <a:p>
            <a:pPr marL="0" indent="0">
              <a:buNone/>
            </a:pPr>
            <a:r>
              <a:rPr lang="en-GB"/>
              <a:t>&lt;body </a:t>
            </a:r>
            <a:r>
              <a:rPr lang="en-GB" dirty="0"/>
              <a:t>style="background-image: </a:t>
            </a:r>
            <a:r>
              <a:rPr lang="en-GB" dirty="0" err="1"/>
              <a:t>url</a:t>
            </a:r>
            <a:r>
              <a:rPr lang="en-GB" dirty="0"/>
              <a:t>('https://www.google.com/images/branding/googlelogo/2x/googlelogo_color_272x92dp.png');height :365px; width:500px;background-repeat: no-repeat;  background-position: left bottom;"&gt;</a:t>
            </a:r>
          </a:p>
          <a:p>
            <a:pPr marL="0" indent="0">
              <a:buNone/>
            </a:pPr>
            <a:r>
              <a:rPr lang="en-GB" dirty="0"/>
              <a:t>&lt;/div&gt;</a:t>
            </a:r>
          </a:p>
          <a:p>
            <a:r>
              <a:rPr lang="en-GB" dirty="0"/>
              <a:t>Output:</a:t>
            </a:r>
            <a:endParaRPr lang="en-IN" dirty="0"/>
          </a:p>
        </p:txBody>
      </p:sp>
      <p:pic>
        <p:nvPicPr>
          <p:cNvPr id="6" name="Picture 5">
            <a:extLst>
              <a:ext uri="{FF2B5EF4-FFF2-40B4-BE49-F238E27FC236}">
                <a16:creationId xmlns:a16="http://schemas.microsoft.com/office/drawing/2014/main" id="{4EEF0AF5-B39C-7C3E-751E-B7E84C4667FC}"/>
              </a:ext>
            </a:extLst>
          </p:cNvPr>
          <p:cNvPicPr>
            <a:picLocks noChangeAspect="1"/>
          </p:cNvPicPr>
          <p:nvPr/>
        </p:nvPicPr>
        <p:blipFill>
          <a:blip r:embed="rId2"/>
          <a:stretch>
            <a:fillRect/>
          </a:stretch>
        </p:blipFill>
        <p:spPr>
          <a:xfrm>
            <a:off x="3078079" y="4607844"/>
            <a:ext cx="5715000" cy="1781175"/>
          </a:xfrm>
          <a:prstGeom prst="rect">
            <a:avLst/>
          </a:prstGeom>
        </p:spPr>
      </p:pic>
    </p:spTree>
    <p:extLst>
      <p:ext uri="{BB962C8B-B14F-4D97-AF65-F5344CB8AC3E}">
        <p14:creationId xmlns:p14="http://schemas.microsoft.com/office/powerpoint/2010/main" val="3731289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972</TotalTime>
  <Words>1918</Words>
  <Application>Microsoft Office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Courier New</vt:lpstr>
      <vt:lpstr>inter-regular</vt:lpstr>
      <vt:lpstr>Nunito Sans</vt:lpstr>
      <vt:lpstr>Times New Roman</vt:lpstr>
      <vt:lpstr>urw-din</vt:lpstr>
      <vt:lpstr>Wingdings 3</vt:lpstr>
      <vt:lpstr>Ion Boardroom</vt:lpstr>
      <vt:lpstr>Styling</vt:lpstr>
      <vt:lpstr>HTML style Attribute</vt:lpstr>
      <vt:lpstr>HTML Style Tag</vt:lpstr>
      <vt:lpstr>1. Background-Color </vt:lpstr>
      <vt:lpstr>2. Color</vt:lpstr>
      <vt:lpstr>3. Border Color</vt:lpstr>
      <vt:lpstr>4. Background-Image</vt:lpstr>
      <vt:lpstr>5. Background-Repeat</vt:lpstr>
      <vt:lpstr>6. Background-Position</vt:lpstr>
      <vt:lpstr>CSS (Cascading Style Sheet)</vt:lpstr>
      <vt:lpstr>Components of CSS</vt:lpstr>
      <vt:lpstr>CSS Syntax</vt:lpstr>
      <vt:lpstr>Declaration Block: </vt:lpstr>
      <vt:lpstr>Property: </vt:lpstr>
      <vt:lpstr>Types of CSS</vt:lpstr>
      <vt:lpstr>Inline CSS</vt:lpstr>
      <vt:lpstr>Internal or Embedded CSS</vt:lpstr>
      <vt:lpstr>External CSS</vt:lpstr>
      <vt:lpstr>External CSS</vt:lpstr>
      <vt:lpstr>HTML Colors</vt:lpstr>
      <vt:lpstr>1.RGB Color Values</vt:lpstr>
      <vt:lpstr>RGB Color</vt:lpstr>
      <vt:lpstr>RGBA Color Values</vt:lpstr>
      <vt:lpstr>2.HEX Colors</vt:lpstr>
      <vt:lpstr>HEX Colors</vt:lpstr>
      <vt:lpstr>3.HSL and HSLA Colors</vt:lpstr>
      <vt:lpstr>HSLA Color Values</vt:lpstr>
      <vt:lpstr>Div Tag</vt:lpstr>
      <vt:lpstr>Span Tag</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dc:title>
  <dc:creator>Luminar Technolab</dc:creator>
  <cp:lastModifiedBy>Luminar Technolab</cp:lastModifiedBy>
  <cp:revision>7</cp:revision>
  <dcterms:created xsi:type="dcterms:W3CDTF">2022-12-23T01:48:14Z</dcterms:created>
  <dcterms:modified xsi:type="dcterms:W3CDTF">2023-11-28T04:29:02Z</dcterms:modified>
</cp:coreProperties>
</file>