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8"/>
  </p:notesMasterIdLst>
  <p:sldIdLst>
    <p:sldId id="256" r:id="rId2"/>
    <p:sldId id="257" r:id="rId3"/>
    <p:sldId id="258" r:id="rId4"/>
    <p:sldId id="259" r:id="rId5"/>
    <p:sldId id="260" r:id="rId6"/>
    <p:sldId id="274" r:id="rId7"/>
    <p:sldId id="326" r:id="rId8"/>
    <p:sldId id="322" r:id="rId9"/>
    <p:sldId id="323" r:id="rId10"/>
    <p:sldId id="324" r:id="rId11"/>
    <p:sldId id="325" r:id="rId12"/>
    <p:sldId id="262" r:id="rId13"/>
    <p:sldId id="263" r:id="rId14"/>
    <p:sldId id="265" r:id="rId15"/>
    <p:sldId id="264" r:id="rId16"/>
    <p:sldId id="266" r:id="rId17"/>
    <p:sldId id="273" r:id="rId18"/>
    <p:sldId id="305" r:id="rId19"/>
    <p:sldId id="311" r:id="rId20"/>
    <p:sldId id="313" r:id="rId21"/>
    <p:sldId id="312" r:id="rId22"/>
    <p:sldId id="314" r:id="rId23"/>
    <p:sldId id="303" r:id="rId24"/>
    <p:sldId id="304" r:id="rId25"/>
    <p:sldId id="297" r:id="rId26"/>
    <p:sldId id="289" r:id="rId27"/>
    <p:sldId id="290" r:id="rId28"/>
    <p:sldId id="291" r:id="rId29"/>
    <p:sldId id="292" r:id="rId30"/>
    <p:sldId id="293" r:id="rId31"/>
    <p:sldId id="294" r:id="rId32"/>
    <p:sldId id="295" r:id="rId33"/>
    <p:sldId id="296" r:id="rId34"/>
    <p:sldId id="298" r:id="rId35"/>
    <p:sldId id="299" r:id="rId36"/>
    <p:sldId id="267" r:id="rId37"/>
    <p:sldId id="268" r:id="rId38"/>
    <p:sldId id="269" r:id="rId39"/>
    <p:sldId id="270" r:id="rId40"/>
    <p:sldId id="271" r:id="rId41"/>
    <p:sldId id="272" r:id="rId42"/>
    <p:sldId id="328" r:id="rId43"/>
    <p:sldId id="275" r:id="rId44"/>
    <p:sldId id="276" r:id="rId45"/>
    <p:sldId id="277" r:id="rId46"/>
    <p:sldId id="287" r:id="rId47"/>
    <p:sldId id="306" r:id="rId48"/>
    <p:sldId id="307" r:id="rId49"/>
    <p:sldId id="288" r:id="rId50"/>
    <p:sldId id="300" r:id="rId51"/>
    <p:sldId id="327" r:id="rId52"/>
    <p:sldId id="301" r:id="rId53"/>
    <p:sldId id="302" r:id="rId54"/>
    <p:sldId id="308" r:id="rId55"/>
    <p:sldId id="329" r:id="rId56"/>
    <p:sldId id="309"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19" autoAdjust="0"/>
    <p:restoredTop sz="94709" autoAdjust="0"/>
  </p:normalViewPr>
  <p:slideViewPr>
    <p:cSldViewPr>
      <p:cViewPr varScale="1">
        <p:scale>
          <a:sx n="70" d="100"/>
          <a:sy n="70" d="100"/>
        </p:scale>
        <p:origin x="-516" y="-102"/>
      </p:cViewPr>
      <p:guideLst>
        <p:guide orient="horz" pos="2160"/>
        <p:guide pos="2880"/>
      </p:guideLst>
    </p:cSldViewPr>
  </p:slideViewPr>
  <p:outlineViewPr>
    <p:cViewPr>
      <p:scale>
        <a:sx n="33" d="100"/>
        <a:sy n="33" d="100"/>
      </p:scale>
      <p:origin x="0" y="7506"/>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A22164-2D8E-45FD-B8C1-D2EADB0F444A}" type="datetimeFigureOut">
              <a:rPr lang="en-US" smtClean="0"/>
              <a:pPr/>
              <a:t>3/31/2009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79CB9D2-CE3C-4D7D-9EF8-E9F0D738E8B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79CB9D2-CE3C-4D7D-9EF8-E9F0D738E8B7}" type="slidenum">
              <a:rPr lang="en-US" smtClean="0"/>
              <a:pPr/>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3/31/2009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med">
    <p:dissolv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3/31/2009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p:dissolv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3/31/2009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3/31/2009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3/31/2009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med">
    <p:dissolv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3/31/2009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p:dissolv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3/31/2009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p:dissolv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3/31/2009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p:dissolv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3/31/2009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p:dissolv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3/31/2009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p:dissolv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3/31/2009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spd="med">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3/31/2009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med">
    <p:dissolve/>
  </p:transition>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www.omg.org/spec/UML/1.4/" TargetMode="External"/><Relationship Id="rId3" Type="http://schemas.openxmlformats.org/officeDocument/2006/relationships/hyperlink" Target="http://www.omg.org/spec/UML/2.2/" TargetMode="External"/><Relationship Id="rId7" Type="http://schemas.openxmlformats.org/officeDocument/2006/relationships/hyperlink" Target="http://www.omg.org/spec/UML/1.5"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www.omg.org/spec/UML/2.0" TargetMode="External"/><Relationship Id="rId5" Type="http://schemas.openxmlformats.org/officeDocument/2006/relationships/hyperlink" Target="http://www.omg.org/spec/UML/2.1.1/" TargetMode="External"/><Relationship Id="rId4" Type="http://schemas.openxmlformats.org/officeDocument/2006/relationships/hyperlink" Target="http://www.omg.org/spec/UML/2.1.2/" TargetMode="External"/><Relationship Id="rId9" Type="http://schemas.openxmlformats.org/officeDocument/2006/relationships/hyperlink" Target="http://www.omg.org/spec/UML/1.3"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UML</a:t>
            </a:r>
            <a:endParaRPr lang="en-US" dirty="0"/>
          </a:p>
        </p:txBody>
      </p:sp>
      <p:sp>
        <p:nvSpPr>
          <p:cNvPr id="3" name="Subtitle 2"/>
          <p:cNvSpPr>
            <a:spLocks noGrp="1"/>
          </p:cNvSpPr>
          <p:nvPr>
            <p:ph type="subTitle" idx="1"/>
          </p:nvPr>
        </p:nvSpPr>
        <p:spPr/>
        <p:txBody>
          <a:bodyPr/>
          <a:lstStyle/>
          <a:p>
            <a:r>
              <a:rPr lang="en-US" dirty="0" smtClean="0"/>
              <a:t>Composed and researched by waseem</a:t>
            </a:r>
            <a:endParaRPr lang="en-US" dirty="0"/>
          </a:p>
        </p:txBody>
      </p:sp>
    </p:spTree>
  </p:cSld>
  <p:clrMapOvr>
    <a:masterClrMapping/>
  </p:clrMapOvr>
  <p:transition spd="med">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to UML 2.0</a:t>
            </a:r>
            <a:endParaRPr lang="en-US" dirty="0"/>
          </a:p>
        </p:txBody>
      </p:sp>
      <p:sp>
        <p:nvSpPr>
          <p:cNvPr id="3" name="Content Placeholder 2"/>
          <p:cNvSpPr>
            <a:spLocks noGrp="1"/>
          </p:cNvSpPr>
          <p:nvPr>
            <p:ph idx="1"/>
          </p:nvPr>
        </p:nvSpPr>
        <p:spPr/>
        <p:txBody>
          <a:bodyPr>
            <a:normAutofit/>
          </a:bodyPr>
          <a:lstStyle/>
          <a:p>
            <a:r>
              <a:rPr lang="en-US" dirty="0" smtClean="0"/>
              <a:t>Changes in Class diagram</a:t>
            </a:r>
          </a:p>
          <a:p>
            <a:r>
              <a:rPr lang="en-US" dirty="0" smtClean="0"/>
              <a:t>Visibility is a single character representing whether the attribute is visible to the</a:t>
            </a:r>
          </a:p>
          <a:p>
            <a:r>
              <a:rPr lang="en-US" dirty="0" smtClean="0"/>
              <a:t> public (+),</a:t>
            </a:r>
          </a:p>
          <a:p>
            <a:r>
              <a:rPr lang="en-US" dirty="0" smtClean="0"/>
              <a:t> private (-),</a:t>
            </a:r>
          </a:p>
          <a:p>
            <a:r>
              <a:rPr lang="en-US" dirty="0" smtClean="0"/>
              <a:t> protected (#), </a:t>
            </a:r>
          </a:p>
          <a:p>
            <a:r>
              <a:rPr lang="en-US" dirty="0" smtClean="0"/>
              <a:t>or package (~). </a:t>
            </a:r>
          </a:p>
          <a:p>
            <a:r>
              <a:rPr lang="en-US" dirty="0" smtClean="0"/>
              <a:t>The slash (/) </a:t>
            </a:r>
          </a:p>
          <a:p>
            <a:r>
              <a:rPr lang="en-US" dirty="0" smtClean="0"/>
              <a:t>Indicates whether the attribute is derived</a:t>
            </a:r>
          </a:p>
          <a:p>
            <a:pPr>
              <a:buNone/>
            </a:pPr>
            <a:endParaRPr lang="en-US" dirty="0"/>
          </a:p>
        </p:txBody>
      </p:sp>
    </p:spTree>
  </p:cSld>
  <p:clrMapOvr>
    <a:masterClrMapping/>
  </p:clrMapOvr>
  <p:transition spd="med">
    <p:dissolv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a:t>
            </a:r>
            <a:endParaRPr lang="en-US" dirty="0"/>
          </a:p>
        </p:txBody>
      </p:sp>
      <p:sp>
        <p:nvSpPr>
          <p:cNvPr id="3" name="Content Placeholder 2"/>
          <p:cNvSpPr>
            <a:spLocks noGrp="1"/>
          </p:cNvSpPr>
          <p:nvPr>
            <p:ph idx="1"/>
          </p:nvPr>
        </p:nvSpPr>
        <p:spPr/>
        <p:txBody>
          <a:bodyPr/>
          <a:lstStyle/>
          <a:p>
            <a:r>
              <a:rPr lang="en-US" dirty="0" smtClean="0"/>
              <a:t>Changes in use case diagram</a:t>
            </a:r>
          </a:p>
          <a:p>
            <a:r>
              <a:rPr lang="en-US" dirty="0" smtClean="0"/>
              <a:t>The exact extension point that is used between the two use cases </a:t>
            </a:r>
          </a:p>
          <a:p>
            <a:pPr>
              <a:buNone/>
            </a:pPr>
            <a:endParaRPr lang="en-US" dirty="0"/>
          </a:p>
        </p:txBody>
      </p:sp>
    </p:spTree>
  </p:cSld>
  <p:clrMapOvr>
    <a:masterClrMapping/>
  </p:clrMapOvr>
  <p:transition spd="med">
    <p:dissolv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 of Software Model</a:t>
            </a:r>
            <a:endParaRPr lang="en-US" dirty="0"/>
          </a:p>
        </p:txBody>
      </p:sp>
      <p:sp>
        <p:nvSpPr>
          <p:cNvPr id="3" name="Content Placeholder 2"/>
          <p:cNvSpPr>
            <a:spLocks noGrp="1"/>
          </p:cNvSpPr>
          <p:nvPr>
            <p:ph idx="1"/>
          </p:nvPr>
        </p:nvSpPr>
        <p:spPr/>
        <p:txBody>
          <a:bodyPr>
            <a:normAutofit lnSpcReduction="10000"/>
          </a:bodyPr>
          <a:lstStyle/>
          <a:p>
            <a:r>
              <a:rPr lang="en-US" dirty="0" smtClean="0"/>
              <a:t>If software is complex need of model</a:t>
            </a:r>
          </a:p>
          <a:p>
            <a:r>
              <a:rPr lang="en-US" dirty="0" smtClean="0"/>
              <a:t>If a system is developed by the hundreds  of People there is also need of model for smooth communication and understanding the software system</a:t>
            </a:r>
          </a:p>
          <a:p>
            <a:r>
              <a:rPr lang="en-US" dirty="0" smtClean="0"/>
              <a:t>mange complexity in design</a:t>
            </a:r>
          </a:p>
          <a:p>
            <a:r>
              <a:rPr lang="en-US" dirty="0" smtClean="0"/>
              <a:t>build and design architecture</a:t>
            </a:r>
          </a:p>
          <a:p>
            <a:r>
              <a:rPr lang="en-US" dirty="0" smtClean="0"/>
              <a:t>Visualize the implementation</a:t>
            </a:r>
          </a:p>
          <a:p>
            <a:r>
              <a:rPr lang="en-US" dirty="0" smtClean="0"/>
              <a:t>Design secure , scalable, robust and extendable system</a:t>
            </a:r>
          </a:p>
          <a:p>
            <a:endParaRPr lang="en-US" dirty="0" smtClean="0"/>
          </a:p>
          <a:p>
            <a:pPr>
              <a:buNone/>
            </a:pPr>
            <a:r>
              <a:rPr lang="en-US" dirty="0" smtClean="0"/>
              <a:t> </a:t>
            </a:r>
          </a:p>
        </p:txBody>
      </p:sp>
    </p:spTree>
  </p:cSld>
  <p:clrMapOvr>
    <a:masterClrMapping/>
  </p:clrMapOvr>
  <p:transition spd="med">
    <p:dissolv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2.0 Diagrams</a:t>
            </a:r>
            <a:endParaRPr lang="en-US" dirty="0"/>
          </a:p>
        </p:txBody>
      </p:sp>
      <p:sp>
        <p:nvSpPr>
          <p:cNvPr id="3" name="Content Placeholder 2"/>
          <p:cNvSpPr>
            <a:spLocks noGrp="1"/>
          </p:cNvSpPr>
          <p:nvPr>
            <p:ph idx="1"/>
          </p:nvPr>
        </p:nvSpPr>
        <p:spPr/>
        <p:txBody>
          <a:bodyPr/>
          <a:lstStyle/>
          <a:p>
            <a:r>
              <a:rPr lang="en-US" dirty="0" smtClean="0"/>
              <a:t>UML is divided in to two General set of Diagrams</a:t>
            </a:r>
          </a:p>
          <a:p>
            <a:r>
              <a:rPr lang="en-US" dirty="0" smtClean="0"/>
              <a:t>Structured modeling diagrams                                          It depicts the static view of the model        </a:t>
            </a:r>
          </a:p>
          <a:p>
            <a:r>
              <a:rPr lang="en-US" dirty="0" smtClean="0"/>
              <a:t>Behavioral modeling diagram                                           Behavior diagrams depicts the varieties of interaction  within a model as it 'executes' over time</a:t>
            </a:r>
          </a:p>
        </p:txBody>
      </p:sp>
    </p:spTree>
  </p:cSld>
  <p:clrMapOvr>
    <a:masterClrMapping/>
  </p:clrMapOvr>
  <p:transition spd="med">
    <p:dissolv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Structural  Modeling  Diagram</a:t>
            </a:r>
            <a:endParaRPr lang="en-US" dirty="0"/>
          </a:p>
        </p:txBody>
      </p:sp>
      <p:sp>
        <p:nvSpPr>
          <p:cNvPr id="3" name="Content Placeholder 2"/>
          <p:cNvSpPr>
            <a:spLocks noGrp="1"/>
          </p:cNvSpPr>
          <p:nvPr>
            <p:ph idx="1"/>
          </p:nvPr>
        </p:nvSpPr>
        <p:spPr/>
        <p:txBody>
          <a:bodyPr/>
          <a:lstStyle/>
          <a:p>
            <a:r>
              <a:rPr lang="en-US" dirty="0" smtClean="0"/>
              <a:t>Class Diagram</a:t>
            </a:r>
          </a:p>
          <a:p>
            <a:r>
              <a:rPr lang="en-US" dirty="0" smtClean="0"/>
              <a:t>Object Diagram</a:t>
            </a:r>
          </a:p>
          <a:p>
            <a:r>
              <a:rPr lang="en-US" dirty="0" smtClean="0"/>
              <a:t>Component Diagram</a:t>
            </a:r>
          </a:p>
          <a:p>
            <a:r>
              <a:rPr lang="en-US" dirty="0" smtClean="0"/>
              <a:t>Package Diagram</a:t>
            </a:r>
          </a:p>
          <a:p>
            <a:r>
              <a:rPr lang="en-US" dirty="0" smtClean="0"/>
              <a:t>Composite Structure</a:t>
            </a:r>
          </a:p>
          <a:p>
            <a:r>
              <a:rPr lang="en-US" dirty="0" smtClean="0"/>
              <a:t>Deployment Diagram</a:t>
            </a:r>
            <a:endParaRPr lang="en-US" dirty="0"/>
          </a:p>
        </p:txBody>
      </p:sp>
    </p:spTree>
  </p:cSld>
  <p:clrMapOvr>
    <a:masterClrMapping/>
  </p:clrMapOvr>
  <p:transition spd="med">
    <p:dissolv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Behavioral Modeling Diagram</a:t>
            </a:r>
            <a:endParaRPr lang="en-US" dirty="0"/>
          </a:p>
        </p:txBody>
      </p:sp>
      <p:sp>
        <p:nvSpPr>
          <p:cNvPr id="3" name="Content Placeholder 2"/>
          <p:cNvSpPr>
            <a:spLocks noGrp="1"/>
          </p:cNvSpPr>
          <p:nvPr>
            <p:ph idx="1"/>
          </p:nvPr>
        </p:nvSpPr>
        <p:spPr/>
        <p:txBody>
          <a:bodyPr/>
          <a:lstStyle/>
          <a:p>
            <a:r>
              <a:rPr lang="en-US" dirty="0" smtClean="0"/>
              <a:t>Use Case Diagram</a:t>
            </a:r>
          </a:p>
          <a:p>
            <a:r>
              <a:rPr lang="en-US" dirty="0" smtClean="0"/>
              <a:t>Activity Diagram</a:t>
            </a:r>
          </a:p>
          <a:p>
            <a:r>
              <a:rPr lang="en-US" dirty="0" smtClean="0"/>
              <a:t>State Machine Diagram</a:t>
            </a:r>
          </a:p>
          <a:p>
            <a:r>
              <a:rPr lang="en-US" dirty="0" smtClean="0"/>
              <a:t>Communication Diagram</a:t>
            </a:r>
          </a:p>
          <a:p>
            <a:r>
              <a:rPr lang="en-US" dirty="0" smtClean="0"/>
              <a:t>Sequence Diagram</a:t>
            </a:r>
          </a:p>
          <a:p>
            <a:r>
              <a:rPr lang="en-US" dirty="0" smtClean="0"/>
              <a:t>Timing Diagram</a:t>
            </a:r>
          </a:p>
          <a:p>
            <a:r>
              <a:rPr lang="en-US" dirty="0" smtClean="0"/>
              <a:t>Interaction Over view Diagram</a:t>
            </a:r>
          </a:p>
          <a:p>
            <a:endParaRPr lang="en-US" dirty="0"/>
          </a:p>
        </p:txBody>
      </p:sp>
    </p:spTree>
  </p:cSld>
  <p:clrMapOvr>
    <a:masterClrMapping/>
  </p:clrMapOvr>
  <p:transition spd="med">
    <p:dissolv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a:t>
            </a:r>
            <a:endParaRPr lang="en-US" dirty="0"/>
          </a:p>
        </p:txBody>
      </p:sp>
      <p:sp>
        <p:nvSpPr>
          <p:cNvPr id="3" name="Content Placeholder 2"/>
          <p:cNvSpPr>
            <a:spLocks noGrp="1"/>
          </p:cNvSpPr>
          <p:nvPr>
            <p:ph idx="1"/>
          </p:nvPr>
        </p:nvSpPr>
        <p:spPr>
          <a:xfrm>
            <a:off x="304800" y="1935480"/>
            <a:ext cx="8229600" cy="4389120"/>
          </a:xfrm>
        </p:spPr>
        <p:txBody>
          <a:bodyPr>
            <a:normAutofit fontScale="92500" lnSpcReduction="20000"/>
          </a:bodyPr>
          <a:lstStyle/>
          <a:p>
            <a:r>
              <a:rPr lang="en-US" dirty="0" smtClean="0"/>
              <a:t>It depicts the static  view of a model </a:t>
            </a:r>
          </a:p>
          <a:p>
            <a:r>
              <a:rPr lang="en-US" dirty="0" smtClean="0"/>
              <a:t>It is the basic building block of the  object oriented system</a:t>
            </a:r>
          </a:p>
          <a:p>
            <a:r>
              <a:rPr lang="en-US" dirty="0" smtClean="0"/>
              <a:t>It illustrate the relation ship between classes in the system</a:t>
            </a:r>
          </a:p>
          <a:p>
            <a:r>
              <a:rPr lang="en-US" dirty="0" smtClean="0"/>
              <a:t>Class diagram consist of:</a:t>
            </a:r>
          </a:p>
          <a:p>
            <a:r>
              <a:rPr lang="en-US" dirty="0" smtClean="0"/>
              <a:t>Class diagram </a:t>
            </a:r>
          </a:p>
          <a:p>
            <a:pPr>
              <a:buNone/>
            </a:pPr>
            <a:r>
              <a:rPr lang="en-US" dirty="0" smtClean="0"/>
              <a:t> It consist of rectangle with three compartments</a:t>
            </a:r>
          </a:p>
          <a:p>
            <a:pPr>
              <a:buNone/>
            </a:pPr>
            <a:endParaRPr lang="en-US" dirty="0" smtClean="0"/>
          </a:p>
          <a:p>
            <a:pPr>
              <a:buNone/>
            </a:pPr>
            <a:r>
              <a:rPr lang="en-US" dirty="0" smtClean="0"/>
              <a:t>                                         </a:t>
            </a:r>
          </a:p>
          <a:p>
            <a:pPr>
              <a:buNone/>
            </a:pPr>
            <a:r>
              <a:rPr lang="en-US" dirty="0" smtClean="0"/>
              <a:t>                                        </a:t>
            </a:r>
            <a:r>
              <a:rPr lang="en-US" sz="1500" dirty="0" smtClean="0"/>
              <a:t>Class name is added in this this compartment (teacher)</a:t>
            </a:r>
          </a:p>
          <a:p>
            <a:pPr>
              <a:buNone/>
            </a:pPr>
            <a:r>
              <a:rPr lang="en-US" dirty="0" smtClean="0"/>
              <a:t>                                       </a:t>
            </a:r>
            <a:r>
              <a:rPr lang="en-US" sz="1500" dirty="0" smtClean="0"/>
              <a:t> Class attribute is added in this department (name )</a:t>
            </a:r>
          </a:p>
          <a:p>
            <a:pPr>
              <a:buNone/>
            </a:pPr>
            <a:r>
              <a:rPr lang="en-US" dirty="0" smtClean="0"/>
              <a:t>                                      </a:t>
            </a:r>
            <a:r>
              <a:rPr lang="en-US" sz="1500" dirty="0" smtClean="0"/>
              <a:t>  Class methods are placed in this compartments  (teach)</a:t>
            </a:r>
          </a:p>
          <a:p>
            <a:pPr>
              <a:buNone/>
            </a:pPr>
            <a:endParaRPr lang="en-US" dirty="0"/>
          </a:p>
        </p:txBody>
      </p:sp>
      <p:sp>
        <p:nvSpPr>
          <p:cNvPr id="4" name="Rectangle 3"/>
          <p:cNvSpPr/>
          <p:nvPr/>
        </p:nvSpPr>
        <p:spPr>
          <a:xfrm>
            <a:off x="533400" y="4267200"/>
            <a:ext cx="1752600" cy="198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33400" y="4267200"/>
            <a:ext cx="1752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33400" y="4953000"/>
            <a:ext cx="1752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Elbow Connector 7"/>
          <p:cNvCxnSpPr>
            <a:stCxn id="5" idx="3"/>
          </p:cNvCxnSpPr>
          <p:nvPr/>
        </p:nvCxnSpPr>
        <p:spPr>
          <a:xfrm>
            <a:off x="2286000" y="4610100"/>
            <a:ext cx="990600" cy="495300"/>
          </a:xfrm>
          <a:prstGeom prst="bentConnector3">
            <a:avLst>
              <a:gd name="adj1" fmla="val 50000"/>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1" name="Elbow Connector 10"/>
          <p:cNvCxnSpPr/>
          <p:nvPr/>
        </p:nvCxnSpPr>
        <p:spPr>
          <a:xfrm>
            <a:off x="2286000" y="5257800"/>
            <a:ext cx="914400" cy="228600"/>
          </a:xfrm>
          <a:prstGeom prst="bentConnector3">
            <a:avLst>
              <a:gd name="adj1" fmla="val 50000"/>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6" name="Elbow Connector 15"/>
          <p:cNvCxnSpPr/>
          <p:nvPr/>
        </p:nvCxnSpPr>
        <p:spPr>
          <a:xfrm>
            <a:off x="2286000" y="5791200"/>
            <a:ext cx="990600" cy="1588"/>
          </a:xfrm>
          <a:prstGeom prst="bentConnector3">
            <a:avLst>
              <a:gd name="adj1" fmla="val 50000"/>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dissolv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 sign with attributes or methods shows class member are       public </a:t>
            </a:r>
          </a:p>
          <a:p>
            <a:r>
              <a:rPr lang="en-US" dirty="0" smtClean="0"/>
              <a:t>- sign with attribute or methods shows class members are</a:t>
            </a:r>
          </a:p>
          <a:p>
            <a:pPr>
              <a:buNone/>
            </a:pPr>
            <a:r>
              <a:rPr lang="en-US" dirty="0" smtClean="0"/>
              <a:t>   private</a:t>
            </a:r>
          </a:p>
          <a:p>
            <a:pPr>
              <a:buNone/>
            </a:pPr>
            <a:endParaRPr lang="en-US" dirty="0" smtClean="0"/>
          </a:p>
          <a:p>
            <a:pPr>
              <a:buNone/>
            </a:pPr>
            <a:endParaRPr lang="en-US" dirty="0" smtClean="0"/>
          </a:p>
          <a:p>
            <a:pPr>
              <a:buNone/>
            </a:pPr>
            <a:r>
              <a:rPr lang="en-US" dirty="0" smtClean="0"/>
              <a:t> </a:t>
            </a:r>
          </a:p>
          <a:p>
            <a:pPr>
              <a:buNone/>
            </a:pPr>
            <a:endParaRPr lang="en-US" dirty="0" smtClean="0"/>
          </a:p>
          <a:p>
            <a:pPr>
              <a:buNone/>
            </a:pPr>
            <a:r>
              <a:rPr lang="en-US" dirty="0" smtClean="0"/>
              <a:t>                                         </a:t>
            </a:r>
          </a:p>
          <a:p>
            <a:pPr>
              <a:buNone/>
            </a:pPr>
            <a:r>
              <a:rPr lang="en-US" dirty="0" smtClean="0"/>
              <a:t>                                         </a:t>
            </a:r>
            <a:r>
              <a:rPr lang="en-US" sz="1500" dirty="0" smtClean="0"/>
              <a:t>Class name is added in this this compartment (teacher)</a:t>
            </a:r>
          </a:p>
          <a:p>
            <a:pPr>
              <a:buNone/>
            </a:pPr>
            <a:r>
              <a:rPr lang="en-US" dirty="0" smtClean="0"/>
              <a:t>                                        </a:t>
            </a:r>
            <a:r>
              <a:rPr lang="en-US" sz="1500" dirty="0" smtClean="0"/>
              <a:t> Class attribute is added in this department (-name)</a:t>
            </a:r>
          </a:p>
          <a:p>
            <a:pPr>
              <a:buNone/>
            </a:pPr>
            <a:r>
              <a:rPr lang="en-US" dirty="0" smtClean="0"/>
              <a:t>                                       </a:t>
            </a:r>
            <a:r>
              <a:rPr lang="en-US" sz="1500" dirty="0" smtClean="0"/>
              <a:t>   Class methods are placed in this compartments  (+teach)</a:t>
            </a:r>
          </a:p>
          <a:p>
            <a:pPr>
              <a:buNone/>
            </a:pPr>
            <a:endParaRPr lang="en-US" dirty="0"/>
          </a:p>
        </p:txBody>
      </p:sp>
      <p:sp>
        <p:nvSpPr>
          <p:cNvPr id="4" name="Rectangle 3"/>
          <p:cNvSpPr/>
          <p:nvPr/>
        </p:nvSpPr>
        <p:spPr>
          <a:xfrm>
            <a:off x="533400" y="4267200"/>
            <a:ext cx="1752600" cy="198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33400" y="4267200"/>
            <a:ext cx="1752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33400" y="4876800"/>
            <a:ext cx="1752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Elbow Connector 7"/>
          <p:cNvCxnSpPr>
            <a:stCxn id="5" idx="3"/>
          </p:cNvCxnSpPr>
          <p:nvPr/>
        </p:nvCxnSpPr>
        <p:spPr>
          <a:xfrm>
            <a:off x="2286000" y="4610100"/>
            <a:ext cx="1295400" cy="723900"/>
          </a:xfrm>
          <a:prstGeom prst="bentConnector3">
            <a:avLst>
              <a:gd name="adj1" fmla="val 50000"/>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1" name="Elbow Connector 10"/>
          <p:cNvCxnSpPr/>
          <p:nvPr/>
        </p:nvCxnSpPr>
        <p:spPr>
          <a:xfrm>
            <a:off x="2286000" y="5410200"/>
            <a:ext cx="1295400" cy="304800"/>
          </a:xfrm>
          <a:prstGeom prst="bentConnector3">
            <a:avLst>
              <a:gd name="adj1" fmla="val 50000"/>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6" name="Elbow Connector 15"/>
          <p:cNvCxnSpPr/>
          <p:nvPr/>
        </p:nvCxnSpPr>
        <p:spPr>
          <a:xfrm>
            <a:off x="2286000" y="5791200"/>
            <a:ext cx="1295400" cy="304800"/>
          </a:xfrm>
          <a:prstGeom prst="bentConnector3">
            <a:avLst>
              <a:gd name="adj1" fmla="val 50000"/>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dissolv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a:t>
            </a:r>
            <a:endParaRPr lang="en-US" dirty="0"/>
          </a:p>
        </p:txBody>
      </p:sp>
      <p:sp>
        <p:nvSpPr>
          <p:cNvPr id="3" name="Content Placeholder 2"/>
          <p:cNvSpPr>
            <a:spLocks noGrp="1"/>
          </p:cNvSpPr>
          <p:nvPr>
            <p:ph idx="1"/>
          </p:nvPr>
        </p:nvSpPr>
        <p:spPr/>
        <p:txBody>
          <a:bodyPr>
            <a:normAutofit lnSpcReduction="10000"/>
          </a:bodyPr>
          <a:lstStyle/>
          <a:p>
            <a:r>
              <a:rPr lang="en-US" dirty="0" smtClean="0"/>
              <a:t>Class diagram show relationship between class</a:t>
            </a:r>
          </a:p>
          <a:p>
            <a:r>
              <a:rPr lang="en-US" dirty="0" smtClean="0"/>
              <a:t>Generalizations</a:t>
            </a:r>
          </a:p>
          <a:p>
            <a:pPr>
              <a:buNone/>
            </a:pPr>
            <a:r>
              <a:rPr lang="en-US" dirty="0" smtClean="0"/>
              <a:t>   A generalization is used to indicate inheritance.</a:t>
            </a:r>
          </a:p>
          <a:p>
            <a:r>
              <a:rPr lang="en-US" dirty="0" smtClean="0"/>
              <a:t>Aggregations</a:t>
            </a:r>
          </a:p>
          <a:p>
            <a:pPr>
              <a:buNone/>
            </a:pPr>
            <a:r>
              <a:rPr lang="en-US" dirty="0" smtClean="0"/>
              <a:t>   Aggregations are used to depict elements which are made up of smaller components</a:t>
            </a:r>
          </a:p>
          <a:p>
            <a:pPr>
              <a:buNone/>
            </a:pPr>
            <a:r>
              <a:rPr lang="en-US" dirty="0" smtClean="0"/>
              <a:t>   Example composite-Aggregation</a:t>
            </a:r>
          </a:p>
          <a:p>
            <a:pPr>
              <a:buNone/>
            </a:pPr>
            <a:r>
              <a:rPr lang="en-US" dirty="0" smtClean="0"/>
              <a:t>   Address book and contact group and contacts</a:t>
            </a:r>
          </a:p>
          <a:p>
            <a:pPr>
              <a:buNone/>
            </a:pPr>
            <a:r>
              <a:rPr lang="en-US" dirty="0" smtClean="0"/>
              <a:t>  </a:t>
            </a:r>
          </a:p>
          <a:p>
            <a:pPr>
              <a:buNone/>
            </a:pPr>
            <a:r>
              <a:rPr lang="en-US" dirty="0" smtClean="0"/>
              <a:t> </a:t>
            </a:r>
          </a:p>
          <a:p>
            <a:pPr>
              <a:buNone/>
            </a:pPr>
            <a:endParaRPr lang="en-US" dirty="0" smtClean="0"/>
          </a:p>
          <a:p>
            <a:endParaRPr lang="en-US" dirty="0" smtClean="0"/>
          </a:p>
          <a:p>
            <a:endParaRPr lang="en-US" dirty="0"/>
          </a:p>
        </p:txBody>
      </p:sp>
    </p:spTree>
  </p:cSld>
  <p:clrMapOvr>
    <a:masterClrMapping/>
  </p:clrMapOvr>
  <p:transition spd="med">
    <p:dissolv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r>
              <a:rPr lang="en-US" dirty="0" smtClean="0"/>
              <a:t>Class diagram</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219200" y="2133600"/>
            <a:ext cx="1524000" cy="2514600"/>
          </a:xfrm>
          <a:prstGeom prst="rect">
            <a:avLst/>
          </a:prstGeom>
          <a:noFill/>
          <a:ln w="9525">
            <a:noFill/>
            <a:miter lim="800000"/>
            <a:headEnd/>
            <a:tailEnd/>
          </a:ln>
          <a:effectLst/>
        </p:spPr>
      </p:pic>
      <p:pic>
        <p:nvPicPr>
          <p:cNvPr id="38914" name="Picture 2" descr="http://www.codeguru.com/img/legacy/misc/umldaml3.gif"/>
          <p:cNvPicPr>
            <a:picLocks noChangeAspect="1" noChangeArrowheads="1"/>
          </p:cNvPicPr>
          <p:nvPr/>
        </p:nvPicPr>
        <p:blipFill>
          <a:blip r:embed="rId3"/>
          <a:srcRect/>
          <a:stretch>
            <a:fillRect/>
          </a:stretch>
        </p:blipFill>
        <p:spPr bwMode="auto">
          <a:xfrm>
            <a:off x="838200" y="1600200"/>
            <a:ext cx="2895600" cy="3581400"/>
          </a:xfrm>
          <a:prstGeom prst="rect">
            <a:avLst/>
          </a:prstGeom>
          <a:noFill/>
        </p:spPr>
      </p:pic>
    </p:spTree>
  </p:cSld>
  <p:clrMapOvr>
    <a:masterClrMapping/>
  </p:clrMapOvr>
  <p:transition spd="med">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UML	</a:t>
            </a:r>
            <a:br>
              <a:rPr lang="en-US" dirty="0" smtClean="0"/>
            </a:br>
            <a:endParaRPr lang="en-US" dirty="0"/>
          </a:p>
        </p:txBody>
      </p:sp>
      <p:sp>
        <p:nvSpPr>
          <p:cNvPr id="3" name="Content Placeholder 2"/>
          <p:cNvSpPr>
            <a:spLocks noGrp="1"/>
          </p:cNvSpPr>
          <p:nvPr>
            <p:ph idx="1"/>
          </p:nvPr>
        </p:nvSpPr>
        <p:spPr/>
        <p:txBody>
          <a:bodyPr/>
          <a:lstStyle/>
          <a:p>
            <a:r>
              <a:rPr lang="en-US" sz="2800" dirty="0" smtClean="0"/>
              <a:t>What is UML</a:t>
            </a:r>
          </a:p>
          <a:p>
            <a:r>
              <a:rPr lang="en-US" sz="2800" dirty="0" smtClean="0"/>
              <a:t>History of UML</a:t>
            </a:r>
          </a:p>
          <a:p>
            <a:r>
              <a:rPr lang="en-US" sz="2800" dirty="0" smtClean="0"/>
              <a:t>Importance of software model</a:t>
            </a:r>
          </a:p>
          <a:p>
            <a:r>
              <a:rPr lang="en-US" sz="2800" dirty="0" smtClean="0"/>
              <a:t>Various diagram of UML</a:t>
            </a:r>
          </a:p>
          <a:p>
            <a:r>
              <a:rPr lang="en-US" sz="2800" dirty="0" smtClean="0"/>
              <a:t>Use of UML Diagram</a:t>
            </a:r>
          </a:p>
          <a:p>
            <a:endParaRPr lang="en-US" dirty="0"/>
          </a:p>
        </p:txBody>
      </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Association Relationship</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838200" y="3200400"/>
            <a:ext cx="7239000" cy="1371600"/>
          </a:xfrm>
          <a:prstGeom prst="rect">
            <a:avLst/>
          </a:prstGeom>
          <a:noFill/>
          <a:ln w="9525">
            <a:noFill/>
            <a:miter lim="800000"/>
            <a:headEnd/>
            <a:tailEnd/>
          </a:ln>
          <a:effectLst/>
        </p:spPr>
      </p:pic>
    </p:spTree>
  </p:cSld>
  <p:clrMapOvr>
    <a:masterClrMapping/>
  </p:clrMapOvr>
  <p:transition spd="med">
    <p:dissolv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Composition </a:t>
            </a:r>
            <a:endParaRPr lang="en-US" dirty="0"/>
          </a:p>
        </p:txBody>
      </p:sp>
      <p:pic>
        <p:nvPicPr>
          <p:cNvPr id="37890" name="Picture 2" descr="UML Composition example"/>
          <p:cNvPicPr>
            <a:picLocks noGrp="1" noChangeAspect="1" noChangeArrowheads="1"/>
          </p:cNvPicPr>
          <p:nvPr>
            <p:ph idx="1"/>
          </p:nvPr>
        </p:nvPicPr>
        <p:blipFill>
          <a:blip r:embed="rId2"/>
          <a:srcRect/>
          <a:stretch>
            <a:fillRect/>
          </a:stretch>
        </p:blipFill>
        <p:spPr bwMode="auto">
          <a:xfrm>
            <a:off x="533400" y="2209800"/>
            <a:ext cx="8077200" cy="3962400"/>
          </a:xfrm>
          <a:prstGeom prst="rect">
            <a:avLst/>
          </a:prstGeom>
          <a:noFill/>
        </p:spPr>
      </p:pic>
    </p:spTree>
  </p:cSld>
  <p:clrMapOvr>
    <a:masterClrMapping/>
  </p:clrMapOvr>
  <p:transition spd="med">
    <p:dissolv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Generalization</a:t>
            </a:r>
            <a:endParaRPr lang="en-US" dirty="0"/>
          </a:p>
        </p:txBody>
      </p:sp>
      <p:pic>
        <p:nvPicPr>
          <p:cNvPr id="4098" name="Picture 2"/>
          <p:cNvPicPr>
            <a:picLocks noGrp="1" noChangeAspect="1" noChangeArrowheads="1"/>
          </p:cNvPicPr>
          <p:nvPr>
            <p:ph idx="1"/>
          </p:nvPr>
        </p:nvPicPr>
        <p:blipFill>
          <a:blip r:embed="rId2"/>
          <a:srcRect/>
          <a:stretch>
            <a:fillRect/>
          </a:stretch>
        </p:blipFill>
        <p:spPr bwMode="auto">
          <a:xfrm>
            <a:off x="5181600" y="2362200"/>
            <a:ext cx="2819400" cy="2743200"/>
          </a:xfrm>
          <a:prstGeom prst="rect">
            <a:avLst/>
          </a:prstGeom>
          <a:noFill/>
          <a:ln w="9525">
            <a:noFill/>
            <a:miter lim="800000"/>
            <a:headEnd/>
            <a:tailEnd/>
          </a:ln>
          <a:effectLst/>
        </p:spPr>
      </p:pic>
      <p:pic>
        <p:nvPicPr>
          <p:cNvPr id="35842" name="Picture 2" descr="UML Generalization example"/>
          <p:cNvPicPr>
            <a:picLocks noChangeAspect="1" noChangeArrowheads="1"/>
          </p:cNvPicPr>
          <p:nvPr/>
        </p:nvPicPr>
        <p:blipFill>
          <a:blip r:embed="rId3"/>
          <a:srcRect/>
          <a:stretch>
            <a:fillRect/>
          </a:stretch>
        </p:blipFill>
        <p:spPr bwMode="auto">
          <a:xfrm>
            <a:off x="685800" y="1905000"/>
            <a:ext cx="7772400" cy="4038600"/>
          </a:xfrm>
          <a:prstGeom prst="rect">
            <a:avLst/>
          </a:prstGeom>
          <a:noFill/>
        </p:spPr>
      </p:pic>
    </p:spTree>
  </p:cSld>
  <p:clrMapOvr>
    <a:masterClrMapping/>
  </p:clrMapOvr>
  <p:transition spd="med">
    <p:dissolv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diagram</a:t>
            </a:r>
            <a:endParaRPr lang="en-US" dirty="0"/>
          </a:p>
        </p:txBody>
      </p:sp>
      <p:sp>
        <p:nvSpPr>
          <p:cNvPr id="3" name="Content Placeholder 2"/>
          <p:cNvSpPr>
            <a:spLocks noGrp="1"/>
          </p:cNvSpPr>
          <p:nvPr>
            <p:ph idx="1"/>
          </p:nvPr>
        </p:nvSpPr>
        <p:spPr/>
        <p:txBody>
          <a:bodyPr/>
          <a:lstStyle/>
          <a:p>
            <a:r>
              <a:rPr lang="en-US" dirty="0" smtClean="0"/>
              <a:t>An object diagram may be considered a special case of a class diagram</a:t>
            </a:r>
          </a:p>
          <a:p>
            <a:r>
              <a:rPr lang="en-US" dirty="0" smtClean="0"/>
              <a:t>Object diagrams  emphasize the relationship between instances of classes at some point in time</a:t>
            </a:r>
          </a:p>
          <a:p>
            <a:r>
              <a:rPr lang="en-US" dirty="0" smtClean="0"/>
              <a:t>Object is shown by a rectangular with  classifier name in the center f rectangular and under line</a:t>
            </a:r>
          </a:p>
          <a:p>
            <a:r>
              <a:rPr lang="en-US" dirty="0" smtClean="0"/>
              <a:t>Object diagram shows complex relationship between classes</a:t>
            </a:r>
          </a:p>
          <a:p>
            <a:r>
              <a:rPr lang="en-US" dirty="0" smtClean="0"/>
              <a:t>It is useful if we feel classes as more abstract abstract</a:t>
            </a:r>
          </a:p>
          <a:p>
            <a:pPr>
              <a:buNone/>
            </a:pPr>
            <a:endParaRPr lang="en-US" dirty="0" smtClean="0"/>
          </a:p>
          <a:p>
            <a:pPr>
              <a:buNone/>
            </a:pPr>
            <a:endParaRPr lang="en-US" dirty="0"/>
          </a:p>
        </p:txBody>
      </p:sp>
    </p:spTree>
  </p:cSld>
  <p:clrMapOvr>
    <a:masterClrMapping/>
  </p:clrMapOvr>
  <p:transition spd="med">
    <p:dissolv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diagram</a:t>
            </a:r>
            <a:endParaRPr lang="en-US" dirty="0"/>
          </a:p>
        </p:txBody>
      </p:sp>
      <p:pic>
        <p:nvPicPr>
          <p:cNvPr id="9218" name="Picture 2"/>
          <p:cNvPicPr>
            <a:picLocks noGrp="1" noChangeAspect="1" noChangeArrowheads="1"/>
          </p:cNvPicPr>
          <p:nvPr>
            <p:ph idx="1"/>
          </p:nvPr>
        </p:nvPicPr>
        <p:blipFill>
          <a:blip r:embed="rId2"/>
          <a:srcRect/>
          <a:stretch>
            <a:fillRect/>
          </a:stretch>
        </p:blipFill>
        <p:spPr bwMode="auto">
          <a:xfrm>
            <a:off x="990600" y="2133600"/>
            <a:ext cx="7561634" cy="3886200"/>
          </a:xfrm>
          <a:prstGeom prst="rect">
            <a:avLst/>
          </a:prstGeom>
          <a:noFill/>
          <a:ln w="9525">
            <a:noFill/>
            <a:miter lim="800000"/>
            <a:headEnd/>
            <a:tailEnd/>
          </a:ln>
          <a:effectLst/>
        </p:spPr>
      </p:pic>
    </p:spTree>
  </p:cSld>
  <p:clrMapOvr>
    <a:masterClrMapping/>
  </p:clrMapOvr>
  <p:transition spd="med">
    <p:dissolv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Package diagram</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Package diagram are used to divide the model into logical containers and their interaction</a:t>
            </a:r>
          </a:p>
          <a:p>
            <a:r>
              <a:rPr lang="en-US" dirty="0" smtClean="0"/>
              <a:t>Package diagram is used to show the high level view of the system</a:t>
            </a:r>
          </a:p>
          <a:p>
            <a:r>
              <a:rPr lang="en-US" dirty="0" smtClean="0"/>
              <a:t>As software system have a lot of class (building block in object oriented system)  to organize those in a package to show higher level view of the system</a:t>
            </a:r>
          </a:p>
          <a:p>
            <a:r>
              <a:rPr lang="en-US" dirty="0" smtClean="0"/>
              <a:t>Package is used to structure your classes</a:t>
            </a:r>
          </a:p>
          <a:p>
            <a:r>
              <a:rPr lang="en-US" dirty="0" smtClean="0"/>
              <a:t>Package diagram is used divide the complex system in to modules</a:t>
            </a:r>
          </a:p>
          <a:p>
            <a:r>
              <a:rPr lang="en-US" dirty="0" smtClean="0"/>
              <a:t>And In large system to show the large elements and their  communication</a:t>
            </a:r>
          </a:p>
          <a:p>
            <a:r>
              <a:rPr lang="en-US" dirty="0" smtClean="0"/>
              <a:t>It is used in large and complex systems</a:t>
            </a:r>
            <a:endParaRPr lang="en-US" dirty="0"/>
          </a:p>
        </p:txBody>
      </p:sp>
    </p:spTree>
  </p:cSld>
  <p:clrMapOvr>
    <a:masterClrMapping/>
  </p:clrMapOvr>
  <p:transition spd="med">
    <p:dissolv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Package diagram (merge)</a:t>
            </a:r>
            <a:endParaRPr lang="en-US" dirty="0"/>
          </a:p>
        </p:txBody>
      </p:sp>
      <p:pic>
        <p:nvPicPr>
          <p:cNvPr id="31746" name="Picture 2" descr="http://www.uml2.org/package_diagram.png"/>
          <p:cNvPicPr>
            <a:picLocks noGrp="1" noChangeAspect="1" noChangeArrowheads="1"/>
          </p:cNvPicPr>
          <p:nvPr>
            <p:ph idx="1"/>
          </p:nvPr>
        </p:nvPicPr>
        <p:blipFill>
          <a:blip r:embed="rId2"/>
          <a:srcRect/>
          <a:stretch>
            <a:fillRect/>
          </a:stretch>
        </p:blipFill>
        <p:spPr bwMode="auto">
          <a:xfrm>
            <a:off x="164024" y="1905000"/>
            <a:ext cx="8217976" cy="4572000"/>
          </a:xfrm>
          <a:prstGeom prst="rect">
            <a:avLst/>
          </a:prstGeom>
          <a:noFill/>
        </p:spPr>
      </p:pic>
    </p:spTree>
  </p:cSld>
  <p:clrMapOvr>
    <a:masterClrMapping/>
  </p:clrMapOvr>
  <p:transition spd="med">
    <p:dissolv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Package diagram</a:t>
            </a:r>
            <a:endParaRPr lang="en-US" dirty="0"/>
          </a:p>
        </p:txBody>
      </p:sp>
      <p:sp>
        <p:nvSpPr>
          <p:cNvPr id="3" name="Content Placeholder 2"/>
          <p:cNvSpPr>
            <a:spLocks noGrp="1"/>
          </p:cNvSpPr>
          <p:nvPr>
            <p:ph idx="1"/>
          </p:nvPr>
        </p:nvSpPr>
        <p:spPr/>
        <p:txBody>
          <a:bodyPr/>
          <a:lstStyle/>
          <a:p>
            <a:r>
              <a:rPr lang="en-US" dirty="0" smtClean="0"/>
              <a:t>A «merge» connector between two packages defines an implicit generalization between elements in the source package</a:t>
            </a:r>
          </a:p>
        </p:txBody>
      </p:sp>
    </p:spTree>
  </p:cSld>
  <p:clrMapOvr>
    <a:masterClrMapping/>
  </p:clrMapOvr>
  <p:transition spd="med">
    <p:dissolv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 diagram</a:t>
            </a:r>
            <a:endParaRPr lang="en-US" dirty="0"/>
          </a:p>
        </p:txBody>
      </p:sp>
      <p:sp>
        <p:nvSpPr>
          <p:cNvPr id="3" name="Content Placeholder 2"/>
          <p:cNvSpPr>
            <a:spLocks noGrp="1"/>
          </p:cNvSpPr>
          <p:nvPr>
            <p:ph idx="1"/>
          </p:nvPr>
        </p:nvSpPr>
        <p:spPr/>
        <p:txBody>
          <a:bodyPr/>
          <a:lstStyle/>
          <a:p>
            <a:r>
              <a:rPr lang="en-US" dirty="0" smtClean="0"/>
              <a:t>Component diagram shows the system in term modules</a:t>
            </a:r>
          </a:p>
          <a:p>
            <a:r>
              <a:rPr lang="en-US" dirty="0" smtClean="0"/>
              <a:t>Components can be represented as encapsulated, reusable, replaceable</a:t>
            </a:r>
          </a:p>
          <a:p>
            <a:r>
              <a:rPr lang="en-US" dirty="0" smtClean="0"/>
              <a:t>Component can be used as building block of the system</a:t>
            </a:r>
          </a:p>
          <a:p>
            <a:r>
              <a:rPr lang="en-US" dirty="0" smtClean="0"/>
              <a:t>Component communicate with each other through interfaces</a:t>
            </a:r>
          </a:p>
          <a:p>
            <a:r>
              <a:rPr lang="en-US" dirty="0" smtClean="0"/>
              <a:t>Component can do the same thing as  class </a:t>
            </a:r>
          </a:p>
          <a:p>
            <a:endParaRPr lang="en-US" dirty="0" smtClean="0"/>
          </a:p>
          <a:p>
            <a:endParaRPr lang="en-US" dirty="0"/>
          </a:p>
        </p:txBody>
      </p:sp>
    </p:spTree>
  </p:cSld>
  <p:clrMapOvr>
    <a:masterClrMapping/>
  </p:clrMapOvr>
  <p:transition spd="med">
    <p:dissolv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 diagram</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609600" y="2362200"/>
            <a:ext cx="7391400" cy="4048125"/>
          </a:xfrm>
          <a:prstGeom prst="rect">
            <a:avLst/>
          </a:prstGeom>
          <a:noFill/>
          <a:ln w="9525">
            <a:noFill/>
            <a:miter lim="800000"/>
            <a:headEnd/>
            <a:tailEnd/>
          </a:ln>
          <a:effectLst/>
        </p:spPr>
      </p:pic>
    </p:spTree>
  </p:cSld>
  <p:clrMapOvr>
    <a:masterClrMapping/>
  </p:clrMapOvr>
  <p:transition spd="med">
    <p:dissolv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UML</a:t>
            </a:r>
            <a:endParaRPr lang="en-US" dirty="0"/>
          </a:p>
        </p:txBody>
      </p:sp>
      <p:sp>
        <p:nvSpPr>
          <p:cNvPr id="3" name="Content Placeholder 2"/>
          <p:cNvSpPr>
            <a:spLocks noGrp="1"/>
          </p:cNvSpPr>
          <p:nvPr>
            <p:ph idx="1"/>
          </p:nvPr>
        </p:nvSpPr>
        <p:spPr/>
        <p:txBody>
          <a:bodyPr>
            <a:normAutofit lnSpcReduction="10000"/>
          </a:bodyPr>
          <a:lstStyle/>
          <a:p>
            <a:r>
              <a:rPr lang="en-US" dirty="0" smtClean="0"/>
              <a:t>Unified modeling language (UML) for visualizing, specifying, constructing, documenting of artifact of a software system</a:t>
            </a:r>
          </a:p>
          <a:p>
            <a:r>
              <a:rPr lang="en-US" dirty="0" smtClean="0"/>
              <a:t>The blueprint of a system is written in it</a:t>
            </a:r>
          </a:p>
          <a:p>
            <a:r>
              <a:rPr lang="en-US" dirty="0" smtClean="0"/>
              <a:t>UML is also used for modeling non-software system</a:t>
            </a:r>
          </a:p>
          <a:p>
            <a:r>
              <a:rPr lang="en-US" dirty="0" smtClean="0"/>
              <a:t>It is standard for building object oriented and component based software system</a:t>
            </a:r>
          </a:p>
          <a:p>
            <a:r>
              <a:rPr lang="en-US" dirty="0" smtClean="0"/>
              <a:t>UML is a notation system though which we can visualize a model of a system</a:t>
            </a:r>
          </a:p>
          <a:p>
            <a:r>
              <a:rPr lang="en-US" dirty="0" smtClean="0"/>
              <a:t>It describe only design or structure of system</a:t>
            </a:r>
          </a:p>
          <a:p>
            <a:endParaRPr lang="en-US" dirty="0"/>
          </a:p>
        </p:txBody>
      </p:sp>
    </p:spTree>
  </p:cSld>
  <p:clrMapOvr>
    <a:masterClrMapping/>
  </p:clrMapOvr>
  <p:transition spd="med">
    <p:dissolv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 diagram</a:t>
            </a:r>
            <a:endParaRPr lang="en-US" dirty="0"/>
          </a:p>
        </p:txBody>
      </p:sp>
      <p:sp>
        <p:nvSpPr>
          <p:cNvPr id="3" name="Content Placeholder 2"/>
          <p:cNvSpPr>
            <a:spLocks noGrp="1"/>
          </p:cNvSpPr>
          <p:nvPr>
            <p:ph idx="1"/>
          </p:nvPr>
        </p:nvSpPr>
        <p:spPr/>
        <p:txBody>
          <a:bodyPr>
            <a:normAutofit lnSpcReduction="10000"/>
          </a:bodyPr>
          <a:lstStyle/>
          <a:p>
            <a:r>
              <a:rPr lang="en-US" dirty="0" smtClean="0"/>
              <a:t>Component diagram are shown same as class instead of sign in the component diagram												</a:t>
            </a:r>
            <a:r>
              <a:rPr lang="en-US" sz="1400" dirty="0" smtClean="0"/>
              <a:t>component</a:t>
            </a:r>
            <a:r>
              <a:rPr lang="en-US" dirty="0" smtClean="0"/>
              <a:t>	         </a:t>
            </a:r>
            <a:r>
              <a:rPr lang="en-US" sz="1400" dirty="0" smtClean="0"/>
              <a:t>port</a:t>
            </a:r>
            <a:r>
              <a:rPr lang="en-US" dirty="0" smtClean="0"/>
              <a:t>																																																						</a:t>
            </a:r>
            <a:r>
              <a:rPr lang="en-US" sz="1400" dirty="0" smtClean="0"/>
              <a:t>required interface</a:t>
            </a:r>
            <a:r>
              <a:rPr lang="en-US" sz="1600" dirty="0" smtClean="0"/>
              <a:t>    </a:t>
            </a:r>
            <a:r>
              <a:rPr lang="en-US" sz="1400" dirty="0" smtClean="0"/>
              <a:t>provided interface</a:t>
            </a:r>
          </a:p>
        </p:txBody>
      </p:sp>
      <p:sp>
        <p:nvSpPr>
          <p:cNvPr id="5" name="Rectangle 4"/>
          <p:cNvSpPr/>
          <p:nvPr/>
        </p:nvSpPr>
        <p:spPr>
          <a:xfrm>
            <a:off x="533400" y="3962400"/>
            <a:ext cx="1143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572000" y="3352800"/>
            <a:ext cx="3200400" cy="259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c 6"/>
          <p:cNvSpPr/>
          <p:nvPr/>
        </p:nvSpPr>
        <p:spPr>
          <a:xfrm rot="10280204">
            <a:off x="2762677" y="4082772"/>
            <a:ext cx="609600" cy="304798"/>
          </a:xfrm>
          <a:prstGeom prst="arc">
            <a:avLst>
              <a:gd name="adj1" fmla="val 16200000"/>
              <a:gd name="adj2" fmla="val 683690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 name="Straight Arrow Connector 8"/>
          <p:cNvCxnSpPr>
            <a:stCxn id="5" idx="3"/>
          </p:cNvCxnSpPr>
          <p:nvPr/>
        </p:nvCxnSpPr>
        <p:spPr>
          <a:xfrm>
            <a:off x="1676400" y="4229100"/>
            <a:ext cx="10668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Flowchart: Connector 10"/>
          <p:cNvSpPr/>
          <p:nvPr/>
        </p:nvSpPr>
        <p:spPr>
          <a:xfrm>
            <a:off x="2819400" y="4114800"/>
            <a:ext cx="228600" cy="2286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a:stCxn id="11" idx="6"/>
            <a:endCxn id="19" idx="1"/>
          </p:cNvCxnSpPr>
          <p:nvPr/>
        </p:nvCxnSpPr>
        <p:spPr>
          <a:xfrm>
            <a:off x="3048000" y="4229100"/>
            <a:ext cx="14478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495800" y="4191000"/>
            <a:ext cx="1524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p:cNvCxnSpPr/>
          <p:nvPr/>
        </p:nvCxnSpPr>
        <p:spPr>
          <a:xfrm rot="5400000" flipH="1" flipV="1">
            <a:off x="1790700" y="4762500"/>
            <a:ext cx="14478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16200000" flipV="1">
            <a:off x="2628900" y="4686300"/>
            <a:ext cx="15240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Left Arrow Callout 25"/>
          <p:cNvSpPr/>
          <p:nvPr/>
        </p:nvSpPr>
        <p:spPr>
          <a:xfrm>
            <a:off x="7315200" y="3429000"/>
            <a:ext cx="381000" cy="304800"/>
          </a:xfrm>
          <a:prstGeom prst="leftArrowCallout">
            <a:avLst>
              <a:gd name="adj1" fmla="val 25000"/>
              <a:gd name="adj2" fmla="val 25000"/>
              <a:gd name="adj3" fmla="val 25000"/>
              <a:gd name="adj4" fmla="val 6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Left Arrow Callout 27"/>
          <p:cNvSpPr/>
          <p:nvPr/>
        </p:nvSpPr>
        <p:spPr>
          <a:xfrm>
            <a:off x="1295400" y="4038600"/>
            <a:ext cx="304800" cy="152400"/>
          </a:xfrm>
          <a:prstGeom prst="leftArrowCallout">
            <a:avLst>
              <a:gd name="adj1" fmla="val 25000"/>
              <a:gd name="adj2" fmla="val 25000"/>
              <a:gd name="adj3" fmla="val 25000"/>
              <a:gd name="adj4" fmla="val 6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5638800" y="3581400"/>
            <a:ext cx="1143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Left Arrow Callout 29"/>
          <p:cNvSpPr/>
          <p:nvPr/>
        </p:nvSpPr>
        <p:spPr>
          <a:xfrm>
            <a:off x="6400800" y="3657600"/>
            <a:ext cx="304800" cy="152400"/>
          </a:xfrm>
          <a:prstGeom prst="leftArrowCallout">
            <a:avLst>
              <a:gd name="adj1" fmla="val 25000"/>
              <a:gd name="adj2" fmla="val 25000"/>
              <a:gd name="adj3" fmla="val 25000"/>
              <a:gd name="adj4" fmla="val 6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5638800" y="4419600"/>
            <a:ext cx="1143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Left Arrow Callout 31"/>
          <p:cNvSpPr/>
          <p:nvPr/>
        </p:nvSpPr>
        <p:spPr>
          <a:xfrm>
            <a:off x="6400800" y="4495800"/>
            <a:ext cx="304800" cy="152400"/>
          </a:xfrm>
          <a:prstGeom prst="leftArrowCallout">
            <a:avLst>
              <a:gd name="adj1" fmla="val 25000"/>
              <a:gd name="adj2" fmla="val 25000"/>
              <a:gd name="adj3" fmla="val 25000"/>
              <a:gd name="adj4" fmla="val 6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p:cNvCxnSpPr>
            <a:endCxn id="19" idx="0"/>
          </p:cNvCxnSpPr>
          <p:nvPr/>
        </p:nvCxnSpPr>
        <p:spPr>
          <a:xfrm>
            <a:off x="3429000" y="3352800"/>
            <a:ext cx="11430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rot="5400000">
            <a:off x="1427956" y="3448050"/>
            <a:ext cx="572294" cy="381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dissolv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 diagram</a:t>
            </a:r>
            <a:endParaRPr lang="en-US" dirty="0"/>
          </a:p>
        </p:txBody>
      </p:sp>
      <p:sp>
        <p:nvSpPr>
          <p:cNvPr id="3" name="Content Placeholder 2"/>
          <p:cNvSpPr>
            <a:spLocks noGrp="1"/>
          </p:cNvSpPr>
          <p:nvPr>
            <p:ph idx="1"/>
          </p:nvPr>
        </p:nvSpPr>
        <p:spPr/>
        <p:txBody>
          <a:bodyPr/>
          <a:lstStyle/>
          <a:p>
            <a:r>
              <a:rPr lang="en-US" dirty="0" smtClean="0"/>
              <a:t>Ball represented provided interfaces</a:t>
            </a:r>
          </a:p>
          <a:p>
            <a:r>
              <a:rPr lang="en-US" dirty="0" smtClean="0"/>
              <a:t>Provided interfaces that’s a component implements  </a:t>
            </a:r>
          </a:p>
          <a:p>
            <a:r>
              <a:rPr lang="en-US" dirty="0" smtClean="0"/>
              <a:t>Required interfaces that a component required to provide its functionality</a:t>
            </a:r>
          </a:p>
          <a:p>
            <a:r>
              <a:rPr lang="en-US" dirty="0" smtClean="0"/>
              <a:t>Port is door way through communication pass</a:t>
            </a:r>
          </a:p>
          <a:p>
            <a:r>
              <a:rPr lang="en-US" dirty="0" smtClean="0"/>
              <a:t>Component is useful to show the system in term of module</a:t>
            </a:r>
            <a:endParaRPr lang="en-US" dirty="0"/>
          </a:p>
        </p:txBody>
      </p:sp>
    </p:spTree>
  </p:cSld>
  <p:clrMapOvr>
    <a:masterClrMapping/>
  </p:clrMapOvr>
  <p:transition spd="med">
    <p:dissolv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 diagram</a:t>
            </a:r>
            <a:endParaRPr lang="en-US" dirty="0"/>
          </a:p>
        </p:txBody>
      </p:sp>
      <p:sp>
        <p:nvSpPr>
          <p:cNvPr id="3" name="Content Placeholder 2"/>
          <p:cNvSpPr>
            <a:spLocks noGrp="1"/>
          </p:cNvSpPr>
          <p:nvPr>
            <p:ph idx="1"/>
          </p:nvPr>
        </p:nvSpPr>
        <p:spPr/>
        <p:txBody>
          <a:bodyPr>
            <a:normAutofit lnSpcReduction="10000"/>
          </a:bodyPr>
          <a:lstStyle/>
          <a:p>
            <a:r>
              <a:rPr lang="en-US" dirty="0" smtClean="0"/>
              <a:t>Deployment diagram model the physical layout of the system mapping software  artifact  to hardware  in which they execute and their communication</a:t>
            </a:r>
          </a:p>
          <a:p>
            <a:r>
              <a:rPr lang="en-US" dirty="0" smtClean="0"/>
              <a:t>Deployment diagram is used to show the physical deployment of the system</a:t>
            </a:r>
          </a:p>
          <a:p>
            <a:r>
              <a:rPr lang="en-US" dirty="0" smtClean="0"/>
              <a:t>Deployment diagram has node which  may be a hard ware or any device that host the software and my be a software that host another software (example operating system)</a:t>
            </a:r>
          </a:p>
          <a:p>
            <a:r>
              <a:rPr lang="en-US" dirty="0" smtClean="0"/>
              <a:t>Artifacts shows the software that is implemented on the hardware</a:t>
            </a:r>
            <a:endParaRPr lang="en-US" dirty="0"/>
          </a:p>
        </p:txBody>
      </p:sp>
    </p:spTree>
  </p:cSld>
  <p:clrMapOvr>
    <a:masterClrMapping/>
  </p:clrMapOvr>
  <p:transition spd="med">
    <p:dissolv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 diagram</a:t>
            </a:r>
            <a:endParaRPr lang="en-US" dirty="0"/>
          </a:p>
        </p:txBody>
      </p:sp>
      <p:pic>
        <p:nvPicPr>
          <p:cNvPr id="4098" name="Picture 2"/>
          <p:cNvPicPr>
            <a:picLocks noGrp="1" noChangeAspect="1" noChangeArrowheads="1"/>
          </p:cNvPicPr>
          <p:nvPr>
            <p:ph idx="1"/>
          </p:nvPr>
        </p:nvPicPr>
        <p:blipFill>
          <a:blip r:embed="rId2"/>
          <a:srcRect/>
          <a:stretch>
            <a:fillRect/>
          </a:stretch>
        </p:blipFill>
        <p:spPr bwMode="auto">
          <a:xfrm>
            <a:off x="838200" y="1905000"/>
            <a:ext cx="6858000" cy="4191000"/>
          </a:xfrm>
          <a:prstGeom prst="rect">
            <a:avLst/>
          </a:prstGeom>
          <a:noFill/>
          <a:ln w="9525">
            <a:noFill/>
            <a:miter lim="800000"/>
            <a:headEnd/>
            <a:tailEnd/>
          </a:ln>
          <a:effectLst/>
        </p:spPr>
      </p:pic>
    </p:spTree>
  </p:cSld>
  <p:clrMapOvr>
    <a:masterClrMapping/>
  </p:clrMapOvr>
  <p:transition spd="med">
    <p:dissolv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Behavioral Diagram</a:t>
            </a:r>
            <a:endParaRPr lang="en-US" dirty="0"/>
          </a:p>
        </p:txBody>
      </p:sp>
      <p:sp>
        <p:nvSpPr>
          <p:cNvPr id="3" name="Subtitle 2"/>
          <p:cNvSpPr>
            <a:spLocks noGrp="1"/>
          </p:cNvSpPr>
          <p:nvPr>
            <p:ph type="subTitle" idx="1"/>
          </p:nvPr>
        </p:nvSpPr>
        <p:spPr/>
        <p:txBody>
          <a:bodyPr/>
          <a:lstStyle/>
          <a:p>
            <a:r>
              <a:rPr lang="en-US" dirty="0" smtClean="0"/>
              <a:t>All Behavioral Diagrams</a:t>
            </a:r>
            <a:endParaRPr lang="en-US" dirty="0"/>
          </a:p>
        </p:txBody>
      </p:sp>
    </p:spTree>
  </p:cSld>
  <p:clrMapOvr>
    <a:masterClrMapping/>
  </p:clrMapOvr>
  <p:transition spd="med">
    <p:dissolv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Behavioral Modeling Diagram</a:t>
            </a:r>
            <a:endParaRPr lang="en-US" dirty="0"/>
          </a:p>
        </p:txBody>
      </p:sp>
      <p:sp>
        <p:nvSpPr>
          <p:cNvPr id="3" name="Content Placeholder 2"/>
          <p:cNvSpPr>
            <a:spLocks noGrp="1"/>
          </p:cNvSpPr>
          <p:nvPr>
            <p:ph idx="1"/>
          </p:nvPr>
        </p:nvSpPr>
        <p:spPr/>
        <p:txBody>
          <a:bodyPr/>
          <a:lstStyle/>
          <a:p>
            <a:r>
              <a:rPr lang="en-US" dirty="0" smtClean="0"/>
              <a:t>Use Case Diagram</a:t>
            </a:r>
          </a:p>
          <a:p>
            <a:r>
              <a:rPr lang="en-US" dirty="0" smtClean="0"/>
              <a:t>Activity Diagram</a:t>
            </a:r>
          </a:p>
          <a:p>
            <a:r>
              <a:rPr lang="en-US" dirty="0" smtClean="0"/>
              <a:t>State Machine Diagram</a:t>
            </a:r>
          </a:p>
          <a:p>
            <a:r>
              <a:rPr lang="en-US" dirty="0" smtClean="0"/>
              <a:t>Communication Diagram</a:t>
            </a:r>
          </a:p>
          <a:p>
            <a:r>
              <a:rPr lang="en-US" dirty="0" smtClean="0"/>
              <a:t>Sequence Diagram</a:t>
            </a:r>
          </a:p>
          <a:p>
            <a:r>
              <a:rPr lang="en-US" dirty="0" smtClean="0"/>
              <a:t>Timing Diagram</a:t>
            </a:r>
          </a:p>
          <a:p>
            <a:r>
              <a:rPr lang="en-US" dirty="0" smtClean="0"/>
              <a:t>Interaction Over view Diagram</a:t>
            </a:r>
          </a:p>
          <a:p>
            <a:endParaRPr lang="en-US" dirty="0"/>
          </a:p>
        </p:txBody>
      </p:sp>
    </p:spTree>
  </p:cSld>
  <p:clrMapOvr>
    <a:masterClrMapping/>
  </p:clrMapOvr>
  <p:transition spd="med">
    <p:dissolv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		</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 USE CASE  is an interaction between a system and external stimulate, that could a human and may be an external system</a:t>
            </a:r>
          </a:p>
          <a:p>
            <a:r>
              <a:rPr lang="en-US" dirty="0" smtClean="0"/>
              <a:t>A USE CASE diagram is an purposed functionality of the system</a:t>
            </a:r>
          </a:p>
          <a:p>
            <a:r>
              <a:rPr lang="en-US" dirty="0" smtClean="0"/>
              <a:t>USE CASE diagram is used to show  a discrete unit of work</a:t>
            </a:r>
          </a:p>
          <a:p>
            <a:r>
              <a:rPr lang="en-US" dirty="0" smtClean="0"/>
              <a:t>It is used at early stages of model</a:t>
            </a:r>
          </a:p>
          <a:p>
            <a:r>
              <a:rPr lang="en-US" dirty="0" smtClean="0"/>
              <a:t>It is the simplest diagram</a:t>
            </a:r>
          </a:p>
          <a:p>
            <a:r>
              <a:rPr lang="en-US" dirty="0" smtClean="0"/>
              <a:t>Example of USE CASE for a Stock trading system</a:t>
            </a:r>
          </a:p>
          <a:p>
            <a:r>
              <a:rPr lang="en-US" dirty="0" smtClean="0"/>
              <a:t>Open an account</a:t>
            </a:r>
          </a:p>
          <a:p>
            <a:r>
              <a:rPr lang="en-US" dirty="0" smtClean="0"/>
              <a:t>Close an account</a:t>
            </a:r>
          </a:p>
          <a:p>
            <a:r>
              <a:rPr lang="en-US" dirty="0" smtClean="0"/>
              <a:t>Deposit funds</a:t>
            </a:r>
          </a:p>
          <a:p>
            <a:r>
              <a:rPr lang="en-US" dirty="0" smtClean="0"/>
              <a:t>Draw funds</a:t>
            </a:r>
          </a:p>
          <a:p>
            <a:endParaRPr lang="en-US" dirty="0" smtClean="0"/>
          </a:p>
          <a:p>
            <a:pPr>
              <a:buNone/>
            </a:pPr>
            <a:r>
              <a:rPr lang="en-US" dirty="0" smtClean="0"/>
              <a:t>   </a:t>
            </a:r>
          </a:p>
          <a:p>
            <a:endParaRPr lang="en-US" dirty="0" smtClean="0"/>
          </a:p>
          <a:p>
            <a:endParaRPr lang="en-US" dirty="0"/>
          </a:p>
        </p:txBody>
      </p:sp>
    </p:spTree>
  </p:cSld>
  <p:clrMapOvr>
    <a:masterClrMapping/>
  </p:clrMapOvr>
  <p:transition spd="med">
    <p:dissolv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This diagram consist of:</a:t>
            </a:r>
          </a:p>
          <a:p>
            <a:r>
              <a:rPr lang="en-US" dirty="0" smtClean="0"/>
              <a:t>Actor   </a:t>
            </a:r>
          </a:p>
          <a:p>
            <a:endParaRPr lang="en-US" dirty="0" smtClean="0"/>
          </a:p>
          <a:p>
            <a:endParaRPr lang="en-US" dirty="0" smtClean="0"/>
          </a:p>
          <a:p>
            <a:pPr>
              <a:buNone/>
            </a:pPr>
            <a:endParaRPr lang="en-US" dirty="0" smtClean="0"/>
          </a:p>
          <a:p>
            <a:pPr>
              <a:buNone/>
            </a:pPr>
            <a:endParaRPr lang="en-US" dirty="0" smtClean="0"/>
          </a:p>
          <a:p>
            <a:pPr>
              <a:buNone/>
            </a:pPr>
            <a:r>
              <a:rPr lang="en-US" dirty="0" smtClean="0"/>
              <a:t>It is represented by a human, either the actor is a human </a:t>
            </a:r>
          </a:p>
          <a:p>
            <a:pPr>
              <a:buNone/>
            </a:pPr>
            <a:r>
              <a:rPr lang="en-US" dirty="0" smtClean="0"/>
              <a:t>Or and external system.</a:t>
            </a:r>
          </a:p>
          <a:p>
            <a:pPr>
              <a:buNone/>
            </a:pPr>
            <a:r>
              <a:rPr lang="en-US" dirty="0" smtClean="0"/>
              <a:t>Actor is role </a:t>
            </a:r>
          </a:p>
          <a:p>
            <a:r>
              <a:rPr lang="en-US" dirty="0" smtClean="0"/>
              <a:t>Use case </a:t>
            </a:r>
          </a:p>
          <a:p>
            <a:pPr>
              <a:buNone/>
            </a:pPr>
            <a:endParaRPr lang="en-US" dirty="0" smtClean="0"/>
          </a:p>
          <a:p>
            <a:pPr>
              <a:buNone/>
            </a:pPr>
            <a:r>
              <a:rPr lang="en-US" dirty="0" smtClean="0"/>
              <a:t>  		            It is represented by an oval shape with title in it</a:t>
            </a:r>
          </a:p>
          <a:p>
            <a:endParaRPr lang="en-US" dirty="0" smtClean="0"/>
          </a:p>
          <a:p>
            <a:endParaRPr lang="en-US" dirty="0" smtClean="0"/>
          </a:p>
          <a:p>
            <a:endParaRPr lang="en-US" dirty="0"/>
          </a:p>
        </p:txBody>
      </p:sp>
      <p:sp>
        <p:nvSpPr>
          <p:cNvPr id="4" name="Smiley Face 3"/>
          <p:cNvSpPr/>
          <p:nvPr/>
        </p:nvSpPr>
        <p:spPr>
          <a:xfrm>
            <a:off x="1143000" y="2971800"/>
            <a:ext cx="304800" cy="2286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rot="5400000">
            <a:off x="914797" y="3581003"/>
            <a:ext cx="762000"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914400" y="3581400"/>
            <a:ext cx="4572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6200000" flipH="1">
            <a:off x="1257300" y="35433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066800" y="3352800"/>
            <a:ext cx="533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685800" y="5334000"/>
            <a:ext cx="1447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p:dissolv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a:t>
            </a:r>
            <a:endParaRPr lang="en-US" dirty="0"/>
          </a:p>
        </p:txBody>
      </p:sp>
      <p:sp>
        <p:nvSpPr>
          <p:cNvPr id="3" name="Content Placeholder 2"/>
          <p:cNvSpPr>
            <a:spLocks noGrp="1"/>
          </p:cNvSpPr>
          <p:nvPr>
            <p:ph idx="1"/>
          </p:nvPr>
        </p:nvSpPr>
        <p:spPr/>
        <p:txBody>
          <a:bodyPr/>
          <a:lstStyle/>
          <a:p>
            <a:r>
              <a:rPr lang="en-US" dirty="0" smtClean="0"/>
              <a:t>USE CASE diagram have  relationship</a:t>
            </a:r>
          </a:p>
          <a:p>
            <a:r>
              <a:rPr lang="en-US" dirty="0" smtClean="0"/>
              <a:t>Include</a:t>
            </a:r>
          </a:p>
          <a:p>
            <a:pPr>
              <a:buNone/>
            </a:pPr>
            <a:r>
              <a:rPr lang="en-US" dirty="0" smtClean="0"/>
              <a:t> It is relationship between a use case to another use case</a:t>
            </a:r>
          </a:p>
          <a:p>
            <a:pPr>
              <a:buNone/>
            </a:pPr>
            <a:r>
              <a:rPr lang="en-US" dirty="0" smtClean="0"/>
              <a:t>   In which a include use case in necessary to  perform other use case, for example  in place order use case  every time  the check funds  use case is included to complete the  place order use case</a:t>
            </a:r>
          </a:p>
          <a:p>
            <a:pPr>
              <a:buNone/>
            </a:pPr>
            <a:r>
              <a:rPr lang="en-US" dirty="0" smtClean="0"/>
              <a:t>                              </a:t>
            </a:r>
          </a:p>
          <a:p>
            <a:pPr>
              <a:buNone/>
            </a:pPr>
            <a:r>
              <a:rPr lang="en-US" dirty="0" smtClean="0"/>
              <a:t>                               </a:t>
            </a:r>
            <a:r>
              <a:rPr lang="en-US" sz="1400" dirty="0" smtClean="0"/>
              <a:t>place order(use case)               &lt;include &gt;              (check funds) use case                           </a:t>
            </a:r>
          </a:p>
          <a:p>
            <a:pPr>
              <a:buNone/>
            </a:pPr>
            <a:endParaRPr lang="en-US" dirty="0" smtClean="0"/>
          </a:p>
          <a:p>
            <a:pPr>
              <a:buNone/>
            </a:pPr>
            <a:endParaRPr lang="en-US" dirty="0" smtClean="0"/>
          </a:p>
          <a:p>
            <a:endParaRPr lang="en-US" dirty="0"/>
          </a:p>
        </p:txBody>
      </p:sp>
      <p:sp>
        <p:nvSpPr>
          <p:cNvPr id="4" name="Oval 3"/>
          <p:cNvSpPr/>
          <p:nvPr/>
        </p:nvSpPr>
        <p:spPr>
          <a:xfrm>
            <a:off x="3276600" y="5410200"/>
            <a:ext cx="8382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a:stCxn id="4" idx="6"/>
            <a:endCxn id="7" idx="2"/>
          </p:cNvCxnSpPr>
          <p:nvPr/>
        </p:nvCxnSpPr>
        <p:spPr>
          <a:xfrm>
            <a:off x="4114800" y="5524500"/>
            <a:ext cx="3276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7391400" y="5410200"/>
            <a:ext cx="8382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Smiley Face 19"/>
          <p:cNvSpPr/>
          <p:nvPr/>
        </p:nvSpPr>
        <p:spPr>
          <a:xfrm>
            <a:off x="1524000" y="5029200"/>
            <a:ext cx="304800" cy="2286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1676400" y="5486400"/>
            <a:ext cx="1600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0" idx="4"/>
          </p:cNvCxnSpPr>
          <p:nvPr/>
        </p:nvCxnSpPr>
        <p:spPr>
          <a:xfrm rot="5400000">
            <a:off x="1333500" y="5600700"/>
            <a:ext cx="685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0800000">
            <a:off x="1524000" y="5410200"/>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1562100" y="5676900"/>
            <a:ext cx="381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a:off x="1409700" y="5676900"/>
            <a:ext cx="381000" cy="1524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dissolv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USE CASE diagram have  relationship</a:t>
            </a:r>
          </a:p>
          <a:p>
            <a:r>
              <a:rPr lang="en-US" dirty="0" smtClean="0"/>
              <a:t>Extends</a:t>
            </a:r>
          </a:p>
          <a:p>
            <a:pPr>
              <a:buNone/>
            </a:pPr>
            <a:r>
              <a:rPr lang="en-US" dirty="0" smtClean="0"/>
              <a:t>    It is relationship between a use case to another use case</a:t>
            </a:r>
          </a:p>
          <a:p>
            <a:pPr>
              <a:buNone/>
            </a:pPr>
            <a:r>
              <a:rPr lang="en-US" dirty="0" smtClean="0"/>
              <a:t>    In which a extends use case in exceptionally  called  for example, if before modifying a particular type of customer order, a user must get approval from some higher authority then the &lt;Get Approval&gt; use case may optionally extend the regular &lt;Modify Order&gt; use case. </a:t>
            </a:r>
          </a:p>
          <a:p>
            <a:pPr>
              <a:buNone/>
            </a:pPr>
            <a:endParaRPr lang="en-US" dirty="0" smtClean="0"/>
          </a:p>
          <a:p>
            <a:pPr>
              <a:buNone/>
            </a:pPr>
            <a:r>
              <a:rPr lang="en-US" dirty="0" smtClean="0"/>
              <a:t>                              </a:t>
            </a:r>
          </a:p>
          <a:p>
            <a:pPr>
              <a:buNone/>
            </a:pPr>
            <a:r>
              <a:rPr lang="en-US" dirty="0" smtClean="0"/>
              <a:t>                               </a:t>
            </a:r>
            <a:r>
              <a:rPr lang="en-US" sz="1400" dirty="0" smtClean="0"/>
              <a:t>      Modify order(use case)               &lt;extends&gt;              (Get Approved) use case                           </a:t>
            </a:r>
          </a:p>
          <a:p>
            <a:pPr>
              <a:buNone/>
            </a:pPr>
            <a:endParaRPr lang="en-US" dirty="0" smtClean="0"/>
          </a:p>
          <a:p>
            <a:pPr>
              <a:buNone/>
            </a:pPr>
            <a:endParaRPr lang="en-US" dirty="0" smtClean="0"/>
          </a:p>
          <a:p>
            <a:endParaRPr lang="en-US" dirty="0"/>
          </a:p>
        </p:txBody>
      </p:sp>
      <p:sp>
        <p:nvSpPr>
          <p:cNvPr id="4" name="Oval 3"/>
          <p:cNvSpPr/>
          <p:nvPr/>
        </p:nvSpPr>
        <p:spPr>
          <a:xfrm>
            <a:off x="3276600" y="5410200"/>
            <a:ext cx="8382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a:stCxn id="4" idx="6"/>
            <a:endCxn id="7" idx="2"/>
          </p:cNvCxnSpPr>
          <p:nvPr/>
        </p:nvCxnSpPr>
        <p:spPr>
          <a:xfrm>
            <a:off x="4114800" y="5524500"/>
            <a:ext cx="3276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7391400" y="5410200"/>
            <a:ext cx="8382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Smiley Face 19"/>
          <p:cNvSpPr/>
          <p:nvPr/>
        </p:nvSpPr>
        <p:spPr>
          <a:xfrm>
            <a:off x="1524000" y="5029200"/>
            <a:ext cx="304800" cy="2286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1676400" y="5486400"/>
            <a:ext cx="1600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0" idx="4"/>
          </p:cNvCxnSpPr>
          <p:nvPr/>
        </p:nvCxnSpPr>
        <p:spPr>
          <a:xfrm rot="5400000">
            <a:off x="1333500" y="5600700"/>
            <a:ext cx="685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0800000">
            <a:off x="1524000" y="5410200"/>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1562100" y="5676900"/>
            <a:ext cx="381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a:off x="1409700" y="5676900"/>
            <a:ext cx="381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114800" y="5562600"/>
            <a:ext cx="2286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flipV="1">
            <a:off x="4114800" y="5410200"/>
            <a:ext cx="228600" cy="762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UML		 </a:t>
            </a:r>
            <a:endParaRPr lang="en-US" dirty="0"/>
          </a:p>
        </p:txBody>
      </p:sp>
      <p:sp>
        <p:nvSpPr>
          <p:cNvPr id="3" name="Content Placeholder 2"/>
          <p:cNvSpPr>
            <a:spLocks noGrp="1"/>
          </p:cNvSpPr>
          <p:nvPr>
            <p:ph idx="1"/>
          </p:nvPr>
        </p:nvSpPr>
        <p:spPr/>
        <p:txBody>
          <a:bodyPr/>
          <a:lstStyle/>
          <a:p>
            <a:r>
              <a:rPr lang="en-US" dirty="0" smtClean="0"/>
              <a:t>In early stages of model driven development there was a great need for some  universal approach for modeling a software system</a:t>
            </a:r>
          </a:p>
          <a:p>
            <a:r>
              <a:rPr lang="en-US" dirty="0" smtClean="0"/>
              <a:t>As deferent people understand the notation in different way if there is no universal model approach</a:t>
            </a:r>
          </a:p>
          <a:p>
            <a:r>
              <a:rPr lang="en-US" dirty="0" smtClean="0"/>
              <a:t>At that time  brooch, rumba, Jacobson gave there theories and universally accepted </a:t>
            </a:r>
          </a:p>
          <a:p>
            <a:r>
              <a:rPr lang="en-US" dirty="0" smtClean="0"/>
              <a:t>All of three decided to build a notation language by merging all of three language and out product of that was UML (unified modeling language )</a:t>
            </a:r>
          </a:p>
          <a:p>
            <a:endParaRPr lang="en-US" dirty="0" smtClean="0"/>
          </a:p>
          <a:p>
            <a:endParaRPr lang="en-US" dirty="0" smtClean="0"/>
          </a:p>
          <a:p>
            <a:endParaRPr lang="en-US" dirty="0"/>
          </a:p>
        </p:txBody>
      </p:sp>
    </p:spTree>
  </p:cSld>
  <p:clrMapOvr>
    <a:masterClrMapping/>
  </p:clrMapOvr>
  <p:transition spd="med">
    <p:dissolv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diagram</a:t>
            </a:r>
            <a:endParaRPr lang="en-US" dirty="0"/>
          </a:p>
        </p:txBody>
      </p:sp>
      <p:sp>
        <p:nvSpPr>
          <p:cNvPr id="3" name="Content Placeholder 2"/>
          <p:cNvSpPr>
            <a:spLocks noGrp="1"/>
          </p:cNvSpPr>
          <p:nvPr>
            <p:ph idx="1"/>
          </p:nvPr>
        </p:nvSpPr>
        <p:spPr/>
        <p:txBody>
          <a:bodyPr/>
          <a:lstStyle/>
          <a:p>
            <a:r>
              <a:rPr lang="en-US" dirty="0" smtClean="0"/>
              <a:t>It shows the dynamic view of the system</a:t>
            </a:r>
          </a:p>
          <a:p>
            <a:r>
              <a:rPr lang="en-US" dirty="0" smtClean="0"/>
              <a:t>It is also called state chart or state machine diagram</a:t>
            </a:r>
          </a:p>
          <a:p>
            <a:r>
              <a:rPr lang="en-US" dirty="0" smtClean="0"/>
              <a:t>It shows the behavior of the system in response to some external stimulate</a:t>
            </a:r>
          </a:p>
          <a:p>
            <a:r>
              <a:rPr lang="en-US" dirty="0" smtClean="0"/>
              <a:t>State diagram is consist of:</a:t>
            </a:r>
          </a:p>
          <a:p>
            <a:pPr>
              <a:buNone/>
            </a:pPr>
            <a:r>
              <a:rPr lang="en-US" dirty="0" smtClean="0"/>
              <a:t>   States </a:t>
            </a:r>
          </a:p>
          <a:p>
            <a:pPr>
              <a:buNone/>
            </a:pPr>
            <a:r>
              <a:rPr lang="en-US" dirty="0" smtClean="0"/>
              <a:t>   super states</a:t>
            </a:r>
          </a:p>
          <a:p>
            <a:pPr>
              <a:buNone/>
            </a:pPr>
            <a:r>
              <a:rPr lang="en-US" dirty="0" smtClean="0"/>
              <a:t>   pseudo state</a:t>
            </a:r>
          </a:p>
          <a:p>
            <a:pPr>
              <a:buNone/>
            </a:pPr>
            <a:r>
              <a:rPr lang="en-US" dirty="0" smtClean="0"/>
              <a:t>   Transition</a:t>
            </a:r>
          </a:p>
          <a:p>
            <a:pPr>
              <a:buNone/>
            </a:pPr>
            <a:endParaRPr lang="en-US" dirty="0"/>
          </a:p>
        </p:txBody>
      </p:sp>
    </p:spTree>
  </p:cSld>
  <p:clrMapOvr>
    <a:masterClrMapping/>
  </p:clrMapOvr>
  <p:transition spd="med">
    <p:dissolv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diagram</a:t>
            </a:r>
            <a:endParaRPr lang="en-US" dirty="0"/>
          </a:p>
        </p:txBody>
      </p:sp>
      <p:sp>
        <p:nvSpPr>
          <p:cNvPr id="3" name="Content Placeholder 2"/>
          <p:cNvSpPr>
            <a:spLocks noGrp="1"/>
          </p:cNvSpPr>
          <p:nvPr>
            <p:ph idx="1"/>
          </p:nvPr>
        </p:nvSpPr>
        <p:spPr/>
        <p:txBody>
          <a:bodyPr/>
          <a:lstStyle/>
          <a:p>
            <a:r>
              <a:rPr lang="en-US" dirty="0" smtClean="0"/>
              <a:t>State and super states are represented as a rounded box and sub states are in super state</a:t>
            </a:r>
          </a:p>
          <a:p>
            <a:endParaRPr lang="en-US" dirty="0" smtClean="0"/>
          </a:p>
          <a:p>
            <a:endParaRPr lang="en-US" dirty="0" smtClean="0"/>
          </a:p>
          <a:p>
            <a:r>
              <a:rPr lang="en-US" sz="1200" dirty="0" smtClean="0"/>
              <a:t>Pseudo	 						                  </a:t>
            </a:r>
            <a:r>
              <a:rPr lang="en-US" sz="1200" dirty="0" err="1" smtClean="0"/>
              <a:t>Psedu</a:t>
            </a:r>
            <a:r>
              <a:rPr lang="en-US" sz="1200" dirty="0" smtClean="0"/>
              <a:t> state</a:t>
            </a:r>
          </a:p>
          <a:p>
            <a:r>
              <a:rPr lang="en-US" sz="1200" dirty="0" smtClean="0"/>
              <a:t>State				</a:t>
            </a:r>
            <a:r>
              <a:rPr lang="en-US" sz="1200" dirty="0" err="1" smtClean="0"/>
              <a:t>Trantion</a:t>
            </a:r>
            <a:r>
              <a:rPr lang="en-US" sz="1200" dirty="0" smtClean="0"/>
              <a:t>	</a:t>
            </a:r>
          </a:p>
          <a:p>
            <a:endParaRPr lang="en-US" dirty="0" smtClean="0"/>
          </a:p>
          <a:p>
            <a:endParaRPr lang="en-US" dirty="0" smtClean="0"/>
          </a:p>
          <a:p>
            <a:r>
              <a:rPr lang="en-US" sz="1400" dirty="0" smtClean="0"/>
              <a:t>Super State                     Sub State 1                  Transient                            sub state 2</a:t>
            </a:r>
            <a:endParaRPr lang="en-US" sz="1400" dirty="0"/>
          </a:p>
        </p:txBody>
      </p:sp>
      <p:sp>
        <p:nvSpPr>
          <p:cNvPr id="4" name="Rounded Rectangle 3"/>
          <p:cNvSpPr/>
          <p:nvPr/>
        </p:nvSpPr>
        <p:spPr>
          <a:xfrm>
            <a:off x="1371600" y="2819400"/>
            <a:ext cx="6096000" cy="1447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2362200" y="3276600"/>
            <a:ext cx="11430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5715000" y="3276600"/>
            <a:ext cx="10668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a:off x="914400" y="3505200"/>
            <a:ext cx="1600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3"/>
            <a:endCxn id="6" idx="1"/>
          </p:cNvCxnSpPr>
          <p:nvPr/>
        </p:nvCxnSpPr>
        <p:spPr>
          <a:xfrm>
            <a:off x="3505200" y="3505200"/>
            <a:ext cx="2209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5" idx="2"/>
          </p:cNvCxnSpPr>
          <p:nvPr/>
        </p:nvCxnSpPr>
        <p:spPr>
          <a:xfrm rot="5400000" flipH="1" flipV="1">
            <a:off x="2228850" y="4400550"/>
            <a:ext cx="1371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6" idx="2"/>
          </p:cNvCxnSpPr>
          <p:nvPr/>
        </p:nvCxnSpPr>
        <p:spPr>
          <a:xfrm rot="5400000" flipH="1" flipV="1">
            <a:off x="5562600" y="4419600"/>
            <a:ext cx="1371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5400000" flipH="1" flipV="1">
            <a:off x="3848497" y="4305697"/>
            <a:ext cx="144700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Donut 18"/>
          <p:cNvSpPr/>
          <p:nvPr/>
        </p:nvSpPr>
        <p:spPr>
          <a:xfrm>
            <a:off x="533400" y="3276600"/>
            <a:ext cx="381000" cy="533400"/>
          </a:xfrm>
          <a:prstGeom prst="donut">
            <a:avLst>
              <a:gd name="adj" fmla="val 453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1" name="Straight Arrow Connector 20"/>
          <p:cNvCxnSpPr/>
          <p:nvPr/>
        </p:nvCxnSpPr>
        <p:spPr>
          <a:xfrm>
            <a:off x="6858000" y="3505200"/>
            <a:ext cx="1143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Donut 23"/>
          <p:cNvSpPr/>
          <p:nvPr/>
        </p:nvSpPr>
        <p:spPr>
          <a:xfrm>
            <a:off x="8001000" y="3276600"/>
            <a:ext cx="381000" cy="381000"/>
          </a:xfrm>
          <a:prstGeom prst="donut">
            <a:avLst>
              <a:gd name="adj" fmla="val 143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0" name="Straight Arrow Connector 29"/>
          <p:cNvCxnSpPr/>
          <p:nvPr/>
        </p:nvCxnSpPr>
        <p:spPr>
          <a:xfrm rot="5400000" flipH="1" flipV="1">
            <a:off x="838200" y="4495800"/>
            <a:ext cx="9144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dissolv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diagram</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838200" y="2362200"/>
            <a:ext cx="6781799" cy="3352800"/>
          </a:xfrm>
          <a:prstGeom prst="rect">
            <a:avLst/>
          </a:prstGeom>
          <a:noFill/>
          <a:ln w="9525">
            <a:noFill/>
            <a:miter lim="800000"/>
            <a:headEnd/>
            <a:tailEnd/>
          </a:ln>
          <a:effectLst/>
        </p:spPr>
      </p:pic>
    </p:spTree>
  </p:cSld>
  <p:clrMapOvr>
    <a:masterClrMapping/>
  </p:clrMapOvr>
  <p:transition spd="med">
    <p:dissolv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diagram</a:t>
            </a:r>
            <a:endParaRPr lang="en-US" dirty="0"/>
          </a:p>
        </p:txBody>
      </p:sp>
      <p:sp>
        <p:nvSpPr>
          <p:cNvPr id="3" name="Content Placeholder 2"/>
          <p:cNvSpPr>
            <a:spLocks noGrp="1"/>
          </p:cNvSpPr>
          <p:nvPr>
            <p:ph idx="1"/>
          </p:nvPr>
        </p:nvSpPr>
        <p:spPr/>
        <p:txBody>
          <a:bodyPr/>
          <a:lstStyle/>
          <a:p>
            <a:r>
              <a:rPr lang="en-US" dirty="0" smtClean="0"/>
              <a:t>Activity diagram is also dynamic view of the system</a:t>
            </a:r>
          </a:p>
          <a:p>
            <a:r>
              <a:rPr lang="en-US" dirty="0" smtClean="0"/>
              <a:t>Activity diagram  similar to flow charts</a:t>
            </a:r>
          </a:p>
          <a:p>
            <a:r>
              <a:rPr lang="en-US" dirty="0" smtClean="0"/>
              <a:t>Each activity consist of  series of actions</a:t>
            </a:r>
          </a:p>
          <a:p>
            <a:r>
              <a:rPr lang="en-US" dirty="0" smtClean="0"/>
              <a:t>Actions are represented by oval shapes </a:t>
            </a:r>
          </a:p>
          <a:p>
            <a:r>
              <a:rPr lang="en-US" dirty="0" smtClean="0"/>
              <a:t>Actions are connected by arrows</a:t>
            </a:r>
          </a:p>
          <a:p>
            <a:r>
              <a:rPr lang="en-US" dirty="0" smtClean="0"/>
              <a:t>Arrow shows the flow of the activity diagram</a:t>
            </a:r>
          </a:p>
          <a:p>
            <a:r>
              <a:rPr lang="en-US" dirty="0" smtClean="0"/>
              <a:t>Activity diagram also shows decision points called decision node</a:t>
            </a:r>
            <a:endParaRPr lang="en-US" dirty="0"/>
          </a:p>
        </p:txBody>
      </p:sp>
    </p:spTree>
  </p:cSld>
  <p:clrMapOvr>
    <a:masterClrMapping/>
  </p:clrMapOvr>
  <p:transition spd="med">
    <p:dissolv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diagram</a:t>
            </a:r>
            <a:endParaRPr lang="en-US" dirty="0"/>
          </a:p>
        </p:txBody>
      </p:sp>
      <p:sp>
        <p:nvSpPr>
          <p:cNvPr id="3" name="Content Placeholder 2"/>
          <p:cNvSpPr>
            <a:spLocks noGrp="1"/>
          </p:cNvSpPr>
          <p:nvPr>
            <p:ph idx="1"/>
          </p:nvPr>
        </p:nvSpPr>
        <p:spPr/>
        <p:txBody>
          <a:bodyPr/>
          <a:lstStyle/>
          <a:p>
            <a:pPr>
              <a:buNone/>
            </a:pPr>
            <a:r>
              <a:rPr lang="en-US" dirty="0" smtClean="0"/>
              <a:t>      </a:t>
            </a:r>
            <a:r>
              <a:rPr lang="en-US" sz="1200" dirty="0" smtClean="0"/>
              <a:t>											portions line							                         starting point																							 Actions																								Decision node															 action																																actions																																End point</a:t>
            </a:r>
            <a:r>
              <a:rPr lang="en-US" dirty="0" smtClean="0"/>
              <a:t> </a:t>
            </a:r>
            <a:endParaRPr lang="en-US" dirty="0"/>
          </a:p>
        </p:txBody>
      </p:sp>
      <p:sp>
        <p:nvSpPr>
          <p:cNvPr id="4" name="Rectangle 3"/>
          <p:cNvSpPr/>
          <p:nvPr/>
        </p:nvSpPr>
        <p:spPr>
          <a:xfrm>
            <a:off x="5029200" y="2133600"/>
            <a:ext cx="3124200" cy="396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5562600" y="3124200"/>
            <a:ext cx="6858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7086600" y="3124200"/>
            <a:ext cx="8382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5562600" y="3962400"/>
            <a:ext cx="7620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7239000" y="4114800"/>
            <a:ext cx="7620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nut 8"/>
          <p:cNvSpPr/>
          <p:nvPr/>
        </p:nvSpPr>
        <p:spPr>
          <a:xfrm>
            <a:off x="5715000" y="2514600"/>
            <a:ext cx="304800" cy="304800"/>
          </a:xfrm>
          <a:prstGeom prst="donut">
            <a:avLst>
              <a:gd name="adj" fmla="val 453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Donut 9"/>
          <p:cNvSpPr/>
          <p:nvPr/>
        </p:nvSpPr>
        <p:spPr>
          <a:xfrm>
            <a:off x="7620000" y="5715000"/>
            <a:ext cx="228600" cy="228600"/>
          </a:xfrm>
          <a:prstGeom prst="donut">
            <a:avLst>
              <a:gd name="adj" fmla="val 143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2" name="Straight Arrow Connector 11"/>
          <p:cNvCxnSpPr/>
          <p:nvPr/>
        </p:nvCxnSpPr>
        <p:spPr>
          <a:xfrm rot="5400000">
            <a:off x="5714206" y="2971006"/>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6" idx="1"/>
          </p:cNvCxnSpPr>
          <p:nvPr/>
        </p:nvCxnSpPr>
        <p:spPr>
          <a:xfrm>
            <a:off x="6248400" y="3276600"/>
            <a:ext cx="838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10800000" flipV="1">
            <a:off x="6248400" y="3429000"/>
            <a:ext cx="8382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6200000" flipH="1">
            <a:off x="7468394" y="3505994"/>
            <a:ext cx="228600" cy="746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Diamond 27"/>
          <p:cNvSpPr/>
          <p:nvPr/>
        </p:nvSpPr>
        <p:spPr>
          <a:xfrm>
            <a:off x="7543800" y="3657600"/>
            <a:ext cx="152400" cy="2286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p:cNvCxnSpPr/>
          <p:nvPr/>
        </p:nvCxnSpPr>
        <p:spPr>
          <a:xfrm rot="5400000">
            <a:off x="7505700" y="3999706"/>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7239000" y="5105401"/>
            <a:ext cx="7620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Arrow Connector 43"/>
          <p:cNvCxnSpPr/>
          <p:nvPr/>
        </p:nvCxnSpPr>
        <p:spPr>
          <a:xfrm rot="16200000" flipH="1">
            <a:off x="7468394" y="4496595"/>
            <a:ext cx="228600" cy="746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Diamond 44"/>
          <p:cNvSpPr/>
          <p:nvPr/>
        </p:nvSpPr>
        <p:spPr>
          <a:xfrm>
            <a:off x="7543800" y="4648201"/>
            <a:ext cx="152400" cy="2286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Arrow Connector 45"/>
          <p:cNvCxnSpPr/>
          <p:nvPr/>
        </p:nvCxnSpPr>
        <p:spPr>
          <a:xfrm rot="5400000">
            <a:off x="7505700" y="4990307"/>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Rounded Rectangle 46"/>
          <p:cNvSpPr/>
          <p:nvPr/>
        </p:nvSpPr>
        <p:spPr>
          <a:xfrm>
            <a:off x="5486400" y="4724400"/>
            <a:ext cx="7620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Arrow Connector 47"/>
          <p:cNvCxnSpPr>
            <a:endCxn id="47" idx="0"/>
          </p:cNvCxnSpPr>
          <p:nvPr/>
        </p:nvCxnSpPr>
        <p:spPr>
          <a:xfrm rot="5400000">
            <a:off x="5639594" y="4495006"/>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rot="5400000">
            <a:off x="7543006" y="5561806"/>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Minus 55"/>
          <p:cNvSpPr/>
          <p:nvPr/>
        </p:nvSpPr>
        <p:spPr>
          <a:xfrm>
            <a:off x="6553200" y="1600200"/>
            <a:ext cx="152400" cy="5029200"/>
          </a:xfrm>
          <a:prstGeom prst="mathMinus">
            <a:avLst>
              <a:gd name="adj1" fmla="val 7725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Arrow Connector 58"/>
          <p:cNvCxnSpPr/>
          <p:nvPr/>
        </p:nvCxnSpPr>
        <p:spPr>
          <a:xfrm>
            <a:off x="4267200" y="2438400"/>
            <a:ext cx="2286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endCxn id="10" idx="1"/>
          </p:cNvCxnSpPr>
          <p:nvPr/>
        </p:nvCxnSpPr>
        <p:spPr>
          <a:xfrm>
            <a:off x="6097588" y="5029200"/>
            <a:ext cx="1555890" cy="7192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4267200" y="2667000"/>
            <a:ext cx="1447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3886200" y="3200400"/>
            <a:ext cx="1676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V="1">
            <a:off x="3733800" y="4040188"/>
            <a:ext cx="1828800" cy="746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V="1">
            <a:off x="3810000" y="4802188"/>
            <a:ext cx="1676400" cy="746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4267200" y="3733800"/>
            <a:ext cx="3200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a:off x="3962400" y="5715000"/>
            <a:ext cx="3657600" cy="777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dissolv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diagram</a:t>
            </a:r>
            <a:endParaRPr lang="en-US" dirty="0"/>
          </a:p>
        </p:txBody>
      </p:sp>
      <p:sp>
        <p:nvSpPr>
          <p:cNvPr id="5" name="Content Placeholder 4"/>
          <p:cNvSpPr>
            <a:spLocks noGrp="1"/>
          </p:cNvSpPr>
          <p:nvPr>
            <p:ph idx="1"/>
          </p:nvPr>
        </p:nvSpPr>
        <p:spPr/>
        <p:txBody>
          <a:bodyPr/>
          <a:lstStyle/>
          <a:p>
            <a:r>
              <a:rPr lang="en-US" dirty="0" smtClean="0"/>
              <a:t>Activity diagram is used to describe the individual use case </a:t>
            </a:r>
          </a:p>
          <a:p>
            <a:r>
              <a:rPr lang="en-US" dirty="0" smtClean="0"/>
              <a:t>Use case is used to describe the user goal</a:t>
            </a:r>
          </a:p>
          <a:p>
            <a:r>
              <a:rPr lang="en-US" dirty="0" smtClean="0"/>
              <a:t>Activity diagram can be used where we can use flow charts</a:t>
            </a:r>
          </a:p>
          <a:p>
            <a:pPr>
              <a:buNone/>
            </a:pPr>
            <a:r>
              <a:rPr lang="en-US" dirty="0" smtClean="0"/>
              <a:t> </a:t>
            </a:r>
          </a:p>
          <a:p>
            <a:pPr>
              <a:buNone/>
            </a:pPr>
            <a:endParaRPr lang="en-US" dirty="0"/>
          </a:p>
        </p:txBody>
      </p:sp>
    </p:spTree>
  </p:cSld>
  <p:clrMapOvr>
    <a:masterClrMapping/>
  </p:clrMapOvr>
  <p:transition spd="med">
    <p:dissolv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Timing diagram</a:t>
            </a:r>
            <a:endParaRPr lang="en-US" dirty="0"/>
          </a:p>
        </p:txBody>
      </p:sp>
      <p:sp>
        <p:nvSpPr>
          <p:cNvPr id="3" name="Content Placeholder 2"/>
          <p:cNvSpPr>
            <a:spLocks noGrp="1"/>
          </p:cNvSpPr>
          <p:nvPr>
            <p:ph idx="1"/>
          </p:nvPr>
        </p:nvSpPr>
        <p:spPr/>
        <p:txBody>
          <a:bodyPr/>
          <a:lstStyle/>
          <a:p>
            <a:r>
              <a:rPr lang="en-US" sz="2000" dirty="0" smtClean="0"/>
              <a:t>Timing diagrams are used to display the change in state or  value of one or more elements over time. </a:t>
            </a:r>
          </a:p>
          <a:p>
            <a:r>
              <a:rPr lang="en-US" sz="2000" dirty="0" smtClean="0"/>
              <a:t>A state lifeline shows the change of state of an item over time</a:t>
            </a:r>
          </a:p>
          <a:p>
            <a:r>
              <a:rPr lang="en-US" sz="2000" dirty="0" smtClean="0"/>
              <a:t>The X-axis displays elapsed time in whatever units are chosen</a:t>
            </a:r>
          </a:p>
          <a:p>
            <a:r>
              <a:rPr lang="en-US" sz="2000" dirty="0" smtClean="0"/>
              <a:t>The Y-axis is label with a given list of states</a:t>
            </a:r>
          </a:p>
          <a:p>
            <a:endParaRPr lang="en-US" dirty="0" smtClean="0"/>
          </a:p>
        </p:txBody>
      </p:sp>
      <p:pic>
        <p:nvPicPr>
          <p:cNvPr id="4" name="Picture 2"/>
          <p:cNvPicPr>
            <a:picLocks noChangeAspect="1" noChangeArrowheads="1"/>
          </p:cNvPicPr>
          <p:nvPr/>
        </p:nvPicPr>
        <p:blipFill>
          <a:blip r:embed="rId2"/>
          <a:srcRect/>
          <a:stretch>
            <a:fillRect/>
          </a:stretch>
        </p:blipFill>
        <p:spPr bwMode="auto">
          <a:xfrm>
            <a:off x="762000" y="4267200"/>
            <a:ext cx="7696200" cy="2133600"/>
          </a:xfrm>
          <a:prstGeom prst="rect">
            <a:avLst/>
          </a:prstGeom>
          <a:noFill/>
          <a:ln w="9525">
            <a:noFill/>
            <a:miter lim="800000"/>
            <a:headEnd/>
            <a:tailEnd/>
          </a:ln>
          <a:effectLst/>
        </p:spPr>
      </p:pic>
    </p:spTree>
  </p:cSld>
  <p:clrMapOvr>
    <a:masterClrMapping/>
  </p:clrMapOvr>
  <p:transition spd="med">
    <p:dissolv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diagrams</a:t>
            </a:r>
            <a:endParaRPr lang="en-US" dirty="0"/>
          </a:p>
        </p:txBody>
      </p:sp>
      <p:sp>
        <p:nvSpPr>
          <p:cNvPr id="3" name="Content Placeholder 2"/>
          <p:cNvSpPr>
            <a:spLocks noGrp="1"/>
          </p:cNvSpPr>
          <p:nvPr>
            <p:ph idx="1"/>
          </p:nvPr>
        </p:nvSpPr>
        <p:spPr/>
        <p:txBody>
          <a:bodyPr/>
          <a:lstStyle/>
          <a:p>
            <a:r>
              <a:rPr lang="en-US" dirty="0" smtClean="0"/>
              <a:t>A communication diagram, formerly called a collaboration diagram</a:t>
            </a:r>
          </a:p>
          <a:p>
            <a:r>
              <a:rPr lang="en-US" dirty="0" smtClean="0"/>
              <a:t>It shows similar information to sequence diagrams</a:t>
            </a:r>
          </a:p>
          <a:p>
            <a:r>
              <a:rPr lang="en-US" dirty="0" smtClean="0"/>
              <a:t>Communication diagram shows the  objects relationship</a:t>
            </a:r>
          </a:p>
          <a:p>
            <a:r>
              <a:rPr lang="en-US" dirty="0" smtClean="0"/>
              <a:t>Objects are shown with association connectors between them</a:t>
            </a:r>
          </a:p>
          <a:p>
            <a:r>
              <a:rPr lang="en-US" dirty="0" smtClean="0"/>
              <a:t>Messages are added to the associations and show as short arrows pointing in the direction of the message flow</a:t>
            </a:r>
          </a:p>
          <a:p>
            <a:endParaRPr lang="en-US" dirty="0"/>
          </a:p>
        </p:txBody>
      </p:sp>
    </p:spTree>
  </p:cSld>
  <p:clrMapOvr>
    <a:masterClrMapping/>
  </p:clrMapOvr>
  <p:transition spd="med">
    <p:dissolv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diagram</a:t>
            </a:r>
            <a:endParaRPr lang="en-US" dirty="0"/>
          </a:p>
        </p:txBody>
      </p:sp>
      <p:pic>
        <p:nvPicPr>
          <p:cNvPr id="10242" name="Picture 2"/>
          <p:cNvPicPr>
            <a:picLocks noGrp="1" noChangeAspect="1" noChangeArrowheads="1"/>
          </p:cNvPicPr>
          <p:nvPr>
            <p:ph idx="1"/>
          </p:nvPr>
        </p:nvPicPr>
        <p:blipFill>
          <a:blip r:embed="rId2"/>
          <a:srcRect/>
          <a:stretch>
            <a:fillRect/>
          </a:stretch>
        </p:blipFill>
        <p:spPr bwMode="auto">
          <a:xfrm>
            <a:off x="990600" y="2100191"/>
            <a:ext cx="7467599" cy="4232121"/>
          </a:xfrm>
          <a:prstGeom prst="rect">
            <a:avLst/>
          </a:prstGeom>
          <a:noFill/>
          <a:ln w="9525">
            <a:noFill/>
            <a:miter lim="800000"/>
            <a:headEnd/>
            <a:tailEnd/>
          </a:ln>
          <a:effectLst/>
        </p:spPr>
      </p:pic>
    </p:spTree>
  </p:cSld>
  <p:clrMapOvr>
    <a:masterClrMapping/>
  </p:clrMapOvr>
  <p:transition spd="med">
    <p:dissolv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 Overview diagram</a:t>
            </a:r>
            <a:endParaRPr lang="en-US" dirty="0"/>
          </a:p>
        </p:txBody>
      </p:sp>
      <p:sp>
        <p:nvSpPr>
          <p:cNvPr id="3" name="Content Placeholder 2"/>
          <p:cNvSpPr>
            <a:spLocks noGrp="1"/>
          </p:cNvSpPr>
          <p:nvPr>
            <p:ph idx="1"/>
          </p:nvPr>
        </p:nvSpPr>
        <p:spPr/>
        <p:txBody>
          <a:bodyPr>
            <a:normAutofit fontScale="85000" lnSpcReduction="20000"/>
          </a:bodyPr>
          <a:lstStyle/>
          <a:p>
            <a:pPr>
              <a:buNone/>
            </a:pPr>
            <a:endParaRPr lang="en-US" dirty="0" smtClean="0"/>
          </a:p>
          <a:p>
            <a:r>
              <a:rPr lang="en-US" dirty="0" smtClean="0"/>
              <a:t>Interaction diagram is the combination of activity and sequence diagrams</a:t>
            </a:r>
          </a:p>
          <a:p>
            <a:r>
              <a:rPr lang="en-US" dirty="0" smtClean="0"/>
              <a:t>It allow interaction fragments to be easily combined with decision points and flows</a:t>
            </a:r>
          </a:p>
          <a:p>
            <a:r>
              <a:rPr lang="en-US" dirty="0" smtClean="0"/>
              <a:t>An interaction overview diagram is a form of activity diagram in which the nodes represent interaction diagrams.</a:t>
            </a:r>
          </a:p>
          <a:p>
            <a:r>
              <a:rPr lang="en-US" dirty="0" smtClean="0"/>
              <a:t> Interaction diagrams can include sequence, communication, interaction overview and timing diagrams. </a:t>
            </a:r>
          </a:p>
          <a:p>
            <a:r>
              <a:rPr lang="en-US" dirty="0" smtClean="0"/>
              <a:t>Most of the notation for interaction overview diagrams is the same for activity diagrams. For example, initial, final, decision, and join nodes are all the same. </a:t>
            </a:r>
          </a:p>
          <a:p>
            <a:r>
              <a:rPr lang="en-US" dirty="0" smtClean="0"/>
              <a:t> Interaction overview diagrams introduce two new elements: interaction occurrences and interaction elements.</a:t>
            </a:r>
            <a:endParaRPr lang="en-US" dirty="0"/>
          </a:p>
        </p:txBody>
      </p:sp>
    </p:spTree>
  </p:cSld>
  <p:clrMapOvr>
    <a:masterClrMapping/>
  </p:clrMapOvr>
  <p:transition spd="med">
    <p:dissolv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UML</a:t>
            </a:r>
            <a:endParaRPr lang="en-US" dirty="0"/>
          </a:p>
        </p:txBody>
      </p:sp>
      <p:sp>
        <p:nvSpPr>
          <p:cNvPr id="3" name="Content Placeholder 2"/>
          <p:cNvSpPr>
            <a:spLocks noGrp="1"/>
          </p:cNvSpPr>
          <p:nvPr>
            <p:ph idx="1"/>
          </p:nvPr>
        </p:nvSpPr>
        <p:spPr/>
        <p:txBody>
          <a:bodyPr/>
          <a:lstStyle/>
          <a:p>
            <a:r>
              <a:rPr lang="en-US" dirty="0" smtClean="0"/>
              <a:t>In 1997 OMG (Object management group) a non profit organization standardized the UML </a:t>
            </a:r>
          </a:p>
          <a:p>
            <a:r>
              <a:rPr lang="en-US" dirty="0" smtClean="0"/>
              <a:t>Since then they are making improvement in UML</a:t>
            </a:r>
          </a:p>
          <a:p>
            <a:r>
              <a:rPr lang="en-US" dirty="0" smtClean="0"/>
              <a:t>Released versions of UML</a:t>
            </a:r>
          </a:p>
          <a:p>
            <a:endParaRPr lang="en-US" dirty="0" smtClean="0"/>
          </a:p>
          <a:p>
            <a:endParaRPr lang="en-US" dirty="0"/>
          </a:p>
        </p:txBody>
      </p:sp>
    </p:spTree>
  </p:cSld>
  <p:clrMapOvr>
    <a:masterClrMapping/>
  </p:clrMapOvr>
  <p:transition spd="med">
    <p:dissolv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 Overview diagram</a:t>
            </a:r>
            <a:endParaRPr lang="en-US" dirty="0"/>
          </a:p>
        </p:txBody>
      </p:sp>
      <p:sp>
        <p:nvSpPr>
          <p:cNvPr id="3" name="Content Placeholder 2"/>
          <p:cNvSpPr>
            <a:spLocks noGrp="1"/>
          </p:cNvSpPr>
          <p:nvPr>
            <p:ph idx="1"/>
          </p:nvPr>
        </p:nvSpPr>
        <p:spPr/>
        <p:txBody>
          <a:bodyPr/>
          <a:lstStyle/>
          <a:p>
            <a:r>
              <a:rPr lang="en-US" dirty="0" smtClean="0"/>
              <a:t>Interaction occurrences are references to existing interaction diagrams.</a:t>
            </a:r>
          </a:p>
          <a:p>
            <a:r>
              <a:rPr lang="en-US" dirty="0" smtClean="0"/>
              <a:t>An interaction occurrence is shown as a reference frame; that is, a frame with "ref" in the top-left corner</a:t>
            </a:r>
          </a:p>
          <a:p>
            <a:r>
              <a:rPr lang="en-US" dirty="0" smtClean="0"/>
              <a:t>Interaction elements are similar to interaction occurrences, in that they display a representation of existing interaction diagrams within a rectangular frame</a:t>
            </a:r>
          </a:p>
          <a:p>
            <a:endParaRPr lang="en-US" dirty="0" smtClean="0"/>
          </a:p>
          <a:p>
            <a:endParaRPr lang="en-US" dirty="0" smtClean="0"/>
          </a:p>
          <a:p>
            <a:endParaRPr lang="en-US" dirty="0"/>
          </a:p>
        </p:txBody>
      </p:sp>
    </p:spTree>
  </p:cSld>
  <p:clrMapOvr>
    <a:masterClrMapping/>
  </p:clrMapOvr>
  <p:transition spd="med">
    <p:dissolv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609600" y="228600"/>
            <a:ext cx="7848600" cy="6400799"/>
          </a:xfrm>
          <a:prstGeom prst="rect">
            <a:avLst/>
          </a:prstGeom>
          <a:noFill/>
          <a:ln w="9525">
            <a:noFill/>
            <a:miter lim="800000"/>
            <a:headEnd/>
            <a:tailEnd/>
          </a:ln>
          <a:effectLst/>
        </p:spPr>
      </p:pic>
    </p:spTree>
  </p:cSld>
  <p:clrMapOvr>
    <a:masterClrMapping/>
  </p:clrMapOvr>
  <p:transition spd="med">
    <p:dissolv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 Overview Diagram</a:t>
            </a:r>
            <a:endParaRPr lang="en-US" dirty="0"/>
          </a:p>
        </p:txBody>
      </p:sp>
      <p:pic>
        <p:nvPicPr>
          <p:cNvPr id="8194" name="Picture 2"/>
          <p:cNvPicPr>
            <a:picLocks noGrp="1" noChangeAspect="1" noChangeArrowheads="1"/>
          </p:cNvPicPr>
          <p:nvPr>
            <p:ph idx="1"/>
          </p:nvPr>
        </p:nvPicPr>
        <p:blipFill>
          <a:blip r:embed="rId2"/>
          <a:srcRect/>
          <a:stretch>
            <a:fillRect/>
          </a:stretch>
        </p:blipFill>
        <p:spPr bwMode="auto">
          <a:xfrm>
            <a:off x="835868" y="2133599"/>
            <a:ext cx="6936532" cy="4419601"/>
          </a:xfrm>
          <a:prstGeom prst="rect">
            <a:avLst/>
          </a:prstGeom>
          <a:noFill/>
          <a:ln w="9525">
            <a:noFill/>
            <a:miter lim="800000"/>
            <a:headEnd/>
            <a:tailEnd/>
          </a:ln>
          <a:effectLst/>
        </p:spPr>
      </p:pic>
    </p:spTree>
  </p:cSld>
  <p:clrMapOvr>
    <a:masterClrMapping/>
  </p:clrMapOvr>
  <p:transition spd="med">
    <p:dissolv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 Overview</a:t>
            </a:r>
            <a:endParaRPr lang="en-US" dirty="0"/>
          </a:p>
        </p:txBody>
      </p:sp>
      <p:sp>
        <p:nvSpPr>
          <p:cNvPr id="3" name="Content Placeholder 2"/>
          <p:cNvSpPr>
            <a:spLocks noGrp="1"/>
          </p:cNvSpPr>
          <p:nvPr>
            <p:ph idx="1"/>
          </p:nvPr>
        </p:nvSpPr>
        <p:spPr/>
        <p:txBody>
          <a:bodyPr/>
          <a:lstStyle/>
          <a:p>
            <a:r>
              <a:rPr lang="en-US" dirty="0" smtClean="0"/>
              <a:t>All the same controls from activity diagrams (fork, join, merge, etc.) </a:t>
            </a:r>
          </a:p>
          <a:p>
            <a:r>
              <a:rPr lang="en-US" dirty="0" smtClean="0"/>
              <a:t>Controls can be used on interaction overview diagrams to put the control logic around the lower level diagrams.</a:t>
            </a:r>
          </a:p>
          <a:p>
            <a:r>
              <a:rPr lang="en-US" dirty="0" smtClean="0"/>
              <a:t>The above example depicts a sample sale process</a:t>
            </a:r>
            <a:endParaRPr lang="en-US" dirty="0"/>
          </a:p>
        </p:txBody>
      </p:sp>
    </p:spTree>
  </p:cSld>
  <p:clrMapOvr>
    <a:masterClrMapping/>
  </p:clrMapOvr>
  <p:transition spd="med">
    <p:dissolv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diagram</a:t>
            </a:r>
            <a:endParaRPr lang="en-US" dirty="0"/>
          </a:p>
        </p:txBody>
      </p:sp>
      <p:sp>
        <p:nvSpPr>
          <p:cNvPr id="3" name="Content Placeholder 2"/>
          <p:cNvSpPr>
            <a:spLocks noGrp="1"/>
          </p:cNvSpPr>
          <p:nvPr>
            <p:ph idx="1"/>
          </p:nvPr>
        </p:nvSpPr>
        <p:spPr/>
        <p:txBody>
          <a:bodyPr/>
          <a:lstStyle/>
          <a:p>
            <a:r>
              <a:rPr lang="en-US" dirty="0" smtClean="0"/>
              <a:t>Sequence diagrams provide a graphical representation of object interactions over time</a:t>
            </a:r>
          </a:p>
          <a:p>
            <a:r>
              <a:rPr lang="en-US" dirty="0" smtClean="0"/>
              <a:t>One sequence diagram typically represents a single Use Case 'scenario' or flow of events.</a:t>
            </a:r>
            <a:endParaRPr lang="en-US" b="1" dirty="0" smtClean="0"/>
          </a:p>
          <a:p>
            <a:r>
              <a:rPr lang="en-US" dirty="0" smtClean="0"/>
              <a:t>The diagrams show the flow of messages from one object to another, and as such correspond to the methods and events supported by a class/object.</a:t>
            </a:r>
            <a:endParaRPr lang="en-US" b="1" dirty="0" smtClean="0"/>
          </a:p>
          <a:p>
            <a:endParaRPr lang="en-US" dirty="0"/>
          </a:p>
        </p:txBody>
      </p:sp>
    </p:spTree>
  </p:cSld>
  <p:clrMapOvr>
    <a:masterClrMapping/>
  </p:clrMapOvr>
  <p:transition spd="med">
    <p:dissolv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p:cNvPicPr>
            <a:picLocks/>
          </p:cNvPicPr>
          <p:nvPr/>
        </p:nvPicPr>
        <p:blipFill>
          <a:blip r:embed="rId2"/>
          <a:srcRect/>
          <a:stretch>
            <a:fillRect/>
          </a:stretch>
        </p:blipFill>
        <p:spPr bwMode="auto">
          <a:xfrm>
            <a:off x="304800" y="457200"/>
            <a:ext cx="8610600" cy="5867399"/>
          </a:xfrm>
          <a:prstGeom prst="rect">
            <a:avLst/>
          </a:prstGeom>
          <a:noFill/>
          <a:ln w="9525">
            <a:noFill/>
            <a:miter lim="800000"/>
            <a:headEnd/>
            <a:tailEnd/>
          </a:ln>
        </p:spPr>
      </p:pic>
    </p:spTree>
  </p:cSld>
  <p:clrMapOvr>
    <a:masterClrMapping/>
  </p:clrMapOvr>
  <p:transition spd="med">
    <p:dissolv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ransition spd="med">
    <p:dissolv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Versions of UML</a:t>
            </a:r>
            <a:endParaRPr lang="en-US" dirty="0"/>
          </a:p>
        </p:txBody>
      </p:sp>
      <p:sp>
        <p:nvSpPr>
          <p:cNvPr id="3" name="Content Placeholder 2"/>
          <p:cNvSpPr>
            <a:spLocks noGrp="1"/>
          </p:cNvSpPr>
          <p:nvPr>
            <p:ph idx="1"/>
          </p:nvPr>
        </p:nvSpPr>
        <p:spPr/>
        <p:txBody>
          <a:bodyPr>
            <a:normAutofit fontScale="92500" lnSpcReduction="20000"/>
          </a:bodyPr>
          <a:lstStyle/>
          <a:p>
            <a:pPr>
              <a:buNone/>
            </a:pPr>
            <a:endParaRPr lang="en-US" dirty="0" smtClean="0"/>
          </a:p>
          <a:p>
            <a:r>
              <a:rPr lang="en-US" dirty="0" smtClean="0"/>
              <a:t>2.2 February 2009      </a:t>
            </a:r>
            <a:r>
              <a:rPr lang="en-US" dirty="0" smtClean="0">
                <a:hlinkClick r:id="rId3" action="ppaction://hlinkfile"/>
              </a:rPr>
              <a:t>http://www.omg.org/spec/UML/2.2</a:t>
            </a:r>
            <a:endParaRPr lang="en-US" dirty="0" smtClean="0"/>
          </a:p>
          <a:p>
            <a:r>
              <a:rPr lang="en-US" dirty="0" smtClean="0"/>
              <a:t>2.1.2 November 2007 </a:t>
            </a:r>
            <a:r>
              <a:rPr lang="en-US" dirty="0" smtClean="0">
                <a:hlinkClick r:id="rId4" action="ppaction://hlinkfile"/>
              </a:rPr>
              <a:t>http://www.omg.org/spec/UML/2.1.2</a:t>
            </a:r>
            <a:endParaRPr lang="en-US" dirty="0" smtClean="0"/>
          </a:p>
          <a:p>
            <a:r>
              <a:rPr lang="en-US" dirty="0" smtClean="0"/>
              <a:t>2.1.1 August 2007       </a:t>
            </a:r>
            <a:r>
              <a:rPr lang="en-US" dirty="0" smtClean="0">
                <a:hlinkClick r:id="rId5" action="ppaction://hlinkfile"/>
              </a:rPr>
              <a:t>http://www.omg.org/spec/UML/2.1.1</a:t>
            </a:r>
            <a:endParaRPr lang="en-US" dirty="0" smtClean="0"/>
          </a:p>
          <a:p>
            <a:r>
              <a:rPr lang="en-US" dirty="0" smtClean="0"/>
              <a:t>2.0 July 2005              </a:t>
            </a:r>
            <a:r>
              <a:rPr lang="en-US" dirty="0" smtClean="0">
                <a:hlinkClick r:id="rId6"/>
              </a:rPr>
              <a:t>http://www.omg.org/spec/UML/2.0</a:t>
            </a:r>
            <a:endParaRPr lang="en-US" dirty="0" smtClean="0"/>
          </a:p>
          <a:p>
            <a:r>
              <a:rPr lang="en-US" dirty="0" smtClean="0"/>
              <a:t>1.5 March 2003          </a:t>
            </a:r>
            <a:r>
              <a:rPr lang="en-US" dirty="0" smtClean="0">
                <a:hlinkClick r:id="rId7"/>
              </a:rPr>
              <a:t>http://www.omg.org/spec/UML/1.5</a:t>
            </a:r>
            <a:endParaRPr lang="en-US" dirty="0" smtClean="0"/>
          </a:p>
          <a:p>
            <a:r>
              <a:rPr lang="en-US" dirty="0" smtClean="0"/>
              <a:t>1.4.2 July 2004           </a:t>
            </a:r>
            <a:r>
              <a:rPr lang="en-US" dirty="0" smtClean="0">
                <a:hlinkClick r:id="" action="ppaction://hlinkfile"/>
              </a:rPr>
              <a:t>ISO/IEC 19501</a:t>
            </a:r>
            <a:endParaRPr lang="en-US" dirty="0" smtClean="0"/>
          </a:p>
          <a:p>
            <a:r>
              <a:rPr lang="en-US" dirty="0" smtClean="0"/>
              <a:t>1.4  September 2001  </a:t>
            </a:r>
            <a:r>
              <a:rPr lang="en-US" dirty="0" smtClean="0">
                <a:hlinkClick r:id="rId8" action="ppaction://hlinkfile"/>
              </a:rPr>
              <a:t>http://www.omg.org/spec/UML/1.4</a:t>
            </a:r>
            <a:endParaRPr lang="en-US" dirty="0" smtClean="0"/>
          </a:p>
          <a:p>
            <a:r>
              <a:rPr lang="en-US" dirty="0" smtClean="0"/>
              <a:t>1.3  March 2000         </a:t>
            </a:r>
            <a:r>
              <a:rPr lang="en-US" dirty="0" smtClean="0">
                <a:hlinkClick r:id="rId9"/>
              </a:rPr>
              <a:t>http://www.omg.org/spec/UML/1.3</a:t>
            </a:r>
            <a:endParaRPr lang="en-US" dirty="0" smtClean="0"/>
          </a:p>
          <a:p>
            <a:r>
              <a:rPr lang="en-US" dirty="0" smtClean="0"/>
              <a:t>1.2  July   1998</a:t>
            </a:r>
          </a:p>
          <a:p>
            <a:r>
              <a:rPr lang="en-US" dirty="0" smtClean="0"/>
              <a:t>1.1   November 1997</a:t>
            </a:r>
          </a:p>
          <a:p>
            <a:endParaRPr lang="en-US" dirty="0"/>
          </a:p>
        </p:txBody>
      </p:sp>
    </p:spTree>
  </p:cSld>
  <p:clrMapOvr>
    <a:masterClrMapping/>
  </p:clrMapOvr>
  <p:transition spd="med">
    <p:dissolv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1.1</a:t>
            </a:r>
            <a:endParaRPr lang="en-US" dirty="0"/>
          </a:p>
        </p:txBody>
      </p:sp>
      <p:sp>
        <p:nvSpPr>
          <p:cNvPr id="3" name="Content Placeholder 2"/>
          <p:cNvSpPr>
            <a:spLocks noGrp="1"/>
          </p:cNvSpPr>
          <p:nvPr>
            <p:ph idx="1"/>
          </p:nvPr>
        </p:nvSpPr>
        <p:spPr/>
        <p:txBody>
          <a:bodyPr>
            <a:normAutofit fontScale="92500"/>
          </a:bodyPr>
          <a:lstStyle/>
          <a:p>
            <a:r>
              <a:rPr lang="en-US" dirty="0" smtClean="0"/>
              <a:t>Use case diagrams (fulfill purposed functionality)</a:t>
            </a:r>
          </a:p>
          <a:p>
            <a:r>
              <a:rPr lang="en-US" dirty="0" smtClean="0"/>
              <a:t>Class diagrams (depict static  view and relationship)</a:t>
            </a:r>
          </a:p>
          <a:p>
            <a:r>
              <a:rPr lang="en-US" dirty="0" smtClean="0"/>
              <a:t>Object diagrams (depict view of instance of class )</a:t>
            </a:r>
          </a:p>
          <a:p>
            <a:r>
              <a:rPr lang="en-US" dirty="0" smtClean="0"/>
              <a:t>Sequence diagrams  (depict messages  over time line)</a:t>
            </a:r>
          </a:p>
          <a:p>
            <a:r>
              <a:rPr lang="en-US" dirty="0" smtClean="0"/>
              <a:t>Collaboration diagrams (like sequence diagram but define object roles)</a:t>
            </a:r>
          </a:p>
          <a:p>
            <a:r>
              <a:rPr lang="en-US" dirty="0" smtClean="0"/>
              <a:t>State chart diagrams (depicts states of the object)</a:t>
            </a:r>
          </a:p>
          <a:p>
            <a:r>
              <a:rPr lang="en-US" dirty="0" smtClean="0"/>
              <a:t>Activity diagrams (dynamic view like flow chart )</a:t>
            </a:r>
          </a:p>
          <a:p>
            <a:r>
              <a:rPr lang="en-US" dirty="0" smtClean="0"/>
              <a:t>Component diagrams (depict components  ) </a:t>
            </a:r>
          </a:p>
          <a:p>
            <a:r>
              <a:rPr lang="en-US" dirty="0" smtClean="0"/>
              <a:t>Deployment diagrams (depict physical layout of system )</a:t>
            </a:r>
          </a:p>
          <a:p>
            <a:endParaRPr lang="en-US" dirty="0"/>
          </a:p>
        </p:txBody>
      </p:sp>
    </p:spTree>
  </p:cSld>
  <p:clrMapOvr>
    <a:masterClrMapping/>
  </p:clrMapOvr>
  <p:transition spd="med">
    <p:dissolv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in UML2.0</a:t>
            </a:r>
            <a:endParaRPr lang="en-US" dirty="0"/>
          </a:p>
        </p:txBody>
      </p:sp>
      <p:sp>
        <p:nvSpPr>
          <p:cNvPr id="3" name="Content Placeholder 2"/>
          <p:cNvSpPr>
            <a:spLocks noGrp="1"/>
          </p:cNvSpPr>
          <p:nvPr>
            <p:ph idx="1"/>
          </p:nvPr>
        </p:nvSpPr>
        <p:spPr/>
        <p:txBody>
          <a:bodyPr/>
          <a:lstStyle/>
          <a:p>
            <a:r>
              <a:rPr lang="en-US" dirty="0" smtClean="0"/>
              <a:t>Changes in activity diagram</a:t>
            </a:r>
          </a:p>
          <a:p>
            <a:r>
              <a:rPr lang="en-US" dirty="0" smtClean="0"/>
              <a:t>The first noticeable change is that the nodes in activity diagrams are no longer called activities. They are called actions </a:t>
            </a:r>
          </a:p>
          <a:p>
            <a:r>
              <a:rPr lang="en-US" dirty="0" smtClean="0"/>
              <a:t>These constraints are shown as notes attached to the action with the appropriate stereotype symbol </a:t>
            </a:r>
          </a:p>
          <a:p>
            <a:r>
              <a:rPr lang="en-US" dirty="0" smtClean="0"/>
              <a:t>In UML 2.0, an action will not fire until each of the incoming flows triggers </a:t>
            </a:r>
          </a:p>
          <a:p>
            <a:r>
              <a:rPr lang="en-US" dirty="0" smtClean="0"/>
              <a:t>new to UML 2.0, is the time signal. A time signal is received because a certain amount of time has passed </a:t>
            </a:r>
            <a:endParaRPr lang="en-US" dirty="0"/>
          </a:p>
        </p:txBody>
      </p:sp>
    </p:spTree>
  </p:cSld>
  <p:clrMapOvr>
    <a:masterClrMapping/>
  </p:clrMapOvr>
  <p:transition spd="med">
    <p:dissolv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in UML 2.0</a:t>
            </a:r>
            <a:endParaRPr lang="en-US" dirty="0"/>
          </a:p>
        </p:txBody>
      </p:sp>
      <p:sp>
        <p:nvSpPr>
          <p:cNvPr id="3" name="Content Placeholder 2"/>
          <p:cNvSpPr>
            <a:spLocks noGrp="1"/>
          </p:cNvSpPr>
          <p:nvPr>
            <p:ph idx="1"/>
          </p:nvPr>
        </p:nvSpPr>
        <p:spPr/>
        <p:txBody>
          <a:bodyPr/>
          <a:lstStyle/>
          <a:p>
            <a:r>
              <a:rPr lang="en-US" dirty="0" smtClean="0"/>
              <a:t>The final addition to the basic activity diagram is the connector. </a:t>
            </a:r>
          </a:p>
          <a:p>
            <a:r>
              <a:rPr lang="en-US" dirty="0" smtClean="0"/>
              <a:t>The connector indicates that a flow moves from one activity diagram to another. </a:t>
            </a:r>
          </a:p>
          <a:p>
            <a:r>
              <a:rPr lang="en-US" dirty="0" smtClean="0"/>
              <a:t>UML 2.0 contains three new ways to group and decompose actions </a:t>
            </a:r>
          </a:p>
          <a:p>
            <a:r>
              <a:rPr lang="en-US" dirty="0" smtClean="0"/>
              <a:t>UML 2.0 introduces activity partitions to handle problems </a:t>
            </a:r>
            <a:endParaRPr lang="en-US" dirty="0"/>
          </a:p>
        </p:txBody>
      </p:sp>
    </p:spTree>
  </p:cSld>
  <p:clrMapOvr>
    <a:masterClrMapping/>
  </p:clrMapOvr>
  <p:transition spd="med">
    <p:dissolv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1336</TotalTime>
  <Words>2061</Words>
  <Application>Microsoft Office PowerPoint</Application>
  <PresentationFormat>On-screen Show (4:3)</PresentationFormat>
  <Paragraphs>299</Paragraphs>
  <Slides>56</Slides>
  <Notes>1</Notes>
  <HiddenSlides>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Flow</vt:lpstr>
      <vt:lpstr>UML</vt:lpstr>
      <vt:lpstr>         UML  </vt:lpstr>
      <vt:lpstr>What is UML</vt:lpstr>
      <vt:lpstr>History of UML   </vt:lpstr>
      <vt:lpstr>History of UML</vt:lpstr>
      <vt:lpstr>Versions of UML</vt:lpstr>
      <vt:lpstr>UML 1.1</vt:lpstr>
      <vt:lpstr>New in UML2.0</vt:lpstr>
      <vt:lpstr>New in UML 2.0</vt:lpstr>
      <vt:lpstr>New to UML 2.0</vt:lpstr>
      <vt:lpstr>Use Case diagram</vt:lpstr>
      <vt:lpstr>Importance of Software Model</vt:lpstr>
      <vt:lpstr>UML 2.0 Diagrams</vt:lpstr>
      <vt:lpstr>Structural  Modeling  Diagram</vt:lpstr>
      <vt:lpstr>Behavioral Modeling Diagram</vt:lpstr>
      <vt:lpstr>Class diagram</vt:lpstr>
      <vt:lpstr>Class diagram</vt:lpstr>
      <vt:lpstr>Class diagram</vt:lpstr>
      <vt:lpstr>Class diagram</vt:lpstr>
      <vt:lpstr>Association Relationship</vt:lpstr>
      <vt:lpstr>Composition </vt:lpstr>
      <vt:lpstr>Generalization</vt:lpstr>
      <vt:lpstr>Object diagram</vt:lpstr>
      <vt:lpstr>Object diagram</vt:lpstr>
      <vt:lpstr>Package diagram</vt:lpstr>
      <vt:lpstr>Package diagram (merge)</vt:lpstr>
      <vt:lpstr>Package diagram</vt:lpstr>
      <vt:lpstr>Component diagram</vt:lpstr>
      <vt:lpstr>Component diagram</vt:lpstr>
      <vt:lpstr>Component diagram</vt:lpstr>
      <vt:lpstr>Component diagram</vt:lpstr>
      <vt:lpstr>Deployment diagram</vt:lpstr>
      <vt:lpstr>Deployment diagram</vt:lpstr>
      <vt:lpstr>Behavioral Diagram</vt:lpstr>
      <vt:lpstr>Behavioral Modeling Diagram</vt:lpstr>
      <vt:lpstr>Use Case Diagram  </vt:lpstr>
      <vt:lpstr>Use Case diagram</vt:lpstr>
      <vt:lpstr>Use Case diagram</vt:lpstr>
      <vt:lpstr>Use Case diagram</vt:lpstr>
      <vt:lpstr>State diagram</vt:lpstr>
      <vt:lpstr>State diagram</vt:lpstr>
      <vt:lpstr>State diagram</vt:lpstr>
      <vt:lpstr>Activity diagram</vt:lpstr>
      <vt:lpstr>Activity diagram</vt:lpstr>
      <vt:lpstr>Activity diagram</vt:lpstr>
      <vt:lpstr>Timing diagram</vt:lpstr>
      <vt:lpstr>Communication diagrams</vt:lpstr>
      <vt:lpstr>Communication diagram</vt:lpstr>
      <vt:lpstr>Interaction Overview diagram</vt:lpstr>
      <vt:lpstr>Interaction Overview diagram</vt:lpstr>
      <vt:lpstr>Slide 51</vt:lpstr>
      <vt:lpstr>Interaction Overview Diagram</vt:lpstr>
      <vt:lpstr>Interaction Overview</vt:lpstr>
      <vt:lpstr>Sequence diagram</vt:lpstr>
      <vt:lpstr>Slide 55</vt:lpstr>
      <vt:lpstr>Slide 56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UML</dc:title>
  <dc:creator/>
  <cp:lastModifiedBy>wshahzad</cp:lastModifiedBy>
  <cp:revision>313</cp:revision>
  <dcterms:created xsi:type="dcterms:W3CDTF">2006-08-16T00:00:00Z</dcterms:created>
  <dcterms:modified xsi:type="dcterms:W3CDTF">2009-03-31T10:22:40Z</dcterms:modified>
</cp:coreProperties>
</file>