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57" r:id="rId2"/>
    <p:sldId id="264" r:id="rId3"/>
    <p:sldId id="266" r:id="rId4"/>
    <p:sldId id="386" r:id="rId5"/>
    <p:sldId id="380" r:id="rId6"/>
    <p:sldId id="381" r:id="rId7"/>
    <p:sldId id="382" r:id="rId8"/>
    <p:sldId id="383" r:id="rId9"/>
    <p:sldId id="433" r:id="rId10"/>
    <p:sldId id="434" r:id="rId11"/>
    <p:sldId id="384" r:id="rId12"/>
    <p:sldId id="435" r:id="rId13"/>
    <p:sldId id="569" r:id="rId14"/>
    <p:sldId id="549" r:id="rId15"/>
    <p:sldId id="550" r:id="rId16"/>
    <p:sldId id="573" r:id="rId17"/>
    <p:sldId id="574" r:id="rId18"/>
    <p:sldId id="437" r:id="rId19"/>
    <p:sldId id="571" r:id="rId20"/>
    <p:sldId id="439" r:id="rId21"/>
    <p:sldId id="270" r:id="rId22"/>
    <p:sldId id="408" r:id="rId23"/>
    <p:sldId id="272" r:id="rId24"/>
    <p:sldId id="271" r:id="rId25"/>
    <p:sldId id="276" r:id="rId26"/>
    <p:sldId id="277" r:id="rId27"/>
    <p:sldId id="388" r:id="rId28"/>
    <p:sldId id="275" r:id="rId29"/>
    <p:sldId id="278" r:id="rId30"/>
    <p:sldId id="279" r:id="rId31"/>
    <p:sldId id="440" r:id="rId32"/>
    <p:sldId id="548" r:id="rId33"/>
    <p:sldId id="284" r:id="rId34"/>
    <p:sldId id="286" r:id="rId35"/>
    <p:sldId id="417" r:id="rId36"/>
    <p:sldId id="450" r:id="rId37"/>
    <p:sldId id="451" r:id="rId38"/>
    <p:sldId id="452" r:id="rId39"/>
    <p:sldId id="453" r:id="rId40"/>
    <p:sldId id="454" r:id="rId41"/>
    <p:sldId id="455" r:id="rId42"/>
    <p:sldId id="456" r:id="rId43"/>
    <p:sldId id="441" r:id="rId44"/>
    <p:sldId id="551" r:id="rId45"/>
    <p:sldId id="570" r:id="rId46"/>
    <p:sldId id="552" r:id="rId47"/>
    <p:sldId id="553" r:id="rId48"/>
    <p:sldId id="391" r:id="rId49"/>
    <p:sldId id="291" r:id="rId50"/>
    <p:sldId id="287" r:id="rId51"/>
    <p:sldId id="557" r:id="rId52"/>
    <p:sldId id="558" r:id="rId53"/>
    <p:sldId id="559" r:id="rId54"/>
    <p:sldId id="448" r:id="rId55"/>
    <p:sldId id="446" r:id="rId56"/>
    <p:sldId id="560" r:id="rId57"/>
    <p:sldId id="447" r:id="rId58"/>
    <p:sldId id="561" r:id="rId59"/>
    <p:sldId id="449" r:id="rId60"/>
    <p:sldId id="562" r:id="rId61"/>
    <p:sldId id="312" r:id="rId62"/>
    <p:sldId id="407" r:id="rId63"/>
    <p:sldId id="457" r:id="rId64"/>
    <p:sldId id="317" r:id="rId65"/>
    <p:sldId id="315" r:id="rId66"/>
    <p:sldId id="316" r:id="rId67"/>
    <p:sldId id="319" r:id="rId68"/>
    <p:sldId id="496" r:id="rId69"/>
    <p:sldId id="320" r:id="rId70"/>
    <p:sldId id="321" r:id="rId71"/>
    <p:sldId id="563" r:id="rId72"/>
    <p:sldId id="566" r:id="rId73"/>
    <p:sldId id="323" r:id="rId74"/>
    <p:sldId id="324" r:id="rId75"/>
    <p:sldId id="325" r:id="rId76"/>
    <p:sldId id="572" r:id="rId77"/>
    <p:sldId id="327" r:id="rId78"/>
    <p:sldId id="328" r:id="rId79"/>
    <p:sldId id="329" r:id="rId80"/>
    <p:sldId id="575" r:id="rId81"/>
    <p:sldId id="330" r:id="rId82"/>
    <p:sldId id="331" r:id="rId83"/>
    <p:sldId id="576" r:id="rId84"/>
    <p:sldId id="333" r:id="rId85"/>
    <p:sldId id="334" r:id="rId86"/>
    <p:sldId id="335" r:id="rId87"/>
    <p:sldId id="336" r:id="rId88"/>
    <p:sldId id="337" r:id="rId89"/>
    <p:sldId id="338" r:id="rId90"/>
    <p:sldId id="340" r:id="rId91"/>
    <p:sldId id="341" r:id="rId92"/>
    <p:sldId id="349" r:id="rId93"/>
    <p:sldId id="564" r:id="rId94"/>
    <p:sldId id="350" r:id="rId95"/>
    <p:sldId id="458" r:id="rId96"/>
    <p:sldId id="351" r:id="rId97"/>
    <p:sldId id="352" r:id="rId98"/>
    <p:sldId id="353" r:id="rId99"/>
    <p:sldId id="354" r:id="rId100"/>
    <p:sldId id="577" r:id="rId101"/>
    <p:sldId id="598" r:id="rId102"/>
    <p:sldId id="580" r:id="rId103"/>
    <p:sldId id="581" r:id="rId104"/>
    <p:sldId id="582" r:id="rId105"/>
    <p:sldId id="583" r:id="rId106"/>
    <p:sldId id="584" r:id="rId107"/>
    <p:sldId id="585" r:id="rId108"/>
    <p:sldId id="586" r:id="rId109"/>
    <p:sldId id="587" r:id="rId110"/>
    <p:sldId id="588" r:id="rId111"/>
    <p:sldId id="589" r:id="rId112"/>
    <p:sldId id="590" r:id="rId113"/>
    <p:sldId id="591" r:id="rId114"/>
    <p:sldId id="597" r:id="rId115"/>
    <p:sldId id="599" r:id="rId116"/>
    <p:sldId id="355" r:id="rId117"/>
    <p:sldId id="356" r:id="rId118"/>
    <p:sldId id="357" r:id="rId119"/>
    <p:sldId id="358" r:id="rId120"/>
    <p:sldId id="359" r:id="rId121"/>
    <p:sldId id="360" r:id="rId122"/>
    <p:sldId id="362" r:id="rId123"/>
    <p:sldId id="363" r:id="rId124"/>
    <p:sldId id="364" r:id="rId125"/>
    <p:sldId id="365" r:id="rId126"/>
    <p:sldId id="368" r:id="rId127"/>
    <p:sldId id="369" r:id="rId128"/>
    <p:sldId id="370" r:id="rId129"/>
    <p:sldId id="371" r:id="rId130"/>
    <p:sldId id="372" r:id="rId131"/>
    <p:sldId id="373" r:id="rId132"/>
    <p:sldId id="374" r:id="rId133"/>
    <p:sldId id="375" r:id="rId134"/>
    <p:sldId id="377" r:id="rId135"/>
    <p:sldId id="378" r:id="rId136"/>
    <p:sldId id="419" r:id="rId137"/>
    <p:sldId id="420" r:id="rId138"/>
    <p:sldId id="421" r:id="rId139"/>
    <p:sldId id="567" r:id="rId140"/>
    <p:sldId id="422" r:id="rId141"/>
    <p:sldId id="425" r:id="rId142"/>
    <p:sldId id="429" r:id="rId143"/>
    <p:sldId id="423" r:id="rId144"/>
    <p:sldId id="424" r:id="rId145"/>
    <p:sldId id="431" r:id="rId146"/>
    <p:sldId id="432" r:id="rId147"/>
    <p:sldId id="430" r:id="rId148"/>
    <p:sldId id="536" r:id="rId149"/>
    <p:sldId id="459" r:id="rId150"/>
    <p:sldId id="460" r:id="rId151"/>
    <p:sldId id="461" r:id="rId152"/>
    <p:sldId id="462" r:id="rId153"/>
    <p:sldId id="568" r:id="rId154"/>
    <p:sldId id="535" r:id="rId155"/>
    <p:sldId id="463" r:id="rId156"/>
    <p:sldId id="464" r:id="rId157"/>
    <p:sldId id="465" r:id="rId158"/>
    <p:sldId id="466" r:id="rId159"/>
    <p:sldId id="467" r:id="rId160"/>
    <p:sldId id="538" r:id="rId161"/>
    <p:sldId id="539" r:id="rId162"/>
    <p:sldId id="540" r:id="rId163"/>
    <p:sldId id="542" r:id="rId164"/>
    <p:sldId id="543" r:id="rId165"/>
    <p:sldId id="544" r:id="rId166"/>
    <p:sldId id="541" r:id="rId167"/>
    <p:sldId id="517" r:id="rId168"/>
    <p:sldId id="518" r:id="rId169"/>
    <p:sldId id="519" r:id="rId170"/>
    <p:sldId id="520" r:id="rId171"/>
    <p:sldId id="521" r:id="rId172"/>
    <p:sldId id="522" r:id="rId173"/>
    <p:sldId id="528" r:id="rId174"/>
    <p:sldId id="523" r:id="rId175"/>
    <p:sldId id="524" r:id="rId176"/>
    <p:sldId id="525" r:id="rId177"/>
    <p:sldId id="526" r:id="rId178"/>
    <p:sldId id="527" r:id="rId179"/>
    <p:sldId id="529" r:id="rId180"/>
    <p:sldId id="530" r:id="rId181"/>
    <p:sldId id="531" r:id="rId182"/>
    <p:sldId id="532" r:id="rId183"/>
    <p:sldId id="533" r:id="rId184"/>
    <p:sldId id="545" r:id="rId185"/>
    <p:sldId id="546" r:id="rId186"/>
    <p:sldId id="547" r:id="rId187"/>
    <p:sldId id="534" r:id="rId188"/>
    <p:sldId id="418" r:id="rId18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55" d="100"/>
          <a:sy n="55" d="100"/>
        </p:scale>
        <p:origin x="19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983BF-1B63-499F-83F6-C73C0A89933D}" type="datetimeFigureOut">
              <a:rPr lang="ru-RU" smtClean="0"/>
              <a:t>05.09.2019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55A8C-2194-441A-864E-5458B9BE923E}" type="slidenum">
              <a:rPr lang="ru-RU" smtClean="0"/>
              <a:t>‹#›</a:t>
            </a:fld>
            <a:endParaRPr lang="ru-RU"/>
          </a:p>
        </p:txBody>
      </p:sp>
    </p:spTree>
    <p:extLst>
      <p:ext uri="{BB962C8B-B14F-4D97-AF65-F5344CB8AC3E}">
        <p14:creationId xmlns:p14="http://schemas.microsoft.com/office/powerpoint/2010/main" val="238831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pPr>
            <a:fld id="{8000E173-EAA4-49E7-AB9B-344ABB0B9107}" type="slidenum">
              <a:rPr lang="en-GB" altLang="en-US" smtClean="0"/>
              <a:pPr>
                <a:spcBef>
                  <a:spcPct val="0"/>
                </a:spcBef>
              </a:pPr>
              <a:t>1</a:t>
            </a:fld>
            <a:endParaRPr lang="en-GB" altLang="en-US" smtClean="0"/>
          </a:p>
        </p:txBody>
      </p:sp>
      <p:sp>
        <p:nvSpPr>
          <p:cNvPr id="13315" name="Text Box 1"/>
          <p:cNvSpPr txBox="1">
            <a:spLocks noChangeArrowheads="1"/>
          </p:cNvSpPr>
          <p:nvPr/>
        </p:nvSpPr>
        <p:spPr bwMode="auto">
          <a:xfrm>
            <a:off x="1123950" y="739775"/>
            <a:ext cx="4494213" cy="37036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0000"/>
              </a:lnSpc>
              <a:spcBef>
                <a:spcPct val="0"/>
              </a:spcBef>
              <a:buClr>
                <a:srgbClr val="FFFFFF"/>
              </a:buClr>
            </a:pPr>
            <a:endParaRPr lang="en-US" altLang="en-US" sz="2400">
              <a:solidFill>
                <a:schemeClr val="bg1"/>
              </a:solidFill>
            </a:endParaRPr>
          </a:p>
        </p:txBody>
      </p:sp>
      <p:sp>
        <p:nvSpPr>
          <p:cNvPr id="13316" name="Rectangle 2"/>
          <p:cNvSpPr>
            <a:spLocks noGrp="1" noChangeArrowheads="1"/>
          </p:cNvSpPr>
          <p:nvPr>
            <p:ph type="body"/>
          </p:nvPr>
        </p:nvSpPr>
        <p:spPr>
          <a:xfrm>
            <a:off x="898525" y="4689475"/>
            <a:ext cx="4941888"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1405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pPr>
            <a:fld id="{880924B4-E187-4197-BAFD-8DC94FD1DD2E}" type="slidenum">
              <a:rPr lang="en-GB" altLang="en-US" smtClean="0"/>
              <a:pPr>
                <a:spcBef>
                  <a:spcPct val="0"/>
                </a:spcBef>
              </a:pPr>
              <a:t>2</a:t>
            </a:fld>
            <a:endParaRPr lang="en-GB" altLang="en-US" smtClean="0"/>
          </a:p>
        </p:txBody>
      </p:sp>
      <p:sp>
        <p:nvSpPr>
          <p:cNvPr id="21507" name="Text Box 1"/>
          <p:cNvSpPr txBox="1">
            <a:spLocks noChangeArrowheads="1"/>
          </p:cNvSpPr>
          <p:nvPr/>
        </p:nvSpPr>
        <p:spPr bwMode="auto">
          <a:xfrm>
            <a:off x="1123950" y="739775"/>
            <a:ext cx="4494213" cy="37036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0000"/>
              </a:lnSpc>
              <a:spcBef>
                <a:spcPct val="0"/>
              </a:spcBef>
              <a:buClr>
                <a:srgbClr val="FFFFFF"/>
              </a:buClr>
            </a:pPr>
            <a:endParaRPr lang="en-US" altLang="en-US" sz="2400">
              <a:solidFill>
                <a:schemeClr val="bg1"/>
              </a:solidFill>
            </a:endParaRPr>
          </a:p>
        </p:txBody>
      </p:sp>
      <p:sp>
        <p:nvSpPr>
          <p:cNvPr id="21508" name="Rectangle 2"/>
          <p:cNvSpPr>
            <a:spLocks noGrp="1" noChangeArrowheads="1"/>
          </p:cNvSpPr>
          <p:nvPr>
            <p:ph type="body"/>
          </p:nvPr>
        </p:nvSpPr>
        <p:spPr>
          <a:xfrm>
            <a:off x="898525" y="4689475"/>
            <a:ext cx="4941888"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4408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pPr>
            <a:fld id="{1E8EEDEF-ADF3-4119-BC5E-7DBB8B626F32}" type="slidenum">
              <a:rPr lang="en-GB" altLang="en-US" smtClean="0"/>
              <a:pPr>
                <a:spcBef>
                  <a:spcPct val="0"/>
                </a:spcBef>
              </a:pPr>
              <a:t>3</a:t>
            </a:fld>
            <a:endParaRPr lang="en-GB" altLang="en-US" smtClean="0"/>
          </a:p>
        </p:txBody>
      </p:sp>
      <p:sp>
        <p:nvSpPr>
          <p:cNvPr id="25603" name="Text Box 1"/>
          <p:cNvSpPr txBox="1">
            <a:spLocks noChangeArrowheads="1"/>
          </p:cNvSpPr>
          <p:nvPr/>
        </p:nvSpPr>
        <p:spPr bwMode="auto">
          <a:xfrm>
            <a:off x="1123950" y="739775"/>
            <a:ext cx="4494213" cy="37036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0000"/>
              </a:lnSpc>
              <a:spcBef>
                <a:spcPct val="0"/>
              </a:spcBef>
              <a:buClr>
                <a:srgbClr val="FFFFFF"/>
              </a:buClr>
            </a:pPr>
            <a:endParaRPr lang="en-US" altLang="en-US" sz="2400">
              <a:solidFill>
                <a:schemeClr val="bg1"/>
              </a:solidFill>
            </a:endParaRPr>
          </a:p>
        </p:txBody>
      </p:sp>
      <p:sp>
        <p:nvSpPr>
          <p:cNvPr id="25604" name="Rectangle 2"/>
          <p:cNvSpPr>
            <a:spLocks noGrp="1" noChangeArrowheads="1"/>
          </p:cNvSpPr>
          <p:nvPr>
            <p:ph type="body"/>
          </p:nvPr>
        </p:nvSpPr>
        <p:spPr>
          <a:xfrm>
            <a:off x="898525" y="4689475"/>
            <a:ext cx="4941888"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7361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pPr>
            <a:fld id="{5C4692CF-1AF1-41E5-A905-C392A3A17433}" type="slidenum">
              <a:rPr lang="en-GB" altLang="en-US" smtClean="0"/>
              <a:pPr>
                <a:spcBef>
                  <a:spcPct val="0"/>
                </a:spcBef>
              </a:pPr>
              <a:t>4</a:t>
            </a:fld>
            <a:endParaRPr lang="en-GB" altLang="en-US" smtClean="0"/>
          </a:p>
        </p:txBody>
      </p:sp>
      <p:sp>
        <p:nvSpPr>
          <p:cNvPr id="30723" name="Text Box 1"/>
          <p:cNvSpPr txBox="1">
            <a:spLocks noChangeArrowheads="1"/>
          </p:cNvSpPr>
          <p:nvPr/>
        </p:nvSpPr>
        <p:spPr bwMode="auto">
          <a:xfrm>
            <a:off x="1123950" y="739775"/>
            <a:ext cx="4494213" cy="37036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0000"/>
              </a:lnSpc>
              <a:spcBef>
                <a:spcPct val="0"/>
              </a:spcBef>
              <a:buClr>
                <a:srgbClr val="FFFFFF"/>
              </a:buClr>
            </a:pPr>
            <a:endParaRPr lang="en-US" altLang="en-US" sz="2400">
              <a:solidFill>
                <a:schemeClr val="bg1"/>
              </a:solidFill>
            </a:endParaRPr>
          </a:p>
        </p:txBody>
      </p:sp>
      <p:sp>
        <p:nvSpPr>
          <p:cNvPr id="30724" name="Rectangle 2"/>
          <p:cNvSpPr>
            <a:spLocks noGrp="1" noChangeArrowheads="1"/>
          </p:cNvSpPr>
          <p:nvPr>
            <p:ph type="body"/>
          </p:nvPr>
        </p:nvSpPr>
        <p:spPr>
          <a:xfrm>
            <a:off x="898525" y="4689475"/>
            <a:ext cx="4941888"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743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2300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201930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2200269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3235" y="306388"/>
            <a:ext cx="10399184" cy="9128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1" y="1676402"/>
            <a:ext cx="5096933" cy="412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20933" y="1676402"/>
            <a:ext cx="5099051" cy="412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761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76957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174653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8B74FF3-FEBC-4973-AAFA-4473A22FD885}" type="datetimeFigureOut">
              <a:rPr lang="ru-RU" smtClean="0"/>
              <a:t>05.09.2019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415165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8B74FF3-FEBC-4973-AAFA-4473A22FD885}" type="datetimeFigureOut">
              <a:rPr lang="ru-RU" smtClean="0"/>
              <a:t>05.09.2019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49855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8B74FF3-FEBC-4973-AAFA-4473A22FD885}" type="datetimeFigureOut">
              <a:rPr lang="ru-RU" smtClean="0"/>
              <a:t>05.09.2019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420525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8B74FF3-FEBC-4973-AAFA-4473A22FD885}" type="datetimeFigureOut">
              <a:rPr lang="ru-RU" smtClean="0"/>
              <a:t>05.09.2019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309738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B74FF3-FEBC-4973-AAFA-4473A22FD885}" type="datetimeFigureOut">
              <a:rPr lang="ru-RU" smtClean="0"/>
              <a:t>05.09.2019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394121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B74FF3-FEBC-4973-AAFA-4473A22FD885}" type="datetimeFigureOut">
              <a:rPr lang="ru-RU" smtClean="0"/>
              <a:t>05.09.2019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731458-2244-4F25-B77F-4C911672FFDE}" type="slidenum">
              <a:rPr lang="ru-RU" smtClean="0"/>
              <a:t>‹#›</a:t>
            </a:fld>
            <a:endParaRPr lang="ru-RU"/>
          </a:p>
        </p:txBody>
      </p:sp>
    </p:spTree>
    <p:extLst>
      <p:ext uri="{BB962C8B-B14F-4D97-AF65-F5344CB8AC3E}">
        <p14:creationId xmlns:p14="http://schemas.microsoft.com/office/powerpoint/2010/main" val="213112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74FF3-FEBC-4973-AAFA-4473A22FD885}" type="datetimeFigureOut">
              <a:rPr lang="ru-RU" smtClean="0"/>
              <a:t>05.09.2019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31458-2244-4F25-B77F-4C911672FFDE}" type="slidenum">
              <a:rPr lang="ru-RU" smtClean="0"/>
              <a:t>‹#›</a:t>
            </a:fld>
            <a:endParaRPr lang="ru-RU"/>
          </a:p>
        </p:txBody>
      </p:sp>
    </p:spTree>
    <p:extLst>
      <p:ext uri="{BB962C8B-B14F-4D97-AF65-F5344CB8AC3E}">
        <p14:creationId xmlns:p14="http://schemas.microsoft.com/office/powerpoint/2010/main" val="176901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softwaretestingmaterial.com/v-model-in-sdlc/"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betica.com/blog/2016/05/13/the-v-model-software-development-methodology-extends-the-waterfall-process/"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softwaretestingmaterial.com/v-model-in-sdlc/"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oaksys.net/oak-engagement-models/oak-pv-model/"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concepts-of-testing.blogspot.com/2010/12/development-phases-and-types-of-testing.html" TargetMode="External"/><Relationship Id="rId2" Type="http://schemas.openxmlformats.org/officeDocument/2006/relationships/hyperlink" Target="https://www.geeksforgeeks.org/software-engineering-sdlc-v-model/" TargetMode="External"/><Relationship Id="rId1" Type="http://schemas.openxmlformats.org/officeDocument/2006/relationships/slideLayout" Target="../slideLayouts/slideLayout2.xml"/><Relationship Id="rId6" Type="http://schemas.openxmlformats.org/officeDocument/2006/relationships/hyperlink" Target="https://oaksys.net/oak-engagement-models/oak-pv-model/" TargetMode="External"/><Relationship Id="rId5" Type="http://schemas.openxmlformats.org/officeDocument/2006/relationships/hyperlink" Target="http://betica.com/blog/2016/05/13/the-v-model-software-development-methodology-extends-the-waterfall-process/" TargetMode="External"/><Relationship Id="rId4" Type="http://schemas.openxmlformats.org/officeDocument/2006/relationships/hyperlink" Target="https://www.softwaretestingmaterial.com/v-model-in-sdl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atanasrusev.com/2019/01/02/zero-defect-sw-components-v-model-scrum-kanban-and-agile/"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atanasrusev.com/2019/01/02/zero-defect-sw-components-v-model-scrum-kanban-and-agile/"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http://andrei.clubcisco.ro/cursuri/f/f-sym/4idp/3_Intrumente_CASE.pdf" TargetMode="External"/><Relationship Id="rId2" Type="http://schemas.openxmlformats.org/officeDocument/2006/relationships/hyperlink" Target="mailto:ciprian.dobre@cs.pub.ro" TargetMode="External"/><Relationship Id="rId1" Type="http://schemas.openxmlformats.org/officeDocument/2006/relationships/slideLayout" Target="../slideLayouts/slideLayout2.xml"/><Relationship Id="rId4" Type="http://schemas.openxmlformats.org/officeDocument/2006/relationships/hyperlink" Target="http://www.seap.usv.ro/"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ciclopedie.citatepedia.ro/index.php?c=inginerie" TargetMode="External"/><Relationship Id="rId2" Type="http://schemas.openxmlformats.org/officeDocument/2006/relationships/hyperlink" Target="http://www.m-w.com/dictionary/engineerin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2193925" y="306389"/>
            <a:ext cx="7804150" cy="917575"/>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o-RO" altLang="en-US" sz="2400" b="1" dirty="0"/>
              <a:t>PROIECTAREA SISTEMELOR </a:t>
            </a:r>
            <a:r>
              <a:rPr lang="ro-RO" altLang="en-US" sz="2400" b="1" dirty="0" smtClean="0"/>
              <a:t>INFORMAŢIONALE</a:t>
            </a:r>
            <a:endParaRPr lang="en-GB" altLang="en-US" sz="2400" b="1" dirty="0"/>
          </a:p>
        </p:txBody>
      </p:sp>
      <p:sp>
        <p:nvSpPr>
          <p:cNvPr id="12291" name="Rectangle 2"/>
          <p:cNvSpPr>
            <a:spLocks noGrp="1" noChangeArrowheads="1"/>
          </p:cNvSpPr>
          <p:nvPr>
            <p:ph sz="quarter" idx="1"/>
          </p:nvPr>
        </p:nvSpPr>
        <p:spPr>
          <a:xfrm>
            <a:off x="2133600" y="1676400"/>
            <a:ext cx="8153400" cy="4497388"/>
          </a:xfrm>
        </p:spPr>
        <p:txBody>
          <a:bodyPr/>
          <a:lstStyle/>
          <a:p>
            <a:pPr>
              <a:spcBef>
                <a:spcPts val="600"/>
              </a:spcBef>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b="1" dirty="0"/>
              <a:t>Organizatoric</a:t>
            </a:r>
            <a:r>
              <a:rPr lang="ro-RO" altLang="en-US" sz="2400" dirty="0"/>
              <a:t>:</a:t>
            </a:r>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Prelegeri </a:t>
            </a:r>
            <a:r>
              <a:rPr lang="ro-RO" altLang="en-US" sz="2400" dirty="0"/>
              <a:t>– </a:t>
            </a:r>
            <a:r>
              <a:rPr lang="ro-RO" altLang="en-US" sz="2400" dirty="0" smtClean="0"/>
              <a:t>45 </a:t>
            </a:r>
            <a:r>
              <a:rPr lang="ro-RO" altLang="en-US" sz="2400" dirty="0"/>
              <a:t>ore</a:t>
            </a:r>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a:t>
            </a:r>
            <a:r>
              <a:rPr lang="en-US" altLang="en-US" sz="2400" dirty="0" err="1" smtClean="0"/>
              <a:t>Seminare</a:t>
            </a:r>
            <a:r>
              <a:rPr lang="en-US" altLang="en-US" sz="2400" dirty="0" smtClean="0"/>
              <a:t> </a:t>
            </a:r>
            <a:r>
              <a:rPr lang="en-US" altLang="en-US" sz="2400" dirty="0"/>
              <a:t>– 15 </a:t>
            </a:r>
            <a:r>
              <a:rPr lang="en-US" altLang="en-US" sz="2400" dirty="0" smtClean="0"/>
              <a:t>ore</a:t>
            </a:r>
            <a:r>
              <a:rPr lang="ro-RO" altLang="en-US" sz="2400" dirty="0" smtClean="0"/>
              <a:t> – 2 referate</a:t>
            </a:r>
            <a:endParaRPr lang="en-US" altLang="en-US" sz="2400" dirty="0"/>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Lucrări </a:t>
            </a:r>
            <a:r>
              <a:rPr lang="ro-RO" altLang="en-US" sz="2400" dirty="0"/>
              <a:t>de laborator – 30 </a:t>
            </a:r>
            <a:r>
              <a:rPr lang="ro-RO" altLang="en-US" sz="2400" dirty="0" smtClean="0"/>
              <a:t>ore 7 lucrări</a:t>
            </a:r>
            <a:endParaRPr lang="ro-RO" altLang="en-US" sz="2400" dirty="0"/>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Proiect de Curs </a:t>
            </a:r>
            <a:r>
              <a:rPr lang="ro-RO" altLang="en-US" sz="2400" dirty="0"/>
              <a:t>– în domeniul tezei de licență</a:t>
            </a:r>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Evaluarea curentă 1 </a:t>
            </a:r>
            <a:r>
              <a:rPr lang="ro-RO" altLang="en-US" sz="2400" dirty="0"/>
              <a:t>– săptămâna </a:t>
            </a:r>
            <a:r>
              <a:rPr lang="ro-RO" altLang="en-US" sz="2400" dirty="0" smtClean="0"/>
              <a:t>6</a:t>
            </a:r>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Evaluarea </a:t>
            </a:r>
            <a:r>
              <a:rPr lang="ro-RO" altLang="en-US" sz="2400" dirty="0"/>
              <a:t>curentă 2 – săptămâna </a:t>
            </a:r>
            <a:r>
              <a:rPr lang="ro-RO" altLang="en-US" sz="2400" dirty="0" smtClean="0"/>
              <a:t>13</a:t>
            </a:r>
          </a:p>
          <a:p>
            <a:pPr>
              <a:spcBef>
                <a:spcPts val="600"/>
              </a:spcBef>
              <a:buFont typeface="Wingdings" panose="05000000000000000000" pitchFamily="2" charset="2"/>
              <a:buChar char="Ø"/>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ro-RO" altLang="en-US" sz="2400" dirty="0" smtClean="0"/>
              <a:t> </a:t>
            </a:r>
            <a:r>
              <a:rPr lang="ro-RO" altLang="en-US" sz="2400" dirty="0"/>
              <a:t>Evaluarea </a:t>
            </a:r>
            <a:r>
              <a:rPr lang="ro-RO" altLang="en-US" sz="2400" dirty="0" smtClean="0"/>
              <a:t>finală </a:t>
            </a:r>
            <a:r>
              <a:rPr lang="ro-RO" altLang="en-US" sz="2400" dirty="0"/>
              <a:t>– </a:t>
            </a:r>
            <a:r>
              <a:rPr lang="ro-RO" altLang="en-US" sz="2400" dirty="0" smtClean="0"/>
              <a:t> examen ianuarie 2020</a:t>
            </a:r>
            <a:endParaRPr lang="ro-RO" altLang="en-US" sz="2400" dirty="0"/>
          </a:p>
          <a:p>
            <a:pPr>
              <a:spcBef>
                <a:spcPts val="600"/>
              </a:spcBef>
              <a:buFont typeface="Wingdings" panose="05000000000000000000"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ro-RO" altLang="en-US" sz="2400" dirty="0"/>
          </a:p>
        </p:txBody>
      </p:sp>
      <p:sp>
        <p:nvSpPr>
          <p:cNvPr id="12292" name="Rectangle 3"/>
          <p:cNvSpPr>
            <a:spLocks noChangeArrowheads="1"/>
          </p:cNvSpPr>
          <p:nvPr/>
        </p:nvSpPr>
        <p:spPr bwMode="auto">
          <a:xfrm>
            <a:off x="1524000" y="1223964"/>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1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1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1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1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9pPr>
          </a:lstStyle>
          <a:p>
            <a:pPr>
              <a:lnSpc>
                <a:spcPct val="90000"/>
              </a:lnSpc>
              <a:spcBef>
                <a:spcPct val="0"/>
              </a:spcBef>
              <a:buClr>
                <a:srgbClr val="FFFFFF"/>
              </a:buClr>
              <a:buSzPct val="100000"/>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322298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stretch>
            <a:fillRect/>
          </a:stretch>
        </p:blipFill>
        <p:spPr>
          <a:xfrm>
            <a:off x="1090612" y="263235"/>
            <a:ext cx="10010775" cy="5860473"/>
          </a:xfrm>
          <a:prstGeom prst="rect">
            <a:avLst/>
          </a:prstGeom>
        </p:spPr>
      </p:pic>
      <p:sp>
        <p:nvSpPr>
          <p:cNvPr id="2" name="TextBox 1"/>
          <p:cNvSpPr txBox="1"/>
          <p:nvPr/>
        </p:nvSpPr>
        <p:spPr>
          <a:xfrm>
            <a:off x="8769927" y="27708"/>
            <a:ext cx="3422073" cy="954107"/>
          </a:xfrm>
          <a:prstGeom prst="rect">
            <a:avLst/>
          </a:prstGeom>
          <a:noFill/>
        </p:spPr>
        <p:txBody>
          <a:bodyPr wrap="square" rtlCol="0">
            <a:spAutoFit/>
          </a:bodyPr>
          <a:lstStyle/>
          <a:p>
            <a:pPr algn="ctr"/>
            <a:r>
              <a:rPr lang="ro-RO" sz="2800" b="1" i="1" dirty="0" smtClean="0">
                <a:solidFill>
                  <a:srgbClr val="C00000"/>
                </a:solidFill>
              </a:rPr>
              <a:t>Ativitatea inginerului un proces creativ</a:t>
            </a:r>
            <a:endParaRPr lang="ru-RU" sz="2800" b="1" i="1" dirty="0">
              <a:solidFill>
                <a:srgbClr val="C00000"/>
              </a:solidFill>
            </a:endParaRPr>
          </a:p>
        </p:txBody>
      </p:sp>
    </p:spTree>
    <p:extLst>
      <p:ext uri="{BB962C8B-B14F-4D97-AF65-F5344CB8AC3E}">
        <p14:creationId xmlns:p14="http://schemas.microsoft.com/office/powerpoint/2010/main" val="28662975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318655"/>
            <a:ext cx="10868891" cy="5858308"/>
          </a:xfrm>
        </p:spPr>
        <p:txBody>
          <a:bodyPr/>
          <a:lstStyle/>
          <a:p>
            <a:pPr>
              <a:buFontTx/>
              <a:buChar char="-"/>
            </a:pPr>
            <a:r>
              <a:rPr lang="ru-RU" dirty="0" smtClean="0"/>
              <a:t>Модель «Водопад</a:t>
            </a:r>
            <a:r>
              <a:rPr lang="ru-RU" dirty="0"/>
              <a:t>» - это обычный старый первоначальный подход к проектированию, почти не используемый, так что я не буду описывать его недостатки. Достаточно сказать, что он не гибкий, и поэтому его полностью заменили подходы, </a:t>
            </a:r>
            <a:r>
              <a:rPr lang="ru-RU" dirty="0" smtClean="0"/>
              <a:t>перечисленные </a:t>
            </a:r>
            <a:r>
              <a:rPr lang="ru-RU" dirty="0"/>
              <a:t>здесь</a:t>
            </a:r>
            <a:r>
              <a:rPr lang="ru-RU" dirty="0" smtClean="0"/>
              <a:t>.</a:t>
            </a:r>
            <a:endParaRPr lang="ru-RU" dirty="0"/>
          </a:p>
          <a:p>
            <a:pPr marL="0" indent="0">
              <a:buNone/>
            </a:pPr>
            <a:r>
              <a:rPr lang="ru-RU" dirty="0"/>
              <a:t>Модель V - это классическое общее имя </a:t>
            </a:r>
            <a:r>
              <a:rPr lang="ru-RU" dirty="0" smtClean="0"/>
              <a:t>процесса</a:t>
            </a:r>
            <a:r>
              <a:rPr lang="ru-RU" dirty="0"/>
              <a:t>, когда мы добавляем точно соответствующие этапы проверки для каждого этапа разработки. </a:t>
            </a:r>
            <a:endParaRPr lang="ru-RU" dirty="0" smtClean="0"/>
          </a:p>
          <a:p>
            <a:pPr marL="0" indent="0">
              <a:buNone/>
            </a:pPr>
            <a:r>
              <a:rPr lang="ru-RU" dirty="0" smtClean="0"/>
              <a:t>Это </a:t>
            </a:r>
            <a:r>
              <a:rPr lang="ru-RU" dirty="0"/>
              <a:t>довольно известно большинству разработчиков </a:t>
            </a:r>
            <a:r>
              <a:rPr lang="ru-RU" dirty="0" smtClean="0"/>
              <a:t>информационных систем. Давайте </a:t>
            </a:r>
            <a:r>
              <a:rPr lang="ru-RU" dirty="0"/>
              <a:t>посмотрим несколько изображений самой V-модели с точным определением каждой из ее лестниц:</a:t>
            </a:r>
          </a:p>
        </p:txBody>
      </p:sp>
    </p:spTree>
    <p:extLst>
      <p:ext uri="{BB962C8B-B14F-4D97-AF65-F5344CB8AC3E}">
        <p14:creationId xmlns:p14="http://schemas.microsoft.com/office/powerpoint/2010/main" val="1811257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443345"/>
            <a:ext cx="11035145" cy="5733618"/>
          </a:xfrm>
        </p:spPr>
        <p:txBody>
          <a:bodyPr/>
          <a:lstStyle/>
          <a:p>
            <a:r>
              <a:rPr lang="ro-RO" b="1" i="1" dirty="0">
                <a:solidFill>
                  <a:srgbClr val="0070C0"/>
                </a:solidFill>
              </a:rPr>
              <a:t>Modelul Cascadă este obișnuita abordare inițială de </a:t>
            </a:r>
            <a:r>
              <a:rPr lang="ro-RO" b="1" i="1" dirty="0" smtClean="0">
                <a:solidFill>
                  <a:srgbClr val="0070C0"/>
                </a:solidFill>
              </a:rPr>
              <a:t>proiectare</a:t>
            </a:r>
            <a:r>
              <a:rPr lang="ro-RO" dirty="0" smtClean="0"/>
              <a:t>, </a:t>
            </a:r>
            <a:r>
              <a:rPr lang="ro-RO" b="1" i="1" dirty="0" smtClean="0">
                <a:solidFill>
                  <a:srgbClr val="0070C0"/>
                </a:solidFill>
              </a:rPr>
              <a:t>rar folosit în proiectarea sistemelor complexe</a:t>
            </a:r>
            <a:r>
              <a:rPr lang="ro-RO" dirty="0" smtClean="0"/>
              <a:t>, </a:t>
            </a:r>
            <a:r>
              <a:rPr lang="ro-RO" dirty="0"/>
              <a:t>așa că nu voi descrie deficiențele sale. Este suficient să spunem că nu este flexibil și, </a:t>
            </a:r>
            <a:endParaRPr lang="ro-RO" dirty="0" smtClean="0"/>
          </a:p>
          <a:p>
            <a:pPr marL="0" indent="0">
              <a:buNone/>
            </a:pPr>
            <a:r>
              <a:rPr lang="ro-RO" dirty="0" smtClean="0"/>
              <a:t>prin </a:t>
            </a:r>
            <a:r>
              <a:rPr lang="ro-RO" dirty="0"/>
              <a:t>urmare, a fost înlocuit complet de abordările enumerate </a:t>
            </a:r>
            <a:r>
              <a:rPr lang="ro-RO" dirty="0" smtClean="0"/>
              <a:t>mai jos.</a:t>
            </a:r>
            <a:endParaRPr lang="ro-RO" dirty="0"/>
          </a:p>
          <a:p>
            <a:r>
              <a:rPr lang="ro-RO" b="1" i="1" dirty="0" smtClean="0">
                <a:solidFill>
                  <a:srgbClr val="C00000"/>
                </a:solidFill>
              </a:rPr>
              <a:t>Modelul V este </a:t>
            </a:r>
            <a:r>
              <a:rPr lang="ro-RO" dirty="0" smtClean="0"/>
              <a:t>denumirea clasică al procesului comun atunci </a:t>
            </a:r>
            <a:r>
              <a:rPr lang="ro-RO" b="1" i="1" dirty="0" smtClean="0">
                <a:solidFill>
                  <a:srgbClr val="C00000"/>
                </a:solidFill>
              </a:rPr>
              <a:t>când adăugăm </a:t>
            </a:r>
            <a:r>
              <a:rPr lang="ro-RO" b="1" i="1" dirty="0">
                <a:solidFill>
                  <a:srgbClr val="C00000"/>
                </a:solidFill>
              </a:rPr>
              <a:t>pașii de </a:t>
            </a:r>
            <a:r>
              <a:rPr lang="ro-RO" b="1" i="1" dirty="0" smtClean="0">
                <a:solidFill>
                  <a:srgbClr val="C00000"/>
                </a:solidFill>
              </a:rPr>
              <a:t>validare </a:t>
            </a:r>
            <a:r>
              <a:rPr lang="ro-RO" dirty="0" smtClean="0"/>
              <a:t>executați </a:t>
            </a:r>
            <a:r>
              <a:rPr lang="ro-RO" dirty="0"/>
              <a:t>pentru fiecare etapă de dezvoltare.</a:t>
            </a:r>
          </a:p>
          <a:p>
            <a:r>
              <a:rPr lang="ro-RO" dirty="0"/>
              <a:t>Acest lucru este destul de bine cunoscut de majoritatea dezvoltatorilor de sisteme informaționale. </a:t>
            </a:r>
            <a:endParaRPr lang="ro-RO" dirty="0" smtClean="0"/>
          </a:p>
          <a:p>
            <a:r>
              <a:rPr lang="ro-RO" dirty="0" smtClean="0"/>
              <a:t>Să </a:t>
            </a:r>
            <a:r>
              <a:rPr lang="ro-RO" dirty="0"/>
              <a:t>vedem câteva </a:t>
            </a:r>
            <a:r>
              <a:rPr lang="ro-RO" dirty="0" smtClean="0"/>
              <a:t>exemple </a:t>
            </a:r>
            <a:r>
              <a:rPr lang="ro-RO" dirty="0"/>
              <a:t>ale modelului V în sine, cu o definiție exactă a fiecăruia dintre scările sale:</a:t>
            </a:r>
            <a:endParaRPr lang="ru-RU" dirty="0"/>
          </a:p>
        </p:txBody>
      </p:sp>
    </p:spTree>
    <p:extLst>
      <p:ext uri="{BB962C8B-B14F-4D97-AF65-F5344CB8AC3E}">
        <p14:creationId xmlns:p14="http://schemas.microsoft.com/office/powerpoint/2010/main" val="123500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stretch>
            <a:fillRect/>
          </a:stretch>
        </p:blipFill>
        <p:spPr>
          <a:xfrm>
            <a:off x="4256704" y="180109"/>
            <a:ext cx="7577585" cy="6040582"/>
          </a:xfrm>
          <a:prstGeom prst="rect">
            <a:avLst/>
          </a:prstGeom>
        </p:spPr>
      </p:pic>
      <p:sp>
        <p:nvSpPr>
          <p:cNvPr id="7" name="TextBox 6"/>
          <p:cNvSpPr txBox="1"/>
          <p:nvPr/>
        </p:nvSpPr>
        <p:spPr>
          <a:xfrm>
            <a:off x="415634" y="5043055"/>
            <a:ext cx="6747165" cy="1077218"/>
          </a:xfrm>
          <a:prstGeom prst="rect">
            <a:avLst/>
          </a:prstGeom>
          <a:noFill/>
        </p:spPr>
        <p:txBody>
          <a:bodyPr wrap="square" rtlCol="0">
            <a:spAutoFit/>
          </a:bodyPr>
          <a:lstStyle/>
          <a:p>
            <a:r>
              <a:rPr lang="ro-RO" sz="2400" dirty="0" smtClean="0"/>
              <a:t>1. conform </a:t>
            </a:r>
            <a:r>
              <a:rPr lang="ro-RO" sz="2400" dirty="0"/>
              <a:t>GeeksforGeeks, modelul V este cunoscut și ca model de </a:t>
            </a:r>
            <a:r>
              <a:rPr lang="ro-RO" sz="2400" b="1" i="1" dirty="0">
                <a:solidFill>
                  <a:srgbClr val="0070C0"/>
                </a:solidFill>
              </a:rPr>
              <a:t>verificare și validare</a:t>
            </a:r>
            <a:r>
              <a:rPr lang="ru-RU" sz="2400" b="1" i="1" dirty="0" smtClean="0">
                <a:solidFill>
                  <a:srgbClr val="0070C0"/>
                </a:solidFill>
              </a:rPr>
              <a:t> </a:t>
            </a:r>
            <a:r>
              <a:rPr lang="ru-RU" sz="1600" b="1" i="1" dirty="0" smtClean="0">
                <a:solidFill>
                  <a:srgbClr val="C00000"/>
                </a:solidFill>
              </a:rPr>
              <a:t>https</a:t>
            </a:r>
            <a:r>
              <a:rPr lang="ru-RU" sz="1600" b="1" i="1" dirty="0">
                <a:solidFill>
                  <a:srgbClr val="C00000"/>
                </a:solidFill>
              </a:rPr>
              <a:t>://www.geeksforgeeks.org/software-engineering-sdlc-v-model</a:t>
            </a:r>
            <a:r>
              <a:rPr lang="ru-RU" sz="1600" b="1" i="1" dirty="0" smtClean="0">
                <a:solidFill>
                  <a:srgbClr val="C00000"/>
                </a:solidFill>
              </a:rPr>
              <a:t>/</a:t>
            </a:r>
            <a:endParaRPr lang="ru-RU" sz="1600" b="1" i="1" dirty="0">
              <a:solidFill>
                <a:srgbClr val="C00000"/>
              </a:solidFill>
            </a:endParaRPr>
          </a:p>
        </p:txBody>
      </p:sp>
    </p:spTree>
    <p:extLst>
      <p:ext uri="{BB962C8B-B14F-4D97-AF65-F5344CB8AC3E}">
        <p14:creationId xmlns:p14="http://schemas.microsoft.com/office/powerpoint/2010/main" val="1889685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312708"/>
            <a:ext cx="6026727" cy="1938992"/>
          </a:xfrm>
          <a:prstGeom prst="rect">
            <a:avLst/>
          </a:prstGeom>
          <a:noFill/>
        </p:spPr>
        <p:txBody>
          <a:bodyPr wrap="square" rtlCol="0">
            <a:spAutoFit/>
          </a:bodyPr>
          <a:lstStyle/>
          <a:p>
            <a:r>
              <a:rPr lang="ru-RU" sz="2400" dirty="0"/>
              <a:t>2. </a:t>
            </a:r>
            <a:r>
              <a:rPr lang="ro-RO" sz="2400" dirty="0"/>
              <a:t>Site-ul web Testing Concepts prezintă același proces cu </a:t>
            </a:r>
            <a:r>
              <a:rPr lang="ro-RO" sz="2400" dirty="0" smtClean="0"/>
              <a:t>denuviri </a:t>
            </a:r>
            <a:r>
              <a:rPr lang="ro-RO" sz="2400" dirty="0"/>
              <a:t>ușor diferite. În ea, în comparație cu precedentul, „Cazul afacerii” și „Cerințele” coincid cu faza „Analiza cerințelor” din diagrama GeeksForGeeks.</a:t>
            </a:r>
            <a:endParaRPr lang="ru-RU" sz="2400" dirty="0"/>
          </a:p>
        </p:txBody>
      </p:sp>
      <p:sp>
        <p:nvSpPr>
          <p:cNvPr id="7" name="TextBox 6"/>
          <p:cNvSpPr txBox="1"/>
          <p:nvPr/>
        </p:nvSpPr>
        <p:spPr>
          <a:xfrm>
            <a:off x="305576" y="5825605"/>
            <a:ext cx="10556388" cy="400110"/>
          </a:xfrm>
          <a:prstGeom prst="rect">
            <a:avLst/>
          </a:prstGeom>
          <a:noFill/>
        </p:spPr>
        <p:txBody>
          <a:bodyPr wrap="square" rtlCol="0">
            <a:spAutoFit/>
          </a:bodyPr>
          <a:lstStyle/>
          <a:p>
            <a:r>
              <a:rPr lang="ru-RU" sz="2000" b="1" i="1" dirty="0">
                <a:solidFill>
                  <a:srgbClr val="C00000"/>
                </a:solidFill>
              </a:rPr>
              <a:t>http://</a:t>
            </a:r>
            <a:r>
              <a:rPr lang="ru-RU" sz="2000" b="1" i="1" dirty="0" smtClean="0">
                <a:solidFill>
                  <a:srgbClr val="C00000"/>
                </a:solidFill>
              </a:rPr>
              <a:t>concepts-of-testing.blogspot.com/2010/12/development-phases-and-types-of-testing.html</a:t>
            </a:r>
            <a:endParaRPr lang="ru-RU" sz="2000" b="1" i="1" dirty="0">
              <a:solidFill>
                <a:srgbClr val="C00000"/>
              </a:solidFill>
            </a:endParaRPr>
          </a:p>
        </p:txBody>
      </p:sp>
      <p:pic>
        <p:nvPicPr>
          <p:cNvPr id="4100" name="Picture 4" descr="http://atanasrusev.com/wp-content/uploads/2018/12/Model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3910" y="499051"/>
            <a:ext cx="6087508" cy="495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395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4446557" y="388506"/>
            <a:ext cx="7424701" cy="5458114"/>
          </a:xfrm>
          <a:prstGeom prst="rect">
            <a:avLst/>
          </a:prstGeom>
        </p:spPr>
      </p:pic>
      <p:sp>
        <p:nvSpPr>
          <p:cNvPr id="5" name="TextBox 4"/>
          <p:cNvSpPr txBox="1"/>
          <p:nvPr/>
        </p:nvSpPr>
        <p:spPr>
          <a:xfrm>
            <a:off x="803563" y="6123709"/>
            <a:ext cx="8520545" cy="461665"/>
          </a:xfrm>
          <a:prstGeom prst="rect">
            <a:avLst/>
          </a:prstGeom>
          <a:noFill/>
        </p:spPr>
        <p:txBody>
          <a:bodyPr wrap="square" rtlCol="0">
            <a:spAutoFit/>
          </a:bodyPr>
          <a:lstStyle/>
          <a:p>
            <a:pPr lvl="0"/>
            <a:r>
              <a:rPr lang="ru-RU" sz="2400" b="1" i="1" u="sng" dirty="0">
                <a:solidFill>
                  <a:srgbClr val="C00000"/>
                </a:solidFill>
                <a:hlinkClick r:id="rId3"/>
              </a:rPr>
              <a:t>https://www.softwaretestingmaterial.com/v-model-in-sdlc</a:t>
            </a:r>
            <a:r>
              <a:rPr lang="ru-RU" sz="2400" b="1" i="1" u="sng" dirty="0" smtClean="0">
                <a:solidFill>
                  <a:srgbClr val="C00000"/>
                </a:solidFill>
                <a:hlinkClick r:id="rId3"/>
              </a:rPr>
              <a:t>/</a:t>
            </a:r>
            <a:endParaRPr lang="ru-RU" sz="2400" i="1" dirty="0">
              <a:solidFill>
                <a:srgbClr val="C00000"/>
              </a:solidFill>
            </a:endParaRPr>
          </a:p>
        </p:txBody>
      </p:sp>
    </p:spTree>
    <p:extLst>
      <p:ext uri="{BB962C8B-B14F-4D97-AF65-F5344CB8AC3E}">
        <p14:creationId xmlns:p14="http://schemas.microsoft.com/office/powerpoint/2010/main" val="31321808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5582573" y="143554"/>
            <a:ext cx="6501974" cy="5107320"/>
          </a:xfrm>
          <a:prstGeom prst="rect">
            <a:avLst/>
          </a:prstGeom>
        </p:spPr>
      </p:pic>
      <p:sp>
        <p:nvSpPr>
          <p:cNvPr id="5" name="TextBox 4"/>
          <p:cNvSpPr txBox="1"/>
          <p:nvPr/>
        </p:nvSpPr>
        <p:spPr>
          <a:xfrm>
            <a:off x="1149926" y="5541818"/>
            <a:ext cx="10626437" cy="830997"/>
          </a:xfrm>
          <a:prstGeom prst="rect">
            <a:avLst/>
          </a:prstGeom>
          <a:noFill/>
        </p:spPr>
        <p:txBody>
          <a:bodyPr wrap="square" rtlCol="0">
            <a:spAutoFit/>
          </a:bodyPr>
          <a:lstStyle/>
          <a:p>
            <a:r>
              <a:rPr lang="ru-RU" sz="2400" b="1" u="sng" dirty="0">
                <a:hlinkClick r:id="rId3"/>
              </a:rPr>
              <a:t>http://betica.com/blog/2016/05/13/the-v-model-software-development-methodology-extends-the-waterfall-process</a:t>
            </a:r>
            <a:r>
              <a:rPr lang="ru-RU" sz="2400" b="1" u="sng" dirty="0" smtClean="0">
                <a:hlinkClick r:id="rId3"/>
              </a:rPr>
              <a:t>/</a:t>
            </a:r>
            <a:r>
              <a:rPr lang="ru-RU" sz="2400" b="1" i="1" u="sng" dirty="0" smtClean="0">
                <a:solidFill>
                  <a:srgbClr val="C00000"/>
                </a:solidFill>
                <a:hlinkClick r:id="rId4"/>
              </a:rPr>
              <a:t>/</a:t>
            </a:r>
            <a:endParaRPr lang="ru-RU" sz="2400" i="1" dirty="0">
              <a:solidFill>
                <a:srgbClr val="C00000"/>
              </a:solidFill>
            </a:endParaRPr>
          </a:p>
        </p:txBody>
      </p:sp>
      <p:sp>
        <p:nvSpPr>
          <p:cNvPr id="2" name="TextBox 1"/>
          <p:cNvSpPr txBox="1"/>
          <p:nvPr/>
        </p:nvSpPr>
        <p:spPr>
          <a:xfrm>
            <a:off x="318655" y="540327"/>
            <a:ext cx="5263918" cy="4524315"/>
          </a:xfrm>
          <a:prstGeom prst="rect">
            <a:avLst/>
          </a:prstGeom>
          <a:noFill/>
        </p:spPr>
        <p:txBody>
          <a:bodyPr wrap="square" rtlCol="0">
            <a:spAutoFit/>
          </a:bodyPr>
          <a:lstStyle/>
          <a:p>
            <a:r>
              <a:rPr lang="ro-RO" dirty="0"/>
              <a:t>Chiar și cu popularitatea metodologiilor moderne de dezvoltare a software-ului, cum ar fi DevOps și Agile, aceste procese nu funcționează cel mai bine pentru toate scenariile de proiect. Unele organizații mature preferă în continuare metoda venerabilă a Cascadei, cu fazele ei clar definite, care au loc într-un flux secvențial. Totuși, o greșeală de proiectare sau cerințe într-o fază anterioară poate fi remarcabilă în </a:t>
            </a:r>
            <a:r>
              <a:rPr lang="ro-RO" dirty="0" smtClean="0"/>
              <a:t>plus.</a:t>
            </a:r>
          </a:p>
          <a:p>
            <a:endParaRPr lang="ro-RO" dirty="0"/>
          </a:p>
          <a:p>
            <a:r>
              <a:rPr lang="ro-RO" dirty="0"/>
              <a:t>Ce se întâmplă dacă ar exista un proces de dezvoltare software care să combine fazele metodei Cascada cu interactivitatea Agile? Metodologia modelului V oferă faze bine definite, deoarece validarea și verificarea se realizează la fiecare pas. </a:t>
            </a:r>
            <a:endParaRPr lang="ro-RO" dirty="0" smtClean="0"/>
          </a:p>
          <a:p>
            <a:r>
              <a:rPr lang="ro-RO" dirty="0" smtClean="0"/>
              <a:t>Având </a:t>
            </a:r>
            <a:r>
              <a:rPr lang="ro-RO" dirty="0"/>
              <a:t>în vedere produsele software superioare, să aruncăm o privire mai atentă asupra modelului V. </a:t>
            </a:r>
            <a:endParaRPr lang="ru-RU" dirty="0"/>
          </a:p>
        </p:txBody>
      </p:sp>
    </p:spTree>
    <p:extLst>
      <p:ext uri="{BB962C8B-B14F-4D97-AF65-F5344CB8AC3E}">
        <p14:creationId xmlns:p14="http://schemas.microsoft.com/office/powerpoint/2010/main" val="13806384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3839782" y="235529"/>
            <a:ext cx="7790480" cy="5043054"/>
          </a:xfrm>
          <a:prstGeom prst="rect">
            <a:avLst/>
          </a:prstGeom>
        </p:spPr>
      </p:pic>
      <p:sp>
        <p:nvSpPr>
          <p:cNvPr id="5" name="TextBox 4"/>
          <p:cNvSpPr txBox="1"/>
          <p:nvPr/>
        </p:nvSpPr>
        <p:spPr>
          <a:xfrm>
            <a:off x="4486131" y="5791199"/>
            <a:ext cx="6497781" cy="369332"/>
          </a:xfrm>
          <a:prstGeom prst="rect">
            <a:avLst/>
          </a:prstGeom>
          <a:noFill/>
        </p:spPr>
        <p:txBody>
          <a:bodyPr wrap="square" rtlCol="0">
            <a:spAutoFit/>
          </a:bodyPr>
          <a:lstStyle/>
          <a:p>
            <a:pPr lvl="0"/>
            <a:r>
              <a:rPr lang="ru-RU" b="1" u="sng" dirty="0">
                <a:hlinkClick r:id="rId3"/>
              </a:rPr>
              <a:t>https://oaksys.net/oak-engagement-models/oak-pv-model</a:t>
            </a:r>
            <a:r>
              <a:rPr lang="ru-RU" b="1" u="sng" dirty="0" smtClean="0">
                <a:hlinkClick r:id="rId3"/>
              </a:rPr>
              <a:t>/</a:t>
            </a:r>
            <a:endParaRPr lang="ru-RU" dirty="0"/>
          </a:p>
        </p:txBody>
      </p:sp>
      <p:sp>
        <p:nvSpPr>
          <p:cNvPr id="6" name="TextBox 5"/>
          <p:cNvSpPr txBox="1"/>
          <p:nvPr/>
        </p:nvSpPr>
        <p:spPr>
          <a:xfrm>
            <a:off x="221671" y="3344241"/>
            <a:ext cx="5070765" cy="2031325"/>
          </a:xfrm>
          <a:prstGeom prst="rect">
            <a:avLst/>
          </a:prstGeom>
          <a:noFill/>
        </p:spPr>
        <p:txBody>
          <a:bodyPr wrap="square" rtlCol="0">
            <a:spAutoFit/>
          </a:bodyPr>
          <a:lstStyle/>
          <a:p>
            <a:r>
              <a:rPr lang="ro-RO" dirty="0"/>
              <a:t>Această din urmă opțiune conține pași avansați, împărțiți între </a:t>
            </a:r>
            <a:r>
              <a:rPr lang="ro-RO" b="1" i="1" dirty="0">
                <a:solidFill>
                  <a:srgbClr val="0070C0"/>
                </a:solidFill>
              </a:rPr>
              <a:t>rolurile dezvoltatorilor și ingineri de validare / testare.</a:t>
            </a:r>
          </a:p>
          <a:p>
            <a:r>
              <a:rPr lang="ro-RO" b="1" i="1" dirty="0">
                <a:solidFill>
                  <a:srgbClr val="C00000"/>
                </a:solidFill>
              </a:rPr>
              <a:t>Astfel, el indică explicit că verificarea în fiecare etapă este obligatorie.</a:t>
            </a:r>
          </a:p>
          <a:p>
            <a:r>
              <a:rPr lang="ro-RO" dirty="0"/>
              <a:t>Cu toate acestea, în practică acest lucru este dificil </a:t>
            </a:r>
            <a:r>
              <a:rPr lang="ro-RO" dirty="0" smtClean="0"/>
              <a:t> de realizat și </a:t>
            </a:r>
            <a:r>
              <a:rPr lang="ro-RO" dirty="0"/>
              <a:t>rareori se face</a:t>
            </a:r>
            <a:r>
              <a:rPr lang="ro-RO" dirty="0" smtClean="0"/>
              <a:t>.</a:t>
            </a:r>
            <a:endParaRPr lang="ru-RU" dirty="0"/>
          </a:p>
        </p:txBody>
      </p:sp>
      <p:sp>
        <p:nvSpPr>
          <p:cNvPr id="7" name="TextBox 6"/>
          <p:cNvSpPr txBox="1"/>
          <p:nvPr/>
        </p:nvSpPr>
        <p:spPr>
          <a:xfrm>
            <a:off x="221671" y="897283"/>
            <a:ext cx="4239491" cy="2031325"/>
          </a:xfrm>
          <a:prstGeom prst="rect">
            <a:avLst/>
          </a:prstGeom>
          <a:noFill/>
        </p:spPr>
        <p:txBody>
          <a:bodyPr wrap="square" rtlCol="0">
            <a:spAutoFit/>
          </a:bodyPr>
          <a:lstStyle/>
          <a:p>
            <a:r>
              <a:rPr lang="ro-RO" dirty="0"/>
              <a:t>Modelul V prezintă două căi. </a:t>
            </a:r>
            <a:endParaRPr lang="ro-RO" dirty="0" smtClean="0"/>
          </a:p>
          <a:p>
            <a:r>
              <a:rPr lang="ro-RO" b="1" i="1" dirty="0" smtClean="0">
                <a:solidFill>
                  <a:srgbClr val="0070C0"/>
                </a:solidFill>
              </a:rPr>
              <a:t>Calea </a:t>
            </a:r>
            <a:r>
              <a:rPr lang="ro-RO" b="1" i="1" dirty="0">
                <a:solidFill>
                  <a:srgbClr val="0070C0"/>
                </a:solidFill>
              </a:rPr>
              <a:t>descendentă </a:t>
            </a:r>
            <a:r>
              <a:rPr lang="ro-RO" dirty="0"/>
              <a:t>este locul în care proiectul este definit, în timp ce </a:t>
            </a:r>
            <a:endParaRPr lang="ro-RO" dirty="0" smtClean="0"/>
          </a:p>
          <a:p>
            <a:r>
              <a:rPr lang="ro-RO" b="1" i="1" dirty="0" smtClean="0">
                <a:solidFill>
                  <a:srgbClr val="0070C0"/>
                </a:solidFill>
              </a:rPr>
              <a:t>calea </a:t>
            </a:r>
            <a:r>
              <a:rPr lang="ro-RO" b="1" i="1" dirty="0">
                <a:solidFill>
                  <a:srgbClr val="0070C0"/>
                </a:solidFill>
              </a:rPr>
              <a:t>ascendentă </a:t>
            </a:r>
            <a:r>
              <a:rPr lang="ro-RO" dirty="0"/>
              <a:t>se concentrează pe fazele de validare. </a:t>
            </a:r>
            <a:endParaRPr lang="ro-RO" dirty="0" smtClean="0"/>
          </a:p>
          <a:p>
            <a:r>
              <a:rPr lang="ro-RO" b="1" i="1" dirty="0" smtClean="0">
                <a:solidFill>
                  <a:srgbClr val="C00000"/>
                </a:solidFill>
              </a:rPr>
              <a:t>Faza </a:t>
            </a:r>
            <a:r>
              <a:rPr lang="ro-RO" b="1" i="1" dirty="0">
                <a:solidFill>
                  <a:srgbClr val="C00000"/>
                </a:solidFill>
              </a:rPr>
              <a:t>de codare sau implementare are loc în partea de jos a celor două căi.</a:t>
            </a:r>
            <a:endParaRPr lang="ru-RU" b="1" i="1" dirty="0">
              <a:solidFill>
                <a:srgbClr val="C00000"/>
              </a:solidFill>
            </a:endParaRPr>
          </a:p>
        </p:txBody>
      </p:sp>
    </p:spTree>
    <p:extLst>
      <p:ext uri="{BB962C8B-B14F-4D97-AF65-F5344CB8AC3E}">
        <p14:creationId xmlns:p14="http://schemas.microsoft.com/office/powerpoint/2010/main" val="26668763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360218"/>
            <a:ext cx="10868891" cy="5816745"/>
          </a:xfrm>
        </p:spPr>
        <p:txBody>
          <a:bodyPr/>
          <a:lstStyle/>
          <a:p>
            <a:pPr marL="0" indent="0">
              <a:buNone/>
            </a:pPr>
            <a:r>
              <a:rPr lang="ro-RO" dirty="0"/>
              <a:t>Acest lucru se datorează faptului că atunci când introduceți mai mulți pași de </a:t>
            </a:r>
            <a:r>
              <a:rPr lang="ro-RO" dirty="0" smtClean="0"/>
              <a:t>verificare </a:t>
            </a:r>
            <a:r>
              <a:rPr lang="ro-RO" dirty="0"/>
              <a:t>și validare în procesul de dezvoltare, timpul de dezvoltare crește exponențial, deoarece fluxul de lucru se descompune în </a:t>
            </a:r>
            <a:r>
              <a:rPr lang="ro-RO" dirty="0" smtClean="0"/>
              <a:t>mai </a:t>
            </a:r>
            <a:r>
              <a:rPr lang="ro-RO" dirty="0"/>
              <a:t>mulți pași mai mici.</a:t>
            </a:r>
          </a:p>
          <a:p>
            <a:pPr marL="0" indent="0">
              <a:buNone/>
            </a:pPr>
            <a:r>
              <a:rPr lang="ro-RO" dirty="0"/>
              <a:t>În plus, realizarea acestei sarcini într-o echipă de 200 de ingineri care lucrează la 40 de componente software (SWC), cu mai mulți șefi de echipă, manageri tehnici, un arhitect și doi manageri de proiect - duce la dificultăți enorme.</a:t>
            </a:r>
          </a:p>
          <a:p>
            <a:pPr marL="0" indent="0">
              <a:buNone/>
            </a:pPr>
            <a:r>
              <a:rPr lang="ro-RO" dirty="0"/>
              <a:t>De multe ori, mai multe componente depind unul de celălalt, majoritatea depind de proiectarea și arhitectura sistemului, multe sunt strâns legate de cazuri specifice de utilizare în afaceri.</a:t>
            </a:r>
            <a:endParaRPr lang="ru-RU" dirty="0"/>
          </a:p>
        </p:txBody>
      </p:sp>
    </p:spTree>
    <p:extLst>
      <p:ext uri="{BB962C8B-B14F-4D97-AF65-F5344CB8AC3E}">
        <p14:creationId xmlns:p14="http://schemas.microsoft.com/office/powerpoint/2010/main" val="10218061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5636" y="443345"/>
            <a:ext cx="11374582" cy="5733618"/>
          </a:xfrm>
        </p:spPr>
        <p:txBody>
          <a:bodyPr/>
          <a:lstStyle/>
          <a:p>
            <a:r>
              <a:rPr lang="ro-RO" dirty="0"/>
              <a:t>Din acest motiv, unele companii care utilizează acest model ignoră unele dintre aceste etape de verificare.</a:t>
            </a:r>
          </a:p>
          <a:p>
            <a:r>
              <a:rPr lang="ro-RO" dirty="0"/>
              <a:t>De asemenea, se practică adesea combinarea etapelor de verificare cu condiția ca fiecare dezvoltator să-și întocmească listele de verificare.</a:t>
            </a:r>
          </a:p>
          <a:p>
            <a:r>
              <a:rPr lang="ro-RO" b="1" i="1" dirty="0">
                <a:solidFill>
                  <a:srgbClr val="C00000"/>
                </a:solidFill>
              </a:rPr>
              <a:t>La </a:t>
            </a:r>
            <a:r>
              <a:rPr lang="ro-RO" b="1" i="1" dirty="0" smtClean="0">
                <a:solidFill>
                  <a:srgbClr val="C00000"/>
                </a:solidFill>
              </a:rPr>
              <a:t>unele </a:t>
            </a:r>
            <a:r>
              <a:rPr lang="ro-RO" b="1" i="1" dirty="0">
                <a:solidFill>
                  <a:srgbClr val="C00000"/>
                </a:solidFill>
              </a:rPr>
              <a:t>companii, modelul V este utilizat împreună cu principiile Agile</a:t>
            </a:r>
            <a:r>
              <a:rPr lang="ro-RO" dirty="0"/>
              <a:t>, crescând totodată viteza de dezvoltare </a:t>
            </a:r>
            <a:r>
              <a:rPr lang="ro-RO" dirty="0" smtClean="0"/>
              <a:t>și se </a:t>
            </a:r>
            <a:r>
              <a:rPr lang="ro-RO" dirty="0"/>
              <a:t>oferă o mai mare flexibilitate.</a:t>
            </a:r>
          </a:p>
          <a:p>
            <a:r>
              <a:rPr lang="ro-RO" dirty="0"/>
              <a:t>Acum să vedem toți acești pași din tabelul de comparație pentru cele 5 exemple de mai sus:</a:t>
            </a:r>
            <a:endParaRPr lang="ru-RU" dirty="0"/>
          </a:p>
        </p:txBody>
      </p:sp>
    </p:spTree>
    <p:extLst>
      <p:ext uri="{BB962C8B-B14F-4D97-AF65-F5344CB8AC3E}">
        <p14:creationId xmlns:p14="http://schemas.microsoft.com/office/powerpoint/2010/main" val="5820284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077269122"/>
              </p:ext>
            </p:extLst>
          </p:nvPr>
        </p:nvGraphicFramePr>
        <p:xfrm>
          <a:off x="235527" y="152400"/>
          <a:ext cx="11734801" cy="6681933"/>
        </p:xfrm>
        <a:graphic>
          <a:graphicData uri="http://schemas.openxmlformats.org/drawingml/2006/table">
            <a:tbl>
              <a:tblPr firstRow="1" firstCol="1" bandRow="1">
                <a:tableStyleId>{5C22544A-7EE6-4342-B048-85BDC9FD1C3A}</a:tableStyleId>
              </a:tblPr>
              <a:tblGrid>
                <a:gridCol w="659603"/>
                <a:gridCol w="1751089"/>
                <a:gridCol w="1925782"/>
                <a:gridCol w="1981200"/>
                <a:gridCol w="1260763"/>
                <a:gridCol w="1584936"/>
                <a:gridCol w="2571428"/>
              </a:tblGrid>
              <a:tr h="547603">
                <a:tc>
                  <a:txBody>
                    <a:bodyPr/>
                    <a:lstStyle/>
                    <a:p>
                      <a:pPr algn="ctr">
                        <a:lnSpc>
                          <a:spcPct val="107000"/>
                        </a:lnSpc>
                        <a:spcAft>
                          <a:spcPts val="750"/>
                        </a:spcAft>
                      </a:pPr>
                      <a:r>
                        <a:rPr lang="ru-RU" sz="1600" dirty="0" err="1">
                          <a:effectLst/>
                        </a:rPr>
                        <a:t>Step</a:t>
                      </a:r>
                      <a:r>
                        <a:rPr lang="ru-RU" sz="1600" dirty="0">
                          <a:effectLst/>
                        </a:rPr>
                        <a:t> </a:t>
                      </a:r>
                      <a:r>
                        <a:rPr lang="ru-RU" sz="1600" dirty="0" err="1">
                          <a:effectLst/>
                        </a:rPr>
                        <a:t>Nr</a:t>
                      </a:r>
                      <a:r>
                        <a:rPr lang="ru-RU"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1</a:t>
                      </a:r>
                      <a:br>
                        <a:rPr lang="ru-RU" sz="1600" b="1" dirty="0">
                          <a:solidFill>
                            <a:schemeClr val="tx1"/>
                          </a:solidFill>
                          <a:effectLst/>
                        </a:rPr>
                      </a:br>
                      <a:r>
                        <a:rPr lang="ru-RU" sz="1600" b="1" u="sng" dirty="0" err="1">
                          <a:solidFill>
                            <a:schemeClr val="tx1"/>
                          </a:solidFill>
                          <a:effectLst/>
                          <a:hlinkClick r:id="rId2"/>
                        </a:rPr>
                        <a:t>Geeks</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2</a:t>
                      </a:r>
                      <a:br>
                        <a:rPr lang="ru-RU" sz="1600" b="1" dirty="0">
                          <a:solidFill>
                            <a:schemeClr val="tx1"/>
                          </a:solidFill>
                          <a:effectLst/>
                        </a:rPr>
                      </a:br>
                      <a:r>
                        <a:rPr lang="ru-RU" sz="1600" b="1" u="sng" dirty="0" err="1">
                          <a:solidFill>
                            <a:schemeClr val="tx1"/>
                          </a:solidFill>
                          <a:effectLst/>
                          <a:hlinkClick r:id="rId3"/>
                        </a:rPr>
                        <a:t>Concepts</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3</a:t>
                      </a:r>
                      <a:br>
                        <a:rPr lang="ru-RU" sz="1600" b="1" dirty="0">
                          <a:solidFill>
                            <a:schemeClr val="tx1"/>
                          </a:solidFill>
                          <a:effectLst/>
                        </a:rPr>
                      </a:br>
                      <a:r>
                        <a:rPr lang="ru-RU" sz="1600" b="1" u="sng" dirty="0" err="1">
                          <a:solidFill>
                            <a:schemeClr val="tx1"/>
                          </a:solidFill>
                          <a:effectLst/>
                          <a:hlinkClick r:id="rId4"/>
                        </a:rPr>
                        <a:t>Testing</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4</a:t>
                      </a:r>
                      <a:br>
                        <a:rPr lang="ru-RU" sz="1600" b="1" dirty="0">
                          <a:solidFill>
                            <a:schemeClr val="tx1"/>
                          </a:solidFill>
                          <a:effectLst/>
                        </a:rPr>
                      </a:br>
                      <a:r>
                        <a:rPr lang="ru-RU" sz="1600" b="1" u="sng" dirty="0" err="1">
                          <a:solidFill>
                            <a:schemeClr val="tx1"/>
                          </a:solidFill>
                          <a:effectLst/>
                          <a:hlinkClick r:id="rId5"/>
                        </a:rPr>
                        <a:t>Betica</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5</a:t>
                      </a:r>
                      <a:br>
                        <a:rPr lang="ru-RU" sz="1600" b="1" dirty="0">
                          <a:solidFill>
                            <a:schemeClr val="tx1"/>
                          </a:solidFill>
                          <a:effectLst/>
                        </a:rPr>
                      </a:br>
                      <a:r>
                        <a:rPr lang="ru-RU" sz="1600" b="1" u="sng" dirty="0" err="1">
                          <a:solidFill>
                            <a:schemeClr val="tx1"/>
                          </a:solidFill>
                          <a:effectLst/>
                          <a:hlinkClick r:id="rId6"/>
                        </a:rPr>
                        <a:t>Oaksys</a:t>
                      </a:r>
                      <a:r>
                        <a:rPr lang="ru-RU" sz="1600" b="1" dirty="0">
                          <a:solidFill>
                            <a:schemeClr val="tx1"/>
                          </a:solidFill>
                          <a:effectLst/>
                        </a:rPr>
                        <a:t/>
                      </a:r>
                      <a:br>
                        <a:rPr lang="ru-RU" sz="1600" b="1" dirty="0">
                          <a:solidFill>
                            <a:schemeClr val="tx1"/>
                          </a:solidFill>
                          <a:effectLst/>
                        </a:rPr>
                      </a:br>
                      <a:r>
                        <a:rPr lang="ru-RU" sz="1600" b="1" dirty="0" err="1">
                          <a:solidFill>
                            <a:schemeClr val="tx1"/>
                          </a:solidFill>
                          <a:effectLst/>
                        </a:rPr>
                        <a:t>Development</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c>
                  <a:txBody>
                    <a:bodyPr/>
                    <a:lstStyle/>
                    <a:p>
                      <a:pPr algn="ctr">
                        <a:lnSpc>
                          <a:spcPct val="107000"/>
                        </a:lnSpc>
                        <a:spcAft>
                          <a:spcPts val="750"/>
                        </a:spcAft>
                      </a:pPr>
                      <a:r>
                        <a:rPr lang="ru-RU" sz="1600" b="1" dirty="0" err="1">
                          <a:solidFill>
                            <a:schemeClr val="tx1"/>
                          </a:solidFill>
                          <a:effectLst/>
                        </a:rPr>
                        <a:t>Model</a:t>
                      </a:r>
                      <a:r>
                        <a:rPr lang="ru-RU" sz="1600" b="1" dirty="0">
                          <a:solidFill>
                            <a:schemeClr val="tx1"/>
                          </a:solidFill>
                          <a:effectLst/>
                        </a:rPr>
                        <a:t> 5</a:t>
                      </a:r>
                      <a:br>
                        <a:rPr lang="ru-RU" sz="1600" b="1" dirty="0">
                          <a:solidFill>
                            <a:schemeClr val="tx1"/>
                          </a:solidFill>
                          <a:effectLst/>
                        </a:rPr>
                      </a:br>
                      <a:r>
                        <a:rPr lang="ru-RU" sz="1600" b="1" u="sng" dirty="0" err="1">
                          <a:solidFill>
                            <a:schemeClr val="tx1"/>
                          </a:solidFill>
                          <a:effectLst/>
                          <a:hlinkClick r:id="rId6"/>
                        </a:rPr>
                        <a:t>Oaksys</a:t>
                      </a:r>
                      <a:r>
                        <a:rPr lang="ru-RU" sz="1600" b="1" dirty="0">
                          <a:solidFill>
                            <a:schemeClr val="tx1"/>
                          </a:solidFill>
                          <a:effectLst/>
                        </a:rPr>
                        <a:t/>
                      </a:r>
                      <a:br>
                        <a:rPr lang="ru-RU" sz="1600" b="1" dirty="0">
                          <a:solidFill>
                            <a:schemeClr val="tx1"/>
                          </a:solidFill>
                          <a:effectLst/>
                        </a:rPr>
                      </a:br>
                      <a:r>
                        <a:rPr lang="ru-RU" sz="1600" b="1" dirty="0" err="1">
                          <a:solidFill>
                            <a:schemeClr val="tx1"/>
                          </a:solidFill>
                          <a:effectLst/>
                        </a:rPr>
                        <a:t>Validation</a:t>
                      </a:r>
                      <a:endParaRPr lang="ru-RU"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solidFill>
                      <a:schemeClr val="accent2">
                        <a:lumMod val="20000"/>
                        <a:lumOff val="80000"/>
                      </a:schemeClr>
                    </a:solidFill>
                  </a:tcPr>
                </a:tc>
              </a:tr>
              <a:tr h="394523">
                <a:tc>
                  <a:txBody>
                    <a:bodyPr/>
                    <a:lstStyle/>
                    <a:p>
                      <a:pPr algn="ctr">
                        <a:lnSpc>
                          <a:spcPct val="107000"/>
                        </a:lnSpc>
                        <a:spcAft>
                          <a:spcPts val="750"/>
                        </a:spcAft>
                      </a:pPr>
                      <a:r>
                        <a:rPr lang="ru-RU" sz="1600">
                          <a:effectLst/>
                        </a:rPr>
                        <a:t>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dirty="0" err="1">
                          <a:effectLst/>
                        </a:rPr>
                        <a:t>Business</a:t>
                      </a:r>
                      <a:r>
                        <a:rPr lang="ru-RU" sz="1600" b="1" dirty="0">
                          <a:effectLst/>
                        </a:rPr>
                        <a:t> </a:t>
                      </a:r>
                      <a:r>
                        <a:rPr lang="ru-RU" sz="1600" b="1" dirty="0" err="1">
                          <a:effectLst/>
                        </a:rPr>
                        <a:t>Case</a:t>
                      </a:r>
                      <a:endParaRPr lang="ru-R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Project Initiation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Review Acceptance Criteria</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547603">
                <a:tc>
                  <a:txBody>
                    <a:bodyPr/>
                    <a:lstStyle/>
                    <a:p>
                      <a:pPr algn="ctr">
                        <a:lnSpc>
                          <a:spcPct val="107000"/>
                        </a:lnSpc>
                        <a:spcAft>
                          <a:spcPts val="750"/>
                        </a:spcAft>
                      </a:pPr>
                      <a:r>
                        <a:rPr lang="ru-RU" sz="1600">
                          <a:effectLst/>
                        </a:rPr>
                        <a:t>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Requirements Analysis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Requirements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Business Requirements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Requirements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Requirements Analysis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en-US" sz="1600" b="1">
                          <a:effectLst/>
                        </a:rPr>
                        <a:t>SRS Review and prepare STP</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390547">
                <a:tc>
                  <a:txBody>
                    <a:bodyPr/>
                    <a:lstStyle/>
                    <a:p>
                      <a:pPr algn="ctr">
                        <a:lnSpc>
                          <a:spcPct val="107000"/>
                        </a:lnSpc>
                        <a:spcAft>
                          <a:spcPts val="750"/>
                        </a:spcAft>
                      </a:pPr>
                      <a:r>
                        <a:rPr lang="ru-RU" sz="1600">
                          <a:effectLst/>
                        </a:rPr>
                        <a:t>3</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System Specification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r>
              <a:tr h="390547">
                <a:tc>
                  <a:txBody>
                    <a:bodyPr/>
                    <a:lstStyle/>
                    <a:p>
                      <a:pPr algn="ctr">
                        <a:lnSpc>
                          <a:spcPct val="107000"/>
                        </a:lnSpc>
                        <a:spcAft>
                          <a:spcPts val="750"/>
                        </a:spcAft>
                      </a:pPr>
                      <a:r>
                        <a:rPr lang="ru-RU" sz="1600">
                          <a:effectLst/>
                        </a:rPr>
                        <a:t>4</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Requirements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r>
              <a:tr h="404605">
                <a:tc>
                  <a:txBody>
                    <a:bodyPr/>
                    <a:lstStyle/>
                    <a:p>
                      <a:pPr algn="ctr">
                        <a:lnSpc>
                          <a:spcPct val="107000"/>
                        </a:lnSpc>
                        <a:spcAft>
                          <a:spcPts val="750"/>
                        </a:spcAft>
                      </a:pPr>
                      <a:r>
                        <a:rPr lang="ru-RU" sz="1600">
                          <a:effectLst/>
                        </a:rPr>
                        <a:t>5</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Architecture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High Level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HLD</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High Level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en-US" sz="1600" b="1">
                          <a:effectLst/>
                        </a:rPr>
                        <a:t>HLD Review and prepare ITP</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369621">
                <a:tc>
                  <a:txBody>
                    <a:bodyPr/>
                    <a:lstStyle/>
                    <a:p>
                      <a:pPr algn="ctr">
                        <a:lnSpc>
                          <a:spcPct val="107000"/>
                        </a:lnSpc>
                        <a:spcAft>
                          <a:spcPts val="750"/>
                        </a:spcAft>
                      </a:pPr>
                      <a:r>
                        <a:rPr lang="ru-RU" sz="1600">
                          <a:effectLst/>
                        </a:rPr>
                        <a:t>6</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Module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Component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Low Level Design</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LLD</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dirty="0" err="1">
                          <a:effectLst/>
                        </a:rPr>
                        <a:t>Low</a:t>
                      </a:r>
                      <a:r>
                        <a:rPr lang="ru-RU" sz="1600" b="1" dirty="0">
                          <a:effectLst/>
                        </a:rPr>
                        <a:t> </a:t>
                      </a:r>
                      <a:r>
                        <a:rPr lang="ru-RU" sz="1600" b="1" dirty="0" err="1">
                          <a:effectLst/>
                        </a:rPr>
                        <a:t>Level</a:t>
                      </a:r>
                      <a:r>
                        <a:rPr lang="ru-RU" sz="1600" b="1" dirty="0">
                          <a:effectLst/>
                        </a:rPr>
                        <a:t> </a:t>
                      </a:r>
                      <a:r>
                        <a:rPr lang="ru-RU" sz="1600" b="1" dirty="0" smtClean="0">
                          <a:effectLst/>
                        </a:rPr>
                        <a:t>/</a:t>
                      </a:r>
                      <a:r>
                        <a:rPr lang="ru-RU" sz="1600" b="1" dirty="0" err="1" smtClean="0">
                          <a:effectLst/>
                        </a:rPr>
                        <a:t>Design</a:t>
                      </a:r>
                      <a:endParaRPr lang="ru-R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en-US" sz="1600" b="1">
                          <a:effectLst/>
                        </a:rPr>
                        <a:t>LLD Review and prepare UTP</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547603">
                <a:tc>
                  <a:txBody>
                    <a:bodyPr/>
                    <a:lstStyle/>
                    <a:p>
                      <a:pPr algn="ctr">
                        <a:lnSpc>
                          <a:spcPct val="107000"/>
                        </a:lnSpc>
                        <a:spcAft>
                          <a:spcPts val="750"/>
                        </a:spcAft>
                      </a:pPr>
                      <a:r>
                        <a:rPr lang="ru-RU" sz="1600">
                          <a:effectLst/>
                        </a:rPr>
                        <a:t>7</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Coding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Construct Component</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Coding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Source Code</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Coding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en-US" sz="1600" b="1">
                          <a:effectLst/>
                        </a:rPr>
                        <a:t>Code Review and prepare stubs/Drivers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390547">
                <a:tc>
                  <a:txBody>
                    <a:bodyPr/>
                    <a:lstStyle/>
                    <a:p>
                      <a:pPr algn="ctr">
                        <a:lnSpc>
                          <a:spcPct val="107000"/>
                        </a:lnSpc>
                        <a:spcAft>
                          <a:spcPts val="750"/>
                        </a:spcAft>
                      </a:pPr>
                      <a:r>
                        <a:rPr lang="ru-RU" sz="1600">
                          <a:effectLst/>
                        </a:rPr>
                        <a:t>8</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Unit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Component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Unit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Unit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Unit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390547">
                <a:tc>
                  <a:txBody>
                    <a:bodyPr/>
                    <a:lstStyle/>
                    <a:p>
                      <a:pPr algn="ctr">
                        <a:lnSpc>
                          <a:spcPct val="107000"/>
                        </a:lnSpc>
                        <a:spcAft>
                          <a:spcPts val="750"/>
                        </a:spcAft>
                      </a:pPr>
                      <a:r>
                        <a:rPr lang="ru-RU" sz="1600">
                          <a:effectLst/>
                        </a:rPr>
                        <a:t>9</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Functional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r>
              <a:tr h="390547">
                <a:tc>
                  <a:txBody>
                    <a:bodyPr/>
                    <a:lstStyle/>
                    <a:p>
                      <a:pPr algn="ctr">
                        <a:lnSpc>
                          <a:spcPct val="107000"/>
                        </a:lnSpc>
                        <a:spcAft>
                          <a:spcPts val="750"/>
                        </a:spcAft>
                      </a:pPr>
                      <a:r>
                        <a:rPr lang="ru-RU" sz="1600">
                          <a:effectLst/>
                        </a:rPr>
                        <a:t>10</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Integration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Interface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Integration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a:effectLst/>
                        </a:rPr>
                        <a:t>Build Subsystems</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Integration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547603">
                <a:tc>
                  <a:txBody>
                    <a:bodyPr/>
                    <a:lstStyle/>
                    <a:p>
                      <a:pPr algn="ctr">
                        <a:lnSpc>
                          <a:spcPct val="107000"/>
                        </a:lnSpc>
                        <a:spcAft>
                          <a:spcPts val="750"/>
                        </a:spcAft>
                      </a:pPr>
                      <a:r>
                        <a:rPr lang="ru-RU" sz="1600">
                          <a:effectLst/>
                        </a:rPr>
                        <a:t>11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Component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dirty="0" err="1">
                          <a:effectLst/>
                        </a:rPr>
                        <a:t>Build</a:t>
                      </a:r>
                      <a:r>
                        <a:rPr lang="ru-RU" sz="1600" b="1" dirty="0">
                          <a:effectLst/>
                        </a:rPr>
                        <a:t> </a:t>
                      </a:r>
                      <a:r>
                        <a:rPr lang="ru-RU" sz="1600" b="1" dirty="0" err="1">
                          <a:effectLst/>
                        </a:rPr>
                        <a:t>Complete</a:t>
                      </a:r>
                      <a:r>
                        <a:rPr lang="ru-RU" sz="1600" b="1" dirty="0">
                          <a:effectLst/>
                        </a:rPr>
                        <a:t> </a:t>
                      </a:r>
                      <a:r>
                        <a:rPr lang="ru-RU" sz="1600" b="1" dirty="0" err="1">
                          <a:effectLst/>
                        </a:rPr>
                        <a:t>System</a:t>
                      </a:r>
                      <a:endParaRPr lang="ru-R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a:effectLst/>
                        <a:latin typeface="Calibri" panose="020F0502020204030204" pitchFamily="34" charset="0"/>
                      </a:endParaRPr>
                    </a:p>
                  </a:txBody>
                  <a:tcPr marL="33694" marR="33694" marT="33694" marB="33694"/>
                </a:tc>
              </a:tr>
              <a:tr h="390547">
                <a:tc>
                  <a:txBody>
                    <a:bodyPr/>
                    <a:lstStyle/>
                    <a:p>
                      <a:pPr algn="ctr">
                        <a:lnSpc>
                          <a:spcPct val="107000"/>
                        </a:lnSpc>
                        <a:spcAft>
                          <a:spcPts val="750"/>
                        </a:spcAft>
                      </a:pPr>
                      <a:r>
                        <a:rPr lang="ru-RU" sz="1600">
                          <a:effectLst/>
                        </a:rPr>
                        <a:t>12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Acceptance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Acceptance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Acceptance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dirty="0" err="1" smtClean="0">
                          <a:effectLst/>
                        </a:rPr>
                        <a:t>Accept</a:t>
                      </a:r>
                      <a:r>
                        <a:rPr lang="ru-RU" sz="1600" b="1" dirty="0" smtClean="0">
                          <a:effectLst/>
                        </a:rPr>
                        <a:t>/ </a:t>
                      </a:r>
                      <a:r>
                        <a:rPr lang="ru-RU" sz="1600" b="1" dirty="0" err="1" smtClean="0">
                          <a:effectLst/>
                        </a:rPr>
                        <a:t>Test</a:t>
                      </a:r>
                      <a:endParaRPr lang="ru-R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Release</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spcAft>
                          <a:spcPts val="750"/>
                        </a:spcAft>
                      </a:pPr>
                      <a:r>
                        <a:rPr lang="ru-RU" sz="1600" b="1">
                          <a:effectLst/>
                        </a:rPr>
                        <a:t>System Testing</a:t>
                      </a:r>
                      <a:endParaRPr lang="ru-RU" sz="1600" b="1">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r>
              <a:tr h="390547">
                <a:tc>
                  <a:txBody>
                    <a:bodyPr/>
                    <a:lstStyle/>
                    <a:p>
                      <a:pPr algn="ctr">
                        <a:lnSpc>
                          <a:spcPct val="107000"/>
                        </a:lnSpc>
                        <a:spcAft>
                          <a:spcPts val="750"/>
                        </a:spcAft>
                      </a:pPr>
                      <a:r>
                        <a:rPr lang="ru-RU" sz="1600" dirty="0">
                          <a:effectLst/>
                        </a:rPr>
                        <a:t>13</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dirty="0">
                        <a:effectLst/>
                        <a:latin typeface="Calibri" panose="020F0502020204030204" pitchFamily="34" charset="0"/>
                      </a:endParaRPr>
                    </a:p>
                  </a:txBody>
                  <a:tcPr marL="33694" marR="33694" marT="33694" marB="33694"/>
                </a:tc>
                <a:tc>
                  <a:txBody>
                    <a:bodyPr/>
                    <a:lstStyle/>
                    <a:p>
                      <a:pPr>
                        <a:lnSpc>
                          <a:spcPct val="107000"/>
                        </a:lnSpc>
                        <a:spcAft>
                          <a:spcPts val="750"/>
                        </a:spcAft>
                      </a:pPr>
                      <a:r>
                        <a:rPr lang="ru-RU" sz="1600" b="1" dirty="0" err="1">
                          <a:effectLst/>
                        </a:rPr>
                        <a:t>Release</a:t>
                      </a:r>
                      <a:r>
                        <a:rPr lang="ru-RU" sz="1600" b="1" dirty="0">
                          <a:effectLst/>
                        </a:rPr>
                        <a:t> </a:t>
                      </a:r>
                      <a:r>
                        <a:rPr lang="ru-RU" sz="1600" b="1" dirty="0" err="1">
                          <a:effectLst/>
                        </a:rPr>
                        <a:t>Testing</a:t>
                      </a:r>
                      <a:endParaRPr lang="ru-R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694" marR="33694" marT="33694" marB="33694"/>
                </a:tc>
                <a:tc>
                  <a:txBody>
                    <a:bodyPr/>
                    <a:lstStyle/>
                    <a:p>
                      <a:pPr>
                        <a:lnSpc>
                          <a:spcPct val="107000"/>
                        </a:lnSpc>
                      </a:pPr>
                      <a:endParaRPr lang="ru-RU" sz="1600" b="1" dirty="0">
                        <a:effectLst/>
                        <a:latin typeface="Calibri" panose="020F0502020204030204" pitchFamily="34" charset="0"/>
                      </a:endParaRPr>
                    </a:p>
                  </a:txBody>
                  <a:tcPr marL="33694" marR="33694" marT="33694" marB="33694"/>
                </a:tc>
                <a:tc>
                  <a:txBody>
                    <a:bodyPr/>
                    <a:lstStyle/>
                    <a:p>
                      <a:pPr>
                        <a:lnSpc>
                          <a:spcPct val="107000"/>
                        </a:lnSpc>
                      </a:pPr>
                      <a:endParaRPr lang="ru-RU" sz="1600" b="1" dirty="0">
                        <a:effectLst/>
                        <a:latin typeface="Calibri" panose="020F0502020204030204" pitchFamily="34" charset="0"/>
                      </a:endParaRPr>
                    </a:p>
                  </a:txBody>
                  <a:tcPr marL="33694" marR="33694" marT="33694" marB="33694"/>
                </a:tc>
                <a:tc>
                  <a:txBody>
                    <a:bodyPr/>
                    <a:lstStyle/>
                    <a:p>
                      <a:pPr>
                        <a:lnSpc>
                          <a:spcPct val="107000"/>
                        </a:lnSpc>
                      </a:pPr>
                      <a:endParaRPr lang="ru-RU" sz="1600" b="1" dirty="0">
                        <a:effectLst/>
                        <a:latin typeface="Calibri" panose="020F0502020204030204" pitchFamily="34" charset="0"/>
                      </a:endParaRPr>
                    </a:p>
                  </a:txBody>
                  <a:tcPr marL="33694" marR="33694" marT="33694" marB="33694"/>
                </a:tc>
                <a:tc>
                  <a:txBody>
                    <a:bodyPr/>
                    <a:lstStyle/>
                    <a:p>
                      <a:pPr>
                        <a:lnSpc>
                          <a:spcPct val="107000"/>
                        </a:lnSpc>
                      </a:pPr>
                      <a:endParaRPr lang="ru-RU" sz="1600" b="1" dirty="0">
                        <a:effectLst/>
                        <a:latin typeface="Calibri" panose="020F0502020204030204" pitchFamily="34" charset="0"/>
                      </a:endParaRPr>
                    </a:p>
                  </a:txBody>
                  <a:tcPr marL="33694" marR="33694" marT="33694" marB="33694"/>
                </a:tc>
              </a:tr>
            </a:tbl>
          </a:graphicData>
        </a:graphic>
      </p:graphicFrame>
    </p:spTree>
    <p:extLst>
      <p:ext uri="{BB962C8B-B14F-4D97-AF65-F5344CB8AC3E}">
        <p14:creationId xmlns:p14="http://schemas.microsoft.com/office/powerpoint/2010/main" val="31696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0219" y="437925"/>
            <a:ext cx="11388436" cy="6003234"/>
          </a:xfrm>
        </p:spPr>
        <p:txBody>
          <a:bodyPr>
            <a:normAutofit fontScale="70000" lnSpcReduction="20000"/>
          </a:bodyPr>
          <a:lstStyle/>
          <a:p>
            <a:pPr marL="0" indent="0">
              <a:buNone/>
              <a:defRPr/>
            </a:pPr>
            <a:r>
              <a:rPr lang="ro-RO" b="1" dirty="0" smtClean="0">
                <a:latin typeface="Times New Roman" panose="02020603050405020304" pitchFamily="18" charset="0"/>
                <a:cs typeface="Times New Roman" panose="02020603050405020304" pitchFamily="18" charset="0"/>
              </a:rPr>
              <a:t>Conceptul de Proiectare-  Proces creativ</a:t>
            </a:r>
          </a:p>
          <a:p>
            <a:pPr marL="0" indent="0">
              <a:lnSpc>
                <a:spcPct val="120000"/>
              </a:lnSpc>
              <a:buNone/>
              <a:defRPr/>
            </a:pPr>
            <a:r>
              <a:rPr lang="ro-RO" sz="3200" dirty="0" smtClean="0">
                <a:latin typeface="Times New Roman" panose="02020603050405020304" pitchFamily="18" charset="0"/>
                <a:cs typeface="Times New Roman" panose="02020603050405020304" pitchFamily="18" charset="0"/>
              </a:rPr>
              <a:t>Proiectarea reprezintă </a:t>
            </a:r>
            <a:r>
              <a:rPr lang="ro-RO" sz="3200" dirty="0">
                <a:latin typeface="Times New Roman" panose="02020603050405020304" pitchFamily="18" charset="0"/>
                <a:cs typeface="Times New Roman" panose="02020603050405020304" pitchFamily="18" charset="0"/>
              </a:rPr>
              <a:t>o etapa care, </a:t>
            </a:r>
            <a:r>
              <a:rPr lang="ro-RO" sz="3200" dirty="0" smtClean="0">
                <a:latin typeface="Times New Roman" panose="02020603050405020304" pitchFamily="18" charset="0"/>
                <a:cs typeface="Times New Roman" panose="02020603050405020304" pitchFamily="18" charset="0"/>
              </a:rPr>
              <a:t>deşi </a:t>
            </a:r>
            <a:r>
              <a:rPr lang="ro-RO" sz="3200" dirty="0">
                <a:latin typeface="Times New Roman" panose="02020603050405020304" pitchFamily="18" charset="0"/>
                <a:cs typeface="Times New Roman" panose="02020603050405020304" pitchFamily="18" charset="0"/>
              </a:rPr>
              <a:t>este mai </a:t>
            </a:r>
            <a:r>
              <a:rPr lang="ro-RO" sz="3200" dirty="0" smtClean="0">
                <a:latin typeface="Times New Roman" panose="02020603050405020304" pitchFamily="18" charset="0"/>
                <a:cs typeface="Times New Roman" panose="02020603050405020304" pitchFamily="18" charset="0"/>
              </a:rPr>
              <a:t>puţin spectaculoasă, transformă </a:t>
            </a:r>
            <a:r>
              <a:rPr lang="ro-RO" sz="3200" dirty="0">
                <a:latin typeface="Times New Roman" panose="02020603050405020304" pitchFamily="18" charset="0"/>
                <a:cs typeface="Times New Roman" panose="02020603050405020304" pitchFamily="18" charset="0"/>
              </a:rPr>
              <a:t>o idee geniala </a:t>
            </a:r>
            <a:r>
              <a:rPr lang="ro-RO" sz="3200" dirty="0" smtClean="0">
                <a:latin typeface="Times New Roman" panose="02020603050405020304" pitchFamily="18" charset="0"/>
                <a:cs typeface="Times New Roman" panose="02020603050405020304" pitchFamily="18" charset="0"/>
              </a:rPr>
              <a:t>în </a:t>
            </a:r>
            <a:r>
              <a:rPr lang="ro-RO" sz="3200" dirty="0">
                <a:latin typeface="Times New Roman" panose="02020603050405020304" pitchFamily="18" charset="0"/>
                <a:cs typeface="Times New Roman" panose="02020603050405020304" pitchFamily="18" charset="0"/>
              </a:rPr>
              <a:t>realitate. </a:t>
            </a:r>
            <a:endParaRPr lang="ro-RO" sz="3200" dirty="0" smtClean="0">
              <a:latin typeface="Times New Roman" panose="02020603050405020304" pitchFamily="18" charset="0"/>
              <a:cs typeface="Times New Roman" panose="02020603050405020304" pitchFamily="18" charset="0"/>
            </a:endParaRPr>
          </a:p>
          <a:p>
            <a:pPr>
              <a:lnSpc>
                <a:spcPct val="120000"/>
              </a:lnSpc>
              <a:defRPr/>
            </a:pPr>
            <a:r>
              <a:rPr lang="ro-RO" sz="3200" dirty="0" smtClean="0">
                <a:latin typeface="Times New Roman" panose="02020603050405020304" pitchFamily="18" charset="0"/>
                <a:cs typeface="Times New Roman" panose="02020603050405020304" pitchFamily="18" charset="0"/>
              </a:rPr>
              <a:t>Indiferent </a:t>
            </a:r>
            <a:r>
              <a:rPr lang="ro-RO" sz="3200" dirty="0">
                <a:latin typeface="Times New Roman" panose="02020603050405020304" pitchFamily="18" charset="0"/>
                <a:cs typeface="Times New Roman" panose="02020603050405020304" pitchFamily="18" charset="0"/>
              </a:rPr>
              <a:t>de domeniu, un concept </a:t>
            </a:r>
            <a:r>
              <a:rPr lang="ro-RO" sz="3200" dirty="0" smtClean="0">
                <a:latin typeface="Times New Roman" panose="02020603050405020304" pitchFamily="18" charset="0"/>
                <a:cs typeface="Times New Roman" panose="02020603050405020304" pitchFamily="18" charset="0"/>
              </a:rPr>
              <a:t>rămâne </a:t>
            </a:r>
            <a:r>
              <a:rPr lang="ro-RO" sz="3200" dirty="0">
                <a:latin typeface="Times New Roman" panose="02020603050405020304" pitchFamily="18" charset="0"/>
                <a:cs typeface="Times New Roman" panose="02020603050405020304" pitchFamily="18" charset="0"/>
              </a:rPr>
              <a:t>doar la nivelul de diamant </a:t>
            </a:r>
            <a:r>
              <a:rPr lang="ro-RO" sz="3200" dirty="0" smtClean="0">
                <a:latin typeface="Times New Roman" panose="02020603050405020304" pitchFamily="18" charset="0"/>
                <a:cs typeface="Times New Roman" panose="02020603050405020304" pitchFamily="18" charset="0"/>
              </a:rPr>
              <a:t>în </a:t>
            </a:r>
            <a:r>
              <a:rPr lang="ro-RO" sz="3200" dirty="0">
                <a:latin typeface="Times New Roman" panose="02020603050405020304" pitchFamily="18" charset="0"/>
                <a:cs typeface="Times New Roman" panose="02020603050405020304" pitchFamily="18" charset="0"/>
              </a:rPr>
              <a:t>stare </a:t>
            </a:r>
            <a:r>
              <a:rPr lang="ro-RO" sz="3200" dirty="0" smtClean="0">
                <a:latin typeface="Times New Roman" panose="02020603050405020304" pitchFamily="18" charset="0"/>
                <a:cs typeface="Times New Roman" panose="02020603050405020304" pitchFamily="18" charset="0"/>
              </a:rPr>
              <a:t>brută dacă </a:t>
            </a:r>
            <a:r>
              <a:rPr lang="ro-RO" sz="3200" dirty="0">
                <a:latin typeface="Times New Roman" panose="02020603050405020304" pitchFamily="18" charset="0"/>
                <a:cs typeface="Times New Roman" panose="02020603050405020304" pitchFamily="18" charset="0"/>
              </a:rPr>
              <a:t>nu intervine „bijutierul” </a:t>
            </a:r>
            <a:r>
              <a:rPr lang="ro-RO" sz="3200" dirty="0" smtClean="0">
                <a:latin typeface="Times New Roman" panose="02020603050405020304" pitchFamily="18" charset="0"/>
                <a:cs typeface="Times New Roman" panose="02020603050405020304" pitchFamily="18" charset="0"/>
              </a:rPr>
              <a:t>- proiectantul </a:t>
            </a:r>
            <a:r>
              <a:rPr lang="ro-RO" sz="3200" dirty="0">
                <a:latin typeface="Times New Roman" panose="02020603050405020304" pitchFamily="18" charset="0"/>
                <a:cs typeface="Times New Roman" panose="02020603050405020304" pitchFamily="18" charset="0"/>
              </a:rPr>
              <a:t>– pentru a finisa </a:t>
            </a:r>
            <a:r>
              <a:rPr lang="ro-RO" sz="3200" dirty="0" smtClean="0">
                <a:latin typeface="Times New Roman" panose="02020603050405020304" pitchFamily="18" charset="0"/>
                <a:cs typeface="Times New Roman" panose="02020603050405020304" pitchFamily="18" charset="0"/>
              </a:rPr>
              <a:t>şi </a:t>
            </a:r>
            <a:r>
              <a:rPr lang="ro-RO" sz="3200" dirty="0">
                <a:latin typeface="Times New Roman" panose="02020603050405020304" pitchFamily="18" charset="0"/>
                <a:cs typeface="Times New Roman" panose="02020603050405020304" pitchFamily="18" charset="0"/>
              </a:rPr>
              <a:t>ş</a:t>
            </a:r>
            <a:r>
              <a:rPr lang="ro-RO" sz="3200" dirty="0" smtClean="0">
                <a:latin typeface="Times New Roman" panose="02020603050405020304" pitchFamily="18" charset="0"/>
                <a:cs typeface="Times New Roman" panose="02020603050405020304" pitchFamily="18" charset="0"/>
              </a:rPr>
              <a:t>lefui cât </a:t>
            </a:r>
            <a:r>
              <a:rPr lang="ro-RO" sz="3200" dirty="0">
                <a:latin typeface="Times New Roman" panose="02020603050405020304" pitchFamily="18" charset="0"/>
                <a:cs typeface="Times New Roman" panose="02020603050405020304" pitchFamily="18" charset="0"/>
              </a:rPr>
              <a:t>mai multe </a:t>
            </a:r>
            <a:r>
              <a:rPr lang="ro-RO" sz="3200" dirty="0" smtClean="0">
                <a:latin typeface="Times New Roman" panose="02020603050405020304" pitchFamily="18" charset="0"/>
                <a:cs typeface="Times New Roman" panose="02020603050405020304" pitchFamily="18" charset="0"/>
              </a:rPr>
              <a:t>faţete</a:t>
            </a:r>
            <a:r>
              <a:rPr lang="ro-RO" sz="3200" dirty="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făcându-l nepreţuit</a:t>
            </a:r>
            <a:r>
              <a:rPr lang="ro-RO" sz="3200" dirty="0">
                <a:latin typeface="Times New Roman" panose="02020603050405020304" pitchFamily="18" charset="0"/>
                <a:cs typeface="Times New Roman" panose="02020603050405020304" pitchFamily="18" charset="0"/>
              </a:rPr>
              <a:t>. </a:t>
            </a:r>
            <a:endParaRPr lang="ro-RO" sz="3200" dirty="0" smtClean="0">
              <a:latin typeface="Times New Roman" panose="02020603050405020304" pitchFamily="18" charset="0"/>
              <a:cs typeface="Times New Roman" panose="02020603050405020304" pitchFamily="18" charset="0"/>
            </a:endParaRPr>
          </a:p>
          <a:p>
            <a:pPr>
              <a:lnSpc>
                <a:spcPct val="120000"/>
              </a:lnSpc>
              <a:defRPr/>
            </a:pPr>
            <a:r>
              <a:rPr lang="ro-RO" sz="3200" dirty="0" smtClean="0">
                <a:latin typeface="Times New Roman" panose="02020603050405020304" pitchFamily="18" charset="0"/>
                <a:cs typeface="Times New Roman" panose="02020603050405020304" pitchFamily="18" charset="0"/>
              </a:rPr>
              <a:t>Proiectarea </a:t>
            </a:r>
            <a:r>
              <a:rPr lang="ro-RO" sz="3200" dirty="0">
                <a:latin typeface="Times New Roman" panose="02020603050405020304" pitchFamily="18" charset="0"/>
                <a:cs typeface="Times New Roman" panose="02020603050405020304" pitchFamily="18" charset="0"/>
              </a:rPr>
              <a:t>pune la </a:t>
            </a:r>
            <a:r>
              <a:rPr lang="ro-RO" sz="3200" dirty="0" smtClean="0">
                <a:latin typeface="Times New Roman" panose="02020603050405020304" pitchFamily="18" charset="0"/>
                <a:cs typeface="Times New Roman" panose="02020603050405020304" pitchFamily="18" charset="0"/>
              </a:rPr>
              <a:t>dispoziţie </a:t>
            </a:r>
            <a:r>
              <a:rPr lang="ro-RO" sz="3200" dirty="0">
                <a:latin typeface="Times New Roman" panose="02020603050405020304" pitchFamily="18" charset="0"/>
                <a:cs typeface="Times New Roman" panose="02020603050405020304" pitchFamily="18" charset="0"/>
              </a:rPr>
              <a:t>„manualul de utilizare” pentru orice fantezie </a:t>
            </a:r>
            <a:r>
              <a:rPr lang="ro-RO" sz="3200" dirty="0" smtClean="0">
                <a:latin typeface="Times New Roman" panose="02020603050405020304" pitchFamily="18" charset="0"/>
                <a:cs typeface="Times New Roman" panose="02020603050405020304" pitchFamily="18" charset="0"/>
              </a:rPr>
              <a:t>în domeniul tehnic.</a:t>
            </a:r>
            <a:endParaRPr lang="ro-RO" sz="3200" dirty="0">
              <a:latin typeface="Times New Roman" panose="02020603050405020304" pitchFamily="18" charset="0"/>
              <a:cs typeface="Times New Roman" panose="02020603050405020304" pitchFamily="18" charset="0"/>
            </a:endParaRPr>
          </a:p>
          <a:p>
            <a:pPr marL="0" indent="0">
              <a:lnSpc>
                <a:spcPct val="120000"/>
              </a:lnSpc>
              <a:buNone/>
              <a:defRPr/>
            </a:pPr>
            <a:r>
              <a:rPr lang="ro-RO" altLang="ru-RU" sz="3200" b="1" dirty="0">
                <a:latin typeface="Times New Roman" panose="02020603050405020304" pitchFamily="18" charset="0"/>
                <a:cs typeface="Times New Roman" panose="02020603050405020304" pitchFamily="18" charset="0"/>
              </a:rPr>
              <a:t>Ce inseamnă sa fii proiectant</a:t>
            </a:r>
            <a:r>
              <a:rPr lang="ro-RO" altLang="ru-RU" sz="3200" b="1" dirty="0" smtClean="0">
                <a:latin typeface="Times New Roman" panose="02020603050405020304" pitchFamily="18" charset="0"/>
                <a:cs typeface="Times New Roman" panose="02020603050405020304" pitchFamily="18" charset="0"/>
              </a:rPr>
              <a:t>?</a:t>
            </a:r>
          </a:p>
          <a:p>
            <a:pPr>
              <a:lnSpc>
                <a:spcPct val="120000"/>
              </a:lnSpc>
            </a:pPr>
            <a:r>
              <a:rPr lang="ro-RO" altLang="ru-RU" sz="3200" dirty="0">
                <a:latin typeface="Times New Roman" panose="02020603050405020304" pitchFamily="18" charset="0"/>
                <a:cs typeface="Times New Roman" panose="02020603050405020304" pitchFamily="18" charset="0"/>
              </a:rPr>
              <a:t>Proiectantul trebuie perceput ca o persoana cu mintea </a:t>
            </a:r>
            <a:r>
              <a:rPr lang="ro-RO" altLang="ru-RU" sz="3200" dirty="0" smtClean="0">
                <a:latin typeface="Times New Roman" panose="02020603050405020304" pitchFamily="18" charset="0"/>
                <a:cs typeface="Times New Roman" panose="02020603050405020304" pitchFamily="18" charset="0"/>
              </a:rPr>
              <a:t>deschisă </a:t>
            </a:r>
            <a:r>
              <a:rPr lang="ro-RO" altLang="ru-RU" sz="3200" dirty="0">
                <a:latin typeface="Times New Roman" panose="02020603050405020304" pitchFamily="18" charset="0"/>
                <a:cs typeface="Times New Roman" panose="02020603050405020304" pitchFamily="18" charset="0"/>
              </a:rPr>
              <a:t>ș</a:t>
            </a:r>
            <a:r>
              <a:rPr lang="ro-RO" altLang="ru-RU" sz="3200" dirty="0" smtClean="0">
                <a:latin typeface="Times New Roman" panose="02020603050405020304" pitchFamily="18" charset="0"/>
                <a:cs typeface="Times New Roman" panose="02020603050405020304" pitchFamily="18" charset="0"/>
              </a:rPr>
              <a:t>i </a:t>
            </a:r>
            <a:r>
              <a:rPr lang="ro-RO" altLang="ru-RU" sz="3200" dirty="0">
                <a:latin typeface="Times New Roman" panose="02020603050405020304" pitchFamily="18" charset="0"/>
                <a:cs typeface="Times New Roman" panose="02020603050405020304" pitchFamily="18" charset="0"/>
              </a:rPr>
              <a:t>cu o capacitate </a:t>
            </a:r>
            <a:r>
              <a:rPr lang="ro-RO" altLang="ru-RU" sz="3200" dirty="0" smtClean="0">
                <a:latin typeface="Times New Roman" panose="02020603050405020304" pitchFamily="18" charset="0"/>
                <a:cs typeface="Times New Roman" panose="02020603050405020304" pitchFamily="18" charset="0"/>
              </a:rPr>
              <a:t>deosebită </a:t>
            </a:r>
            <a:r>
              <a:rPr lang="ro-RO" altLang="ru-RU" sz="3200" dirty="0">
                <a:latin typeface="Times New Roman" panose="02020603050405020304" pitchFamily="18" charset="0"/>
                <a:cs typeface="Times New Roman" panose="02020603050405020304" pitchFamily="18" charset="0"/>
              </a:rPr>
              <a:t>de a înţelege lucruri, situaţii, procese, posibilităţi. Numai o asemenea persoana poate să transpună in practica ceea ce uneori pare ceva „science fiction”.</a:t>
            </a:r>
          </a:p>
          <a:p>
            <a:pPr marL="0" indent="0">
              <a:lnSpc>
                <a:spcPct val="120000"/>
              </a:lnSpc>
              <a:buNone/>
            </a:pPr>
            <a:r>
              <a:rPr lang="ro-RO" altLang="ru-RU" sz="3200" b="1" dirty="0">
                <a:latin typeface="Times New Roman" panose="02020603050405020304" pitchFamily="18" charset="0"/>
                <a:cs typeface="Times New Roman" panose="02020603050405020304" pitchFamily="18" charset="0"/>
              </a:rPr>
              <a:t>Ce aptitudini trebuie sa ai pentru a deveni proiectant?</a:t>
            </a:r>
          </a:p>
          <a:p>
            <a:pPr>
              <a:lnSpc>
                <a:spcPct val="120000"/>
              </a:lnSpc>
            </a:pPr>
            <a:r>
              <a:rPr lang="ro-RO" altLang="ru-RU" sz="3200" dirty="0">
                <a:latin typeface="Times New Roman" panose="02020603050405020304" pitchFamily="18" charset="0"/>
                <a:cs typeface="Times New Roman" panose="02020603050405020304" pitchFamily="18" charset="0"/>
              </a:rPr>
              <a:t>Proiectantul trebuie sa studieze permanent, sa fie perseverent, sa fie răbdător, sa fie inventiv si, nu in ultimul rând, </a:t>
            </a:r>
            <a:r>
              <a:rPr lang="ro-RO" altLang="ru-RU" sz="3200" dirty="0" smtClean="0">
                <a:latin typeface="Times New Roman" panose="02020603050405020304" pitchFamily="18" charset="0"/>
                <a:cs typeface="Times New Roman" panose="02020603050405020304" pitchFamily="18" charset="0"/>
              </a:rPr>
              <a:t> să </a:t>
            </a:r>
            <a:r>
              <a:rPr lang="ro-RO" altLang="ru-RU" sz="3200" dirty="0">
                <a:latin typeface="Times New Roman" panose="02020603050405020304" pitchFamily="18" charset="0"/>
                <a:cs typeface="Times New Roman" panose="02020603050405020304" pitchFamily="18" charset="0"/>
              </a:rPr>
              <a:t>fie </a:t>
            </a:r>
            <a:r>
              <a:rPr lang="ro-RO" altLang="ru-RU" sz="3200" dirty="0" smtClean="0">
                <a:latin typeface="Times New Roman" panose="02020603050405020304" pitchFamily="18" charset="0"/>
                <a:cs typeface="Times New Roman" panose="02020603050405020304" pitchFamily="18" charset="0"/>
              </a:rPr>
              <a:t>curajos </a:t>
            </a:r>
            <a:r>
              <a:rPr lang="ro-RO" altLang="ru-RU" sz="3200" dirty="0">
                <a:latin typeface="Times New Roman" panose="02020603050405020304" pitchFamily="18" charset="0"/>
                <a:cs typeface="Times New Roman" panose="02020603050405020304" pitchFamily="18" charset="0"/>
              </a:rPr>
              <a:t>pentru ca astfel poate găsi soluţii optime pentru orice </a:t>
            </a:r>
            <a:r>
              <a:rPr lang="ro-RO" altLang="ru-RU" sz="3200" dirty="0" smtClean="0">
                <a:latin typeface="Times New Roman" panose="02020603050405020304" pitchFamily="18" charset="0"/>
                <a:cs typeface="Times New Roman" panose="02020603050405020304" pitchFamily="18" charset="0"/>
              </a:rPr>
              <a:t>problemă.</a:t>
            </a:r>
            <a:endParaRPr lang="ro-RO" altLang="ru-RU" sz="3200" dirty="0">
              <a:latin typeface="Times New Roman" panose="02020603050405020304" pitchFamily="18" charset="0"/>
              <a:cs typeface="Times New Roman" panose="02020603050405020304" pitchFamily="18" charset="0"/>
            </a:endParaRPr>
          </a:p>
          <a:p>
            <a:pPr marL="0" indent="0">
              <a:buNone/>
              <a:defRPr/>
            </a:pPr>
            <a:endParaRPr lang="ru-RU" dirty="0"/>
          </a:p>
        </p:txBody>
      </p:sp>
    </p:spTree>
    <p:extLst>
      <p:ext uri="{BB962C8B-B14F-4D97-AF65-F5344CB8AC3E}">
        <p14:creationId xmlns:p14="http://schemas.microsoft.com/office/powerpoint/2010/main" val="10324152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509"/>
            <a:ext cx="11471564" cy="5844454"/>
          </a:xfrm>
        </p:spPr>
        <p:txBody>
          <a:bodyPr>
            <a:normAutofit fontScale="92500" lnSpcReduction="10000"/>
          </a:bodyPr>
          <a:lstStyle/>
          <a:p>
            <a:pPr marL="0" indent="0">
              <a:buNone/>
            </a:pPr>
            <a:r>
              <a:rPr lang="ro-RO" b="1" i="1" dirty="0" smtClean="0">
                <a:solidFill>
                  <a:srgbClr val="C00000"/>
                </a:solidFill>
              </a:rPr>
              <a:t>Ca concluzie</a:t>
            </a:r>
          </a:p>
          <a:p>
            <a:r>
              <a:rPr lang="ro-RO" dirty="0" smtClean="0"/>
              <a:t>Modelul </a:t>
            </a:r>
            <a:r>
              <a:rPr lang="ro-RO" dirty="0"/>
              <a:t>V este o versiune îmbunătățită a modelului clasic de cascadă. Aici, la fiecare etapă, procesul </a:t>
            </a:r>
            <a:r>
              <a:rPr lang="ro-RO" dirty="0" smtClean="0"/>
              <a:t>curent </a:t>
            </a:r>
            <a:r>
              <a:rPr lang="ro-RO" dirty="0"/>
              <a:t>este monitorizat pentru a fi convins de posibilitatea de a trece la nivelul următor. În acest model, testarea începe de la stadiul </a:t>
            </a:r>
            <a:r>
              <a:rPr lang="ro-RO" dirty="0" smtClean="0"/>
              <a:t>de descriere a cerințelor, </a:t>
            </a:r>
            <a:r>
              <a:rPr lang="ro-RO" dirty="0"/>
              <a:t>iar pentru fiecare etapă ulterioară, este oferit propriul nivel </a:t>
            </a:r>
            <a:r>
              <a:rPr lang="ro-RO" dirty="0" smtClean="0"/>
              <a:t>de testare.</a:t>
            </a:r>
            <a:endParaRPr lang="ro-RO" dirty="0"/>
          </a:p>
          <a:p>
            <a:r>
              <a:rPr lang="ro-RO" dirty="0"/>
              <a:t>Un plan de testare separat este elaborat pentru fiecare nivel de testare, adică în timpul testării nivelului actual, dezvoltăm, de asemenea, o strategie de testare pentru următorul, creăm planuri de testare, determinăm, de asemenea, rezultatele testelor preconizate și specificăm criteriile de intrare și ieșire pentru fiecare etapă.</a:t>
            </a:r>
          </a:p>
          <a:p>
            <a:r>
              <a:rPr lang="ro-RO" dirty="0"/>
              <a:t>În modelul V, fiecare etapă a proiectării și dezvoltării sistemului corespunde unui nivel de testare separat. Aici, procesul de dezvoltare este reprezentat printr-o secvență descendentă în partea stângă a literei condiționale V, iar etapa de testare este reprezentată pe marginea dreaptă. Corespondența etapelor de dezvoltare și testare este prezentată de linii orizontale.</a:t>
            </a:r>
            <a:endParaRPr lang="ru-RU" dirty="0"/>
          </a:p>
        </p:txBody>
      </p:sp>
    </p:spTree>
    <p:extLst>
      <p:ext uri="{BB962C8B-B14F-4D97-AF65-F5344CB8AC3E}">
        <p14:creationId xmlns:p14="http://schemas.microsoft.com/office/powerpoint/2010/main" val="9569674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74072"/>
            <a:ext cx="10993582" cy="6220691"/>
          </a:xfrm>
        </p:spPr>
        <p:txBody>
          <a:bodyPr>
            <a:normAutofit lnSpcReduction="10000"/>
          </a:bodyPr>
          <a:lstStyle/>
          <a:p>
            <a:r>
              <a:rPr lang="ro-RO" b="1" i="1" dirty="0">
                <a:solidFill>
                  <a:srgbClr val="002060"/>
                </a:solidFill>
              </a:rPr>
              <a:t>Pro și contra modelului V:</a:t>
            </a:r>
          </a:p>
          <a:p>
            <a:pPr marL="0" indent="0">
              <a:buNone/>
            </a:pPr>
            <a:r>
              <a:rPr lang="ro-RO" b="1" dirty="0">
                <a:solidFill>
                  <a:srgbClr val="FF0000"/>
                </a:solidFill>
              </a:rPr>
              <a:t>+</a:t>
            </a:r>
            <a:r>
              <a:rPr lang="ro-RO" dirty="0"/>
              <a:t> </a:t>
            </a:r>
            <a:r>
              <a:rPr lang="ro-RO" dirty="0" smtClean="0"/>
              <a:t>etapizare </a:t>
            </a:r>
            <a:r>
              <a:rPr lang="ro-RO" dirty="0"/>
              <a:t>strictă;</a:t>
            </a:r>
          </a:p>
          <a:p>
            <a:pPr marL="0" indent="0">
              <a:buNone/>
            </a:pPr>
            <a:r>
              <a:rPr lang="ro-RO" b="1" dirty="0">
                <a:solidFill>
                  <a:srgbClr val="FF0000"/>
                </a:solidFill>
              </a:rPr>
              <a:t>+ </a:t>
            </a:r>
            <a:r>
              <a:rPr lang="ro-RO" dirty="0"/>
              <a:t>Planificarea testelor și verificarea sistemului sunt efectuate în fazele incipiente;</a:t>
            </a:r>
          </a:p>
          <a:p>
            <a:pPr marL="0" indent="0">
              <a:buNone/>
            </a:pPr>
            <a:r>
              <a:rPr lang="ro-RO" b="1" dirty="0">
                <a:solidFill>
                  <a:srgbClr val="FF0000"/>
                </a:solidFill>
              </a:rPr>
              <a:t>+</a:t>
            </a:r>
            <a:r>
              <a:rPr lang="ro-RO" dirty="0"/>
              <a:t> îmbunătățit, comparativ cu modelul cascadei, gestionarea timpului;</a:t>
            </a:r>
          </a:p>
          <a:p>
            <a:pPr marL="0" indent="0">
              <a:buNone/>
            </a:pPr>
            <a:r>
              <a:rPr lang="ro-RO" b="1" dirty="0">
                <a:solidFill>
                  <a:srgbClr val="FF0000"/>
                </a:solidFill>
              </a:rPr>
              <a:t>+</a:t>
            </a:r>
            <a:r>
              <a:rPr lang="ro-RO" dirty="0"/>
              <a:t> testare intermediară.</a:t>
            </a:r>
          </a:p>
          <a:p>
            <a:endParaRPr lang="ro-RO" dirty="0"/>
          </a:p>
          <a:p>
            <a:pPr marL="0" indent="0">
              <a:buNone/>
            </a:pPr>
            <a:r>
              <a:rPr lang="ro-RO" b="1" dirty="0">
                <a:solidFill>
                  <a:srgbClr val="FF0000"/>
                </a:solidFill>
              </a:rPr>
              <a:t>-</a:t>
            </a:r>
            <a:r>
              <a:rPr lang="ro-RO" dirty="0"/>
              <a:t> lipsa de flexibilitate a modelului;</a:t>
            </a:r>
          </a:p>
          <a:p>
            <a:pPr marL="0" indent="0">
              <a:buNone/>
            </a:pPr>
            <a:r>
              <a:rPr lang="ro-RO" b="1" dirty="0">
                <a:solidFill>
                  <a:srgbClr val="FF0000"/>
                </a:solidFill>
              </a:rPr>
              <a:t>- </a:t>
            </a:r>
            <a:r>
              <a:rPr lang="ro-RO" dirty="0"/>
              <a:t>crearea efectivă a programului are loc în etapa de scriere a codului, adică deja în mijlocul procesului de dezvoltare;</a:t>
            </a:r>
          </a:p>
          <a:p>
            <a:pPr marL="0" indent="0">
              <a:buNone/>
            </a:pPr>
            <a:r>
              <a:rPr lang="ro-RO" b="1" dirty="0">
                <a:solidFill>
                  <a:srgbClr val="FF0000"/>
                </a:solidFill>
              </a:rPr>
              <a:t>- </a:t>
            </a:r>
            <a:r>
              <a:rPr lang="ro-RO" dirty="0"/>
              <a:t>insuficient </a:t>
            </a:r>
            <a:r>
              <a:rPr lang="ro-RO" dirty="0" smtClean="0"/>
              <a:t>analiza riscului; </a:t>
            </a:r>
            <a:endParaRPr lang="ro-RO" dirty="0"/>
          </a:p>
          <a:p>
            <a:pPr marL="0" indent="0">
              <a:buNone/>
            </a:pPr>
            <a:r>
              <a:rPr lang="ro-RO" b="1" dirty="0">
                <a:solidFill>
                  <a:srgbClr val="FF0000"/>
                </a:solidFill>
              </a:rPr>
              <a:t>-</a:t>
            </a:r>
            <a:r>
              <a:rPr lang="ro-RO" dirty="0"/>
              <a:t> nu există nicio lucrare cu evenimente paralele și posibilitatea unor schimbări dinamice.</a:t>
            </a:r>
            <a:endParaRPr lang="ru-RU" dirty="0"/>
          </a:p>
        </p:txBody>
      </p:sp>
    </p:spTree>
    <p:extLst>
      <p:ext uri="{BB962C8B-B14F-4D97-AF65-F5344CB8AC3E}">
        <p14:creationId xmlns:p14="http://schemas.microsoft.com/office/powerpoint/2010/main" val="42456056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7200"/>
            <a:ext cx="10515600" cy="5719763"/>
          </a:xfrm>
        </p:spPr>
        <p:txBody>
          <a:bodyPr/>
          <a:lstStyle/>
          <a:p>
            <a:r>
              <a:rPr lang="ro-RO" sz="3200" b="1" i="1" dirty="0">
                <a:solidFill>
                  <a:srgbClr val="0070C0"/>
                </a:solidFill>
              </a:rPr>
              <a:t>Când se utilizează modelul V:</a:t>
            </a:r>
          </a:p>
          <a:p>
            <a:endParaRPr lang="ro-RO" sz="3200" b="1" i="1" dirty="0">
              <a:solidFill>
                <a:srgbClr val="0070C0"/>
              </a:solidFill>
            </a:endParaRPr>
          </a:p>
          <a:p>
            <a:pPr marL="0" indent="0">
              <a:buNone/>
            </a:pPr>
            <a:r>
              <a:rPr lang="ro-RO" sz="3200" b="1" dirty="0"/>
              <a:t>- În proiectele în care există restricții temporare și financiare;</a:t>
            </a:r>
          </a:p>
          <a:p>
            <a:pPr marL="0" indent="0">
              <a:buNone/>
            </a:pPr>
            <a:r>
              <a:rPr lang="ro-RO" sz="3200" b="1" dirty="0"/>
              <a:t>- Pentru sarcini care implică o acoperire mai largă a testului decât modelul cascadei.</a:t>
            </a:r>
            <a:endParaRPr lang="ru-RU" dirty="0"/>
          </a:p>
        </p:txBody>
      </p:sp>
    </p:spTree>
    <p:extLst>
      <p:ext uri="{BB962C8B-B14F-4D97-AF65-F5344CB8AC3E}">
        <p14:creationId xmlns:p14="http://schemas.microsoft.com/office/powerpoint/2010/main" val="7485878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3965" y="249382"/>
            <a:ext cx="11707090" cy="5927581"/>
          </a:xfrm>
        </p:spPr>
        <p:txBody>
          <a:bodyPr>
            <a:normAutofit fontScale="92500" lnSpcReduction="10000"/>
          </a:bodyPr>
          <a:lstStyle/>
          <a:p>
            <a:pPr marL="0" indent="0">
              <a:buNone/>
            </a:pPr>
            <a:r>
              <a:rPr lang="ro-RO" sz="2400" dirty="0" smtClean="0"/>
              <a:t>Blog</a:t>
            </a:r>
            <a:r>
              <a:rPr lang="ru-RU" sz="2400" dirty="0" smtClean="0"/>
              <a:t>  </a:t>
            </a:r>
            <a:r>
              <a:rPr lang="ro-RO" sz="2600" b="1" dirty="0">
                <a:hlinkClick r:id="rId2"/>
              </a:rPr>
              <a:t>https://atanasrusev.com/2019/01/02/zero-defect-sw-components-v-model-scrum-kanban-and-agile/</a:t>
            </a:r>
            <a:endParaRPr lang="ro-RO" sz="2600" b="1" i="1" dirty="0" smtClean="0">
              <a:solidFill>
                <a:srgbClr val="0070C0"/>
              </a:solidFill>
            </a:endParaRPr>
          </a:p>
          <a:p>
            <a:pPr marL="0" indent="0">
              <a:buNone/>
            </a:pPr>
            <a:r>
              <a:rPr lang="ro-RO" sz="3200" b="1" dirty="0"/>
              <a:t>Componentele SoftWare cu defect zero,</a:t>
            </a:r>
          </a:p>
          <a:p>
            <a:pPr marL="0" indent="0">
              <a:buNone/>
            </a:pPr>
            <a:r>
              <a:rPr lang="ro-RO" sz="3200" b="1" dirty="0"/>
              <a:t>Model V, Scrum, Kanban și Agile.</a:t>
            </a:r>
          </a:p>
          <a:p>
            <a:pPr marL="0" indent="0">
              <a:buNone/>
            </a:pPr>
            <a:r>
              <a:rPr lang="ro-RO" sz="3200" dirty="0"/>
              <a:t>Dezvoltarea software este un proces lung și complicat. Chiar și cele mai simple componente au uneori erori, dar imediat ce le găsiți, aveți deja jumătate din lucrare.</a:t>
            </a:r>
          </a:p>
          <a:p>
            <a:pPr marL="0" indent="0">
              <a:buNone/>
            </a:pPr>
            <a:r>
              <a:rPr lang="ro-RO" sz="3200" dirty="0"/>
              <a:t>Ce este interesant: puteți proiecta și dezvolta versiuni cu defecte mari și componente și sisteme mai mari și mai complexe, care, de exemplu, includ mașini de stat și algoritmi și sunt implicați activ în fluxul de lucru intern al sistemului în mai multe moduri?</a:t>
            </a:r>
          </a:p>
          <a:p>
            <a:pPr marL="0" indent="0">
              <a:buNone/>
            </a:pPr>
            <a:r>
              <a:rPr lang="ro-RO" sz="3200" dirty="0"/>
              <a:t>Mulți oameni pot spune că acest lucru nu este posibil; alții vor contrazice faptul că acest lucru se poate face numai cu îndeplinirea multor </a:t>
            </a:r>
            <a:r>
              <a:rPr lang="ro-RO" sz="3200" b="1" i="1" dirty="0">
                <a:solidFill>
                  <a:srgbClr val="C00000"/>
                </a:solidFill>
              </a:rPr>
              <a:t>precondiții.</a:t>
            </a:r>
            <a:endParaRPr lang="ru-RU" sz="3400" dirty="0" smtClean="0"/>
          </a:p>
          <a:p>
            <a:pPr marL="0" indent="0">
              <a:buNone/>
            </a:pPr>
            <a:endParaRPr lang="ru-RU" sz="3400" dirty="0"/>
          </a:p>
        </p:txBody>
      </p:sp>
    </p:spTree>
    <p:extLst>
      <p:ext uri="{BB962C8B-B14F-4D97-AF65-F5344CB8AC3E}">
        <p14:creationId xmlns:p14="http://schemas.microsoft.com/office/powerpoint/2010/main" val="10917535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usev_Prof_Photo_50_70_70_proc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2436" y="454025"/>
            <a:ext cx="24384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1055" y="454025"/>
            <a:ext cx="8188036" cy="1477328"/>
          </a:xfrm>
          <a:prstGeom prst="rect">
            <a:avLst/>
          </a:prstGeom>
          <a:noFill/>
        </p:spPr>
        <p:txBody>
          <a:bodyPr wrap="square" rtlCol="0">
            <a:spAutoFit/>
          </a:bodyPr>
          <a:lstStyle/>
          <a:p>
            <a:r>
              <a:rPr lang="ro-RO" dirty="0">
                <a:hlinkClick r:id="rId3"/>
              </a:rPr>
              <a:t>https://atanasrusev.com/2019/01/02/zero-defect-sw-components-v-model-scrum-kanban-and-agile/</a:t>
            </a:r>
            <a:endParaRPr lang="ro-RO" dirty="0" smtClean="0"/>
          </a:p>
          <a:p>
            <a:r>
              <a:rPr lang="en-US" dirty="0" smtClean="0"/>
              <a:t>Hello</a:t>
            </a:r>
            <a:r>
              <a:rPr lang="en-US" dirty="0"/>
              <a:t>, my name is </a:t>
            </a:r>
            <a:r>
              <a:rPr lang="en-US" dirty="0" err="1" smtClean="0"/>
              <a:t>Atanas</a:t>
            </a:r>
            <a:r>
              <a:rPr lang="ro-RO" dirty="0" smtClean="0"/>
              <a:t> RUSEV</a:t>
            </a:r>
            <a:r>
              <a:rPr lang="en-US" dirty="0" smtClean="0"/>
              <a:t> </a:t>
            </a:r>
            <a:r>
              <a:rPr lang="en-US" dirty="0"/>
              <a:t>and I’m a senior embedded systems SW engineer and team lead with </a:t>
            </a:r>
            <a:r>
              <a:rPr lang="en-US" b="1" dirty="0"/>
              <a:t>11+</a:t>
            </a:r>
            <a:r>
              <a:rPr lang="en-US" dirty="0"/>
              <a:t> years of experience in over </a:t>
            </a:r>
            <a:r>
              <a:rPr lang="en-US" b="1" dirty="0"/>
              <a:t>18 projects</a:t>
            </a:r>
            <a:r>
              <a:rPr lang="en-US" dirty="0"/>
              <a:t>.</a:t>
            </a:r>
          </a:p>
          <a:p>
            <a:endParaRPr lang="ru-RU" dirty="0"/>
          </a:p>
        </p:txBody>
      </p:sp>
      <p:sp>
        <p:nvSpPr>
          <p:cNvPr id="5" name="TextBox 4"/>
          <p:cNvSpPr txBox="1"/>
          <p:nvPr/>
        </p:nvSpPr>
        <p:spPr>
          <a:xfrm>
            <a:off x="775855" y="1981200"/>
            <a:ext cx="6400800" cy="4801314"/>
          </a:xfrm>
          <a:prstGeom prst="rect">
            <a:avLst/>
          </a:prstGeom>
          <a:noFill/>
        </p:spPr>
        <p:txBody>
          <a:bodyPr wrap="square" rtlCol="0">
            <a:spAutoFit/>
          </a:bodyPr>
          <a:lstStyle/>
          <a:p>
            <a:r>
              <a:rPr lang="en-US" b="1" i="1" dirty="0">
                <a:solidFill>
                  <a:srgbClr val="0070C0"/>
                </a:solidFill>
              </a:rPr>
              <a:t>Project pre-development phase </a:t>
            </a:r>
            <a:r>
              <a:rPr lang="en-US" dirty="0"/>
              <a:t>(in case of competing in RFQ procedures).</a:t>
            </a:r>
          </a:p>
          <a:p>
            <a:r>
              <a:rPr lang="en-US" b="1" i="1" dirty="0">
                <a:solidFill>
                  <a:srgbClr val="0070C0"/>
                </a:solidFill>
              </a:rPr>
              <a:t>Investigation of customer requirements</a:t>
            </a:r>
            <a:r>
              <a:rPr lang="en-US" dirty="0"/>
              <a:t> and building of </a:t>
            </a:r>
            <a:r>
              <a:rPr lang="en-US" b="1" dirty="0"/>
              <a:t>internal technical specifications</a:t>
            </a:r>
            <a:r>
              <a:rPr lang="en-US" dirty="0"/>
              <a:t>.</a:t>
            </a:r>
          </a:p>
          <a:p>
            <a:r>
              <a:rPr lang="en-US" b="1" i="1" dirty="0">
                <a:solidFill>
                  <a:srgbClr val="0070C0"/>
                </a:solidFill>
              </a:rPr>
              <a:t>Team building and setting of basic rules of work flow</a:t>
            </a:r>
            <a:r>
              <a:rPr lang="en-US" dirty="0"/>
              <a:t>, design, customer interaction, definition of </a:t>
            </a:r>
            <a:r>
              <a:rPr lang="en-US" b="1" dirty="0"/>
              <a:t>development phases and planning</a:t>
            </a:r>
            <a:r>
              <a:rPr lang="en-US" dirty="0"/>
              <a:t>.</a:t>
            </a:r>
          </a:p>
          <a:p>
            <a:r>
              <a:rPr lang="en-US" b="1" i="1" dirty="0">
                <a:solidFill>
                  <a:srgbClr val="0070C0"/>
                </a:solidFill>
              </a:rPr>
              <a:t>Early development and building of prototypes</a:t>
            </a:r>
            <a:r>
              <a:rPr lang="en-US" dirty="0"/>
              <a:t> and demos.</a:t>
            </a:r>
          </a:p>
          <a:p>
            <a:r>
              <a:rPr lang="en-US" b="1" i="1" dirty="0">
                <a:solidFill>
                  <a:srgbClr val="0070C0"/>
                </a:solidFill>
              </a:rPr>
              <a:t>Main development stage with multiple releases</a:t>
            </a:r>
            <a:r>
              <a:rPr lang="en-US" dirty="0"/>
              <a:t> and development of correct and complete </a:t>
            </a:r>
            <a:r>
              <a:rPr lang="en-US" b="1" dirty="0"/>
              <a:t>test procedures</a:t>
            </a:r>
            <a:r>
              <a:rPr lang="en-US" dirty="0"/>
              <a:t>.</a:t>
            </a:r>
          </a:p>
          <a:p>
            <a:r>
              <a:rPr lang="en-US" b="1" i="1" dirty="0">
                <a:solidFill>
                  <a:srgbClr val="0070C0"/>
                </a:solidFill>
              </a:rPr>
              <a:t>Final development stages </a:t>
            </a:r>
            <a:r>
              <a:rPr lang="en-US" dirty="0"/>
              <a:t>with few </a:t>
            </a:r>
            <a:r>
              <a:rPr lang="en-US" b="1" dirty="0"/>
              <a:t>end releases</a:t>
            </a:r>
            <a:r>
              <a:rPr lang="en-US" dirty="0"/>
              <a:t> for removal of any bugs left.</a:t>
            </a:r>
          </a:p>
          <a:p>
            <a:r>
              <a:rPr lang="en-US" b="1" i="1" dirty="0">
                <a:solidFill>
                  <a:srgbClr val="0070C0"/>
                </a:solidFill>
              </a:rPr>
              <a:t>Development of final documentation</a:t>
            </a:r>
            <a:r>
              <a:rPr lang="en-US" dirty="0"/>
              <a:t>.</a:t>
            </a:r>
          </a:p>
          <a:p>
            <a:r>
              <a:rPr lang="en-US" b="1" i="1" dirty="0">
                <a:solidFill>
                  <a:srgbClr val="0070C0"/>
                </a:solidFill>
              </a:rPr>
              <a:t>Post-production feature addition and fixing of potential use-case related issues</a:t>
            </a:r>
            <a:r>
              <a:rPr lang="en-US" dirty="0"/>
              <a:t>, which were not possible to predict during the regular development phases.</a:t>
            </a:r>
          </a:p>
          <a:p>
            <a:endParaRPr lang="ru-RU" dirty="0"/>
          </a:p>
        </p:txBody>
      </p:sp>
    </p:spTree>
    <p:extLst>
      <p:ext uri="{BB962C8B-B14F-4D97-AF65-F5344CB8AC3E}">
        <p14:creationId xmlns:p14="http://schemas.microsoft.com/office/powerpoint/2010/main" val="31365357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8927" y="2609561"/>
            <a:ext cx="10515600" cy="1325563"/>
          </a:xfrm>
        </p:spPr>
        <p:txBody>
          <a:bodyPr/>
          <a:lstStyle/>
          <a:p>
            <a:pPr algn="ctr"/>
            <a:r>
              <a:rPr lang="en-US" b="1" dirty="0" err="1"/>
              <a:t>Ciclul</a:t>
            </a:r>
            <a:r>
              <a:rPr lang="en-US" b="1" dirty="0"/>
              <a:t> de </a:t>
            </a:r>
            <a:r>
              <a:rPr lang="en-US" b="1" dirty="0" err="1"/>
              <a:t>viață</a:t>
            </a:r>
            <a:r>
              <a:rPr lang="en-US" b="1" dirty="0"/>
              <a:t> </a:t>
            </a:r>
            <a:r>
              <a:rPr lang="en-US" altLang="ru-RU" b="1" dirty="0" err="1"/>
              <a:t>Modelul</a:t>
            </a:r>
            <a:r>
              <a:rPr lang="en-US" altLang="ru-RU" b="1" dirty="0"/>
              <a:t> </a:t>
            </a:r>
            <a:r>
              <a:rPr lang="en-US" altLang="ru-RU" b="1" dirty="0" err="1"/>
              <a:t>în</a:t>
            </a:r>
            <a:r>
              <a:rPr lang="en-US" altLang="ru-RU" b="1" dirty="0"/>
              <a:t> W</a:t>
            </a:r>
            <a:endParaRPr lang="ru-RU" b="1" dirty="0"/>
          </a:p>
        </p:txBody>
      </p:sp>
    </p:spTree>
    <p:extLst>
      <p:ext uri="{BB962C8B-B14F-4D97-AF65-F5344CB8AC3E}">
        <p14:creationId xmlns:p14="http://schemas.microsoft.com/office/powerpoint/2010/main" val="6696049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2136775" y="228600"/>
            <a:ext cx="8153400" cy="990600"/>
          </a:xfrm>
        </p:spPr>
        <p:txBody>
          <a:bodyPr/>
          <a:lstStyle/>
          <a:p>
            <a:r>
              <a:rPr lang="en-US" b="1" dirty="0" err="1"/>
              <a:t>Ciclul</a:t>
            </a:r>
            <a:r>
              <a:rPr lang="en-US" b="1" dirty="0"/>
              <a:t> de </a:t>
            </a:r>
            <a:r>
              <a:rPr lang="en-US" b="1" dirty="0" err="1"/>
              <a:t>viață</a:t>
            </a:r>
            <a:r>
              <a:rPr lang="en-US" b="1" dirty="0"/>
              <a:t> </a:t>
            </a:r>
            <a:r>
              <a:rPr lang="en-US" altLang="ru-RU" dirty="0" err="1" smtClean="0"/>
              <a:t>Modelul</a:t>
            </a:r>
            <a:r>
              <a:rPr lang="en-US" altLang="ru-RU" dirty="0" smtClean="0"/>
              <a:t> </a:t>
            </a:r>
            <a:r>
              <a:rPr lang="en-US" altLang="ru-RU" dirty="0" err="1" smtClean="0"/>
              <a:t>în</a:t>
            </a:r>
            <a:r>
              <a:rPr lang="en-US" altLang="ru-RU" dirty="0" smtClean="0"/>
              <a:t> W</a:t>
            </a:r>
            <a:endParaRPr lang="ru-RU" altLang="ru-RU" dirty="0" smtClean="0"/>
          </a:p>
        </p:txBody>
      </p:sp>
      <p:sp>
        <p:nvSpPr>
          <p:cNvPr id="117763" name="Content Placeholder 2"/>
          <p:cNvSpPr>
            <a:spLocks noGrp="1"/>
          </p:cNvSpPr>
          <p:nvPr>
            <p:ph sz="quarter" idx="1"/>
          </p:nvPr>
        </p:nvSpPr>
        <p:spPr>
          <a:xfrm>
            <a:off x="1774825" y="1600200"/>
            <a:ext cx="8515350" cy="4495800"/>
          </a:xfrm>
        </p:spPr>
        <p:txBody>
          <a:bodyPr/>
          <a:lstStyle/>
          <a:p>
            <a:r>
              <a:rPr lang="en-US" altLang="ru-RU" dirty="0" err="1"/>
              <a:t>Acest</a:t>
            </a:r>
            <a:r>
              <a:rPr lang="en-US" altLang="ru-RU" dirty="0"/>
              <a:t> model </a:t>
            </a:r>
            <a:r>
              <a:rPr lang="en-US" altLang="ru-RU" dirty="0" err="1"/>
              <a:t>reia</a:t>
            </a:r>
            <a:r>
              <a:rPr lang="en-US" altLang="ru-RU" dirty="0"/>
              <a:t> </a:t>
            </a:r>
            <a:r>
              <a:rPr lang="en-US" altLang="ru-RU" dirty="0" err="1"/>
              <a:t>ideia</a:t>
            </a:r>
            <a:r>
              <a:rPr lang="en-US" altLang="ru-RU" dirty="0"/>
              <a:t> </a:t>
            </a:r>
            <a:r>
              <a:rPr lang="en-US" altLang="ru-RU" dirty="0" err="1"/>
              <a:t>modelului</a:t>
            </a:r>
            <a:r>
              <a:rPr lang="en-US" altLang="ru-RU" dirty="0"/>
              <a:t> V,  </a:t>
            </a:r>
            <a:r>
              <a:rPr lang="en-US" altLang="ru-RU" dirty="0" err="1"/>
              <a:t>pe</a:t>
            </a:r>
            <a:r>
              <a:rPr lang="en-US" altLang="ru-RU" dirty="0"/>
              <a:t> care </a:t>
            </a:r>
            <a:r>
              <a:rPr lang="en-US" altLang="ru-RU" dirty="0" err="1"/>
              <a:t>îl</a:t>
            </a:r>
            <a:r>
              <a:rPr lang="en-US" altLang="ru-RU" dirty="0"/>
              <a:t> </a:t>
            </a:r>
            <a:r>
              <a:rPr lang="en-US" altLang="ru-RU" dirty="0" err="1"/>
              <a:t>dezvoltă</a:t>
            </a:r>
            <a:r>
              <a:rPr lang="en-US" altLang="ru-RU" dirty="0"/>
              <a:t> </a:t>
            </a:r>
            <a:r>
              <a:rPr lang="en-US" altLang="ru-RU" dirty="0" err="1"/>
              <a:t>şi</a:t>
            </a:r>
            <a:r>
              <a:rPr lang="en-US" altLang="ru-RU" dirty="0"/>
              <a:t> </a:t>
            </a:r>
            <a:r>
              <a:rPr lang="en-US" altLang="ru-RU" dirty="0" err="1"/>
              <a:t>perfecţionează</a:t>
            </a:r>
            <a:r>
              <a:rPr lang="en-US" altLang="ru-RU" dirty="0"/>
              <a:t> </a:t>
            </a:r>
            <a:r>
              <a:rPr lang="en-US" altLang="ru-RU" dirty="0" err="1"/>
              <a:t>prin</a:t>
            </a:r>
            <a:r>
              <a:rPr lang="en-US" altLang="ru-RU" dirty="0"/>
              <a:t> </a:t>
            </a:r>
            <a:r>
              <a:rPr lang="en-US" altLang="ru-RU" dirty="0" err="1"/>
              <a:t>integrartea</a:t>
            </a:r>
            <a:r>
              <a:rPr lang="en-US" altLang="ru-RU" dirty="0"/>
              <a:t>  </a:t>
            </a:r>
            <a:r>
              <a:rPr lang="en-US" altLang="ru-RU" dirty="0" err="1"/>
              <a:t>acivităţilor</a:t>
            </a:r>
            <a:r>
              <a:rPr lang="en-US" altLang="ru-RU" dirty="0"/>
              <a:t> de </a:t>
            </a:r>
            <a:r>
              <a:rPr lang="en-US" altLang="ru-RU" dirty="0" err="1"/>
              <a:t>validare</a:t>
            </a:r>
            <a:r>
              <a:rPr lang="en-US" altLang="ru-RU" dirty="0"/>
              <a:t> la </a:t>
            </a:r>
            <a:r>
              <a:rPr lang="en-US" altLang="ru-RU" dirty="0" err="1"/>
              <a:t>nivelul</a:t>
            </a:r>
            <a:r>
              <a:rPr lang="en-US" altLang="ru-RU" dirty="0"/>
              <a:t> </a:t>
            </a:r>
            <a:r>
              <a:rPr lang="en-US" altLang="ru-RU" dirty="0" err="1"/>
              <a:t>fazelor</a:t>
            </a:r>
            <a:r>
              <a:rPr lang="en-US" altLang="ru-RU" dirty="0"/>
              <a:t> de </a:t>
            </a:r>
            <a:r>
              <a:rPr lang="en-US" altLang="ru-RU" dirty="0" err="1"/>
              <a:t>proiectare</a:t>
            </a:r>
            <a:endParaRPr lang="ru-RU" altLang="ru-RU" dirty="0"/>
          </a:p>
          <a:p>
            <a:endParaRPr lang="ru-RU" altLang="ru-RU" dirty="0" smtClean="0"/>
          </a:p>
        </p:txBody>
      </p:sp>
      <p:pic>
        <p:nvPicPr>
          <p:cNvPr id="1177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3021013"/>
            <a:ext cx="67691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1848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2136775" y="228600"/>
            <a:ext cx="8153400" cy="990600"/>
          </a:xfrm>
        </p:spPr>
        <p:txBody>
          <a:bodyPr/>
          <a:lstStyle/>
          <a:p>
            <a:r>
              <a:rPr lang="en-US" b="1" dirty="0" err="1"/>
              <a:t>Ciclul</a:t>
            </a:r>
            <a:r>
              <a:rPr lang="en-US" b="1" dirty="0"/>
              <a:t> de </a:t>
            </a:r>
            <a:r>
              <a:rPr lang="en-US" b="1" dirty="0" err="1"/>
              <a:t>viață</a:t>
            </a:r>
            <a:r>
              <a:rPr lang="en-US" b="1" dirty="0"/>
              <a:t> </a:t>
            </a:r>
            <a:r>
              <a:rPr lang="ro-RO" altLang="ru-RU" dirty="0" smtClean="0"/>
              <a:t>Modelul evolutiv</a:t>
            </a:r>
            <a:endParaRPr lang="ru-RU" altLang="ru-RU" dirty="0" smtClean="0"/>
          </a:p>
        </p:txBody>
      </p:sp>
      <p:sp>
        <p:nvSpPr>
          <p:cNvPr id="118787" name="Content Placeholder 2"/>
          <p:cNvSpPr>
            <a:spLocks noGrp="1"/>
          </p:cNvSpPr>
          <p:nvPr>
            <p:ph sz="quarter" idx="1"/>
          </p:nvPr>
        </p:nvSpPr>
        <p:spPr>
          <a:xfrm>
            <a:off x="596348" y="1412875"/>
            <a:ext cx="11310730" cy="5329238"/>
          </a:xfrm>
        </p:spPr>
        <p:txBody>
          <a:bodyPr/>
          <a:lstStyle/>
          <a:p>
            <a:endParaRPr lang="ro-RO" altLang="ru-RU" dirty="0" smtClean="0"/>
          </a:p>
          <a:p>
            <a:r>
              <a:rPr lang="en-US" altLang="ru-RU" dirty="0" err="1" smtClean="0"/>
              <a:t>Modelul</a:t>
            </a:r>
            <a:r>
              <a:rPr lang="en-US" altLang="ru-RU" dirty="0" smtClean="0"/>
              <a:t> </a:t>
            </a:r>
            <a:r>
              <a:rPr lang="en-US" altLang="ru-RU" dirty="0" err="1"/>
              <a:t>evolutiv</a:t>
            </a:r>
            <a:r>
              <a:rPr lang="en-US" altLang="ru-RU" dirty="0"/>
              <a:t>  </a:t>
            </a:r>
            <a:r>
              <a:rPr lang="en-US" altLang="ru-RU" dirty="0" err="1"/>
              <a:t>porneşte</a:t>
            </a:r>
            <a:r>
              <a:rPr lang="en-US" altLang="ru-RU" dirty="0"/>
              <a:t> de la </a:t>
            </a:r>
            <a:r>
              <a:rPr lang="en-US" altLang="ru-RU" dirty="0" err="1"/>
              <a:t>realizarea</a:t>
            </a:r>
            <a:r>
              <a:rPr lang="en-US" altLang="ru-RU" dirty="0"/>
              <a:t> </a:t>
            </a:r>
            <a:r>
              <a:rPr lang="en-US" altLang="ru-RU" dirty="0" err="1"/>
              <a:t>unui</a:t>
            </a:r>
            <a:r>
              <a:rPr lang="en-US" altLang="ru-RU" dirty="0"/>
              <a:t> </a:t>
            </a:r>
            <a:r>
              <a:rPr lang="en-US" altLang="ru-RU" dirty="0" err="1" smtClean="0"/>
              <a:t>studi</a:t>
            </a:r>
            <a:r>
              <a:rPr lang="ro-RO" altLang="ru-RU" dirty="0" smtClean="0"/>
              <a:t>u</a:t>
            </a:r>
            <a:r>
              <a:rPr lang="en-US" altLang="ru-RU" dirty="0" smtClean="0"/>
              <a:t> </a:t>
            </a:r>
            <a:r>
              <a:rPr lang="en-US" altLang="ru-RU" dirty="0" err="1" smtClean="0"/>
              <a:t>ini</a:t>
            </a:r>
            <a:r>
              <a:rPr lang="ro-RO" altLang="ru-RU" dirty="0" smtClean="0"/>
              <a:t>ț</a:t>
            </a:r>
            <a:r>
              <a:rPr lang="en-US" altLang="ru-RU" dirty="0" err="1" smtClean="0"/>
              <a:t>ial</a:t>
            </a:r>
            <a:r>
              <a:rPr lang="en-US" altLang="ru-RU" dirty="0" smtClean="0"/>
              <a:t> </a:t>
            </a:r>
            <a:r>
              <a:rPr lang="en-US" altLang="ru-RU" dirty="0" err="1"/>
              <a:t>privind</a:t>
            </a:r>
            <a:r>
              <a:rPr lang="en-US" altLang="ru-RU" dirty="0"/>
              <a:t> </a:t>
            </a:r>
            <a:r>
              <a:rPr lang="en-US" altLang="ru-RU" dirty="0" err="1"/>
              <a:t>obiectivele</a:t>
            </a:r>
            <a:r>
              <a:rPr lang="en-US" altLang="ru-RU" dirty="0"/>
              <a:t> </a:t>
            </a:r>
            <a:r>
              <a:rPr lang="en-US" altLang="ru-RU" dirty="0" err="1"/>
              <a:t>viitorului</a:t>
            </a:r>
            <a:r>
              <a:rPr lang="en-US" altLang="ru-RU" dirty="0"/>
              <a:t> </a:t>
            </a:r>
            <a:r>
              <a:rPr lang="en-US" altLang="ru-RU" dirty="0" err="1"/>
              <a:t>sistem</a:t>
            </a:r>
            <a:r>
              <a:rPr lang="en-US" altLang="ru-RU" dirty="0"/>
              <a:t> informational, a </a:t>
            </a:r>
            <a:r>
              <a:rPr lang="en-US" altLang="ru-RU" dirty="0" err="1"/>
              <a:t>cărui</a:t>
            </a:r>
            <a:r>
              <a:rPr lang="en-US" altLang="ru-RU" dirty="0"/>
              <a:t> </a:t>
            </a:r>
            <a:r>
              <a:rPr lang="en-US" altLang="ru-RU" dirty="0" err="1"/>
              <a:t>arhitectură</a:t>
            </a:r>
            <a:r>
              <a:rPr lang="en-US" altLang="ru-RU" dirty="0"/>
              <a:t> </a:t>
            </a:r>
            <a:r>
              <a:rPr lang="en-US" altLang="ru-RU" dirty="0" err="1"/>
              <a:t>este</a:t>
            </a:r>
            <a:r>
              <a:rPr lang="en-US" altLang="ru-RU" dirty="0"/>
              <a:t> definite ulterior. </a:t>
            </a:r>
            <a:r>
              <a:rPr lang="en-US" altLang="ru-RU" dirty="0" err="1"/>
              <a:t>Fiecare</a:t>
            </a:r>
            <a:r>
              <a:rPr lang="en-US" altLang="ru-RU" dirty="0"/>
              <a:t> component </a:t>
            </a:r>
            <a:r>
              <a:rPr lang="en-US" altLang="ru-RU" dirty="0" err="1"/>
              <a:t>astfel</a:t>
            </a:r>
            <a:r>
              <a:rPr lang="en-US" altLang="ru-RU" dirty="0"/>
              <a:t> definite </a:t>
            </a:r>
            <a:r>
              <a:rPr lang="en-US" altLang="ru-RU" dirty="0" err="1"/>
              <a:t>îşi</a:t>
            </a:r>
            <a:r>
              <a:rPr lang="en-US" altLang="ru-RU" dirty="0"/>
              <a:t> </a:t>
            </a:r>
            <a:r>
              <a:rPr lang="en-US" altLang="ru-RU" dirty="0" err="1"/>
              <a:t>va</a:t>
            </a:r>
            <a:r>
              <a:rPr lang="en-US" altLang="ru-RU" dirty="0"/>
              <a:t> </a:t>
            </a:r>
            <a:r>
              <a:rPr lang="en-US" altLang="ru-RU" dirty="0" err="1"/>
              <a:t>urma</a:t>
            </a:r>
            <a:r>
              <a:rPr lang="en-US" altLang="ru-RU" dirty="0"/>
              <a:t> </a:t>
            </a:r>
            <a:r>
              <a:rPr lang="en-US" altLang="ru-RU" dirty="0" err="1"/>
              <a:t>propriul</a:t>
            </a:r>
            <a:r>
              <a:rPr lang="en-US" altLang="ru-RU" dirty="0"/>
              <a:t> </a:t>
            </a:r>
            <a:r>
              <a:rPr lang="en-US" altLang="ru-RU" dirty="0" err="1"/>
              <a:t>său</a:t>
            </a:r>
            <a:r>
              <a:rPr lang="en-US" altLang="ru-RU" dirty="0"/>
              <a:t> </a:t>
            </a:r>
            <a:r>
              <a:rPr lang="en-US" altLang="ru-RU" dirty="0" err="1"/>
              <a:t>ciclu</a:t>
            </a:r>
            <a:r>
              <a:rPr lang="en-US" altLang="ru-RU" dirty="0"/>
              <a:t> de </a:t>
            </a:r>
            <a:r>
              <a:rPr lang="en-US" altLang="ru-RU" dirty="0" err="1"/>
              <a:t>viaţă</a:t>
            </a:r>
            <a:r>
              <a:rPr lang="en-US" altLang="ru-RU" dirty="0"/>
              <a:t> (</a:t>
            </a:r>
            <a:r>
              <a:rPr lang="en-US" altLang="ru-RU" dirty="0" err="1"/>
              <a:t>definirtea</a:t>
            </a:r>
            <a:r>
              <a:rPr lang="en-US" altLang="ru-RU" dirty="0"/>
              <a:t> </a:t>
            </a:r>
            <a:r>
              <a:rPr lang="en-US" altLang="ru-RU" dirty="0" err="1"/>
              <a:t>cerinţelor</a:t>
            </a:r>
            <a:r>
              <a:rPr lang="en-US" altLang="ru-RU" dirty="0"/>
              <a:t>, </a:t>
            </a:r>
            <a:r>
              <a:rPr lang="en-US" altLang="ru-RU" dirty="0" err="1"/>
              <a:t>analiza</a:t>
            </a:r>
            <a:r>
              <a:rPr lang="en-US" altLang="ru-RU" dirty="0"/>
              <a:t>, </a:t>
            </a:r>
            <a:r>
              <a:rPr lang="en-US" altLang="ru-RU" dirty="0" err="1"/>
              <a:t>proiectare</a:t>
            </a:r>
            <a:r>
              <a:rPr lang="en-US" altLang="ru-RU" dirty="0"/>
              <a:t>,, </a:t>
            </a:r>
            <a:r>
              <a:rPr lang="en-US" altLang="ru-RU" dirty="0" err="1"/>
              <a:t>testare</a:t>
            </a:r>
            <a:r>
              <a:rPr lang="en-US" altLang="ru-RU" dirty="0"/>
              <a:t>, </a:t>
            </a:r>
            <a:r>
              <a:rPr lang="en-US" altLang="ru-RU" dirty="0" err="1"/>
              <a:t>utilizare</a:t>
            </a:r>
            <a:r>
              <a:rPr lang="en-US" altLang="ru-RU" dirty="0" smtClean="0"/>
              <a:t>).</a:t>
            </a:r>
            <a:endParaRPr lang="ro-RO" altLang="ru-RU" dirty="0" smtClean="0"/>
          </a:p>
          <a:p>
            <a:endParaRPr lang="ro-RO" altLang="ru-RU" dirty="0"/>
          </a:p>
          <a:p>
            <a:r>
              <a:rPr lang="en-US" altLang="ru-RU" dirty="0" smtClean="0"/>
              <a:t>Un </a:t>
            </a:r>
            <a:r>
              <a:rPr lang="en-US" altLang="ru-RU" dirty="0" err="1"/>
              <a:t>Sistem</a:t>
            </a:r>
            <a:r>
              <a:rPr lang="en-US" altLang="ru-RU" dirty="0"/>
              <a:t>  informational </a:t>
            </a:r>
            <a:r>
              <a:rPr lang="en-US" altLang="ru-RU" dirty="0" err="1"/>
              <a:t>reprezintă</a:t>
            </a:r>
            <a:r>
              <a:rPr lang="en-US" altLang="ru-RU" dirty="0"/>
              <a:t> </a:t>
            </a:r>
            <a:r>
              <a:rPr lang="en-US" altLang="ru-RU" dirty="0" err="1"/>
              <a:t>ansamblul</a:t>
            </a:r>
            <a:r>
              <a:rPr lang="en-US" altLang="ru-RU" dirty="0"/>
              <a:t> </a:t>
            </a:r>
            <a:r>
              <a:rPr lang="en-US" altLang="ru-RU" dirty="0" err="1"/>
              <a:t>unor</a:t>
            </a:r>
            <a:r>
              <a:rPr lang="en-US" altLang="ru-RU" dirty="0"/>
              <a:t> component </a:t>
            </a:r>
            <a:r>
              <a:rPr lang="en-US" altLang="ru-RU" dirty="0" err="1"/>
              <a:t>în</a:t>
            </a:r>
            <a:r>
              <a:rPr lang="en-US" altLang="ru-RU" dirty="0"/>
              <a:t> </a:t>
            </a:r>
            <a:r>
              <a:rPr lang="en-US" altLang="ru-RU" dirty="0" err="1"/>
              <a:t>interacţiunea</a:t>
            </a:r>
            <a:r>
              <a:rPr lang="en-US" altLang="ru-RU" dirty="0"/>
              <a:t> </a:t>
            </a:r>
            <a:r>
              <a:rPr lang="en-US" altLang="ru-RU" dirty="0" err="1"/>
              <a:t>lor</a:t>
            </a:r>
            <a:r>
              <a:rPr lang="en-US" altLang="ru-RU" dirty="0"/>
              <a:t> , </a:t>
            </a:r>
            <a:r>
              <a:rPr lang="en-US" altLang="ru-RU" dirty="0" err="1"/>
              <a:t>fiind</a:t>
            </a:r>
            <a:r>
              <a:rPr lang="en-US" altLang="ru-RU" dirty="0"/>
              <a:t> </a:t>
            </a:r>
            <a:r>
              <a:rPr lang="en-US" altLang="ru-RU" dirty="0" err="1"/>
              <a:t>rezultatul</a:t>
            </a:r>
            <a:r>
              <a:rPr lang="en-US" altLang="ru-RU" dirty="0"/>
              <a:t> </a:t>
            </a:r>
            <a:r>
              <a:rPr lang="en-US" altLang="ru-RU" dirty="0" err="1"/>
              <a:t>unei</a:t>
            </a:r>
            <a:r>
              <a:rPr lang="en-US" altLang="ru-RU" dirty="0"/>
              <a:t> </a:t>
            </a:r>
            <a:r>
              <a:rPr lang="en-US" altLang="ru-RU" dirty="0" err="1"/>
              <a:t>concepţii</a:t>
            </a:r>
            <a:r>
              <a:rPr lang="en-US" altLang="ru-RU" dirty="0"/>
              <a:t> </a:t>
            </a:r>
            <a:r>
              <a:rPr lang="en-US" altLang="ru-RU" dirty="0" err="1"/>
              <a:t>bazate</a:t>
            </a:r>
            <a:r>
              <a:rPr lang="en-US" altLang="ru-RU" dirty="0"/>
              <a:t> </a:t>
            </a:r>
            <a:r>
              <a:rPr lang="en-US" altLang="ru-RU" dirty="0" err="1"/>
              <a:t>pe</a:t>
            </a:r>
            <a:r>
              <a:rPr lang="en-US" altLang="ru-RU" dirty="0"/>
              <a:t> </a:t>
            </a:r>
            <a:r>
              <a:rPr lang="en-US" altLang="ru-RU" dirty="0" err="1"/>
              <a:t>arhitecturi</a:t>
            </a:r>
            <a:r>
              <a:rPr lang="en-US" altLang="ru-RU" dirty="0"/>
              <a:t> </a:t>
            </a:r>
            <a:r>
              <a:rPr lang="en-US" altLang="ru-RU" dirty="0" err="1"/>
              <a:t>deschise</a:t>
            </a:r>
            <a:r>
              <a:rPr lang="en-US" altLang="ru-RU" dirty="0"/>
              <a:t> </a:t>
            </a:r>
            <a:r>
              <a:rPr lang="en-US" altLang="ru-RU" dirty="0" err="1"/>
              <a:t>şi</a:t>
            </a:r>
            <a:r>
              <a:rPr lang="en-US" altLang="ru-RU" dirty="0"/>
              <a:t> </a:t>
            </a:r>
            <a:r>
              <a:rPr lang="en-US" altLang="ru-RU" dirty="0" err="1"/>
              <a:t>flexibile</a:t>
            </a:r>
            <a:r>
              <a:rPr lang="en-US" altLang="ru-RU" dirty="0"/>
              <a:t>. O </a:t>
            </a:r>
            <a:r>
              <a:rPr lang="en-US" altLang="ru-RU" dirty="0" err="1"/>
              <a:t>astfel</a:t>
            </a:r>
            <a:r>
              <a:rPr lang="en-US" altLang="ru-RU" dirty="0"/>
              <a:t> de </a:t>
            </a:r>
            <a:r>
              <a:rPr lang="en-US" altLang="ru-RU" dirty="0" err="1"/>
              <a:t>abordare</a:t>
            </a:r>
            <a:r>
              <a:rPr lang="en-US" altLang="ru-RU" dirty="0"/>
              <a:t> </a:t>
            </a:r>
            <a:r>
              <a:rPr lang="en-US" altLang="ru-RU" dirty="0" err="1"/>
              <a:t>etste</a:t>
            </a:r>
            <a:r>
              <a:rPr lang="en-US" altLang="ru-RU" dirty="0"/>
              <a:t>  </a:t>
            </a:r>
            <a:r>
              <a:rPr lang="en-US" altLang="ru-RU" dirty="0" err="1"/>
              <a:t>apropiată</a:t>
            </a:r>
            <a:r>
              <a:rPr lang="en-US" altLang="ru-RU" dirty="0"/>
              <a:t>  </a:t>
            </a:r>
            <a:r>
              <a:rPr lang="en-US" altLang="ru-RU" dirty="0" err="1"/>
              <a:t>celei</a:t>
            </a:r>
            <a:r>
              <a:rPr lang="en-US" altLang="ru-RU" dirty="0"/>
              <a:t> orientate </a:t>
            </a:r>
            <a:r>
              <a:rPr lang="en-US" altLang="ru-RU" dirty="0" err="1"/>
              <a:t>obiect</a:t>
            </a:r>
            <a:r>
              <a:rPr lang="en-US" altLang="ru-RU" dirty="0"/>
              <a:t>, </a:t>
            </a:r>
            <a:r>
              <a:rPr lang="en-US" altLang="ru-RU" dirty="0" err="1"/>
              <a:t>caracterizate</a:t>
            </a:r>
            <a:r>
              <a:rPr lang="en-US" altLang="ru-RU" dirty="0"/>
              <a:t> </a:t>
            </a:r>
            <a:r>
              <a:rPr lang="en-US" altLang="ru-RU" dirty="0" err="1"/>
              <a:t>prin</a:t>
            </a:r>
            <a:r>
              <a:rPr lang="en-US" altLang="ru-RU" dirty="0"/>
              <a:t> </a:t>
            </a:r>
            <a:r>
              <a:rPr lang="en-US" altLang="ru-RU" dirty="0" err="1"/>
              <a:t>încapsularea</a:t>
            </a:r>
            <a:r>
              <a:rPr lang="en-US" altLang="ru-RU" dirty="0"/>
              <a:t> </a:t>
            </a:r>
            <a:r>
              <a:rPr lang="en-US" altLang="ru-RU" dirty="0" err="1"/>
              <a:t>datelor</a:t>
            </a:r>
            <a:r>
              <a:rPr lang="en-US" altLang="ru-RU" dirty="0"/>
              <a:t> </a:t>
            </a:r>
            <a:r>
              <a:rPr lang="en-US" altLang="ru-RU" dirty="0" err="1"/>
              <a:t>şi</a:t>
            </a:r>
            <a:r>
              <a:rPr lang="en-US" altLang="ru-RU" dirty="0"/>
              <a:t> </a:t>
            </a:r>
            <a:r>
              <a:rPr lang="en-US" altLang="ru-RU" dirty="0" err="1"/>
              <a:t>funcţionalităţii</a:t>
            </a:r>
            <a:r>
              <a:rPr lang="en-US" altLang="ru-RU" dirty="0"/>
              <a:t> </a:t>
            </a:r>
            <a:r>
              <a:rPr lang="en-US" altLang="ru-RU" dirty="0" err="1"/>
              <a:t>obiectelor</a:t>
            </a:r>
            <a:endParaRPr lang="ru-RU" altLang="ru-RU" dirty="0"/>
          </a:p>
          <a:p>
            <a:endParaRPr lang="ru-RU" altLang="ru-RU" dirty="0" smtClean="0"/>
          </a:p>
        </p:txBody>
      </p:sp>
    </p:spTree>
    <p:extLst>
      <p:ext uri="{BB962C8B-B14F-4D97-AF65-F5344CB8AC3E}">
        <p14:creationId xmlns:p14="http://schemas.microsoft.com/office/powerpoint/2010/main" val="94610898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2136774" y="228600"/>
            <a:ext cx="9313103" cy="990600"/>
          </a:xfrm>
        </p:spPr>
        <p:txBody>
          <a:bodyPr>
            <a:normAutofit fontScale="90000"/>
          </a:bodyPr>
          <a:lstStyle/>
          <a:p>
            <a:r>
              <a:rPr lang="en-US" altLang="ru-RU" dirty="0" err="1"/>
              <a:t>Reprezentarea</a:t>
            </a:r>
            <a:r>
              <a:rPr lang="en-US" altLang="ru-RU" dirty="0"/>
              <a:t> </a:t>
            </a:r>
            <a:r>
              <a:rPr lang="en-US" altLang="ru-RU" dirty="0" err="1"/>
              <a:t>grafică</a:t>
            </a:r>
            <a:r>
              <a:rPr lang="en-US" altLang="ru-RU" dirty="0"/>
              <a:t>  a </a:t>
            </a:r>
            <a:r>
              <a:rPr lang="en-US" altLang="ru-RU" dirty="0" err="1"/>
              <a:t>modelului</a:t>
            </a:r>
            <a:r>
              <a:rPr lang="en-US" altLang="ru-RU" dirty="0"/>
              <a:t> </a:t>
            </a:r>
            <a:r>
              <a:rPr lang="en-US" altLang="ru-RU" dirty="0" err="1"/>
              <a:t>evolutiv</a:t>
            </a:r>
            <a:endParaRPr lang="ru-RU" altLang="ru-RU" dirty="0" smtClean="0"/>
          </a:p>
        </p:txBody>
      </p:sp>
      <p:sp>
        <p:nvSpPr>
          <p:cNvPr id="119811" name="Content Placeholder 2"/>
          <p:cNvSpPr>
            <a:spLocks noGrp="1"/>
          </p:cNvSpPr>
          <p:nvPr>
            <p:ph sz="quarter" idx="1"/>
          </p:nvPr>
        </p:nvSpPr>
        <p:spPr>
          <a:xfrm>
            <a:off x="1774825" y="1600200"/>
            <a:ext cx="8515350" cy="5257800"/>
          </a:xfrm>
        </p:spPr>
        <p:txBody>
          <a:bodyPr/>
          <a:lstStyle/>
          <a:p>
            <a:r>
              <a:rPr lang="en-US" altLang="ru-RU" sz="2400" dirty="0" err="1"/>
              <a:t>Reprezentarea</a:t>
            </a:r>
            <a:r>
              <a:rPr lang="en-US" altLang="ru-RU" sz="2400" dirty="0"/>
              <a:t> </a:t>
            </a:r>
            <a:r>
              <a:rPr lang="en-US" altLang="ru-RU" sz="2400" dirty="0" err="1"/>
              <a:t>grafică</a:t>
            </a:r>
            <a:r>
              <a:rPr lang="en-US" altLang="ru-RU" sz="2400" dirty="0"/>
              <a:t>  a </a:t>
            </a:r>
            <a:r>
              <a:rPr lang="en-US" altLang="ru-RU" sz="2400" dirty="0" err="1"/>
              <a:t>modelului</a:t>
            </a:r>
            <a:r>
              <a:rPr lang="en-US" altLang="ru-RU" sz="2400" dirty="0"/>
              <a:t> </a:t>
            </a:r>
            <a:r>
              <a:rPr lang="en-US" altLang="ru-RU" sz="2400" dirty="0" err="1"/>
              <a:t>evolutiv</a:t>
            </a:r>
            <a:r>
              <a:rPr lang="en-US" altLang="ru-RU" sz="2400" dirty="0"/>
              <a:t> </a:t>
            </a:r>
            <a:r>
              <a:rPr lang="en-US" altLang="ru-RU" sz="2400" dirty="0" err="1"/>
              <a:t>este</a:t>
            </a:r>
            <a:r>
              <a:rPr lang="en-US" altLang="ru-RU" sz="2400" dirty="0"/>
              <a:t> </a:t>
            </a:r>
            <a:r>
              <a:rPr lang="en-US" altLang="ru-RU" sz="2400" dirty="0" err="1"/>
              <a:t>influenţată</a:t>
            </a:r>
            <a:r>
              <a:rPr lang="en-US" altLang="ru-RU" sz="2400" dirty="0"/>
              <a:t> de </a:t>
            </a:r>
            <a:r>
              <a:rPr lang="en-US" altLang="ru-RU" sz="2400" dirty="0" err="1"/>
              <a:t>modelul</a:t>
            </a:r>
            <a:r>
              <a:rPr lang="en-US" altLang="ru-RU" sz="2400" dirty="0"/>
              <a:t> circular, a </a:t>
            </a:r>
            <a:r>
              <a:rPr lang="en-US" altLang="ru-RU" sz="2400" dirty="0" err="1"/>
              <a:t>cărui</a:t>
            </a:r>
            <a:r>
              <a:rPr lang="en-US" altLang="ru-RU" sz="2400" dirty="0"/>
              <a:t> </a:t>
            </a:r>
            <a:r>
              <a:rPr lang="en-US" altLang="ru-RU" sz="2400" dirty="0" err="1"/>
              <a:t>caracteristică</a:t>
            </a:r>
            <a:r>
              <a:rPr lang="en-US" altLang="ru-RU" sz="2400" dirty="0"/>
              <a:t> o </a:t>
            </a:r>
            <a:r>
              <a:rPr lang="en-US" altLang="ru-RU" sz="2400" dirty="0" err="1"/>
              <a:t>reprezintă</a:t>
            </a:r>
            <a:r>
              <a:rPr lang="en-US" altLang="ru-RU" sz="2400" dirty="0"/>
              <a:t> </a:t>
            </a:r>
            <a:r>
              <a:rPr lang="en-US" altLang="ru-RU" sz="2400" dirty="0" err="1"/>
              <a:t>marcarea</a:t>
            </a:r>
            <a:r>
              <a:rPr lang="en-US" altLang="ru-RU" sz="2400" dirty="0"/>
              <a:t> </a:t>
            </a:r>
            <a:r>
              <a:rPr lang="en-US" altLang="ru-RU" sz="2400" dirty="0" err="1"/>
              <a:t>unui</a:t>
            </a:r>
            <a:r>
              <a:rPr lang="en-US" altLang="ru-RU" sz="2400" dirty="0"/>
              <a:t> </a:t>
            </a:r>
            <a:r>
              <a:rPr lang="en-US" altLang="ru-RU" sz="2400" dirty="0" err="1"/>
              <a:t>ciclu</a:t>
            </a:r>
            <a:r>
              <a:rPr lang="en-US" altLang="ru-RU" sz="2400" dirty="0"/>
              <a:t> </a:t>
            </a:r>
            <a:r>
              <a:rPr lang="en-US" altLang="ru-RU" sz="2400" dirty="0" err="1"/>
              <a:t>complet</a:t>
            </a:r>
            <a:r>
              <a:rPr lang="en-US" altLang="ru-RU" sz="2400" dirty="0"/>
              <a:t> al </a:t>
            </a:r>
            <a:r>
              <a:rPr lang="en-US" altLang="ru-RU" sz="2400" dirty="0" err="1"/>
              <a:t>sistemului</a:t>
            </a:r>
            <a:r>
              <a:rPr lang="en-US" altLang="ru-RU" sz="2400" dirty="0"/>
              <a:t> informatics </a:t>
            </a:r>
            <a:r>
              <a:rPr lang="en-US" altLang="ru-RU" sz="2400" dirty="0" err="1"/>
              <a:t>printr</a:t>
            </a:r>
            <a:r>
              <a:rPr lang="en-US" altLang="ru-RU" sz="2400" dirty="0"/>
              <a:t>-un </a:t>
            </a:r>
            <a:r>
              <a:rPr lang="en-US" altLang="ru-RU" sz="2400" dirty="0" err="1"/>
              <a:t>cerc</a:t>
            </a:r>
            <a:r>
              <a:rPr lang="en-US" altLang="ru-RU" sz="2400" dirty="0"/>
              <a:t>.</a:t>
            </a:r>
            <a:endParaRPr lang="ru-RU" altLang="ru-RU" sz="2400" dirty="0"/>
          </a:p>
          <a:p>
            <a:endParaRPr lang="ru-RU" altLang="ru-RU" sz="2400" dirty="0"/>
          </a:p>
        </p:txBody>
      </p:sp>
      <p:pic>
        <p:nvPicPr>
          <p:cNvPr id="1198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4" y="2852738"/>
            <a:ext cx="5375275"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9588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2136775" y="228600"/>
            <a:ext cx="9054686" cy="990600"/>
          </a:xfrm>
        </p:spPr>
        <p:txBody>
          <a:bodyPr>
            <a:normAutofit fontScale="90000"/>
          </a:bodyPr>
          <a:lstStyle/>
          <a:p>
            <a:r>
              <a:rPr lang="en-US" altLang="ru-RU" dirty="0" err="1"/>
              <a:t>Reprezentarea</a:t>
            </a:r>
            <a:r>
              <a:rPr lang="en-US" altLang="ru-RU" dirty="0"/>
              <a:t> </a:t>
            </a:r>
            <a:r>
              <a:rPr lang="en-US" altLang="ru-RU" dirty="0" err="1"/>
              <a:t>grafică</a:t>
            </a:r>
            <a:r>
              <a:rPr lang="en-US" altLang="ru-RU" dirty="0"/>
              <a:t>  a </a:t>
            </a:r>
            <a:r>
              <a:rPr lang="en-US" altLang="ru-RU" dirty="0" err="1"/>
              <a:t>modelului</a:t>
            </a:r>
            <a:r>
              <a:rPr lang="en-US" altLang="ru-RU" dirty="0"/>
              <a:t> </a:t>
            </a:r>
            <a:r>
              <a:rPr lang="en-US" altLang="ru-RU" dirty="0" err="1"/>
              <a:t>evolutiv</a:t>
            </a:r>
            <a:endParaRPr lang="ru-RU" altLang="ru-RU" dirty="0" smtClean="0"/>
          </a:p>
        </p:txBody>
      </p:sp>
      <p:pic>
        <p:nvPicPr>
          <p:cNvPr id="12083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855914" y="2663825"/>
            <a:ext cx="6300787" cy="41925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058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845127" y="1657349"/>
            <a:ext cx="10189585" cy="3995305"/>
          </a:xfrm>
          <a:prstGeom prst="rect">
            <a:avLst/>
          </a:prstGeom>
        </p:spPr>
      </p:pic>
      <p:sp>
        <p:nvSpPr>
          <p:cNvPr id="5" name="TextBox 4"/>
          <p:cNvSpPr txBox="1"/>
          <p:nvPr/>
        </p:nvSpPr>
        <p:spPr>
          <a:xfrm>
            <a:off x="636104" y="689113"/>
            <a:ext cx="7050157" cy="461665"/>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Creativitatea se poate analiza pe baza a trei </a:t>
            </a:r>
            <a:r>
              <a:rPr lang="it-IT" sz="2400" dirty="0" smtClean="0">
                <a:latin typeface="Times New Roman" panose="02020603050405020304" pitchFamily="18" charset="0"/>
                <a:cs typeface="Times New Roman" panose="02020603050405020304" pitchFamily="18" charset="0"/>
              </a:rPr>
              <a:t>dimensiuni</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0949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2136775" y="228600"/>
            <a:ext cx="8153400" cy="990600"/>
          </a:xfrm>
        </p:spPr>
        <p:txBody>
          <a:bodyPr/>
          <a:lstStyle/>
          <a:p>
            <a:r>
              <a:rPr lang="en-US" sz="3600" b="1" dirty="0" err="1"/>
              <a:t>Ciclul</a:t>
            </a:r>
            <a:r>
              <a:rPr lang="en-US" sz="3600" b="1" dirty="0"/>
              <a:t> de </a:t>
            </a:r>
            <a:r>
              <a:rPr lang="en-US" sz="3600" b="1" dirty="0" err="1"/>
              <a:t>viață</a:t>
            </a:r>
            <a:r>
              <a:rPr lang="en-US" sz="3600" b="1" dirty="0"/>
              <a:t> </a:t>
            </a:r>
            <a:r>
              <a:rPr lang="en-US" altLang="ru-RU" sz="3600" b="1" dirty="0" err="1" smtClean="0"/>
              <a:t>Modelul</a:t>
            </a:r>
            <a:r>
              <a:rPr lang="en-US" altLang="ru-RU" sz="3600" b="1" dirty="0" smtClean="0"/>
              <a:t> </a:t>
            </a:r>
            <a:r>
              <a:rPr lang="en-US" altLang="ru-RU" sz="3600" b="1" dirty="0" err="1"/>
              <a:t>spirala</a:t>
            </a:r>
            <a:r>
              <a:rPr lang="en-US" altLang="ru-RU" sz="3600" b="1" dirty="0"/>
              <a:t> </a:t>
            </a:r>
            <a:endParaRPr lang="ru-RU" altLang="ru-RU" sz="3600" dirty="0"/>
          </a:p>
        </p:txBody>
      </p:sp>
      <p:sp>
        <p:nvSpPr>
          <p:cNvPr id="3" name="Content Placeholder 2"/>
          <p:cNvSpPr>
            <a:spLocks noGrp="1"/>
          </p:cNvSpPr>
          <p:nvPr>
            <p:ph sz="quarter" idx="1"/>
          </p:nvPr>
        </p:nvSpPr>
        <p:spPr>
          <a:xfrm>
            <a:off x="1703389" y="1484314"/>
            <a:ext cx="8785225" cy="5068887"/>
          </a:xfrm>
        </p:spPr>
        <p:txBody>
          <a:bodyPr/>
          <a:lstStyle/>
          <a:p>
            <a:pPr marL="0" indent="0">
              <a:buNone/>
              <a:defRPr/>
            </a:pPr>
            <a:r>
              <a:rPr lang="en-US" sz="2400" b="1" i="1" dirty="0" err="1"/>
              <a:t>Modelul</a:t>
            </a:r>
            <a:r>
              <a:rPr lang="en-US" sz="2400" b="1" i="1" dirty="0"/>
              <a:t> spiral, </a:t>
            </a:r>
            <a:r>
              <a:rPr lang="en-US" sz="2400" dirty="0"/>
              <a:t>elaborate de  Barry Boehm, se </a:t>
            </a:r>
            <a:r>
              <a:rPr lang="en-US" sz="2400" dirty="0" err="1"/>
              <a:t>bazează</a:t>
            </a:r>
            <a:r>
              <a:rPr lang="en-US" sz="2400" dirty="0"/>
              <a:t> </a:t>
            </a:r>
            <a:r>
              <a:rPr lang="en-US" sz="2400" dirty="0" err="1"/>
              <a:t>pe</a:t>
            </a:r>
            <a:r>
              <a:rPr lang="en-US" sz="2400" dirty="0"/>
              <a:t> </a:t>
            </a:r>
            <a:r>
              <a:rPr lang="en-US" sz="2400" dirty="0" err="1"/>
              <a:t>aceleaşi</a:t>
            </a:r>
            <a:r>
              <a:rPr lang="en-US" sz="2400" dirty="0"/>
              <a:t> principia </a:t>
            </a:r>
            <a:r>
              <a:rPr lang="en-US" sz="2400" dirty="0" err="1"/>
              <a:t>ca</a:t>
            </a:r>
            <a:r>
              <a:rPr lang="en-US" sz="2400" dirty="0"/>
              <a:t> </a:t>
            </a:r>
            <a:r>
              <a:rPr lang="en-US" sz="2400" dirty="0" err="1"/>
              <a:t>şi</a:t>
            </a:r>
            <a:r>
              <a:rPr lang="en-US" sz="2400" dirty="0"/>
              <a:t> </a:t>
            </a:r>
            <a:r>
              <a:rPr lang="en-US" sz="2400" dirty="0" err="1"/>
              <a:t>modelul</a:t>
            </a:r>
            <a:r>
              <a:rPr lang="en-US" sz="2400" dirty="0"/>
              <a:t> </a:t>
            </a:r>
            <a:r>
              <a:rPr lang="en-US" sz="2400" dirty="0" err="1"/>
              <a:t>evbolutiv</a:t>
            </a:r>
            <a:r>
              <a:rPr lang="en-US" sz="2400" dirty="0"/>
              <a:t>. </a:t>
            </a:r>
            <a:r>
              <a:rPr lang="en-US" sz="2400" dirty="0" err="1"/>
              <a:t>Modelul</a:t>
            </a:r>
            <a:r>
              <a:rPr lang="en-US" sz="2400" dirty="0"/>
              <a:t> </a:t>
            </a:r>
            <a:r>
              <a:rPr lang="en-US" sz="2400" dirty="0" err="1"/>
              <a:t>presupune</a:t>
            </a:r>
            <a:r>
              <a:rPr lang="en-US" sz="2400" dirty="0"/>
              <a:t> </a:t>
            </a:r>
            <a:r>
              <a:rPr lang="en-US" sz="2400" dirty="0" err="1"/>
              <a:t>construirea</a:t>
            </a:r>
            <a:r>
              <a:rPr lang="en-US" sz="2400" dirty="0"/>
              <a:t> </a:t>
            </a:r>
            <a:r>
              <a:rPr lang="en-US" sz="2400" dirty="0" err="1"/>
              <a:t>mai</a:t>
            </a:r>
            <a:r>
              <a:rPr lang="en-US" sz="2400" dirty="0"/>
              <a:t> </a:t>
            </a:r>
            <a:r>
              <a:rPr lang="en-US" sz="2400" dirty="0" err="1"/>
              <a:t>multor</a:t>
            </a:r>
            <a:r>
              <a:rPr lang="en-US" sz="2400" dirty="0"/>
              <a:t> </a:t>
            </a:r>
            <a:r>
              <a:rPr lang="en-US" sz="2400" dirty="0" err="1"/>
              <a:t>prototipuri</a:t>
            </a:r>
            <a:r>
              <a:rPr lang="en-US" sz="2400" dirty="0"/>
              <a:t> successive, </a:t>
            </a:r>
            <a:r>
              <a:rPr lang="ro-RO" sz="2400" dirty="0" err="1"/>
              <a:t>î</a:t>
            </a:r>
            <a:r>
              <a:rPr lang="en-US" sz="2400" dirty="0"/>
              <a:t>n </a:t>
            </a:r>
            <a:r>
              <a:rPr lang="en-US" sz="2400" dirty="0" err="1"/>
              <a:t>condiţiile</a:t>
            </a:r>
            <a:r>
              <a:rPr lang="en-US" sz="2400" dirty="0"/>
              <a:t> </a:t>
            </a:r>
            <a:r>
              <a:rPr lang="en-US" sz="2400" dirty="0" err="1"/>
              <a:t>unei</a:t>
            </a:r>
            <a:r>
              <a:rPr lang="en-US" sz="2400" dirty="0"/>
              <a:t> </a:t>
            </a:r>
            <a:r>
              <a:rPr lang="en-US" sz="2400" dirty="0" err="1"/>
              <a:t>analize</a:t>
            </a:r>
            <a:r>
              <a:rPr lang="en-US" sz="2400" dirty="0"/>
              <a:t> a </a:t>
            </a:r>
            <a:r>
              <a:rPr lang="en-US" sz="2400" dirty="0" err="1"/>
              <a:t>riscului</a:t>
            </a:r>
            <a:r>
              <a:rPr lang="en-US" sz="2400" dirty="0"/>
              <a:t> </a:t>
            </a:r>
            <a:r>
              <a:rPr lang="en-US" sz="2400" dirty="0" err="1"/>
              <a:t>pe</a:t>
            </a:r>
            <a:r>
              <a:rPr lang="en-US" sz="2400" dirty="0"/>
              <a:t> </a:t>
            </a:r>
            <a:r>
              <a:rPr lang="en-US" sz="2400" dirty="0" err="1"/>
              <a:t>fiecare</a:t>
            </a:r>
            <a:r>
              <a:rPr lang="en-US" sz="2400" dirty="0"/>
              <a:t> </a:t>
            </a:r>
            <a:r>
              <a:rPr lang="en-US" sz="2400" dirty="0" err="1"/>
              <a:t>nivel</a:t>
            </a:r>
            <a:r>
              <a:rPr lang="en-US" sz="2400" dirty="0"/>
              <a:t>.</a:t>
            </a:r>
            <a:endParaRPr lang="ru-RU" sz="2400" dirty="0"/>
          </a:p>
          <a:p>
            <a:pPr marL="0" indent="0">
              <a:buNone/>
              <a:defRPr/>
            </a:pPr>
            <a:r>
              <a:rPr lang="en-US" sz="2400" dirty="0" err="1"/>
              <a:t>Fazele</a:t>
            </a:r>
            <a:r>
              <a:rPr lang="en-US" sz="2400" dirty="0"/>
              <a:t> de </a:t>
            </a:r>
            <a:r>
              <a:rPr lang="en-US" sz="2400" dirty="0" err="1"/>
              <a:t>dezvoltare</a:t>
            </a:r>
            <a:r>
              <a:rPr lang="en-US" sz="2400" dirty="0"/>
              <a:t> </a:t>
            </a:r>
            <a:r>
              <a:rPr lang="ro-RO" sz="2400" dirty="0" err="1"/>
              <a:t>s</a:t>
            </a:r>
            <a:r>
              <a:rPr lang="en-US" sz="2400" dirty="0" err="1"/>
              <a:t>unt</a:t>
            </a:r>
            <a:r>
              <a:rPr lang="en-US" sz="2400" dirty="0"/>
              <a:t> </a:t>
            </a:r>
            <a:r>
              <a:rPr lang="en-US" sz="2400" dirty="0" err="1"/>
              <a:t>reluate</a:t>
            </a:r>
            <a:r>
              <a:rPr lang="en-US" sz="2400" dirty="0"/>
              <a:t> la </a:t>
            </a:r>
            <a:r>
              <a:rPr lang="en-US" sz="2400" dirty="0" err="1"/>
              <a:t>fiecare</a:t>
            </a:r>
            <a:r>
              <a:rPr lang="en-US" sz="2400" dirty="0"/>
              <a:t> </a:t>
            </a:r>
            <a:r>
              <a:rPr lang="en-US" sz="2400" dirty="0" err="1"/>
              <a:t>iteraţie</a:t>
            </a:r>
            <a:r>
              <a:rPr lang="en-US" sz="2400" dirty="0"/>
              <a:t>, </a:t>
            </a:r>
            <a:r>
              <a:rPr lang="en-US" sz="2400" dirty="0" err="1"/>
              <a:t>în</a:t>
            </a:r>
            <a:r>
              <a:rPr lang="en-US" sz="2400" dirty="0"/>
              <a:t> </a:t>
            </a:r>
            <a:r>
              <a:rPr lang="en-US" sz="2400" dirty="0" err="1"/>
              <a:t>aceiaşi</a:t>
            </a:r>
            <a:r>
              <a:rPr lang="en-US" sz="2400" dirty="0"/>
              <a:t> </a:t>
            </a:r>
            <a:r>
              <a:rPr lang="en-US" sz="2400" dirty="0" err="1"/>
              <a:t>siccesiune</a:t>
            </a:r>
            <a:r>
              <a:rPr lang="en-US" sz="2400" dirty="0"/>
              <a:t> </a:t>
            </a:r>
            <a:r>
              <a:rPr lang="en-US" sz="2400" dirty="0" err="1"/>
              <a:t>şi</a:t>
            </a:r>
            <a:r>
              <a:rPr lang="en-US" sz="2400" dirty="0"/>
              <a:t> </a:t>
            </a:r>
            <a:r>
              <a:rPr lang="en-US" sz="2400" dirty="0" err="1"/>
              <a:t>presupun</a:t>
            </a:r>
            <a:r>
              <a:rPr lang="en-US" sz="2400" dirty="0"/>
              <a:t>:</a:t>
            </a:r>
            <a:endParaRPr lang="ru-RU" sz="2400" dirty="0"/>
          </a:p>
          <a:p>
            <a:pPr>
              <a:buClrTx/>
              <a:buFont typeface="Wingdings" panose="05000000000000000000" pitchFamily="2" charset="2"/>
              <a:buChar char="Ø"/>
              <a:defRPr/>
            </a:pPr>
            <a:r>
              <a:rPr lang="en-US" sz="2400" dirty="0" err="1"/>
              <a:t>Analiza</a:t>
            </a:r>
            <a:r>
              <a:rPr lang="en-US" sz="2400" dirty="0"/>
              <a:t> </a:t>
            </a:r>
            <a:r>
              <a:rPr lang="en-US" sz="2400" dirty="0" err="1"/>
              <a:t>riscurilor</a:t>
            </a:r>
            <a:r>
              <a:rPr lang="en-US" sz="2400" dirty="0"/>
              <a:t>;</a:t>
            </a:r>
            <a:endParaRPr lang="ru-RU" sz="2400" dirty="0"/>
          </a:p>
          <a:p>
            <a:pPr>
              <a:buClrTx/>
              <a:buFont typeface="Wingdings" panose="05000000000000000000" pitchFamily="2" charset="2"/>
              <a:buChar char="Ø"/>
              <a:defRPr/>
            </a:pPr>
            <a:r>
              <a:rPr lang="en-US" sz="2400" dirty="0" err="1"/>
              <a:t>Realizarea</a:t>
            </a:r>
            <a:r>
              <a:rPr lang="en-US" sz="2400" dirty="0"/>
              <a:t> </a:t>
            </a:r>
            <a:r>
              <a:rPr lang="en-US" sz="2400" dirty="0" err="1"/>
              <a:t>unui</a:t>
            </a:r>
            <a:r>
              <a:rPr lang="en-US" sz="2400" dirty="0"/>
              <a:t> </a:t>
            </a:r>
            <a:r>
              <a:rPr lang="en-US" sz="2400" dirty="0" err="1"/>
              <a:t>prototip</a:t>
            </a:r>
            <a:r>
              <a:rPr lang="en-US" sz="2400" dirty="0"/>
              <a:t>;</a:t>
            </a:r>
            <a:endParaRPr lang="ru-RU" sz="2400" dirty="0"/>
          </a:p>
          <a:p>
            <a:pPr>
              <a:buClrTx/>
              <a:buFont typeface="Wingdings" panose="05000000000000000000" pitchFamily="2" charset="2"/>
              <a:buChar char="Ø"/>
              <a:defRPr/>
            </a:pPr>
            <a:r>
              <a:rPr lang="en-US" sz="2400" dirty="0" err="1"/>
              <a:t>Simularea</a:t>
            </a:r>
            <a:r>
              <a:rPr lang="en-US" sz="2400" dirty="0"/>
              <a:t> </a:t>
            </a:r>
            <a:r>
              <a:rPr lang="en-US" sz="2400" dirty="0" err="1"/>
              <a:t>şi</a:t>
            </a:r>
            <a:r>
              <a:rPr lang="en-US" sz="2400" dirty="0"/>
              <a:t> </a:t>
            </a:r>
            <a:r>
              <a:rPr lang="en-US" sz="2400" dirty="0" err="1"/>
              <a:t>testarea</a:t>
            </a:r>
            <a:r>
              <a:rPr lang="en-US" sz="2400" dirty="0"/>
              <a:t> </a:t>
            </a:r>
            <a:r>
              <a:rPr lang="en-US" sz="2400" dirty="0" err="1"/>
              <a:t>prototipului</a:t>
            </a:r>
            <a:r>
              <a:rPr lang="en-US" sz="2400" dirty="0"/>
              <a:t>;</a:t>
            </a:r>
            <a:endParaRPr lang="ru-RU" sz="2400" dirty="0"/>
          </a:p>
          <a:p>
            <a:pPr>
              <a:buClrTx/>
              <a:buFont typeface="Wingdings" panose="05000000000000000000" pitchFamily="2" charset="2"/>
              <a:buChar char="Ø"/>
              <a:defRPr/>
            </a:pPr>
            <a:r>
              <a:rPr lang="en-US" sz="2400" dirty="0" err="1"/>
              <a:t>Determinatea</a:t>
            </a:r>
            <a:r>
              <a:rPr lang="en-US" sz="2400" dirty="0"/>
              <a:t> </a:t>
            </a:r>
            <a:r>
              <a:rPr lang="en-US" sz="2400" dirty="0" err="1"/>
              <a:t>cerinţelor</a:t>
            </a:r>
            <a:r>
              <a:rPr lang="en-US" sz="2400" dirty="0"/>
              <a:t> </a:t>
            </a:r>
            <a:r>
              <a:rPr lang="en-US" sz="2400" dirty="0" err="1"/>
              <a:t>în</a:t>
            </a:r>
            <a:r>
              <a:rPr lang="en-US" sz="2400" dirty="0"/>
              <a:t> </a:t>
            </a:r>
            <a:r>
              <a:rPr lang="en-US" sz="2400" dirty="0" err="1"/>
              <a:t>urma</a:t>
            </a:r>
            <a:r>
              <a:rPr lang="en-US" sz="2400" dirty="0"/>
              <a:t> </a:t>
            </a:r>
            <a:r>
              <a:rPr lang="en-US" sz="2400" dirty="0" err="1"/>
              <a:t>rezultetelor</a:t>
            </a:r>
            <a:r>
              <a:rPr lang="en-US" sz="2400" dirty="0"/>
              <a:t> </a:t>
            </a:r>
            <a:r>
              <a:rPr lang="en-US" sz="2400" dirty="0" err="1"/>
              <a:t>testării</a:t>
            </a:r>
            <a:r>
              <a:rPr lang="en-US" sz="2400" dirty="0"/>
              <a:t>;</a:t>
            </a:r>
            <a:endParaRPr lang="ru-RU" sz="2400" dirty="0"/>
          </a:p>
          <a:p>
            <a:pPr>
              <a:buClrTx/>
              <a:buFont typeface="Wingdings" panose="05000000000000000000" pitchFamily="2" charset="2"/>
              <a:buChar char="Ø"/>
              <a:defRPr/>
            </a:pPr>
            <a:r>
              <a:rPr lang="en-US" sz="2400" dirty="0" err="1"/>
              <a:t>Validarea</a:t>
            </a:r>
            <a:r>
              <a:rPr lang="en-US" sz="2400" dirty="0"/>
              <a:t> </a:t>
            </a:r>
            <a:r>
              <a:rPr lang="en-US" sz="2400" dirty="0" err="1"/>
              <a:t>cerinţelor</a:t>
            </a:r>
            <a:r>
              <a:rPr lang="en-US" sz="2400" dirty="0"/>
              <a:t>;</a:t>
            </a:r>
            <a:endParaRPr lang="ru-RU" sz="2400" dirty="0"/>
          </a:p>
          <a:p>
            <a:pPr>
              <a:buClrTx/>
              <a:buFont typeface="Wingdings" panose="05000000000000000000" pitchFamily="2" charset="2"/>
              <a:buChar char="Ø"/>
              <a:defRPr/>
            </a:pPr>
            <a:r>
              <a:rPr lang="en-US" sz="2400" dirty="0" err="1"/>
              <a:t>Planificarea</a:t>
            </a:r>
            <a:r>
              <a:rPr lang="en-US" sz="2400" dirty="0"/>
              <a:t> </a:t>
            </a:r>
            <a:r>
              <a:rPr lang="en-US" sz="2400" dirty="0" err="1"/>
              <a:t>ciclului</a:t>
            </a:r>
            <a:r>
              <a:rPr lang="en-US" sz="2400" dirty="0"/>
              <a:t> </a:t>
            </a:r>
            <a:r>
              <a:rPr lang="en-US" sz="2400" dirty="0" err="1"/>
              <a:t>următor</a:t>
            </a:r>
            <a:r>
              <a:rPr lang="en-US" sz="2400" dirty="0"/>
              <a:t>.</a:t>
            </a:r>
            <a:endParaRPr lang="ru-RU" sz="2400" dirty="0"/>
          </a:p>
          <a:p>
            <a:pPr>
              <a:defRPr/>
            </a:pPr>
            <a:endParaRPr lang="ru-RU" dirty="0"/>
          </a:p>
        </p:txBody>
      </p:sp>
    </p:spTree>
    <p:extLst>
      <p:ext uri="{BB962C8B-B14F-4D97-AF65-F5344CB8AC3E}">
        <p14:creationId xmlns:p14="http://schemas.microsoft.com/office/powerpoint/2010/main" val="32528553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2136775" y="228600"/>
            <a:ext cx="8153400" cy="990600"/>
          </a:xfrm>
        </p:spPr>
        <p:txBody>
          <a:bodyPr/>
          <a:lstStyle/>
          <a:p>
            <a:r>
              <a:rPr lang="en-US" altLang="ru-RU" sz="3600" b="1"/>
              <a:t>Modelul spiral</a:t>
            </a:r>
            <a:r>
              <a:rPr lang="ro-RO" altLang="ru-RU" sz="3600" b="1"/>
              <a:t>ă</a:t>
            </a:r>
            <a:r>
              <a:rPr lang="en-US" altLang="ru-RU" sz="3600" b="1"/>
              <a:t> </a:t>
            </a:r>
            <a:endParaRPr lang="ru-RU" altLang="ru-RU" sz="3600"/>
          </a:p>
        </p:txBody>
      </p:sp>
      <p:sp>
        <p:nvSpPr>
          <p:cNvPr id="122883" name="Content Placeholder 2"/>
          <p:cNvSpPr>
            <a:spLocks noGrp="1"/>
          </p:cNvSpPr>
          <p:nvPr>
            <p:ph sz="quarter" idx="1"/>
          </p:nvPr>
        </p:nvSpPr>
        <p:spPr>
          <a:xfrm>
            <a:off x="576470" y="1219200"/>
            <a:ext cx="11151703" cy="5449888"/>
          </a:xfrm>
        </p:spPr>
        <p:txBody>
          <a:bodyPr>
            <a:normAutofit fontScale="92500" lnSpcReduction="20000"/>
          </a:bodyPr>
          <a:lstStyle/>
          <a:p>
            <a:r>
              <a:rPr lang="en-US" altLang="ru-RU" sz="2400" dirty="0" err="1"/>
              <a:t>În</a:t>
            </a:r>
            <a:r>
              <a:rPr lang="en-US" altLang="ru-RU" sz="2400" dirty="0"/>
              <a:t> </a:t>
            </a:r>
            <a:r>
              <a:rPr lang="en-US" altLang="ru-RU" sz="2400" dirty="0" err="1"/>
              <a:t>centrul</a:t>
            </a:r>
            <a:r>
              <a:rPr lang="en-US" altLang="ru-RU" sz="2400" dirty="0"/>
              <a:t> </a:t>
            </a:r>
            <a:r>
              <a:rPr lang="en-US" altLang="ru-RU" sz="2400" dirty="0" err="1"/>
              <a:t>spiralei</a:t>
            </a:r>
            <a:r>
              <a:rPr lang="en-US" altLang="ru-RU" sz="2400" dirty="0"/>
              <a:t> </a:t>
            </a:r>
            <a:r>
              <a:rPr lang="en-US" altLang="ru-RU" sz="2400" dirty="0" err="1"/>
              <a:t>este</a:t>
            </a:r>
            <a:r>
              <a:rPr lang="en-US" altLang="ru-RU" sz="2400" dirty="0"/>
              <a:t> </a:t>
            </a:r>
            <a:r>
              <a:rPr lang="en-US" altLang="ru-RU" sz="2400" dirty="0" err="1"/>
              <a:t>plasată</a:t>
            </a:r>
            <a:r>
              <a:rPr lang="en-US" altLang="ru-RU" sz="2400" dirty="0"/>
              <a:t> </a:t>
            </a:r>
            <a:r>
              <a:rPr lang="en-US" altLang="ru-RU" sz="2400" dirty="0" err="1"/>
              <a:t>cunoaşterea</a:t>
            </a:r>
            <a:r>
              <a:rPr lang="en-US" altLang="ru-RU" sz="2400" dirty="0"/>
              <a:t> cerinţe3lor </a:t>
            </a:r>
            <a:r>
              <a:rPr lang="en-US" altLang="ru-RU" sz="2400" dirty="0" err="1"/>
              <a:t>şi</a:t>
            </a:r>
            <a:r>
              <a:rPr lang="en-US" altLang="ru-RU" sz="2400" dirty="0"/>
              <a:t> </a:t>
            </a:r>
            <a:r>
              <a:rPr lang="en-US" altLang="ru-RU" sz="2400" dirty="0" err="1"/>
              <a:t>estimarea</a:t>
            </a:r>
            <a:r>
              <a:rPr lang="en-US" altLang="ru-RU" sz="2400" dirty="0"/>
              <a:t> </a:t>
            </a:r>
            <a:r>
              <a:rPr lang="en-US" altLang="ru-RU" sz="2400" dirty="0" err="1"/>
              <a:t>costurilor</a:t>
            </a:r>
            <a:r>
              <a:rPr lang="en-US" altLang="ru-RU" sz="2400" dirty="0"/>
              <a:t> la </a:t>
            </a:r>
            <a:r>
              <a:rPr lang="en-US" altLang="ru-RU" sz="2400" dirty="0" err="1"/>
              <a:t>nivel</a:t>
            </a:r>
            <a:r>
              <a:rPr lang="en-US" altLang="ru-RU" sz="2400" dirty="0"/>
              <a:t> preliminary. </a:t>
            </a:r>
            <a:r>
              <a:rPr lang="en-US" altLang="ru-RU" sz="2400" dirty="0" err="1"/>
              <a:t>Evoluţia</a:t>
            </a:r>
            <a:r>
              <a:rPr lang="en-US" altLang="ru-RU" sz="2400" dirty="0"/>
              <a:t> </a:t>
            </a:r>
            <a:r>
              <a:rPr lang="en-US" altLang="ru-RU" sz="2400" dirty="0" err="1"/>
              <a:t>sistemului</a:t>
            </a:r>
            <a:r>
              <a:rPr lang="en-US" altLang="ru-RU" sz="2400" dirty="0"/>
              <a:t> </a:t>
            </a:r>
            <a:r>
              <a:rPr lang="en-US" altLang="ru-RU" sz="2400" dirty="0" err="1"/>
              <a:t>informaţional</a:t>
            </a:r>
            <a:r>
              <a:rPr lang="en-US" altLang="ru-RU" sz="2400" dirty="0"/>
              <a:t>  </a:t>
            </a:r>
            <a:r>
              <a:rPr lang="en-US" altLang="ru-RU" sz="2400" dirty="0" err="1"/>
              <a:t>urmează</a:t>
            </a:r>
            <a:r>
              <a:rPr lang="en-US" altLang="ru-RU" sz="2400" dirty="0"/>
              <a:t> </a:t>
            </a:r>
            <a:r>
              <a:rPr lang="en-US" altLang="ru-RU" sz="2400" dirty="0" err="1"/>
              <a:t>desfăşurarea</a:t>
            </a:r>
            <a:r>
              <a:rPr lang="en-US" altLang="ru-RU" sz="2400" dirty="0"/>
              <a:t> </a:t>
            </a:r>
            <a:r>
              <a:rPr lang="en-US" altLang="ru-RU" sz="2400" dirty="0" err="1"/>
              <a:t>spiralei</a:t>
            </a:r>
            <a:r>
              <a:rPr lang="en-US" altLang="ru-RU" sz="2400" dirty="0"/>
              <a:t>, </a:t>
            </a:r>
            <a:r>
              <a:rPr lang="en-US" altLang="ru-RU" sz="2400" dirty="0" err="1"/>
              <a:t>înregistrând</a:t>
            </a:r>
            <a:r>
              <a:rPr lang="en-US" altLang="ru-RU" sz="2400" dirty="0"/>
              <a:t> </a:t>
            </a:r>
            <a:r>
              <a:rPr lang="en-US" altLang="ru-RU" sz="2400" dirty="0" err="1"/>
              <a:t>acumulări</a:t>
            </a:r>
            <a:r>
              <a:rPr lang="en-US" altLang="ru-RU" sz="2400" dirty="0"/>
              <a:t> successive  ale  </a:t>
            </a:r>
            <a:r>
              <a:rPr lang="en-US" altLang="ru-RU" sz="2400" dirty="0" err="1"/>
              <a:t>costurilor</a:t>
            </a:r>
            <a:r>
              <a:rPr lang="en-US" altLang="ru-RU" sz="2400" dirty="0"/>
              <a:t> </a:t>
            </a:r>
            <a:r>
              <a:rPr lang="en-US" altLang="ru-RU" sz="2400" dirty="0" err="1"/>
              <a:t>şi</a:t>
            </a:r>
            <a:r>
              <a:rPr lang="en-US" altLang="ru-RU" sz="2400" dirty="0"/>
              <a:t> </a:t>
            </a:r>
            <a:r>
              <a:rPr lang="en-US" altLang="ru-RU" sz="2400" dirty="0" err="1"/>
              <a:t>este</a:t>
            </a:r>
            <a:r>
              <a:rPr lang="en-US" altLang="ru-RU" sz="2400" dirty="0"/>
              <a:t> </a:t>
            </a:r>
            <a:r>
              <a:rPr lang="en-US" altLang="ru-RU" sz="2400" dirty="0" err="1"/>
              <a:t>marcată</a:t>
            </a:r>
            <a:r>
              <a:rPr lang="en-US" altLang="ru-RU" sz="2400" dirty="0"/>
              <a:t> de </a:t>
            </a:r>
            <a:r>
              <a:rPr lang="en-US" altLang="ru-RU" sz="2400" dirty="0" err="1"/>
              <a:t>succesiunea</a:t>
            </a:r>
            <a:r>
              <a:rPr lang="en-US" altLang="ru-RU" sz="2400" dirty="0"/>
              <a:t> </a:t>
            </a:r>
            <a:r>
              <a:rPr lang="en-US" altLang="ru-RU" sz="2400" dirty="0" err="1"/>
              <a:t>prototipurilor</a:t>
            </a:r>
            <a:r>
              <a:rPr lang="en-US" altLang="ru-RU" sz="2400" dirty="0"/>
              <a:t>. </a:t>
            </a:r>
            <a:r>
              <a:rPr lang="en-US" altLang="ru-RU" sz="2400" dirty="0" err="1"/>
              <a:t>Fiercare</a:t>
            </a:r>
            <a:r>
              <a:rPr lang="en-US" altLang="ru-RU" sz="2400" dirty="0"/>
              <a:t> </a:t>
            </a:r>
            <a:r>
              <a:rPr lang="en-US" altLang="ru-RU" sz="2400" dirty="0" err="1"/>
              <a:t>dintre</a:t>
            </a:r>
            <a:r>
              <a:rPr lang="en-US" altLang="ru-RU" sz="2400" dirty="0"/>
              <a:t> </a:t>
            </a:r>
            <a:r>
              <a:rPr lang="en-US" altLang="ru-RU" sz="2400" dirty="0" err="1"/>
              <a:t>acestea</a:t>
            </a:r>
            <a:r>
              <a:rPr lang="en-US" altLang="ru-RU" sz="2400" dirty="0"/>
              <a:t>  </a:t>
            </a:r>
            <a:r>
              <a:rPr lang="en-US" altLang="ru-RU" sz="2400" dirty="0" err="1"/>
              <a:t>valorificând</a:t>
            </a:r>
            <a:r>
              <a:rPr lang="en-US" altLang="ru-RU" sz="2400" dirty="0"/>
              <a:t> </a:t>
            </a:r>
            <a:r>
              <a:rPr lang="en-US" altLang="ru-RU" sz="2400" dirty="0" err="1"/>
              <a:t>acumulările</a:t>
            </a:r>
            <a:r>
              <a:rPr lang="en-US" altLang="ru-RU" sz="2400" dirty="0"/>
              <a:t> </a:t>
            </a:r>
            <a:r>
              <a:rPr lang="en-US" altLang="ru-RU" sz="2400" dirty="0" err="1"/>
              <a:t>realizate</a:t>
            </a:r>
            <a:r>
              <a:rPr lang="en-US" altLang="ru-RU" sz="2400" dirty="0"/>
              <a:t>  la </a:t>
            </a:r>
            <a:r>
              <a:rPr lang="en-US" altLang="ru-RU" sz="2400" dirty="0" err="1"/>
              <a:t>nivelul</a:t>
            </a:r>
            <a:r>
              <a:rPr lang="en-US" altLang="ru-RU" sz="2400" dirty="0"/>
              <a:t> </a:t>
            </a:r>
            <a:r>
              <a:rPr lang="en-US" altLang="ru-RU" sz="2400" dirty="0" err="1"/>
              <a:t>prototipului</a:t>
            </a:r>
            <a:r>
              <a:rPr lang="en-US" altLang="ru-RU" sz="2400" dirty="0"/>
              <a:t> anterior. </a:t>
            </a:r>
            <a:r>
              <a:rPr lang="en-US" altLang="ru-RU" sz="2400" dirty="0" err="1"/>
              <a:t>Interacţiunea</a:t>
            </a:r>
            <a:r>
              <a:rPr lang="en-US" altLang="ru-RU" sz="2400" dirty="0"/>
              <a:t> </a:t>
            </a:r>
            <a:r>
              <a:rPr lang="en-US" altLang="ru-RU" sz="2400" dirty="0" err="1"/>
              <a:t>dintre</a:t>
            </a:r>
            <a:r>
              <a:rPr lang="en-US" altLang="ru-RU" sz="2400" dirty="0"/>
              <a:t> faze nu </a:t>
            </a:r>
            <a:r>
              <a:rPr lang="en-US" altLang="ru-RU" sz="2400" dirty="0" err="1"/>
              <a:t>este</a:t>
            </a:r>
            <a:r>
              <a:rPr lang="en-US" altLang="ru-RU" sz="2400" dirty="0"/>
              <a:t> </a:t>
            </a:r>
            <a:r>
              <a:rPr lang="en-US" altLang="ru-RU" sz="2400" dirty="0" err="1"/>
              <a:t>reliefată</a:t>
            </a:r>
            <a:r>
              <a:rPr lang="en-US" altLang="ru-RU" sz="2400" dirty="0"/>
              <a:t> direct, </a:t>
            </a:r>
            <a:r>
              <a:rPr lang="en-US" altLang="ru-RU" sz="2400" dirty="0" err="1"/>
              <a:t>atâta</a:t>
            </a:r>
            <a:r>
              <a:rPr lang="en-US" altLang="ru-RU" sz="2400" dirty="0"/>
              <a:t>  </a:t>
            </a:r>
            <a:r>
              <a:rPr lang="en-US" altLang="ru-RU" sz="2400" dirty="0" err="1"/>
              <a:t>timp</a:t>
            </a:r>
            <a:r>
              <a:rPr lang="en-US" altLang="ru-RU" sz="2400" dirty="0"/>
              <a:t> </a:t>
            </a:r>
            <a:r>
              <a:rPr lang="en-US" altLang="ru-RU" sz="2400" dirty="0" err="1"/>
              <a:t>cât</a:t>
            </a:r>
            <a:r>
              <a:rPr lang="en-US" altLang="ru-RU" sz="2400" dirty="0"/>
              <a:t> </a:t>
            </a:r>
            <a:r>
              <a:rPr lang="en-US" altLang="ru-RU" sz="2400" dirty="0" err="1"/>
              <a:t>modelul</a:t>
            </a:r>
            <a:r>
              <a:rPr lang="en-US" altLang="ru-RU" sz="2400" dirty="0"/>
              <a:t> </a:t>
            </a:r>
            <a:r>
              <a:rPr lang="en-US" altLang="ru-RU" sz="2400" dirty="0" err="1"/>
              <a:t>prevede</a:t>
            </a:r>
            <a:r>
              <a:rPr lang="en-US" altLang="ru-RU" sz="2400" dirty="0"/>
              <a:t> o </a:t>
            </a:r>
            <a:r>
              <a:rPr lang="en-US" altLang="ru-RU" sz="2400" dirty="0" err="1"/>
              <a:t>sccesiune</a:t>
            </a:r>
            <a:r>
              <a:rPr lang="en-US" altLang="ru-RU" sz="2400" dirty="0"/>
              <a:t> </a:t>
            </a:r>
            <a:r>
              <a:rPr lang="en-US" altLang="ru-RU" sz="2400" dirty="0" err="1"/>
              <a:t>continuă</a:t>
            </a:r>
            <a:r>
              <a:rPr lang="en-US" altLang="ru-RU" sz="2400" dirty="0"/>
              <a:t> a </a:t>
            </a:r>
            <a:r>
              <a:rPr lang="en-US" altLang="ru-RU" sz="2400" dirty="0" err="1"/>
              <a:t>rafinării</a:t>
            </a:r>
            <a:r>
              <a:rPr lang="en-US" altLang="ru-RU" sz="2400" dirty="0"/>
              <a:t>, , legate de </a:t>
            </a:r>
            <a:r>
              <a:rPr lang="en-US" altLang="ru-RU" sz="2400" dirty="0" err="1"/>
              <a:t>decizii</a:t>
            </a:r>
            <a:r>
              <a:rPr lang="en-US" altLang="ru-RU" sz="2400" dirty="0"/>
              <a:t> </a:t>
            </a:r>
            <a:r>
              <a:rPr lang="en-US" altLang="ru-RU" sz="2400" dirty="0" err="1"/>
              <a:t>pe</a:t>
            </a:r>
            <a:r>
              <a:rPr lang="en-US" altLang="ru-RU" sz="2400" dirty="0"/>
              <a:t> care </a:t>
            </a:r>
            <a:r>
              <a:rPr lang="en-US" altLang="ru-RU" sz="2400" dirty="0" err="1"/>
              <a:t>riscurile</a:t>
            </a:r>
            <a:r>
              <a:rPr lang="en-US" altLang="ru-RU" sz="2400" dirty="0"/>
              <a:t> </a:t>
            </a:r>
            <a:r>
              <a:rPr lang="en-US" altLang="ru-RU" sz="2400" dirty="0" err="1"/>
              <a:t>proiectului</a:t>
            </a:r>
            <a:r>
              <a:rPr lang="en-US" altLang="ru-RU" sz="2400" dirty="0"/>
              <a:t> le </a:t>
            </a:r>
            <a:r>
              <a:rPr lang="en-US" altLang="ru-RU" sz="2400" dirty="0" err="1"/>
              <a:t>asociază</a:t>
            </a:r>
            <a:r>
              <a:rPr lang="en-US" altLang="ru-RU" sz="2400" dirty="0"/>
              <a:t> cu </a:t>
            </a:r>
            <a:r>
              <a:rPr lang="en-US" altLang="ru-RU" sz="2400" dirty="0" err="1"/>
              <a:t>următoarea</a:t>
            </a:r>
            <a:r>
              <a:rPr lang="en-US" altLang="ru-RU" sz="2400" dirty="0"/>
              <a:t> </a:t>
            </a:r>
            <a:r>
              <a:rPr lang="en-US" altLang="ru-RU" sz="2400" dirty="0" err="1"/>
              <a:t>detaliere</a:t>
            </a:r>
            <a:r>
              <a:rPr lang="en-US" altLang="ru-RU" sz="2400" dirty="0" smtClean="0"/>
              <a:t>.</a:t>
            </a:r>
            <a:endParaRPr lang="ro-RO" altLang="ru-RU" sz="2400" dirty="0" smtClean="0"/>
          </a:p>
          <a:p>
            <a:endParaRPr lang="ru-RU" altLang="ru-RU" sz="2400" dirty="0"/>
          </a:p>
          <a:p>
            <a:r>
              <a:rPr lang="en-US" altLang="ru-RU" sz="2400" dirty="0" err="1"/>
              <a:t>Modelul</a:t>
            </a:r>
            <a:r>
              <a:rPr lang="en-US" altLang="ru-RU" sz="2400" dirty="0"/>
              <a:t> </a:t>
            </a:r>
            <a:r>
              <a:rPr lang="en-US" altLang="ru-RU" sz="2400" dirty="0" err="1"/>
              <a:t>evidenţiază</a:t>
            </a:r>
            <a:r>
              <a:rPr lang="en-US" altLang="ru-RU" sz="2400" dirty="0"/>
              <a:t> </a:t>
            </a:r>
            <a:r>
              <a:rPr lang="en-US" altLang="ru-RU" sz="2400" dirty="0" err="1"/>
              <a:t>atenţia</a:t>
            </a:r>
            <a:r>
              <a:rPr lang="en-US" altLang="ru-RU" sz="2400" dirty="0"/>
              <a:t> </a:t>
            </a:r>
            <a:r>
              <a:rPr lang="en-US" altLang="ru-RU" sz="2400" dirty="0" err="1"/>
              <a:t>acordată</a:t>
            </a:r>
            <a:r>
              <a:rPr lang="en-US" altLang="ru-RU" sz="2400" dirty="0"/>
              <a:t> </a:t>
            </a:r>
            <a:r>
              <a:rPr lang="en-US" altLang="ru-RU" sz="2400" dirty="0" err="1"/>
              <a:t>planificării</a:t>
            </a:r>
            <a:r>
              <a:rPr lang="en-US" altLang="ru-RU" sz="2400" dirty="0"/>
              <a:t>, </a:t>
            </a:r>
            <a:r>
              <a:rPr lang="en-US" altLang="ru-RU" sz="2400" dirty="0" err="1"/>
              <a:t>căutării</a:t>
            </a:r>
            <a:r>
              <a:rPr lang="en-US" altLang="ru-RU" sz="2400" dirty="0"/>
              <a:t> de </a:t>
            </a:r>
            <a:r>
              <a:rPr lang="en-US" altLang="ru-RU" sz="2400" dirty="0" err="1"/>
              <a:t>soluţii</a:t>
            </a:r>
            <a:r>
              <a:rPr lang="en-US" altLang="ru-RU" sz="2400" dirty="0"/>
              <a:t> alternative, </a:t>
            </a:r>
            <a:r>
              <a:rPr lang="en-US" altLang="ru-RU" sz="2400" dirty="0" err="1"/>
              <a:t>evaluării</a:t>
            </a:r>
            <a:r>
              <a:rPr lang="en-US" altLang="ru-RU" sz="2400" dirty="0"/>
              <a:t> </a:t>
            </a:r>
            <a:r>
              <a:rPr lang="en-US" altLang="ru-RU" sz="2400" dirty="0" err="1"/>
              <a:t>riscurilor</a:t>
            </a:r>
            <a:r>
              <a:rPr lang="en-US" altLang="ru-RU" sz="2400" dirty="0"/>
              <a:t> </a:t>
            </a:r>
            <a:r>
              <a:rPr lang="en-US" altLang="ru-RU" sz="2400" dirty="0" err="1"/>
              <a:t>şi</a:t>
            </a:r>
            <a:r>
              <a:rPr lang="en-US" altLang="ru-RU" sz="2400" dirty="0"/>
              <a:t> </a:t>
            </a:r>
            <a:r>
              <a:rPr lang="en-US" altLang="ru-RU" sz="2400" dirty="0" err="1"/>
              <a:t>validării</a:t>
            </a:r>
            <a:r>
              <a:rPr lang="en-US" altLang="ru-RU" sz="2400" dirty="0"/>
              <a:t> </a:t>
            </a:r>
            <a:r>
              <a:rPr lang="en-US" altLang="ru-RU" sz="2400" dirty="0" err="1"/>
              <a:t>soluţiilor</a:t>
            </a:r>
            <a:r>
              <a:rPr lang="en-US" altLang="ru-RU" sz="2400" dirty="0"/>
              <a:t> </a:t>
            </a:r>
            <a:r>
              <a:rPr lang="en-US" altLang="ru-RU" sz="2400" dirty="0" err="1"/>
              <a:t>pentru</a:t>
            </a:r>
            <a:r>
              <a:rPr lang="en-US" altLang="ru-RU" sz="2400" dirty="0"/>
              <a:t> </a:t>
            </a:r>
            <a:r>
              <a:rPr lang="en-US" altLang="ru-RU" sz="2400" dirty="0" err="1"/>
              <a:t>fiecare</a:t>
            </a:r>
            <a:r>
              <a:rPr lang="en-US" altLang="ru-RU" sz="2400" dirty="0"/>
              <a:t> </a:t>
            </a:r>
            <a:r>
              <a:rPr lang="en-US" altLang="ru-RU" sz="2400" dirty="0" err="1"/>
              <a:t>prototip</a:t>
            </a:r>
            <a:r>
              <a:rPr lang="en-US" altLang="ru-RU" sz="2400" dirty="0"/>
              <a:t>, </a:t>
            </a:r>
            <a:r>
              <a:rPr lang="en-US" altLang="ru-RU" sz="2400" dirty="0" err="1"/>
              <a:t>văzut</a:t>
            </a:r>
            <a:r>
              <a:rPr lang="en-US" altLang="ru-RU" sz="2400" dirty="0"/>
              <a:t> ca un </a:t>
            </a:r>
            <a:r>
              <a:rPr lang="en-US" altLang="ru-RU" sz="2400" dirty="0" err="1"/>
              <a:t>stadiu</a:t>
            </a:r>
            <a:r>
              <a:rPr lang="en-US" altLang="ru-RU" sz="2400" dirty="0"/>
              <a:t> distinct </a:t>
            </a:r>
            <a:r>
              <a:rPr lang="en-US" altLang="ru-RU" sz="2400" dirty="0" err="1"/>
              <a:t>în</a:t>
            </a:r>
            <a:r>
              <a:rPr lang="en-US" altLang="ru-RU" sz="2400" dirty="0"/>
              <a:t> </a:t>
            </a:r>
            <a:r>
              <a:rPr lang="en-US" altLang="ru-RU" sz="2400" dirty="0" err="1"/>
              <a:t>realizarea</a:t>
            </a:r>
            <a:r>
              <a:rPr lang="en-US" altLang="ru-RU" sz="2400" dirty="0"/>
              <a:t> </a:t>
            </a:r>
            <a:r>
              <a:rPr lang="en-US" altLang="ru-RU" sz="2400" dirty="0" err="1"/>
              <a:t>sistemului</a:t>
            </a:r>
            <a:r>
              <a:rPr lang="en-US" altLang="ru-RU" sz="2400" dirty="0"/>
              <a:t> informational</a:t>
            </a:r>
            <a:r>
              <a:rPr lang="en-US" altLang="ru-RU" sz="2400" dirty="0" smtClean="0"/>
              <a:t>.</a:t>
            </a:r>
            <a:endParaRPr lang="ro-RO" altLang="ru-RU" sz="2400" dirty="0" smtClean="0"/>
          </a:p>
          <a:p>
            <a:pPr marL="0" indent="0">
              <a:buNone/>
            </a:pPr>
            <a:endParaRPr lang="ro-RO" altLang="ru-RU" sz="2400" dirty="0" smtClean="0"/>
          </a:p>
          <a:p>
            <a:r>
              <a:rPr lang="en-US" altLang="ru-RU" sz="2400" dirty="0" err="1"/>
              <a:t>În</a:t>
            </a:r>
            <a:r>
              <a:rPr lang="en-US" altLang="ru-RU" sz="2400" dirty="0"/>
              <a:t> </a:t>
            </a:r>
            <a:r>
              <a:rPr lang="en-US" altLang="ru-RU" sz="2400" dirty="0" err="1"/>
              <a:t>ingineria</a:t>
            </a:r>
            <a:r>
              <a:rPr lang="en-US" altLang="ru-RU" sz="2400" dirty="0"/>
              <a:t> software, un </a:t>
            </a:r>
            <a:r>
              <a:rPr lang="en-US" altLang="ru-RU" sz="2400" dirty="0" err="1"/>
              <a:t>prototip</a:t>
            </a:r>
            <a:r>
              <a:rPr lang="en-US" altLang="ru-RU" sz="2400" dirty="0"/>
              <a:t> </a:t>
            </a:r>
            <a:r>
              <a:rPr lang="en-US" altLang="ru-RU" sz="2400" dirty="0" err="1"/>
              <a:t>este</a:t>
            </a:r>
            <a:r>
              <a:rPr lang="en-US" altLang="ru-RU" sz="2400" dirty="0"/>
              <a:t> </a:t>
            </a:r>
            <a:r>
              <a:rPr lang="en-US" altLang="ru-RU" sz="2400" dirty="0" err="1"/>
              <a:t>folosit</a:t>
            </a:r>
            <a:r>
              <a:rPr lang="en-US" altLang="ru-RU" sz="2400" dirty="0"/>
              <a:t> </a:t>
            </a:r>
            <a:r>
              <a:rPr lang="en-US" altLang="ru-RU" sz="2400" dirty="0" err="1"/>
              <a:t>atât</a:t>
            </a:r>
            <a:r>
              <a:rPr lang="en-US" altLang="ru-RU" sz="2400" dirty="0"/>
              <a:t> </a:t>
            </a:r>
            <a:r>
              <a:rPr lang="en-US" altLang="ru-RU" sz="2400" dirty="0" err="1"/>
              <a:t>pentru</a:t>
            </a:r>
            <a:r>
              <a:rPr lang="en-US" altLang="ru-RU" sz="2400" dirty="0"/>
              <a:t> </a:t>
            </a:r>
            <a:r>
              <a:rPr lang="en-US" altLang="ru-RU" sz="2400" dirty="0" err="1"/>
              <a:t>validarea</a:t>
            </a:r>
            <a:r>
              <a:rPr lang="en-US" altLang="ru-RU" sz="2400" dirty="0"/>
              <a:t> </a:t>
            </a:r>
            <a:r>
              <a:rPr lang="en-US" altLang="ru-RU" sz="2400" dirty="0" err="1"/>
              <a:t>cât</a:t>
            </a:r>
            <a:r>
              <a:rPr lang="en-US" altLang="ru-RU" sz="2400" dirty="0"/>
              <a:t> </a:t>
            </a:r>
            <a:r>
              <a:rPr lang="en-US" altLang="ru-RU" sz="2400" dirty="0" err="1"/>
              <a:t>şi</a:t>
            </a:r>
            <a:r>
              <a:rPr lang="en-US" altLang="ru-RU" sz="2400" dirty="0"/>
              <a:t> </a:t>
            </a:r>
            <a:r>
              <a:rPr lang="en-US" altLang="ru-RU" sz="2400" dirty="0" err="1"/>
              <a:t>pentru</a:t>
            </a:r>
            <a:r>
              <a:rPr lang="en-US" altLang="ru-RU" sz="2400" dirty="0"/>
              <a:t> </a:t>
            </a:r>
            <a:r>
              <a:rPr lang="en-US" altLang="ru-RU" sz="2400" dirty="0" err="1"/>
              <a:t>identificarea</a:t>
            </a:r>
            <a:r>
              <a:rPr lang="en-US" altLang="ru-RU" sz="2400" dirty="0"/>
              <a:t>  </a:t>
            </a:r>
            <a:r>
              <a:rPr lang="en-US" altLang="ru-RU" sz="2400" dirty="0" err="1"/>
              <a:t>cererilor</a:t>
            </a:r>
            <a:r>
              <a:rPr lang="en-US" altLang="ru-RU" sz="2400" dirty="0"/>
              <a:t> </a:t>
            </a:r>
            <a:r>
              <a:rPr lang="en-US" altLang="ru-RU" sz="2400" dirty="0" err="1"/>
              <a:t>utilitzatorilor</a:t>
            </a:r>
            <a:r>
              <a:rPr lang="en-US" altLang="ru-RU" sz="2400" dirty="0"/>
              <a:t>, </a:t>
            </a:r>
            <a:r>
              <a:rPr lang="en-US" altLang="ru-RU" sz="2400" dirty="0" err="1"/>
              <a:t>pentru</a:t>
            </a:r>
            <a:r>
              <a:rPr lang="en-US" altLang="ru-RU" sz="2400" dirty="0"/>
              <a:t> </a:t>
            </a:r>
            <a:r>
              <a:rPr lang="en-US" altLang="ru-RU" sz="2400" dirty="0" err="1"/>
              <a:t>verificarea</a:t>
            </a:r>
            <a:r>
              <a:rPr lang="en-US" altLang="ru-RU" sz="2400" dirty="0"/>
              <a:t> </a:t>
            </a:r>
            <a:r>
              <a:rPr lang="en-US" altLang="ru-RU" sz="2400" dirty="0" err="1"/>
              <a:t>soluţiei</a:t>
            </a:r>
            <a:r>
              <a:rPr lang="en-US" altLang="ru-RU" sz="2400" dirty="0"/>
              <a:t> de </a:t>
            </a:r>
            <a:r>
              <a:rPr lang="en-US" altLang="ru-RU" sz="2400" dirty="0" err="1"/>
              <a:t>proiectare</a:t>
            </a:r>
            <a:r>
              <a:rPr lang="en-US" altLang="ru-RU" sz="2400" dirty="0"/>
              <a:t> </a:t>
            </a:r>
            <a:r>
              <a:rPr lang="en-US" altLang="ru-RU" sz="2400" dirty="0" err="1"/>
              <a:t>şi</a:t>
            </a:r>
            <a:r>
              <a:rPr lang="en-US" altLang="ru-RU" sz="2400" dirty="0"/>
              <a:t> </a:t>
            </a:r>
            <a:r>
              <a:rPr lang="en-US" altLang="ru-RU" sz="2400" dirty="0" err="1"/>
              <a:t>oferirea</a:t>
            </a:r>
            <a:r>
              <a:rPr lang="en-US" altLang="ru-RU" sz="2400" dirty="0"/>
              <a:t> </a:t>
            </a:r>
            <a:r>
              <a:rPr lang="en-US" altLang="ru-RU" sz="2400" dirty="0" err="1"/>
              <a:t>bazei</a:t>
            </a:r>
            <a:r>
              <a:rPr lang="en-US" altLang="ru-RU" sz="2400" dirty="0"/>
              <a:t> </a:t>
            </a:r>
            <a:r>
              <a:rPr lang="en-US" altLang="ru-RU" sz="2400" dirty="0" err="1"/>
              <a:t>dezvoltării</a:t>
            </a:r>
            <a:r>
              <a:rPr lang="en-US" altLang="ru-RU" sz="2400" dirty="0"/>
              <a:t> </a:t>
            </a:r>
            <a:r>
              <a:rPr lang="en-US" altLang="ru-RU" sz="2400" dirty="0" err="1"/>
              <a:t>ulterioare</a:t>
            </a:r>
            <a:r>
              <a:rPr lang="en-US" altLang="ru-RU" sz="2400" dirty="0"/>
              <a:t> a </a:t>
            </a:r>
            <a:r>
              <a:rPr lang="en-US" altLang="ru-RU" sz="2400" dirty="0" err="1"/>
              <a:t>proiectului</a:t>
            </a:r>
            <a:r>
              <a:rPr lang="en-US" altLang="ru-RU" sz="2400" dirty="0"/>
              <a:t> de  </a:t>
            </a:r>
            <a:r>
              <a:rPr lang="en-US" altLang="ru-RU" sz="2400" dirty="0" err="1"/>
              <a:t>sistem</a:t>
            </a:r>
            <a:r>
              <a:rPr lang="en-US" altLang="ru-RU" sz="2400" dirty="0"/>
              <a:t> informational. </a:t>
            </a:r>
            <a:r>
              <a:rPr lang="en-US" altLang="ru-RU" sz="2400" dirty="0" err="1"/>
              <a:t>apelarea</a:t>
            </a:r>
            <a:r>
              <a:rPr lang="en-US" altLang="ru-RU" sz="2400" dirty="0"/>
              <a:t>  la </a:t>
            </a:r>
            <a:r>
              <a:rPr lang="en-US" altLang="ru-RU" sz="2400" dirty="0" err="1"/>
              <a:t>utilizarea</a:t>
            </a:r>
            <a:r>
              <a:rPr lang="en-US" altLang="ru-RU" sz="2400" dirty="0"/>
              <a:t> </a:t>
            </a:r>
            <a:r>
              <a:rPr lang="en-US" altLang="ru-RU" sz="2400" dirty="0" err="1"/>
              <a:t>prototipului</a:t>
            </a:r>
            <a:r>
              <a:rPr lang="en-US" altLang="ru-RU" sz="2400" dirty="0"/>
              <a:t> </a:t>
            </a:r>
            <a:r>
              <a:rPr lang="en-US" altLang="ru-RU" sz="2400" dirty="0" err="1"/>
              <a:t>este</a:t>
            </a:r>
            <a:r>
              <a:rPr lang="en-US" altLang="ru-RU" sz="2400" dirty="0"/>
              <a:t>  </a:t>
            </a:r>
            <a:r>
              <a:rPr lang="en-US" altLang="ru-RU" sz="2400" dirty="0" err="1"/>
              <a:t>consecinţa</a:t>
            </a:r>
            <a:r>
              <a:rPr lang="en-US" altLang="ru-RU" sz="2400" dirty="0"/>
              <a:t> </a:t>
            </a:r>
            <a:r>
              <a:rPr lang="en-US" altLang="ru-RU" sz="2400" dirty="0" err="1"/>
              <a:t>faptului</a:t>
            </a:r>
            <a:r>
              <a:rPr lang="en-US" altLang="ru-RU" sz="2400" dirty="0"/>
              <a:t> </a:t>
            </a:r>
            <a:r>
              <a:rPr lang="en-US" altLang="ru-RU" sz="2400" dirty="0" err="1"/>
              <a:t>că</a:t>
            </a:r>
            <a:r>
              <a:rPr lang="en-US" altLang="ru-RU" sz="2400" dirty="0"/>
              <a:t> un model functional </a:t>
            </a:r>
            <a:r>
              <a:rPr lang="en-US" altLang="ru-RU" sz="2400" dirty="0" err="1"/>
              <a:t>rste</a:t>
            </a:r>
            <a:r>
              <a:rPr lang="en-US" altLang="ru-RU" sz="2400" dirty="0"/>
              <a:t> </a:t>
            </a:r>
            <a:r>
              <a:rPr lang="en-US" altLang="ru-RU" sz="2400" dirty="0" err="1"/>
              <a:t>mai</a:t>
            </a:r>
            <a:r>
              <a:rPr lang="en-US" altLang="ru-RU" sz="2400" dirty="0"/>
              <a:t> </a:t>
            </a:r>
            <a:r>
              <a:rPr lang="en-US" altLang="ru-RU" sz="2400" dirty="0" err="1"/>
              <a:t>uşor</a:t>
            </a:r>
            <a:r>
              <a:rPr lang="en-US" altLang="ru-RU" sz="2400" dirty="0"/>
              <a:t> de </a:t>
            </a:r>
            <a:r>
              <a:rPr lang="en-US" altLang="ru-RU" sz="2400" dirty="0" err="1"/>
              <a:t>înţelws</a:t>
            </a:r>
            <a:r>
              <a:rPr lang="en-US" altLang="ru-RU" sz="2400" dirty="0"/>
              <a:t> de </a:t>
            </a:r>
            <a:r>
              <a:rPr lang="en-US" altLang="ru-RU" sz="2400" dirty="0" err="1"/>
              <a:t>către</a:t>
            </a:r>
            <a:r>
              <a:rPr lang="en-US" altLang="ru-RU" sz="2400" dirty="0"/>
              <a:t> </a:t>
            </a:r>
            <a:r>
              <a:rPr lang="en-US" altLang="ru-RU" sz="2400" dirty="0" err="1"/>
              <a:t>viitorul</a:t>
            </a:r>
            <a:r>
              <a:rPr lang="en-US" altLang="ru-RU" sz="2400" dirty="0"/>
              <a:t> </a:t>
            </a:r>
            <a:r>
              <a:rPr lang="en-US" altLang="ru-RU" sz="2400" dirty="0" err="1"/>
              <a:t>utilizator</a:t>
            </a:r>
            <a:r>
              <a:rPr lang="en-US" altLang="ru-RU" sz="2400" dirty="0"/>
              <a:t>, </a:t>
            </a:r>
            <a:r>
              <a:rPr lang="en-US" altLang="ru-RU" sz="2400" dirty="0" err="1"/>
              <a:t>decât</a:t>
            </a:r>
            <a:r>
              <a:rPr lang="en-US" altLang="ru-RU" sz="2400" dirty="0"/>
              <a:t> un set de </a:t>
            </a:r>
            <a:r>
              <a:rPr lang="en-US" altLang="ru-RU" sz="2400" dirty="0" err="1"/>
              <a:t>diagrame</a:t>
            </a:r>
            <a:r>
              <a:rPr lang="en-US" altLang="ru-RU" sz="2400" dirty="0"/>
              <a:t>, fie </a:t>
            </a:r>
            <a:r>
              <a:rPr lang="en-US" altLang="ru-RU" sz="2400" dirty="0" err="1"/>
              <a:t>chiar</a:t>
            </a:r>
            <a:r>
              <a:rPr lang="en-US" altLang="ru-RU" sz="2400" dirty="0"/>
              <a:t>,  </a:t>
            </a:r>
            <a:r>
              <a:rPr lang="en-US" altLang="ru-RU" sz="2400" dirty="0" err="1"/>
              <a:t>însoţite</a:t>
            </a:r>
            <a:r>
              <a:rPr lang="en-US" altLang="ru-RU" sz="2400" dirty="0"/>
              <a:t> de </a:t>
            </a:r>
            <a:r>
              <a:rPr lang="en-US" altLang="ru-RU" sz="2400" dirty="0" err="1"/>
              <a:t>documentaţie</a:t>
            </a:r>
            <a:r>
              <a:rPr lang="en-US" altLang="ru-RU" sz="2400" dirty="0"/>
              <a:t>. Un </a:t>
            </a:r>
            <a:r>
              <a:rPr lang="en-US" altLang="ru-RU" sz="2400" dirty="0" err="1"/>
              <a:t>Prototip</a:t>
            </a:r>
            <a:r>
              <a:rPr lang="en-US" altLang="ru-RU" sz="2400" dirty="0"/>
              <a:t> functional </a:t>
            </a:r>
            <a:r>
              <a:rPr lang="en-US" altLang="ru-RU" sz="2400" dirty="0" err="1"/>
              <a:t>presupune</a:t>
            </a:r>
            <a:r>
              <a:rPr lang="en-US" altLang="ru-RU" sz="2400" dirty="0"/>
              <a:t> </a:t>
            </a:r>
            <a:r>
              <a:rPr lang="en-US" altLang="ru-RU" sz="2400" dirty="0" err="1"/>
              <a:t>proiectarea</a:t>
            </a:r>
            <a:r>
              <a:rPr lang="en-US" altLang="ru-RU" sz="2400" dirty="0"/>
              <a:t> </a:t>
            </a:r>
            <a:r>
              <a:rPr lang="en-US" altLang="ru-RU" sz="2400" dirty="0" err="1"/>
              <a:t>sistemului</a:t>
            </a:r>
            <a:r>
              <a:rPr lang="en-US" altLang="ru-RU" sz="2400" dirty="0"/>
              <a:t>, </a:t>
            </a:r>
            <a:r>
              <a:rPr lang="en-US" altLang="ru-RU" sz="2400" dirty="0" err="1"/>
              <a:t>realizarea</a:t>
            </a:r>
            <a:r>
              <a:rPr lang="en-US" altLang="ru-RU" sz="2400" dirty="0"/>
              <a:t> </a:t>
            </a:r>
            <a:r>
              <a:rPr lang="en-US" altLang="ru-RU" sz="2400" dirty="0" err="1"/>
              <a:t>primului</a:t>
            </a:r>
            <a:r>
              <a:rPr lang="en-US" altLang="ru-RU" sz="2400" dirty="0"/>
              <a:t> </a:t>
            </a:r>
            <a:r>
              <a:rPr lang="en-US" altLang="ru-RU" sz="2400" dirty="0" err="1"/>
              <a:t>prototip</a:t>
            </a:r>
            <a:r>
              <a:rPr lang="en-US" altLang="ru-RU" sz="2400" dirty="0"/>
              <a:t> functional, </a:t>
            </a:r>
            <a:r>
              <a:rPr lang="en-US" altLang="ru-RU" sz="2400" dirty="0" err="1"/>
              <a:t>verificarea</a:t>
            </a:r>
            <a:r>
              <a:rPr lang="en-US" altLang="ru-RU" sz="2400" dirty="0"/>
              <a:t> </a:t>
            </a:r>
            <a:r>
              <a:rPr lang="en-US" altLang="ru-RU" sz="2400" dirty="0" err="1"/>
              <a:t>măsurii</a:t>
            </a:r>
            <a:r>
              <a:rPr lang="en-US" altLang="ru-RU" sz="2400" dirty="0"/>
              <a:t> </a:t>
            </a:r>
            <a:r>
              <a:rPr lang="en-US" altLang="ru-RU" sz="2400" dirty="0" err="1"/>
              <a:t>în</a:t>
            </a:r>
            <a:r>
              <a:rPr lang="en-US" altLang="ru-RU" sz="2400" dirty="0"/>
              <a:t>  care </a:t>
            </a:r>
            <a:r>
              <a:rPr lang="en-US" altLang="ru-RU" sz="2400" dirty="0" err="1"/>
              <a:t>corespunde</a:t>
            </a:r>
            <a:r>
              <a:rPr lang="en-US" altLang="ru-RU" sz="2400" dirty="0"/>
              <a:t> </a:t>
            </a:r>
            <a:r>
              <a:rPr lang="en-US" altLang="ru-RU" sz="2400" dirty="0" err="1"/>
              <a:t>cerinţelor</a:t>
            </a:r>
            <a:r>
              <a:rPr lang="en-US" altLang="ru-RU" sz="2400" dirty="0"/>
              <a:t> formulate de </a:t>
            </a:r>
            <a:r>
              <a:rPr lang="en-US" altLang="ru-RU" sz="2400" dirty="0" err="1"/>
              <a:t>utilizator</a:t>
            </a:r>
            <a:r>
              <a:rPr lang="en-US" altLang="ru-RU" sz="2400" dirty="0"/>
              <a:t> </a:t>
            </a:r>
            <a:r>
              <a:rPr lang="en-US" altLang="ru-RU" sz="2400" dirty="0" err="1"/>
              <a:t>şi</a:t>
            </a:r>
            <a:r>
              <a:rPr lang="en-US" altLang="ru-RU" sz="2400" dirty="0"/>
              <a:t> </a:t>
            </a:r>
            <a:r>
              <a:rPr lang="en-US" altLang="ru-RU" sz="2400" dirty="0" err="1"/>
              <a:t>rafinarea</a:t>
            </a:r>
            <a:r>
              <a:rPr lang="en-US" altLang="ru-RU" sz="2400" dirty="0"/>
              <a:t> </a:t>
            </a:r>
            <a:r>
              <a:rPr lang="en-US" altLang="ru-RU" sz="2400" dirty="0" err="1"/>
              <a:t>acestei</a:t>
            </a:r>
            <a:r>
              <a:rPr lang="en-US" altLang="ru-RU" sz="2400" dirty="0"/>
              <a:t> prime </a:t>
            </a:r>
            <a:r>
              <a:rPr lang="en-US" altLang="ru-RU" sz="2400" dirty="0" err="1"/>
              <a:t>soluţii</a:t>
            </a:r>
            <a:r>
              <a:rPr lang="en-US" altLang="ru-RU" sz="2400" dirty="0"/>
              <a:t>, </a:t>
            </a:r>
            <a:r>
              <a:rPr lang="en-US" altLang="ru-RU" sz="2400" dirty="0" err="1"/>
              <a:t>prin</a:t>
            </a:r>
            <a:r>
              <a:rPr lang="en-US" altLang="ru-RU" sz="2400" dirty="0"/>
              <a:t> </a:t>
            </a:r>
            <a:r>
              <a:rPr lang="en-US" altLang="ru-RU" sz="2400" dirty="0" err="1"/>
              <a:t>dezvoltări</a:t>
            </a:r>
            <a:r>
              <a:rPr lang="en-US" altLang="ru-RU" sz="2400" dirty="0"/>
              <a:t> </a:t>
            </a:r>
            <a:r>
              <a:rPr lang="en-US" altLang="ru-RU" sz="2400" dirty="0" err="1"/>
              <a:t>viitoare</a:t>
            </a:r>
            <a:r>
              <a:rPr lang="en-US" altLang="ru-RU" sz="2400" dirty="0"/>
              <a:t> care </a:t>
            </a:r>
            <a:r>
              <a:rPr lang="en-US" altLang="ru-RU" sz="2400" dirty="0" err="1"/>
              <a:t>adaugă</a:t>
            </a:r>
            <a:r>
              <a:rPr lang="en-US" altLang="ru-RU" sz="2400" dirty="0"/>
              <a:t> </a:t>
            </a:r>
            <a:r>
              <a:rPr lang="en-US" altLang="ru-RU" sz="2400" dirty="0" err="1"/>
              <a:t>noi</a:t>
            </a:r>
            <a:r>
              <a:rPr lang="en-US" altLang="ru-RU" sz="2400" dirty="0"/>
              <a:t> </a:t>
            </a:r>
            <a:r>
              <a:rPr lang="en-US" altLang="ru-RU" sz="2400" dirty="0" err="1"/>
              <a:t>funcţionalitpţi</a:t>
            </a:r>
            <a:r>
              <a:rPr lang="en-US" altLang="ru-RU" sz="2400" dirty="0"/>
              <a:t> </a:t>
            </a:r>
            <a:r>
              <a:rPr lang="en-US" altLang="ru-RU" sz="2400" dirty="0" err="1"/>
              <a:t>până</a:t>
            </a:r>
            <a:r>
              <a:rPr lang="en-US" altLang="ru-RU" sz="2400" dirty="0"/>
              <a:t> la </a:t>
            </a:r>
            <a:r>
              <a:rPr lang="en-US" altLang="ru-RU" sz="2400" dirty="0" err="1"/>
              <a:t>ovbţinerea</a:t>
            </a:r>
            <a:r>
              <a:rPr lang="en-US" altLang="ru-RU" sz="2400" dirty="0"/>
              <a:t> </a:t>
            </a:r>
            <a:r>
              <a:rPr lang="en-US" altLang="ru-RU" sz="2400" dirty="0" err="1"/>
              <a:t>variantei</a:t>
            </a:r>
            <a:r>
              <a:rPr lang="en-US" altLang="ru-RU" sz="2400" dirty="0"/>
              <a:t> finale a </a:t>
            </a:r>
            <a:r>
              <a:rPr lang="en-US" altLang="ru-RU" sz="2400" dirty="0" err="1"/>
              <a:t>sistemului</a:t>
            </a:r>
            <a:r>
              <a:rPr lang="en-US" altLang="ru-RU" sz="2400" dirty="0"/>
              <a:t>.</a:t>
            </a:r>
            <a:endParaRPr lang="ru-RU" altLang="ru-RU" sz="2400" dirty="0"/>
          </a:p>
          <a:p>
            <a:endParaRPr lang="ru-RU" altLang="ru-RU" sz="2400" dirty="0"/>
          </a:p>
          <a:p>
            <a:endParaRPr lang="ru-RU" altLang="ru-RU" sz="2400" dirty="0"/>
          </a:p>
        </p:txBody>
      </p:sp>
    </p:spTree>
    <p:extLst>
      <p:ext uri="{BB962C8B-B14F-4D97-AF65-F5344CB8AC3E}">
        <p14:creationId xmlns:p14="http://schemas.microsoft.com/office/powerpoint/2010/main" val="16172346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38200" y="235527"/>
            <a:ext cx="10515600" cy="5941436"/>
          </a:xfrm>
        </p:spPr>
        <p:txBody>
          <a:bodyPr/>
          <a:lstStyle/>
          <a:p>
            <a:pPr marL="0" indent="0">
              <a:buNone/>
            </a:pPr>
            <a:r>
              <a:rPr lang="ro-RO" dirty="0" smtClean="0"/>
              <a:t>1</a:t>
            </a:r>
            <a:endParaRPr lang="ru-RU" dirty="0"/>
          </a:p>
        </p:txBody>
      </p:sp>
      <p:pic>
        <p:nvPicPr>
          <p:cNvPr id="4" name="Рисунок 3" descr="http://www.scrigroup.com/files/management/635_poze/image018.gif"/>
          <p:cNvPicPr/>
          <p:nvPr/>
        </p:nvPicPr>
        <p:blipFill>
          <a:blip r:embed="rId2">
            <a:extLst>
              <a:ext uri="{28A0092B-C50C-407E-A947-70E740481C1C}">
                <a14:useLocalDpi xmlns:a14="http://schemas.microsoft.com/office/drawing/2010/main" val="0"/>
              </a:ext>
            </a:extLst>
          </a:blip>
          <a:srcRect/>
          <a:stretch>
            <a:fillRect/>
          </a:stretch>
        </p:blipFill>
        <p:spPr bwMode="auto">
          <a:xfrm>
            <a:off x="3380509" y="235527"/>
            <a:ext cx="7855528" cy="5971309"/>
          </a:xfrm>
          <a:prstGeom prst="rect">
            <a:avLst/>
          </a:prstGeom>
          <a:noFill/>
          <a:ln>
            <a:noFill/>
          </a:ln>
        </p:spPr>
      </p:pic>
      <p:sp>
        <p:nvSpPr>
          <p:cNvPr id="5" name="TextBox 4"/>
          <p:cNvSpPr txBox="1"/>
          <p:nvPr/>
        </p:nvSpPr>
        <p:spPr>
          <a:xfrm>
            <a:off x="1081814" y="803931"/>
            <a:ext cx="2298695" cy="923330"/>
          </a:xfrm>
          <a:prstGeom prst="rect">
            <a:avLst/>
          </a:prstGeom>
          <a:noFill/>
        </p:spPr>
        <p:txBody>
          <a:bodyPr wrap="square" rtlCol="0">
            <a:spAutoFit/>
          </a:bodyPr>
          <a:lstStyle/>
          <a:p>
            <a:r>
              <a:rPr lang="en-US" b="1" i="1" dirty="0" err="1" smtClean="0"/>
              <a:t>Reprezentarea</a:t>
            </a:r>
            <a:r>
              <a:rPr lang="ro-RO" b="1" i="1" dirty="0" smtClean="0"/>
              <a:t> </a:t>
            </a:r>
            <a:r>
              <a:rPr lang="en-US" b="1" i="1" dirty="0" err="1" smtClean="0"/>
              <a:t>grafică</a:t>
            </a:r>
            <a:r>
              <a:rPr lang="en-US" b="1" i="1" dirty="0" smtClean="0"/>
              <a:t> </a:t>
            </a:r>
            <a:endParaRPr lang="ro-RO" b="1" i="1" dirty="0" smtClean="0"/>
          </a:p>
          <a:p>
            <a:r>
              <a:rPr lang="en-US" b="1" i="1" dirty="0" smtClean="0"/>
              <a:t>a </a:t>
            </a:r>
            <a:r>
              <a:rPr lang="ro-RO" b="1" i="1" dirty="0" smtClean="0"/>
              <a:t> </a:t>
            </a:r>
            <a:r>
              <a:rPr lang="en-US" b="1" i="1" dirty="0" err="1" smtClean="0"/>
              <a:t>modelului</a:t>
            </a:r>
            <a:r>
              <a:rPr lang="en-US" b="1" i="1" dirty="0" smtClean="0"/>
              <a:t> </a:t>
            </a:r>
            <a:r>
              <a:rPr lang="ro-RO" b="1" i="1" dirty="0" smtClean="0"/>
              <a:t> </a:t>
            </a:r>
            <a:r>
              <a:rPr lang="en-US" b="1" i="1" dirty="0" err="1" smtClean="0"/>
              <a:t>spirală</a:t>
            </a:r>
            <a:endParaRPr lang="ru-RU" dirty="0"/>
          </a:p>
          <a:p>
            <a:endParaRPr lang="ru-RU" dirty="0"/>
          </a:p>
        </p:txBody>
      </p:sp>
    </p:spTree>
    <p:extLst>
      <p:ext uri="{BB962C8B-B14F-4D97-AF65-F5344CB8AC3E}">
        <p14:creationId xmlns:p14="http://schemas.microsoft.com/office/powerpoint/2010/main" val="20683711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2136775" y="228600"/>
            <a:ext cx="8153400" cy="990600"/>
          </a:xfrm>
        </p:spPr>
        <p:txBody>
          <a:bodyPr/>
          <a:lstStyle/>
          <a:p>
            <a:r>
              <a:rPr lang="en-US" altLang="ru-RU" sz="3600" b="1" dirty="0" err="1"/>
              <a:t>Descrierea</a:t>
            </a:r>
            <a:r>
              <a:rPr lang="en-US" altLang="ru-RU" sz="3600" b="1" dirty="0"/>
              <a:t> </a:t>
            </a:r>
            <a:r>
              <a:rPr lang="en-US" altLang="ru-RU" sz="3600" b="1" dirty="0" err="1"/>
              <a:t>modelului</a:t>
            </a:r>
            <a:r>
              <a:rPr lang="en-US" altLang="ru-RU" sz="3600" b="1" dirty="0"/>
              <a:t> </a:t>
            </a:r>
            <a:r>
              <a:rPr lang="en-US" altLang="ru-RU" sz="3600" b="1" dirty="0" err="1"/>
              <a:t>spirala</a:t>
            </a:r>
            <a:endParaRPr lang="ru-RU" altLang="ru-RU" sz="3600" dirty="0"/>
          </a:p>
        </p:txBody>
      </p:sp>
      <p:sp>
        <p:nvSpPr>
          <p:cNvPr id="2" name="Content Placeholder 1"/>
          <p:cNvSpPr>
            <a:spLocks noGrp="1"/>
          </p:cNvSpPr>
          <p:nvPr>
            <p:ph sz="quarter" idx="1"/>
          </p:nvPr>
        </p:nvSpPr>
        <p:spPr>
          <a:xfrm>
            <a:off x="1919289" y="1600200"/>
            <a:ext cx="8370887" cy="5068888"/>
          </a:xfrm>
        </p:spPr>
        <p:txBody>
          <a:bodyPr/>
          <a:lstStyle/>
          <a:p>
            <a:pPr>
              <a:defRPr/>
            </a:pPr>
            <a:r>
              <a:rPr lang="en-US" sz="2600" dirty="0" err="1"/>
              <a:t>Evolutia</a:t>
            </a:r>
            <a:r>
              <a:rPr lang="en-US" sz="2600" dirty="0"/>
              <a:t> </a:t>
            </a:r>
            <a:r>
              <a:rPr lang="en-US" sz="2600" dirty="0" err="1"/>
              <a:t>spiralei</a:t>
            </a:r>
            <a:r>
              <a:rPr lang="en-US" sz="2600" dirty="0"/>
              <a:t> </a:t>
            </a:r>
            <a:r>
              <a:rPr lang="en-US" sz="2600" dirty="0" err="1"/>
              <a:t>consta</a:t>
            </a:r>
            <a:r>
              <a:rPr lang="en-US" sz="2600" dirty="0"/>
              <a:t> in </a:t>
            </a:r>
            <a:r>
              <a:rPr lang="en-US" sz="2600" dirty="0" err="1"/>
              <a:t>cele</a:t>
            </a:r>
            <a:r>
              <a:rPr lang="en-US" sz="2600" dirty="0"/>
              <a:t> 4 </a:t>
            </a:r>
            <a:r>
              <a:rPr lang="en-US" sz="2600" dirty="0" err="1" smtClean="0"/>
              <a:t>cadrane</a:t>
            </a:r>
            <a:r>
              <a:rPr lang="en-US" sz="2600" dirty="0" smtClean="0"/>
              <a:t>. </a:t>
            </a:r>
            <a:endParaRPr lang="ru-RU" sz="2600" dirty="0"/>
          </a:p>
          <a:p>
            <a:pPr>
              <a:defRPr/>
            </a:pPr>
            <a:r>
              <a:rPr lang="en-US" sz="2600" b="1" dirty="0" err="1"/>
              <a:t>Primul</a:t>
            </a:r>
            <a:r>
              <a:rPr lang="en-US" sz="2600" b="1" dirty="0"/>
              <a:t> </a:t>
            </a:r>
            <a:r>
              <a:rPr lang="en-US" sz="2600" b="1" dirty="0" err="1"/>
              <a:t>cadran</a:t>
            </a:r>
            <a:r>
              <a:rPr lang="en-US" sz="2600" b="1" dirty="0"/>
              <a:t> </a:t>
            </a:r>
            <a:r>
              <a:rPr lang="en-US" sz="2600" dirty="0" err="1"/>
              <a:t>determina</a:t>
            </a:r>
            <a:r>
              <a:rPr lang="en-US" sz="2600" dirty="0"/>
              <a:t> </a:t>
            </a:r>
            <a:r>
              <a:rPr lang="en-US" sz="2600" dirty="0" err="1"/>
              <a:t>obiectivele</a:t>
            </a:r>
            <a:r>
              <a:rPr lang="en-US" sz="2600" dirty="0"/>
              <a:t>, </a:t>
            </a:r>
            <a:r>
              <a:rPr lang="en-US" sz="2600" dirty="0" err="1"/>
              <a:t>alternativele</a:t>
            </a:r>
            <a:r>
              <a:rPr lang="en-US" sz="2600" dirty="0"/>
              <a:t> </a:t>
            </a:r>
            <a:r>
              <a:rPr lang="en-US" sz="2600" dirty="0" err="1"/>
              <a:t>si</a:t>
            </a:r>
            <a:r>
              <a:rPr lang="en-US" sz="2600" dirty="0"/>
              <a:t> </a:t>
            </a:r>
            <a:r>
              <a:rPr lang="en-US" sz="2600" dirty="0" err="1"/>
              <a:t>constrangerile</a:t>
            </a:r>
            <a:r>
              <a:rPr lang="en-US" sz="2600" dirty="0"/>
              <a:t>. </a:t>
            </a:r>
            <a:endParaRPr lang="ro-RO" sz="2600" dirty="0"/>
          </a:p>
          <a:p>
            <a:pPr>
              <a:defRPr/>
            </a:pPr>
            <a:r>
              <a:rPr lang="en-US" sz="2600" b="1" dirty="0"/>
              <a:t>Al </a:t>
            </a:r>
            <a:r>
              <a:rPr lang="en-US" sz="2600" b="1" dirty="0" err="1"/>
              <a:t>doilea</a:t>
            </a:r>
            <a:r>
              <a:rPr lang="en-US" sz="2600" b="1" dirty="0"/>
              <a:t> </a:t>
            </a:r>
            <a:r>
              <a:rPr lang="en-US" sz="2600" b="1" dirty="0" err="1"/>
              <a:t>cadran</a:t>
            </a:r>
            <a:r>
              <a:rPr lang="en-US" sz="2600" b="1" dirty="0"/>
              <a:t> </a:t>
            </a:r>
            <a:r>
              <a:rPr lang="en-US" sz="2600" dirty="0" err="1"/>
              <a:t>evalueaza</a:t>
            </a:r>
            <a:r>
              <a:rPr lang="en-US" sz="2600" dirty="0"/>
              <a:t> </a:t>
            </a:r>
            <a:r>
              <a:rPr lang="en-US" sz="2600" dirty="0" err="1"/>
              <a:t>alternativele</a:t>
            </a:r>
            <a:r>
              <a:rPr lang="en-US" sz="2600" dirty="0"/>
              <a:t>, </a:t>
            </a:r>
            <a:r>
              <a:rPr lang="en-US" sz="2600" dirty="0" err="1"/>
              <a:t>identifica</a:t>
            </a:r>
            <a:r>
              <a:rPr lang="en-US" sz="2600" dirty="0"/>
              <a:t> </a:t>
            </a:r>
            <a:r>
              <a:rPr lang="en-US" sz="2600" dirty="0" err="1"/>
              <a:t>si</a:t>
            </a:r>
            <a:r>
              <a:rPr lang="en-US" sz="2600" dirty="0"/>
              <a:t> </a:t>
            </a:r>
            <a:r>
              <a:rPr lang="en-US" sz="2600" dirty="0" err="1"/>
              <a:t>rezolva</a:t>
            </a:r>
            <a:r>
              <a:rPr lang="en-US" sz="2600" dirty="0"/>
              <a:t> </a:t>
            </a:r>
            <a:r>
              <a:rPr lang="en-US" sz="2600" dirty="0" err="1"/>
              <a:t>riscurile</a:t>
            </a:r>
            <a:r>
              <a:rPr lang="en-US" sz="2600" dirty="0"/>
              <a:t>. </a:t>
            </a:r>
            <a:endParaRPr lang="ro-RO" sz="2600" dirty="0"/>
          </a:p>
          <a:p>
            <a:pPr>
              <a:defRPr/>
            </a:pPr>
            <a:r>
              <a:rPr lang="en-US" sz="2600" b="1" dirty="0"/>
              <a:t>Al </a:t>
            </a:r>
            <a:r>
              <a:rPr lang="en-US" sz="2600" b="1" dirty="0" err="1"/>
              <a:t>treilea</a:t>
            </a:r>
            <a:r>
              <a:rPr lang="en-US" sz="2600" b="1" dirty="0"/>
              <a:t> </a:t>
            </a:r>
            <a:r>
              <a:rPr lang="en-US" sz="2600" b="1" dirty="0" err="1"/>
              <a:t>cadran</a:t>
            </a:r>
            <a:r>
              <a:rPr lang="en-US" sz="2600" dirty="0"/>
              <a:t> </a:t>
            </a:r>
            <a:r>
              <a:rPr lang="en-US" sz="2600" dirty="0" err="1"/>
              <a:t>dezvolta</a:t>
            </a:r>
            <a:r>
              <a:rPr lang="en-US" sz="2600" dirty="0"/>
              <a:t> </a:t>
            </a:r>
            <a:r>
              <a:rPr lang="en-US" sz="2600" dirty="0" err="1"/>
              <a:t>si</a:t>
            </a:r>
            <a:r>
              <a:rPr lang="en-US" sz="2600" dirty="0"/>
              <a:t> </a:t>
            </a:r>
            <a:r>
              <a:rPr lang="en-US" sz="2600" dirty="0" err="1"/>
              <a:t>verifica</a:t>
            </a:r>
            <a:r>
              <a:rPr lang="en-US" sz="2600" dirty="0"/>
              <a:t> </a:t>
            </a:r>
            <a:r>
              <a:rPr lang="en-US" sz="2600" dirty="0" err="1"/>
              <a:t>produsul</a:t>
            </a:r>
            <a:r>
              <a:rPr lang="en-US" sz="2600" dirty="0"/>
              <a:t> de la </a:t>
            </a:r>
            <a:r>
              <a:rPr lang="en-US" sz="2600" dirty="0" err="1"/>
              <a:t>urmatorul</a:t>
            </a:r>
            <a:r>
              <a:rPr lang="en-US" sz="2600" dirty="0"/>
              <a:t> </a:t>
            </a:r>
            <a:r>
              <a:rPr lang="en-US" sz="2600" dirty="0" err="1"/>
              <a:t>nivel</a:t>
            </a:r>
            <a:r>
              <a:rPr lang="en-US" sz="2600" dirty="0"/>
              <a:t>. </a:t>
            </a:r>
            <a:endParaRPr lang="ro-RO" sz="2600" dirty="0"/>
          </a:p>
          <a:p>
            <a:pPr>
              <a:defRPr/>
            </a:pPr>
            <a:r>
              <a:rPr lang="en-US" sz="2600" dirty="0" err="1"/>
              <a:t>Iar</a:t>
            </a:r>
            <a:r>
              <a:rPr lang="en-US" sz="2600" dirty="0"/>
              <a:t> </a:t>
            </a:r>
            <a:r>
              <a:rPr lang="en-US" sz="2600" b="1" dirty="0" err="1"/>
              <a:t>cadranul</a:t>
            </a:r>
            <a:r>
              <a:rPr lang="en-US" sz="2600" b="1" dirty="0"/>
              <a:t> al </a:t>
            </a:r>
            <a:r>
              <a:rPr lang="en-US" sz="2600" b="1" dirty="0" err="1"/>
              <a:t>patrulea</a:t>
            </a:r>
            <a:r>
              <a:rPr lang="en-US" sz="2600" b="1" dirty="0"/>
              <a:t> </a:t>
            </a:r>
            <a:r>
              <a:rPr lang="en-US" sz="2600" dirty="0" err="1"/>
              <a:t>planifica</a:t>
            </a:r>
            <a:r>
              <a:rPr lang="en-US" sz="2600" dirty="0"/>
              <a:t> </a:t>
            </a:r>
            <a:r>
              <a:rPr lang="en-US" sz="2600" dirty="0" err="1"/>
              <a:t>urmatoarele</a:t>
            </a:r>
            <a:r>
              <a:rPr lang="en-US" sz="2600" dirty="0"/>
              <a:t> faze. </a:t>
            </a:r>
            <a:endParaRPr lang="ro-RO" sz="2600" dirty="0"/>
          </a:p>
          <a:p>
            <a:pPr marL="0" indent="0">
              <a:buNone/>
              <a:defRPr/>
            </a:pPr>
            <a:r>
              <a:rPr lang="en-US" sz="2600" dirty="0"/>
              <a:t>De </a:t>
            </a:r>
            <a:r>
              <a:rPr lang="en-US" sz="2600" dirty="0" err="1"/>
              <a:t>altfel</a:t>
            </a:r>
            <a:r>
              <a:rPr lang="en-US" sz="2600" dirty="0"/>
              <a:t>, </a:t>
            </a:r>
            <a:r>
              <a:rPr lang="en-US" sz="2600" dirty="0" err="1"/>
              <a:t>spirala</a:t>
            </a:r>
            <a:r>
              <a:rPr lang="en-US" sz="2600" dirty="0"/>
              <a:t> </a:t>
            </a:r>
            <a:r>
              <a:rPr lang="en-US" sz="2600" dirty="0" err="1"/>
              <a:t>este</a:t>
            </a:r>
            <a:r>
              <a:rPr lang="en-US" sz="2600" dirty="0"/>
              <a:t> orientate </a:t>
            </a:r>
            <a:r>
              <a:rPr lang="en-US" sz="2600" dirty="0" err="1"/>
              <a:t>catre</a:t>
            </a:r>
            <a:r>
              <a:rPr lang="en-US" sz="2600" dirty="0"/>
              <a:t> </a:t>
            </a:r>
            <a:r>
              <a:rPr lang="en-US" sz="2600" dirty="0" err="1"/>
              <a:t>dezvoltarea</a:t>
            </a:r>
            <a:r>
              <a:rPr lang="en-US" sz="2600" dirty="0"/>
              <a:t> software, </a:t>
            </a:r>
            <a:r>
              <a:rPr lang="en-US" sz="2600" dirty="0" err="1"/>
              <a:t>conceptul</a:t>
            </a:r>
            <a:r>
              <a:rPr lang="en-US" sz="2600" dirty="0"/>
              <a:t> </a:t>
            </a:r>
            <a:r>
              <a:rPr lang="en-US" sz="2600" dirty="0" err="1"/>
              <a:t>fiind</a:t>
            </a:r>
            <a:r>
              <a:rPr lang="en-US" sz="2600" dirty="0"/>
              <a:t> </a:t>
            </a:r>
            <a:r>
              <a:rPr lang="en-US" sz="2600" dirty="0" err="1"/>
              <a:t>egal</a:t>
            </a:r>
            <a:r>
              <a:rPr lang="en-US" sz="2600" dirty="0"/>
              <a:t> </a:t>
            </a:r>
            <a:r>
              <a:rPr lang="en-US" sz="2600" dirty="0" err="1"/>
              <a:t>aplicabil</a:t>
            </a:r>
            <a:r>
              <a:rPr lang="en-US" sz="2600" dirty="0"/>
              <a:t> </a:t>
            </a:r>
            <a:r>
              <a:rPr lang="en-US" sz="2600" dirty="0" err="1"/>
              <a:t>sistemelor</a:t>
            </a:r>
            <a:r>
              <a:rPr lang="en-US" sz="2600" dirty="0"/>
              <a:t> hardware. </a:t>
            </a:r>
            <a:endParaRPr lang="ru-RU" sz="2600" dirty="0"/>
          </a:p>
          <a:p>
            <a:pPr>
              <a:defRPr/>
            </a:pPr>
            <a:endParaRPr lang="ru-RU" dirty="0"/>
          </a:p>
        </p:txBody>
      </p:sp>
    </p:spTree>
    <p:extLst>
      <p:ext uri="{BB962C8B-B14F-4D97-AF65-F5344CB8AC3E}">
        <p14:creationId xmlns:p14="http://schemas.microsoft.com/office/powerpoint/2010/main" val="123933369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2136775" y="0"/>
            <a:ext cx="8153400" cy="713509"/>
          </a:xfrm>
        </p:spPr>
        <p:txBody>
          <a:bodyPr/>
          <a:lstStyle/>
          <a:p>
            <a:pPr algn="ctr"/>
            <a:r>
              <a:rPr lang="en-US" altLang="ru-RU" sz="3600" b="1" dirty="0" err="1"/>
              <a:t>Descrierea</a:t>
            </a:r>
            <a:r>
              <a:rPr lang="en-US" altLang="ru-RU" sz="3600" b="1" dirty="0"/>
              <a:t> </a:t>
            </a:r>
            <a:r>
              <a:rPr lang="en-US" altLang="ru-RU" sz="3600" b="1" dirty="0" err="1"/>
              <a:t>modelului</a:t>
            </a:r>
            <a:r>
              <a:rPr lang="en-US" altLang="ru-RU" sz="3600" b="1" dirty="0"/>
              <a:t> </a:t>
            </a:r>
            <a:r>
              <a:rPr lang="en-US" altLang="ru-RU" sz="3600" b="1" dirty="0" err="1"/>
              <a:t>spirala</a:t>
            </a:r>
            <a:endParaRPr lang="ru-RU" altLang="ru-RU" sz="3600" dirty="0"/>
          </a:p>
        </p:txBody>
      </p:sp>
      <p:sp>
        <p:nvSpPr>
          <p:cNvPr id="3" name="Content Placeholder 2"/>
          <p:cNvSpPr>
            <a:spLocks noGrp="1"/>
          </p:cNvSpPr>
          <p:nvPr>
            <p:ph sz="quarter" idx="1"/>
          </p:nvPr>
        </p:nvSpPr>
        <p:spPr>
          <a:xfrm>
            <a:off x="425588" y="713509"/>
            <a:ext cx="11575774" cy="5305426"/>
          </a:xfrm>
        </p:spPr>
        <p:txBody>
          <a:bodyPr>
            <a:normAutofit fontScale="92500" lnSpcReduction="20000"/>
          </a:bodyPr>
          <a:lstStyle/>
          <a:p>
            <a:pPr>
              <a:defRPr/>
            </a:pPr>
            <a:r>
              <a:rPr lang="en-US" sz="2500" b="1" i="1" dirty="0" err="1">
                <a:solidFill>
                  <a:srgbClr val="C00000"/>
                </a:solidFill>
              </a:rPr>
              <a:t>Cadranul</a:t>
            </a:r>
            <a:r>
              <a:rPr lang="en-US" sz="2500" b="1" i="1" dirty="0">
                <a:solidFill>
                  <a:srgbClr val="C00000"/>
                </a:solidFill>
              </a:rPr>
              <a:t> 1</a:t>
            </a:r>
            <a:endParaRPr lang="ru-RU" sz="2500" b="1" i="1" dirty="0">
              <a:solidFill>
                <a:srgbClr val="C00000"/>
              </a:solidFill>
            </a:endParaRPr>
          </a:p>
          <a:p>
            <a:pPr marL="0" indent="0">
              <a:buClrTx/>
              <a:buNone/>
              <a:defRPr/>
            </a:pPr>
            <a:r>
              <a:rPr lang="en-US" sz="2500" dirty="0" err="1"/>
              <a:t>Activitatile</a:t>
            </a:r>
            <a:r>
              <a:rPr lang="en-US" sz="2500" dirty="0"/>
              <a:t> </a:t>
            </a:r>
            <a:r>
              <a:rPr lang="en-US" sz="2500" dirty="0" err="1"/>
              <a:t>desfasurate</a:t>
            </a:r>
            <a:r>
              <a:rPr lang="en-US" sz="2500" dirty="0"/>
              <a:t> in </a:t>
            </a:r>
            <a:r>
              <a:rPr lang="en-US" sz="2500" dirty="0" err="1"/>
              <a:t>acest</a:t>
            </a:r>
            <a:r>
              <a:rPr lang="en-US" sz="2500" dirty="0"/>
              <a:t> </a:t>
            </a:r>
            <a:r>
              <a:rPr lang="en-US" sz="2500" dirty="0" err="1"/>
              <a:t>cadran</a:t>
            </a:r>
            <a:r>
              <a:rPr lang="en-US" sz="2500" dirty="0"/>
              <a:t> </a:t>
            </a:r>
            <a:r>
              <a:rPr lang="en-US" sz="2500" dirty="0" err="1"/>
              <a:t>sunt</a:t>
            </a:r>
            <a:r>
              <a:rPr lang="en-US" sz="2500" dirty="0"/>
              <a:t> </a:t>
            </a:r>
            <a:r>
              <a:rPr lang="en-US" sz="2500" dirty="0" err="1"/>
              <a:t>urmatoarele</a:t>
            </a:r>
            <a:r>
              <a:rPr lang="en-US" sz="2500" dirty="0"/>
              <a:t>:</a:t>
            </a:r>
            <a:endParaRPr lang="ru-RU" sz="2500" dirty="0"/>
          </a:p>
          <a:p>
            <a:pPr>
              <a:buClrTx/>
              <a:buFont typeface="Wingdings" panose="05000000000000000000" pitchFamily="2" charset="2"/>
              <a:buChar char="Ø"/>
              <a:defRPr/>
            </a:pPr>
            <a:r>
              <a:rPr lang="en-US" sz="2500" dirty="0" err="1"/>
              <a:t>Stabileste</a:t>
            </a:r>
            <a:r>
              <a:rPr lang="en-US" sz="2500" dirty="0"/>
              <a:t> un </a:t>
            </a:r>
            <a:r>
              <a:rPr lang="en-US" sz="2500" dirty="0" err="1"/>
              <a:t>acord</a:t>
            </a:r>
            <a:r>
              <a:rPr lang="en-US" sz="2500" dirty="0"/>
              <a:t> al </a:t>
            </a:r>
            <a:r>
              <a:rPr lang="en-US" sz="2500" dirty="0" err="1"/>
              <a:t>sistemului</a:t>
            </a:r>
            <a:r>
              <a:rPr lang="en-US" sz="2500" dirty="0"/>
              <a:t> </a:t>
            </a:r>
            <a:r>
              <a:rPr lang="en-US" sz="2500" dirty="0" err="1"/>
              <a:t>sau</a:t>
            </a:r>
            <a:r>
              <a:rPr lang="en-US" sz="2500" dirty="0"/>
              <a:t> a </a:t>
            </a:r>
            <a:r>
              <a:rPr lang="en-US" sz="2500" dirty="0" err="1"/>
              <a:t>obiectivelor</a:t>
            </a:r>
            <a:r>
              <a:rPr lang="en-US" sz="2500" dirty="0"/>
              <a:t> </a:t>
            </a:r>
            <a:r>
              <a:rPr lang="en-US" sz="2500" dirty="0" err="1"/>
              <a:t>produsului</a:t>
            </a:r>
            <a:r>
              <a:rPr lang="en-US" sz="2500" dirty="0"/>
              <a:t>: </a:t>
            </a:r>
            <a:r>
              <a:rPr lang="en-US" sz="2500" dirty="0" err="1"/>
              <a:t>performanta</a:t>
            </a:r>
            <a:r>
              <a:rPr lang="en-US" sz="2500" dirty="0"/>
              <a:t>, </a:t>
            </a:r>
            <a:r>
              <a:rPr lang="en-US" sz="2500" dirty="0" err="1"/>
              <a:t>functionalitate</a:t>
            </a:r>
            <a:r>
              <a:rPr lang="en-US" sz="2500" dirty="0"/>
              <a:t> </a:t>
            </a:r>
            <a:r>
              <a:rPr lang="en-US" sz="2500" dirty="0" err="1"/>
              <a:t>si</a:t>
            </a:r>
            <a:r>
              <a:rPr lang="en-US" sz="2500" dirty="0"/>
              <a:t> </a:t>
            </a:r>
            <a:r>
              <a:rPr lang="en-US" sz="2500" dirty="0" err="1"/>
              <a:t>abilitatea</a:t>
            </a:r>
            <a:r>
              <a:rPr lang="en-US" sz="2500" dirty="0"/>
              <a:t> de </a:t>
            </a:r>
            <a:r>
              <a:rPr lang="en-US" sz="2500" dirty="0" err="1"/>
              <a:t>adaptare</a:t>
            </a:r>
            <a:r>
              <a:rPr lang="en-US" sz="2500" dirty="0"/>
              <a:t> la </a:t>
            </a:r>
            <a:r>
              <a:rPr lang="en-US" sz="2500" dirty="0" err="1"/>
              <a:t>schimbari</a:t>
            </a:r>
            <a:r>
              <a:rPr lang="en-US" sz="2500" dirty="0"/>
              <a:t>.</a:t>
            </a:r>
            <a:endParaRPr lang="ru-RU" sz="2500" dirty="0"/>
          </a:p>
          <a:p>
            <a:pPr>
              <a:buClrTx/>
              <a:buFont typeface="Wingdings" panose="05000000000000000000" pitchFamily="2" charset="2"/>
              <a:buChar char="Ø"/>
              <a:defRPr/>
            </a:pPr>
            <a:r>
              <a:rPr lang="en-US" sz="2500" dirty="0" err="1"/>
              <a:t>Investigheaza</a:t>
            </a:r>
            <a:r>
              <a:rPr lang="en-US" sz="2500" dirty="0"/>
              <a:t> </a:t>
            </a:r>
            <a:r>
              <a:rPr lang="en-US" sz="2500" dirty="0" err="1"/>
              <a:t>implementarile</a:t>
            </a:r>
            <a:r>
              <a:rPr lang="en-US" sz="2500" dirty="0"/>
              <a:t> alternative: model, </a:t>
            </a:r>
            <a:r>
              <a:rPr lang="en-US" sz="2500" dirty="0" err="1"/>
              <a:t>reutilizare</a:t>
            </a:r>
            <a:r>
              <a:rPr lang="en-US" sz="2500" dirty="0"/>
              <a:t>, </a:t>
            </a:r>
            <a:r>
              <a:rPr lang="en-US" sz="2500" dirty="0" err="1"/>
              <a:t>procurare</a:t>
            </a:r>
            <a:r>
              <a:rPr lang="en-US" sz="2500" dirty="0"/>
              <a:t> </a:t>
            </a:r>
            <a:r>
              <a:rPr lang="en-US" sz="2500" dirty="0" err="1"/>
              <a:t>si</a:t>
            </a:r>
            <a:r>
              <a:rPr lang="en-US" sz="2500" dirty="0"/>
              <a:t> </a:t>
            </a:r>
            <a:r>
              <a:rPr lang="en-US" sz="2500" dirty="0" err="1"/>
              <a:t>modificare</a:t>
            </a:r>
            <a:r>
              <a:rPr lang="en-US" sz="2500" dirty="0"/>
              <a:t>.</a:t>
            </a:r>
            <a:endParaRPr lang="ru-RU" sz="2500" dirty="0"/>
          </a:p>
          <a:p>
            <a:pPr>
              <a:buClrTx/>
              <a:buFont typeface="Wingdings" panose="05000000000000000000" pitchFamily="2" charset="2"/>
              <a:buChar char="Ø"/>
              <a:defRPr/>
            </a:pPr>
            <a:r>
              <a:rPr lang="en-US" sz="2500" dirty="0" err="1"/>
              <a:t>Investigheaza</a:t>
            </a:r>
            <a:r>
              <a:rPr lang="en-US" sz="2500" dirty="0"/>
              <a:t> </a:t>
            </a:r>
            <a:r>
              <a:rPr lang="en-US" sz="2500" dirty="0" err="1"/>
              <a:t>constrangerile</a:t>
            </a:r>
            <a:r>
              <a:rPr lang="en-US" sz="2500" dirty="0"/>
              <a:t> </a:t>
            </a:r>
            <a:r>
              <a:rPr lang="en-US" sz="2500" dirty="0" err="1"/>
              <a:t>impuse</a:t>
            </a:r>
            <a:r>
              <a:rPr lang="en-US" sz="2500" dirty="0"/>
              <a:t> cu </a:t>
            </a:r>
            <a:r>
              <a:rPr lang="en-US" sz="2500" dirty="0" err="1"/>
              <a:t>privire</a:t>
            </a:r>
            <a:r>
              <a:rPr lang="en-US" sz="2500" dirty="0"/>
              <a:t> la alternative: </a:t>
            </a:r>
            <a:r>
              <a:rPr lang="en-US" sz="2500" dirty="0" err="1"/>
              <a:t>tehnologie</a:t>
            </a:r>
            <a:r>
              <a:rPr lang="en-US" sz="2500" dirty="0"/>
              <a:t>, cost, program, </a:t>
            </a:r>
            <a:r>
              <a:rPr lang="en-US" sz="2500" dirty="0" err="1"/>
              <a:t>suport</a:t>
            </a:r>
            <a:r>
              <a:rPr lang="en-US" sz="2500" dirty="0"/>
              <a:t> </a:t>
            </a:r>
            <a:r>
              <a:rPr lang="en-US" sz="2500" dirty="0" err="1"/>
              <a:t>si</a:t>
            </a:r>
            <a:r>
              <a:rPr lang="en-US" sz="2500" dirty="0"/>
              <a:t> </a:t>
            </a:r>
            <a:r>
              <a:rPr lang="en-US" sz="2500" dirty="0" err="1"/>
              <a:t>riscuri</a:t>
            </a:r>
            <a:r>
              <a:rPr lang="en-US" sz="2500" dirty="0"/>
              <a:t>. </a:t>
            </a:r>
            <a:endParaRPr lang="ru-RU" sz="2500" dirty="0"/>
          </a:p>
          <a:p>
            <a:pPr>
              <a:buFont typeface="Wingdings" panose="05000000000000000000" pitchFamily="2" charset="2"/>
              <a:buChar char="Ø"/>
              <a:defRPr/>
            </a:pPr>
            <a:r>
              <a:rPr lang="en-US" sz="2500" i="1" dirty="0"/>
              <a:t>O data </a:t>
            </a:r>
            <a:r>
              <a:rPr lang="en-US" sz="2500" i="1" dirty="0" err="1"/>
              <a:t>ce</a:t>
            </a:r>
            <a:r>
              <a:rPr lang="en-US" sz="2500" i="1" dirty="0"/>
              <a:t> </a:t>
            </a:r>
            <a:r>
              <a:rPr lang="en-US" sz="2500" i="1" dirty="0" err="1"/>
              <a:t>toate</a:t>
            </a:r>
            <a:r>
              <a:rPr lang="en-US" sz="2500" i="1" dirty="0"/>
              <a:t> </a:t>
            </a:r>
            <a:r>
              <a:rPr lang="en-US" sz="2500" i="1" dirty="0" err="1"/>
              <a:t>acestea</a:t>
            </a:r>
            <a:r>
              <a:rPr lang="en-US" sz="2500" i="1" dirty="0"/>
              <a:t> au </a:t>
            </a:r>
            <a:r>
              <a:rPr lang="en-US" sz="2500" i="1" dirty="0" err="1"/>
              <a:t>fost</a:t>
            </a:r>
            <a:r>
              <a:rPr lang="en-US" sz="2500" i="1" dirty="0"/>
              <a:t> </a:t>
            </a:r>
            <a:r>
              <a:rPr lang="en-US" sz="2500" i="1" dirty="0" err="1"/>
              <a:t>stabilite</a:t>
            </a:r>
            <a:r>
              <a:rPr lang="en-US" sz="2500" i="1" dirty="0"/>
              <a:t>, se </a:t>
            </a:r>
            <a:r>
              <a:rPr lang="en-US" sz="2500" i="1" dirty="0" err="1"/>
              <a:t>trece</a:t>
            </a:r>
            <a:r>
              <a:rPr lang="en-US" sz="2500" i="1" dirty="0"/>
              <a:t> la </a:t>
            </a:r>
            <a:r>
              <a:rPr lang="en-US" sz="2500" i="1" dirty="0" err="1"/>
              <a:t>cadranul</a:t>
            </a:r>
            <a:r>
              <a:rPr lang="en-US" sz="2500" i="1" dirty="0"/>
              <a:t> al </a:t>
            </a:r>
            <a:r>
              <a:rPr lang="en-US" sz="2500" i="1" dirty="0" err="1"/>
              <a:t>doilea</a:t>
            </a:r>
            <a:r>
              <a:rPr lang="en-US" sz="2500" i="1" dirty="0" smtClean="0"/>
              <a:t>.</a:t>
            </a:r>
            <a:endParaRPr lang="ro-RO" sz="2500" i="1" dirty="0" smtClean="0"/>
          </a:p>
          <a:p>
            <a:r>
              <a:rPr lang="en-US" altLang="ru-RU" sz="2400" b="1" i="1" dirty="0" err="1">
                <a:solidFill>
                  <a:srgbClr val="C00000"/>
                </a:solidFill>
              </a:rPr>
              <a:t>Cadranul</a:t>
            </a:r>
            <a:r>
              <a:rPr lang="en-US" altLang="ru-RU" sz="2400" b="1" i="1" dirty="0">
                <a:solidFill>
                  <a:srgbClr val="C00000"/>
                </a:solidFill>
              </a:rPr>
              <a:t> 2</a:t>
            </a:r>
            <a:endParaRPr lang="ru-RU" altLang="ru-RU" sz="2400" b="1" i="1" dirty="0">
              <a:solidFill>
                <a:srgbClr val="C00000"/>
              </a:solidFill>
            </a:endParaRPr>
          </a:p>
          <a:p>
            <a:pPr marL="0" indent="0">
              <a:buNone/>
            </a:pPr>
            <a:r>
              <a:rPr lang="en-US" altLang="ru-RU" sz="2400" dirty="0" err="1" smtClean="0"/>
              <a:t>Activit</a:t>
            </a:r>
            <a:r>
              <a:rPr lang="ro-RO" altLang="ru-RU" sz="2400" dirty="0" smtClean="0"/>
              <a:t>ăț</a:t>
            </a:r>
            <a:r>
              <a:rPr lang="en-US" altLang="ru-RU" sz="2400" dirty="0" err="1" smtClean="0"/>
              <a:t>ile</a:t>
            </a:r>
            <a:r>
              <a:rPr lang="en-US" altLang="ru-RU" sz="2400" dirty="0" smtClean="0"/>
              <a:t> </a:t>
            </a:r>
            <a:r>
              <a:rPr lang="en-US" altLang="ru-RU" sz="2400" dirty="0" err="1" smtClean="0"/>
              <a:t>inginere</a:t>
            </a:r>
            <a:r>
              <a:rPr lang="ro-RO" altLang="ru-RU" sz="2400" dirty="0" smtClean="0"/>
              <a:t>ș</a:t>
            </a:r>
            <a:r>
              <a:rPr lang="en-US" altLang="ru-RU" sz="2400" dirty="0" smtClean="0"/>
              <a:t>ti </a:t>
            </a:r>
            <a:r>
              <a:rPr lang="en-US" altLang="ru-RU" sz="2400" dirty="0" err="1"/>
              <a:t>reprezentate</a:t>
            </a:r>
            <a:r>
              <a:rPr lang="en-US" altLang="ru-RU" sz="2400" dirty="0"/>
              <a:t> in </a:t>
            </a:r>
            <a:r>
              <a:rPr lang="en-US" altLang="ru-RU" sz="2400" dirty="0" err="1"/>
              <a:t>acest</a:t>
            </a:r>
            <a:r>
              <a:rPr lang="en-US" altLang="ru-RU" sz="2400" dirty="0"/>
              <a:t> </a:t>
            </a:r>
            <a:r>
              <a:rPr lang="en-US" altLang="ru-RU" sz="2400" dirty="0" err="1"/>
              <a:t>cadran</a:t>
            </a:r>
            <a:r>
              <a:rPr lang="en-US" altLang="ru-RU" sz="2400" dirty="0"/>
              <a:t> </a:t>
            </a:r>
            <a:r>
              <a:rPr lang="en-US" altLang="ru-RU" sz="2400" dirty="0" err="1" smtClean="0"/>
              <a:t>selecteaz</a:t>
            </a:r>
            <a:r>
              <a:rPr lang="ro-RO" altLang="ru-RU" sz="2400" dirty="0" smtClean="0"/>
              <a:t>ă</a:t>
            </a:r>
            <a:r>
              <a:rPr lang="en-US" altLang="ru-RU" sz="2400" dirty="0" smtClean="0"/>
              <a:t> </a:t>
            </a:r>
            <a:r>
              <a:rPr lang="en-US" altLang="ru-RU" sz="2400" dirty="0"/>
              <a:t>o </a:t>
            </a:r>
            <a:r>
              <a:rPr lang="en-US" altLang="ru-RU" sz="2400" dirty="0" err="1"/>
              <a:t>abordare</a:t>
            </a:r>
            <a:r>
              <a:rPr lang="en-US" altLang="ru-RU" sz="2400" dirty="0"/>
              <a:t> </a:t>
            </a:r>
            <a:r>
              <a:rPr lang="en-US" altLang="ru-RU" sz="2400" dirty="0" err="1" smtClean="0"/>
              <a:t>alternativ</a:t>
            </a:r>
            <a:r>
              <a:rPr lang="ro-RO" altLang="ru-RU" sz="2400" dirty="0" smtClean="0"/>
              <a:t>ă</a:t>
            </a:r>
            <a:r>
              <a:rPr lang="en-US" altLang="ru-RU" sz="2400" dirty="0" smtClean="0"/>
              <a:t> </a:t>
            </a:r>
            <a:r>
              <a:rPr lang="en-US" altLang="ru-RU" sz="2400" dirty="0" err="1"/>
              <a:t>ce</a:t>
            </a:r>
            <a:r>
              <a:rPr lang="en-US" altLang="ru-RU" sz="2400" dirty="0"/>
              <a:t> satisfice </a:t>
            </a:r>
            <a:r>
              <a:rPr lang="en-US" altLang="ru-RU" sz="2400" dirty="0" err="1"/>
              <a:t>mai</a:t>
            </a:r>
            <a:r>
              <a:rPr lang="en-US" altLang="ru-RU" sz="2400" dirty="0"/>
              <a:t> bine </a:t>
            </a:r>
            <a:r>
              <a:rPr lang="en-US" altLang="ru-RU" sz="2400" dirty="0" err="1"/>
              <a:t>tehnologia</a:t>
            </a:r>
            <a:r>
              <a:rPr lang="en-US" altLang="ru-RU" sz="2400" dirty="0"/>
              <a:t>, </a:t>
            </a:r>
            <a:r>
              <a:rPr lang="en-US" altLang="ru-RU" sz="2400" dirty="0" err="1"/>
              <a:t>costul</a:t>
            </a:r>
            <a:r>
              <a:rPr lang="en-US" altLang="ru-RU" sz="2400" dirty="0"/>
              <a:t>, </a:t>
            </a:r>
            <a:r>
              <a:rPr lang="en-US" altLang="ru-RU" sz="2400" dirty="0" err="1"/>
              <a:t>programul</a:t>
            </a:r>
            <a:r>
              <a:rPr lang="en-US" altLang="ru-RU" sz="2400" dirty="0"/>
              <a:t>, </a:t>
            </a:r>
            <a:r>
              <a:rPr lang="en-US" altLang="ru-RU" sz="2400" dirty="0" err="1"/>
              <a:t>suportul</a:t>
            </a:r>
            <a:r>
              <a:rPr lang="en-US" altLang="ru-RU" sz="2400" dirty="0"/>
              <a:t> </a:t>
            </a:r>
            <a:r>
              <a:rPr lang="ro-RO" altLang="ru-RU" sz="2400" dirty="0" err="1"/>
              <a:t>ș</a:t>
            </a:r>
            <a:r>
              <a:rPr lang="en-US" altLang="ru-RU" sz="2400" dirty="0" err="1" smtClean="0"/>
              <a:t>i</a:t>
            </a:r>
            <a:r>
              <a:rPr lang="en-US" altLang="ru-RU" sz="2400" dirty="0" smtClean="0"/>
              <a:t> </a:t>
            </a:r>
            <a:r>
              <a:rPr lang="en-US" altLang="ru-RU" sz="2400" dirty="0" err="1"/>
              <a:t>riscul</a:t>
            </a:r>
            <a:r>
              <a:rPr lang="en-US" altLang="ru-RU" sz="2400" dirty="0"/>
              <a:t> </a:t>
            </a:r>
            <a:r>
              <a:rPr lang="en-US" altLang="ru-RU" sz="2400" dirty="0" err="1"/>
              <a:t>constrangerilor</a:t>
            </a:r>
            <a:r>
              <a:rPr lang="en-US" altLang="ru-RU" sz="2400" dirty="0"/>
              <a:t>. </a:t>
            </a:r>
            <a:r>
              <a:rPr lang="en-US" altLang="ru-RU" sz="2400" dirty="0" err="1"/>
              <a:t>Aici</a:t>
            </a:r>
            <a:r>
              <a:rPr lang="en-US" altLang="ru-RU" sz="2400" dirty="0"/>
              <a:t> se </a:t>
            </a:r>
            <a:r>
              <a:rPr lang="en-US" altLang="ru-RU" sz="2400" dirty="0" err="1"/>
              <a:t>pune</a:t>
            </a:r>
            <a:r>
              <a:rPr lang="en-US" altLang="ru-RU" sz="2400" dirty="0"/>
              <a:t> </a:t>
            </a:r>
            <a:r>
              <a:rPr lang="en-US" altLang="ru-RU" sz="2400" dirty="0" err="1"/>
              <a:t>accentul</a:t>
            </a:r>
            <a:r>
              <a:rPr lang="en-US" altLang="ru-RU" sz="2400" dirty="0"/>
              <a:t> </a:t>
            </a:r>
            <a:r>
              <a:rPr lang="en-US" altLang="ru-RU" sz="2400" dirty="0" err="1"/>
              <a:t>pe</a:t>
            </a:r>
            <a:r>
              <a:rPr lang="en-US" altLang="ru-RU" sz="2400" dirty="0"/>
              <a:t> </a:t>
            </a:r>
            <a:r>
              <a:rPr lang="ro-RO" altLang="ru-RU" sz="2400" dirty="0" smtClean="0"/>
              <a:t>î</a:t>
            </a:r>
            <a:r>
              <a:rPr lang="en-US" altLang="ru-RU" sz="2400" dirty="0" err="1" smtClean="0"/>
              <a:t>atenuarea</a:t>
            </a:r>
            <a:r>
              <a:rPr lang="en-US" altLang="ru-RU" sz="2400" dirty="0" smtClean="0"/>
              <a:t> </a:t>
            </a:r>
            <a:r>
              <a:rPr lang="en-US" altLang="ru-RU" sz="2400" dirty="0" err="1"/>
              <a:t>riscului</a:t>
            </a:r>
            <a:r>
              <a:rPr lang="en-US" altLang="ru-RU" sz="2400" dirty="0"/>
              <a:t>. Este </a:t>
            </a:r>
            <a:r>
              <a:rPr lang="en-US" altLang="ru-RU" sz="2400" dirty="0" err="1" smtClean="0"/>
              <a:t>analizat</a:t>
            </a:r>
            <a:r>
              <a:rPr lang="ro-RO" altLang="ru-RU" sz="2400" dirty="0" smtClean="0"/>
              <a:t>ă</a:t>
            </a:r>
            <a:r>
              <a:rPr lang="en-US" altLang="ru-RU" sz="2400" dirty="0" smtClean="0"/>
              <a:t> </a:t>
            </a:r>
            <a:r>
              <a:rPr lang="en-US" altLang="ru-RU" sz="2400" dirty="0" err="1"/>
              <a:t>fiecare</a:t>
            </a:r>
            <a:r>
              <a:rPr lang="en-US" altLang="ru-RU" sz="2400" dirty="0"/>
              <a:t> </a:t>
            </a:r>
            <a:r>
              <a:rPr lang="en-US" altLang="ru-RU" sz="2400" dirty="0" err="1" smtClean="0"/>
              <a:t>alternativ</a:t>
            </a:r>
            <a:r>
              <a:rPr lang="ro-RO" altLang="ru-RU" sz="2400" dirty="0" smtClean="0"/>
              <a:t>ă</a:t>
            </a:r>
            <a:r>
              <a:rPr lang="en-US" altLang="ru-RU" sz="2400" dirty="0" smtClean="0"/>
              <a:t> </a:t>
            </a:r>
            <a:r>
              <a:rPr lang="ro-RO" altLang="ru-RU" sz="2400" dirty="0" err="1"/>
              <a:t>ș</a:t>
            </a:r>
            <a:r>
              <a:rPr lang="en-US" altLang="ru-RU" sz="2400" dirty="0" err="1" smtClean="0"/>
              <a:t>i</a:t>
            </a:r>
            <a:r>
              <a:rPr lang="en-US" altLang="ru-RU" sz="2400" dirty="0" smtClean="0"/>
              <a:t> </a:t>
            </a:r>
            <a:r>
              <a:rPr lang="en-US" altLang="ru-RU" sz="2400" dirty="0" err="1"/>
              <a:t>este</a:t>
            </a:r>
            <a:r>
              <a:rPr lang="en-US" altLang="ru-RU" sz="2400" dirty="0"/>
              <a:t> </a:t>
            </a:r>
            <a:r>
              <a:rPr lang="en-US" altLang="ru-RU" sz="2400" dirty="0" err="1" smtClean="0"/>
              <a:t>folosit</a:t>
            </a:r>
            <a:r>
              <a:rPr lang="ro-RO" altLang="ru-RU" sz="2400" dirty="0" smtClean="0"/>
              <a:t>ă</a:t>
            </a:r>
            <a:r>
              <a:rPr lang="en-US" altLang="ru-RU" sz="2400" dirty="0" smtClean="0"/>
              <a:t> </a:t>
            </a:r>
            <a:r>
              <a:rPr lang="en-US" altLang="ru-RU" sz="2400" dirty="0"/>
              <a:t>in </a:t>
            </a:r>
            <a:r>
              <a:rPr lang="en-US" altLang="ru-RU" sz="2400" dirty="0" smtClean="0"/>
              <a:t>a</a:t>
            </a:r>
            <a:r>
              <a:rPr lang="ro-RO" altLang="ru-RU" sz="2400" dirty="0" smtClean="0"/>
              <a:t>ș</a:t>
            </a:r>
            <a:r>
              <a:rPr lang="en-US" altLang="ru-RU" sz="2400" dirty="0" smtClean="0"/>
              <a:t>a </a:t>
            </a:r>
            <a:r>
              <a:rPr lang="en-US" altLang="ru-RU" sz="2400" dirty="0" err="1"/>
              <a:t>fel</a:t>
            </a:r>
            <a:r>
              <a:rPr lang="en-US" altLang="ru-RU" sz="2400" dirty="0"/>
              <a:t> </a:t>
            </a:r>
            <a:r>
              <a:rPr lang="ro-RO" altLang="ru-RU" sz="2400" dirty="0"/>
              <a:t>î</a:t>
            </a:r>
            <a:r>
              <a:rPr lang="en-US" altLang="ru-RU" sz="2400" dirty="0" err="1" smtClean="0"/>
              <a:t>nc</a:t>
            </a:r>
            <a:r>
              <a:rPr lang="ro-RO" altLang="ru-RU" sz="2400" dirty="0" smtClean="0"/>
              <a:t>â</a:t>
            </a:r>
            <a:r>
              <a:rPr lang="en-US" altLang="ru-RU" sz="2400" dirty="0" smtClean="0"/>
              <a:t>t s</a:t>
            </a:r>
            <a:r>
              <a:rPr lang="ro-RO" altLang="ru-RU" sz="2400" dirty="0" smtClean="0"/>
              <a:t>ă</a:t>
            </a:r>
            <a:r>
              <a:rPr lang="en-US" altLang="ru-RU" sz="2400" dirty="0" smtClean="0"/>
              <a:t> </a:t>
            </a:r>
            <a:r>
              <a:rPr lang="en-US" altLang="ru-RU" sz="2400" dirty="0" err="1" smtClean="0"/>
              <a:t>reduc</a:t>
            </a:r>
            <a:r>
              <a:rPr lang="ro-RO" altLang="ru-RU" sz="2400" dirty="0" smtClean="0"/>
              <a:t>ă</a:t>
            </a:r>
            <a:r>
              <a:rPr lang="en-US" altLang="ru-RU" sz="2400" dirty="0" smtClean="0"/>
              <a:t> </a:t>
            </a:r>
            <a:r>
              <a:rPr lang="en-US" altLang="ru-RU" sz="2400" dirty="0" err="1"/>
              <a:t>riscurile</a:t>
            </a:r>
            <a:r>
              <a:rPr lang="en-US" altLang="ru-RU" sz="2400" dirty="0"/>
              <a:t> </a:t>
            </a:r>
            <a:r>
              <a:rPr lang="en-US" altLang="ru-RU" sz="2400" dirty="0" err="1"/>
              <a:t>asociate</a:t>
            </a:r>
            <a:r>
              <a:rPr lang="en-US" altLang="ru-RU" sz="2400" dirty="0"/>
              <a:t> </a:t>
            </a:r>
            <a:r>
              <a:rPr lang="en-US" altLang="ru-RU" sz="2400" dirty="0" err="1" smtClean="0"/>
              <a:t>dezvolt</a:t>
            </a:r>
            <a:r>
              <a:rPr lang="ro-RO" altLang="ru-RU" sz="2400" dirty="0" smtClean="0"/>
              <a:t>ă</a:t>
            </a:r>
            <a:r>
              <a:rPr lang="en-US" altLang="ru-RU" sz="2400" dirty="0" err="1" smtClean="0"/>
              <a:t>rii</a:t>
            </a:r>
            <a:r>
              <a:rPr lang="en-US" altLang="ru-RU" sz="2400" dirty="0" smtClean="0"/>
              <a:t> </a:t>
            </a:r>
            <a:r>
              <a:rPr lang="en-US" altLang="ru-RU" sz="2400" dirty="0" err="1"/>
              <a:t>deciziilor</a:t>
            </a:r>
            <a:r>
              <a:rPr lang="en-US" altLang="ru-RU" sz="2400" dirty="0"/>
              <a:t>. </a:t>
            </a:r>
            <a:r>
              <a:rPr lang="ro-RO" altLang="ru-RU" sz="2400" dirty="0" smtClean="0"/>
              <a:t>A</a:t>
            </a:r>
            <a:r>
              <a:rPr lang="en-US" altLang="ru-RU" sz="2400" dirty="0" err="1" smtClean="0"/>
              <a:t>ceste</a:t>
            </a:r>
            <a:r>
              <a:rPr lang="en-US" altLang="ru-RU" sz="2400" dirty="0" smtClean="0"/>
              <a:t> </a:t>
            </a:r>
            <a:r>
              <a:rPr lang="en-US" altLang="ru-RU" sz="2400" dirty="0" err="1" smtClean="0"/>
              <a:t>activit</a:t>
            </a:r>
            <a:r>
              <a:rPr lang="ro-RO" altLang="ru-RU" sz="2400" dirty="0" smtClean="0"/>
              <a:t>ăț</a:t>
            </a:r>
            <a:r>
              <a:rPr lang="en-US" altLang="ru-RU" sz="2400" dirty="0" err="1" smtClean="0"/>
              <a:t>i</a:t>
            </a:r>
            <a:r>
              <a:rPr lang="en-US" altLang="ru-RU" sz="2400" dirty="0" smtClean="0"/>
              <a:t> </a:t>
            </a:r>
            <a:r>
              <a:rPr lang="en-US" altLang="ru-RU" sz="2400" dirty="0"/>
              <a:t>pot </a:t>
            </a:r>
            <a:r>
              <a:rPr lang="en-US" altLang="ru-RU" sz="2400" dirty="0" err="1"/>
              <a:t>implica</a:t>
            </a:r>
            <a:r>
              <a:rPr lang="en-US" altLang="ru-RU" sz="2400" dirty="0"/>
              <a:t> </a:t>
            </a:r>
            <a:r>
              <a:rPr lang="en-US" altLang="ru-RU" sz="2400" dirty="0" err="1"/>
              <a:t>prototipuri</a:t>
            </a:r>
            <a:r>
              <a:rPr lang="en-US" altLang="ru-RU" sz="2400" dirty="0"/>
              <a:t>, </a:t>
            </a:r>
            <a:r>
              <a:rPr lang="en-US" altLang="ru-RU" sz="2400" dirty="0" err="1" smtClean="0"/>
              <a:t>simul</a:t>
            </a:r>
            <a:r>
              <a:rPr lang="ro-RO" altLang="ru-RU" sz="2400" dirty="0" smtClean="0"/>
              <a:t>ă</a:t>
            </a:r>
            <a:r>
              <a:rPr lang="en-US" altLang="ru-RU" sz="2400" dirty="0" err="1" smtClean="0"/>
              <a:t>ri</a:t>
            </a:r>
            <a:r>
              <a:rPr lang="en-US" altLang="ru-RU" sz="2400" dirty="0"/>
              <a:t>, benchmarking, </a:t>
            </a:r>
            <a:r>
              <a:rPr lang="en-US" altLang="ru-RU" sz="2400" dirty="0" err="1"/>
              <a:t>chestionare</a:t>
            </a:r>
            <a:r>
              <a:rPr lang="en-US" altLang="ru-RU" sz="2400" dirty="0"/>
              <a:t> de </a:t>
            </a:r>
            <a:r>
              <a:rPr lang="en-US" altLang="ru-RU" sz="2400" dirty="0" err="1"/>
              <a:t>administrare</a:t>
            </a:r>
            <a:r>
              <a:rPr lang="en-US" altLang="ru-RU" sz="2400" dirty="0"/>
              <a:t>, </a:t>
            </a:r>
            <a:r>
              <a:rPr lang="en-US" altLang="ru-RU" sz="2400" dirty="0" err="1"/>
              <a:t>modelare</a:t>
            </a:r>
            <a:r>
              <a:rPr lang="en-US" altLang="ru-RU" sz="2400" dirty="0"/>
              <a:t> </a:t>
            </a:r>
            <a:r>
              <a:rPr lang="en-US" altLang="ru-RU" sz="2400" dirty="0" err="1" smtClean="0"/>
              <a:t>analitic</a:t>
            </a:r>
            <a:r>
              <a:rPr lang="ro-RO" altLang="ru-RU" sz="2400" dirty="0" smtClean="0"/>
              <a:t>ă</a:t>
            </a:r>
            <a:r>
              <a:rPr lang="en-US" altLang="ru-RU" sz="2400" dirty="0" smtClean="0"/>
              <a:t> </a:t>
            </a:r>
            <a:r>
              <a:rPr lang="ro-RO" altLang="ru-RU" sz="2400" dirty="0" smtClean="0"/>
              <a:t>ș</a:t>
            </a:r>
            <a:r>
              <a:rPr lang="en-US" altLang="ru-RU" sz="2400" dirty="0" err="1" smtClean="0"/>
              <a:t>i</a:t>
            </a:r>
            <a:r>
              <a:rPr lang="en-US" altLang="ru-RU" sz="2400" dirty="0" smtClean="0"/>
              <a:t> </a:t>
            </a:r>
            <a:r>
              <a:rPr lang="en-US" altLang="ru-RU" sz="2400" dirty="0" err="1"/>
              <a:t>alte</a:t>
            </a:r>
            <a:r>
              <a:rPr lang="en-US" altLang="ru-RU" sz="2400" dirty="0"/>
              <a:t> </a:t>
            </a:r>
            <a:r>
              <a:rPr lang="en-US" altLang="ru-RU" sz="2400" dirty="0" err="1"/>
              <a:t>tehnici</a:t>
            </a:r>
            <a:r>
              <a:rPr lang="en-US" altLang="ru-RU" sz="2400" dirty="0"/>
              <a:t> de </a:t>
            </a:r>
            <a:r>
              <a:rPr lang="en-US" altLang="ru-RU" sz="2400" dirty="0" err="1" smtClean="0"/>
              <a:t>rezolu</a:t>
            </a:r>
            <a:r>
              <a:rPr lang="ro-RO" altLang="ru-RU" sz="2400" dirty="0" smtClean="0"/>
              <a:t>ț</a:t>
            </a:r>
            <a:r>
              <a:rPr lang="en-US" altLang="ru-RU" sz="2400" dirty="0" err="1" smtClean="0"/>
              <a:t>ie</a:t>
            </a:r>
            <a:r>
              <a:rPr lang="en-US" altLang="ru-RU" sz="2400" dirty="0" smtClean="0"/>
              <a:t> </a:t>
            </a:r>
            <a:r>
              <a:rPr lang="en-US" altLang="ru-RU" sz="2400" dirty="0"/>
              <a:t>a </a:t>
            </a:r>
            <a:r>
              <a:rPr lang="en-US" altLang="ru-RU" sz="2400" dirty="0" err="1"/>
              <a:t>riscului</a:t>
            </a:r>
            <a:r>
              <a:rPr lang="en-US" altLang="ru-RU" sz="2400" dirty="0"/>
              <a:t>.  </a:t>
            </a:r>
            <a:r>
              <a:rPr lang="en-US" altLang="ru-RU" sz="2400" dirty="0" err="1" smtClean="0"/>
              <a:t>Dac</a:t>
            </a:r>
            <a:r>
              <a:rPr lang="ro-RO" altLang="ru-RU" sz="2400" dirty="0" smtClean="0"/>
              <a:t>ă</a:t>
            </a:r>
            <a:r>
              <a:rPr lang="en-US" altLang="ru-RU" sz="2400" dirty="0" smtClean="0"/>
              <a:t> opera</a:t>
            </a:r>
            <a:r>
              <a:rPr lang="ro-RO" altLang="ru-RU" sz="2400" dirty="0" smtClean="0"/>
              <a:t>ț</a:t>
            </a:r>
            <a:r>
              <a:rPr lang="en-US" altLang="ru-RU" sz="2400" dirty="0" err="1" smtClean="0"/>
              <a:t>ia</a:t>
            </a:r>
            <a:r>
              <a:rPr lang="en-US" altLang="ru-RU" sz="2400" dirty="0" smtClean="0"/>
              <a:t> critic</a:t>
            </a:r>
            <a:r>
              <a:rPr lang="ro-RO" altLang="ru-RU" sz="2400" dirty="0" smtClean="0"/>
              <a:t>ă</a:t>
            </a:r>
            <a:r>
              <a:rPr lang="en-US" altLang="ru-RU" sz="2400" dirty="0" smtClean="0"/>
              <a:t> </a:t>
            </a:r>
            <a:r>
              <a:rPr lang="ro-RO" altLang="ru-RU" sz="2400" dirty="0" err="1"/>
              <a:t>ș</a:t>
            </a:r>
            <a:r>
              <a:rPr lang="en-US" altLang="ru-RU" sz="2400" dirty="0" err="1" smtClean="0"/>
              <a:t>i</a:t>
            </a:r>
            <a:r>
              <a:rPr lang="en-US" altLang="ru-RU" sz="2400" dirty="0" smtClean="0"/>
              <a:t>/</a:t>
            </a:r>
            <a:r>
              <a:rPr lang="en-US" altLang="ru-RU" sz="2400" dirty="0" err="1" smtClean="0"/>
              <a:t>sau</a:t>
            </a:r>
            <a:r>
              <a:rPr lang="en-US" altLang="ru-RU" sz="2400" dirty="0" smtClean="0"/>
              <a:t> </a:t>
            </a:r>
            <a:r>
              <a:rPr lang="en-US" altLang="ru-RU" sz="2400" dirty="0" err="1"/>
              <a:t>problemele</a:t>
            </a:r>
            <a:r>
              <a:rPr lang="en-US" altLang="ru-RU" sz="2400" dirty="0"/>
              <a:t> </a:t>
            </a:r>
            <a:r>
              <a:rPr lang="en-US" altLang="ru-RU" sz="2400" dirty="0" err="1"/>
              <a:t>tehnice</a:t>
            </a:r>
            <a:r>
              <a:rPr lang="en-US" altLang="ru-RU" sz="2400" dirty="0"/>
              <a:t> </a:t>
            </a:r>
            <a:r>
              <a:rPr lang="en-US" altLang="ru-RU" sz="2400" dirty="0" err="1"/>
              <a:t>precum</a:t>
            </a:r>
            <a:r>
              <a:rPr lang="en-US" altLang="ru-RU" sz="2400" dirty="0"/>
              <a:t> </a:t>
            </a:r>
            <a:r>
              <a:rPr lang="en-US" altLang="ru-RU" sz="2400" dirty="0" err="1"/>
              <a:t>riscul</a:t>
            </a:r>
            <a:r>
              <a:rPr lang="en-US" altLang="ru-RU" sz="2400" dirty="0"/>
              <a:t> </a:t>
            </a:r>
            <a:r>
              <a:rPr lang="en-US" altLang="ru-RU" sz="2400" dirty="0" err="1" smtClean="0"/>
              <a:t>performan</a:t>
            </a:r>
            <a:r>
              <a:rPr lang="ro-RO" altLang="ru-RU" sz="2400" dirty="0" smtClean="0"/>
              <a:t>ț</a:t>
            </a:r>
            <a:r>
              <a:rPr lang="en-US" altLang="ru-RU" sz="2400" dirty="0" err="1" smtClean="0"/>
              <a:t>ei</a:t>
            </a:r>
            <a:r>
              <a:rPr lang="en-US" altLang="ru-RU" sz="2400" dirty="0" smtClean="0"/>
              <a:t> </a:t>
            </a:r>
            <a:r>
              <a:rPr lang="en-US" altLang="ru-RU" sz="2400" dirty="0" err="1"/>
              <a:t>sau</a:t>
            </a:r>
            <a:r>
              <a:rPr lang="en-US" altLang="ru-RU" sz="2400" dirty="0"/>
              <a:t> al </a:t>
            </a:r>
            <a:r>
              <a:rPr lang="en-US" altLang="ru-RU" sz="2400" dirty="0" err="1" smtClean="0"/>
              <a:t>interoperabilit</a:t>
            </a:r>
            <a:r>
              <a:rPr lang="ro-RO" altLang="ru-RU" sz="2400" dirty="0" smtClean="0"/>
              <a:t>ăț</a:t>
            </a:r>
            <a:r>
              <a:rPr lang="en-US" altLang="ru-RU" sz="2400" dirty="0" smtClean="0"/>
              <a:t>ii r</a:t>
            </a:r>
            <a:r>
              <a:rPr lang="ro-RO" altLang="ru-RU" sz="2400" dirty="0" smtClean="0"/>
              <a:t>ă</a:t>
            </a:r>
            <a:r>
              <a:rPr lang="en-US" altLang="ru-RU" sz="2400" dirty="0" smtClean="0"/>
              <a:t>m</a:t>
            </a:r>
            <a:r>
              <a:rPr lang="ro-RO" altLang="ru-RU" sz="2400" dirty="0" smtClean="0"/>
              <a:t>â</a:t>
            </a:r>
            <a:r>
              <a:rPr lang="en-US" altLang="ru-RU" sz="2400" dirty="0" smtClean="0"/>
              <a:t>ne</a:t>
            </a:r>
            <a:r>
              <a:rPr lang="en-US" altLang="ru-RU" sz="2400" dirty="0"/>
              <a:t>, </a:t>
            </a:r>
            <a:r>
              <a:rPr lang="en-US" altLang="ru-RU" sz="2400" dirty="0" err="1"/>
              <a:t>este</a:t>
            </a:r>
            <a:r>
              <a:rPr lang="en-US" altLang="ru-RU" sz="2400" dirty="0"/>
              <a:t> </a:t>
            </a:r>
            <a:r>
              <a:rPr lang="en-US" altLang="ru-RU" sz="2400" dirty="0" err="1" smtClean="0"/>
              <a:t>posibil</a:t>
            </a:r>
            <a:r>
              <a:rPr lang="ro-RO" altLang="ru-RU" sz="2400" dirty="0" smtClean="0"/>
              <a:t>ă</a:t>
            </a:r>
            <a:r>
              <a:rPr lang="en-US" altLang="ru-RU" sz="2400" dirty="0" smtClean="0"/>
              <a:t> </a:t>
            </a:r>
            <a:r>
              <a:rPr lang="en-US" altLang="ru-RU" sz="2400" dirty="0" err="1"/>
              <a:t>adaugarea</a:t>
            </a:r>
            <a:r>
              <a:rPr lang="en-US" altLang="ru-RU" sz="2400" dirty="0"/>
              <a:t> </a:t>
            </a:r>
            <a:r>
              <a:rPr lang="en-US" altLang="ru-RU" sz="2400" dirty="0" err="1"/>
              <a:t>unor</a:t>
            </a:r>
            <a:r>
              <a:rPr lang="en-US" altLang="ru-RU" sz="2400" dirty="0"/>
              <a:t> </a:t>
            </a:r>
            <a:r>
              <a:rPr lang="en-US" altLang="ru-RU" sz="2400" dirty="0" err="1"/>
              <a:t>detalii</a:t>
            </a:r>
            <a:r>
              <a:rPr lang="en-US" altLang="ru-RU" sz="2400" dirty="0"/>
              <a:t> </a:t>
            </a:r>
            <a:r>
              <a:rPr lang="ro-RO" altLang="ru-RU" sz="2400" dirty="0" smtClean="0"/>
              <a:t>î</a:t>
            </a:r>
            <a:r>
              <a:rPr lang="en-US" altLang="ru-RU" sz="2400" dirty="0" smtClean="0"/>
              <a:t>n </a:t>
            </a:r>
            <a:r>
              <a:rPr lang="en-US" altLang="ru-RU" sz="2400" dirty="0"/>
              <a:t>plus a </a:t>
            </a:r>
            <a:r>
              <a:rPr lang="en-US" altLang="ru-RU" sz="2400" dirty="0" err="1"/>
              <a:t>prototipului</a:t>
            </a:r>
            <a:r>
              <a:rPr lang="en-US" altLang="ru-RU" sz="2400" dirty="0"/>
              <a:t> </a:t>
            </a:r>
            <a:r>
              <a:rPr lang="ro-RO" altLang="ru-RU" sz="2400" dirty="0" err="1"/>
              <a:t>î</a:t>
            </a:r>
            <a:r>
              <a:rPr lang="en-US" altLang="ru-RU" sz="2400" dirty="0" err="1" smtClean="0"/>
              <a:t>nainte</a:t>
            </a:r>
            <a:r>
              <a:rPr lang="en-US" altLang="ru-RU" sz="2400" dirty="0" smtClean="0"/>
              <a:t> </a:t>
            </a:r>
            <a:r>
              <a:rPr lang="en-US" altLang="ru-RU" sz="2400" dirty="0"/>
              <a:t>de </a:t>
            </a:r>
            <a:r>
              <a:rPr lang="ro-RO" altLang="ru-RU" sz="2400" dirty="0" smtClean="0"/>
              <a:t>a </a:t>
            </a:r>
            <a:r>
              <a:rPr lang="en-US" altLang="ru-RU" sz="2400" dirty="0" err="1" smtClean="0"/>
              <a:t>trece</a:t>
            </a:r>
            <a:r>
              <a:rPr lang="en-US" altLang="ru-RU" sz="2400" dirty="0" smtClean="0"/>
              <a:t> </a:t>
            </a:r>
            <a:r>
              <a:rPr lang="en-US" altLang="ru-RU" sz="2400" dirty="0"/>
              <a:t>la </a:t>
            </a:r>
            <a:r>
              <a:rPr lang="en-US" altLang="ru-RU" sz="2400" dirty="0" err="1"/>
              <a:t>urmatorul</a:t>
            </a:r>
            <a:r>
              <a:rPr lang="en-US" altLang="ru-RU" sz="2400" dirty="0"/>
              <a:t> </a:t>
            </a:r>
            <a:r>
              <a:rPr lang="en-US" altLang="ru-RU" sz="2400" dirty="0" err="1"/>
              <a:t>cadran</a:t>
            </a:r>
            <a:r>
              <a:rPr lang="en-US" altLang="ru-RU" sz="2400" dirty="0"/>
              <a:t>. </a:t>
            </a:r>
            <a:endParaRPr lang="ru-RU" altLang="ru-RU" sz="2400" dirty="0"/>
          </a:p>
          <a:p>
            <a:pPr>
              <a:defRPr/>
            </a:pPr>
            <a:endParaRPr lang="ru-RU" sz="2500" i="1" dirty="0"/>
          </a:p>
          <a:p>
            <a:pPr>
              <a:defRPr/>
            </a:pPr>
            <a:endParaRPr lang="ru-RU" dirty="0"/>
          </a:p>
        </p:txBody>
      </p:sp>
    </p:spTree>
    <p:extLst>
      <p:ext uri="{BB962C8B-B14F-4D97-AF65-F5344CB8AC3E}">
        <p14:creationId xmlns:p14="http://schemas.microsoft.com/office/powerpoint/2010/main" val="13648048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a:xfrm>
            <a:off x="2136775" y="228600"/>
            <a:ext cx="8153400" cy="755073"/>
          </a:xfrm>
        </p:spPr>
        <p:txBody>
          <a:bodyPr/>
          <a:lstStyle/>
          <a:p>
            <a:r>
              <a:rPr lang="en-US" altLang="ru-RU" sz="3600" b="1" dirty="0" err="1"/>
              <a:t>Descrierea</a:t>
            </a:r>
            <a:r>
              <a:rPr lang="en-US" altLang="ru-RU" sz="3600" b="1" dirty="0"/>
              <a:t> </a:t>
            </a:r>
            <a:r>
              <a:rPr lang="en-US" altLang="ru-RU" sz="3600" b="1" dirty="0" err="1"/>
              <a:t>modelului</a:t>
            </a:r>
            <a:r>
              <a:rPr lang="en-US" altLang="ru-RU" sz="3600" b="1" dirty="0"/>
              <a:t> </a:t>
            </a:r>
            <a:r>
              <a:rPr lang="en-US" altLang="ru-RU" sz="3600" b="1" dirty="0" err="1"/>
              <a:t>spirala</a:t>
            </a:r>
            <a:endParaRPr lang="ru-RU" altLang="ru-RU" sz="3600" dirty="0"/>
          </a:p>
        </p:txBody>
      </p:sp>
      <p:sp>
        <p:nvSpPr>
          <p:cNvPr id="128003" name="Content Placeholder 2"/>
          <p:cNvSpPr>
            <a:spLocks noGrp="1"/>
          </p:cNvSpPr>
          <p:nvPr>
            <p:ph sz="quarter" idx="1"/>
          </p:nvPr>
        </p:nvSpPr>
        <p:spPr>
          <a:xfrm>
            <a:off x="974036" y="983673"/>
            <a:ext cx="10754138" cy="5398077"/>
          </a:xfrm>
        </p:spPr>
        <p:txBody>
          <a:bodyPr>
            <a:normAutofit lnSpcReduction="10000"/>
          </a:bodyPr>
          <a:lstStyle/>
          <a:p>
            <a:r>
              <a:rPr lang="en-US" altLang="ru-RU" sz="2400" dirty="0"/>
              <a:t> </a:t>
            </a:r>
            <a:r>
              <a:rPr lang="en-US" altLang="ru-RU" b="1" i="1" dirty="0" err="1">
                <a:solidFill>
                  <a:srgbClr val="C00000"/>
                </a:solidFill>
              </a:rPr>
              <a:t>Cadranul</a:t>
            </a:r>
            <a:r>
              <a:rPr lang="en-US" altLang="ru-RU" b="1" i="1" dirty="0">
                <a:solidFill>
                  <a:srgbClr val="C00000"/>
                </a:solidFill>
              </a:rPr>
              <a:t> 3</a:t>
            </a:r>
            <a:endParaRPr lang="ru-RU" altLang="ru-RU" b="1" i="1" dirty="0">
              <a:solidFill>
                <a:srgbClr val="C00000"/>
              </a:solidFill>
            </a:endParaRPr>
          </a:p>
          <a:p>
            <a:pPr marL="0" indent="0">
              <a:buNone/>
            </a:pPr>
            <a:r>
              <a:rPr lang="en-US" altLang="ru-RU" dirty="0" err="1"/>
              <a:t>Daca</a:t>
            </a:r>
            <a:r>
              <a:rPr lang="en-US" altLang="ru-RU" dirty="0"/>
              <a:t> se </a:t>
            </a:r>
            <a:r>
              <a:rPr lang="en-US" altLang="ru-RU" dirty="0" err="1"/>
              <a:t>determina</a:t>
            </a:r>
            <a:r>
              <a:rPr lang="en-US" altLang="ru-RU" dirty="0"/>
              <a:t> ca </a:t>
            </a:r>
            <a:r>
              <a:rPr lang="en-US" altLang="ru-RU" dirty="0" err="1"/>
              <a:t>prototipul</a:t>
            </a:r>
            <a:r>
              <a:rPr lang="en-US" altLang="ru-RU" dirty="0"/>
              <a:t> anterior are </a:t>
            </a:r>
            <a:r>
              <a:rPr lang="en-US" altLang="ru-RU" dirty="0" err="1"/>
              <a:t>rezolvate</a:t>
            </a:r>
            <a:r>
              <a:rPr lang="en-US" altLang="ru-RU" dirty="0"/>
              <a:t> </a:t>
            </a:r>
            <a:r>
              <a:rPr lang="en-US" altLang="ru-RU" dirty="0" err="1"/>
              <a:t>operatiile</a:t>
            </a:r>
            <a:r>
              <a:rPr lang="en-US" altLang="ru-RU" dirty="0"/>
              <a:t> </a:t>
            </a:r>
            <a:r>
              <a:rPr lang="en-US" altLang="ru-RU" dirty="0" err="1"/>
              <a:t>critice</a:t>
            </a:r>
            <a:r>
              <a:rPr lang="en-US" altLang="ru-RU" dirty="0"/>
              <a:t>/</a:t>
            </a:r>
            <a:r>
              <a:rPr lang="en-US" altLang="ru-RU" dirty="0" err="1"/>
              <a:t>problemele</a:t>
            </a:r>
            <a:r>
              <a:rPr lang="en-US" altLang="ru-RU" dirty="0"/>
              <a:t> </a:t>
            </a:r>
            <a:r>
              <a:rPr lang="en-US" altLang="ru-RU" dirty="0" err="1"/>
              <a:t>tehnice</a:t>
            </a:r>
            <a:r>
              <a:rPr lang="en-US" altLang="ru-RU" dirty="0"/>
              <a:t>, </a:t>
            </a:r>
            <a:r>
              <a:rPr lang="en-US" altLang="ru-RU" dirty="0" err="1"/>
              <a:t>activitatile</a:t>
            </a:r>
            <a:r>
              <a:rPr lang="en-US" altLang="ru-RU" dirty="0"/>
              <a:t> de </a:t>
            </a:r>
            <a:r>
              <a:rPr lang="en-US" altLang="ru-RU" dirty="0" err="1"/>
              <a:t>dezvoltare</a:t>
            </a:r>
            <a:r>
              <a:rPr lang="en-US" altLang="ru-RU" dirty="0"/>
              <a:t> </a:t>
            </a:r>
            <a:r>
              <a:rPr lang="en-US" altLang="ru-RU" dirty="0" err="1"/>
              <a:t>si</a:t>
            </a:r>
            <a:r>
              <a:rPr lang="en-US" altLang="ru-RU" dirty="0"/>
              <a:t> </a:t>
            </a:r>
            <a:r>
              <a:rPr lang="en-US" altLang="ru-RU" dirty="0" err="1"/>
              <a:t>verificare</a:t>
            </a:r>
            <a:r>
              <a:rPr lang="en-US" altLang="ru-RU" dirty="0"/>
              <a:t>, se </a:t>
            </a:r>
            <a:r>
              <a:rPr lang="en-US" altLang="ru-RU" dirty="0" err="1"/>
              <a:t>trece</a:t>
            </a:r>
            <a:r>
              <a:rPr lang="en-US" altLang="ru-RU" dirty="0"/>
              <a:t> la </a:t>
            </a:r>
            <a:r>
              <a:rPr lang="en-US" altLang="ru-RU" dirty="0" err="1"/>
              <a:t>urmatorul</a:t>
            </a:r>
            <a:r>
              <a:rPr lang="en-US" altLang="ru-RU" dirty="0"/>
              <a:t> </a:t>
            </a:r>
            <a:r>
              <a:rPr lang="en-US" altLang="ru-RU" dirty="0" err="1"/>
              <a:t>nivel</a:t>
            </a:r>
            <a:r>
              <a:rPr lang="en-US" altLang="ru-RU" dirty="0"/>
              <a:t>. Ca </a:t>
            </a:r>
            <a:r>
              <a:rPr lang="en-US" altLang="ru-RU" dirty="0" err="1"/>
              <a:t>rezultat</a:t>
            </a:r>
            <a:r>
              <a:rPr lang="en-US" altLang="ru-RU" dirty="0"/>
              <a:t>, </a:t>
            </a:r>
            <a:r>
              <a:rPr lang="en-US" altLang="ru-RU" dirty="0" err="1"/>
              <a:t>modul</a:t>
            </a:r>
            <a:r>
              <a:rPr lang="en-US" altLang="ru-RU" dirty="0"/>
              <a:t> de </a:t>
            </a:r>
            <a:r>
              <a:rPr lang="en-US" altLang="ru-RU" dirty="0" err="1"/>
              <a:t>baza</a:t>
            </a:r>
            <a:r>
              <a:rPr lang="en-US" altLang="ru-RU" dirty="0"/>
              <a:t> ‘</a:t>
            </a:r>
            <a:r>
              <a:rPr lang="en-US" altLang="ru-RU" dirty="0" err="1"/>
              <a:t>cascada</a:t>
            </a:r>
            <a:r>
              <a:rPr lang="en-US" altLang="ru-RU" dirty="0"/>
              <a:t>’ </a:t>
            </a:r>
            <a:r>
              <a:rPr lang="en-US" altLang="ru-RU" dirty="0" err="1"/>
              <a:t>poate</a:t>
            </a:r>
            <a:r>
              <a:rPr lang="en-US" altLang="ru-RU" dirty="0"/>
              <a:t> fi </a:t>
            </a:r>
            <a:r>
              <a:rPr lang="en-US" altLang="ru-RU" dirty="0" err="1"/>
              <a:t>utilizat</a:t>
            </a:r>
            <a:r>
              <a:rPr lang="en-US" altLang="ru-RU" dirty="0"/>
              <a:t>(</a:t>
            </a:r>
            <a:r>
              <a:rPr lang="en-US" altLang="ru-RU" dirty="0" err="1"/>
              <a:t>descrierea</a:t>
            </a:r>
            <a:r>
              <a:rPr lang="en-US" altLang="ru-RU" dirty="0"/>
              <a:t>, conceptual </a:t>
            </a:r>
            <a:r>
              <a:rPr lang="en-US" altLang="ru-RU" dirty="0" err="1"/>
              <a:t>operatiilor</a:t>
            </a:r>
            <a:r>
              <a:rPr lang="en-US" altLang="ru-RU" dirty="0"/>
              <a:t>, </a:t>
            </a:r>
            <a:r>
              <a:rPr lang="en-US" altLang="ru-RU" dirty="0" err="1"/>
              <a:t>dezvoltarea</a:t>
            </a:r>
            <a:r>
              <a:rPr lang="en-US" altLang="ru-RU" dirty="0"/>
              <a:t>, </a:t>
            </a:r>
            <a:r>
              <a:rPr lang="en-US" altLang="ru-RU" dirty="0" err="1"/>
              <a:t>integrarea</a:t>
            </a:r>
            <a:r>
              <a:rPr lang="en-US" altLang="ru-RU" dirty="0"/>
              <a:t> </a:t>
            </a:r>
            <a:r>
              <a:rPr lang="en-US" altLang="ru-RU" dirty="0" err="1"/>
              <a:t>si</a:t>
            </a:r>
            <a:r>
              <a:rPr lang="en-US" altLang="ru-RU" dirty="0"/>
              <a:t> </a:t>
            </a:r>
            <a:r>
              <a:rPr lang="en-US" altLang="ru-RU" dirty="0" err="1"/>
              <a:t>testarea</a:t>
            </a:r>
            <a:r>
              <a:rPr lang="en-US" altLang="ru-RU" dirty="0"/>
              <a:t> </a:t>
            </a:r>
            <a:r>
              <a:rPr lang="en-US" altLang="ru-RU" dirty="0" err="1"/>
              <a:t>urmatorului</a:t>
            </a:r>
            <a:r>
              <a:rPr lang="en-US" altLang="ru-RU" dirty="0"/>
              <a:t> </a:t>
            </a:r>
            <a:r>
              <a:rPr lang="en-US" altLang="ru-RU" dirty="0" err="1"/>
              <a:t>sistem</a:t>
            </a:r>
            <a:r>
              <a:rPr lang="en-US" altLang="ru-RU" dirty="0"/>
              <a:t>). Se </a:t>
            </a:r>
            <a:r>
              <a:rPr lang="en-US" altLang="ru-RU" dirty="0" err="1"/>
              <a:t>poate</a:t>
            </a:r>
            <a:r>
              <a:rPr lang="en-US" altLang="ru-RU" dirty="0"/>
              <a:t> </a:t>
            </a:r>
            <a:r>
              <a:rPr lang="en-US" altLang="ru-RU" dirty="0" err="1"/>
              <a:t>utiliza</a:t>
            </a:r>
            <a:r>
              <a:rPr lang="en-US" altLang="ru-RU" dirty="0"/>
              <a:t> </a:t>
            </a:r>
            <a:r>
              <a:rPr lang="en-US" altLang="ru-RU" dirty="0" err="1"/>
              <a:t>si</a:t>
            </a:r>
            <a:r>
              <a:rPr lang="en-US" altLang="ru-RU" dirty="0"/>
              <a:t> </a:t>
            </a:r>
            <a:r>
              <a:rPr lang="en-US" altLang="ru-RU" dirty="0" err="1"/>
              <a:t>dezvoltarea</a:t>
            </a:r>
            <a:r>
              <a:rPr lang="en-US" altLang="ru-RU" dirty="0"/>
              <a:t> </a:t>
            </a:r>
            <a:r>
              <a:rPr lang="en-US" altLang="ru-RU" dirty="0" err="1"/>
              <a:t>incrementala</a:t>
            </a:r>
            <a:r>
              <a:rPr lang="en-US" altLang="ru-RU" dirty="0"/>
              <a:t>. </a:t>
            </a:r>
            <a:endParaRPr lang="ro-RO" altLang="ru-RU" dirty="0" smtClean="0"/>
          </a:p>
          <a:p>
            <a:r>
              <a:rPr lang="en-US" altLang="ru-RU" b="1" i="1" dirty="0" err="1">
                <a:solidFill>
                  <a:srgbClr val="C00000"/>
                </a:solidFill>
              </a:rPr>
              <a:t>Cadranul</a:t>
            </a:r>
            <a:r>
              <a:rPr lang="en-US" altLang="ru-RU" b="1" i="1" dirty="0">
                <a:solidFill>
                  <a:srgbClr val="C00000"/>
                </a:solidFill>
              </a:rPr>
              <a:t> 4</a:t>
            </a:r>
            <a:endParaRPr lang="ru-RU" altLang="ru-RU" b="1" i="1" dirty="0">
              <a:solidFill>
                <a:srgbClr val="C00000"/>
              </a:solidFill>
            </a:endParaRPr>
          </a:p>
          <a:p>
            <a:pPr marL="0" indent="0">
              <a:buNone/>
            </a:pPr>
            <a:r>
              <a:rPr lang="ru-RU" altLang="ru-RU" dirty="0" err="1"/>
              <a:t>Modelul</a:t>
            </a:r>
            <a:r>
              <a:rPr lang="ru-RU" altLang="ru-RU" dirty="0"/>
              <a:t> </a:t>
            </a:r>
            <a:r>
              <a:rPr lang="ru-RU" altLang="ru-RU" dirty="0" err="1"/>
              <a:t>de</a:t>
            </a:r>
            <a:r>
              <a:rPr lang="ru-RU" altLang="ru-RU" dirty="0"/>
              <a:t> </a:t>
            </a:r>
            <a:r>
              <a:rPr lang="ru-RU" altLang="ru-RU" dirty="0" err="1"/>
              <a:t>dezvoltare</a:t>
            </a:r>
            <a:r>
              <a:rPr lang="ru-RU" altLang="ru-RU" dirty="0"/>
              <a:t> </a:t>
            </a:r>
            <a:r>
              <a:rPr lang="ru-RU" altLang="ru-RU" dirty="0" err="1"/>
              <a:t>in</a:t>
            </a:r>
            <a:r>
              <a:rPr lang="ru-RU" altLang="ru-RU" dirty="0"/>
              <a:t> </a:t>
            </a:r>
            <a:r>
              <a:rPr lang="ru-RU" altLang="ru-RU" dirty="0" err="1"/>
              <a:t>spirala</a:t>
            </a:r>
            <a:r>
              <a:rPr lang="ru-RU" altLang="ru-RU" dirty="0"/>
              <a:t> </a:t>
            </a:r>
            <a:r>
              <a:rPr lang="ru-RU" altLang="ru-RU" dirty="0" err="1"/>
              <a:t>are</a:t>
            </a:r>
            <a:r>
              <a:rPr lang="ru-RU" altLang="ru-RU" dirty="0"/>
              <a:t> o </a:t>
            </a:r>
            <a:r>
              <a:rPr lang="ru-RU" altLang="ru-RU" dirty="0" err="1"/>
              <a:t>caracteristica</a:t>
            </a:r>
            <a:r>
              <a:rPr lang="ru-RU" altLang="ru-RU" dirty="0"/>
              <a:t> </a:t>
            </a:r>
            <a:r>
              <a:rPr lang="ru-RU" altLang="ru-RU" dirty="0" err="1"/>
              <a:t>comuna</a:t>
            </a:r>
            <a:r>
              <a:rPr lang="ru-RU" altLang="ru-RU" dirty="0"/>
              <a:t> </a:t>
            </a:r>
            <a:r>
              <a:rPr lang="ru-RU" altLang="ru-RU" dirty="0" err="1"/>
              <a:t>cu</a:t>
            </a:r>
            <a:r>
              <a:rPr lang="ru-RU" altLang="ru-RU" dirty="0"/>
              <a:t> </a:t>
            </a:r>
            <a:r>
              <a:rPr lang="ru-RU" altLang="ru-RU" dirty="0" err="1"/>
              <a:t>toate</a:t>
            </a:r>
            <a:r>
              <a:rPr lang="ru-RU" altLang="ru-RU" dirty="0"/>
              <a:t> </a:t>
            </a:r>
            <a:r>
              <a:rPr lang="ru-RU" altLang="ru-RU" dirty="0" err="1"/>
              <a:t>celelalte</a:t>
            </a:r>
            <a:r>
              <a:rPr lang="ru-RU" altLang="ru-RU" dirty="0"/>
              <a:t> </a:t>
            </a:r>
            <a:r>
              <a:rPr lang="ru-RU" altLang="ru-RU" dirty="0" err="1"/>
              <a:t>modele</a:t>
            </a:r>
            <a:r>
              <a:rPr lang="ru-RU" altLang="ru-RU" dirty="0"/>
              <a:t>: </a:t>
            </a:r>
            <a:r>
              <a:rPr lang="ru-RU" altLang="ru-RU" dirty="0" err="1"/>
              <a:t>nevoia</a:t>
            </a:r>
            <a:r>
              <a:rPr lang="ru-RU" altLang="ru-RU" dirty="0"/>
              <a:t> </a:t>
            </a:r>
            <a:r>
              <a:rPr lang="ru-RU" altLang="ru-RU" dirty="0" err="1"/>
              <a:t>planificarii</a:t>
            </a:r>
            <a:r>
              <a:rPr lang="ru-RU" altLang="ru-RU" dirty="0"/>
              <a:t> </a:t>
            </a:r>
            <a:r>
              <a:rPr lang="ru-RU" altLang="ru-RU" dirty="0" err="1"/>
              <a:t>tehnice</a:t>
            </a:r>
            <a:r>
              <a:rPr lang="ru-RU" altLang="ru-RU" dirty="0"/>
              <a:t> </a:t>
            </a:r>
            <a:r>
              <a:rPr lang="ru-RU" altLang="ru-RU" dirty="0" err="1"/>
              <a:t>avansate</a:t>
            </a:r>
            <a:r>
              <a:rPr lang="ru-RU" altLang="ru-RU" dirty="0"/>
              <a:t> </a:t>
            </a:r>
            <a:r>
              <a:rPr lang="ru-RU" altLang="ru-RU" dirty="0" err="1"/>
              <a:t>si</a:t>
            </a:r>
            <a:r>
              <a:rPr lang="ru-RU" altLang="ru-RU" dirty="0"/>
              <a:t> </a:t>
            </a:r>
            <a:r>
              <a:rPr lang="ru-RU" altLang="ru-RU" dirty="0" err="1"/>
              <a:t>analize</a:t>
            </a:r>
            <a:r>
              <a:rPr lang="ru-RU" altLang="ru-RU" dirty="0"/>
              <a:t> </a:t>
            </a:r>
            <a:r>
              <a:rPr lang="ru-RU" altLang="ru-RU" dirty="0" err="1"/>
              <a:t>multidisciplinare</a:t>
            </a:r>
            <a:r>
              <a:rPr lang="ru-RU" altLang="ru-RU" dirty="0"/>
              <a:t> </a:t>
            </a:r>
            <a:r>
              <a:rPr lang="ru-RU" altLang="ru-RU" dirty="0" err="1"/>
              <a:t>la</a:t>
            </a:r>
            <a:r>
              <a:rPr lang="ru-RU" altLang="ru-RU" dirty="0"/>
              <a:t> </a:t>
            </a:r>
            <a:r>
              <a:rPr lang="ru-RU" altLang="ru-RU" dirty="0" err="1"/>
              <a:t>asteptarea</a:t>
            </a:r>
            <a:r>
              <a:rPr lang="ru-RU" altLang="ru-RU" dirty="0"/>
              <a:t> </a:t>
            </a:r>
            <a:r>
              <a:rPr lang="ru-RU" altLang="ru-RU" dirty="0" err="1"/>
              <a:t>critica</a:t>
            </a:r>
            <a:r>
              <a:rPr lang="ru-RU" altLang="ru-RU" dirty="0"/>
              <a:t>. </a:t>
            </a:r>
            <a:r>
              <a:rPr lang="ru-RU" altLang="ru-RU" dirty="0" err="1"/>
              <a:t>Fiecare</a:t>
            </a:r>
            <a:r>
              <a:rPr lang="ru-RU" altLang="ru-RU" dirty="0"/>
              <a:t> </a:t>
            </a:r>
            <a:r>
              <a:rPr lang="ru-RU" altLang="ru-RU" dirty="0" err="1"/>
              <a:t>ciclu</a:t>
            </a:r>
            <a:r>
              <a:rPr lang="ru-RU" altLang="ru-RU" dirty="0"/>
              <a:t> </a:t>
            </a:r>
            <a:r>
              <a:rPr lang="ru-RU" altLang="ru-RU" dirty="0" err="1"/>
              <a:t>al</a:t>
            </a:r>
            <a:r>
              <a:rPr lang="ru-RU" altLang="ru-RU" dirty="0"/>
              <a:t> </a:t>
            </a:r>
            <a:r>
              <a:rPr lang="ru-RU" altLang="ru-RU" dirty="0" err="1"/>
              <a:t>modelului</a:t>
            </a:r>
            <a:r>
              <a:rPr lang="ru-RU" altLang="ru-RU" dirty="0"/>
              <a:t> </a:t>
            </a:r>
            <a:r>
              <a:rPr lang="ru-RU" altLang="ru-RU" dirty="0" err="1"/>
              <a:t>culmina</a:t>
            </a:r>
            <a:r>
              <a:rPr lang="ru-RU" altLang="ru-RU" dirty="0"/>
              <a:t> </a:t>
            </a:r>
            <a:r>
              <a:rPr lang="ru-RU" altLang="ru-RU" dirty="0" err="1"/>
              <a:t>cu</a:t>
            </a:r>
            <a:r>
              <a:rPr lang="ru-RU" altLang="ru-RU" dirty="0"/>
              <a:t> o </a:t>
            </a:r>
            <a:r>
              <a:rPr lang="ru-RU" altLang="ru-RU" dirty="0" err="1"/>
              <a:t>analiza</a:t>
            </a:r>
            <a:r>
              <a:rPr lang="ru-RU" altLang="ru-RU" dirty="0"/>
              <a:t> </a:t>
            </a:r>
            <a:r>
              <a:rPr lang="ru-RU" altLang="ru-RU" dirty="0" err="1"/>
              <a:t>tehnica</a:t>
            </a:r>
            <a:r>
              <a:rPr lang="ru-RU" altLang="ru-RU" dirty="0"/>
              <a:t> </a:t>
            </a:r>
            <a:r>
              <a:rPr lang="ru-RU" altLang="ru-RU" dirty="0" err="1"/>
              <a:t>ce</a:t>
            </a:r>
            <a:r>
              <a:rPr lang="ru-RU" altLang="ru-RU" dirty="0"/>
              <a:t> </a:t>
            </a:r>
            <a:r>
              <a:rPr lang="ru-RU" altLang="ru-RU" dirty="0" err="1"/>
              <a:t>evalueaza</a:t>
            </a:r>
            <a:r>
              <a:rPr lang="ru-RU" altLang="ru-RU" dirty="0"/>
              <a:t> </a:t>
            </a:r>
            <a:r>
              <a:rPr lang="ru-RU" altLang="ru-RU" dirty="0" err="1"/>
              <a:t>starea</a:t>
            </a:r>
            <a:r>
              <a:rPr lang="ru-RU" altLang="ru-RU" dirty="0"/>
              <a:t>, </a:t>
            </a:r>
            <a:r>
              <a:rPr lang="ru-RU" altLang="ru-RU" dirty="0" err="1"/>
              <a:t>progresul</a:t>
            </a:r>
            <a:r>
              <a:rPr lang="ru-RU" altLang="ru-RU" dirty="0"/>
              <a:t>, </a:t>
            </a:r>
            <a:r>
              <a:rPr lang="ru-RU" altLang="ru-RU" dirty="0" err="1"/>
              <a:t>maturitatea</a:t>
            </a:r>
            <a:r>
              <a:rPr lang="ru-RU" altLang="ru-RU" dirty="0"/>
              <a:t>, </a:t>
            </a:r>
            <a:r>
              <a:rPr lang="ru-RU" altLang="ru-RU" dirty="0" err="1"/>
              <a:t>meritele</a:t>
            </a:r>
            <a:r>
              <a:rPr lang="ru-RU" altLang="ru-RU" dirty="0"/>
              <a:t> </a:t>
            </a:r>
            <a:r>
              <a:rPr lang="ru-RU" altLang="ru-RU" dirty="0" err="1"/>
              <a:t>si</a:t>
            </a:r>
            <a:r>
              <a:rPr lang="ru-RU" altLang="ru-RU" dirty="0"/>
              <a:t> </a:t>
            </a:r>
            <a:r>
              <a:rPr lang="ru-RU" altLang="ru-RU" dirty="0" err="1"/>
              <a:t>riscurile</a:t>
            </a:r>
            <a:r>
              <a:rPr lang="ru-RU" altLang="ru-RU" dirty="0"/>
              <a:t> </a:t>
            </a:r>
            <a:r>
              <a:rPr lang="ru-RU" altLang="ru-RU" dirty="0" err="1"/>
              <a:t>dezvoltarii</a:t>
            </a:r>
            <a:r>
              <a:rPr lang="ru-RU" altLang="ru-RU" dirty="0"/>
              <a:t>. </a:t>
            </a:r>
          </a:p>
          <a:p>
            <a:pPr marL="0" indent="0">
              <a:buNone/>
            </a:pPr>
            <a:endParaRPr lang="ru-RU" altLang="ru-RU" dirty="0"/>
          </a:p>
          <a:p>
            <a:endParaRPr lang="ru-RU" altLang="ru-RU" sz="2400" dirty="0"/>
          </a:p>
          <a:p>
            <a:endParaRPr lang="ru-RU" altLang="ru-RU" sz="2400" dirty="0"/>
          </a:p>
          <a:p>
            <a:endParaRPr lang="ru-RU" altLang="ru-RU" sz="2400" dirty="0"/>
          </a:p>
        </p:txBody>
      </p:sp>
    </p:spTree>
    <p:extLst>
      <p:ext uri="{BB962C8B-B14F-4D97-AF65-F5344CB8AC3E}">
        <p14:creationId xmlns:p14="http://schemas.microsoft.com/office/powerpoint/2010/main" val="366678848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1847851" y="228600"/>
            <a:ext cx="8442325" cy="990600"/>
          </a:xfrm>
        </p:spPr>
        <p:txBody>
          <a:bodyPr/>
          <a:lstStyle/>
          <a:p>
            <a:r>
              <a:rPr lang="en-US" altLang="ru-RU" sz="3600" b="1" dirty="0" err="1"/>
              <a:t>Avantaje</a:t>
            </a:r>
            <a:r>
              <a:rPr lang="en-US" altLang="ru-RU" sz="3600" b="1" dirty="0"/>
              <a:t> </a:t>
            </a:r>
            <a:r>
              <a:rPr lang="en-US" altLang="ru-RU" sz="3600" b="1" dirty="0" err="1"/>
              <a:t>si</a:t>
            </a:r>
            <a:r>
              <a:rPr lang="en-US" altLang="ru-RU" sz="3600" b="1" dirty="0"/>
              <a:t> </a:t>
            </a:r>
            <a:r>
              <a:rPr lang="en-US" altLang="ru-RU" sz="3600" b="1" dirty="0" err="1"/>
              <a:t>dezavantaje</a:t>
            </a:r>
            <a:r>
              <a:rPr lang="ro-RO" altLang="ru-RU" sz="3600" b="1" dirty="0"/>
              <a:t> </a:t>
            </a:r>
            <a:r>
              <a:rPr lang="en-US" altLang="ru-RU" sz="3600" b="1" dirty="0" err="1"/>
              <a:t>modelului</a:t>
            </a:r>
            <a:r>
              <a:rPr lang="en-US" altLang="ru-RU" sz="3600" b="1" dirty="0"/>
              <a:t> </a:t>
            </a:r>
            <a:r>
              <a:rPr lang="en-US" altLang="ru-RU" sz="3600" b="1" dirty="0" err="1"/>
              <a:t>spirala</a:t>
            </a:r>
            <a:endParaRPr lang="ru-RU" altLang="ru-RU" sz="3600" dirty="0"/>
          </a:p>
        </p:txBody>
      </p:sp>
      <p:sp>
        <p:nvSpPr>
          <p:cNvPr id="3" name="Content Placeholder 2"/>
          <p:cNvSpPr>
            <a:spLocks noGrp="1"/>
          </p:cNvSpPr>
          <p:nvPr>
            <p:ph sz="quarter" idx="1"/>
          </p:nvPr>
        </p:nvSpPr>
        <p:spPr>
          <a:xfrm>
            <a:off x="534122" y="1050492"/>
            <a:ext cx="11069781" cy="5256212"/>
          </a:xfrm>
        </p:spPr>
        <p:txBody>
          <a:bodyPr>
            <a:normAutofit lnSpcReduction="10000"/>
          </a:bodyPr>
          <a:lstStyle/>
          <a:p>
            <a:pPr marL="0" indent="0">
              <a:buNone/>
              <a:defRPr/>
            </a:pPr>
            <a:r>
              <a:rPr lang="en-US" sz="2400" b="1" i="1" dirty="0" err="1"/>
              <a:t>Avantaje</a:t>
            </a:r>
            <a:r>
              <a:rPr lang="ro-RO" sz="2400" b="1" i="1" dirty="0"/>
              <a:t>:</a:t>
            </a:r>
            <a:endParaRPr lang="ru-RU" sz="2400" b="1" i="1" dirty="0"/>
          </a:p>
          <a:p>
            <a:pPr>
              <a:buClrTx/>
              <a:buFont typeface="Wingdings" panose="05000000000000000000" pitchFamily="2" charset="2"/>
              <a:buChar char="Ø"/>
              <a:defRPr/>
            </a:pPr>
            <a:r>
              <a:rPr lang="en-US" sz="2400" dirty="0" err="1"/>
              <a:t>Analiza</a:t>
            </a:r>
            <a:r>
              <a:rPr lang="en-US" sz="2400" dirty="0"/>
              <a:t> </a:t>
            </a:r>
            <a:r>
              <a:rPr lang="en-US" sz="2400" dirty="0" err="1"/>
              <a:t>crescut</a:t>
            </a:r>
            <a:r>
              <a:rPr lang="ro-RO" sz="2400" dirty="0"/>
              <a:t>ă</a:t>
            </a:r>
            <a:r>
              <a:rPr lang="en-US" sz="2400" dirty="0"/>
              <a:t> a </a:t>
            </a:r>
            <a:r>
              <a:rPr lang="en-US" sz="2400" dirty="0" err="1"/>
              <a:t>riscurilor</a:t>
            </a:r>
            <a:endParaRPr lang="ru-RU" sz="2400" dirty="0"/>
          </a:p>
          <a:p>
            <a:pPr>
              <a:buClrTx/>
              <a:buFont typeface="Wingdings" panose="05000000000000000000" pitchFamily="2" charset="2"/>
              <a:buChar char="Ø"/>
              <a:defRPr/>
            </a:pPr>
            <a:r>
              <a:rPr lang="en-US" sz="2400" dirty="0"/>
              <a:t>Ideal </a:t>
            </a:r>
            <a:r>
              <a:rPr lang="en-US" sz="2400" dirty="0" err="1"/>
              <a:t>pentru</a:t>
            </a:r>
            <a:r>
              <a:rPr lang="en-US" sz="2400" dirty="0"/>
              <a:t> </a:t>
            </a:r>
            <a:r>
              <a:rPr lang="en-US" sz="2400" dirty="0" err="1"/>
              <a:t>proiecte</a:t>
            </a:r>
            <a:r>
              <a:rPr lang="en-US" sz="2400" dirty="0"/>
              <a:t> </a:t>
            </a:r>
            <a:r>
              <a:rPr lang="en-US" sz="2400" dirty="0" err="1"/>
              <a:t>mari</a:t>
            </a:r>
            <a:endParaRPr lang="ru-RU" sz="2400" dirty="0"/>
          </a:p>
          <a:p>
            <a:pPr>
              <a:buClrTx/>
              <a:buFont typeface="Wingdings" panose="05000000000000000000" pitchFamily="2" charset="2"/>
              <a:buChar char="Ø"/>
              <a:defRPr/>
            </a:pPr>
            <a:r>
              <a:rPr lang="en-US" sz="2400" dirty="0"/>
              <a:t>Software-</a:t>
            </a:r>
            <a:r>
              <a:rPr lang="en-US" sz="2400" dirty="0" err="1"/>
              <a:t>ul</a:t>
            </a:r>
            <a:r>
              <a:rPr lang="en-US" sz="2400" dirty="0"/>
              <a:t> </a:t>
            </a:r>
            <a:r>
              <a:rPr lang="en-US" sz="2400" dirty="0" err="1"/>
              <a:t>este</a:t>
            </a:r>
            <a:r>
              <a:rPr lang="en-US" sz="2400" dirty="0"/>
              <a:t> </a:t>
            </a:r>
            <a:r>
              <a:rPr lang="en-US" sz="2400" dirty="0" err="1"/>
              <a:t>produs</a:t>
            </a:r>
            <a:r>
              <a:rPr lang="en-US" sz="2400" dirty="0"/>
              <a:t> </a:t>
            </a:r>
            <a:r>
              <a:rPr lang="en-US" sz="2400" dirty="0" err="1"/>
              <a:t>devreme</a:t>
            </a:r>
            <a:r>
              <a:rPr lang="en-US" sz="2400" dirty="0"/>
              <a:t> </a:t>
            </a:r>
            <a:r>
              <a:rPr lang="ro-RO" sz="2400" dirty="0"/>
              <a:t>î</a:t>
            </a:r>
            <a:r>
              <a:rPr lang="en-US" sz="2400" dirty="0"/>
              <a:t>n </a:t>
            </a:r>
            <a:r>
              <a:rPr lang="en-US" sz="2400" dirty="0" err="1"/>
              <a:t>ciclul</a:t>
            </a:r>
            <a:r>
              <a:rPr lang="en-US" sz="2400" dirty="0"/>
              <a:t> de via</a:t>
            </a:r>
            <a:r>
              <a:rPr lang="ro-RO" sz="2400" dirty="0" err="1"/>
              <a:t>ţă</a:t>
            </a:r>
            <a:endParaRPr lang="ru-RU" sz="2400" dirty="0"/>
          </a:p>
          <a:p>
            <a:pPr>
              <a:buClrTx/>
              <a:buFont typeface="Wingdings" panose="05000000000000000000" pitchFamily="2" charset="2"/>
              <a:buChar char="Ø"/>
              <a:defRPr/>
            </a:pPr>
            <a:r>
              <a:rPr lang="en-US" sz="2400" dirty="0" err="1"/>
              <a:t>Dezvoltare</a:t>
            </a:r>
            <a:r>
              <a:rPr lang="en-US" sz="2400" dirty="0"/>
              <a:t> </a:t>
            </a:r>
            <a:r>
              <a:rPr lang="en-US" sz="2400" dirty="0" err="1"/>
              <a:t>complet</a:t>
            </a:r>
            <a:r>
              <a:rPr lang="ro-RO" sz="2400" dirty="0"/>
              <a:t>ă</a:t>
            </a:r>
            <a:r>
              <a:rPr lang="en-US" sz="2400" dirty="0"/>
              <a:t> a </a:t>
            </a:r>
            <a:r>
              <a:rPr lang="en-US" sz="2400" dirty="0" err="1"/>
              <a:t>modelului</a:t>
            </a:r>
            <a:r>
              <a:rPr lang="en-US" sz="2400" dirty="0"/>
              <a:t> software la </a:t>
            </a:r>
            <a:r>
              <a:rPr lang="en-US" sz="2400" dirty="0" err="1"/>
              <a:t>proiectele</a:t>
            </a:r>
            <a:r>
              <a:rPr lang="en-US" sz="2400" dirty="0"/>
              <a:t> cu </a:t>
            </a:r>
            <a:r>
              <a:rPr lang="en-US" sz="2400" dirty="0" err="1"/>
              <a:t>cereri</a:t>
            </a:r>
            <a:r>
              <a:rPr lang="en-US" sz="2400" dirty="0"/>
              <a:t> </a:t>
            </a:r>
            <a:r>
              <a:rPr lang="en-US" sz="2400" dirty="0" err="1"/>
              <a:t>neclare</a:t>
            </a:r>
            <a:endParaRPr lang="ru-RU" sz="2400" dirty="0"/>
          </a:p>
          <a:p>
            <a:pPr>
              <a:buClrTx/>
              <a:buFont typeface="Wingdings" panose="05000000000000000000" pitchFamily="2" charset="2"/>
              <a:buChar char="Ø"/>
              <a:defRPr/>
            </a:pPr>
            <a:r>
              <a:rPr lang="en-US" sz="2400" dirty="0" err="1"/>
              <a:t>Flexibilitate</a:t>
            </a:r>
            <a:r>
              <a:rPr lang="en-US" sz="2400" dirty="0"/>
              <a:t>. </a:t>
            </a:r>
            <a:endParaRPr lang="ru-RU" sz="2400" dirty="0"/>
          </a:p>
          <a:p>
            <a:pPr marL="0" indent="0">
              <a:buNone/>
              <a:defRPr/>
            </a:pPr>
            <a:r>
              <a:rPr lang="en-US" sz="2400" b="1" i="1" dirty="0" err="1"/>
              <a:t>Dezavantaje</a:t>
            </a:r>
            <a:endParaRPr lang="ru-RU" sz="2400" b="1" i="1" dirty="0"/>
          </a:p>
          <a:p>
            <a:pPr>
              <a:buClrTx/>
              <a:buFont typeface="Wingdings" panose="05000000000000000000" pitchFamily="2" charset="2"/>
              <a:buChar char="Ø"/>
              <a:defRPr/>
            </a:pPr>
            <a:r>
              <a:rPr lang="en-US" sz="2400" dirty="0"/>
              <a:t>Model </a:t>
            </a:r>
            <a:r>
              <a:rPr lang="en-US" sz="2400" dirty="0" err="1"/>
              <a:t>costisitor</a:t>
            </a:r>
            <a:endParaRPr lang="ru-RU" sz="2400" dirty="0"/>
          </a:p>
          <a:p>
            <a:pPr>
              <a:buClrTx/>
              <a:buFont typeface="Wingdings" panose="05000000000000000000" pitchFamily="2" charset="2"/>
              <a:buChar char="Ø"/>
              <a:defRPr/>
            </a:pPr>
            <a:r>
              <a:rPr lang="en-US" sz="2400" dirty="0" err="1"/>
              <a:t>Analiza</a:t>
            </a:r>
            <a:r>
              <a:rPr lang="en-US" sz="2400" dirty="0"/>
              <a:t> </a:t>
            </a:r>
            <a:r>
              <a:rPr lang="en-US" sz="2400" dirty="0" err="1"/>
              <a:t>riscurilor</a:t>
            </a:r>
            <a:r>
              <a:rPr lang="en-US" sz="2400" dirty="0"/>
              <a:t> </a:t>
            </a:r>
            <a:r>
              <a:rPr lang="en-US" sz="2400" dirty="0" err="1"/>
              <a:t>necesit</a:t>
            </a:r>
            <a:r>
              <a:rPr lang="ro-RO" sz="2400" dirty="0"/>
              <a:t>ă</a:t>
            </a:r>
            <a:r>
              <a:rPr lang="en-US" sz="2400" dirty="0"/>
              <a:t> </a:t>
            </a:r>
            <a:r>
              <a:rPr lang="en-US" sz="2400" dirty="0" err="1"/>
              <a:t>expertiza</a:t>
            </a:r>
            <a:r>
              <a:rPr lang="en-US" sz="2400" dirty="0"/>
              <a:t> </a:t>
            </a:r>
            <a:r>
              <a:rPr lang="en-US" sz="2400" dirty="0" err="1"/>
              <a:t>specifica</a:t>
            </a:r>
            <a:r>
              <a:rPr lang="en-US" sz="2400" dirty="0"/>
              <a:t> de </a:t>
            </a:r>
            <a:r>
              <a:rPr lang="en-US" sz="2400" dirty="0" err="1"/>
              <a:t>nivel</a:t>
            </a:r>
            <a:r>
              <a:rPr lang="en-US" sz="2400" dirty="0"/>
              <a:t> </a:t>
            </a:r>
            <a:r>
              <a:rPr lang="en-US" sz="2400" dirty="0" err="1"/>
              <a:t>inalt</a:t>
            </a:r>
            <a:endParaRPr lang="ru-RU" sz="2400" dirty="0"/>
          </a:p>
          <a:p>
            <a:pPr>
              <a:buClrTx/>
              <a:buFont typeface="Wingdings" panose="05000000000000000000" pitchFamily="2" charset="2"/>
              <a:buChar char="Ø"/>
              <a:defRPr/>
            </a:pPr>
            <a:r>
              <a:rPr lang="en-US" sz="2400" dirty="0" err="1"/>
              <a:t>Succesul</a:t>
            </a:r>
            <a:r>
              <a:rPr lang="en-US" sz="2400" dirty="0"/>
              <a:t> </a:t>
            </a:r>
            <a:r>
              <a:rPr lang="en-US" sz="2400" dirty="0" err="1"/>
              <a:t>proiectului</a:t>
            </a:r>
            <a:r>
              <a:rPr lang="en-US" sz="2400" dirty="0"/>
              <a:t> </a:t>
            </a:r>
            <a:r>
              <a:rPr lang="en-US" sz="2400" dirty="0" err="1"/>
              <a:t>depinde</a:t>
            </a:r>
            <a:r>
              <a:rPr lang="en-US" sz="2400" dirty="0"/>
              <a:t> </a:t>
            </a:r>
            <a:r>
              <a:rPr lang="en-US" sz="2400" dirty="0" err="1"/>
              <a:t>puternic</a:t>
            </a:r>
            <a:r>
              <a:rPr lang="en-US" sz="2400" dirty="0"/>
              <a:t> de </a:t>
            </a:r>
            <a:r>
              <a:rPr lang="en-US" sz="2400" dirty="0" err="1"/>
              <a:t>faza</a:t>
            </a:r>
            <a:r>
              <a:rPr lang="en-US" sz="2400" dirty="0"/>
              <a:t> de </a:t>
            </a:r>
            <a:r>
              <a:rPr lang="en-US" sz="2400" dirty="0" err="1"/>
              <a:t>analiz</a:t>
            </a:r>
            <a:r>
              <a:rPr lang="ro-RO" sz="2400" dirty="0"/>
              <a:t>ă</a:t>
            </a:r>
            <a:r>
              <a:rPr lang="en-US" sz="2400" dirty="0"/>
              <a:t> a </a:t>
            </a:r>
            <a:r>
              <a:rPr lang="en-US" sz="2400" dirty="0" err="1"/>
              <a:t>riscurilor</a:t>
            </a:r>
            <a:endParaRPr lang="ru-RU" sz="2400" dirty="0"/>
          </a:p>
          <a:p>
            <a:pPr>
              <a:buClrTx/>
              <a:buFont typeface="Wingdings" panose="05000000000000000000" pitchFamily="2" charset="2"/>
              <a:buChar char="Ø"/>
              <a:defRPr/>
            </a:pPr>
            <a:r>
              <a:rPr lang="en-US" sz="2400" dirty="0"/>
              <a:t>Nu </a:t>
            </a:r>
            <a:r>
              <a:rPr lang="en-US" sz="2400" dirty="0" err="1"/>
              <a:t>este</a:t>
            </a:r>
            <a:r>
              <a:rPr lang="en-US" sz="2400" dirty="0"/>
              <a:t> </a:t>
            </a:r>
            <a:r>
              <a:rPr lang="en-US" sz="2400" dirty="0" err="1"/>
              <a:t>potrivit</a:t>
            </a:r>
            <a:r>
              <a:rPr lang="en-US" sz="2400" dirty="0"/>
              <a:t> </a:t>
            </a:r>
            <a:r>
              <a:rPr lang="en-US" sz="2400" dirty="0" err="1"/>
              <a:t>pentru</a:t>
            </a:r>
            <a:r>
              <a:rPr lang="en-US" sz="2400" dirty="0"/>
              <a:t> </a:t>
            </a:r>
            <a:r>
              <a:rPr lang="en-US" sz="2400" dirty="0" err="1"/>
              <a:t>proiecte</a:t>
            </a:r>
            <a:r>
              <a:rPr lang="en-US" sz="2400" dirty="0"/>
              <a:t> </a:t>
            </a:r>
            <a:r>
              <a:rPr lang="en-US" sz="2400" dirty="0" err="1"/>
              <a:t>mici</a:t>
            </a:r>
            <a:endParaRPr lang="ru-RU" sz="2400" dirty="0"/>
          </a:p>
          <a:p>
            <a:pPr>
              <a:buClrTx/>
              <a:buFont typeface="Wingdings" panose="05000000000000000000" pitchFamily="2" charset="2"/>
              <a:buChar char="Ø"/>
              <a:defRPr/>
            </a:pPr>
            <a:r>
              <a:rPr lang="en-US" sz="2400" dirty="0"/>
              <a:t>Este </a:t>
            </a:r>
            <a:r>
              <a:rPr lang="en-US" sz="2400" dirty="0" err="1"/>
              <a:t>greu</a:t>
            </a:r>
            <a:r>
              <a:rPr lang="en-US" sz="2400" dirty="0"/>
              <a:t> de </a:t>
            </a:r>
            <a:r>
              <a:rPr lang="en-US" sz="2400" dirty="0" err="1"/>
              <a:t>inteles</a:t>
            </a:r>
            <a:r>
              <a:rPr lang="en-US" sz="2400" dirty="0"/>
              <a:t> de </a:t>
            </a:r>
            <a:r>
              <a:rPr lang="en-US" sz="2400" dirty="0" err="1"/>
              <a:t>catre</a:t>
            </a:r>
            <a:r>
              <a:rPr lang="en-US" sz="2400" dirty="0"/>
              <a:t> </a:t>
            </a:r>
            <a:r>
              <a:rPr lang="en-US" sz="2400" dirty="0" err="1"/>
              <a:t>utilizatorii</a:t>
            </a:r>
            <a:r>
              <a:rPr lang="en-US" sz="2400" dirty="0"/>
              <a:t> f</a:t>
            </a:r>
            <a:r>
              <a:rPr lang="ro-RO" sz="2400" dirty="0"/>
              <a:t>ă</a:t>
            </a:r>
            <a:r>
              <a:rPr lang="en-US" sz="2400" dirty="0"/>
              <a:t>r</a:t>
            </a:r>
            <a:r>
              <a:rPr lang="ro-RO" sz="2400" dirty="0"/>
              <a:t>ă</a:t>
            </a:r>
            <a:r>
              <a:rPr lang="en-US" sz="2400" dirty="0"/>
              <a:t> </a:t>
            </a:r>
            <a:r>
              <a:rPr lang="en-US" sz="2400" dirty="0" err="1"/>
              <a:t>pregatire</a:t>
            </a:r>
            <a:r>
              <a:rPr lang="en-US" sz="2400" dirty="0"/>
              <a:t> </a:t>
            </a:r>
            <a:r>
              <a:rPr lang="en-US" sz="2400" dirty="0" err="1"/>
              <a:t>tehnica</a:t>
            </a:r>
            <a:r>
              <a:rPr lang="en-US" sz="2400" dirty="0"/>
              <a:t>.</a:t>
            </a:r>
            <a:endParaRPr lang="ru-RU" sz="2400" dirty="0"/>
          </a:p>
          <a:p>
            <a:pPr>
              <a:defRPr/>
            </a:pPr>
            <a:endParaRPr lang="ru-RU" dirty="0"/>
          </a:p>
        </p:txBody>
      </p:sp>
    </p:spTree>
    <p:extLst>
      <p:ext uri="{BB962C8B-B14F-4D97-AF65-F5344CB8AC3E}">
        <p14:creationId xmlns:p14="http://schemas.microsoft.com/office/powerpoint/2010/main" val="29769295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136775" y="228600"/>
            <a:ext cx="8153400" cy="990600"/>
          </a:xfrm>
        </p:spPr>
        <p:txBody>
          <a:bodyPr/>
          <a:lstStyle/>
          <a:p>
            <a:pPr algn="ctr"/>
            <a:r>
              <a:rPr lang="ru-RU" altLang="ru-RU" sz="3600" b="1" dirty="0" err="1" smtClean="0"/>
              <a:t>Aplica</a:t>
            </a:r>
            <a:r>
              <a:rPr lang="ro-RO" altLang="ru-RU" sz="3600" b="1" dirty="0" smtClean="0"/>
              <a:t>bilitate</a:t>
            </a:r>
            <a:endParaRPr lang="ru-RU" altLang="ru-RU" sz="3600" dirty="0"/>
          </a:p>
        </p:txBody>
      </p:sp>
      <p:sp>
        <p:nvSpPr>
          <p:cNvPr id="132099" name="Content Placeholder 2"/>
          <p:cNvSpPr>
            <a:spLocks noGrp="1"/>
          </p:cNvSpPr>
          <p:nvPr>
            <p:ph sz="quarter" idx="1"/>
          </p:nvPr>
        </p:nvSpPr>
        <p:spPr>
          <a:xfrm>
            <a:off x="1774824" y="1371600"/>
            <a:ext cx="9004011" cy="4724400"/>
          </a:xfrm>
        </p:spPr>
        <p:txBody>
          <a:bodyPr/>
          <a:lstStyle/>
          <a:p>
            <a:pPr marL="0" indent="0">
              <a:buNone/>
            </a:pPr>
            <a:r>
              <a:rPr lang="ru-RU" altLang="ru-RU" dirty="0" err="1" smtClean="0"/>
              <a:t>Modelul</a:t>
            </a:r>
            <a:r>
              <a:rPr lang="ru-RU" altLang="ru-RU" dirty="0" smtClean="0"/>
              <a:t> </a:t>
            </a:r>
            <a:r>
              <a:rPr lang="ru-RU" altLang="ru-RU" dirty="0" err="1" smtClean="0"/>
              <a:t>spirala</a:t>
            </a:r>
            <a:r>
              <a:rPr lang="ru-RU" altLang="ru-RU" dirty="0" smtClean="0"/>
              <a:t> </a:t>
            </a:r>
            <a:r>
              <a:rPr lang="ru-RU" altLang="ru-RU" dirty="0" err="1" smtClean="0"/>
              <a:t>se</a:t>
            </a:r>
            <a:r>
              <a:rPr lang="ru-RU" altLang="ru-RU" dirty="0" smtClean="0"/>
              <a:t> </a:t>
            </a:r>
            <a:r>
              <a:rPr lang="ru-RU" altLang="ru-RU" dirty="0" err="1" smtClean="0"/>
              <a:t>foloseste</a:t>
            </a:r>
            <a:r>
              <a:rPr lang="ru-RU" altLang="ru-RU" dirty="0" smtClean="0"/>
              <a:t>:</a:t>
            </a:r>
          </a:p>
          <a:p>
            <a:r>
              <a:rPr lang="en-US" altLang="ru-RU" dirty="0" smtClean="0"/>
              <a:t> </a:t>
            </a:r>
            <a:r>
              <a:rPr lang="en-US" altLang="ru-RU" dirty="0" err="1" smtClean="0"/>
              <a:t>Atunci</a:t>
            </a:r>
            <a:r>
              <a:rPr lang="en-US" altLang="ru-RU" dirty="0" smtClean="0"/>
              <a:t> </a:t>
            </a:r>
            <a:r>
              <a:rPr lang="en-US" altLang="ru-RU" dirty="0" err="1" smtClean="0"/>
              <a:t>cand</a:t>
            </a:r>
            <a:r>
              <a:rPr lang="en-US" altLang="ru-RU" dirty="0" smtClean="0"/>
              <a:t> </a:t>
            </a:r>
            <a:r>
              <a:rPr lang="en-US" altLang="ru-RU" dirty="0" err="1" smtClean="0"/>
              <a:t>crearea</a:t>
            </a:r>
            <a:r>
              <a:rPr lang="en-US" altLang="ru-RU" dirty="0" smtClean="0"/>
              <a:t> </a:t>
            </a:r>
            <a:r>
              <a:rPr lang="en-US" altLang="ru-RU" dirty="0" err="1" smtClean="0"/>
              <a:t>unui</a:t>
            </a:r>
            <a:r>
              <a:rPr lang="en-US" altLang="ru-RU" dirty="0" smtClean="0"/>
              <a:t> </a:t>
            </a:r>
            <a:r>
              <a:rPr lang="en-US" altLang="ru-RU" dirty="0" err="1" smtClean="0"/>
              <a:t>prototip</a:t>
            </a:r>
            <a:r>
              <a:rPr lang="en-US" altLang="ru-RU" dirty="0" smtClean="0"/>
              <a:t> </a:t>
            </a:r>
            <a:r>
              <a:rPr lang="en-US" altLang="ru-RU" dirty="0" err="1" smtClean="0"/>
              <a:t>este</a:t>
            </a:r>
            <a:r>
              <a:rPr lang="en-US" altLang="ru-RU" dirty="0" smtClean="0"/>
              <a:t> </a:t>
            </a:r>
            <a:r>
              <a:rPr lang="en-US" altLang="ru-RU" dirty="0" err="1" smtClean="0"/>
              <a:t>potrivita</a:t>
            </a:r>
            <a:r>
              <a:rPr lang="en-US" altLang="ru-RU" dirty="0" smtClean="0"/>
              <a:t>;</a:t>
            </a:r>
            <a:endParaRPr lang="ru-RU" altLang="ru-RU" dirty="0" smtClean="0"/>
          </a:p>
          <a:p>
            <a:r>
              <a:rPr lang="en-US" altLang="ru-RU" dirty="0" smtClean="0"/>
              <a:t> </a:t>
            </a:r>
            <a:r>
              <a:rPr lang="en-US" altLang="ru-RU" dirty="0" err="1" smtClean="0"/>
              <a:t>Atunci</a:t>
            </a:r>
            <a:r>
              <a:rPr lang="en-US" altLang="ru-RU" dirty="0" smtClean="0"/>
              <a:t> c</a:t>
            </a:r>
            <a:r>
              <a:rPr lang="ro-RO" altLang="ru-RU" dirty="0" smtClean="0"/>
              <a:t>â</a:t>
            </a:r>
            <a:r>
              <a:rPr lang="en-US" altLang="ru-RU" dirty="0" err="1" smtClean="0"/>
              <a:t>nd</a:t>
            </a:r>
            <a:r>
              <a:rPr lang="en-US" altLang="ru-RU" dirty="0" smtClean="0"/>
              <a:t> </a:t>
            </a:r>
            <a:r>
              <a:rPr lang="en-US" altLang="ru-RU" dirty="0" err="1" smtClean="0"/>
              <a:t>costurile</a:t>
            </a:r>
            <a:r>
              <a:rPr lang="en-US" altLang="ru-RU" dirty="0" smtClean="0"/>
              <a:t> </a:t>
            </a:r>
            <a:r>
              <a:rPr lang="ro-RO" altLang="ru-RU" dirty="0" smtClean="0"/>
              <a:t>ş</a:t>
            </a:r>
            <a:r>
              <a:rPr lang="en-US" altLang="ru-RU" dirty="0" err="1" smtClean="0"/>
              <a:t>i</a:t>
            </a:r>
            <a:r>
              <a:rPr lang="en-US" altLang="ru-RU" dirty="0" smtClean="0"/>
              <a:t> </a:t>
            </a:r>
            <a:r>
              <a:rPr lang="en-US" altLang="ru-RU" dirty="0" err="1" smtClean="0"/>
              <a:t>evaluarea</a:t>
            </a:r>
            <a:r>
              <a:rPr lang="en-US" altLang="ru-RU" dirty="0" smtClean="0"/>
              <a:t> </a:t>
            </a:r>
            <a:r>
              <a:rPr lang="en-US" altLang="ru-RU" dirty="0" err="1" smtClean="0"/>
              <a:t>riscurilor</a:t>
            </a:r>
            <a:r>
              <a:rPr lang="en-US" altLang="ru-RU" dirty="0" smtClean="0"/>
              <a:t> </a:t>
            </a:r>
            <a:r>
              <a:rPr lang="en-US" altLang="ru-RU" dirty="0" err="1" smtClean="0"/>
              <a:t>este</a:t>
            </a:r>
            <a:r>
              <a:rPr lang="en-US" altLang="ru-RU" dirty="0" smtClean="0"/>
              <a:t> important</a:t>
            </a:r>
            <a:r>
              <a:rPr lang="ro-RO" altLang="ru-RU" dirty="0" smtClean="0"/>
              <a:t>ă</a:t>
            </a:r>
            <a:r>
              <a:rPr lang="en-US" altLang="ru-RU" dirty="0" smtClean="0"/>
              <a:t>;</a:t>
            </a:r>
            <a:endParaRPr lang="ru-RU" altLang="ru-RU" dirty="0" smtClean="0"/>
          </a:p>
          <a:p>
            <a:r>
              <a:rPr lang="en-US" altLang="ru-RU" dirty="0" smtClean="0"/>
              <a:t> </a:t>
            </a:r>
            <a:r>
              <a:rPr lang="en-US" altLang="ru-RU" dirty="0" err="1" smtClean="0"/>
              <a:t>Pentru</a:t>
            </a:r>
            <a:r>
              <a:rPr lang="en-US" altLang="ru-RU" dirty="0" smtClean="0"/>
              <a:t> </a:t>
            </a:r>
            <a:r>
              <a:rPr lang="en-US" altLang="ru-RU" dirty="0" err="1" smtClean="0"/>
              <a:t>proiecte</a:t>
            </a:r>
            <a:r>
              <a:rPr lang="en-US" altLang="ru-RU" dirty="0" smtClean="0"/>
              <a:t> de </a:t>
            </a:r>
            <a:r>
              <a:rPr lang="en-US" altLang="ru-RU" dirty="0" err="1" smtClean="0"/>
              <a:t>risc</a:t>
            </a:r>
            <a:r>
              <a:rPr lang="en-US" altLang="ru-RU" dirty="0" smtClean="0"/>
              <a:t> </a:t>
            </a:r>
            <a:r>
              <a:rPr lang="en-US" altLang="ru-RU" dirty="0" err="1" smtClean="0"/>
              <a:t>mediu</a:t>
            </a:r>
            <a:r>
              <a:rPr lang="en-US" altLang="ru-RU" dirty="0" smtClean="0"/>
              <a:t> </a:t>
            </a:r>
            <a:r>
              <a:rPr lang="en-US" altLang="ru-RU" dirty="0" err="1" smtClean="0"/>
              <a:t>sau</a:t>
            </a:r>
            <a:r>
              <a:rPr lang="en-US" altLang="ru-RU" dirty="0" smtClean="0"/>
              <a:t> </a:t>
            </a:r>
            <a:r>
              <a:rPr lang="en-US" altLang="ru-RU" dirty="0" err="1" smtClean="0"/>
              <a:t>crescut</a:t>
            </a:r>
            <a:r>
              <a:rPr lang="en-US" altLang="ru-RU" dirty="0" smtClean="0"/>
              <a:t>;</a:t>
            </a:r>
            <a:endParaRPr lang="ru-RU" altLang="ru-RU" dirty="0" smtClean="0"/>
          </a:p>
          <a:p>
            <a:r>
              <a:rPr lang="en-US" altLang="ru-RU" dirty="0" smtClean="0"/>
              <a:t> </a:t>
            </a:r>
            <a:r>
              <a:rPr lang="en-US" altLang="ru-RU" dirty="0" err="1" smtClean="0"/>
              <a:t>Pentru</a:t>
            </a:r>
            <a:r>
              <a:rPr lang="en-US" altLang="ru-RU" dirty="0" smtClean="0"/>
              <a:t> </a:t>
            </a:r>
            <a:r>
              <a:rPr lang="en-US" altLang="ru-RU" dirty="0" err="1" smtClean="0"/>
              <a:t>proiecte</a:t>
            </a:r>
            <a:r>
              <a:rPr lang="en-US" altLang="ru-RU" dirty="0" smtClean="0"/>
              <a:t> </a:t>
            </a:r>
            <a:r>
              <a:rPr lang="en-US" altLang="ru-RU" dirty="0" err="1" smtClean="0"/>
              <a:t>pe</a:t>
            </a:r>
            <a:r>
              <a:rPr lang="en-US" altLang="ru-RU" dirty="0" smtClean="0"/>
              <a:t> </a:t>
            </a:r>
            <a:r>
              <a:rPr lang="en-US" altLang="ru-RU" dirty="0" err="1" smtClean="0"/>
              <a:t>termen</a:t>
            </a:r>
            <a:r>
              <a:rPr lang="en-US" altLang="ru-RU" dirty="0" smtClean="0"/>
              <a:t> lung;</a:t>
            </a:r>
            <a:endParaRPr lang="ru-RU" altLang="ru-RU" dirty="0" smtClean="0"/>
          </a:p>
          <a:p>
            <a:r>
              <a:rPr lang="en-US" altLang="ru-RU" dirty="0" smtClean="0"/>
              <a:t> </a:t>
            </a:r>
            <a:r>
              <a:rPr lang="en-US" altLang="ru-RU" dirty="0" err="1" smtClean="0"/>
              <a:t>Atunci</a:t>
            </a:r>
            <a:r>
              <a:rPr lang="en-US" altLang="ru-RU" dirty="0" smtClean="0"/>
              <a:t> c</a:t>
            </a:r>
            <a:r>
              <a:rPr lang="ro-RO" altLang="ru-RU" dirty="0" smtClean="0"/>
              <a:t>â</a:t>
            </a:r>
            <a:r>
              <a:rPr lang="en-US" altLang="ru-RU" dirty="0" err="1" smtClean="0"/>
              <a:t>nd</a:t>
            </a:r>
            <a:r>
              <a:rPr lang="en-US" altLang="ru-RU" dirty="0" smtClean="0"/>
              <a:t> </a:t>
            </a:r>
            <a:r>
              <a:rPr lang="en-US" altLang="ru-RU" dirty="0" err="1" smtClean="0"/>
              <a:t>utilizatorii</a:t>
            </a:r>
            <a:r>
              <a:rPr lang="en-US" altLang="ru-RU" dirty="0" smtClean="0"/>
              <a:t> nu </a:t>
            </a:r>
            <a:r>
              <a:rPr lang="en-US" altLang="ru-RU" dirty="0" err="1" smtClean="0"/>
              <a:t>sunt</a:t>
            </a:r>
            <a:r>
              <a:rPr lang="en-US" altLang="ru-RU" dirty="0" smtClean="0"/>
              <a:t> </a:t>
            </a:r>
            <a:r>
              <a:rPr lang="en-US" altLang="ru-RU" dirty="0" err="1" smtClean="0"/>
              <a:t>siguri</a:t>
            </a:r>
            <a:r>
              <a:rPr lang="en-US" altLang="ru-RU" dirty="0" smtClean="0"/>
              <a:t> de </a:t>
            </a:r>
            <a:r>
              <a:rPr lang="en-US" altLang="ru-RU" dirty="0" err="1" smtClean="0"/>
              <a:t>nevoile</a:t>
            </a:r>
            <a:r>
              <a:rPr lang="en-US" altLang="ru-RU" dirty="0" smtClean="0"/>
              <a:t> </a:t>
            </a:r>
            <a:r>
              <a:rPr lang="en-US" altLang="ru-RU" dirty="0" err="1" smtClean="0"/>
              <a:t>lor</a:t>
            </a:r>
            <a:r>
              <a:rPr lang="en-US" altLang="ru-RU" dirty="0" smtClean="0"/>
              <a:t>;</a:t>
            </a:r>
            <a:endParaRPr lang="ru-RU" altLang="ru-RU" dirty="0" smtClean="0"/>
          </a:p>
          <a:p>
            <a:r>
              <a:rPr lang="en-US" altLang="ru-RU" dirty="0" smtClean="0"/>
              <a:t> </a:t>
            </a:r>
            <a:r>
              <a:rPr lang="en-US" altLang="ru-RU" dirty="0" err="1" smtClean="0"/>
              <a:t>Atunci</a:t>
            </a:r>
            <a:r>
              <a:rPr lang="en-US" altLang="ru-RU" dirty="0" smtClean="0"/>
              <a:t> c</a:t>
            </a:r>
            <a:r>
              <a:rPr lang="ro-RO" altLang="ru-RU" dirty="0" smtClean="0"/>
              <a:t>â</a:t>
            </a:r>
            <a:r>
              <a:rPr lang="en-US" altLang="ru-RU" dirty="0" err="1" smtClean="0"/>
              <a:t>nd</a:t>
            </a:r>
            <a:r>
              <a:rPr lang="en-US" altLang="ru-RU" dirty="0" smtClean="0"/>
              <a:t> </a:t>
            </a:r>
            <a:r>
              <a:rPr lang="en-US" altLang="ru-RU" dirty="0" err="1" smtClean="0"/>
              <a:t>cererile</a:t>
            </a:r>
            <a:r>
              <a:rPr lang="en-US" altLang="ru-RU" dirty="0" smtClean="0"/>
              <a:t> </a:t>
            </a:r>
            <a:r>
              <a:rPr lang="en-US" altLang="ru-RU" dirty="0" err="1" smtClean="0"/>
              <a:t>sunt</a:t>
            </a:r>
            <a:r>
              <a:rPr lang="en-US" altLang="ru-RU" dirty="0" smtClean="0"/>
              <a:t> </a:t>
            </a:r>
            <a:r>
              <a:rPr lang="en-US" altLang="ru-RU" dirty="0" err="1" smtClean="0"/>
              <a:t>complexe</a:t>
            </a:r>
            <a:r>
              <a:rPr lang="en-US" altLang="ru-RU" dirty="0" smtClean="0"/>
              <a:t>.</a:t>
            </a:r>
            <a:endParaRPr lang="ru-RU" altLang="ru-RU" dirty="0" smtClean="0"/>
          </a:p>
          <a:p>
            <a:endParaRPr lang="ru-RU" altLang="ru-RU" dirty="0" smtClean="0"/>
          </a:p>
        </p:txBody>
      </p:sp>
    </p:spTree>
    <p:extLst>
      <p:ext uri="{BB962C8B-B14F-4D97-AF65-F5344CB8AC3E}">
        <p14:creationId xmlns:p14="http://schemas.microsoft.com/office/powerpoint/2010/main" val="18494380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2136775" y="228600"/>
            <a:ext cx="8153400" cy="990600"/>
          </a:xfrm>
        </p:spPr>
        <p:txBody>
          <a:bodyPr/>
          <a:lstStyle/>
          <a:p>
            <a:r>
              <a:rPr lang="en-US" sz="3600" b="1" dirty="0" err="1"/>
              <a:t>Ciclul</a:t>
            </a:r>
            <a:r>
              <a:rPr lang="en-US" sz="3600" b="1" dirty="0"/>
              <a:t> de </a:t>
            </a:r>
            <a:r>
              <a:rPr lang="en-US" sz="3600" b="1" dirty="0" err="1"/>
              <a:t>viață</a:t>
            </a:r>
            <a:r>
              <a:rPr lang="en-US" sz="3600" b="1" dirty="0"/>
              <a:t> </a:t>
            </a:r>
            <a:r>
              <a:rPr lang="en-US" altLang="ru-RU" sz="3600" b="1" dirty="0" err="1" smtClean="0"/>
              <a:t>Modelul</a:t>
            </a:r>
            <a:r>
              <a:rPr lang="en-US" altLang="ru-RU" sz="3600" b="1" dirty="0" smtClean="0"/>
              <a:t> </a:t>
            </a:r>
            <a:r>
              <a:rPr lang="ro-RO" altLang="ru-RU" sz="3600" b="1" dirty="0"/>
              <a:t>fântână arteziană</a:t>
            </a:r>
            <a:endParaRPr lang="ru-RU" altLang="ru-RU" sz="3600" dirty="0"/>
          </a:p>
        </p:txBody>
      </p:sp>
      <p:sp>
        <p:nvSpPr>
          <p:cNvPr id="133123" name="Content Placeholder 2"/>
          <p:cNvSpPr>
            <a:spLocks noGrp="1"/>
          </p:cNvSpPr>
          <p:nvPr>
            <p:ph sz="quarter" idx="1"/>
          </p:nvPr>
        </p:nvSpPr>
        <p:spPr>
          <a:xfrm>
            <a:off x="1631951" y="1600200"/>
            <a:ext cx="8658225" cy="5257800"/>
          </a:xfrm>
        </p:spPr>
        <p:txBody>
          <a:bodyPr/>
          <a:lstStyle/>
          <a:p>
            <a:pPr marL="0" indent="0">
              <a:buNone/>
            </a:pPr>
            <a:r>
              <a:rPr lang="en-US" altLang="ru-RU" sz="2200" b="1" i="1" dirty="0" err="1"/>
              <a:t>Modelul</a:t>
            </a:r>
            <a:r>
              <a:rPr lang="en-US" altLang="ru-RU" sz="2200" b="1" i="1" dirty="0"/>
              <a:t> </a:t>
            </a:r>
            <a:r>
              <a:rPr lang="ro-RO" altLang="ru-RU" sz="2200" b="1" i="1" dirty="0"/>
              <a:t>fântână arteziană</a:t>
            </a:r>
            <a:r>
              <a:rPr lang="ro-RO" altLang="ru-RU" sz="2200" b="1" dirty="0"/>
              <a:t>  </a:t>
            </a:r>
            <a:r>
              <a:rPr lang="ro-RO" altLang="ru-RU" sz="2200" dirty="0"/>
              <a:t>îşi are izvoarele în modelul spirală (ierarhic) şi modelul vârtej de apă. Porneşte de la cunoaştertea lumii reale, a cerinţelor şi elaborarea studiului de fezabilitate. Se parcurg apoi etapele de: </a:t>
            </a:r>
          </a:p>
          <a:p>
            <a:pPr>
              <a:buClrTx/>
              <a:buFont typeface="Wingdings" panose="05000000000000000000" pitchFamily="2" charset="2"/>
              <a:buChar char="Ø"/>
            </a:pPr>
            <a:r>
              <a:rPr lang="ro-RO" altLang="ru-RU" sz="2200" b="1" dirty="0"/>
              <a:t>analiză, </a:t>
            </a:r>
          </a:p>
          <a:p>
            <a:pPr>
              <a:buClrTx/>
              <a:buFont typeface="Wingdings" panose="05000000000000000000" pitchFamily="2" charset="2"/>
              <a:buChar char="Ø"/>
            </a:pPr>
            <a:r>
              <a:rPr lang="ro-RO" altLang="ru-RU" sz="2200" b="1" dirty="0"/>
              <a:t>proiectarea sistemului,</a:t>
            </a:r>
          </a:p>
          <a:p>
            <a:pPr>
              <a:buClrTx/>
              <a:buFont typeface="Wingdings" panose="05000000000000000000" pitchFamily="2" charset="2"/>
              <a:buChar char="Ø"/>
            </a:pPr>
            <a:r>
              <a:rPr lang="ro-RO" altLang="ru-RU" sz="2200" b="1" dirty="0"/>
              <a:t> proiectarea componentă, </a:t>
            </a:r>
          </a:p>
          <a:p>
            <a:pPr>
              <a:buClrTx/>
              <a:buFont typeface="Wingdings" panose="05000000000000000000" pitchFamily="2" charset="2"/>
              <a:buChar char="Ø"/>
            </a:pPr>
            <a:r>
              <a:rPr lang="ro-RO" altLang="ru-RU" sz="2200" b="1" dirty="0"/>
              <a:t>codificare, </a:t>
            </a:r>
          </a:p>
          <a:p>
            <a:pPr>
              <a:buClrTx/>
              <a:buFont typeface="Wingdings" panose="05000000000000000000" pitchFamily="2" charset="2"/>
              <a:buChar char="Ø"/>
            </a:pPr>
            <a:r>
              <a:rPr lang="ro-RO" altLang="ru-RU" sz="2200" b="1" dirty="0"/>
              <a:t>testare componentă,</a:t>
            </a:r>
          </a:p>
          <a:p>
            <a:pPr>
              <a:buClrTx/>
              <a:buFont typeface="Wingdings" panose="05000000000000000000" pitchFamily="2" charset="2"/>
              <a:buChar char="Ø"/>
            </a:pPr>
            <a:r>
              <a:rPr lang="ro-RO" altLang="ru-RU" sz="2200" b="1" dirty="0"/>
              <a:t> testare sistem, </a:t>
            </a:r>
          </a:p>
          <a:p>
            <a:pPr>
              <a:buClrTx/>
              <a:buFont typeface="Wingdings" panose="05000000000000000000" pitchFamily="2" charset="2"/>
              <a:buChar char="Ø"/>
            </a:pPr>
            <a:r>
              <a:rPr lang="ro-RO" altLang="ru-RU" sz="2200" b="1" dirty="0"/>
              <a:t>utilizare,</a:t>
            </a:r>
          </a:p>
          <a:p>
            <a:pPr>
              <a:buClrTx/>
              <a:buFont typeface="Wingdings" panose="05000000000000000000" pitchFamily="2" charset="2"/>
              <a:buChar char="Ø"/>
            </a:pPr>
            <a:r>
              <a:rPr lang="ro-RO" altLang="ru-RU" sz="2200" b="1" dirty="0"/>
              <a:t> întreţinere,</a:t>
            </a:r>
          </a:p>
          <a:p>
            <a:pPr>
              <a:buClrTx/>
              <a:buFont typeface="Wingdings" panose="05000000000000000000" pitchFamily="2" charset="2"/>
              <a:buChar char="Ø"/>
            </a:pPr>
            <a:r>
              <a:rPr lang="ro-RO" altLang="ru-RU" sz="2200" b="1" dirty="0"/>
              <a:t> dezvoltare.</a:t>
            </a:r>
            <a:endParaRPr lang="ru-RU" altLang="ru-RU" sz="2200" b="1" dirty="0"/>
          </a:p>
          <a:p>
            <a:endParaRPr lang="ru-RU" altLang="ru-RU" sz="2500" dirty="0"/>
          </a:p>
        </p:txBody>
      </p:sp>
    </p:spTree>
    <p:extLst>
      <p:ext uri="{BB962C8B-B14F-4D97-AF65-F5344CB8AC3E}">
        <p14:creationId xmlns:p14="http://schemas.microsoft.com/office/powerpoint/2010/main" val="150642847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79375"/>
            <a:ext cx="4967288" cy="673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9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3618" y="2983634"/>
            <a:ext cx="10515600" cy="1325563"/>
          </a:xfrm>
        </p:spPr>
        <p:txBody>
          <a:bodyPr/>
          <a:lstStyle/>
          <a:p>
            <a:pPr algn="ctr"/>
            <a:r>
              <a:rPr lang="ro-RO" b="1" i="1" dirty="0"/>
              <a:t>Conceptul de sistem</a:t>
            </a:r>
            <a:endParaRPr lang="ru-RU" b="1" i="1" dirty="0"/>
          </a:p>
        </p:txBody>
      </p:sp>
    </p:spTree>
    <p:extLst>
      <p:ext uri="{BB962C8B-B14F-4D97-AF65-F5344CB8AC3E}">
        <p14:creationId xmlns:p14="http://schemas.microsoft.com/office/powerpoint/2010/main" val="59615980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2136775" y="228600"/>
            <a:ext cx="8153400" cy="990600"/>
          </a:xfrm>
        </p:spPr>
        <p:txBody>
          <a:bodyPr/>
          <a:lstStyle/>
          <a:p>
            <a:r>
              <a:rPr lang="en-US" sz="3600" b="1" i="1" dirty="0" err="1">
                <a:latin typeface="Times New Roman" panose="02020603050405020304" pitchFamily="18" charset="0"/>
                <a:cs typeface="Times New Roman" panose="02020603050405020304" pitchFamily="18" charset="0"/>
              </a:rPr>
              <a:t>Ciclul</a:t>
            </a:r>
            <a:r>
              <a:rPr lang="en-US" sz="3600" b="1" i="1" dirty="0">
                <a:latin typeface="Times New Roman" panose="02020603050405020304" pitchFamily="18" charset="0"/>
                <a:cs typeface="Times New Roman" panose="02020603050405020304" pitchFamily="18" charset="0"/>
              </a:rPr>
              <a:t> de </a:t>
            </a:r>
            <a:r>
              <a:rPr lang="en-US" sz="3600" b="1" i="1" dirty="0" err="1">
                <a:latin typeface="Times New Roman" panose="02020603050405020304" pitchFamily="18" charset="0"/>
                <a:cs typeface="Times New Roman" panose="02020603050405020304" pitchFamily="18" charset="0"/>
              </a:rPr>
              <a:t>viață</a:t>
            </a:r>
            <a:r>
              <a:rPr lang="en-US" sz="3600" b="1" i="1" dirty="0">
                <a:latin typeface="Times New Roman" panose="02020603050405020304" pitchFamily="18" charset="0"/>
                <a:cs typeface="Times New Roman" panose="02020603050405020304" pitchFamily="18" charset="0"/>
              </a:rPr>
              <a:t> </a:t>
            </a:r>
            <a:r>
              <a:rPr lang="en-US" altLang="ru-RU" sz="3600" b="1" i="1" dirty="0" err="1" smtClean="0">
                <a:latin typeface="Times New Roman" panose="02020603050405020304" pitchFamily="18" charset="0"/>
                <a:cs typeface="Times New Roman" panose="02020603050405020304" pitchFamily="18" charset="0"/>
              </a:rPr>
              <a:t>Modelul</a:t>
            </a:r>
            <a:r>
              <a:rPr lang="en-US" altLang="ru-RU" sz="3600" b="1" i="1" dirty="0" smtClean="0">
                <a:latin typeface="Times New Roman" panose="02020603050405020304" pitchFamily="18" charset="0"/>
                <a:cs typeface="Times New Roman" panose="02020603050405020304" pitchFamily="18" charset="0"/>
              </a:rPr>
              <a:t>  </a:t>
            </a:r>
            <a:r>
              <a:rPr lang="en-US" altLang="ru-RU" sz="3600" b="1" i="1" dirty="0">
                <a:latin typeface="Times New Roman" panose="02020603050405020304" pitchFamily="18" charset="0"/>
                <a:cs typeface="Times New Roman" panose="02020603050405020304" pitchFamily="18" charset="0"/>
              </a:rPr>
              <a:t>tridimensional</a:t>
            </a:r>
            <a:endParaRPr lang="ru-RU" altLang="ru-RU" sz="36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136775" y="1600200"/>
            <a:ext cx="8153400" cy="4495800"/>
          </a:xfrm>
        </p:spPr>
        <p:txBody>
          <a:bodyPr/>
          <a:lstStyle/>
          <a:p>
            <a:pPr marL="0" indent="0">
              <a:buNone/>
              <a:defRPr/>
            </a:pPr>
            <a:r>
              <a:rPr lang="en-US" dirty="0" err="1"/>
              <a:t>Modelul</a:t>
            </a:r>
            <a:r>
              <a:rPr lang="en-US" dirty="0"/>
              <a:t>  tridimensional , </a:t>
            </a:r>
            <a:r>
              <a:rPr lang="en-US" dirty="0" err="1"/>
              <a:t>promovat</a:t>
            </a:r>
            <a:r>
              <a:rPr lang="en-US" dirty="0"/>
              <a:t> de </a:t>
            </a:r>
            <a:r>
              <a:rPr lang="en-US" dirty="0" err="1"/>
              <a:t>de</a:t>
            </a:r>
            <a:r>
              <a:rPr lang="en-US" dirty="0"/>
              <a:t> </a:t>
            </a:r>
            <a:r>
              <a:rPr lang="en-US" dirty="0" err="1"/>
              <a:t>metoda</a:t>
            </a:r>
            <a:r>
              <a:rPr lang="en-US" dirty="0"/>
              <a:t> de </a:t>
            </a:r>
            <a:r>
              <a:rPr lang="en-US" dirty="0" err="1"/>
              <a:t>proictare</a:t>
            </a:r>
            <a:r>
              <a:rPr lang="en-US" dirty="0"/>
              <a:t> MERISE se </a:t>
            </a:r>
            <a:r>
              <a:rPr lang="en-US" dirty="0" err="1"/>
              <a:t>caracterizează</a:t>
            </a:r>
            <a:r>
              <a:rPr lang="en-US" dirty="0"/>
              <a:t> </a:t>
            </a:r>
            <a:r>
              <a:rPr lang="en-US" dirty="0" err="1"/>
              <a:t>prin</a:t>
            </a:r>
            <a:r>
              <a:rPr lang="en-US" dirty="0"/>
              <a:t>  </a:t>
            </a:r>
            <a:r>
              <a:rPr lang="en-US" dirty="0" err="1"/>
              <a:t>reprezentarea</a:t>
            </a:r>
            <a:r>
              <a:rPr lang="en-US" dirty="0"/>
              <a:t> </a:t>
            </a:r>
            <a:r>
              <a:rPr lang="en-US" dirty="0" err="1"/>
              <a:t>grafică</a:t>
            </a:r>
            <a:r>
              <a:rPr lang="en-US" dirty="0"/>
              <a:t> </a:t>
            </a:r>
            <a:r>
              <a:rPr lang="en-US" dirty="0" err="1" smtClean="0"/>
              <a:t>pe</a:t>
            </a:r>
            <a:r>
              <a:rPr lang="ro-RO" dirty="0" smtClean="0"/>
              <a:t> </a:t>
            </a:r>
            <a:r>
              <a:rPr lang="en-US" dirty="0" err="1" smtClean="0"/>
              <a:t>tre</a:t>
            </a:r>
            <a:r>
              <a:rPr lang="ro-RO" dirty="0" smtClean="0"/>
              <a:t>i</a:t>
            </a:r>
            <a:r>
              <a:rPr lang="en-US" dirty="0" smtClean="0"/>
              <a:t> </a:t>
            </a:r>
            <a:r>
              <a:rPr lang="en-US" dirty="0"/>
              <a:t>axe, </a:t>
            </a:r>
            <a:endParaRPr lang="ro-RO" dirty="0" smtClean="0"/>
          </a:p>
          <a:p>
            <a:pPr marL="0" indent="0">
              <a:buNone/>
              <a:defRPr/>
            </a:pPr>
            <a:r>
              <a:rPr lang="en-US" dirty="0" err="1" smtClean="0"/>
              <a:t>fiecare</a:t>
            </a:r>
            <a:r>
              <a:rPr lang="en-US" dirty="0" smtClean="0"/>
              <a:t>  </a:t>
            </a:r>
            <a:r>
              <a:rPr lang="en-US" dirty="0" err="1"/>
              <a:t>dintre</a:t>
            </a:r>
            <a:r>
              <a:rPr lang="en-US" dirty="0"/>
              <a:t> </a:t>
            </a:r>
            <a:r>
              <a:rPr lang="en-US" dirty="0" err="1"/>
              <a:t>aceatea</a:t>
            </a:r>
            <a:r>
              <a:rPr lang="en-US" dirty="0"/>
              <a:t> </a:t>
            </a:r>
            <a:r>
              <a:rPr lang="en-US" dirty="0" err="1" smtClean="0"/>
              <a:t>corespunzând</a:t>
            </a:r>
            <a:r>
              <a:rPr lang="ro-RO" dirty="0" smtClean="0"/>
              <a:t>:</a:t>
            </a:r>
            <a:r>
              <a:rPr lang="en-US" dirty="0" smtClean="0"/>
              <a:t> </a:t>
            </a:r>
            <a:endParaRPr lang="ro-RO" dirty="0" smtClean="0"/>
          </a:p>
          <a:p>
            <a:pPr>
              <a:defRPr/>
            </a:pPr>
            <a:r>
              <a:rPr lang="en-US" dirty="0" err="1" smtClean="0"/>
              <a:t>ciclului</a:t>
            </a:r>
            <a:r>
              <a:rPr lang="en-US" dirty="0" smtClean="0"/>
              <a:t> </a:t>
            </a:r>
            <a:r>
              <a:rPr lang="en-US" dirty="0"/>
              <a:t>de </a:t>
            </a:r>
            <a:r>
              <a:rPr lang="en-US" dirty="0" err="1"/>
              <a:t>viaţă</a:t>
            </a:r>
            <a:r>
              <a:rPr lang="en-US" dirty="0"/>
              <a:t> al </a:t>
            </a:r>
            <a:r>
              <a:rPr lang="en-US" dirty="0" err="1"/>
              <a:t>sistemului</a:t>
            </a:r>
            <a:r>
              <a:rPr lang="en-US" dirty="0" smtClean="0"/>
              <a:t>,</a:t>
            </a:r>
            <a:endParaRPr lang="ro-RO" dirty="0" smtClean="0"/>
          </a:p>
          <a:p>
            <a:pPr>
              <a:defRPr/>
            </a:pPr>
            <a:r>
              <a:rPr lang="en-US" dirty="0" smtClean="0"/>
              <a:t> </a:t>
            </a:r>
            <a:r>
              <a:rPr lang="en-US" dirty="0" err="1"/>
              <a:t>ciclului</a:t>
            </a:r>
            <a:r>
              <a:rPr lang="en-US" dirty="0"/>
              <a:t> de </a:t>
            </a:r>
            <a:r>
              <a:rPr lang="en-US" dirty="0" err="1"/>
              <a:t>decizii</a:t>
            </a:r>
            <a:r>
              <a:rPr lang="en-US" dirty="0"/>
              <a:t> </a:t>
            </a:r>
            <a:r>
              <a:rPr lang="en-US" dirty="0" err="1"/>
              <a:t>şi</a:t>
            </a:r>
            <a:r>
              <a:rPr lang="en-US" dirty="0"/>
              <a:t> respective </a:t>
            </a:r>
            <a:endParaRPr lang="ro-RO" dirty="0" smtClean="0"/>
          </a:p>
          <a:p>
            <a:pPr>
              <a:defRPr/>
            </a:pPr>
            <a:r>
              <a:rPr lang="en-US" dirty="0" err="1" smtClean="0"/>
              <a:t>ciclului</a:t>
            </a:r>
            <a:r>
              <a:rPr lang="en-US" dirty="0" smtClean="0"/>
              <a:t> </a:t>
            </a:r>
            <a:r>
              <a:rPr lang="en-US" dirty="0" err="1"/>
              <a:t>abstractizării</a:t>
            </a:r>
            <a:endParaRPr lang="ru-RU" dirty="0"/>
          </a:p>
          <a:p>
            <a:pPr>
              <a:defRPr/>
            </a:pPr>
            <a:endParaRPr lang="ru-RU" dirty="0"/>
          </a:p>
        </p:txBody>
      </p:sp>
    </p:spTree>
    <p:extLst>
      <p:ext uri="{BB962C8B-B14F-4D97-AF65-F5344CB8AC3E}">
        <p14:creationId xmlns:p14="http://schemas.microsoft.com/office/powerpoint/2010/main" val="19650514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59121" y="484909"/>
            <a:ext cx="7275823" cy="603548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07782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2136775" y="228600"/>
            <a:ext cx="8153400" cy="990600"/>
          </a:xfrm>
        </p:spPr>
        <p:txBody>
          <a:bodyPr/>
          <a:lstStyle/>
          <a:p>
            <a:r>
              <a:rPr lang="en-US" altLang="ru-RU" b="1" i="1" smtClean="0"/>
              <a:t>Ciclului abstractizării</a:t>
            </a:r>
            <a:endParaRPr lang="ru-RU" altLang="ru-RU" smtClean="0"/>
          </a:p>
        </p:txBody>
      </p:sp>
      <p:sp>
        <p:nvSpPr>
          <p:cNvPr id="137219" name="Content Placeholder 2"/>
          <p:cNvSpPr>
            <a:spLocks noGrp="1"/>
          </p:cNvSpPr>
          <p:nvPr>
            <p:ph sz="quarter" idx="1"/>
          </p:nvPr>
        </p:nvSpPr>
        <p:spPr>
          <a:xfrm>
            <a:off x="1013791" y="1600200"/>
            <a:ext cx="10356574" cy="4495800"/>
          </a:xfrm>
        </p:spPr>
        <p:txBody>
          <a:bodyPr/>
          <a:lstStyle/>
          <a:p>
            <a:r>
              <a:rPr lang="en-US" altLang="ru-RU" b="1" i="1" dirty="0" err="1" smtClean="0"/>
              <a:t>Ciclului</a:t>
            </a:r>
            <a:r>
              <a:rPr lang="en-US" altLang="ru-RU" b="1" i="1" dirty="0" smtClean="0"/>
              <a:t> </a:t>
            </a:r>
            <a:r>
              <a:rPr lang="en-US" altLang="ru-RU" b="1" i="1" dirty="0" err="1" smtClean="0"/>
              <a:t>abstractizării</a:t>
            </a:r>
            <a:r>
              <a:rPr lang="en-US" altLang="ru-RU" b="1" i="1" dirty="0" smtClean="0"/>
              <a:t> </a:t>
            </a:r>
            <a:r>
              <a:rPr lang="en-US" altLang="ru-RU" dirty="0" smtClean="0"/>
              <a:t>se </a:t>
            </a:r>
            <a:r>
              <a:rPr lang="en-US" altLang="ru-RU" dirty="0" err="1" smtClean="0"/>
              <a:t>dezvoltă</a:t>
            </a:r>
            <a:r>
              <a:rPr lang="en-US" altLang="ru-RU" dirty="0" smtClean="0"/>
              <a:t> </a:t>
            </a:r>
            <a:r>
              <a:rPr lang="en-US" altLang="ru-RU" dirty="0" err="1" smtClean="0"/>
              <a:t>pe</a:t>
            </a:r>
            <a:r>
              <a:rPr lang="en-US" altLang="ru-RU" dirty="0" smtClean="0"/>
              <a:t> tri </a:t>
            </a:r>
            <a:r>
              <a:rPr lang="en-US" altLang="ru-RU" dirty="0" err="1" smtClean="0"/>
              <a:t>nivele</a:t>
            </a:r>
            <a:r>
              <a:rPr lang="en-US" altLang="ru-RU" dirty="0" smtClean="0"/>
              <a:t>: conceptual, logic </a:t>
            </a:r>
            <a:r>
              <a:rPr lang="en-US" altLang="ru-RU" dirty="0" err="1" smtClean="0"/>
              <a:t>şi</a:t>
            </a:r>
            <a:r>
              <a:rPr lang="en-US" altLang="ru-RU" dirty="0" smtClean="0"/>
              <a:t>  </a:t>
            </a:r>
            <a:r>
              <a:rPr lang="en-US" altLang="ru-RU" dirty="0" err="1" smtClean="0"/>
              <a:t>fizic</a:t>
            </a:r>
            <a:r>
              <a:rPr lang="en-US" altLang="ru-RU" dirty="0" smtClean="0"/>
              <a:t>.</a:t>
            </a:r>
            <a:endParaRPr lang="ru-RU" altLang="ru-RU" dirty="0" smtClean="0"/>
          </a:p>
          <a:p>
            <a:r>
              <a:rPr lang="en-US" altLang="ru-RU" dirty="0" err="1" smtClean="0"/>
              <a:t>Nivelul</a:t>
            </a:r>
            <a:r>
              <a:rPr lang="en-US" altLang="ru-RU" dirty="0" smtClean="0"/>
              <a:t> conceptual  se </a:t>
            </a:r>
            <a:r>
              <a:rPr lang="en-US" altLang="ru-RU" dirty="0" err="1" smtClean="0"/>
              <a:t>aplică</a:t>
            </a:r>
            <a:r>
              <a:rPr lang="en-US" altLang="ru-RU" dirty="0" smtClean="0"/>
              <a:t> independent </a:t>
            </a:r>
            <a:r>
              <a:rPr lang="en-US" altLang="ru-RU" dirty="0" err="1" smtClean="0"/>
              <a:t>datelor</a:t>
            </a:r>
            <a:r>
              <a:rPr lang="en-US" altLang="ru-RU" dirty="0" smtClean="0"/>
              <a:t> </a:t>
            </a:r>
            <a:r>
              <a:rPr lang="en-US" altLang="ru-RU" dirty="0" err="1" smtClean="0"/>
              <a:t>şi</a:t>
            </a:r>
            <a:r>
              <a:rPr lang="en-US" altLang="ru-RU" dirty="0" smtClean="0"/>
              <a:t> </a:t>
            </a:r>
            <a:r>
              <a:rPr lang="en-US" altLang="ru-RU" dirty="0" err="1" smtClean="0"/>
              <a:t>prelucrărilor</a:t>
            </a:r>
            <a:r>
              <a:rPr lang="en-US" altLang="ru-RU" dirty="0" smtClean="0"/>
              <a:t> </a:t>
            </a:r>
            <a:r>
              <a:rPr lang="en-US" altLang="ru-RU" dirty="0" err="1" smtClean="0"/>
              <a:t>generând</a:t>
            </a:r>
            <a:r>
              <a:rPr lang="en-US" altLang="ru-RU" dirty="0" smtClean="0"/>
              <a:t> </a:t>
            </a:r>
            <a:r>
              <a:rPr lang="en-US" altLang="ru-RU" dirty="0" err="1" smtClean="0"/>
              <a:t>modelul</a:t>
            </a:r>
            <a:r>
              <a:rPr lang="en-US" altLang="ru-RU" dirty="0" smtClean="0"/>
              <a:t> conceptual al </a:t>
            </a:r>
            <a:r>
              <a:rPr lang="en-US" altLang="ru-RU" dirty="0" err="1" smtClean="0"/>
              <a:t>datelor</a:t>
            </a:r>
            <a:r>
              <a:rPr lang="en-US" altLang="ru-RU" dirty="0" smtClean="0"/>
              <a:t> </a:t>
            </a:r>
            <a:r>
              <a:rPr lang="en-US" altLang="ru-RU" dirty="0" err="1" smtClean="0"/>
              <a:t>şi</a:t>
            </a:r>
            <a:r>
              <a:rPr lang="en-US" altLang="ru-RU" dirty="0" smtClean="0"/>
              <a:t> </a:t>
            </a:r>
            <a:r>
              <a:rPr lang="en-US" altLang="ru-RU" dirty="0" err="1" smtClean="0"/>
              <a:t>modelul</a:t>
            </a:r>
            <a:r>
              <a:rPr lang="en-US" altLang="ru-RU" dirty="0" smtClean="0"/>
              <a:t> conceptual al </a:t>
            </a:r>
            <a:r>
              <a:rPr lang="en-US" altLang="ru-RU" dirty="0" err="1" smtClean="0"/>
              <a:t>prelucrărilor</a:t>
            </a:r>
            <a:r>
              <a:rPr lang="en-US" altLang="ru-RU" dirty="0" smtClean="0"/>
              <a:t>. Se </a:t>
            </a:r>
            <a:r>
              <a:rPr lang="en-US" altLang="ru-RU" dirty="0" err="1" smtClean="0"/>
              <a:t>realizează</a:t>
            </a:r>
            <a:r>
              <a:rPr lang="en-US" altLang="ru-RU" dirty="0" smtClean="0"/>
              <a:t> </a:t>
            </a:r>
            <a:r>
              <a:rPr lang="en-US" altLang="ru-RU" dirty="0" err="1" smtClean="0"/>
              <a:t>succesiv</a:t>
            </a:r>
            <a:r>
              <a:rPr lang="en-US" altLang="ru-RU" dirty="0" smtClean="0"/>
              <a:t> </a:t>
            </a:r>
            <a:r>
              <a:rPr lang="en-US" altLang="ru-RU" dirty="0" err="1" smtClean="0"/>
              <a:t>modelul</a:t>
            </a:r>
            <a:r>
              <a:rPr lang="en-US" altLang="ru-RU" dirty="0" smtClean="0"/>
              <a:t> logic al </a:t>
            </a:r>
            <a:r>
              <a:rPr lang="en-US" altLang="ru-RU" dirty="0" err="1" smtClean="0"/>
              <a:t>datelor</a:t>
            </a:r>
            <a:r>
              <a:rPr lang="en-US" altLang="ru-RU" dirty="0" smtClean="0"/>
              <a:t> </a:t>
            </a:r>
            <a:r>
              <a:rPr lang="en-US" altLang="ru-RU" dirty="0" err="1" smtClean="0"/>
              <a:t>şi</a:t>
            </a:r>
            <a:r>
              <a:rPr lang="en-US" altLang="ru-RU" dirty="0" smtClean="0"/>
              <a:t> </a:t>
            </a:r>
            <a:r>
              <a:rPr lang="en-US" altLang="ru-RU" dirty="0" err="1" smtClean="0"/>
              <a:t>modelul</a:t>
            </a:r>
            <a:r>
              <a:rPr lang="en-US" altLang="ru-RU" dirty="0" smtClean="0"/>
              <a:t> </a:t>
            </a:r>
            <a:r>
              <a:rPr lang="en-US" altLang="ru-RU" dirty="0" err="1" smtClean="0"/>
              <a:t>fizic</a:t>
            </a:r>
            <a:r>
              <a:rPr lang="en-US" altLang="ru-RU" dirty="0" smtClean="0"/>
              <a:t> al </a:t>
            </a:r>
            <a:r>
              <a:rPr lang="en-US" altLang="ru-RU" dirty="0" err="1" smtClean="0"/>
              <a:t>datelor</a:t>
            </a:r>
            <a:r>
              <a:rPr lang="en-US" altLang="ru-RU" dirty="0" smtClean="0"/>
              <a:t>, </a:t>
            </a:r>
            <a:r>
              <a:rPr lang="en-US" altLang="ru-RU" dirty="0" err="1" smtClean="0"/>
              <a:t>modelul</a:t>
            </a:r>
            <a:r>
              <a:rPr lang="en-US" altLang="ru-RU" dirty="0" smtClean="0"/>
              <a:t> logic al </a:t>
            </a:r>
            <a:r>
              <a:rPr lang="en-US" altLang="ru-RU" dirty="0" err="1" smtClean="0"/>
              <a:t>prelucrărilor</a:t>
            </a:r>
            <a:r>
              <a:rPr lang="en-US" altLang="ru-RU" dirty="0" smtClean="0"/>
              <a:t> (</a:t>
            </a:r>
            <a:r>
              <a:rPr lang="en-US" altLang="ru-RU" dirty="0" err="1" smtClean="0"/>
              <a:t>organizaşional</a:t>
            </a:r>
            <a:r>
              <a:rPr lang="en-US" altLang="ru-RU" dirty="0" smtClean="0"/>
              <a:t>), </a:t>
            </a:r>
            <a:r>
              <a:rPr lang="en-US" altLang="ru-RU" dirty="0" err="1" smtClean="0"/>
              <a:t>modelul</a:t>
            </a:r>
            <a:r>
              <a:rPr lang="en-US" altLang="ru-RU" dirty="0" smtClean="0"/>
              <a:t> operational al </a:t>
            </a:r>
            <a:r>
              <a:rPr lang="en-US" altLang="ru-RU" dirty="0" err="1" smtClean="0"/>
              <a:t>prelucrărilor</a:t>
            </a:r>
            <a:r>
              <a:rPr lang="en-US" altLang="ru-RU" dirty="0" smtClean="0"/>
              <a:t>.</a:t>
            </a:r>
            <a:endParaRPr lang="ru-RU" altLang="ru-RU" dirty="0" smtClean="0"/>
          </a:p>
        </p:txBody>
      </p:sp>
    </p:spTree>
    <p:extLst>
      <p:ext uri="{BB962C8B-B14F-4D97-AF65-F5344CB8AC3E}">
        <p14:creationId xmlns:p14="http://schemas.microsoft.com/office/powerpoint/2010/main" val="24672404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2136775" y="228600"/>
            <a:ext cx="8153400" cy="990600"/>
          </a:xfrm>
        </p:spPr>
        <p:txBody>
          <a:bodyPr/>
          <a:lstStyle/>
          <a:p>
            <a:pPr algn="ctr"/>
            <a:r>
              <a:rPr lang="en-US" altLang="ru-RU" b="1" i="1" dirty="0" err="1" smtClean="0"/>
              <a:t>Ciclul</a:t>
            </a:r>
            <a:r>
              <a:rPr lang="en-US" altLang="ru-RU" b="1" i="1" dirty="0" smtClean="0"/>
              <a:t> de </a:t>
            </a:r>
            <a:r>
              <a:rPr lang="en-US" altLang="ru-RU" b="1" i="1" dirty="0" err="1" smtClean="0"/>
              <a:t>dcecizie</a:t>
            </a:r>
            <a:endParaRPr lang="ru-RU" altLang="ru-RU" dirty="0" smtClean="0"/>
          </a:p>
        </p:txBody>
      </p:sp>
      <p:sp>
        <p:nvSpPr>
          <p:cNvPr id="3" name="Content Placeholder 2"/>
          <p:cNvSpPr>
            <a:spLocks noGrp="1"/>
          </p:cNvSpPr>
          <p:nvPr>
            <p:ph sz="quarter" idx="1"/>
          </p:nvPr>
        </p:nvSpPr>
        <p:spPr>
          <a:xfrm>
            <a:off x="616226" y="1600200"/>
            <a:ext cx="11251096" cy="4997450"/>
          </a:xfrm>
        </p:spPr>
        <p:txBody>
          <a:bodyPr/>
          <a:lstStyle/>
          <a:p>
            <a:pPr marL="0" indent="0">
              <a:buNone/>
              <a:defRPr/>
            </a:pPr>
            <a:r>
              <a:rPr lang="en-US" sz="2600" b="1" i="1" dirty="0" err="1"/>
              <a:t>Ciclul</a:t>
            </a:r>
            <a:r>
              <a:rPr lang="en-US" sz="2600" b="1" i="1" dirty="0"/>
              <a:t> de </a:t>
            </a:r>
            <a:r>
              <a:rPr lang="en-US" sz="2600" b="1" i="1" dirty="0" err="1"/>
              <a:t>dcecizie</a:t>
            </a:r>
            <a:r>
              <a:rPr lang="en-US" sz="2600" dirty="0"/>
              <a:t>  </a:t>
            </a:r>
            <a:r>
              <a:rPr lang="en-US" sz="2600" dirty="0" err="1"/>
              <a:t>cuprinde</a:t>
            </a:r>
            <a:r>
              <a:rPr lang="en-US" sz="2600" dirty="0"/>
              <a:t> </a:t>
            </a:r>
            <a:r>
              <a:rPr lang="en-US" sz="2600" dirty="0" err="1"/>
              <a:t>ansamblul</a:t>
            </a:r>
            <a:r>
              <a:rPr lang="en-US" sz="2600" dirty="0"/>
              <a:t> </a:t>
            </a:r>
            <a:r>
              <a:rPr lang="en-US" sz="2600" dirty="0" err="1"/>
              <a:t>deciziilor</a:t>
            </a:r>
            <a:r>
              <a:rPr lang="en-US" sz="2600" dirty="0"/>
              <a:t> legate de </a:t>
            </a:r>
            <a:r>
              <a:rPr lang="en-US" sz="2600" dirty="0" err="1"/>
              <a:t>proiectarea</a:t>
            </a:r>
            <a:r>
              <a:rPr lang="en-US" sz="2600" dirty="0"/>
              <a:t>, </a:t>
            </a:r>
            <a:r>
              <a:rPr lang="en-US" sz="2600" dirty="0" err="1"/>
              <a:t>realizarea</a:t>
            </a:r>
            <a:r>
              <a:rPr lang="en-US" sz="2600" dirty="0"/>
              <a:t> </a:t>
            </a:r>
            <a:r>
              <a:rPr lang="en-US" sz="2600" dirty="0" err="1"/>
              <a:t>şi</a:t>
            </a:r>
            <a:r>
              <a:rPr lang="en-US" sz="2600" dirty="0"/>
              <a:t> </a:t>
            </a:r>
            <a:r>
              <a:rPr lang="en-US" sz="2600" dirty="0" err="1"/>
              <a:t>exploatarea</a:t>
            </a:r>
            <a:r>
              <a:rPr lang="en-US" sz="2600" dirty="0"/>
              <a:t> </a:t>
            </a:r>
            <a:r>
              <a:rPr lang="en-US" sz="2600" dirty="0" err="1"/>
              <a:t>sistemului</a:t>
            </a:r>
            <a:r>
              <a:rPr lang="en-US" sz="2600" dirty="0"/>
              <a:t> </a:t>
            </a:r>
            <a:r>
              <a:rPr lang="en-US" sz="2600" dirty="0" err="1"/>
              <a:t>informaţional</a:t>
            </a:r>
            <a:r>
              <a:rPr lang="en-US" sz="2600" dirty="0"/>
              <a:t>:</a:t>
            </a:r>
            <a:endParaRPr lang="ru-RU" sz="2600" dirty="0"/>
          </a:p>
          <a:p>
            <a:pPr>
              <a:defRPr/>
            </a:pPr>
            <a:r>
              <a:rPr lang="en-US" sz="2600" b="1" i="1" dirty="0" err="1"/>
              <a:t>Deciziile</a:t>
            </a:r>
            <a:r>
              <a:rPr lang="en-US" sz="2600" b="1" i="1" dirty="0"/>
              <a:t>  </a:t>
            </a:r>
            <a:r>
              <a:rPr lang="en-US" sz="2600" b="1" i="1" dirty="0" err="1"/>
              <a:t>globale</a:t>
            </a:r>
            <a:r>
              <a:rPr lang="en-US" sz="2600" dirty="0"/>
              <a:t>  </a:t>
            </a:r>
            <a:r>
              <a:rPr lang="en-US" sz="2600" dirty="0" err="1"/>
              <a:t>vizează</a:t>
            </a:r>
            <a:r>
              <a:rPr lang="en-US" sz="2600" dirty="0"/>
              <a:t> </a:t>
            </a:r>
            <a:r>
              <a:rPr lang="en-US" sz="2600" dirty="0" err="1"/>
              <a:t>problemele</a:t>
            </a:r>
            <a:r>
              <a:rPr lang="en-US" sz="2600" dirty="0"/>
              <a:t> </a:t>
            </a:r>
            <a:r>
              <a:rPr lang="en-US" sz="2600" dirty="0" err="1"/>
              <a:t>cadru</a:t>
            </a:r>
            <a:r>
              <a:rPr lang="en-US" sz="2600" dirty="0"/>
              <a:t> </a:t>
            </a:r>
            <a:r>
              <a:rPr lang="en-US" sz="2600" dirty="0" err="1"/>
              <a:t>privind</a:t>
            </a:r>
            <a:r>
              <a:rPr lang="en-US" sz="2600" dirty="0"/>
              <a:t> </a:t>
            </a:r>
            <a:r>
              <a:rPr lang="en-US" sz="2600" dirty="0" err="1"/>
              <a:t>obiactivele</a:t>
            </a:r>
            <a:r>
              <a:rPr lang="en-US" sz="2600" dirty="0"/>
              <a:t>  </a:t>
            </a:r>
            <a:r>
              <a:rPr lang="en-US" sz="2600" dirty="0" err="1"/>
              <a:t>sistemului</a:t>
            </a:r>
            <a:r>
              <a:rPr lang="en-US" sz="2600" dirty="0"/>
              <a:t> </a:t>
            </a:r>
            <a:r>
              <a:rPr lang="en-US" sz="2600" dirty="0" err="1"/>
              <a:t>informaţional</a:t>
            </a:r>
            <a:r>
              <a:rPr lang="en-US" sz="2600" dirty="0"/>
              <a:t> </a:t>
            </a:r>
            <a:r>
              <a:rPr lang="en-US" sz="2600" dirty="0" err="1"/>
              <a:t>şi</a:t>
            </a:r>
            <a:r>
              <a:rPr lang="en-US" sz="2600" dirty="0"/>
              <a:t> </a:t>
            </a:r>
            <a:r>
              <a:rPr lang="en-US" sz="2600" dirty="0" err="1"/>
              <a:t>funcţionalitatea</a:t>
            </a:r>
            <a:r>
              <a:rPr lang="en-US" sz="2600" dirty="0"/>
              <a:t> </a:t>
            </a:r>
            <a:r>
              <a:rPr lang="en-US" sz="2600" dirty="0" err="1"/>
              <a:t>lui</a:t>
            </a:r>
            <a:r>
              <a:rPr lang="en-US" sz="2600" dirty="0"/>
              <a:t>, </a:t>
            </a:r>
            <a:r>
              <a:rPr lang="en-US" sz="2600" dirty="0" err="1"/>
              <a:t>domeniile</a:t>
            </a:r>
            <a:r>
              <a:rPr lang="en-US" sz="2600" dirty="0"/>
              <a:t> de </a:t>
            </a:r>
            <a:r>
              <a:rPr lang="en-US" sz="2600" dirty="0" err="1"/>
              <a:t>informatizat</a:t>
            </a:r>
            <a:r>
              <a:rPr lang="en-US" sz="2600" dirty="0"/>
              <a:t>, </a:t>
            </a:r>
            <a:r>
              <a:rPr lang="en-US" sz="2600" dirty="0" err="1"/>
              <a:t>priorităţile</a:t>
            </a:r>
            <a:r>
              <a:rPr lang="en-US" sz="2600" dirty="0"/>
              <a:t>, </a:t>
            </a:r>
            <a:r>
              <a:rPr lang="en-US" sz="2600" dirty="0" err="1"/>
              <a:t>planificarea</a:t>
            </a:r>
            <a:r>
              <a:rPr lang="en-US" sz="2600" dirty="0"/>
              <a:t> </a:t>
            </a:r>
            <a:r>
              <a:rPr lang="en-US" sz="2600" i="1" dirty="0" err="1"/>
              <a:t>lucrărilor</a:t>
            </a:r>
            <a:r>
              <a:rPr lang="en-US" sz="2600" i="1" dirty="0"/>
              <a:t>, etc.</a:t>
            </a:r>
            <a:endParaRPr lang="ru-RU" sz="2600" dirty="0"/>
          </a:p>
          <a:p>
            <a:pPr>
              <a:defRPr/>
            </a:pPr>
            <a:r>
              <a:rPr lang="en-US" sz="2600" b="1" i="1" dirty="0" err="1"/>
              <a:t>Deciziile</a:t>
            </a:r>
            <a:r>
              <a:rPr lang="en-US" sz="2600" dirty="0"/>
              <a:t> </a:t>
            </a:r>
            <a:r>
              <a:rPr lang="en-US" sz="2600" b="1" i="1" dirty="0"/>
              <a:t>de </a:t>
            </a:r>
            <a:r>
              <a:rPr lang="en-US" sz="2600" b="1" i="1" dirty="0" err="1"/>
              <a:t>organizare</a:t>
            </a:r>
            <a:r>
              <a:rPr lang="en-US" sz="2600" dirty="0"/>
              <a:t>  </a:t>
            </a:r>
            <a:r>
              <a:rPr lang="en-US" sz="2600" dirty="0" err="1"/>
              <a:t>vizează</a:t>
            </a:r>
            <a:r>
              <a:rPr lang="en-US" sz="2600" dirty="0"/>
              <a:t> </a:t>
            </a:r>
            <a:r>
              <a:rPr lang="en-US" sz="2600" dirty="0" err="1"/>
              <a:t>arhitectura</a:t>
            </a:r>
            <a:r>
              <a:rPr lang="en-US" sz="2600" dirty="0"/>
              <a:t> </a:t>
            </a:r>
            <a:r>
              <a:rPr lang="en-US" sz="2600" dirty="0" err="1"/>
              <a:t>şi</a:t>
            </a:r>
            <a:r>
              <a:rPr lang="en-US" sz="2600" dirty="0"/>
              <a:t> </a:t>
            </a:r>
            <a:r>
              <a:rPr lang="en-US" sz="2600" dirty="0" err="1"/>
              <a:t>interacţiunile</a:t>
            </a:r>
            <a:r>
              <a:rPr lang="en-US" sz="2600" dirty="0"/>
              <a:t> </a:t>
            </a:r>
            <a:r>
              <a:rPr lang="en-US" sz="2600" dirty="0" err="1"/>
              <a:t>dintre</a:t>
            </a:r>
            <a:r>
              <a:rPr lang="en-US" sz="2600" dirty="0"/>
              <a:t> component, </a:t>
            </a:r>
            <a:r>
              <a:rPr lang="en-US" sz="2600" dirty="0" err="1"/>
              <a:t>strategia</a:t>
            </a:r>
            <a:r>
              <a:rPr lang="en-US" sz="2600" dirty="0"/>
              <a:t> de </a:t>
            </a:r>
            <a:r>
              <a:rPr lang="en-US" sz="2600" dirty="0" err="1"/>
              <a:t>gestiune</a:t>
            </a:r>
            <a:r>
              <a:rPr lang="en-US" sz="2600" dirty="0"/>
              <a:t> a </a:t>
            </a:r>
            <a:r>
              <a:rPr lang="en-US" sz="2600" dirty="0" err="1"/>
              <a:t>datelor</a:t>
            </a:r>
            <a:r>
              <a:rPr lang="en-US" sz="2600" dirty="0"/>
              <a:t>, </a:t>
            </a:r>
            <a:r>
              <a:rPr lang="en-US" sz="2600" dirty="0" err="1"/>
              <a:t>planificarea</a:t>
            </a:r>
            <a:r>
              <a:rPr lang="en-US" sz="2600" dirty="0"/>
              <a:t> </a:t>
            </a:r>
            <a:r>
              <a:rPr lang="en-US" sz="2600" dirty="0" err="1"/>
              <a:t>activităţilor</a:t>
            </a:r>
            <a:r>
              <a:rPr lang="en-US" sz="2600" dirty="0"/>
              <a:t> de </a:t>
            </a:r>
            <a:r>
              <a:rPr lang="en-US" sz="2600" dirty="0" err="1"/>
              <a:t>proiectare</a:t>
            </a:r>
            <a:r>
              <a:rPr lang="en-US" sz="2600" dirty="0"/>
              <a:t> </a:t>
            </a:r>
            <a:r>
              <a:rPr lang="en-US" sz="2600" dirty="0" err="1"/>
              <a:t>generală</a:t>
            </a:r>
            <a:r>
              <a:rPr lang="en-US" sz="2600" dirty="0"/>
              <a:t>,  </a:t>
            </a:r>
            <a:r>
              <a:rPr lang="en-US" sz="2600" dirty="0" err="1"/>
              <a:t>proiectare</a:t>
            </a:r>
            <a:r>
              <a:rPr lang="en-US" sz="2600" dirty="0"/>
              <a:t> de </a:t>
            </a:r>
            <a:r>
              <a:rPr lang="en-US" sz="2600" dirty="0" err="1"/>
              <a:t>detaliu</a:t>
            </a:r>
            <a:r>
              <a:rPr lang="en-US" sz="2600" dirty="0"/>
              <a:t>  </a:t>
            </a:r>
            <a:r>
              <a:rPr lang="en-US" sz="2600" dirty="0" err="1"/>
              <a:t>şi</a:t>
            </a:r>
            <a:r>
              <a:rPr lang="en-US" sz="2600" dirty="0"/>
              <a:t> </a:t>
            </a:r>
            <a:r>
              <a:rPr lang="en-US" sz="2600" dirty="0" err="1"/>
              <a:t>realizare</a:t>
            </a:r>
            <a:r>
              <a:rPr lang="en-US" sz="2600" dirty="0"/>
              <a:t> a </a:t>
            </a:r>
            <a:r>
              <a:rPr lang="en-US" sz="2600" dirty="0" err="1"/>
              <a:t>sistemului</a:t>
            </a:r>
            <a:r>
              <a:rPr lang="en-US" sz="2600" dirty="0"/>
              <a:t> informational</a:t>
            </a:r>
            <a:r>
              <a:rPr lang="en-US" sz="2600" dirty="0" smtClean="0"/>
              <a:t>.</a:t>
            </a:r>
            <a:endParaRPr lang="ro-RO" sz="2600" dirty="0" smtClean="0"/>
          </a:p>
          <a:p>
            <a:r>
              <a:rPr lang="en-US" altLang="ru-RU" sz="2400" b="1" i="1" dirty="0" err="1"/>
              <a:t>Deciziile</a:t>
            </a:r>
            <a:r>
              <a:rPr lang="en-US" altLang="ru-RU" sz="2400" b="1" i="1" dirty="0"/>
              <a:t> </a:t>
            </a:r>
            <a:r>
              <a:rPr lang="en-US" altLang="ru-RU" sz="2400" b="1" i="1" dirty="0" err="1"/>
              <a:t>tehnice</a:t>
            </a:r>
            <a:r>
              <a:rPr lang="en-US" altLang="ru-RU" sz="2400" b="1" i="1" dirty="0"/>
              <a:t> </a:t>
            </a:r>
            <a:r>
              <a:rPr lang="ro-RO" altLang="ru-RU" sz="2400" b="1" i="1" dirty="0"/>
              <a:t>v</a:t>
            </a:r>
            <a:r>
              <a:rPr lang="en-US" altLang="ru-RU" sz="2400" dirty="0" err="1"/>
              <a:t>izează</a:t>
            </a:r>
            <a:r>
              <a:rPr lang="en-US" altLang="ru-RU" sz="2400" dirty="0"/>
              <a:t> </a:t>
            </a:r>
            <a:r>
              <a:rPr lang="en-US" altLang="ru-RU" sz="2400" dirty="0" err="1"/>
              <a:t>suportul</a:t>
            </a:r>
            <a:r>
              <a:rPr lang="en-US" altLang="ru-RU" sz="2400" dirty="0"/>
              <a:t> hardware </a:t>
            </a:r>
            <a:r>
              <a:rPr lang="en-US" altLang="ru-RU" sz="2400" dirty="0" err="1"/>
              <a:t>şi</a:t>
            </a:r>
            <a:r>
              <a:rPr lang="en-US" altLang="ru-RU" sz="2400" dirty="0"/>
              <a:t> de </a:t>
            </a:r>
            <a:r>
              <a:rPr lang="en-US" altLang="ru-RU" sz="2400" dirty="0" err="1"/>
              <a:t>comunicaţie</a:t>
            </a:r>
            <a:r>
              <a:rPr lang="en-US" altLang="ru-RU" sz="2400" dirty="0"/>
              <a:t>, </a:t>
            </a:r>
            <a:r>
              <a:rPr lang="en-US" altLang="ru-RU" sz="2400" dirty="0" err="1"/>
              <a:t>supotrul</a:t>
            </a:r>
            <a:r>
              <a:rPr lang="en-US" altLang="ru-RU" sz="2400" dirty="0"/>
              <a:t> software </a:t>
            </a:r>
            <a:r>
              <a:rPr lang="en-US" altLang="ru-RU" sz="2400" dirty="0" err="1"/>
              <a:t>şi</a:t>
            </a:r>
            <a:r>
              <a:rPr lang="en-US" altLang="ru-RU" sz="2400" dirty="0"/>
              <a:t> </a:t>
            </a:r>
            <a:r>
              <a:rPr lang="en-US" altLang="ru-RU" sz="2400" dirty="0" err="1"/>
              <a:t>mediul</a:t>
            </a:r>
            <a:r>
              <a:rPr lang="en-US" altLang="ru-RU" sz="2400" dirty="0"/>
              <a:t> de </a:t>
            </a:r>
            <a:r>
              <a:rPr lang="en-US" altLang="ru-RU" sz="2400" dirty="0" err="1"/>
              <a:t>exploatare</a:t>
            </a:r>
            <a:r>
              <a:rPr lang="en-US" altLang="ru-RU" sz="2400" dirty="0"/>
              <a:t> a </a:t>
            </a:r>
            <a:r>
              <a:rPr lang="en-US" altLang="ru-RU" sz="2400" dirty="0" err="1"/>
              <a:t>sistemului</a:t>
            </a:r>
            <a:r>
              <a:rPr lang="en-US" altLang="ru-RU" sz="2400" dirty="0"/>
              <a:t>  informational. etc.</a:t>
            </a:r>
            <a:endParaRPr lang="ru-RU" altLang="ru-RU" sz="2400" dirty="0"/>
          </a:p>
          <a:p>
            <a:r>
              <a:rPr lang="en-US" altLang="ru-RU" sz="2400" b="1" i="1" dirty="0" err="1"/>
              <a:t>Deciziile</a:t>
            </a:r>
            <a:r>
              <a:rPr lang="en-US" altLang="ru-RU" sz="2400" b="1" i="1" dirty="0"/>
              <a:t> legate de </a:t>
            </a:r>
            <a:r>
              <a:rPr lang="en-US" altLang="ru-RU" sz="2400" b="1" i="1" dirty="0" err="1"/>
              <a:t>exploatare</a:t>
            </a:r>
            <a:r>
              <a:rPr lang="en-US" altLang="ru-RU" sz="2400" b="1" i="1" dirty="0"/>
              <a:t> </a:t>
            </a:r>
            <a:r>
              <a:rPr lang="en-US" altLang="ru-RU" sz="2400" b="1" i="1" dirty="0" err="1"/>
              <a:t>şi</a:t>
            </a:r>
            <a:r>
              <a:rPr lang="en-US" altLang="ru-RU" sz="2400" b="1" i="1" dirty="0"/>
              <a:t> </a:t>
            </a:r>
            <a:r>
              <a:rPr lang="en-US" altLang="ru-RU" sz="2400" b="1" i="1" dirty="0" err="1"/>
              <a:t>mentenanţă</a:t>
            </a:r>
            <a:r>
              <a:rPr lang="en-US" altLang="ru-RU" sz="2400" dirty="0"/>
              <a:t> </a:t>
            </a:r>
            <a:r>
              <a:rPr lang="en-US" altLang="ru-RU" sz="2400" dirty="0" err="1"/>
              <a:t>sunt</a:t>
            </a:r>
            <a:r>
              <a:rPr lang="en-US" altLang="ru-RU" sz="2400" dirty="0"/>
              <a:t> </a:t>
            </a:r>
            <a:r>
              <a:rPr lang="en-US" altLang="ru-RU" sz="2400" dirty="0" err="1"/>
              <a:t>decizii</a:t>
            </a:r>
            <a:r>
              <a:rPr lang="en-US" altLang="ru-RU" sz="2400" dirty="0"/>
              <a:t> care </a:t>
            </a:r>
            <a:r>
              <a:rPr lang="en-US" altLang="ru-RU" sz="2400" dirty="0" err="1"/>
              <a:t>asigură</a:t>
            </a:r>
            <a:r>
              <a:rPr lang="en-US" altLang="ru-RU" sz="2400" dirty="0"/>
              <a:t> </a:t>
            </a:r>
            <a:r>
              <a:rPr lang="en-US" altLang="ru-RU" sz="2400" dirty="0" err="1"/>
              <a:t>buna</a:t>
            </a:r>
            <a:r>
              <a:rPr lang="en-US" altLang="ru-RU" sz="2400" dirty="0"/>
              <a:t> </a:t>
            </a:r>
            <a:r>
              <a:rPr lang="en-US" altLang="ru-RU" sz="2400" dirty="0" err="1"/>
              <a:t>funcţionare</a:t>
            </a:r>
            <a:r>
              <a:rPr lang="en-US" altLang="ru-RU" sz="2400" dirty="0"/>
              <a:t> a  </a:t>
            </a:r>
            <a:r>
              <a:rPr lang="en-US" altLang="ru-RU" sz="2400" dirty="0" err="1"/>
              <a:t>sistemului</a:t>
            </a:r>
            <a:r>
              <a:rPr lang="en-US" altLang="ru-RU" sz="2400" dirty="0"/>
              <a:t> informational </a:t>
            </a:r>
            <a:r>
              <a:rPr lang="en-US" altLang="ru-RU" sz="2400" dirty="0" err="1"/>
              <a:t>şi</a:t>
            </a:r>
            <a:r>
              <a:rPr lang="en-US" altLang="ru-RU" sz="2400" dirty="0"/>
              <a:t>  </a:t>
            </a:r>
            <a:r>
              <a:rPr lang="en-US" altLang="ru-RU" sz="2400" dirty="0" err="1"/>
              <a:t>aceste</a:t>
            </a:r>
            <a:r>
              <a:rPr lang="en-US" altLang="ru-RU" sz="2400" dirty="0"/>
              <a:t> </a:t>
            </a:r>
            <a:r>
              <a:rPr lang="en-US" altLang="ru-RU" sz="2400" dirty="0" err="1"/>
              <a:t>decizii</a:t>
            </a:r>
            <a:r>
              <a:rPr lang="en-US" altLang="ru-RU" sz="2400" dirty="0"/>
              <a:t>  </a:t>
            </a:r>
            <a:r>
              <a:rPr lang="en-US" altLang="ru-RU" sz="2400" dirty="0" err="1"/>
              <a:t>aparţin</a:t>
            </a:r>
            <a:r>
              <a:rPr lang="en-US" altLang="ru-RU" sz="2400" dirty="0"/>
              <a:t>  </a:t>
            </a:r>
            <a:r>
              <a:rPr lang="en-US" altLang="ru-RU" sz="2400" dirty="0" err="1"/>
              <a:t>utilizatorului</a:t>
            </a:r>
            <a:r>
              <a:rPr lang="en-US" altLang="ru-RU" sz="2400" dirty="0"/>
              <a:t> . </a:t>
            </a:r>
            <a:endParaRPr lang="ru-RU" altLang="ru-RU" sz="2400" dirty="0"/>
          </a:p>
          <a:p>
            <a:endParaRPr lang="ru-RU" altLang="ru-RU" sz="2400" dirty="0"/>
          </a:p>
          <a:p>
            <a:pPr>
              <a:defRPr/>
            </a:pPr>
            <a:endParaRPr lang="ru-RU" sz="2600" dirty="0"/>
          </a:p>
          <a:p>
            <a:pPr>
              <a:defRPr/>
            </a:pPr>
            <a:endParaRPr lang="ru-RU" dirty="0"/>
          </a:p>
        </p:txBody>
      </p:sp>
    </p:spTree>
    <p:extLst>
      <p:ext uri="{BB962C8B-B14F-4D97-AF65-F5344CB8AC3E}">
        <p14:creationId xmlns:p14="http://schemas.microsoft.com/office/powerpoint/2010/main" val="240358289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15009" y="429491"/>
            <a:ext cx="10774017" cy="6239597"/>
          </a:xfrm>
        </p:spPr>
        <p:txBody>
          <a:bodyPr/>
          <a:lstStyle/>
          <a:p>
            <a:pPr marL="0" indent="0">
              <a:buNone/>
              <a:defRPr/>
            </a:pPr>
            <a:r>
              <a:rPr lang="en-US" sz="2600" b="1" i="1" dirty="0" err="1">
                <a:solidFill>
                  <a:srgbClr val="C00000"/>
                </a:solidFill>
              </a:rPr>
              <a:t>Ciclul</a:t>
            </a:r>
            <a:r>
              <a:rPr lang="en-US" sz="2600" b="1" i="1" dirty="0">
                <a:solidFill>
                  <a:srgbClr val="C00000"/>
                </a:solidFill>
              </a:rPr>
              <a:t> de </a:t>
            </a:r>
            <a:r>
              <a:rPr lang="en-US" sz="2600" b="1" i="1" dirty="0" err="1">
                <a:solidFill>
                  <a:srgbClr val="C00000"/>
                </a:solidFill>
              </a:rPr>
              <a:t>viaţă</a:t>
            </a:r>
            <a:r>
              <a:rPr lang="en-US" sz="2600" b="1" i="1" dirty="0"/>
              <a:t>  </a:t>
            </a:r>
            <a:r>
              <a:rPr lang="en-US" sz="2600" dirty="0"/>
              <a:t> </a:t>
            </a:r>
            <a:endParaRPr lang="ro-RO" sz="2600" dirty="0" smtClean="0"/>
          </a:p>
          <a:p>
            <a:pPr marL="0" indent="0">
              <a:buNone/>
              <a:defRPr/>
            </a:pPr>
            <a:r>
              <a:rPr lang="en-US" sz="2600" dirty="0" err="1" smtClean="0"/>
              <a:t>presupune</a:t>
            </a:r>
            <a:r>
              <a:rPr lang="en-US" sz="2600" dirty="0" smtClean="0"/>
              <a:t> </a:t>
            </a:r>
            <a:r>
              <a:rPr lang="en-US" sz="2600" dirty="0" err="1"/>
              <a:t>parcurgerea</a:t>
            </a:r>
            <a:r>
              <a:rPr lang="en-US" sz="2600" dirty="0"/>
              <a:t> </a:t>
            </a:r>
            <a:r>
              <a:rPr lang="en-US" sz="2600" b="1" i="1" dirty="0" err="1"/>
              <a:t>siccesivă</a:t>
            </a:r>
            <a:r>
              <a:rPr lang="en-US" sz="2600" b="1" i="1" dirty="0"/>
              <a:t> a </a:t>
            </a:r>
            <a:r>
              <a:rPr lang="en-US" sz="2600" b="1" i="1" dirty="0" err="1"/>
              <a:t>următoarelor</a:t>
            </a:r>
            <a:r>
              <a:rPr lang="en-US" sz="2600" b="1" i="1" dirty="0"/>
              <a:t> </a:t>
            </a:r>
            <a:r>
              <a:rPr lang="en-US" sz="2600" b="1" i="1" dirty="0" err="1"/>
              <a:t>etape</a:t>
            </a:r>
            <a:r>
              <a:rPr lang="en-US" sz="2600" b="1" i="1" dirty="0"/>
              <a:t>:</a:t>
            </a:r>
            <a:endParaRPr lang="ru-RU" sz="2600" b="1" i="1" dirty="0"/>
          </a:p>
          <a:p>
            <a:pPr>
              <a:defRPr/>
            </a:pPr>
            <a:r>
              <a:rPr lang="en-US" sz="2600" b="1" i="1" dirty="0"/>
              <a:t>Schema </a:t>
            </a:r>
            <a:r>
              <a:rPr lang="en-US" sz="2600" b="1" i="1" dirty="0" err="1"/>
              <a:t>directoare</a:t>
            </a:r>
            <a:r>
              <a:rPr lang="en-US" sz="2600" b="1" i="1" dirty="0"/>
              <a:t> </a:t>
            </a:r>
            <a:r>
              <a:rPr lang="en-US" sz="2600" b="1" i="1" dirty="0" err="1"/>
              <a:t>şi</a:t>
            </a:r>
            <a:r>
              <a:rPr lang="en-US" sz="2600" b="1" i="1" dirty="0"/>
              <a:t> </a:t>
            </a:r>
            <a:r>
              <a:rPr lang="en-US" sz="2600" b="1" i="1" dirty="0" err="1"/>
              <a:t>studiul</a:t>
            </a:r>
            <a:r>
              <a:rPr lang="en-US" sz="2600" b="1" i="1" dirty="0"/>
              <a:t> </a:t>
            </a:r>
            <a:r>
              <a:rPr lang="en-US" sz="2600" b="1" i="1" dirty="0" err="1"/>
              <a:t>prealabil</a:t>
            </a:r>
            <a:r>
              <a:rPr lang="en-US" sz="2600" dirty="0"/>
              <a:t> </a:t>
            </a:r>
            <a:r>
              <a:rPr lang="en-US" sz="2600" dirty="0" err="1"/>
              <a:t>presupune</a:t>
            </a:r>
            <a:r>
              <a:rPr lang="en-US" sz="2600" dirty="0"/>
              <a:t>: </a:t>
            </a:r>
            <a:r>
              <a:rPr lang="en-US" sz="2600" dirty="0" err="1"/>
              <a:t>analiza</a:t>
            </a:r>
            <a:r>
              <a:rPr lang="en-US" sz="2600" dirty="0"/>
              <a:t> </a:t>
            </a:r>
            <a:r>
              <a:rPr lang="en-US" sz="2600" dirty="0" err="1"/>
              <a:t>sistemului</a:t>
            </a:r>
            <a:r>
              <a:rPr lang="en-US" sz="2600" dirty="0"/>
              <a:t> </a:t>
            </a:r>
            <a:r>
              <a:rPr lang="en-US" sz="2600" dirty="0" err="1"/>
              <a:t>informaţional</a:t>
            </a:r>
            <a:r>
              <a:rPr lang="en-US" sz="2600" dirty="0"/>
              <a:t> existent, </a:t>
            </a:r>
            <a:r>
              <a:rPr lang="en-US" sz="2600" dirty="0" err="1"/>
              <a:t>formularea</a:t>
            </a:r>
            <a:r>
              <a:rPr lang="en-US" sz="2600" dirty="0"/>
              <a:t> </a:t>
            </a:r>
            <a:r>
              <a:rPr lang="en-US" sz="2600" dirty="0" err="1"/>
              <a:t>cerinţelor</a:t>
            </a:r>
            <a:r>
              <a:rPr lang="en-US" sz="2600" dirty="0"/>
              <a:t> </a:t>
            </a:r>
            <a:r>
              <a:rPr lang="en-US" sz="2600" dirty="0" err="1"/>
              <a:t>şi</a:t>
            </a:r>
            <a:r>
              <a:rPr lang="en-US" sz="2600" dirty="0"/>
              <a:t> </a:t>
            </a:r>
            <a:r>
              <a:rPr lang="en-US" sz="2600" dirty="0" err="1"/>
              <a:t>obiectivelor</a:t>
            </a:r>
            <a:r>
              <a:rPr lang="en-US" sz="2600" dirty="0"/>
              <a:t> </a:t>
            </a:r>
            <a:r>
              <a:rPr lang="en-US" sz="2600" dirty="0" err="1"/>
              <a:t>sistemului</a:t>
            </a:r>
            <a:r>
              <a:rPr lang="en-US" sz="2600" dirty="0"/>
              <a:t> informational, </a:t>
            </a:r>
            <a:r>
              <a:rPr lang="en-US" sz="2600" dirty="0" err="1"/>
              <a:t>definitra</a:t>
            </a:r>
            <a:r>
              <a:rPr lang="en-US" sz="2600" dirty="0"/>
              <a:t> </a:t>
            </a:r>
            <a:r>
              <a:rPr lang="en-US" sz="2600" dirty="0" err="1"/>
              <a:t>priorităţilor</a:t>
            </a:r>
            <a:r>
              <a:rPr lang="en-US" sz="2600" dirty="0"/>
              <a:t> </a:t>
            </a:r>
            <a:r>
              <a:rPr lang="en-US" sz="2600" dirty="0" err="1"/>
              <a:t>în</a:t>
            </a:r>
            <a:r>
              <a:rPr lang="en-US" sz="2600" dirty="0"/>
              <a:t> </a:t>
            </a:r>
            <a:r>
              <a:rPr lang="en-US" sz="2600" dirty="0" err="1"/>
              <a:t>rtealizarea</a:t>
            </a:r>
            <a:r>
              <a:rPr lang="en-US" sz="2600" dirty="0"/>
              <a:t> </a:t>
            </a:r>
            <a:r>
              <a:rPr lang="en-US" sz="2600" dirty="0" err="1"/>
              <a:t>sistemului</a:t>
            </a:r>
            <a:r>
              <a:rPr lang="en-US" sz="2600" dirty="0"/>
              <a:t> informational, </a:t>
            </a:r>
            <a:r>
              <a:rPr lang="en-US" sz="2600" dirty="0" err="1"/>
              <a:t>realizarea</a:t>
            </a:r>
            <a:r>
              <a:rPr lang="en-US" sz="2600" dirty="0"/>
              <a:t> de scenario </a:t>
            </a:r>
            <a:r>
              <a:rPr lang="en-US" sz="2600" dirty="0" err="1"/>
              <a:t>globale</a:t>
            </a:r>
            <a:r>
              <a:rPr lang="en-US" sz="2600" dirty="0"/>
              <a:t> alternative </a:t>
            </a:r>
            <a:r>
              <a:rPr lang="en-US" sz="2600" dirty="0" err="1"/>
              <a:t>pentru</a:t>
            </a:r>
            <a:r>
              <a:rPr lang="en-US" sz="2600" dirty="0"/>
              <a:t> </a:t>
            </a:r>
            <a:r>
              <a:rPr lang="en-US" sz="2600" dirty="0" err="1"/>
              <a:t>fiecare</a:t>
            </a:r>
            <a:r>
              <a:rPr lang="en-US" sz="2600" dirty="0"/>
              <a:t> </a:t>
            </a:r>
            <a:r>
              <a:rPr lang="en-US" sz="2600" dirty="0" err="1"/>
              <a:t>domeniu</a:t>
            </a:r>
            <a:r>
              <a:rPr lang="en-US" sz="2600" dirty="0"/>
              <a:t> </a:t>
            </a:r>
            <a:r>
              <a:rPr lang="en-US" sz="2600" dirty="0" err="1"/>
              <a:t>investigat</a:t>
            </a:r>
            <a:r>
              <a:rPr lang="en-US" sz="2600" dirty="0"/>
              <a:t> </a:t>
            </a:r>
            <a:r>
              <a:rPr lang="en-US" sz="2600" dirty="0" err="1"/>
              <a:t>şi</a:t>
            </a:r>
            <a:r>
              <a:rPr lang="en-US" sz="2600" dirty="0"/>
              <a:t> </a:t>
            </a:r>
            <a:r>
              <a:rPr lang="en-US" sz="2600" dirty="0" err="1"/>
              <a:t>alegerea</a:t>
            </a:r>
            <a:r>
              <a:rPr lang="en-US" sz="2600" dirty="0"/>
              <a:t> </a:t>
            </a:r>
            <a:r>
              <a:rPr lang="en-US" sz="2600" dirty="0" err="1"/>
              <a:t>scenariului</a:t>
            </a:r>
            <a:r>
              <a:rPr lang="en-US" sz="2600" dirty="0"/>
              <a:t>  </a:t>
            </a:r>
            <a:r>
              <a:rPr lang="en-US" sz="2600" dirty="0" err="1"/>
              <a:t>considerat</a:t>
            </a:r>
            <a:r>
              <a:rPr lang="en-US" sz="2600" dirty="0"/>
              <a:t> </a:t>
            </a:r>
            <a:r>
              <a:rPr lang="en-US" sz="2600" dirty="0" err="1"/>
              <a:t>optim</a:t>
            </a:r>
            <a:r>
              <a:rPr lang="en-US" sz="2600" dirty="0"/>
              <a:t>.</a:t>
            </a:r>
            <a:endParaRPr lang="ru-RU" sz="2600" dirty="0"/>
          </a:p>
          <a:p>
            <a:pPr>
              <a:defRPr/>
            </a:pPr>
            <a:r>
              <a:rPr lang="en-US" sz="2600" b="1" i="1" dirty="0" err="1"/>
              <a:t>Studiul</a:t>
            </a:r>
            <a:r>
              <a:rPr lang="en-US" sz="2600" b="1" i="1" dirty="0"/>
              <a:t> </a:t>
            </a:r>
            <a:r>
              <a:rPr lang="en-US" sz="2600" b="1" i="1" dirty="0" err="1"/>
              <a:t>detaliat</a:t>
            </a:r>
            <a:r>
              <a:rPr lang="en-US" sz="2600" b="1" i="1" dirty="0"/>
              <a:t> </a:t>
            </a:r>
            <a:r>
              <a:rPr lang="en-US" sz="2600" dirty="0"/>
              <a:t> </a:t>
            </a:r>
            <a:r>
              <a:rPr lang="en-US" sz="2600" dirty="0" err="1"/>
              <a:t>pleacă</a:t>
            </a:r>
            <a:r>
              <a:rPr lang="en-US" sz="2600" dirty="0"/>
              <a:t> de la </a:t>
            </a:r>
            <a:r>
              <a:rPr lang="en-US" sz="2600" dirty="0" err="1"/>
              <a:t>soluţia</a:t>
            </a:r>
            <a:r>
              <a:rPr lang="en-US" sz="2600" dirty="0"/>
              <a:t> </a:t>
            </a:r>
            <a:r>
              <a:rPr lang="en-US" sz="2600" dirty="0" err="1"/>
              <a:t>cadru</a:t>
            </a:r>
            <a:r>
              <a:rPr lang="en-US" sz="2600" dirty="0"/>
              <a:t> definite </a:t>
            </a:r>
            <a:r>
              <a:rPr lang="en-US" sz="2600" dirty="0" err="1"/>
              <a:t>pentru</a:t>
            </a:r>
            <a:r>
              <a:rPr lang="en-US" sz="2600" dirty="0"/>
              <a:t> </a:t>
            </a:r>
            <a:r>
              <a:rPr lang="en-US" sz="2600" dirty="0" err="1"/>
              <a:t>scenariul</a:t>
            </a:r>
            <a:r>
              <a:rPr lang="en-US" sz="2600" dirty="0"/>
              <a:t> </a:t>
            </a:r>
            <a:r>
              <a:rPr lang="en-US" sz="2600" dirty="0" err="1"/>
              <a:t>aleas</a:t>
            </a:r>
            <a:r>
              <a:rPr lang="en-US" sz="2600" dirty="0"/>
              <a:t>, </a:t>
            </a:r>
            <a:r>
              <a:rPr lang="en-US" sz="2600" dirty="0" err="1"/>
              <a:t>pe</a:t>
            </a:r>
            <a:r>
              <a:rPr lang="en-US" sz="2600" dirty="0"/>
              <a:t> care o </a:t>
            </a:r>
            <a:r>
              <a:rPr lang="en-US" sz="2600" dirty="0" err="1"/>
              <a:t>dezvoltă</a:t>
            </a:r>
            <a:r>
              <a:rPr lang="en-US" sz="2600" dirty="0"/>
              <a:t>, </a:t>
            </a:r>
            <a:r>
              <a:rPr lang="en-US" sz="2600" dirty="0" err="1"/>
              <a:t>abordând</a:t>
            </a:r>
            <a:r>
              <a:rPr lang="en-US" sz="2600" dirty="0"/>
              <a:t> </a:t>
            </a:r>
            <a:r>
              <a:rPr lang="en-US" sz="2600" dirty="0" err="1"/>
              <a:t>problemele</a:t>
            </a:r>
            <a:r>
              <a:rPr lang="en-US" sz="2600" dirty="0"/>
              <a:t> de la general la particular. </a:t>
            </a:r>
            <a:r>
              <a:rPr lang="en-US" sz="2600" dirty="0" err="1"/>
              <a:t>Această</a:t>
            </a:r>
            <a:r>
              <a:rPr lang="en-US" sz="2600" dirty="0"/>
              <a:t> </a:t>
            </a:r>
            <a:r>
              <a:rPr lang="en-US" sz="2600" dirty="0" err="1"/>
              <a:t>etapă</a:t>
            </a:r>
            <a:r>
              <a:rPr lang="en-US" sz="2600" dirty="0"/>
              <a:t>  </a:t>
            </a:r>
            <a:r>
              <a:rPr lang="en-US" sz="2600" dirty="0" err="1"/>
              <a:t>asigură</a:t>
            </a:r>
            <a:r>
              <a:rPr lang="en-US" sz="2600" dirty="0"/>
              <a:t> </a:t>
            </a:r>
            <a:r>
              <a:rPr lang="en-US" sz="2600" dirty="0" err="1"/>
              <a:t>modelarea</a:t>
            </a:r>
            <a:r>
              <a:rPr lang="en-US" sz="2600" dirty="0"/>
              <a:t> </a:t>
            </a:r>
            <a:r>
              <a:rPr lang="en-US" sz="2600" dirty="0" err="1"/>
              <a:t>conceptuală</a:t>
            </a:r>
            <a:r>
              <a:rPr lang="en-US" sz="2600" dirty="0"/>
              <a:t> </a:t>
            </a:r>
            <a:r>
              <a:rPr lang="en-US" sz="2600" dirty="0" err="1"/>
              <a:t>şi</a:t>
            </a:r>
            <a:r>
              <a:rPr lang="en-US" sz="2600" dirty="0"/>
              <a:t> organizational a </a:t>
            </a:r>
            <a:r>
              <a:rPr lang="en-US" sz="2600" dirty="0" err="1"/>
              <a:t>viitorului</a:t>
            </a:r>
            <a:r>
              <a:rPr lang="en-US" sz="2600" dirty="0"/>
              <a:t> </a:t>
            </a:r>
            <a:r>
              <a:rPr lang="en-US" sz="2600" dirty="0" err="1"/>
              <a:t>sistem</a:t>
            </a:r>
            <a:r>
              <a:rPr lang="en-US" sz="2600" dirty="0"/>
              <a:t> informational.</a:t>
            </a:r>
            <a:endParaRPr lang="ru-RU" sz="2600" dirty="0"/>
          </a:p>
          <a:p>
            <a:pPr>
              <a:defRPr/>
            </a:pPr>
            <a:endParaRPr lang="ru-RU" dirty="0"/>
          </a:p>
        </p:txBody>
      </p:sp>
    </p:spTree>
    <p:extLst>
      <p:ext uri="{BB962C8B-B14F-4D97-AF65-F5344CB8AC3E}">
        <p14:creationId xmlns:p14="http://schemas.microsoft.com/office/powerpoint/2010/main" val="41338496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sz="quarter" idx="1"/>
          </p:nvPr>
        </p:nvSpPr>
        <p:spPr>
          <a:xfrm>
            <a:off x="417443" y="512618"/>
            <a:ext cx="10472230" cy="5583382"/>
          </a:xfrm>
        </p:spPr>
        <p:txBody>
          <a:bodyPr/>
          <a:lstStyle/>
          <a:p>
            <a:r>
              <a:rPr lang="en-US" altLang="ru-RU" b="1" i="1" dirty="0" err="1"/>
              <a:t>Studiul</a:t>
            </a:r>
            <a:r>
              <a:rPr lang="en-US" altLang="ru-RU" b="1" i="1" dirty="0"/>
              <a:t> </a:t>
            </a:r>
            <a:r>
              <a:rPr lang="en-US" altLang="ru-RU" b="1" i="1" dirty="0" err="1"/>
              <a:t>tehni</a:t>
            </a:r>
            <a:r>
              <a:rPr lang="ro-RO" altLang="ru-RU" b="1" i="1" dirty="0"/>
              <a:t>c</a:t>
            </a:r>
            <a:r>
              <a:rPr lang="en-US" altLang="ru-RU" b="1" i="1" dirty="0"/>
              <a:t>, </a:t>
            </a:r>
            <a:r>
              <a:rPr lang="en-US" altLang="ru-RU" dirty="0" err="1"/>
              <a:t>prin</a:t>
            </a:r>
            <a:r>
              <a:rPr lang="en-US" altLang="ru-RU" dirty="0"/>
              <a:t> </a:t>
            </a:r>
            <a:r>
              <a:rPr lang="en-US" altLang="ru-RU" dirty="0" err="1"/>
              <a:t>soluţiile</a:t>
            </a:r>
            <a:r>
              <a:rPr lang="en-US" altLang="ru-RU" dirty="0"/>
              <a:t> concrete </a:t>
            </a:r>
            <a:r>
              <a:rPr lang="en-US" altLang="ru-RU" dirty="0" err="1"/>
              <a:t>pe</a:t>
            </a:r>
            <a:r>
              <a:rPr lang="en-US" altLang="ru-RU" dirty="0"/>
              <a:t> care le </a:t>
            </a:r>
            <a:r>
              <a:rPr lang="en-US" altLang="ru-RU" dirty="0" err="1"/>
              <a:t>defineşte</a:t>
            </a:r>
            <a:r>
              <a:rPr lang="en-US" altLang="ru-RU" dirty="0"/>
              <a:t>, </a:t>
            </a:r>
            <a:r>
              <a:rPr lang="en-US" altLang="ru-RU" dirty="0" err="1"/>
              <a:t>va</a:t>
            </a:r>
            <a:r>
              <a:rPr lang="en-US" altLang="ru-RU" dirty="0"/>
              <a:t> </a:t>
            </a:r>
            <a:r>
              <a:rPr lang="en-US" altLang="ru-RU" dirty="0" err="1"/>
              <a:t>asigura</a:t>
            </a:r>
            <a:r>
              <a:rPr lang="en-US" altLang="ru-RU" dirty="0"/>
              <a:t>  </a:t>
            </a:r>
            <a:r>
              <a:rPr lang="en-US" altLang="ru-RU" dirty="0" err="1"/>
              <a:t>modelarea</a:t>
            </a:r>
            <a:r>
              <a:rPr lang="en-US" altLang="ru-RU" dirty="0"/>
              <a:t> </a:t>
            </a:r>
            <a:r>
              <a:rPr lang="en-US" altLang="ru-RU" dirty="0" err="1"/>
              <a:t>logică</a:t>
            </a:r>
            <a:r>
              <a:rPr lang="en-US" altLang="ru-RU" dirty="0"/>
              <a:t> </a:t>
            </a:r>
            <a:r>
              <a:rPr lang="en-US" altLang="ru-RU" dirty="0" err="1"/>
              <a:t>şi</a:t>
            </a:r>
            <a:r>
              <a:rPr lang="en-US" altLang="ru-RU" dirty="0"/>
              <a:t> </a:t>
            </a:r>
            <a:r>
              <a:rPr lang="en-US" altLang="ru-RU" dirty="0" err="1"/>
              <a:t>fizică</a:t>
            </a:r>
            <a:r>
              <a:rPr lang="en-US" altLang="ru-RU" dirty="0"/>
              <a:t>. </a:t>
            </a:r>
            <a:r>
              <a:rPr lang="en-US" altLang="ru-RU" dirty="0" err="1"/>
              <a:t>Codificarea</a:t>
            </a:r>
            <a:r>
              <a:rPr lang="en-US" altLang="ru-RU" dirty="0"/>
              <a:t> </a:t>
            </a:r>
            <a:r>
              <a:rPr lang="en-US" altLang="ru-RU" dirty="0" err="1"/>
              <a:t>corespunde</a:t>
            </a:r>
            <a:r>
              <a:rPr lang="en-US" altLang="ru-RU" dirty="0"/>
              <a:t> </a:t>
            </a:r>
            <a:r>
              <a:rPr lang="en-US" altLang="ru-RU" dirty="0" err="1"/>
              <a:t>etapei</a:t>
            </a:r>
            <a:r>
              <a:rPr lang="en-US" altLang="ru-RU" dirty="0"/>
              <a:t> de </a:t>
            </a:r>
            <a:r>
              <a:rPr lang="en-US" altLang="ru-RU" dirty="0" err="1"/>
              <a:t>scriere</a:t>
            </a:r>
            <a:r>
              <a:rPr lang="en-US" altLang="ru-RU" dirty="0"/>
              <a:t> </a:t>
            </a:r>
            <a:r>
              <a:rPr lang="en-US" altLang="ru-RU" dirty="0" err="1"/>
              <a:t>şi</a:t>
            </a:r>
            <a:r>
              <a:rPr lang="en-US" altLang="ru-RU" dirty="0"/>
              <a:t> </a:t>
            </a:r>
            <a:r>
              <a:rPr lang="en-US" altLang="ru-RU" dirty="0" err="1"/>
              <a:t>testare</a:t>
            </a:r>
            <a:r>
              <a:rPr lang="en-US" altLang="ru-RU" dirty="0"/>
              <a:t> a </a:t>
            </a:r>
            <a:r>
              <a:rPr lang="en-US" altLang="ru-RU" dirty="0" err="1"/>
              <a:t>procedurilor</a:t>
            </a:r>
            <a:r>
              <a:rPr lang="en-US" altLang="ru-RU" dirty="0"/>
              <a:t>, </a:t>
            </a:r>
            <a:r>
              <a:rPr lang="en-US" altLang="ru-RU" dirty="0" err="1"/>
              <a:t>fiind</a:t>
            </a:r>
            <a:r>
              <a:rPr lang="en-US" altLang="ru-RU" dirty="0"/>
              <a:t> </a:t>
            </a:r>
            <a:r>
              <a:rPr lang="en-US" altLang="ru-RU" dirty="0" err="1"/>
              <a:t>apoi</a:t>
            </a:r>
            <a:r>
              <a:rPr lang="en-US" altLang="ru-RU" dirty="0"/>
              <a:t> </a:t>
            </a:r>
            <a:r>
              <a:rPr lang="en-US" altLang="ru-RU" dirty="0" err="1"/>
              <a:t>urmată</a:t>
            </a:r>
            <a:r>
              <a:rPr lang="en-US" altLang="ru-RU" dirty="0"/>
              <a:t> de </a:t>
            </a:r>
            <a:r>
              <a:rPr lang="en-US" altLang="ru-RU" dirty="0" err="1"/>
              <a:t>integrarea</a:t>
            </a:r>
            <a:r>
              <a:rPr lang="en-US" altLang="ru-RU" dirty="0"/>
              <a:t> </a:t>
            </a:r>
            <a:r>
              <a:rPr lang="en-US" altLang="ru-RU" dirty="0" err="1"/>
              <a:t>acestora</a:t>
            </a:r>
            <a:r>
              <a:rPr lang="en-US" altLang="ru-RU" dirty="0"/>
              <a:t> </a:t>
            </a:r>
            <a:r>
              <a:rPr lang="en-US" altLang="ru-RU" dirty="0" err="1"/>
              <a:t>şi</a:t>
            </a:r>
            <a:r>
              <a:rPr lang="en-US" altLang="ru-RU" dirty="0"/>
              <a:t> de </a:t>
            </a:r>
            <a:r>
              <a:rPr lang="en-US" altLang="ru-RU" dirty="0" err="1"/>
              <a:t>testare</a:t>
            </a:r>
            <a:r>
              <a:rPr lang="en-US" altLang="ru-RU" dirty="0"/>
              <a:t> </a:t>
            </a:r>
            <a:r>
              <a:rPr lang="en-US" altLang="ru-RU" dirty="0" err="1"/>
              <a:t>finală</a:t>
            </a:r>
            <a:r>
              <a:rPr lang="en-US" altLang="ru-RU" dirty="0"/>
              <a:t> a </a:t>
            </a:r>
            <a:r>
              <a:rPr lang="en-US" altLang="ru-RU" dirty="0" err="1"/>
              <a:t>sistemului</a:t>
            </a:r>
            <a:r>
              <a:rPr lang="en-US" altLang="ru-RU" dirty="0"/>
              <a:t>.</a:t>
            </a:r>
            <a:endParaRPr lang="ru-RU" altLang="ru-RU" dirty="0"/>
          </a:p>
          <a:p>
            <a:r>
              <a:rPr lang="en-US" altLang="ru-RU" b="1" i="1" dirty="0" err="1"/>
              <a:t>Implementarea</a:t>
            </a:r>
            <a:r>
              <a:rPr lang="en-US" altLang="ru-RU" b="1" i="1" dirty="0"/>
              <a:t> </a:t>
            </a:r>
            <a:r>
              <a:rPr lang="en-US" altLang="ru-RU" b="1" i="1" dirty="0" err="1"/>
              <a:t>şi</a:t>
            </a:r>
            <a:r>
              <a:rPr lang="en-US" altLang="ru-RU" b="1" i="1" dirty="0"/>
              <a:t> </a:t>
            </a:r>
            <a:r>
              <a:rPr lang="en-US" altLang="ru-RU" b="1" i="1" dirty="0" err="1"/>
              <a:t>testarea</a:t>
            </a:r>
            <a:r>
              <a:rPr lang="en-US" altLang="ru-RU" b="1" i="1" dirty="0"/>
              <a:t>  </a:t>
            </a:r>
            <a:r>
              <a:rPr lang="en-US" altLang="ru-RU" dirty="0" err="1"/>
              <a:t>sistemului</a:t>
            </a:r>
            <a:r>
              <a:rPr lang="en-US" altLang="ru-RU" dirty="0"/>
              <a:t> </a:t>
            </a:r>
            <a:r>
              <a:rPr lang="en-US" altLang="ru-RU" dirty="0" err="1"/>
              <a:t>în</a:t>
            </a:r>
            <a:r>
              <a:rPr lang="en-US" altLang="ru-RU" dirty="0"/>
              <a:t> </a:t>
            </a:r>
            <a:r>
              <a:rPr lang="en-US" altLang="ru-RU" dirty="0" err="1"/>
              <a:t>condiţii</a:t>
            </a:r>
            <a:r>
              <a:rPr lang="en-US" altLang="ru-RU" dirty="0"/>
              <a:t> </a:t>
            </a:r>
            <a:r>
              <a:rPr lang="en-US" altLang="ru-RU" dirty="0" err="1"/>
              <a:t>reale</a:t>
            </a:r>
            <a:r>
              <a:rPr lang="en-US" altLang="ru-RU" dirty="0"/>
              <a:t> de </a:t>
            </a:r>
            <a:r>
              <a:rPr lang="en-US" altLang="ru-RU" dirty="0" err="1"/>
              <a:t>expluatare</a:t>
            </a:r>
            <a:r>
              <a:rPr lang="en-US" altLang="ru-RU" dirty="0"/>
              <a:t> ale </a:t>
            </a:r>
            <a:r>
              <a:rPr lang="en-US" altLang="ru-RU" dirty="0" err="1"/>
              <a:t>beneficiarului</a:t>
            </a:r>
            <a:r>
              <a:rPr lang="en-US" altLang="ru-RU" dirty="0"/>
              <a:t> </a:t>
            </a:r>
            <a:r>
              <a:rPr lang="en-US" altLang="ru-RU" dirty="0" err="1"/>
              <a:t>vor</a:t>
            </a:r>
            <a:r>
              <a:rPr lang="en-US" altLang="ru-RU" dirty="0"/>
              <a:t> fi </a:t>
            </a:r>
            <a:r>
              <a:rPr lang="en-US" altLang="ru-RU" dirty="0" err="1"/>
              <a:t>urmate</a:t>
            </a:r>
            <a:r>
              <a:rPr lang="en-US" altLang="ru-RU" dirty="0"/>
              <a:t> de </a:t>
            </a:r>
            <a:r>
              <a:rPr lang="en-US" altLang="ru-RU" dirty="0" err="1"/>
              <a:t>acceptarea</a:t>
            </a:r>
            <a:r>
              <a:rPr lang="en-US" altLang="ru-RU" dirty="0"/>
              <a:t> </a:t>
            </a:r>
            <a:r>
              <a:rPr lang="en-US" altLang="ru-RU" dirty="0" err="1"/>
              <a:t>produsului</a:t>
            </a:r>
            <a:r>
              <a:rPr lang="en-US" altLang="ru-RU" dirty="0"/>
              <a:t>, </a:t>
            </a:r>
            <a:r>
              <a:rPr lang="en-US" altLang="ru-RU" dirty="0" err="1"/>
              <a:t>pe</a:t>
            </a:r>
            <a:r>
              <a:rPr lang="en-US" altLang="ru-RU" dirty="0"/>
              <a:t> </a:t>
            </a:r>
            <a:r>
              <a:rPr lang="en-US" altLang="ru-RU" dirty="0" err="1"/>
              <a:t>baza</a:t>
            </a:r>
            <a:r>
              <a:rPr lang="en-US" altLang="ru-RU" dirty="0"/>
              <a:t> </a:t>
            </a:r>
            <a:r>
              <a:rPr lang="en-US" altLang="ru-RU" dirty="0" err="1"/>
              <a:t>evaluării</a:t>
            </a:r>
            <a:r>
              <a:rPr lang="en-US" altLang="ru-RU" dirty="0"/>
              <a:t> </a:t>
            </a:r>
            <a:r>
              <a:rPr lang="en-US" altLang="ru-RU" dirty="0" err="1"/>
              <a:t>rezultatelor</a:t>
            </a:r>
            <a:r>
              <a:rPr lang="en-US" altLang="ru-RU" dirty="0"/>
              <a:t>  </a:t>
            </a:r>
            <a:r>
              <a:rPr lang="en-US" altLang="ru-RU" dirty="0" err="1"/>
              <a:t>testării</a:t>
            </a:r>
            <a:r>
              <a:rPr lang="en-US" altLang="ru-RU" dirty="0"/>
              <a:t>.</a:t>
            </a:r>
            <a:endParaRPr lang="ru-RU" altLang="ru-RU" dirty="0"/>
          </a:p>
          <a:p>
            <a:r>
              <a:rPr lang="en-US" altLang="ru-RU" b="1" i="1" dirty="0" err="1"/>
              <a:t>Exploatarea</a:t>
            </a:r>
            <a:r>
              <a:rPr lang="en-US" altLang="ru-RU" b="1" i="1" dirty="0"/>
              <a:t> </a:t>
            </a:r>
            <a:r>
              <a:rPr lang="en-US" altLang="ru-RU" b="1" i="1" dirty="0" err="1"/>
              <a:t>şi</a:t>
            </a:r>
            <a:r>
              <a:rPr lang="en-US" altLang="ru-RU" b="1" i="1" dirty="0"/>
              <a:t> </a:t>
            </a:r>
            <a:r>
              <a:rPr lang="en-US" altLang="ru-RU" b="1" i="1" dirty="0" err="1"/>
              <a:t>mentenanţa</a:t>
            </a:r>
            <a:r>
              <a:rPr lang="en-US" altLang="ru-RU" b="1" i="1" dirty="0"/>
              <a:t> </a:t>
            </a:r>
            <a:r>
              <a:rPr lang="en-US" altLang="ru-RU" dirty="0" err="1"/>
              <a:t>sistem</a:t>
            </a:r>
            <a:r>
              <a:rPr lang="en-US" altLang="ru-RU" dirty="0"/>
              <a:t> informational  au </a:t>
            </a:r>
            <a:r>
              <a:rPr lang="en-US" altLang="ru-RU" dirty="0" err="1"/>
              <a:t>conţinutul</a:t>
            </a:r>
            <a:r>
              <a:rPr lang="en-US" altLang="ru-RU" dirty="0"/>
              <a:t> </a:t>
            </a:r>
            <a:r>
              <a:rPr lang="en-US" altLang="ru-RU" dirty="0" err="1"/>
              <a:t>conoscut</a:t>
            </a:r>
            <a:r>
              <a:rPr lang="en-US" altLang="ru-RU" dirty="0"/>
              <a:t> </a:t>
            </a:r>
            <a:r>
              <a:rPr lang="en-US" altLang="ru-RU" dirty="0" err="1"/>
              <a:t>deja</a:t>
            </a:r>
            <a:r>
              <a:rPr lang="en-US" altLang="ru-RU" dirty="0"/>
              <a:t> din </a:t>
            </a:r>
            <a:r>
              <a:rPr lang="en-US" altLang="ru-RU" dirty="0" err="1"/>
              <a:t>prezentările</a:t>
            </a:r>
            <a:r>
              <a:rPr lang="en-US" altLang="ru-RU" dirty="0"/>
              <a:t>  </a:t>
            </a:r>
            <a:r>
              <a:rPr lang="en-US" altLang="ru-RU" dirty="0" err="1"/>
              <a:t>anterioare</a:t>
            </a:r>
            <a:r>
              <a:rPr lang="en-US" altLang="ru-RU" dirty="0"/>
              <a:t>.</a:t>
            </a:r>
            <a:endParaRPr lang="ru-RU" altLang="ru-RU" dirty="0"/>
          </a:p>
          <a:p>
            <a:endParaRPr lang="ru-RU" altLang="ru-RU" dirty="0" smtClean="0"/>
          </a:p>
        </p:txBody>
      </p:sp>
    </p:spTree>
    <p:extLst>
      <p:ext uri="{BB962C8B-B14F-4D97-AF65-F5344CB8AC3E}">
        <p14:creationId xmlns:p14="http://schemas.microsoft.com/office/powerpoint/2010/main" val="362002108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09236"/>
          </a:xfrm>
        </p:spPr>
        <p:txBody>
          <a:bodyPr>
            <a:normAutofit fontScale="90000"/>
          </a:bodyPr>
          <a:lstStyle/>
          <a:p>
            <a:r>
              <a:rPr lang="en-US" sz="3600" b="1" i="1" dirty="0" err="1">
                <a:solidFill>
                  <a:srgbClr val="C00000"/>
                </a:solidFill>
              </a:rPr>
              <a:t>Ciclul</a:t>
            </a:r>
            <a:r>
              <a:rPr lang="en-US" sz="3600" b="1" i="1" dirty="0">
                <a:solidFill>
                  <a:srgbClr val="C00000"/>
                </a:solidFill>
              </a:rPr>
              <a:t> de </a:t>
            </a:r>
            <a:r>
              <a:rPr lang="en-US" sz="3600" b="1" i="1" dirty="0" err="1">
                <a:solidFill>
                  <a:srgbClr val="C00000"/>
                </a:solidFill>
              </a:rPr>
              <a:t>viață</a:t>
            </a:r>
            <a:r>
              <a:rPr lang="en-US" sz="3600" b="1" i="1" dirty="0">
                <a:solidFill>
                  <a:srgbClr val="C00000"/>
                </a:solidFill>
              </a:rPr>
              <a:t> </a:t>
            </a:r>
            <a:r>
              <a:rPr lang="en-US" sz="3600" b="1" i="1" dirty="0" err="1">
                <a:solidFill>
                  <a:srgbClr val="C00000"/>
                </a:solidFill>
              </a:rPr>
              <a:t>în</a:t>
            </a:r>
            <a:r>
              <a:rPr lang="en-US" sz="3600" b="1" i="1" dirty="0">
                <a:solidFill>
                  <a:srgbClr val="C00000"/>
                </a:solidFill>
              </a:rPr>
              <a:t> </a:t>
            </a:r>
            <a:r>
              <a:rPr lang="en-US" sz="3600" b="1" i="1" dirty="0" err="1">
                <a:solidFill>
                  <a:srgbClr val="C00000"/>
                </a:solidFill>
              </a:rPr>
              <a:t>Modelul</a:t>
            </a:r>
            <a:r>
              <a:rPr lang="en-US" sz="3600" b="1" i="1" dirty="0">
                <a:solidFill>
                  <a:srgbClr val="C00000"/>
                </a:solidFill>
              </a:rPr>
              <a:t> RAD (Rapid Application Development</a:t>
            </a:r>
            <a:r>
              <a:rPr lang="en-US" sz="3600" b="1" i="1" dirty="0" smtClean="0">
                <a:solidFill>
                  <a:srgbClr val="C00000"/>
                </a:solidFill>
              </a:rPr>
              <a:t>)</a:t>
            </a:r>
            <a:endParaRPr lang="ru-RU" sz="3600" dirty="0"/>
          </a:p>
        </p:txBody>
      </p:sp>
      <p:sp>
        <p:nvSpPr>
          <p:cNvPr id="3" name="Объект 2"/>
          <p:cNvSpPr>
            <a:spLocks noGrp="1"/>
          </p:cNvSpPr>
          <p:nvPr>
            <p:ph idx="1"/>
          </p:nvPr>
        </p:nvSpPr>
        <p:spPr>
          <a:xfrm>
            <a:off x="838200" y="1191491"/>
            <a:ext cx="10515600" cy="4985472"/>
          </a:xfrm>
        </p:spPr>
        <p:txBody>
          <a:bodyPr>
            <a:normAutofit fontScale="92500" lnSpcReduction="10000"/>
          </a:bodyPr>
          <a:lstStyle/>
          <a:p>
            <a:r>
              <a:rPr lang="en-US" b="1" dirty="0" err="1"/>
              <a:t>Ciclul</a:t>
            </a:r>
            <a:r>
              <a:rPr lang="en-US" b="1" dirty="0"/>
              <a:t> de </a:t>
            </a:r>
            <a:r>
              <a:rPr lang="en-US" b="1" dirty="0" err="1"/>
              <a:t>viață</a:t>
            </a:r>
            <a:r>
              <a:rPr lang="en-US" b="1" dirty="0"/>
              <a:t> </a:t>
            </a:r>
            <a:r>
              <a:rPr lang="en-US" b="1" dirty="0" err="1"/>
              <a:t>în</a:t>
            </a:r>
            <a:r>
              <a:rPr lang="en-US" b="1" dirty="0"/>
              <a:t> </a:t>
            </a:r>
            <a:r>
              <a:rPr lang="en-US" b="1" dirty="0" err="1"/>
              <a:t>Modelul</a:t>
            </a:r>
            <a:r>
              <a:rPr lang="en-US" b="1" dirty="0"/>
              <a:t> RAD (Rapid Application Development).</a:t>
            </a:r>
            <a:endParaRPr lang="ru-RU" dirty="0"/>
          </a:p>
          <a:p>
            <a:pPr marL="0" indent="0">
              <a:buNone/>
            </a:pPr>
            <a:r>
              <a:rPr lang="en-US" dirty="0"/>
              <a:t>RAD </a:t>
            </a:r>
            <a:r>
              <a:rPr lang="en-US" dirty="0" err="1"/>
              <a:t>este</a:t>
            </a:r>
            <a:r>
              <a:rPr lang="en-US" dirty="0"/>
              <a:t> un model </a:t>
            </a:r>
            <a:r>
              <a:rPr lang="en-US" dirty="0" err="1"/>
              <a:t>apărut</a:t>
            </a:r>
            <a:r>
              <a:rPr lang="en-US" dirty="0"/>
              <a:t> </a:t>
            </a:r>
            <a:r>
              <a:rPr lang="en-US" dirty="0" err="1"/>
              <a:t>că</a:t>
            </a:r>
            <a:r>
              <a:rPr lang="en-US" dirty="0"/>
              <a:t> </a:t>
            </a:r>
            <a:r>
              <a:rPr lang="en-US" dirty="0" err="1"/>
              <a:t>răspuns</a:t>
            </a:r>
            <a:r>
              <a:rPr lang="en-US" dirty="0"/>
              <a:t> la </a:t>
            </a:r>
            <a:r>
              <a:rPr lang="en-US" dirty="0" err="1"/>
              <a:t>metodă</a:t>
            </a:r>
            <a:r>
              <a:rPr lang="en-US" dirty="0"/>
              <a:t> </a:t>
            </a:r>
            <a:r>
              <a:rPr lang="en-US" dirty="0" err="1"/>
              <a:t>tradiţională</a:t>
            </a:r>
            <a:r>
              <a:rPr lang="en-US" dirty="0"/>
              <a:t> Waterfall, </a:t>
            </a:r>
            <a:endParaRPr lang="ro-RO" dirty="0" smtClean="0"/>
          </a:p>
          <a:p>
            <a:pPr marL="0" indent="0">
              <a:buNone/>
            </a:pPr>
            <a:r>
              <a:rPr lang="en-US" dirty="0" smtClean="0"/>
              <a:t>RAD </a:t>
            </a:r>
            <a:r>
              <a:rPr lang="en-US" dirty="0"/>
              <a:t>se </a:t>
            </a:r>
            <a:r>
              <a:rPr lang="en-US" dirty="0" err="1"/>
              <a:t>bazează</a:t>
            </a:r>
            <a:r>
              <a:rPr lang="en-US" dirty="0"/>
              <a:t> </a:t>
            </a:r>
            <a:r>
              <a:rPr lang="en-US" dirty="0" err="1"/>
              <a:t>pe</a:t>
            </a:r>
            <a:r>
              <a:rPr lang="en-US" dirty="0"/>
              <a:t> </a:t>
            </a:r>
            <a:r>
              <a:rPr lang="en-US" dirty="0" err="1"/>
              <a:t>modificarea</a:t>
            </a:r>
            <a:r>
              <a:rPr lang="en-US" dirty="0"/>
              <a:t> </a:t>
            </a:r>
            <a:r>
              <a:rPr lang="en-US" dirty="0" err="1"/>
              <a:t>cerinţelor</a:t>
            </a:r>
            <a:r>
              <a:rPr lang="en-US" dirty="0"/>
              <a:t> </a:t>
            </a:r>
            <a:r>
              <a:rPr lang="en-US" dirty="0" err="1"/>
              <a:t>pe</a:t>
            </a:r>
            <a:r>
              <a:rPr lang="en-US" dirty="0"/>
              <a:t> </a:t>
            </a:r>
            <a:r>
              <a:rPr lang="en-US" dirty="0" err="1"/>
              <a:t>baza</a:t>
            </a:r>
            <a:r>
              <a:rPr lang="en-US" dirty="0"/>
              <a:t> </a:t>
            </a:r>
            <a:r>
              <a:rPr lang="en-US" dirty="0" err="1"/>
              <a:t>informaţiilor</a:t>
            </a:r>
            <a:r>
              <a:rPr lang="en-US" dirty="0"/>
              <a:t> </a:t>
            </a:r>
            <a:r>
              <a:rPr lang="en-US" dirty="0" err="1"/>
              <a:t>acumulate</a:t>
            </a:r>
            <a:r>
              <a:rPr lang="en-US" dirty="0"/>
              <a:t> </a:t>
            </a:r>
            <a:r>
              <a:rPr lang="en-US" dirty="0" err="1"/>
              <a:t>în</a:t>
            </a:r>
            <a:r>
              <a:rPr lang="en-US" dirty="0"/>
              <a:t> </a:t>
            </a:r>
            <a:r>
              <a:rPr lang="en-US" dirty="0" err="1"/>
              <a:t>urma</a:t>
            </a:r>
            <a:r>
              <a:rPr lang="en-US" dirty="0"/>
              <a:t> </a:t>
            </a:r>
            <a:r>
              <a:rPr lang="en-US" dirty="0" err="1"/>
              <a:t>dezvoltării</a:t>
            </a:r>
            <a:r>
              <a:rPr lang="en-US" dirty="0"/>
              <a:t> </a:t>
            </a:r>
            <a:r>
              <a:rPr lang="en-US" dirty="0" err="1"/>
              <a:t>proiectului</a:t>
            </a:r>
            <a:r>
              <a:rPr lang="en-US" dirty="0"/>
              <a:t> (se </a:t>
            </a:r>
            <a:r>
              <a:rPr lang="en-US" dirty="0" err="1"/>
              <a:t>bazează</a:t>
            </a:r>
            <a:r>
              <a:rPr lang="en-US" dirty="0"/>
              <a:t> </a:t>
            </a:r>
            <a:r>
              <a:rPr lang="en-US" dirty="0" err="1"/>
              <a:t>pe</a:t>
            </a:r>
            <a:r>
              <a:rPr lang="en-US" dirty="0"/>
              <a:t> </a:t>
            </a:r>
            <a:r>
              <a:rPr lang="en-US" dirty="0" err="1"/>
              <a:t>dezvoltarea</a:t>
            </a:r>
            <a:r>
              <a:rPr lang="en-US" dirty="0"/>
              <a:t> </a:t>
            </a:r>
            <a:r>
              <a:rPr lang="en-US" dirty="0" err="1"/>
              <a:t>iterativă</a:t>
            </a:r>
            <a:r>
              <a:rPr lang="en-US" dirty="0"/>
              <a:t>). Este un concept </a:t>
            </a:r>
            <a:r>
              <a:rPr lang="en-US" dirty="0" err="1"/>
              <a:t>ce</a:t>
            </a:r>
            <a:r>
              <a:rPr lang="en-US" dirty="0"/>
              <a:t> </a:t>
            </a:r>
            <a:r>
              <a:rPr lang="en-US" dirty="0" err="1"/>
              <a:t>promite</a:t>
            </a:r>
            <a:r>
              <a:rPr lang="en-US" dirty="0"/>
              <a:t> o </a:t>
            </a:r>
            <a:r>
              <a:rPr lang="en-US" dirty="0" err="1"/>
              <a:t>dezvoltare</a:t>
            </a:r>
            <a:r>
              <a:rPr lang="en-US" dirty="0"/>
              <a:t> </a:t>
            </a:r>
            <a:r>
              <a:rPr lang="en-US" dirty="0" err="1"/>
              <a:t>mai</a:t>
            </a:r>
            <a:r>
              <a:rPr lang="en-US" dirty="0"/>
              <a:t> </a:t>
            </a:r>
            <a:r>
              <a:rPr lang="en-US" dirty="0" err="1"/>
              <a:t>rapidă</a:t>
            </a:r>
            <a:r>
              <a:rPr lang="en-US" dirty="0"/>
              <a:t> </a:t>
            </a:r>
            <a:r>
              <a:rPr lang="en-US" dirty="0" err="1"/>
              <a:t>şi</a:t>
            </a:r>
            <a:r>
              <a:rPr lang="en-US" dirty="0"/>
              <a:t> de </a:t>
            </a:r>
            <a:r>
              <a:rPr lang="en-US" dirty="0" err="1"/>
              <a:t>calitate</a:t>
            </a:r>
            <a:r>
              <a:rPr lang="en-US" dirty="0"/>
              <a:t> </a:t>
            </a:r>
            <a:r>
              <a:rPr lang="en-US" dirty="0" err="1"/>
              <a:t>superioară</a:t>
            </a:r>
            <a:r>
              <a:rPr lang="en-US" dirty="0"/>
              <a:t> care se </a:t>
            </a:r>
            <a:r>
              <a:rPr lang="en-US" dirty="0" err="1"/>
              <a:t>bazează</a:t>
            </a:r>
            <a:r>
              <a:rPr lang="en-US" dirty="0"/>
              <a:t> </a:t>
            </a:r>
            <a:r>
              <a:rPr lang="en-US" dirty="0" err="1"/>
              <a:t>pe</a:t>
            </a:r>
            <a:r>
              <a:rPr lang="en-US" dirty="0"/>
              <a:t>: </a:t>
            </a:r>
            <a:endParaRPr lang="ru-RU" dirty="0"/>
          </a:p>
          <a:p>
            <a:pPr marL="0" indent="0">
              <a:buNone/>
            </a:pPr>
            <a:r>
              <a:rPr lang="en-US" dirty="0"/>
              <a:t>- </a:t>
            </a:r>
            <a:r>
              <a:rPr lang="en-US" dirty="0" err="1"/>
              <a:t>Obţinerea</a:t>
            </a:r>
            <a:r>
              <a:rPr lang="en-US" dirty="0"/>
              <a:t> de </a:t>
            </a:r>
            <a:r>
              <a:rPr lang="en-US" dirty="0" err="1"/>
              <a:t>informaţii</a:t>
            </a:r>
            <a:r>
              <a:rPr lang="en-US" dirty="0"/>
              <a:t> </a:t>
            </a:r>
            <a:r>
              <a:rPr lang="en-US" dirty="0" err="1"/>
              <a:t>în</a:t>
            </a:r>
            <a:r>
              <a:rPr lang="en-US" dirty="0"/>
              <a:t> </a:t>
            </a:r>
            <a:r>
              <a:rPr lang="en-US" dirty="0" err="1"/>
              <a:t>urma</a:t>
            </a:r>
            <a:r>
              <a:rPr lang="en-US" dirty="0"/>
              <a:t> </a:t>
            </a:r>
            <a:r>
              <a:rPr lang="en-US" dirty="0" err="1"/>
              <a:t>şedinţelor</a:t>
            </a:r>
            <a:r>
              <a:rPr lang="en-US" dirty="0"/>
              <a:t> de </a:t>
            </a:r>
            <a:r>
              <a:rPr lang="en-US" dirty="0" err="1"/>
              <a:t>stabilire</a:t>
            </a:r>
            <a:r>
              <a:rPr lang="en-US" dirty="0"/>
              <a:t> a </a:t>
            </a:r>
            <a:r>
              <a:rPr lang="en-US" dirty="0" err="1"/>
              <a:t>cerinţelor</a:t>
            </a:r>
            <a:r>
              <a:rPr lang="en-US" dirty="0"/>
              <a:t> </a:t>
            </a:r>
            <a:r>
              <a:rPr lang="en-US" dirty="0" err="1"/>
              <a:t>proiectului</a:t>
            </a:r>
            <a:r>
              <a:rPr lang="en-US" dirty="0"/>
              <a:t> </a:t>
            </a:r>
            <a:r>
              <a:rPr lang="en-US" dirty="0" err="1"/>
              <a:t>şi</a:t>
            </a:r>
            <a:r>
              <a:rPr lang="en-US" dirty="0"/>
              <a:t> a </a:t>
            </a:r>
            <a:r>
              <a:rPr lang="en-US" dirty="0" err="1"/>
              <a:t>celor</a:t>
            </a:r>
            <a:r>
              <a:rPr lang="en-US" dirty="0"/>
              <a:t> de brainstorming. </a:t>
            </a:r>
            <a:endParaRPr lang="ru-RU" dirty="0"/>
          </a:p>
          <a:p>
            <a:pPr marL="0" indent="0">
              <a:buNone/>
            </a:pPr>
            <a:r>
              <a:rPr lang="en-US" dirty="0"/>
              <a:t>- </a:t>
            </a:r>
            <a:r>
              <a:rPr lang="en-US" dirty="0" err="1"/>
              <a:t>Crearea</a:t>
            </a:r>
            <a:r>
              <a:rPr lang="en-US" dirty="0"/>
              <a:t> de </a:t>
            </a:r>
            <a:r>
              <a:rPr lang="en-US" dirty="0" err="1"/>
              <a:t>prototipuri</a:t>
            </a:r>
            <a:r>
              <a:rPr lang="en-US" dirty="0"/>
              <a:t> (</a:t>
            </a:r>
            <a:r>
              <a:rPr lang="en-US" dirty="0" err="1"/>
              <a:t>forme</a:t>
            </a:r>
            <a:r>
              <a:rPr lang="en-US" dirty="0"/>
              <a:t> incomplete ale </a:t>
            </a:r>
            <a:r>
              <a:rPr lang="en-US" dirty="0" err="1"/>
              <a:t>codului</a:t>
            </a:r>
            <a:r>
              <a:rPr lang="en-US" dirty="0"/>
              <a:t>) </a:t>
            </a:r>
            <a:r>
              <a:rPr lang="en-US" dirty="0" err="1"/>
              <a:t>şi</a:t>
            </a:r>
            <a:r>
              <a:rPr lang="en-US" dirty="0"/>
              <a:t> </a:t>
            </a:r>
            <a:r>
              <a:rPr lang="en-US" dirty="0" err="1"/>
              <a:t>reconstruirea</a:t>
            </a:r>
            <a:r>
              <a:rPr lang="en-US" dirty="0"/>
              <a:t> </a:t>
            </a:r>
            <a:r>
              <a:rPr lang="en-US" dirty="0" err="1"/>
              <a:t>acestora</a:t>
            </a:r>
            <a:r>
              <a:rPr lang="en-US" dirty="0"/>
              <a:t> </a:t>
            </a:r>
            <a:r>
              <a:rPr lang="en-US" dirty="0" err="1"/>
              <a:t>în</a:t>
            </a:r>
            <a:r>
              <a:rPr lang="en-US" dirty="0"/>
              <a:t> </a:t>
            </a:r>
            <a:r>
              <a:rPr lang="en-US" dirty="0" err="1"/>
              <a:t>bucăţi</a:t>
            </a:r>
            <a:r>
              <a:rPr lang="en-US" dirty="0"/>
              <a:t> de cod </a:t>
            </a:r>
            <a:r>
              <a:rPr lang="en-US" dirty="0" err="1"/>
              <a:t>funcţionale</a:t>
            </a:r>
            <a:r>
              <a:rPr lang="en-US" dirty="0"/>
              <a:t> </a:t>
            </a:r>
            <a:r>
              <a:rPr lang="en-US" dirty="0" err="1"/>
              <a:t>ce</a:t>
            </a:r>
            <a:r>
              <a:rPr lang="en-US" dirty="0"/>
              <a:t> pot fi </a:t>
            </a:r>
            <a:r>
              <a:rPr lang="en-US" dirty="0" err="1"/>
              <a:t>introduse</a:t>
            </a:r>
            <a:r>
              <a:rPr lang="en-US" dirty="0"/>
              <a:t> </a:t>
            </a:r>
            <a:r>
              <a:rPr lang="en-US" dirty="0" err="1"/>
              <a:t>în</a:t>
            </a:r>
            <a:r>
              <a:rPr lang="en-US" dirty="0"/>
              <a:t> </a:t>
            </a:r>
            <a:r>
              <a:rPr lang="en-US" dirty="0" err="1"/>
              <a:t>producţie</a:t>
            </a:r>
            <a:r>
              <a:rPr lang="en-US" dirty="0"/>
              <a:t>. </a:t>
            </a:r>
            <a:endParaRPr lang="ru-RU" dirty="0"/>
          </a:p>
          <a:p>
            <a:pPr marL="0" indent="0">
              <a:buNone/>
            </a:pPr>
            <a:r>
              <a:rPr lang="en-US" dirty="0"/>
              <a:t>- </a:t>
            </a:r>
            <a:r>
              <a:rPr lang="en-US" dirty="0" err="1"/>
              <a:t>Reutilizarea</a:t>
            </a:r>
            <a:r>
              <a:rPr lang="en-US" dirty="0"/>
              <a:t> </a:t>
            </a:r>
            <a:r>
              <a:rPr lang="en-US" dirty="0" err="1"/>
              <a:t>pe</a:t>
            </a:r>
            <a:r>
              <a:rPr lang="en-US" dirty="0"/>
              <a:t> </a:t>
            </a:r>
            <a:r>
              <a:rPr lang="en-US" dirty="0" err="1"/>
              <a:t>cât</a:t>
            </a:r>
            <a:r>
              <a:rPr lang="en-US" dirty="0"/>
              <a:t> de </a:t>
            </a:r>
            <a:r>
              <a:rPr lang="en-US" dirty="0" err="1"/>
              <a:t>mult</a:t>
            </a:r>
            <a:r>
              <a:rPr lang="en-US" dirty="0"/>
              <a:t> </a:t>
            </a:r>
            <a:r>
              <a:rPr lang="en-US" dirty="0" err="1"/>
              <a:t>posibil</a:t>
            </a:r>
            <a:r>
              <a:rPr lang="en-US" dirty="0"/>
              <a:t> a </a:t>
            </a:r>
            <a:r>
              <a:rPr lang="en-US" dirty="0" err="1"/>
              <a:t>codului</a:t>
            </a:r>
            <a:r>
              <a:rPr lang="en-US" dirty="0"/>
              <a:t>. </a:t>
            </a:r>
            <a:endParaRPr lang="ru-RU" dirty="0"/>
          </a:p>
          <a:p>
            <a:pPr marL="0" indent="0">
              <a:buNone/>
            </a:pPr>
            <a:r>
              <a:rPr lang="en-US" dirty="0"/>
              <a:t>- </a:t>
            </a:r>
            <a:r>
              <a:rPr lang="en-US" dirty="0" err="1"/>
              <a:t>Formalitate</a:t>
            </a:r>
            <a:r>
              <a:rPr lang="en-US" dirty="0"/>
              <a:t> </a:t>
            </a:r>
            <a:r>
              <a:rPr lang="en-US" dirty="0" err="1"/>
              <a:t>scăzută</a:t>
            </a:r>
            <a:r>
              <a:rPr lang="en-US" dirty="0"/>
              <a:t> </a:t>
            </a:r>
            <a:r>
              <a:rPr lang="en-US" dirty="0" err="1"/>
              <a:t>în</a:t>
            </a:r>
            <a:r>
              <a:rPr lang="en-US" dirty="0"/>
              <a:t> </a:t>
            </a:r>
            <a:r>
              <a:rPr lang="en-US" dirty="0" err="1"/>
              <a:t>comunicarea</a:t>
            </a:r>
            <a:r>
              <a:rPr lang="en-US" dirty="0"/>
              <a:t> cu </a:t>
            </a:r>
            <a:r>
              <a:rPr lang="en-US" dirty="0" err="1"/>
              <a:t>membrii</a:t>
            </a:r>
            <a:r>
              <a:rPr lang="en-US" dirty="0"/>
              <a:t> </a:t>
            </a:r>
            <a:r>
              <a:rPr lang="en-US" dirty="0" err="1"/>
              <a:t>echipei</a:t>
            </a:r>
            <a:r>
              <a:rPr lang="en-US" dirty="0"/>
              <a:t>.</a:t>
            </a:r>
            <a:endParaRPr lang="ru-RU" dirty="0"/>
          </a:p>
          <a:p>
            <a:endParaRPr lang="ru-RU" dirty="0"/>
          </a:p>
        </p:txBody>
      </p:sp>
    </p:spTree>
    <p:extLst>
      <p:ext uri="{BB962C8B-B14F-4D97-AF65-F5344CB8AC3E}">
        <p14:creationId xmlns:p14="http://schemas.microsoft.com/office/powerpoint/2010/main" val="528563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68036"/>
            <a:ext cx="10515600" cy="5608927"/>
          </a:xfrm>
        </p:spPr>
        <p:txBody>
          <a:bodyPr/>
          <a:lstStyle/>
          <a:p>
            <a:r>
              <a:rPr lang="en-US" dirty="0"/>
              <a:t>Business modeling – se </a:t>
            </a:r>
            <a:r>
              <a:rPr lang="en-US" dirty="0" err="1"/>
              <a:t>referă</a:t>
            </a:r>
            <a:r>
              <a:rPr lang="en-US" dirty="0"/>
              <a:t> la </a:t>
            </a:r>
            <a:r>
              <a:rPr lang="en-US" dirty="0" err="1"/>
              <a:t>analiza</a:t>
            </a:r>
            <a:r>
              <a:rPr lang="en-US" dirty="0"/>
              <a:t> </a:t>
            </a:r>
            <a:r>
              <a:rPr lang="en-US" dirty="0" err="1"/>
              <a:t>fluxului</a:t>
            </a:r>
            <a:r>
              <a:rPr lang="en-US" dirty="0"/>
              <a:t> de </a:t>
            </a:r>
            <a:r>
              <a:rPr lang="en-US" dirty="0" err="1"/>
              <a:t>informaţii</a:t>
            </a:r>
            <a:r>
              <a:rPr lang="en-US" dirty="0"/>
              <a:t> </a:t>
            </a:r>
            <a:r>
              <a:rPr lang="en-US" dirty="0" err="1"/>
              <a:t>şi</a:t>
            </a:r>
            <a:r>
              <a:rPr lang="en-US" dirty="0"/>
              <a:t> </a:t>
            </a:r>
            <a:r>
              <a:rPr lang="en-US" dirty="0" err="1"/>
              <a:t>distribuţia</a:t>
            </a:r>
            <a:r>
              <a:rPr lang="en-US" dirty="0"/>
              <a:t> </a:t>
            </a:r>
            <a:r>
              <a:rPr lang="en-US" dirty="0" err="1"/>
              <a:t>informaţiei</a:t>
            </a:r>
            <a:r>
              <a:rPr lang="en-US" dirty="0"/>
              <a:t> </a:t>
            </a:r>
            <a:r>
              <a:rPr lang="en-US" dirty="0" err="1"/>
              <a:t>între</a:t>
            </a:r>
            <a:r>
              <a:rPr lang="en-US" dirty="0"/>
              <a:t> </a:t>
            </a:r>
            <a:r>
              <a:rPr lang="en-US" dirty="0" err="1"/>
              <a:t>diferite</a:t>
            </a:r>
            <a:r>
              <a:rPr lang="en-US" dirty="0"/>
              <a:t> </a:t>
            </a:r>
            <a:r>
              <a:rPr lang="en-US" dirty="0" err="1"/>
              <a:t>funcţii</a:t>
            </a:r>
            <a:r>
              <a:rPr lang="en-US" dirty="0"/>
              <a:t> ale </a:t>
            </a:r>
            <a:r>
              <a:rPr lang="en-US" dirty="0" err="1"/>
              <a:t>produsului</a:t>
            </a:r>
            <a:r>
              <a:rPr lang="en-US" dirty="0"/>
              <a:t>. </a:t>
            </a:r>
            <a:endParaRPr lang="ru-RU" dirty="0"/>
          </a:p>
          <a:p>
            <a:r>
              <a:rPr lang="en-US" dirty="0"/>
              <a:t>Data modeling – se </a:t>
            </a:r>
            <a:r>
              <a:rPr lang="en-US" dirty="0" err="1"/>
              <a:t>referă</a:t>
            </a:r>
            <a:r>
              <a:rPr lang="en-US" dirty="0"/>
              <a:t> la </a:t>
            </a:r>
            <a:r>
              <a:rPr lang="en-US" dirty="0" err="1"/>
              <a:t>transformarea</a:t>
            </a:r>
            <a:r>
              <a:rPr lang="en-US" dirty="0"/>
              <a:t> </a:t>
            </a:r>
            <a:r>
              <a:rPr lang="en-US" dirty="0" err="1"/>
              <a:t>informaţiilor</a:t>
            </a:r>
            <a:r>
              <a:rPr lang="en-US" dirty="0"/>
              <a:t> </a:t>
            </a:r>
            <a:r>
              <a:rPr lang="en-US" dirty="0" err="1"/>
              <a:t>acumulate</a:t>
            </a:r>
            <a:r>
              <a:rPr lang="en-US" dirty="0"/>
              <a:t> </a:t>
            </a:r>
            <a:r>
              <a:rPr lang="en-US" dirty="0" err="1"/>
              <a:t>în</a:t>
            </a:r>
            <a:r>
              <a:rPr lang="en-US" dirty="0"/>
              <a:t> prima </a:t>
            </a:r>
            <a:r>
              <a:rPr lang="en-US" dirty="0" err="1"/>
              <a:t>etapă</a:t>
            </a:r>
            <a:r>
              <a:rPr lang="en-US" dirty="0"/>
              <a:t> </a:t>
            </a:r>
            <a:r>
              <a:rPr lang="en-US" dirty="0" err="1"/>
              <a:t>în</a:t>
            </a:r>
            <a:r>
              <a:rPr lang="en-US" dirty="0"/>
              <a:t> </a:t>
            </a:r>
            <a:r>
              <a:rPr lang="en-US" dirty="0" err="1"/>
              <a:t>obiecte</a:t>
            </a:r>
            <a:r>
              <a:rPr lang="en-US" dirty="0"/>
              <a:t> de date </a:t>
            </a:r>
            <a:r>
              <a:rPr lang="en-US" dirty="0" err="1"/>
              <a:t>şi</a:t>
            </a:r>
            <a:r>
              <a:rPr lang="en-US" dirty="0"/>
              <a:t> se </a:t>
            </a:r>
            <a:r>
              <a:rPr lang="en-US" dirty="0" err="1"/>
              <a:t>construiesc</a:t>
            </a:r>
            <a:r>
              <a:rPr lang="en-US" dirty="0"/>
              <a:t> </a:t>
            </a:r>
            <a:r>
              <a:rPr lang="en-US" dirty="0" err="1"/>
              <a:t>relaţiile</a:t>
            </a:r>
            <a:r>
              <a:rPr lang="en-US" dirty="0"/>
              <a:t> </a:t>
            </a:r>
            <a:r>
              <a:rPr lang="en-US" dirty="0" err="1"/>
              <a:t>între</a:t>
            </a:r>
            <a:r>
              <a:rPr lang="en-US" dirty="0"/>
              <a:t> </a:t>
            </a:r>
            <a:r>
              <a:rPr lang="en-US" dirty="0" err="1"/>
              <a:t>obiecte</a:t>
            </a:r>
            <a:r>
              <a:rPr lang="en-US" dirty="0"/>
              <a:t>. </a:t>
            </a:r>
            <a:endParaRPr lang="ru-RU" dirty="0"/>
          </a:p>
          <a:p>
            <a:r>
              <a:rPr lang="en-US" dirty="0"/>
              <a:t>Process modeling – se </a:t>
            </a:r>
            <a:r>
              <a:rPr lang="en-US" dirty="0" err="1"/>
              <a:t>referă</a:t>
            </a:r>
            <a:r>
              <a:rPr lang="en-US" dirty="0"/>
              <a:t> la </a:t>
            </a:r>
            <a:r>
              <a:rPr lang="en-US" dirty="0" err="1"/>
              <a:t>crearea</a:t>
            </a:r>
            <a:r>
              <a:rPr lang="en-US" dirty="0"/>
              <a:t> </a:t>
            </a:r>
            <a:r>
              <a:rPr lang="en-US" dirty="0" err="1"/>
              <a:t>pe</a:t>
            </a:r>
            <a:r>
              <a:rPr lang="en-US" dirty="0"/>
              <a:t> </a:t>
            </a:r>
            <a:r>
              <a:rPr lang="en-US" dirty="0" err="1"/>
              <a:t>baza</a:t>
            </a:r>
            <a:r>
              <a:rPr lang="en-US" dirty="0"/>
              <a:t> </a:t>
            </a:r>
            <a:r>
              <a:rPr lang="en-US" dirty="0" err="1"/>
              <a:t>obiectelor</a:t>
            </a:r>
            <a:r>
              <a:rPr lang="en-US" dirty="0"/>
              <a:t> </a:t>
            </a:r>
            <a:r>
              <a:rPr lang="en-US" dirty="0" err="1"/>
              <a:t>construite</a:t>
            </a:r>
            <a:r>
              <a:rPr lang="en-US" dirty="0"/>
              <a:t> anterior a </a:t>
            </a:r>
            <a:r>
              <a:rPr lang="en-US" dirty="0" err="1"/>
              <a:t>unor</a:t>
            </a:r>
            <a:r>
              <a:rPr lang="en-US" dirty="0"/>
              <a:t> </a:t>
            </a:r>
            <a:r>
              <a:rPr lang="en-US" dirty="0" err="1"/>
              <a:t>fluxuri</a:t>
            </a:r>
            <a:r>
              <a:rPr lang="en-US" dirty="0"/>
              <a:t> de </a:t>
            </a:r>
            <a:r>
              <a:rPr lang="en-US" dirty="0" err="1"/>
              <a:t>informaţii</a:t>
            </a:r>
            <a:r>
              <a:rPr lang="en-US" dirty="0"/>
              <a:t> </a:t>
            </a:r>
            <a:r>
              <a:rPr lang="en-US" dirty="0" err="1"/>
              <a:t>astfel</a:t>
            </a:r>
            <a:r>
              <a:rPr lang="en-US" dirty="0"/>
              <a:t> </a:t>
            </a:r>
            <a:r>
              <a:rPr lang="en-US" dirty="0" err="1"/>
              <a:t>încât</a:t>
            </a:r>
            <a:r>
              <a:rPr lang="en-US" dirty="0"/>
              <a:t> </a:t>
            </a:r>
            <a:r>
              <a:rPr lang="en-US" dirty="0" err="1"/>
              <a:t>să</a:t>
            </a:r>
            <a:r>
              <a:rPr lang="en-US" dirty="0"/>
              <a:t> se </a:t>
            </a:r>
            <a:r>
              <a:rPr lang="en-US" dirty="0" err="1"/>
              <a:t>atingă</a:t>
            </a:r>
            <a:r>
              <a:rPr lang="en-US" dirty="0"/>
              <a:t> </a:t>
            </a:r>
            <a:r>
              <a:rPr lang="en-US" dirty="0" err="1"/>
              <a:t>anumite</a:t>
            </a:r>
            <a:r>
              <a:rPr lang="en-US" dirty="0"/>
              <a:t> </a:t>
            </a:r>
            <a:r>
              <a:rPr lang="en-US" dirty="0" err="1"/>
              <a:t>obiective</a:t>
            </a:r>
            <a:r>
              <a:rPr lang="en-US" dirty="0"/>
              <a:t>. </a:t>
            </a:r>
            <a:r>
              <a:rPr lang="en-US" dirty="0" err="1"/>
              <a:t>Sunt</a:t>
            </a:r>
            <a:r>
              <a:rPr lang="en-US" dirty="0"/>
              <a:t> </a:t>
            </a:r>
            <a:r>
              <a:rPr lang="en-US" dirty="0" err="1"/>
              <a:t>detaliate</a:t>
            </a:r>
            <a:r>
              <a:rPr lang="en-US" dirty="0"/>
              <a:t> </a:t>
            </a:r>
            <a:r>
              <a:rPr lang="en-US" dirty="0" err="1"/>
              <a:t>procesele</a:t>
            </a:r>
            <a:r>
              <a:rPr lang="en-US" dirty="0"/>
              <a:t> </a:t>
            </a:r>
            <a:r>
              <a:rPr lang="en-US" dirty="0" err="1"/>
              <a:t>prin</a:t>
            </a:r>
            <a:r>
              <a:rPr lang="en-US" dirty="0"/>
              <a:t> care se </a:t>
            </a:r>
            <a:r>
              <a:rPr lang="en-US" dirty="0" err="1"/>
              <a:t>fac</a:t>
            </a:r>
            <a:r>
              <a:rPr lang="en-US" dirty="0"/>
              <a:t> </a:t>
            </a:r>
            <a:r>
              <a:rPr lang="en-US" dirty="0" err="1"/>
              <a:t>operaţii</a:t>
            </a:r>
            <a:r>
              <a:rPr lang="en-US" dirty="0"/>
              <a:t> de </a:t>
            </a:r>
            <a:r>
              <a:rPr lang="en-US" dirty="0" err="1"/>
              <a:t>adăugare</a:t>
            </a:r>
            <a:r>
              <a:rPr lang="en-US" dirty="0"/>
              <a:t>, </a:t>
            </a:r>
            <a:r>
              <a:rPr lang="en-US" dirty="0" err="1"/>
              <a:t>editare</a:t>
            </a:r>
            <a:r>
              <a:rPr lang="en-US" dirty="0"/>
              <a:t> </a:t>
            </a:r>
            <a:r>
              <a:rPr lang="en-US" dirty="0" err="1"/>
              <a:t>sau</a:t>
            </a:r>
            <a:r>
              <a:rPr lang="en-US" dirty="0"/>
              <a:t> </a:t>
            </a:r>
            <a:r>
              <a:rPr lang="en-US" dirty="0" err="1"/>
              <a:t>ştergere</a:t>
            </a:r>
            <a:r>
              <a:rPr lang="en-US" dirty="0"/>
              <a:t> a </a:t>
            </a:r>
            <a:r>
              <a:rPr lang="en-US" dirty="0" err="1"/>
              <a:t>obiectelor</a:t>
            </a:r>
            <a:r>
              <a:rPr lang="en-US" dirty="0"/>
              <a:t>. </a:t>
            </a:r>
            <a:endParaRPr lang="ru-RU" dirty="0"/>
          </a:p>
          <a:p>
            <a:r>
              <a:rPr lang="en-US" dirty="0"/>
              <a:t>Application generation - se </a:t>
            </a:r>
            <a:r>
              <a:rPr lang="en-US" dirty="0" err="1"/>
              <a:t>referă</a:t>
            </a:r>
            <a:r>
              <a:rPr lang="en-US" dirty="0"/>
              <a:t> la </a:t>
            </a:r>
            <a:r>
              <a:rPr lang="en-US" dirty="0" err="1"/>
              <a:t>etapă</a:t>
            </a:r>
            <a:r>
              <a:rPr lang="en-US" dirty="0"/>
              <a:t> de </a:t>
            </a:r>
            <a:r>
              <a:rPr lang="en-US" dirty="0" err="1"/>
              <a:t>transformare</a:t>
            </a:r>
            <a:r>
              <a:rPr lang="en-US" dirty="0"/>
              <a:t> (</a:t>
            </a:r>
            <a:r>
              <a:rPr lang="en-US" dirty="0" err="1"/>
              <a:t>prin</a:t>
            </a:r>
            <a:r>
              <a:rPr lang="en-US" dirty="0"/>
              <a:t> cod </a:t>
            </a:r>
            <a:r>
              <a:rPr lang="en-US" dirty="0" err="1"/>
              <a:t>propriu-zis</a:t>
            </a:r>
            <a:r>
              <a:rPr lang="en-US" dirty="0"/>
              <a:t>) a </a:t>
            </a:r>
            <a:r>
              <a:rPr lang="en-US" dirty="0" err="1"/>
              <a:t>obiectelor</a:t>
            </a:r>
            <a:r>
              <a:rPr lang="en-US" dirty="0"/>
              <a:t> </a:t>
            </a:r>
            <a:r>
              <a:rPr lang="en-US" dirty="0" err="1"/>
              <a:t>şi</a:t>
            </a:r>
            <a:r>
              <a:rPr lang="en-US" dirty="0"/>
              <a:t> </a:t>
            </a:r>
            <a:r>
              <a:rPr lang="en-US" dirty="0" err="1"/>
              <a:t>relaţiilor</a:t>
            </a:r>
            <a:r>
              <a:rPr lang="en-US" dirty="0"/>
              <a:t> </a:t>
            </a:r>
            <a:r>
              <a:rPr lang="en-US" dirty="0" err="1"/>
              <a:t>între</a:t>
            </a:r>
            <a:r>
              <a:rPr lang="en-US" dirty="0"/>
              <a:t> </a:t>
            </a:r>
            <a:r>
              <a:rPr lang="en-US" dirty="0" err="1"/>
              <a:t>ele</a:t>
            </a:r>
            <a:r>
              <a:rPr lang="en-US" dirty="0"/>
              <a:t> </a:t>
            </a:r>
            <a:r>
              <a:rPr lang="en-US" dirty="0" err="1"/>
              <a:t>în</a:t>
            </a:r>
            <a:r>
              <a:rPr lang="en-US" dirty="0"/>
              <a:t> </a:t>
            </a:r>
            <a:r>
              <a:rPr lang="en-US" dirty="0" err="1"/>
              <a:t>prototipuri</a:t>
            </a:r>
            <a:r>
              <a:rPr lang="en-US" dirty="0"/>
              <a:t>. </a:t>
            </a:r>
            <a:endParaRPr lang="ru-RU" dirty="0"/>
          </a:p>
          <a:p>
            <a:endParaRPr lang="ru-RU" dirty="0"/>
          </a:p>
        </p:txBody>
      </p:sp>
    </p:spTree>
    <p:extLst>
      <p:ext uri="{BB962C8B-B14F-4D97-AF65-F5344CB8AC3E}">
        <p14:creationId xmlns:p14="http://schemas.microsoft.com/office/powerpoint/2010/main" val="1168228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DLC RAD Model"/>
          <p:cNvPicPr>
            <a:picLocks noGrp="1"/>
          </p:cNvPicPr>
          <p:nvPr>
            <p:ph idx="1"/>
          </p:nvPr>
        </p:nvPicPr>
        <p:blipFill>
          <a:blip r:embed="rId2"/>
          <a:srcRect/>
          <a:stretch>
            <a:fillRect/>
          </a:stretch>
        </p:blipFill>
        <p:spPr bwMode="auto">
          <a:xfrm>
            <a:off x="2221802" y="344774"/>
            <a:ext cx="8750997" cy="6185397"/>
          </a:xfrm>
          <a:prstGeom prst="rect">
            <a:avLst/>
          </a:prstGeom>
          <a:noFill/>
          <a:ln w="9525">
            <a:noFill/>
            <a:miter lim="800000"/>
            <a:headEnd/>
            <a:tailEnd/>
          </a:ln>
        </p:spPr>
      </p:pic>
    </p:spTree>
    <p:extLst>
      <p:ext uri="{BB962C8B-B14F-4D97-AF65-F5344CB8AC3E}">
        <p14:creationId xmlns:p14="http://schemas.microsoft.com/office/powerpoint/2010/main" val="40086699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828800" y="337150"/>
            <a:ext cx="8035636" cy="6081246"/>
          </a:xfrm>
          <a:prstGeom prst="rect">
            <a:avLst/>
          </a:prstGeom>
        </p:spPr>
      </p:pic>
    </p:spTree>
    <p:extLst>
      <p:ext uri="{BB962C8B-B14F-4D97-AF65-F5344CB8AC3E}">
        <p14:creationId xmlns:p14="http://schemas.microsoft.com/office/powerpoint/2010/main" val="352887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46364"/>
            <a:ext cx="10515600" cy="5830599"/>
          </a:xfrm>
        </p:spPr>
        <p:txBody>
          <a:bodyPr/>
          <a:lstStyle/>
          <a:p>
            <a:r>
              <a:rPr lang="ro-RO" dirty="0"/>
              <a:t>Conceptul de sistem apare în formă embrionară încă în filozofia antică greacă. </a:t>
            </a:r>
            <a:r>
              <a:rPr lang="ro-RO" b="1" i="1" dirty="0">
                <a:solidFill>
                  <a:srgbClr val="C00000"/>
                </a:solidFill>
              </a:rPr>
              <a:t>Afirmând că întregul este mai mult decât suma părţilor, </a:t>
            </a:r>
            <a:r>
              <a:rPr lang="ro-RO" dirty="0"/>
              <a:t>Aristotel dă o primă definiţie noţiunii de sistem, care se va dezvolta şi va evolua pentru a ajunge forma actuală abia la începutul secolului XX.</a:t>
            </a:r>
            <a:endParaRPr lang="ru-RU" dirty="0"/>
          </a:p>
          <a:p>
            <a:r>
              <a:rPr lang="ro-RO" dirty="0"/>
              <a:t>Cel care pune bazele unei teorii închegate privind teoria sistemele (considerat fondatorul teoriei generale a sistemelor) este biologul german Ludwig van Bertalanffy (1901-1972) care între anii 1928-1950 publică o serie de lucrări, reprezentând începuturile teoriei generale a sistemelor şi a sistemelor deschise. </a:t>
            </a:r>
            <a:endParaRPr lang="ro-RO" dirty="0" smtClean="0"/>
          </a:p>
          <a:p>
            <a:r>
              <a:rPr lang="ro-RO" dirty="0" smtClean="0"/>
              <a:t>Astfel</a:t>
            </a:r>
            <a:r>
              <a:rPr lang="ro-RO" dirty="0"/>
              <a:t>, el a dedus principiile universale care sunt valide pentru sisteme în general. În acest sens, L. van Bertalanffy a reformulat mai întâi conceptul clasic al sistemului şi l-a determinat drept o categorie prin care se cunosc relaţiile dintre obiecte şi fenomene. </a:t>
            </a:r>
            <a:endParaRPr lang="ru-RU" dirty="0"/>
          </a:p>
          <a:p>
            <a:endParaRPr lang="ru-RU" dirty="0"/>
          </a:p>
        </p:txBody>
      </p:sp>
    </p:spTree>
    <p:extLst>
      <p:ext uri="{BB962C8B-B14F-4D97-AF65-F5344CB8AC3E}">
        <p14:creationId xmlns:p14="http://schemas.microsoft.com/office/powerpoint/2010/main" val="26522616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8538" y="298175"/>
            <a:ext cx="11953461" cy="6301408"/>
          </a:xfrm>
        </p:spPr>
        <p:txBody>
          <a:bodyPr>
            <a:normAutofit fontScale="85000" lnSpcReduction="20000"/>
          </a:bodyPr>
          <a:lstStyle/>
          <a:p>
            <a:pPr marL="0" indent="0">
              <a:buNone/>
            </a:pPr>
            <a:r>
              <a:rPr lang="en-US" dirty="0"/>
              <a:t>Testing and turn-over – </a:t>
            </a:r>
            <a:r>
              <a:rPr lang="en-US" dirty="0" err="1"/>
              <a:t>Sunt</a:t>
            </a:r>
            <a:r>
              <a:rPr lang="en-US" dirty="0"/>
              <a:t> testate </a:t>
            </a:r>
            <a:r>
              <a:rPr lang="en-US" dirty="0" err="1"/>
              <a:t>atât</a:t>
            </a:r>
            <a:r>
              <a:rPr lang="en-US" dirty="0"/>
              <a:t> </a:t>
            </a:r>
            <a:r>
              <a:rPr lang="en-US" dirty="0" err="1"/>
              <a:t>prototipurile</a:t>
            </a:r>
            <a:r>
              <a:rPr lang="en-US" dirty="0"/>
              <a:t> </a:t>
            </a:r>
            <a:r>
              <a:rPr lang="en-US" dirty="0" err="1"/>
              <a:t>cât</a:t>
            </a:r>
            <a:r>
              <a:rPr lang="en-US" dirty="0"/>
              <a:t> </a:t>
            </a:r>
            <a:r>
              <a:rPr lang="en-US" dirty="0" err="1"/>
              <a:t>şi</a:t>
            </a:r>
            <a:r>
              <a:rPr lang="en-US" dirty="0"/>
              <a:t> </a:t>
            </a:r>
            <a:r>
              <a:rPr lang="en-US" dirty="0" err="1"/>
              <a:t>interfetele</a:t>
            </a:r>
            <a:r>
              <a:rPr lang="en-US" dirty="0"/>
              <a:t>, </a:t>
            </a:r>
            <a:r>
              <a:rPr lang="en-US" dirty="0" err="1"/>
              <a:t>deşi</a:t>
            </a:r>
            <a:r>
              <a:rPr lang="en-US" dirty="0"/>
              <a:t> </a:t>
            </a:r>
            <a:r>
              <a:rPr lang="en-US" dirty="0" err="1"/>
              <a:t>prototipurile</a:t>
            </a:r>
            <a:r>
              <a:rPr lang="en-US" dirty="0"/>
              <a:t> </a:t>
            </a:r>
            <a:r>
              <a:rPr lang="en-US" dirty="0" err="1"/>
              <a:t>sunt</a:t>
            </a:r>
            <a:r>
              <a:rPr lang="en-US" dirty="0"/>
              <a:t> testate indirect </a:t>
            </a:r>
            <a:r>
              <a:rPr lang="en-US" dirty="0" err="1"/>
              <a:t>şi</a:t>
            </a:r>
            <a:r>
              <a:rPr lang="en-US" dirty="0"/>
              <a:t> </a:t>
            </a:r>
            <a:r>
              <a:rPr lang="en-US" dirty="0" err="1"/>
              <a:t>prin</a:t>
            </a:r>
            <a:r>
              <a:rPr lang="en-US" dirty="0"/>
              <a:t> </a:t>
            </a:r>
            <a:r>
              <a:rPr lang="en-US" dirty="0" err="1"/>
              <a:t>procesul</a:t>
            </a:r>
            <a:r>
              <a:rPr lang="en-US" dirty="0"/>
              <a:t> </a:t>
            </a:r>
            <a:r>
              <a:rPr lang="en-US" dirty="0" err="1"/>
              <a:t>iterativ</a:t>
            </a:r>
            <a:r>
              <a:rPr lang="en-US" dirty="0"/>
              <a:t> </a:t>
            </a:r>
            <a:r>
              <a:rPr lang="en-US" dirty="0" err="1"/>
              <a:t>interfetele</a:t>
            </a:r>
            <a:r>
              <a:rPr lang="en-US" dirty="0"/>
              <a:t> au o </a:t>
            </a:r>
            <a:r>
              <a:rPr lang="en-US" dirty="0" err="1"/>
              <a:t>testare</a:t>
            </a:r>
            <a:r>
              <a:rPr lang="en-US" dirty="0"/>
              <a:t> </a:t>
            </a:r>
            <a:r>
              <a:rPr lang="en-US" dirty="0" err="1"/>
              <a:t>îndelungată</a:t>
            </a:r>
            <a:r>
              <a:rPr lang="en-US" dirty="0"/>
              <a:t> </a:t>
            </a:r>
            <a:r>
              <a:rPr lang="en-US" dirty="0" err="1"/>
              <a:t>reducând</a:t>
            </a:r>
            <a:r>
              <a:rPr lang="en-US" dirty="0"/>
              <a:t> </a:t>
            </a:r>
            <a:r>
              <a:rPr lang="en-US" dirty="0" err="1"/>
              <a:t>riscul</a:t>
            </a:r>
            <a:r>
              <a:rPr lang="en-US" dirty="0"/>
              <a:t> de a </a:t>
            </a:r>
            <a:r>
              <a:rPr lang="en-US" dirty="0" err="1"/>
              <a:t>avea</a:t>
            </a:r>
            <a:r>
              <a:rPr lang="en-US" dirty="0"/>
              <a:t> </a:t>
            </a:r>
            <a:r>
              <a:rPr lang="en-US" dirty="0" err="1"/>
              <a:t>greşeli</a:t>
            </a:r>
            <a:r>
              <a:rPr lang="en-US" dirty="0"/>
              <a:t> </a:t>
            </a:r>
            <a:r>
              <a:rPr lang="en-US" dirty="0" err="1"/>
              <a:t>majore</a:t>
            </a:r>
            <a:r>
              <a:rPr lang="en-US" dirty="0"/>
              <a:t>. </a:t>
            </a:r>
            <a:endParaRPr lang="ru-RU" dirty="0"/>
          </a:p>
          <a:p>
            <a:pPr marL="0" indent="0">
              <a:buNone/>
            </a:pPr>
            <a:r>
              <a:rPr lang="en-US" dirty="0" err="1"/>
              <a:t>Avantajele</a:t>
            </a:r>
            <a:r>
              <a:rPr lang="en-US" dirty="0"/>
              <a:t> </a:t>
            </a:r>
            <a:r>
              <a:rPr lang="en-US" dirty="0" err="1"/>
              <a:t>modelului</a:t>
            </a:r>
            <a:r>
              <a:rPr lang="en-US" dirty="0"/>
              <a:t> RAD </a:t>
            </a:r>
            <a:r>
              <a:rPr lang="en-US" dirty="0" err="1"/>
              <a:t>sunt</a:t>
            </a:r>
            <a:r>
              <a:rPr lang="en-US" dirty="0"/>
              <a:t>: </a:t>
            </a:r>
            <a:endParaRPr lang="ru-RU" dirty="0"/>
          </a:p>
          <a:p>
            <a:r>
              <a:rPr lang="en-US" dirty="0" err="1" smtClean="0"/>
              <a:t>Timpul</a:t>
            </a:r>
            <a:r>
              <a:rPr lang="en-US" dirty="0" smtClean="0"/>
              <a:t> </a:t>
            </a:r>
            <a:r>
              <a:rPr lang="en-US" dirty="0" err="1"/>
              <a:t>redus</a:t>
            </a:r>
            <a:r>
              <a:rPr lang="en-US" dirty="0"/>
              <a:t> de </a:t>
            </a:r>
            <a:r>
              <a:rPr lang="en-US" dirty="0" err="1"/>
              <a:t>dezvoltare</a:t>
            </a:r>
            <a:r>
              <a:rPr lang="en-US" dirty="0"/>
              <a:t> a </a:t>
            </a:r>
            <a:r>
              <a:rPr lang="en-US" dirty="0" err="1"/>
              <a:t>produsului</a:t>
            </a:r>
            <a:r>
              <a:rPr lang="en-US" dirty="0"/>
              <a:t>. </a:t>
            </a:r>
            <a:endParaRPr lang="ru-RU" dirty="0"/>
          </a:p>
          <a:p>
            <a:r>
              <a:rPr lang="en-US" dirty="0" smtClean="0"/>
              <a:t>Se </a:t>
            </a:r>
            <a:r>
              <a:rPr lang="en-US" dirty="0" err="1"/>
              <a:t>încurajează</a:t>
            </a:r>
            <a:r>
              <a:rPr lang="en-US" dirty="0"/>
              <a:t> </a:t>
            </a:r>
            <a:r>
              <a:rPr lang="en-US" dirty="0" err="1"/>
              <a:t>reutilizarea</a:t>
            </a:r>
            <a:r>
              <a:rPr lang="en-US" dirty="0"/>
              <a:t> </a:t>
            </a:r>
            <a:r>
              <a:rPr lang="en-US" dirty="0" err="1"/>
              <a:t>porţiunilor</a:t>
            </a:r>
            <a:r>
              <a:rPr lang="en-US" dirty="0"/>
              <a:t> de cod. </a:t>
            </a:r>
            <a:endParaRPr lang="ru-RU" dirty="0"/>
          </a:p>
          <a:p>
            <a:r>
              <a:rPr lang="en-US" dirty="0" smtClean="0"/>
              <a:t>Este </a:t>
            </a:r>
            <a:r>
              <a:rPr lang="en-US" dirty="0" err="1"/>
              <a:t>încurajată</a:t>
            </a:r>
            <a:r>
              <a:rPr lang="en-US" dirty="0"/>
              <a:t> </a:t>
            </a:r>
            <a:r>
              <a:rPr lang="en-US" dirty="0" err="1"/>
              <a:t>opinia</a:t>
            </a:r>
            <a:r>
              <a:rPr lang="en-US" dirty="0"/>
              <a:t> </a:t>
            </a:r>
            <a:r>
              <a:rPr lang="en-US" dirty="0" err="1"/>
              <a:t>clienţilor</a:t>
            </a:r>
            <a:r>
              <a:rPr lang="en-US" dirty="0"/>
              <a:t> </a:t>
            </a:r>
            <a:r>
              <a:rPr lang="en-US" dirty="0" err="1"/>
              <a:t>vizavi</a:t>
            </a:r>
            <a:r>
              <a:rPr lang="en-US" dirty="0"/>
              <a:t> de </a:t>
            </a:r>
            <a:r>
              <a:rPr lang="en-US" dirty="0" err="1"/>
              <a:t>proiect</a:t>
            </a:r>
            <a:r>
              <a:rPr lang="en-US" dirty="0"/>
              <a:t>, </a:t>
            </a:r>
            <a:r>
              <a:rPr lang="en-US" dirty="0" err="1"/>
              <a:t>modificări</a:t>
            </a:r>
            <a:r>
              <a:rPr lang="en-US" dirty="0"/>
              <a:t> </a:t>
            </a:r>
            <a:r>
              <a:rPr lang="en-US" dirty="0" err="1"/>
              <a:t>ulterioare</a:t>
            </a:r>
            <a:r>
              <a:rPr lang="en-US" dirty="0"/>
              <a:t> </a:t>
            </a:r>
            <a:r>
              <a:rPr lang="en-US" dirty="0" err="1"/>
              <a:t>putând</a:t>
            </a:r>
            <a:r>
              <a:rPr lang="en-US" dirty="0"/>
              <a:t> fi </a:t>
            </a:r>
            <a:r>
              <a:rPr lang="en-US" dirty="0" err="1"/>
              <a:t>făcute</a:t>
            </a:r>
            <a:r>
              <a:rPr lang="en-US" dirty="0"/>
              <a:t> rapid. </a:t>
            </a:r>
            <a:endParaRPr lang="ru-RU" dirty="0"/>
          </a:p>
          <a:p>
            <a:r>
              <a:rPr lang="en-US" dirty="0" err="1" smtClean="0"/>
              <a:t>Productivitatea</a:t>
            </a:r>
            <a:r>
              <a:rPr lang="en-US" dirty="0" smtClean="0"/>
              <a:t> </a:t>
            </a:r>
            <a:r>
              <a:rPr lang="en-US" dirty="0" err="1"/>
              <a:t>este</a:t>
            </a:r>
            <a:r>
              <a:rPr lang="en-US" dirty="0"/>
              <a:t> </a:t>
            </a:r>
            <a:r>
              <a:rPr lang="en-US" dirty="0" err="1"/>
              <a:t>crescută</a:t>
            </a:r>
            <a:r>
              <a:rPr lang="en-US" dirty="0"/>
              <a:t> </a:t>
            </a:r>
            <a:r>
              <a:rPr lang="en-US" dirty="0" err="1"/>
              <a:t>datorită</a:t>
            </a:r>
            <a:r>
              <a:rPr lang="en-US" dirty="0"/>
              <a:t> </a:t>
            </a:r>
            <a:r>
              <a:rPr lang="en-US" dirty="0" err="1"/>
              <a:t>numărului</a:t>
            </a:r>
            <a:r>
              <a:rPr lang="en-US" dirty="0"/>
              <a:t> </a:t>
            </a:r>
            <a:r>
              <a:rPr lang="en-US" dirty="0" err="1"/>
              <a:t>relativ</a:t>
            </a:r>
            <a:r>
              <a:rPr lang="en-US" dirty="0"/>
              <a:t> </a:t>
            </a:r>
            <a:r>
              <a:rPr lang="en-US" dirty="0" err="1"/>
              <a:t>mic</a:t>
            </a:r>
            <a:r>
              <a:rPr lang="en-US" dirty="0"/>
              <a:t> de </a:t>
            </a:r>
            <a:r>
              <a:rPr lang="en-US" dirty="0" err="1"/>
              <a:t>membrii</a:t>
            </a:r>
            <a:r>
              <a:rPr lang="en-US" dirty="0"/>
              <a:t> </a:t>
            </a:r>
            <a:r>
              <a:rPr lang="en-US" dirty="0" err="1"/>
              <a:t>ai</a:t>
            </a:r>
            <a:r>
              <a:rPr lang="en-US" dirty="0"/>
              <a:t> </a:t>
            </a:r>
            <a:r>
              <a:rPr lang="en-US" dirty="0" err="1"/>
              <a:t>echipei</a:t>
            </a:r>
            <a:r>
              <a:rPr lang="en-US" dirty="0"/>
              <a:t>. </a:t>
            </a:r>
            <a:endParaRPr lang="ru-RU" dirty="0"/>
          </a:p>
          <a:p>
            <a:pPr marL="0" indent="0">
              <a:buNone/>
            </a:pPr>
            <a:r>
              <a:rPr lang="en-US" dirty="0" err="1"/>
              <a:t>Deşi</a:t>
            </a:r>
            <a:r>
              <a:rPr lang="en-US" dirty="0"/>
              <a:t> </a:t>
            </a:r>
            <a:r>
              <a:rPr lang="en-US" dirty="0" err="1"/>
              <a:t>avem</a:t>
            </a:r>
            <a:r>
              <a:rPr lang="en-US" dirty="0"/>
              <a:t> </a:t>
            </a:r>
            <a:r>
              <a:rPr lang="en-US" dirty="0" err="1"/>
              <a:t>avantaje</a:t>
            </a:r>
            <a:r>
              <a:rPr lang="en-US" dirty="0"/>
              <a:t> </a:t>
            </a:r>
            <a:r>
              <a:rPr lang="en-US" dirty="0" err="1"/>
              <a:t>puternice</a:t>
            </a:r>
            <a:r>
              <a:rPr lang="en-US" dirty="0"/>
              <a:t> </a:t>
            </a:r>
            <a:r>
              <a:rPr lang="en-US" dirty="0" err="1"/>
              <a:t>modelul</a:t>
            </a:r>
            <a:r>
              <a:rPr lang="en-US" dirty="0"/>
              <a:t> RAD, </a:t>
            </a:r>
            <a:r>
              <a:rPr lang="en-US" dirty="0" err="1"/>
              <a:t>că</a:t>
            </a:r>
            <a:r>
              <a:rPr lang="en-US" dirty="0"/>
              <a:t> </a:t>
            </a:r>
            <a:r>
              <a:rPr lang="en-US" dirty="0" err="1"/>
              <a:t>multe</a:t>
            </a:r>
            <a:r>
              <a:rPr lang="en-US" dirty="0"/>
              <a:t> </a:t>
            </a:r>
            <a:r>
              <a:rPr lang="en-US" dirty="0" err="1"/>
              <a:t>dintre</a:t>
            </a:r>
            <a:r>
              <a:rPr lang="en-US" dirty="0"/>
              <a:t> </a:t>
            </a:r>
            <a:r>
              <a:rPr lang="en-US" dirty="0" err="1"/>
              <a:t>modelele</a:t>
            </a:r>
            <a:r>
              <a:rPr lang="en-US" dirty="0"/>
              <a:t> de tip light, </a:t>
            </a:r>
            <a:r>
              <a:rPr lang="en-US" dirty="0" err="1"/>
              <a:t>poate</a:t>
            </a:r>
            <a:r>
              <a:rPr lang="en-US" dirty="0"/>
              <a:t> </a:t>
            </a:r>
            <a:r>
              <a:rPr lang="en-US" dirty="0" err="1"/>
              <a:t>prezenţa</a:t>
            </a:r>
            <a:r>
              <a:rPr lang="en-US" dirty="0"/>
              <a:t> </a:t>
            </a:r>
            <a:r>
              <a:rPr lang="en-US" dirty="0" err="1"/>
              <a:t>numeroase</a:t>
            </a:r>
            <a:r>
              <a:rPr lang="en-US" dirty="0"/>
              <a:t> </a:t>
            </a:r>
            <a:r>
              <a:rPr lang="en-US" dirty="0" err="1"/>
              <a:t>dezavantaje</a:t>
            </a:r>
            <a:r>
              <a:rPr lang="en-US" dirty="0"/>
              <a:t>: </a:t>
            </a:r>
            <a:endParaRPr lang="ru-RU" dirty="0"/>
          </a:p>
          <a:p>
            <a:r>
              <a:rPr lang="en-US" dirty="0" smtClean="0"/>
              <a:t>Este </a:t>
            </a:r>
            <a:r>
              <a:rPr lang="en-US" dirty="0"/>
              <a:t>dependent de o </a:t>
            </a:r>
            <a:r>
              <a:rPr lang="en-US" dirty="0" err="1"/>
              <a:t>echipa</a:t>
            </a:r>
            <a:r>
              <a:rPr lang="en-US" dirty="0"/>
              <a:t> </a:t>
            </a:r>
            <a:r>
              <a:rPr lang="en-US" dirty="0" err="1"/>
              <a:t>puternică</a:t>
            </a:r>
            <a:r>
              <a:rPr lang="en-US" dirty="0"/>
              <a:t> a </a:t>
            </a:r>
            <a:r>
              <a:rPr lang="en-US" dirty="0" err="1"/>
              <a:t>căror</a:t>
            </a:r>
            <a:r>
              <a:rPr lang="en-US" dirty="0"/>
              <a:t> </a:t>
            </a:r>
            <a:r>
              <a:rPr lang="en-US" dirty="0" err="1"/>
              <a:t>cunoştinţe</a:t>
            </a:r>
            <a:r>
              <a:rPr lang="en-US" dirty="0"/>
              <a:t> </a:t>
            </a:r>
            <a:r>
              <a:rPr lang="en-US" dirty="0" err="1"/>
              <a:t>în</a:t>
            </a:r>
            <a:r>
              <a:rPr lang="en-US" dirty="0"/>
              <a:t> </a:t>
            </a:r>
            <a:r>
              <a:rPr lang="en-US" dirty="0" err="1"/>
              <a:t>domeniu</a:t>
            </a:r>
            <a:r>
              <a:rPr lang="en-US" dirty="0"/>
              <a:t> </a:t>
            </a:r>
            <a:r>
              <a:rPr lang="en-US" dirty="0" err="1"/>
              <a:t>sunt</a:t>
            </a:r>
            <a:r>
              <a:rPr lang="en-US" dirty="0"/>
              <a:t> </a:t>
            </a:r>
            <a:r>
              <a:rPr lang="en-US" dirty="0" err="1"/>
              <a:t>foarte</a:t>
            </a:r>
            <a:r>
              <a:rPr lang="en-US" dirty="0"/>
              <a:t> </a:t>
            </a:r>
            <a:r>
              <a:rPr lang="en-US" dirty="0" err="1"/>
              <a:t>bune</a:t>
            </a:r>
            <a:r>
              <a:rPr lang="en-US" dirty="0"/>
              <a:t>. </a:t>
            </a:r>
            <a:endParaRPr lang="ru-RU" dirty="0"/>
          </a:p>
          <a:p>
            <a:r>
              <a:rPr lang="en-US" dirty="0" smtClean="0"/>
              <a:t>Se </a:t>
            </a:r>
            <a:r>
              <a:rPr lang="en-US" dirty="0" err="1"/>
              <a:t>poate</a:t>
            </a:r>
            <a:r>
              <a:rPr lang="en-US" dirty="0"/>
              <a:t> </a:t>
            </a:r>
            <a:r>
              <a:rPr lang="en-US" dirty="0" err="1"/>
              <a:t>aplică</a:t>
            </a:r>
            <a:r>
              <a:rPr lang="en-US" dirty="0"/>
              <a:t> </a:t>
            </a:r>
            <a:r>
              <a:rPr lang="en-US" dirty="0" err="1"/>
              <a:t>doar</a:t>
            </a:r>
            <a:r>
              <a:rPr lang="en-US" dirty="0"/>
              <a:t> </a:t>
            </a:r>
            <a:r>
              <a:rPr lang="en-US" dirty="0" err="1"/>
              <a:t>pentru</a:t>
            </a:r>
            <a:r>
              <a:rPr lang="en-US" dirty="0"/>
              <a:t> </a:t>
            </a:r>
            <a:r>
              <a:rPr lang="en-US" dirty="0" err="1"/>
              <a:t>sistemele</a:t>
            </a:r>
            <a:r>
              <a:rPr lang="en-US" dirty="0"/>
              <a:t> </a:t>
            </a:r>
            <a:r>
              <a:rPr lang="en-US" dirty="0" err="1"/>
              <a:t>ce</a:t>
            </a:r>
            <a:r>
              <a:rPr lang="en-US" dirty="0"/>
              <a:t> pot fi </a:t>
            </a:r>
            <a:r>
              <a:rPr lang="en-US" dirty="0" err="1"/>
              <a:t>modularizate</a:t>
            </a:r>
            <a:r>
              <a:rPr lang="en-US" dirty="0"/>
              <a:t>. </a:t>
            </a:r>
            <a:endParaRPr lang="ru-RU" dirty="0"/>
          </a:p>
          <a:p>
            <a:r>
              <a:rPr lang="en-US" dirty="0" smtClean="0"/>
              <a:t>Nu </a:t>
            </a:r>
            <a:r>
              <a:rPr lang="en-US" dirty="0" err="1"/>
              <a:t>poate</a:t>
            </a:r>
            <a:r>
              <a:rPr lang="en-US" dirty="0"/>
              <a:t> fi </a:t>
            </a:r>
            <a:r>
              <a:rPr lang="en-US" dirty="0" err="1"/>
              <a:t>aplicat</a:t>
            </a:r>
            <a:r>
              <a:rPr lang="en-US" dirty="0"/>
              <a:t> </a:t>
            </a:r>
            <a:r>
              <a:rPr lang="en-US" dirty="0" err="1"/>
              <a:t>pentru</a:t>
            </a:r>
            <a:r>
              <a:rPr lang="en-US" dirty="0"/>
              <a:t> </a:t>
            </a:r>
            <a:r>
              <a:rPr lang="en-US" dirty="0" err="1"/>
              <a:t>proiecte</a:t>
            </a:r>
            <a:r>
              <a:rPr lang="en-US" dirty="0"/>
              <a:t> cu </a:t>
            </a:r>
            <a:r>
              <a:rPr lang="en-US" dirty="0" err="1"/>
              <a:t>buget</a:t>
            </a:r>
            <a:r>
              <a:rPr lang="en-US" dirty="0"/>
              <a:t> </a:t>
            </a:r>
            <a:r>
              <a:rPr lang="en-US" dirty="0" err="1"/>
              <a:t>redus</a:t>
            </a:r>
            <a:r>
              <a:rPr lang="en-US" dirty="0"/>
              <a:t> </a:t>
            </a:r>
            <a:r>
              <a:rPr lang="en-US" dirty="0" err="1"/>
              <a:t>deoarece</a:t>
            </a:r>
            <a:r>
              <a:rPr lang="en-US" dirty="0"/>
              <a:t> </a:t>
            </a:r>
            <a:r>
              <a:rPr lang="en-US" dirty="0" err="1"/>
              <a:t>costurile</a:t>
            </a:r>
            <a:r>
              <a:rPr lang="en-US" dirty="0"/>
              <a:t> pot </a:t>
            </a:r>
            <a:r>
              <a:rPr lang="en-US" dirty="0" err="1"/>
              <a:t>varia</a:t>
            </a:r>
            <a:r>
              <a:rPr lang="en-US" dirty="0"/>
              <a:t>, </a:t>
            </a:r>
            <a:r>
              <a:rPr lang="en-US" dirty="0" err="1"/>
              <a:t>mai</a:t>
            </a:r>
            <a:r>
              <a:rPr lang="en-US" dirty="0"/>
              <a:t> ales </a:t>
            </a:r>
            <a:r>
              <a:rPr lang="en-US" dirty="0" err="1"/>
              <a:t>atunci</a:t>
            </a:r>
            <a:r>
              <a:rPr lang="en-US" dirty="0"/>
              <a:t> </a:t>
            </a:r>
            <a:r>
              <a:rPr lang="en-US" dirty="0" err="1"/>
              <a:t>când</a:t>
            </a:r>
            <a:r>
              <a:rPr lang="en-US" dirty="0"/>
              <a:t> </a:t>
            </a:r>
            <a:r>
              <a:rPr lang="en-US" dirty="0" err="1"/>
              <a:t>este</a:t>
            </a:r>
            <a:r>
              <a:rPr lang="en-US" dirty="0"/>
              <a:t> </a:t>
            </a:r>
            <a:r>
              <a:rPr lang="en-US" dirty="0" err="1"/>
              <a:t>vorba</a:t>
            </a:r>
            <a:r>
              <a:rPr lang="en-US" dirty="0"/>
              <a:t> de un </a:t>
            </a:r>
            <a:r>
              <a:rPr lang="en-US" dirty="0" err="1"/>
              <a:t>număr</a:t>
            </a:r>
            <a:r>
              <a:rPr lang="en-US" dirty="0"/>
              <a:t> mare de </a:t>
            </a:r>
            <a:r>
              <a:rPr lang="en-US" dirty="0" err="1"/>
              <a:t>programatori</a:t>
            </a:r>
            <a:r>
              <a:rPr lang="en-US" dirty="0"/>
              <a:t> </a:t>
            </a:r>
            <a:r>
              <a:rPr lang="en-US" dirty="0" err="1"/>
              <a:t>pentru</a:t>
            </a:r>
            <a:r>
              <a:rPr lang="en-US" dirty="0"/>
              <a:t> a </a:t>
            </a:r>
            <a:r>
              <a:rPr lang="en-US" dirty="0" err="1"/>
              <a:t>crea</a:t>
            </a:r>
            <a:r>
              <a:rPr lang="en-US" dirty="0"/>
              <a:t> </a:t>
            </a:r>
            <a:r>
              <a:rPr lang="en-US" dirty="0" err="1"/>
              <a:t>interfetele</a:t>
            </a:r>
            <a:r>
              <a:rPr lang="en-US" dirty="0"/>
              <a:t>. </a:t>
            </a:r>
            <a:endParaRPr lang="ru-RU" dirty="0"/>
          </a:p>
          <a:p>
            <a:pPr marL="0" indent="0">
              <a:buNone/>
            </a:pPr>
            <a:r>
              <a:rPr lang="en-US" dirty="0" err="1"/>
              <a:t>Când</a:t>
            </a:r>
            <a:r>
              <a:rPr lang="en-US" dirty="0"/>
              <a:t> se decide </a:t>
            </a:r>
            <a:r>
              <a:rPr lang="en-US" dirty="0" err="1"/>
              <a:t>folosirea</a:t>
            </a:r>
            <a:r>
              <a:rPr lang="en-US" dirty="0"/>
              <a:t> </a:t>
            </a:r>
            <a:r>
              <a:rPr lang="en-US" dirty="0" err="1"/>
              <a:t>modelului</a:t>
            </a:r>
            <a:r>
              <a:rPr lang="en-US" dirty="0"/>
              <a:t> RAD </a:t>
            </a:r>
            <a:r>
              <a:rPr lang="en-US" dirty="0" err="1"/>
              <a:t>trebuie</a:t>
            </a:r>
            <a:r>
              <a:rPr lang="en-US" dirty="0"/>
              <a:t> </a:t>
            </a:r>
            <a:r>
              <a:rPr lang="en-US" dirty="0" err="1"/>
              <a:t>să</a:t>
            </a:r>
            <a:r>
              <a:rPr lang="en-US" dirty="0"/>
              <a:t> ne </a:t>
            </a:r>
            <a:r>
              <a:rPr lang="en-US" dirty="0" err="1"/>
              <a:t>asigurăm</a:t>
            </a:r>
            <a:r>
              <a:rPr lang="en-US" dirty="0"/>
              <a:t> </a:t>
            </a:r>
            <a:r>
              <a:rPr lang="en-US" dirty="0" err="1"/>
              <a:t>că</a:t>
            </a:r>
            <a:r>
              <a:rPr lang="en-US" dirty="0"/>
              <a:t> </a:t>
            </a:r>
            <a:r>
              <a:rPr lang="en-US" dirty="0" err="1"/>
              <a:t>proiectul</a:t>
            </a:r>
            <a:r>
              <a:rPr lang="en-US" dirty="0"/>
              <a:t> </a:t>
            </a:r>
            <a:r>
              <a:rPr lang="en-US" dirty="0" err="1"/>
              <a:t>este</a:t>
            </a:r>
            <a:r>
              <a:rPr lang="en-US" dirty="0"/>
              <a:t> de </a:t>
            </a:r>
            <a:r>
              <a:rPr lang="en-US" dirty="0" err="1"/>
              <a:t>dimensiuni</a:t>
            </a:r>
            <a:r>
              <a:rPr lang="en-US" dirty="0"/>
              <a:t> </a:t>
            </a:r>
            <a:r>
              <a:rPr lang="en-US" dirty="0" err="1"/>
              <a:t>ce</a:t>
            </a:r>
            <a:r>
              <a:rPr lang="en-US" dirty="0"/>
              <a:t> permit </a:t>
            </a:r>
            <a:r>
              <a:rPr lang="en-US" dirty="0" err="1"/>
              <a:t>predarea</a:t>
            </a:r>
            <a:r>
              <a:rPr lang="en-US" dirty="0"/>
              <a:t> </a:t>
            </a:r>
            <a:r>
              <a:rPr lang="en-US" dirty="0" err="1"/>
              <a:t>în</a:t>
            </a:r>
            <a:r>
              <a:rPr lang="en-US" dirty="0"/>
              <a:t> 2-3 </a:t>
            </a:r>
            <a:r>
              <a:rPr lang="en-US" dirty="0" err="1"/>
              <a:t>luni</a:t>
            </a:r>
            <a:r>
              <a:rPr lang="en-US" dirty="0"/>
              <a:t> </a:t>
            </a:r>
            <a:r>
              <a:rPr lang="en-US" dirty="0" err="1"/>
              <a:t>şi</a:t>
            </a:r>
            <a:r>
              <a:rPr lang="en-US" dirty="0"/>
              <a:t> </a:t>
            </a:r>
            <a:r>
              <a:rPr lang="en-US" dirty="0" err="1"/>
              <a:t>că</a:t>
            </a:r>
            <a:r>
              <a:rPr lang="en-US" dirty="0"/>
              <a:t> </a:t>
            </a:r>
            <a:r>
              <a:rPr lang="en-US" dirty="0" err="1"/>
              <a:t>bugetul</a:t>
            </a:r>
            <a:r>
              <a:rPr lang="en-US" dirty="0"/>
              <a:t> </a:t>
            </a:r>
            <a:r>
              <a:rPr lang="en-US" dirty="0" err="1"/>
              <a:t>permite</a:t>
            </a:r>
            <a:r>
              <a:rPr lang="en-US" dirty="0"/>
              <a:t> </a:t>
            </a:r>
            <a:r>
              <a:rPr lang="en-US" dirty="0" err="1"/>
              <a:t>acest</a:t>
            </a:r>
            <a:r>
              <a:rPr lang="en-US" dirty="0"/>
              <a:t> </a:t>
            </a:r>
            <a:r>
              <a:rPr lang="en-US" dirty="0" err="1"/>
              <a:t>stil</a:t>
            </a:r>
            <a:r>
              <a:rPr lang="en-US" dirty="0"/>
              <a:t> de </a:t>
            </a:r>
            <a:r>
              <a:rPr lang="en-US" dirty="0" err="1"/>
              <a:t>lucru</a:t>
            </a:r>
            <a:r>
              <a:rPr lang="en-US" dirty="0"/>
              <a:t> (</a:t>
            </a:r>
            <a:r>
              <a:rPr lang="en-US" dirty="0" err="1"/>
              <a:t>costisitor</a:t>
            </a:r>
            <a:r>
              <a:rPr lang="en-US" dirty="0"/>
              <a:t> din </a:t>
            </a:r>
            <a:r>
              <a:rPr lang="en-US" dirty="0" err="1"/>
              <a:t>punct</a:t>
            </a:r>
            <a:r>
              <a:rPr lang="en-US" dirty="0"/>
              <a:t> de </a:t>
            </a:r>
            <a:r>
              <a:rPr lang="en-US" dirty="0" err="1"/>
              <a:t>vedere</a:t>
            </a:r>
            <a:r>
              <a:rPr lang="en-US" dirty="0"/>
              <a:t> al </a:t>
            </a:r>
            <a:r>
              <a:rPr lang="en-US" dirty="0" err="1"/>
              <a:t>resurselor</a:t>
            </a:r>
            <a:r>
              <a:rPr lang="en-US" dirty="0"/>
              <a:t> </a:t>
            </a:r>
            <a:r>
              <a:rPr lang="en-US" dirty="0" err="1"/>
              <a:t>umane</a:t>
            </a:r>
            <a:r>
              <a:rPr lang="en-US" dirty="0"/>
              <a:t>).</a:t>
            </a:r>
            <a:endParaRPr lang="ru-RU" dirty="0"/>
          </a:p>
          <a:p>
            <a:endParaRPr lang="ru-RU" dirty="0"/>
          </a:p>
        </p:txBody>
      </p:sp>
    </p:spTree>
    <p:extLst>
      <p:ext uri="{BB962C8B-B14F-4D97-AF65-F5344CB8AC3E}">
        <p14:creationId xmlns:p14="http://schemas.microsoft.com/office/powerpoint/2010/main" val="32121717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4521" y="171162"/>
            <a:ext cx="10515600" cy="767936"/>
          </a:xfrm>
        </p:spPr>
        <p:txBody>
          <a:bodyPr>
            <a:normAutofit/>
          </a:bodyPr>
          <a:lstStyle/>
          <a:p>
            <a:pPr algn="ctr"/>
            <a:r>
              <a:rPr lang="en-GB" sz="2800" b="1" i="1" dirty="0" err="1"/>
              <a:t>Modelul</a:t>
            </a:r>
            <a:r>
              <a:rPr lang="en-GB" sz="2800" b="1" i="1" dirty="0"/>
              <a:t> </a:t>
            </a:r>
            <a:r>
              <a:rPr lang="en-GB" sz="2800" b="1" i="1" dirty="0" err="1"/>
              <a:t>ciclului</a:t>
            </a:r>
            <a:r>
              <a:rPr lang="en-GB" sz="2800" b="1" i="1" dirty="0"/>
              <a:t> de via</a:t>
            </a:r>
            <a:r>
              <a:rPr lang="ro-RO" sz="2800" b="1" i="1" dirty="0">
                <a:sym typeface="Times New Roman" panose="02020603050405020304" pitchFamily="18" charset="0"/>
              </a:rPr>
              <a:t>ță</a:t>
            </a:r>
            <a:r>
              <a:rPr lang="en-GB" sz="2800" b="1" i="1" dirty="0"/>
              <a:t> "Incremental"</a:t>
            </a:r>
            <a:endParaRPr lang="ru-RU" sz="2800" b="1" i="1" dirty="0"/>
          </a:p>
        </p:txBody>
      </p:sp>
      <p:sp>
        <p:nvSpPr>
          <p:cNvPr id="3" name="Объект 2"/>
          <p:cNvSpPr>
            <a:spLocks noGrp="1"/>
          </p:cNvSpPr>
          <p:nvPr>
            <p:ph idx="1"/>
          </p:nvPr>
        </p:nvSpPr>
        <p:spPr>
          <a:xfrm>
            <a:off x="556591" y="1133062"/>
            <a:ext cx="11191461" cy="5426764"/>
          </a:xfrm>
        </p:spPr>
        <p:txBody>
          <a:bodyPr>
            <a:normAutofit lnSpcReduction="10000"/>
          </a:bodyPr>
          <a:lstStyle/>
          <a:p>
            <a:pPr marL="0" lvl="0" indent="0">
              <a:buNone/>
            </a:pPr>
            <a:r>
              <a:rPr lang="en-GB" dirty="0" err="1"/>
              <a:t>Modelul</a:t>
            </a:r>
            <a:r>
              <a:rPr lang="en-GB" dirty="0"/>
              <a:t> </a:t>
            </a:r>
            <a:r>
              <a:rPr lang="en-GB" dirty="0" err="1"/>
              <a:t>ciclului</a:t>
            </a:r>
            <a:r>
              <a:rPr lang="en-GB" dirty="0"/>
              <a:t> de </a:t>
            </a:r>
            <a:r>
              <a:rPr lang="en-GB" dirty="0" smtClean="0"/>
              <a:t>via</a:t>
            </a:r>
            <a:r>
              <a:rPr lang="ro-RO" dirty="0" smtClean="0">
                <a:sym typeface="Times New Roman" panose="02020603050405020304" pitchFamily="18" charset="0"/>
              </a:rPr>
              <a:t>ță</a:t>
            </a:r>
            <a:r>
              <a:rPr lang="en-GB" dirty="0" smtClean="0"/>
              <a:t> </a:t>
            </a:r>
            <a:r>
              <a:rPr lang="en-GB" dirty="0"/>
              <a:t>"Incremental" </a:t>
            </a:r>
            <a:r>
              <a:rPr lang="fr-FR" dirty="0"/>
              <a:t> este opus modelului </a:t>
            </a:r>
            <a:r>
              <a:rPr lang="fr-FR" dirty="0" smtClean="0"/>
              <a:t>«in cascad</a:t>
            </a:r>
            <a:r>
              <a:rPr lang="ro-RO" dirty="0" smtClean="0"/>
              <a:t>ă</a:t>
            </a:r>
            <a:r>
              <a:rPr lang="fr-FR" dirty="0" smtClean="0"/>
              <a:t>».</a:t>
            </a:r>
            <a:endParaRPr lang="ru-RU" dirty="0"/>
          </a:p>
          <a:p>
            <a:pPr marL="0" lvl="0" indent="0">
              <a:buNone/>
            </a:pPr>
            <a:r>
              <a:rPr lang="pt-BR" dirty="0"/>
              <a:t>El se </a:t>
            </a:r>
            <a:r>
              <a:rPr lang="pt-BR" dirty="0" smtClean="0"/>
              <a:t>bazeaz</a:t>
            </a:r>
            <a:r>
              <a:rPr lang="ro-RO" dirty="0">
                <a:sym typeface="Times New Roman" panose="02020603050405020304" pitchFamily="18" charset="0"/>
              </a:rPr>
              <a:t>ă</a:t>
            </a:r>
            <a:r>
              <a:rPr lang="pt-BR" dirty="0" smtClean="0"/>
              <a:t> </a:t>
            </a:r>
            <a:r>
              <a:rPr lang="pt-BR" dirty="0"/>
              <a:t>pe o idee foarte </a:t>
            </a:r>
            <a:r>
              <a:rPr lang="pt-BR" dirty="0" smtClean="0"/>
              <a:t>simpl</a:t>
            </a:r>
            <a:r>
              <a:rPr lang="ro-RO" dirty="0">
                <a:sym typeface="Times New Roman" panose="02020603050405020304" pitchFamily="18" charset="0"/>
              </a:rPr>
              <a:t>ă</a:t>
            </a:r>
            <a:r>
              <a:rPr lang="pt-BR" dirty="0" smtClean="0"/>
              <a:t>: </a:t>
            </a:r>
            <a:endParaRPr lang="ro-RO" dirty="0" smtClean="0"/>
          </a:p>
          <a:p>
            <a:pPr marL="0" lvl="0" indent="0">
              <a:buNone/>
            </a:pPr>
            <a:r>
              <a:rPr lang="ro-RO" dirty="0" smtClean="0"/>
              <a:t>D</a:t>
            </a:r>
            <a:r>
              <a:rPr lang="pt-BR" dirty="0" smtClean="0"/>
              <a:t>ac</a:t>
            </a:r>
            <a:r>
              <a:rPr lang="ro-RO" dirty="0">
                <a:sym typeface="Times New Roman" panose="02020603050405020304" pitchFamily="18" charset="0"/>
              </a:rPr>
              <a:t>ă</a:t>
            </a:r>
            <a:r>
              <a:rPr lang="pt-BR" dirty="0" smtClean="0"/>
              <a:t> </a:t>
            </a:r>
            <a:r>
              <a:rPr lang="pt-BR" dirty="0"/>
              <a:t>un sistem este prea complex pentru a fi </a:t>
            </a:r>
            <a:r>
              <a:rPr lang="ro-RO" dirty="0">
                <a:sym typeface="Times New Roman" panose="02020603050405020304" pitchFamily="18" charset="0"/>
              </a:rPr>
              <a:t>î</a:t>
            </a:r>
            <a:r>
              <a:rPr lang="pt-BR" dirty="0" smtClean="0"/>
              <a:t>n</a:t>
            </a:r>
            <a:r>
              <a:rPr lang="ro-RO" dirty="0" smtClean="0"/>
              <a:t>ț</a:t>
            </a:r>
            <a:r>
              <a:rPr lang="pt-BR" dirty="0" smtClean="0"/>
              <a:t>eles</a:t>
            </a:r>
            <a:r>
              <a:rPr lang="pt-BR" dirty="0"/>
              <a:t>, conceput sau realizat intr-o </a:t>
            </a:r>
            <a:r>
              <a:rPr lang="pt-BR" dirty="0" smtClean="0"/>
              <a:t>singur</a:t>
            </a:r>
            <a:r>
              <a:rPr lang="ro-RO" dirty="0" smtClean="0"/>
              <a:t>ă</a:t>
            </a:r>
            <a:r>
              <a:rPr lang="pt-BR" dirty="0" smtClean="0"/>
              <a:t> faz</a:t>
            </a:r>
            <a:r>
              <a:rPr lang="ro-RO" dirty="0" smtClean="0"/>
              <a:t>ă</a:t>
            </a:r>
            <a:r>
              <a:rPr lang="pt-BR" dirty="0" smtClean="0"/>
              <a:t> </a:t>
            </a:r>
            <a:r>
              <a:rPr lang="pt-BR" dirty="0"/>
              <a:t>este mai bine sa fie realizat </a:t>
            </a:r>
            <a:r>
              <a:rPr lang="ro-RO" dirty="0">
                <a:sym typeface="Times New Roman" panose="02020603050405020304" pitchFamily="18" charset="0"/>
              </a:rPr>
              <a:t>î</a:t>
            </a:r>
            <a:r>
              <a:rPr lang="pt-BR" dirty="0" smtClean="0"/>
              <a:t>n </a:t>
            </a:r>
            <a:r>
              <a:rPr lang="pt-BR" dirty="0"/>
              <a:t>mai multe faze, prin </a:t>
            </a:r>
            <a:r>
              <a:rPr lang="pt-BR" dirty="0" smtClean="0"/>
              <a:t>evolu</a:t>
            </a:r>
            <a:r>
              <a:rPr lang="ro-RO" dirty="0">
                <a:sym typeface="Times New Roman" panose="02020603050405020304" pitchFamily="18" charset="0"/>
              </a:rPr>
              <a:t>ț</a:t>
            </a:r>
            <a:r>
              <a:rPr lang="pt-BR" dirty="0" smtClean="0"/>
              <a:t>ie</a:t>
            </a:r>
            <a:r>
              <a:rPr lang="pt-BR" dirty="0"/>
              <a:t>. </a:t>
            </a:r>
            <a:endParaRPr lang="ro-RO" dirty="0" smtClean="0"/>
          </a:p>
          <a:p>
            <a:pPr marL="0" indent="0">
              <a:buNone/>
            </a:pPr>
            <a:r>
              <a:rPr lang="en-US" b="1" u="sng" dirty="0"/>
              <a:t>Cum se </a:t>
            </a:r>
            <a:r>
              <a:rPr lang="en-US" b="1" u="sng" dirty="0" err="1"/>
              <a:t>aplica</a:t>
            </a:r>
            <a:endParaRPr lang="ru-RU" dirty="0"/>
          </a:p>
          <a:p>
            <a:pPr lvl="0"/>
            <a:r>
              <a:rPr lang="ru-RU" dirty="0" err="1"/>
              <a:t>Intr</a:t>
            </a:r>
            <a:r>
              <a:rPr lang="ru-RU" dirty="0"/>
              <a:t>-o </a:t>
            </a:r>
            <a:r>
              <a:rPr lang="ru-RU" dirty="0" err="1"/>
              <a:t>faza</a:t>
            </a:r>
            <a:r>
              <a:rPr lang="ru-RU" dirty="0"/>
              <a:t> </a:t>
            </a:r>
            <a:r>
              <a:rPr lang="ru-RU" dirty="0" err="1"/>
              <a:t>initiala</a:t>
            </a:r>
            <a:r>
              <a:rPr lang="ru-RU" dirty="0"/>
              <a:t>:</a:t>
            </a:r>
          </a:p>
          <a:p>
            <a:pPr lvl="1"/>
            <a:r>
              <a:rPr lang="it-IT" dirty="0"/>
              <a:t>Se studiaza scopul proiectului si fezabilitatea sa. In cazul deciziei de continuare a proiectului:</a:t>
            </a:r>
            <a:endParaRPr lang="ru-RU" dirty="0"/>
          </a:p>
          <a:p>
            <a:pPr lvl="1"/>
            <a:r>
              <a:rPr lang="it-IT" dirty="0"/>
              <a:t>Se detaliaza cerintele utilizatorilor si se efectueaza o analiza de nivel inalt, pentru a se determina cerintele software la un nivel general.</a:t>
            </a:r>
            <a:endParaRPr lang="ru-RU" dirty="0"/>
          </a:p>
          <a:p>
            <a:pPr lvl="1"/>
            <a:r>
              <a:rPr lang="ru-RU" dirty="0" err="1"/>
              <a:t>Se</a:t>
            </a:r>
            <a:r>
              <a:rPr lang="ru-RU" dirty="0"/>
              <a:t> </a:t>
            </a:r>
            <a:r>
              <a:rPr lang="ru-RU" dirty="0" err="1"/>
              <a:t>determina</a:t>
            </a:r>
            <a:r>
              <a:rPr lang="ru-RU" dirty="0"/>
              <a:t> o </a:t>
            </a:r>
            <a:r>
              <a:rPr lang="ru-RU" dirty="0" err="1"/>
              <a:t>arhitectura</a:t>
            </a:r>
            <a:r>
              <a:rPr lang="ru-RU" dirty="0"/>
              <a:t> </a:t>
            </a:r>
            <a:r>
              <a:rPr lang="ru-RU" dirty="0" err="1"/>
              <a:t>generala</a:t>
            </a:r>
            <a:r>
              <a:rPr lang="ru-RU" dirty="0"/>
              <a:t> a </a:t>
            </a:r>
            <a:r>
              <a:rPr lang="ru-RU" dirty="0" err="1"/>
              <a:t>sistemului</a:t>
            </a:r>
            <a:r>
              <a:rPr lang="ru-RU" dirty="0"/>
              <a:t>.</a:t>
            </a:r>
          </a:p>
          <a:p>
            <a:pPr lvl="1"/>
            <a:r>
              <a:rPr lang="it-IT" dirty="0"/>
              <a:t>Se impart cerintele in subseturi care pot fi implemenate in incremente separate. Se stabileste planificarea in timp a incrementelor.</a:t>
            </a:r>
            <a:endParaRPr lang="ru-RU" dirty="0"/>
          </a:p>
          <a:p>
            <a:endParaRPr lang="ru-RU" dirty="0"/>
          </a:p>
        </p:txBody>
      </p:sp>
    </p:spTree>
    <p:extLst>
      <p:ext uri="{BB962C8B-B14F-4D97-AF65-F5344CB8AC3E}">
        <p14:creationId xmlns:p14="http://schemas.microsoft.com/office/powerpoint/2010/main" val="30361317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606484" y="332014"/>
            <a:ext cx="11042177" cy="6409223"/>
          </a:xfrm>
          <a:prstGeom prst="rect">
            <a:avLst/>
          </a:prstGeom>
        </p:spPr>
      </p:pic>
    </p:spTree>
    <p:extLst>
      <p:ext uri="{BB962C8B-B14F-4D97-AF65-F5344CB8AC3E}">
        <p14:creationId xmlns:p14="http://schemas.microsoft.com/office/powerpoint/2010/main" val="36011853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7443" y="238540"/>
            <a:ext cx="11429999" cy="6400800"/>
          </a:xfrm>
        </p:spPr>
        <p:txBody>
          <a:bodyPr>
            <a:normAutofit fontScale="92500" lnSpcReduction="20000"/>
          </a:bodyPr>
          <a:lstStyle/>
          <a:p>
            <a:pPr lvl="0"/>
            <a:r>
              <a:rPr lang="it-IT" dirty="0"/>
              <a:t>Fiecare increment implementeaza un subset de cazuri de utilizare de nivel inalt, care exprima cerintele utilizatorilor. </a:t>
            </a:r>
            <a:r>
              <a:rPr lang="it-IT" b="1" i="1" dirty="0">
                <a:solidFill>
                  <a:srgbClr val="FF0000"/>
                </a:solidFill>
              </a:rPr>
              <a:t>El este construit urmand abordarea “cascada”: analiza detaliata a cerintelor din subset, proiectarea, implementarea si testarea. </a:t>
            </a:r>
            <a:r>
              <a:rPr lang="ru-RU" b="1" i="1" dirty="0" err="1">
                <a:solidFill>
                  <a:srgbClr val="FF0000"/>
                </a:solidFill>
              </a:rPr>
              <a:t>Rezultatul</a:t>
            </a:r>
            <a:r>
              <a:rPr lang="ru-RU" b="1" i="1" dirty="0">
                <a:solidFill>
                  <a:srgbClr val="FF0000"/>
                </a:solidFill>
              </a:rPr>
              <a:t> </a:t>
            </a:r>
            <a:r>
              <a:rPr lang="ru-RU" b="1" i="1" dirty="0" err="1">
                <a:solidFill>
                  <a:srgbClr val="FF0000"/>
                </a:solidFill>
              </a:rPr>
              <a:t>este</a:t>
            </a:r>
            <a:r>
              <a:rPr lang="ru-RU" b="1" i="1" dirty="0">
                <a:solidFill>
                  <a:srgbClr val="FF0000"/>
                </a:solidFill>
              </a:rPr>
              <a:t> </a:t>
            </a:r>
            <a:r>
              <a:rPr lang="ru-RU" b="1" i="1" dirty="0" err="1">
                <a:solidFill>
                  <a:srgbClr val="FF0000"/>
                </a:solidFill>
              </a:rPr>
              <a:t>un</a:t>
            </a:r>
            <a:r>
              <a:rPr lang="ru-RU" b="1" i="1" dirty="0">
                <a:solidFill>
                  <a:srgbClr val="FF0000"/>
                </a:solidFill>
              </a:rPr>
              <a:t> </a:t>
            </a:r>
            <a:r>
              <a:rPr lang="ru-RU" b="1" i="1" dirty="0" err="1">
                <a:solidFill>
                  <a:srgbClr val="FF0000"/>
                </a:solidFill>
              </a:rPr>
              <a:t>produs</a:t>
            </a:r>
            <a:r>
              <a:rPr lang="ru-RU" b="1" i="1" dirty="0">
                <a:solidFill>
                  <a:srgbClr val="FF0000"/>
                </a:solidFill>
              </a:rPr>
              <a:t> </a:t>
            </a:r>
            <a:r>
              <a:rPr lang="ru-RU" b="1" i="1" dirty="0" err="1">
                <a:solidFill>
                  <a:srgbClr val="FF0000"/>
                </a:solidFill>
              </a:rPr>
              <a:t>care</a:t>
            </a:r>
            <a:r>
              <a:rPr lang="ru-RU" b="1" i="1" dirty="0">
                <a:solidFill>
                  <a:srgbClr val="FF0000"/>
                </a:solidFill>
              </a:rPr>
              <a:t> </a:t>
            </a:r>
            <a:r>
              <a:rPr lang="ru-RU" b="1" i="1" dirty="0" err="1">
                <a:solidFill>
                  <a:srgbClr val="FF0000"/>
                </a:solidFill>
              </a:rPr>
              <a:t>satisface</a:t>
            </a:r>
            <a:r>
              <a:rPr lang="ru-RU" b="1" i="1" dirty="0">
                <a:solidFill>
                  <a:srgbClr val="FF0000"/>
                </a:solidFill>
              </a:rPr>
              <a:t> </a:t>
            </a:r>
            <a:r>
              <a:rPr lang="ru-RU" b="1" i="1" dirty="0" err="1">
                <a:solidFill>
                  <a:srgbClr val="FF0000"/>
                </a:solidFill>
              </a:rPr>
              <a:t>un</a:t>
            </a:r>
            <a:r>
              <a:rPr lang="ru-RU" b="1" i="1" dirty="0">
                <a:solidFill>
                  <a:srgbClr val="FF0000"/>
                </a:solidFill>
              </a:rPr>
              <a:t> </a:t>
            </a:r>
            <a:r>
              <a:rPr lang="ru-RU" b="1" i="1" dirty="0" err="1">
                <a:solidFill>
                  <a:srgbClr val="FF0000"/>
                </a:solidFill>
              </a:rPr>
              <a:t>subset</a:t>
            </a:r>
            <a:r>
              <a:rPr lang="ru-RU" b="1" i="1" dirty="0">
                <a:solidFill>
                  <a:srgbClr val="FF0000"/>
                </a:solidFill>
              </a:rPr>
              <a:t> </a:t>
            </a:r>
            <a:r>
              <a:rPr lang="ru-RU" b="1" i="1" dirty="0" err="1">
                <a:solidFill>
                  <a:srgbClr val="FF0000"/>
                </a:solidFill>
              </a:rPr>
              <a:t>al</a:t>
            </a:r>
            <a:r>
              <a:rPr lang="ru-RU" b="1" i="1" dirty="0">
                <a:solidFill>
                  <a:srgbClr val="FF0000"/>
                </a:solidFill>
              </a:rPr>
              <a:t> </a:t>
            </a:r>
            <a:r>
              <a:rPr lang="ru-RU" b="1" i="1" dirty="0" err="1">
                <a:solidFill>
                  <a:srgbClr val="FF0000"/>
                </a:solidFill>
              </a:rPr>
              <a:t>cerintelor</a:t>
            </a:r>
            <a:r>
              <a:rPr lang="ru-RU" b="1" i="1" dirty="0">
                <a:solidFill>
                  <a:srgbClr val="FF0000"/>
                </a:solidFill>
              </a:rPr>
              <a:t>  </a:t>
            </a:r>
            <a:r>
              <a:rPr lang="ru-RU" b="1" i="1" dirty="0" err="1">
                <a:solidFill>
                  <a:srgbClr val="FF0000"/>
                </a:solidFill>
              </a:rPr>
              <a:t>si</a:t>
            </a:r>
            <a:r>
              <a:rPr lang="ru-RU" b="1" i="1" dirty="0">
                <a:solidFill>
                  <a:srgbClr val="FF0000"/>
                </a:solidFill>
              </a:rPr>
              <a:t> </a:t>
            </a:r>
            <a:r>
              <a:rPr lang="ru-RU" b="1" i="1" dirty="0" err="1">
                <a:solidFill>
                  <a:srgbClr val="FF0000"/>
                </a:solidFill>
              </a:rPr>
              <a:t>este</a:t>
            </a:r>
            <a:r>
              <a:rPr lang="ru-RU" b="1" i="1" dirty="0">
                <a:solidFill>
                  <a:srgbClr val="FF0000"/>
                </a:solidFill>
              </a:rPr>
              <a:t> </a:t>
            </a:r>
            <a:r>
              <a:rPr lang="ru-RU" b="1" i="1" dirty="0" err="1">
                <a:solidFill>
                  <a:srgbClr val="FF0000"/>
                </a:solidFill>
              </a:rPr>
              <a:t>livrat</a:t>
            </a:r>
            <a:r>
              <a:rPr lang="ru-RU" b="1" i="1" dirty="0">
                <a:solidFill>
                  <a:srgbClr val="FF0000"/>
                </a:solidFill>
              </a:rPr>
              <a:t> </a:t>
            </a:r>
            <a:r>
              <a:rPr lang="ru-RU" b="1" i="1" dirty="0" err="1">
                <a:solidFill>
                  <a:srgbClr val="FF0000"/>
                </a:solidFill>
              </a:rPr>
              <a:t>utilizatorilor</a:t>
            </a:r>
            <a:r>
              <a:rPr lang="ru-RU" b="1" i="1" dirty="0">
                <a:solidFill>
                  <a:srgbClr val="FF0000"/>
                </a:solidFill>
              </a:rPr>
              <a:t>.</a:t>
            </a:r>
          </a:p>
          <a:p>
            <a:r>
              <a:rPr lang="it-IT" dirty="0"/>
              <a:t>Un produs tipic consta din 10-50 incremente.</a:t>
            </a:r>
            <a:endParaRPr lang="ru-RU" dirty="0"/>
          </a:p>
          <a:p>
            <a:pPr lvl="0"/>
            <a:r>
              <a:rPr lang="ru-RU" dirty="0" err="1"/>
              <a:t>Se</a:t>
            </a:r>
            <a:r>
              <a:rPr lang="ru-RU" dirty="0"/>
              <a:t> </a:t>
            </a:r>
            <a:r>
              <a:rPr lang="ru-RU" dirty="0" err="1"/>
              <a:t>incepe</a:t>
            </a:r>
            <a:r>
              <a:rPr lang="ru-RU" dirty="0"/>
              <a:t> </a:t>
            </a:r>
            <a:r>
              <a:rPr lang="ru-RU" dirty="0" err="1"/>
              <a:t>cu</a:t>
            </a:r>
            <a:r>
              <a:rPr lang="ru-RU" dirty="0"/>
              <a:t> o </a:t>
            </a:r>
            <a:r>
              <a:rPr lang="ru-RU" dirty="0" err="1"/>
              <a:t>implementare</a:t>
            </a:r>
            <a:r>
              <a:rPr lang="ru-RU" dirty="0"/>
              <a:t> </a:t>
            </a:r>
            <a:r>
              <a:rPr lang="ru-RU" dirty="0" err="1"/>
              <a:t>simpla</a:t>
            </a:r>
            <a:r>
              <a:rPr lang="ru-RU" dirty="0"/>
              <a:t> a </a:t>
            </a:r>
            <a:r>
              <a:rPr lang="ru-RU" dirty="0" err="1"/>
              <a:t>unui</a:t>
            </a:r>
            <a:r>
              <a:rPr lang="ru-RU" dirty="0"/>
              <a:t> </a:t>
            </a:r>
            <a:r>
              <a:rPr lang="ru-RU" dirty="0" err="1"/>
              <a:t>subset</a:t>
            </a:r>
            <a:r>
              <a:rPr lang="ru-RU" dirty="0"/>
              <a:t> </a:t>
            </a:r>
            <a:r>
              <a:rPr lang="ru-RU" dirty="0" err="1"/>
              <a:t>al</a:t>
            </a:r>
            <a:r>
              <a:rPr lang="ru-RU" dirty="0"/>
              <a:t> </a:t>
            </a:r>
            <a:r>
              <a:rPr lang="ru-RU" dirty="0" err="1"/>
              <a:t>cerintelor</a:t>
            </a:r>
            <a:r>
              <a:rPr lang="ru-RU" dirty="0"/>
              <a:t> </a:t>
            </a:r>
            <a:r>
              <a:rPr lang="ru-RU" dirty="0" err="1"/>
              <a:t>software</a:t>
            </a:r>
            <a:r>
              <a:rPr lang="ru-RU" dirty="0"/>
              <a:t>. </a:t>
            </a:r>
            <a:r>
              <a:rPr lang="ru-RU" dirty="0" err="1"/>
              <a:t>Rezulta</a:t>
            </a:r>
            <a:r>
              <a:rPr lang="ru-RU" dirty="0"/>
              <a:t> o </a:t>
            </a:r>
            <a:r>
              <a:rPr lang="ru-RU" dirty="0" err="1"/>
              <a:t>prima</a:t>
            </a:r>
            <a:r>
              <a:rPr lang="ru-RU" dirty="0"/>
              <a:t> </a:t>
            </a:r>
            <a:r>
              <a:rPr lang="ru-RU" dirty="0" err="1"/>
              <a:t>livrare</a:t>
            </a:r>
            <a:r>
              <a:rPr lang="ru-RU" dirty="0"/>
              <a:t>. </a:t>
            </a:r>
          </a:p>
          <a:p>
            <a:pPr lvl="0"/>
            <a:r>
              <a:rPr lang="it-IT" dirty="0"/>
              <a:t>Scopul primei implementari este de a crea un produs la care utilizatorul poate </a:t>
            </a:r>
            <a:r>
              <a:rPr lang="it-IT" dirty="0" smtClean="0"/>
              <a:t>reac</a:t>
            </a:r>
            <a:r>
              <a:rPr lang="ro-RO" dirty="0" smtClean="0"/>
              <a:t>ț</a:t>
            </a:r>
            <a:r>
              <a:rPr lang="it-IT" dirty="0" smtClean="0"/>
              <a:t>iona</a:t>
            </a:r>
            <a:r>
              <a:rPr lang="it-IT" dirty="0"/>
              <a:t>. El trebuie sa puna in evidenta aspectele cheie ale problemei si sa furnizeze o solutie sufient de simpla pentru a fi inteleasa si usor de implementat.</a:t>
            </a:r>
            <a:endParaRPr lang="ru-RU" dirty="0"/>
          </a:p>
          <a:p>
            <a:pPr lvl="0"/>
            <a:r>
              <a:rPr lang="it-IT" dirty="0"/>
              <a:t>Fiecare noua </a:t>
            </a:r>
            <a:r>
              <a:rPr lang="it-IT" dirty="0" smtClean="0"/>
              <a:t>itera</a:t>
            </a:r>
            <a:r>
              <a:rPr lang="ro-RO" dirty="0" smtClean="0"/>
              <a:t>ț</a:t>
            </a:r>
            <a:r>
              <a:rPr lang="it-IT" dirty="0" smtClean="0"/>
              <a:t>ie </a:t>
            </a:r>
            <a:r>
              <a:rPr lang="it-IT" dirty="0"/>
              <a:t>include analiza ultimei versiuni si adaugarea de noi functionalitati, ceea ce </a:t>
            </a:r>
            <a:r>
              <a:rPr lang="it-IT" b="1" i="1" dirty="0">
                <a:solidFill>
                  <a:srgbClr val="FF0000"/>
                </a:solidFill>
              </a:rPr>
              <a:t>presupune reproiectarea, codificarea si testarea. </a:t>
            </a:r>
            <a:r>
              <a:rPr lang="ru-RU" b="1" i="1" dirty="0" err="1">
                <a:solidFill>
                  <a:srgbClr val="FF0000"/>
                </a:solidFill>
              </a:rPr>
              <a:t>Se</a:t>
            </a:r>
            <a:r>
              <a:rPr lang="ru-RU" b="1" i="1" dirty="0">
                <a:solidFill>
                  <a:srgbClr val="FF0000"/>
                </a:solidFill>
              </a:rPr>
              <a:t> </a:t>
            </a:r>
            <a:r>
              <a:rPr lang="ru-RU" b="1" i="1" dirty="0" err="1">
                <a:solidFill>
                  <a:srgbClr val="FF0000"/>
                </a:solidFill>
              </a:rPr>
              <a:t>urmareste</a:t>
            </a:r>
            <a:r>
              <a:rPr lang="ru-RU" b="1" i="1" dirty="0">
                <a:solidFill>
                  <a:srgbClr val="FF0000"/>
                </a:solidFill>
              </a:rPr>
              <a:t> </a:t>
            </a:r>
            <a:r>
              <a:rPr lang="ru-RU" b="1" i="1" dirty="0" err="1">
                <a:solidFill>
                  <a:srgbClr val="FF0000"/>
                </a:solidFill>
              </a:rPr>
              <a:t>ca</a:t>
            </a:r>
            <a:r>
              <a:rPr lang="ru-RU" b="1" i="1" dirty="0">
                <a:solidFill>
                  <a:srgbClr val="FF0000"/>
                </a:solidFill>
              </a:rPr>
              <a:t> </a:t>
            </a:r>
            <a:r>
              <a:rPr lang="ru-RU" b="1" i="1" dirty="0" err="1">
                <a:solidFill>
                  <a:srgbClr val="FF0000"/>
                </a:solidFill>
              </a:rPr>
              <a:t>proiectarea</a:t>
            </a:r>
            <a:r>
              <a:rPr lang="ru-RU" b="1" i="1" dirty="0">
                <a:solidFill>
                  <a:srgbClr val="FF0000"/>
                </a:solidFill>
              </a:rPr>
              <a:t> </a:t>
            </a:r>
            <a:r>
              <a:rPr lang="ru-RU" b="1" i="1" dirty="0" err="1">
                <a:solidFill>
                  <a:srgbClr val="FF0000"/>
                </a:solidFill>
              </a:rPr>
              <a:t>sa</a:t>
            </a:r>
            <a:r>
              <a:rPr lang="ru-RU" b="1" i="1" dirty="0">
                <a:solidFill>
                  <a:srgbClr val="FF0000"/>
                </a:solidFill>
              </a:rPr>
              <a:t> </a:t>
            </a:r>
            <a:r>
              <a:rPr lang="ru-RU" b="1" i="1" dirty="0" err="1">
                <a:solidFill>
                  <a:srgbClr val="FF0000"/>
                </a:solidFill>
              </a:rPr>
              <a:t>fie</a:t>
            </a:r>
            <a:r>
              <a:rPr lang="ru-RU" b="1" i="1" dirty="0">
                <a:solidFill>
                  <a:srgbClr val="FF0000"/>
                </a:solidFill>
              </a:rPr>
              <a:t> </a:t>
            </a:r>
            <a:r>
              <a:rPr lang="ru-RU" b="1" i="1" dirty="0" err="1">
                <a:solidFill>
                  <a:srgbClr val="FF0000"/>
                </a:solidFill>
              </a:rPr>
              <a:t>directa</a:t>
            </a:r>
            <a:r>
              <a:rPr lang="ru-RU" b="1" i="1" dirty="0">
                <a:solidFill>
                  <a:srgbClr val="FF0000"/>
                </a:solidFill>
              </a:rPr>
              <a:t>, </a:t>
            </a:r>
            <a:r>
              <a:rPr lang="ru-RU" b="1" i="1" dirty="0" err="1">
                <a:solidFill>
                  <a:srgbClr val="FF0000"/>
                </a:solidFill>
              </a:rPr>
              <a:t>modulara</a:t>
            </a:r>
            <a:r>
              <a:rPr lang="ru-RU" b="1" i="1" dirty="0">
                <a:solidFill>
                  <a:srgbClr val="FF0000"/>
                </a:solidFill>
              </a:rPr>
              <a:t>, </a:t>
            </a:r>
            <a:r>
              <a:rPr lang="ru-RU" b="1" i="1" dirty="0" err="1">
                <a:solidFill>
                  <a:srgbClr val="FF0000"/>
                </a:solidFill>
              </a:rPr>
              <a:t>sa</a:t>
            </a:r>
            <a:r>
              <a:rPr lang="ru-RU" b="1" i="1" dirty="0">
                <a:solidFill>
                  <a:srgbClr val="FF0000"/>
                </a:solidFill>
              </a:rPr>
              <a:t> </a:t>
            </a:r>
            <a:r>
              <a:rPr lang="ru-RU" b="1" i="1" dirty="0" err="1">
                <a:solidFill>
                  <a:srgbClr val="FF0000"/>
                </a:solidFill>
              </a:rPr>
              <a:t>suporte</a:t>
            </a:r>
            <a:r>
              <a:rPr lang="ru-RU" b="1" i="1" dirty="0">
                <a:solidFill>
                  <a:srgbClr val="FF0000"/>
                </a:solidFill>
              </a:rPr>
              <a:t> </a:t>
            </a:r>
            <a:r>
              <a:rPr lang="ru-RU" b="1" i="1" dirty="0" err="1">
                <a:solidFill>
                  <a:srgbClr val="FF0000"/>
                </a:solidFill>
              </a:rPr>
              <a:t>reproiectarea</a:t>
            </a:r>
            <a:r>
              <a:rPr lang="ru-RU" b="1" i="1" dirty="0">
                <a:solidFill>
                  <a:srgbClr val="FF0000"/>
                </a:solidFill>
              </a:rPr>
              <a:t>. </a:t>
            </a:r>
          </a:p>
          <a:p>
            <a:pPr lvl="0"/>
            <a:r>
              <a:rPr lang="it-IT" dirty="0"/>
              <a:t>Analiza unei iteratii se bazeaza pe feedback-ul utilizatorului si pe instrumentele de analiza disponibile. Ea se refera la: modularitea produsului, cuplarea modulelor, utilizabilitatea, fiabilitatea, eficienta si realizarea scopurilor. </a:t>
            </a:r>
            <a:endParaRPr lang="ru-RU" dirty="0"/>
          </a:p>
          <a:p>
            <a:pPr lvl="0"/>
            <a:r>
              <a:rPr lang="ru-RU" dirty="0" err="1"/>
              <a:t>Fiecare</a:t>
            </a:r>
            <a:r>
              <a:rPr lang="ru-RU" dirty="0"/>
              <a:t> </a:t>
            </a:r>
            <a:r>
              <a:rPr lang="ru-RU" dirty="0" err="1"/>
              <a:t>iteratie</a:t>
            </a:r>
            <a:r>
              <a:rPr lang="ru-RU" dirty="0"/>
              <a:t> </a:t>
            </a:r>
            <a:r>
              <a:rPr lang="ru-RU" dirty="0" err="1"/>
              <a:t>este</a:t>
            </a:r>
            <a:r>
              <a:rPr lang="ru-RU" dirty="0"/>
              <a:t> o </a:t>
            </a:r>
            <a:r>
              <a:rPr lang="ru-RU" dirty="0" err="1"/>
              <a:t>varianta</a:t>
            </a:r>
            <a:r>
              <a:rPr lang="ru-RU" dirty="0"/>
              <a:t> </a:t>
            </a:r>
            <a:r>
              <a:rPr lang="ru-RU" dirty="0" err="1"/>
              <a:t>imbunatatita</a:t>
            </a:r>
            <a:r>
              <a:rPr lang="ru-RU" dirty="0"/>
              <a:t> a </a:t>
            </a:r>
            <a:r>
              <a:rPr lang="ru-RU" dirty="0" err="1"/>
              <a:t>celei</a:t>
            </a:r>
            <a:r>
              <a:rPr lang="ru-RU" dirty="0"/>
              <a:t> </a:t>
            </a:r>
            <a:r>
              <a:rPr lang="ru-RU" dirty="0" err="1"/>
              <a:t>anterioare</a:t>
            </a:r>
            <a:r>
              <a:rPr lang="ru-RU" dirty="0"/>
              <a:t>, </a:t>
            </a:r>
            <a:r>
              <a:rPr lang="ru-RU" dirty="0" err="1"/>
              <a:t>de</a:t>
            </a:r>
            <a:r>
              <a:rPr lang="ru-RU" dirty="0"/>
              <a:t> </a:t>
            </a:r>
            <a:r>
              <a:rPr lang="ru-RU" dirty="0" err="1"/>
              <a:t>aceea</a:t>
            </a:r>
            <a:r>
              <a:rPr lang="ru-RU" dirty="0"/>
              <a:t> </a:t>
            </a:r>
            <a:r>
              <a:rPr lang="ru-RU" dirty="0" err="1"/>
              <a:t>metoda</a:t>
            </a:r>
            <a:r>
              <a:rPr lang="ru-RU" dirty="0"/>
              <a:t> </a:t>
            </a:r>
            <a:r>
              <a:rPr lang="ru-RU" dirty="0" err="1"/>
              <a:t>se</a:t>
            </a:r>
            <a:r>
              <a:rPr lang="ru-RU" dirty="0"/>
              <a:t> </a:t>
            </a:r>
            <a:r>
              <a:rPr lang="ru-RU" dirty="0" err="1"/>
              <a:t>mai</a:t>
            </a:r>
            <a:r>
              <a:rPr lang="ru-RU" dirty="0"/>
              <a:t> </a:t>
            </a:r>
            <a:r>
              <a:rPr lang="ru-RU" dirty="0" err="1"/>
              <a:t>numeste</a:t>
            </a:r>
            <a:r>
              <a:rPr lang="ru-RU" dirty="0"/>
              <a:t> “</a:t>
            </a:r>
            <a:r>
              <a:rPr lang="ru-RU" dirty="0" err="1"/>
              <a:t>imbunatatirea</a:t>
            </a:r>
            <a:r>
              <a:rPr lang="ru-RU" dirty="0"/>
              <a:t> </a:t>
            </a:r>
            <a:r>
              <a:rPr lang="ru-RU" dirty="0" err="1"/>
              <a:t>iterativa</a:t>
            </a:r>
            <a:r>
              <a:rPr lang="ru-RU" dirty="0"/>
              <a:t>” (</a:t>
            </a:r>
            <a:r>
              <a:rPr lang="ru-RU" dirty="0" err="1"/>
              <a:t>iterative</a:t>
            </a:r>
            <a:r>
              <a:rPr lang="ru-RU" dirty="0"/>
              <a:t> </a:t>
            </a:r>
            <a:r>
              <a:rPr lang="ru-RU" dirty="0" err="1"/>
              <a:t>enhancement</a:t>
            </a:r>
            <a:r>
              <a:rPr lang="ru-RU" dirty="0"/>
              <a:t>). </a:t>
            </a:r>
          </a:p>
          <a:p>
            <a:endParaRPr lang="ru-RU" dirty="0"/>
          </a:p>
        </p:txBody>
      </p:sp>
    </p:spTree>
    <p:extLst>
      <p:ext uri="{BB962C8B-B14F-4D97-AF65-F5344CB8AC3E}">
        <p14:creationId xmlns:p14="http://schemas.microsoft.com/office/powerpoint/2010/main" val="4056118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417443"/>
            <a:ext cx="10810461" cy="6082748"/>
          </a:xfrm>
        </p:spPr>
        <p:txBody>
          <a:bodyPr>
            <a:normAutofit fontScale="92500" lnSpcReduction="10000"/>
          </a:bodyPr>
          <a:lstStyle/>
          <a:p>
            <a:pPr lvl="0"/>
            <a:r>
              <a:rPr lang="ru-RU" dirty="0" err="1"/>
              <a:t>Se</a:t>
            </a:r>
            <a:r>
              <a:rPr lang="ru-RU" dirty="0"/>
              <a:t> </a:t>
            </a:r>
            <a:r>
              <a:rPr lang="ru-RU" dirty="0" err="1"/>
              <a:t>utilizeaza</a:t>
            </a:r>
            <a:r>
              <a:rPr lang="ru-RU" dirty="0"/>
              <a:t> </a:t>
            </a:r>
            <a:r>
              <a:rPr lang="ru-RU" dirty="0" err="1"/>
              <a:t>masuri</a:t>
            </a:r>
            <a:r>
              <a:rPr lang="ru-RU" dirty="0"/>
              <a:t> </a:t>
            </a:r>
            <a:r>
              <a:rPr lang="ru-RU" dirty="0" err="1"/>
              <a:t>pentru</a:t>
            </a:r>
            <a:r>
              <a:rPr lang="ru-RU" dirty="0"/>
              <a:t> </a:t>
            </a:r>
            <a:r>
              <a:rPr lang="ru-RU" dirty="0" err="1"/>
              <a:t>evaluarea</a:t>
            </a:r>
            <a:r>
              <a:rPr lang="ru-RU" dirty="0"/>
              <a:t> </a:t>
            </a:r>
            <a:r>
              <a:rPr lang="ru-RU" dirty="0" err="1"/>
              <a:t>evolutiei</a:t>
            </a:r>
            <a:r>
              <a:rPr lang="ru-RU" dirty="0"/>
              <a:t> </a:t>
            </a:r>
            <a:r>
              <a:rPr lang="ru-RU" dirty="0" err="1"/>
              <a:t>sistemului</a:t>
            </a:r>
            <a:r>
              <a:rPr lang="ru-RU" dirty="0"/>
              <a:t>. </a:t>
            </a:r>
            <a:r>
              <a:rPr lang="ru-RU" dirty="0" err="1"/>
              <a:t>Masurile</a:t>
            </a:r>
            <a:r>
              <a:rPr lang="ru-RU" dirty="0"/>
              <a:t> </a:t>
            </a:r>
            <a:r>
              <a:rPr lang="ru-RU" dirty="0" err="1"/>
              <a:t>prin</a:t>
            </a:r>
            <a:r>
              <a:rPr lang="ru-RU" dirty="0"/>
              <a:t> </a:t>
            </a:r>
            <a:r>
              <a:rPr lang="ru-RU" dirty="0" err="1"/>
              <a:t>care</a:t>
            </a:r>
            <a:r>
              <a:rPr lang="ru-RU" dirty="0"/>
              <a:t> </a:t>
            </a:r>
            <a:r>
              <a:rPr lang="ru-RU" dirty="0" err="1"/>
              <a:t>se</a:t>
            </a:r>
            <a:r>
              <a:rPr lang="ru-RU" dirty="0"/>
              <a:t> </a:t>
            </a:r>
            <a:r>
              <a:rPr lang="ru-RU" dirty="0" err="1"/>
              <a:t>evalueaza</a:t>
            </a:r>
            <a:r>
              <a:rPr lang="ru-RU" dirty="0"/>
              <a:t> </a:t>
            </a:r>
            <a:r>
              <a:rPr lang="ru-RU" dirty="0" err="1"/>
              <a:t>un</a:t>
            </a:r>
            <a:r>
              <a:rPr lang="ru-RU" dirty="0"/>
              <a:t> </a:t>
            </a:r>
            <a:r>
              <a:rPr lang="ru-RU" dirty="0" err="1"/>
              <a:t>software</a:t>
            </a:r>
            <a:r>
              <a:rPr lang="ru-RU" dirty="0"/>
              <a:t> </a:t>
            </a:r>
            <a:r>
              <a:rPr lang="ru-RU" dirty="0" err="1"/>
              <a:t>sunt</a:t>
            </a:r>
            <a:r>
              <a:rPr lang="ru-RU" dirty="0"/>
              <a:t> </a:t>
            </a:r>
            <a:r>
              <a:rPr lang="ru-RU" dirty="0" err="1"/>
              <a:t>dificil</a:t>
            </a:r>
            <a:r>
              <a:rPr lang="ru-RU" dirty="0"/>
              <a:t> </a:t>
            </a:r>
            <a:r>
              <a:rPr lang="ru-RU" dirty="0" err="1"/>
              <a:t>de</a:t>
            </a:r>
            <a:r>
              <a:rPr lang="ru-RU" dirty="0"/>
              <a:t> </a:t>
            </a:r>
            <a:r>
              <a:rPr lang="ru-RU" dirty="0" err="1"/>
              <a:t>inteles</a:t>
            </a:r>
            <a:r>
              <a:rPr lang="ru-RU" dirty="0"/>
              <a:t> </a:t>
            </a:r>
            <a:r>
              <a:rPr lang="ru-RU" dirty="0" err="1"/>
              <a:t>ca</a:t>
            </a:r>
            <a:r>
              <a:rPr lang="ru-RU" dirty="0"/>
              <a:t> </a:t>
            </a:r>
            <a:r>
              <a:rPr lang="ru-RU" dirty="0" err="1"/>
              <a:t>valori</a:t>
            </a:r>
            <a:r>
              <a:rPr lang="ru-RU" dirty="0"/>
              <a:t> </a:t>
            </a:r>
            <a:r>
              <a:rPr lang="ru-RU" dirty="0" err="1"/>
              <a:t>absolute</a:t>
            </a:r>
            <a:r>
              <a:rPr lang="ru-RU" dirty="0"/>
              <a:t>, </a:t>
            </a:r>
            <a:r>
              <a:rPr lang="ru-RU" dirty="0" err="1"/>
              <a:t>dar</a:t>
            </a:r>
            <a:r>
              <a:rPr lang="ru-RU" dirty="0"/>
              <a:t> </a:t>
            </a:r>
            <a:r>
              <a:rPr lang="ru-RU" dirty="0" err="1"/>
              <a:t>schimbarile</a:t>
            </a:r>
            <a:r>
              <a:rPr lang="ru-RU" dirty="0"/>
              <a:t> </a:t>
            </a:r>
            <a:r>
              <a:rPr lang="ru-RU" dirty="0" err="1"/>
              <a:t>valorilor</a:t>
            </a:r>
            <a:r>
              <a:rPr lang="ru-RU" dirty="0"/>
              <a:t> </a:t>
            </a:r>
            <a:r>
              <a:rPr lang="ru-RU" dirty="0" err="1"/>
              <a:t>lor</a:t>
            </a:r>
            <a:r>
              <a:rPr lang="ru-RU" dirty="0"/>
              <a:t> </a:t>
            </a:r>
            <a:r>
              <a:rPr lang="ru-RU" dirty="0" err="1"/>
              <a:t>in</a:t>
            </a:r>
            <a:r>
              <a:rPr lang="ru-RU" dirty="0"/>
              <a:t> </a:t>
            </a:r>
            <a:r>
              <a:rPr lang="ru-RU" dirty="0" err="1"/>
              <a:t>evolutia</a:t>
            </a:r>
            <a:r>
              <a:rPr lang="ru-RU" dirty="0"/>
              <a:t> </a:t>
            </a:r>
            <a:r>
              <a:rPr lang="ru-RU" dirty="0" err="1"/>
              <a:t>unui</a:t>
            </a:r>
            <a:r>
              <a:rPr lang="ru-RU" dirty="0"/>
              <a:t> </a:t>
            </a:r>
            <a:r>
              <a:rPr lang="ru-RU" dirty="0" err="1"/>
              <a:t>sistem</a:t>
            </a:r>
            <a:r>
              <a:rPr lang="ru-RU" dirty="0"/>
              <a:t> </a:t>
            </a:r>
            <a:r>
              <a:rPr lang="ru-RU" dirty="0" err="1"/>
              <a:t>sunt</a:t>
            </a:r>
            <a:r>
              <a:rPr lang="ru-RU" dirty="0"/>
              <a:t> o </a:t>
            </a:r>
            <a:r>
              <a:rPr lang="ru-RU" dirty="0" err="1"/>
              <a:t>baza</a:t>
            </a:r>
            <a:r>
              <a:rPr lang="ru-RU" dirty="0"/>
              <a:t> </a:t>
            </a:r>
            <a:r>
              <a:rPr lang="ru-RU" dirty="0" err="1"/>
              <a:t>de</a:t>
            </a:r>
            <a:r>
              <a:rPr lang="ru-RU" dirty="0"/>
              <a:t> </a:t>
            </a:r>
            <a:r>
              <a:rPr lang="ru-RU" dirty="0" err="1"/>
              <a:t>comparatie</a:t>
            </a:r>
            <a:r>
              <a:rPr lang="ru-RU" dirty="0"/>
              <a:t>. </a:t>
            </a:r>
            <a:r>
              <a:rPr lang="pt-BR" dirty="0"/>
              <a:t>Astfel de masuri sunt: numarul de defecte, efortul de actualizare, dimensiune, complexitatea, cuplarea modulelor. </a:t>
            </a:r>
            <a:r>
              <a:rPr lang="it-IT" dirty="0"/>
              <a:t>Schimbarile diferitelor aspecte se pot monitoriza si se pot stabili limite pentru anumite masuri, pentru a semnala probleme sau anomalii.</a:t>
            </a:r>
            <a:endParaRPr lang="ru-RU" dirty="0"/>
          </a:p>
          <a:p>
            <a:pPr lvl="0"/>
            <a:r>
              <a:rPr lang="ru-RU" dirty="0" err="1"/>
              <a:t>Utilizarea</a:t>
            </a:r>
            <a:r>
              <a:rPr lang="ru-RU" dirty="0"/>
              <a:t> </a:t>
            </a:r>
            <a:r>
              <a:rPr lang="ru-RU" dirty="0" err="1"/>
              <a:t>analizei</a:t>
            </a:r>
            <a:r>
              <a:rPr lang="ru-RU" dirty="0"/>
              <a:t> </a:t>
            </a:r>
            <a:r>
              <a:rPr lang="ru-RU" dirty="0" err="1"/>
              <a:t>si</a:t>
            </a:r>
            <a:r>
              <a:rPr lang="ru-RU" dirty="0"/>
              <a:t> a </a:t>
            </a:r>
            <a:r>
              <a:rPr lang="ru-RU" dirty="0" err="1"/>
              <a:t>masuratorilor</a:t>
            </a:r>
            <a:r>
              <a:rPr lang="ru-RU" dirty="0"/>
              <a:t> </a:t>
            </a:r>
            <a:r>
              <a:rPr lang="ru-RU" dirty="0" err="1"/>
              <a:t>ca</a:t>
            </a:r>
            <a:r>
              <a:rPr lang="ru-RU" dirty="0"/>
              <a:t> </a:t>
            </a:r>
            <a:r>
              <a:rPr lang="ru-RU" dirty="0" err="1"/>
              <a:t>ghid</a:t>
            </a:r>
            <a:r>
              <a:rPr lang="ru-RU" dirty="0"/>
              <a:t> </a:t>
            </a:r>
            <a:r>
              <a:rPr lang="ru-RU" dirty="0" err="1"/>
              <a:t>in</a:t>
            </a:r>
            <a:r>
              <a:rPr lang="ru-RU" dirty="0"/>
              <a:t> </a:t>
            </a:r>
            <a:r>
              <a:rPr lang="ru-RU" dirty="0" err="1"/>
              <a:t>procesul</a:t>
            </a:r>
            <a:r>
              <a:rPr lang="ru-RU" dirty="0"/>
              <a:t> </a:t>
            </a:r>
            <a:r>
              <a:rPr lang="ru-RU" dirty="0" err="1"/>
              <a:t>iterativ</a:t>
            </a:r>
            <a:r>
              <a:rPr lang="ru-RU" dirty="0"/>
              <a:t> </a:t>
            </a:r>
            <a:r>
              <a:rPr lang="ru-RU" dirty="0" err="1"/>
              <a:t>este</a:t>
            </a:r>
            <a:r>
              <a:rPr lang="ru-RU" dirty="0"/>
              <a:t> o </a:t>
            </a:r>
            <a:r>
              <a:rPr lang="ru-RU" dirty="0" err="1"/>
              <a:t>diferenta</a:t>
            </a:r>
            <a:r>
              <a:rPr lang="ru-RU" dirty="0"/>
              <a:t> </a:t>
            </a:r>
            <a:r>
              <a:rPr lang="ru-RU" dirty="0" err="1"/>
              <a:t>majora</a:t>
            </a:r>
            <a:r>
              <a:rPr lang="ru-RU" dirty="0"/>
              <a:t> </a:t>
            </a:r>
            <a:r>
              <a:rPr lang="ru-RU" dirty="0" err="1"/>
              <a:t>intre</a:t>
            </a:r>
            <a:r>
              <a:rPr lang="ru-RU" dirty="0"/>
              <a:t> </a:t>
            </a:r>
            <a:r>
              <a:rPr lang="ru-RU" dirty="0" err="1"/>
              <a:t>aceasta</a:t>
            </a:r>
            <a:r>
              <a:rPr lang="ru-RU" dirty="0"/>
              <a:t> </a:t>
            </a:r>
            <a:r>
              <a:rPr lang="ru-RU" dirty="0" err="1"/>
              <a:t>metoda</a:t>
            </a:r>
            <a:r>
              <a:rPr lang="ru-RU" dirty="0"/>
              <a:t> </a:t>
            </a:r>
            <a:r>
              <a:rPr lang="ru-RU" dirty="0" err="1"/>
              <a:t>si</a:t>
            </a:r>
            <a:r>
              <a:rPr lang="ru-RU" dirty="0"/>
              <a:t> </a:t>
            </a:r>
            <a:r>
              <a:rPr lang="ru-RU" dirty="0" err="1"/>
              <a:t>metodele</a:t>
            </a:r>
            <a:r>
              <a:rPr lang="ru-RU" dirty="0"/>
              <a:t> </a:t>
            </a:r>
            <a:r>
              <a:rPr lang="ru-RU" dirty="0" err="1"/>
              <a:t>de</a:t>
            </a:r>
            <a:r>
              <a:rPr lang="ru-RU" dirty="0"/>
              <a:t> “</a:t>
            </a:r>
            <a:r>
              <a:rPr lang="ru-RU" dirty="0" err="1"/>
              <a:t>dezvoltare</a:t>
            </a:r>
            <a:r>
              <a:rPr lang="ru-RU" dirty="0"/>
              <a:t> </a:t>
            </a:r>
            <a:r>
              <a:rPr lang="ru-RU" dirty="0" err="1"/>
              <a:t>agila</a:t>
            </a:r>
            <a:r>
              <a:rPr lang="ru-RU" dirty="0"/>
              <a:t>” (</a:t>
            </a:r>
            <a:r>
              <a:rPr lang="ru-RU" dirty="0" err="1"/>
              <a:t>agile</a:t>
            </a:r>
            <a:r>
              <a:rPr lang="ru-RU" dirty="0"/>
              <a:t> </a:t>
            </a:r>
            <a:r>
              <a:rPr lang="ru-RU" dirty="0" err="1"/>
              <a:t>software</a:t>
            </a:r>
            <a:r>
              <a:rPr lang="ru-RU" dirty="0"/>
              <a:t> </a:t>
            </a:r>
            <a:r>
              <a:rPr lang="ru-RU" dirty="0" err="1"/>
              <a:t>development</a:t>
            </a:r>
            <a:r>
              <a:rPr lang="ru-RU" dirty="0"/>
              <a:t>). </a:t>
            </a:r>
            <a:r>
              <a:rPr lang="ru-RU" dirty="0" err="1"/>
              <a:t>Ele</a:t>
            </a:r>
            <a:r>
              <a:rPr lang="ru-RU" dirty="0"/>
              <a:t> </a:t>
            </a:r>
            <a:r>
              <a:rPr lang="ru-RU" dirty="0" err="1"/>
              <a:t>sunt</a:t>
            </a:r>
            <a:r>
              <a:rPr lang="ru-RU" dirty="0"/>
              <a:t> </a:t>
            </a:r>
            <a:r>
              <a:rPr lang="ru-RU" dirty="0" err="1"/>
              <a:t>suportul</a:t>
            </a:r>
            <a:r>
              <a:rPr lang="ru-RU" dirty="0"/>
              <a:t> </a:t>
            </a:r>
            <a:r>
              <a:rPr lang="ru-RU" dirty="0" err="1"/>
              <a:t>pentru</a:t>
            </a:r>
            <a:r>
              <a:rPr lang="ru-RU" dirty="0"/>
              <a:t> </a:t>
            </a:r>
            <a:r>
              <a:rPr lang="ru-RU" dirty="0" err="1"/>
              <a:t>determinarea</a:t>
            </a:r>
            <a:r>
              <a:rPr lang="ru-RU" dirty="0"/>
              <a:t> </a:t>
            </a:r>
            <a:r>
              <a:rPr lang="ru-RU" dirty="0" err="1"/>
              <a:t>eficientei</a:t>
            </a:r>
            <a:r>
              <a:rPr lang="ru-RU" dirty="0"/>
              <a:t> </a:t>
            </a:r>
            <a:r>
              <a:rPr lang="ru-RU" dirty="0" err="1"/>
              <a:t>procesului</a:t>
            </a:r>
            <a:r>
              <a:rPr lang="ru-RU" dirty="0"/>
              <a:t> </a:t>
            </a:r>
            <a:r>
              <a:rPr lang="ru-RU" dirty="0" err="1"/>
              <a:t>si</a:t>
            </a:r>
            <a:r>
              <a:rPr lang="ru-RU" dirty="0"/>
              <a:t> a </a:t>
            </a:r>
            <a:r>
              <a:rPr lang="ru-RU" dirty="0" err="1"/>
              <a:t>calitatii</a:t>
            </a:r>
            <a:r>
              <a:rPr lang="ru-RU" dirty="0"/>
              <a:t> </a:t>
            </a:r>
            <a:r>
              <a:rPr lang="ru-RU" dirty="0" err="1"/>
              <a:t>produsului</a:t>
            </a:r>
            <a:r>
              <a:rPr lang="ru-RU" dirty="0"/>
              <a:t>.  </a:t>
            </a:r>
            <a:endParaRPr lang="ro-RO" dirty="0" smtClean="0"/>
          </a:p>
          <a:p>
            <a:pPr lvl="0"/>
            <a:r>
              <a:rPr lang="fr-FR" dirty="0"/>
              <a:t>Fiecare itera</a:t>
            </a:r>
            <a:r>
              <a:rPr lang="en-GB" dirty="0"/>
              <a:t>ț</a:t>
            </a:r>
            <a:r>
              <a:rPr lang="fr-FR" dirty="0"/>
              <a:t>ie a ciclului de via</a:t>
            </a:r>
            <a:r>
              <a:rPr lang="en-GB" dirty="0" err="1"/>
              <a:t>ță</a:t>
            </a:r>
            <a:r>
              <a:rPr lang="fr-FR" dirty="0"/>
              <a:t> iterativ și incremental reproduce ciclul de via</a:t>
            </a:r>
            <a:r>
              <a:rPr lang="en-GB" dirty="0" err="1"/>
              <a:t>ță</a:t>
            </a:r>
            <a:r>
              <a:rPr lang="en-GB" dirty="0"/>
              <a:t> î</a:t>
            </a:r>
            <a:r>
              <a:rPr lang="fr-FR" dirty="0"/>
              <a:t>n cascad</a:t>
            </a:r>
            <a:r>
              <a:rPr lang="en-GB" dirty="0"/>
              <a:t>ă</a:t>
            </a:r>
            <a:r>
              <a:rPr lang="fr-FR" dirty="0"/>
              <a:t> la o scar</a:t>
            </a:r>
            <a:r>
              <a:rPr lang="en-GB" dirty="0"/>
              <a:t>ă</a:t>
            </a:r>
            <a:r>
              <a:rPr lang="fr-FR" dirty="0"/>
              <a:t> mai mic</a:t>
            </a:r>
            <a:r>
              <a:rPr lang="en-GB" dirty="0"/>
              <a:t>ă</a:t>
            </a:r>
            <a:r>
              <a:rPr lang="fr-FR" dirty="0"/>
              <a:t>. Obiectivele unei itera</a:t>
            </a:r>
            <a:r>
              <a:rPr lang="en-GB" dirty="0"/>
              <a:t>ț</a:t>
            </a:r>
            <a:r>
              <a:rPr lang="fr-FR" dirty="0"/>
              <a:t>ii sunt stabilite pe baza evalu</a:t>
            </a:r>
            <a:r>
              <a:rPr lang="en-GB" dirty="0"/>
              <a:t>ă</a:t>
            </a:r>
            <a:r>
              <a:rPr lang="fr-FR" dirty="0"/>
              <a:t>rii itera</a:t>
            </a:r>
            <a:r>
              <a:rPr lang="en-GB" dirty="0"/>
              <a:t>ț</a:t>
            </a:r>
            <a:r>
              <a:rPr lang="fr-FR" dirty="0"/>
              <a:t>iilor precedente. </a:t>
            </a:r>
            <a:endParaRPr lang="ru-RU" dirty="0"/>
          </a:p>
          <a:p>
            <a:pPr lvl="0"/>
            <a:r>
              <a:rPr lang="fr-FR" dirty="0"/>
              <a:t>Documenta</a:t>
            </a:r>
            <a:r>
              <a:rPr lang="en-GB" dirty="0"/>
              <a:t>ț</a:t>
            </a:r>
            <a:r>
              <a:rPr lang="fr-FR" dirty="0"/>
              <a:t>ia este construit</a:t>
            </a:r>
            <a:r>
              <a:rPr lang="en-GB" dirty="0"/>
              <a:t>ă</a:t>
            </a:r>
            <a:r>
              <a:rPr lang="fr-FR" dirty="0"/>
              <a:t> treptat, </a:t>
            </a:r>
            <a:r>
              <a:rPr lang="en-GB" dirty="0"/>
              <a:t>î</a:t>
            </a:r>
            <a:r>
              <a:rPr lang="fr-FR" dirty="0"/>
              <a:t>n timpul fiec</a:t>
            </a:r>
            <a:r>
              <a:rPr lang="en-GB" dirty="0"/>
              <a:t>ă</a:t>
            </a:r>
            <a:r>
              <a:rPr lang="fr-FR" dirty="0"/>
              <a:t>rei itera</a:t>
            </a:r>
            <a:r>
              <a:rPr lang="en-GB" dirty="0"/>
              <a:t>ț</a:t>
            </a:r>
            <a:r>
              <a:rPr lang="fr-FR" dirty="0"/>
              <a:t>ii. La sf</a:t>
            </a:r>
            <a:r>
              <a:rPr lang="en-GB" dirty="0"/>
              <a:t>â</a:t>
            </a:r>
            <a:r>
              <a:rPr lang="fr-FR" dirty="0"/>
              <a:t>rșitul dezvolt</a:t>
            </a:r>
            <a:r>
              <a:rPr lang="en-GB" dirty="0"/>
              <a:t>ă</a:t>
            </a:r>
            <a:r>
              <a:rPr lang="fr-FR" dirty="0"/>
              <a:t>rii, documentele ob</a:t>
            </a:r>
            <a:r>
              <a:rPr lang="en-GB" dirty="0"/>
              <a:t>ț</a:t>
            </a:r>
            <a:r>
              <a:rPr lang="fr-FR" dirty="0"/>
              <a:t>inute au aceea</a:t>
            </a:r>
            <a:r>
              <a:rPr lang="en-GB" dirty="0"/>
              <a:t>ș</a:t>
            </a:r>
            <a:r>
              <a:rPr lang="fr-FR" dirty="0"/>
              <a:t>i form</a:t>
            </a:r>
            <a:r>
              <a:rPr lang="en-GB" dirty="0"/>
              <a:t>ă</a:t>
            </a:r>
            <a:r>
              <a:rPr lang="fr-FR" dirty="0"/>
              <a:t> cu cele ob</a:t>
            </a:r>
            <a:r>
              <a:rPr lang="en-GB" dirty="0"/>
              <a:t>ț</a:t>
            </a:r>
            <a:r>
              <a:rPr lang="fr-FR" dirty="0"/>
              <a:t>inute </a:t>
            </a:r>
            <a:r>
              <a:rPr lang="en-GB" dirty="0"/>
              <a:t>î</a:t>
            </a:r>
            <a:r>
              <a:rPr lang="fr-FR" dirty="0"/>
              <a:t>n maniera conven</a:t>
            </a:r>
            <a:r>
              <a:rPr lang="en-GB" dirty="0"/>
              <a:t>ț</a:t>
            </a:r>
            <a:r>
              <a:rPr lang="fr-FR" dirty="0"/>
              <a:t>ional</a:t>
            </a:r>
            <a:r>
              <a:rPr lang="en-GB" dirty="0"/>
              <a:t>ă</a:t>
            </a:r>
            <a:r>
              <a:rPr lang="fr-FR" dirty="0" smtClean="0"/>
              <a:t>.</a:t>
            </a:r>
            <a:endParaRPr lang="ru-RU" dirty="0"/>
          </a:p>
        </p:txBody>
      </p:sp>
    </p:spTree>
    <p:extLst>
      <p:ext uri="{BB962C8B-B14F-4D97-AF65-F5344CB8AC3E}">
        <p14:creationId xmlns:p14="http://schemas.microsoft.com/office/powerpoint/2010/main" val="10888751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8297" y="357809"/>
            <a:ext cx="11569146" cy="6301408"/>
          </a:xfrm>
        </p:spPr>
        <p:txBody>
          <a:bodyPr>
            <a:normAutofit fontScale="92500" lnSpcReduction="20000"/>
          </a:bodyPr>
          <a:lstStyle/>
          <a:p>
            <a:r>
              <a:rPr lang="en-US" b="1" u="sng" dirty="0" err="1"/>
              <a:t>Avantaje</a:t>
            </a:r>
            <a:r>
              <a:rPr lang="en-US" b="1" u="sng" dirty="0"/>
              <a:t>:</a:t>
            </a:r>
            <a:endParaRPr lang="ru-RU" dirty="0"/>
          </a:p>
          <a:p>
            <a:pPr lvl="0"/>
            <a:r>
              <a:rPr lang="fr-FR" dirty="0"/>
              <a:t>In fiecare etapă este livrat un produs executabil, care satisface o parte din cerintele utilizatorului. Opus modelului cascadă in care se elaborează documente.</a:t>
            </a:r>
            <a:endParaRPr lang="ru-RU" dirty="0"/>
          </a:p>
          <a:p>
            <a:pPr lvl="0"/>
            <a:r>
              <a:rPr lang="fr-FR" dirty="0"/>
              <a:t>Prototipurile sunt livrate clientului/utilizatorilor.</a:t>
            </a:r>
            <a:endParaRPr lang="ru-RU" dirty="0"/>
          </a:p>
          <a:p>
            <a:pPr lvl="0"/>
            <a:r>
              <a:rPr lang="fr-FR" dirty="0"/>
              <a:t>Feedback-ul utilizatorilor este distribuit pe întreg parcursul dezvoltării.</a:t>
            </a:r>
            <a:endParaRPr lang="ru-RU" dirty="0"/>
          </a:p>
          <a:p>
            <a:pPr lvl="0"/>
            <a:r>
              <a:rPr lang="fr-FR" dirty="0"/>
              <a:t>In cazul apariției unor schimbări în cerințe acestea pot fi incoporate în urmatorul prototip.</a:t>
            </a:r>
            <a:endParaRPr lang="ru-RU" dirty="0"/>
          </a:p>
          <a:p>
            <a:pPr lvl="0"/>
            <a:r>
              <a:rPr lang="fr-FR" dirty="0"/>
              <a:t>Ciclul de via</a:t>
            </a:r>
            <a:r>
              <a:rPr lang="en-GB" dirty="0" err="1"/>
              <a:t>ță</a:t>
            </a:r>
            <a:r>
              <a:rPr lang="fr-FR" dirty="0"/>
              <a:t> iterativ se bazeaz</a:t>
            </a:r>
            <a:r>
              <a:rPr lang="en-GB" dirty="0"/>
              <a:t>ă</a:t>
            </a:r>
            <a:r>
              <a:rPr lang="fr-FR" dirty="0"/>
              <a:t> pe evolu</a:t>
            </a:r>
            <a:r>
              <a:rPr lang="en-GB" dirty="0"/>
              <a:t>ț</a:t>
            </a:r>
            <a:r>
              <a:rPr lang="fr-FR" dirty="0"/>
              <a:t>ia prototipurilor executabile, m</a:t>
            </a:r>
            <a:r>
              <a:rPr lang="en-GB" dirty="0"/>
              <a:t>ă</a:t>
            </a:r>
            <a:r>
              <a:rPr lang="fr-FR" dirty="0"/>
              <a:t>surabile </a:t>
            </a:r>
            <a:r>
              <a:rPr lang="en-GB" dirty="0"/>
              <a:t>ș</a:t>
            </a:r>
            <a:r>
              <a:rPr lang="fr-FR" dirty="0"/>
              <a:t>i deci pe evolu</a:t>
            </a:r>
            <a:r>
              <a:rPr lang="en-GB" dirty="0"/>
              <a:t>ț</a:t>
            </a:r>
            <a:r>
              <a:rPr lang="fr-FR" dirty="0"/>
              <a:t>ia elementelor concrete. </a:t>
            </a:r>
            <a:r>
              <a:rPr lang="pt-BR" dirty="0"/>
              <a:t>El este opus din acest punct de vedere ciclului de viata </a:t>
            </a:r>
            <a:r>
              <a:rPr lang="en-GB" dirty="0"/>
              <a:t>î</a:t>
            </a:r>
            <a:r>
              <a:rPr lang="pt-BR" dirty="0"/>
              <a:t>n cascad</a:t>
            </a:r>
            <a:r>
              <a:rPr lang="en-GB" dirty="0"/>
              <a:t>ă</a:t>
            </a:r>
            <a:r>
              <a:rPr lang="pt-BR" dirty="0"/>
              <a:t> care se bazeaz</a:t>
            </a:r>
            <a:r>
              <a:rPr lang="en-GB" dirty="0"/>
              <a:t>ă</a:t>
            </a:r>
            <a:r>
              <a:rPr lang="pt-BR" dirty="0"/>
              <a:t> pe elaborarea de documente. </a:t>
            </a:r>
            <a:r>
              <a:rPr lang="fr-FR" dirty="0"/>
              <a:t>Livr</a:t>
            </a:r>
            <a:r>
              <a:rPr lang="en-GB" dirty="0"/>
              <a:t>ă</a:t>
            </a:r>
            <a:r>
              <a:rPr lang="fr-FR" dirty="0"/>
              <a:t>rile for</a:t>
            </a:r>
            <a:r>
              <a:rPr lang="en-GB" dirty="0"/>
              <a:t>ț</a:t>
            </a:r>
            <a:r>
              <a:rPr lang="fr-FR" dirty="0"/>
              <a:t>eaz</a:t>
            </a:r>
            <a:r>
              <a:rPr lang="en-GB" dirty="0"/>
              <a:t>ă</a:t>
            </a:r>
            <a:r>
              <a:rPr lang="fr-FR" dirty="0"/>
              <a:t> echipa s</a:t>
            </a:r>
            <a:r>
              <a:rPr lang="en-GB" dirty="0"/>
              <a:t>ă</a:t>
            </a:r>
            <a:r>
              <a:rPr lang="fr-FR" dirty="0"/>
              <a:t> dea rezultate concrete </a:t>
            </a:r>
            <a:r>
              <a:rPr lang="en-GB" dirty="0"/>
              <a:t>î</a:t>
            </a:r>
            <a:r>
              <a:rPr lang="fr-FR" dirty="0"/>
              <a:t>n mod regulat. </a:t>
            </a:r>
            <a:endParaRPr lang="ru-RU" dirty="0"/>
          </a:p>
          <a:p>
            <a:pPr lvl="0"/>
            <a:r>
              <a:rPr lang="fr-FR" dirty="0"/>
              <a:t>Integrarea diferitelor componente ale programului este realizat</a:t>
            </a:r>
            <a:r>
              <a:rPr lang="en-GB" dirty="0"/>
              <a:t>ă î</a:t>
            </a:r>
            <a:r>
              <a:rPr lang="fr-FR" dirty="0"/>
              <a:t>ntr-o manier</a:t>
            </a:r>
            <a:r>
              <a:rPr lang="en-GB" dirty="0"/>
              <a:t>ă</a:t>
            </a:r>
            <a:r>
              <a:rPr lang="fr-FR" dirty="0"/>
              <a:t> progresiv</a:t>
            </a:r>
            <a:r>
              <a:rPr lang="en-GB" dirty="0"/>
              <a:t>ă î</a:t>
            </a:r>
            <a:r>
              <a:rPr lang="fr-FR" dirty="0"/>
              <a:t>n timpul construc</a:t>
            </a:r>
            <a:r>
              <a:rPr lang="en-GB" dirty="0"/>
              <a:t>ț</a:t>
            </a:r>
            <a:r>
              <a:rPr lang="fr-FR" dirty="0"/>
              <a:t>iei.</a:t>
            </a:r>
            <a:endParaRPr lang="ru-RU" dirty="0"/>
          </a:p>
          <a:p>
            <a:pPr lvl="0"/>
            <a:r>
              <a:rPr lang="en-US" dirty="0"/>
              <a:t> </a:t>
            </a:r>
            <a:r>
              <a:rPr lang="fr-FR" dirty="0"/>
              <a:t>Progresele se m</a:t>
            </a:r>
            <a:r>
              <a:rPr lang="en-GB" dirty="0"/>
              <a:t>ă</a:t>
            </a:r>
            <a:r>
              <a:rPr lang="fr-FR" dirty="0"/>
              <a:t>soar</a:t>
            </a:r>
            <a:r>
              <a:rPr lang="en-GB" dirty="0"/>
              <a:t>ă</a:t>
            </a:r>
            <a:r>
              <a:rPr lang="fr-FR" dirty="0"/>
              <a:t> prin programe demonstrabile mai degrab</a:t>
            </a:r>
            <a:r>
              <a:rPr lang="en-GB" dirty="0"/>
              <a:t>ă</a:t>
            </a:r>
            <a:r>
              <a:rPr lang="fr-FR" dirty="0"/>
              <a:t> dec</a:t>
            </a:r>
            <a:r>
              <a:rPr lang="en-GB" dirty="0"/>
              <a:t>â</a:t>
            </a:r>
            <a:r>
              <a:rPr lang="fr-FR" dirty="0"/>
              <a:t>t prin documente sau estim</a:t>
            </a:r>
            <a:r>
              <a:rPr lang="en-GB" dirty="0"/>
              <a:t>ă</a:t>
            </a:r>
            <a:r>
              <a:rPr lang="fr-FR" dirty="0"/>
              <a:t>ri, ca </a:t>
            </a:r>
            <a:r>
              <a:rPr lang="en-GB" dirty="0"/>
              <a:t>î</a:t>
            </a:r>
            <a:r>
              <a:rPr lang="fr-FR" dirty="0"/>
              <a:t>n ciclul de via</a:t>
            </a:r>
            <a:r>
              <a:rPr lang="en-GB" dirty="0" err="1"/>
              <a:t>ță</a:t>
            </a:r>
            <a:r>
              <a:rPr lang="en-GB" dirty="0"/>
              <a:t> î</a:t>
            </a:r>
            <a:r>
              <a:rPr lang="fr-FR" dirty="0"/>
              <a:t>n cascadă;</a:t>
            </a:r>
            <a:endParaRPr lang="ru-RU" dirty="0"/>
          </a:p>
          <a:p>
            <a:pPr lvl="0"/>
            <a:r>
              <a:rPr lang="it-IT" dirty="0"/>
              <a:t>In cursul dezvolt</a:t>
            </a:r>
            <a:r>
              <a:rPr lang="en-GB" dirty="0"/>
              <a:t>ă</a:t>
            </a:r>
            <a:r>
              <a:rPr lang="it-IT" dirty="0"/>
              <a:t>rii, clientul poate utiliza prototipurile. Demonstrarea prototipurilor prezint numeroase avantaje:</a:t>
            </a:r>
            <a:endParaRPr lang="ru-RU" dirty="0"/>
          </a:p>
          <a:p>
            <a:pPr marL="0" indent="0">
              <a:buNone/>
            </a:pPr>
            <a:endParaRPr lang="ru-RU" dirty="0"/>
          </a:p>
        </p:txBody>
      </p:sp>
    </p:spTree>
    <p:extLst>
      <p:ext uri="{BB962C8B-B14F-4D97-AF65-F5344CB8AC3E}">
        <p14:creationId xmlns:p14="http://schemas.microsoft.com/office/powerpoint/2010/main" val="13940963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838200" y="396875"/>
            <a:ext cx="10515600" cy="6143625"/>
          </a:xfrm>
        </p:spPr>
        <p:txBody>
          <a:bodyPr>
            <a:normAutofit fontScale="92500" lnSpcReduction="10000"/>
          </a:bodyPr>
          <a:lstStyle/>
          <a:p>
            <a:pPr marL="0" indent="0">
              <a:buNone/>
            </a:pPr>
            <a:r>
              <a:rPr lang="en-GB" b="1" u="sng" dirty="0" err="1"/>
              <a:t>Dezavantaje</a:t>
            </a:r>
            <a:endParaRPr lang="ru-RU" dirty="0"/>
          </a:p>
          <a:p>
            <a:pPr lvl="0"/>
            <a:r>
              <a:rPr lang="pt-BR" dirty="0"/>
              <a:t>Ciclul de via</a:t>
            </a:r>
            <a:r>
              <a:rPr lang="en-GB" dirty="0" err="1"/>
              <a:t>ță</a:t>
            </a:r>
            <a:r>
              <a:rPr lang="en-GB" dirty="0"/>
              <a:t> </a:t>
            </a:r>
            <a:r>
              <a:rPr lang="pt-BR" dirty="0"/>
              <a:t>Incremental se bazeaz</a:t>
            </a:r>
            <a:r>
              <a:rPr lang="en-GB" dirty="0"/>
              <a:t>ă</a:t>
            </a:r>
            <a:r>
              <a:rPr lang="pt-BR" dirty="0"/>
              <a:t> pe evolu</a:t>
            </a:r>
            <a:r>
              <a:rPr lang="en-GB" dirty="0"/>
              <a:t>ț</a:t>
            </a:r>
            <a:r>
              <a:rPr lang="pt-BR" dirty="0"/>
              <a:t>ia prototipurilor executabile. </a:t>
            </a:r>
            <a:r>
              <a:rPr lang="fr-FR" dirty="0"/>
              <a:t>Din nefericire, programele nu se preteaz</a:t>
            </a:r>
            <a:r>
              <a:rPr lang="en-GB" dirty="0"/>
              <a:t>ă î</a:t>
            </a:r>
            <a:r>
              <a:rPr lang="fr-FR" dirty="0"/>
              <a:t>n mod natural evolu</a:t>
            </a:r>
            <a:r>
              <a:rPr lang="en-GB" dirty="0"/>
              <a:t>ț</a:t>
            </a:r>
            <a:r>
              <a:rPr lang="fr-FR" dirty="0"/>
              <a:t>iei, din contr</a:t>
            </a:r>
            <a:r>
              <a:rPr lang="en-GB" dirty="0"/>
              <a:t>ă</a:t>
            </a:r>
            <a:r>
              <a:rPr lang="fr-FR" dirty="0"/>
              <a:t>, ele sunt deseori foarte "fragile" la modific</a:t>
            </a:r>
            <a:r>
              <a:rPr lang="en-GB" dirty="0"/>
              <a:t>ă</a:t>
            </a:r>
            <a:r>
              <a:rPr lang="fr-FR" dirty="0"/>
              <a:t>ri. Efectul unei modific</a:t>
            </a:r>
            <a:r>
              <a:rPr lang="en-GB" dirty="0"/>
              <a:t>ă</a:t>
            </a:r>
            <a:r>
              <a:rPr lang="fr-FR" dirty="0"/>
              <a:t>ri locale se poate propaga </a:t>
            </a:r>
            <a:r>
              <a:rPr lang="en-GB" dirty="0"/>
              <a:t>î</a:t>
            </a:r>
            <a:r>
              <a:rPr lang="fr-FR" dirty="0"/>
              <a:t>n ansamblul aplica</a:t>
            </a:r>
            <a:r>
              <a:rPr lang="en-GB" dirty="0"/>
              <a:t>ț</a:t>
            </a:r>
            <a:r>
              <a:rPr lang="fr-FR" dirty="0"/>
              <a:t>iei. Fiecare nou increment poate necesita reorganizarea structurii interne, degradând arhitectura inițiala a programului, fac</a:t>
            </a:r>
            <a:r>
              <a:rPr lang="en-GB" dirty="0"/>
              <a:t>â</a:t>
            </a:r>
            <a:r>
              <a:rPr lang="fr-FR" dirty="0"/>
              <a:t>ndu-l greu de verificat </a:t>
            </a:r>
            <a:r>
              <a:rPr lang="en-GB" dirty="0"/>
              <a:t>ș</a:t>
            </a:r>
            <a:r>
              <a:rPr lang="fr-FR" dirty="0"/>
              <a:t>i de </a:t>
            </a:r>
            <a:r>
              <a:rPr lang="en-GB" dirty="0"/>
              <a:t>î</a:t>
            </a:r>
            <a:r>
              <a:rPr lang="fr-FR" dirty="0"/>
              <a:t>ntre</a:t>
            </a:r>
            <a:r>
              <a:rPr lang="en-GB" dirty="0"/>
              <a:t>ț</a:t>
            </a:r>
            <a:r>
              <a:rPr lang="fr-FR" dirty="0"/>
              <a:t>inut. </a:t>
            </a:r>
            <a:endParaRPr lang="ru-RU" dirty="0"/>
          </a:p>
          <a:p>
            <a:pPr lvl="0"/>
            <a:r>
              <a:rPr lang="en-GB" dirty="0" err="1"/>
              <a:t>Erorile</a:t>
            </a:r>
            <a:r>
              <a:rPr lang="en-GB" dirty="0"/>
              <a:t> de </a:t>
            </a:r>
            <a:r>
              <a:rPr lang="en-GB" dirty="0" err="1"/>
              <a:t>proiectare</a:t>
            </a:r>
            <a:r>
              <a:rPr lang="en-GB" dirty="0"/>
              <a:t> </a:t>
            </a:r>
            <a:r>
              <a:rPr lang="en-GB" dirty="0" err="1"/>
              <a:t>sunt</a:t>
            </a:r>
            <a:r>
              <a:rPr lang="en-GB" dirty="0"/>
              <a:t> </a:t>
            </a:r>
            <a:r>
              <a:rPr lang="en-GB" dirty="0" err="1"/>
              <a:t>mai</a:t>
            </a:r>
            <a:r>
              <a:rPr lang="en-GB" dirty="0"/>
              <a:t> </a:t>
            </a:r>
            <a:r>
              <a:rPr lang="en-GB" dirty="0" err="1"/>
              <a:t>greu</a:t>
            </a:r>
            <a:r>
              <a:rPr lang="en-GB" dirty="0"/>
              <a:t> de </a:t>
            </a:r>
            <a:r>
              <a:rPr lang="en-GB" dirty="0" err="1"/>
              <a:t>eliminat</a:t>
            </a:r>
            <a:r>
              <a:rPr lang="en-GB" dirty="0"/>
              <a:t>.</a:t>
            </a:r>
            <a:endParaRPr lang="ru-RU" dirty="0"/>
          </a:p>
          <a:p>
            <a:pPr lvl="0"/>
            <a:r>
              <a:rPr lang="fr-FR" dirty="0"/>
              <a:t>Abordarea obiect bazat</a:t>
            </a:r>
            <a:r>
              <a:rPr lang="en-GB" dirty="0"/>
              <a:t>ă</a:t>
            </a:r>
            <a:r>
              <a:rPr lang="fr-FR" dirty="0"/>
              <a:t> pe modularitate </a:t>
            </a:r>
            <a:r>
              <a:rPr lang="en-GB" dirty="0"/>
              <a:t>ș</a:t>
            </a:r>
            <a:r>
              <a:rPr lang="fr-FR" dirty="0"/>
              <a:t>i </a:t>
            </a:r>
            <a:r>
              <a:rPr lang="en-GB" dirty="0"/>
              <a:t>î</a:t>
            </a:r>
            <a:r>
              <a:rPr lang="fr-FR" dirty="0"/>
              <a:t>ncapsulare conduce la programe mai robuste </a:t>
            </a:r>
            <a:r>
              <a:rPr lang="en-GB" dirty="0"/>
              <a:t>ș</a:t>
            </a:r>
            <a:r>
              <a:rPr lang="fr-FR" dirty="0"/>
              <a:t>i mai rezistente fa</a:t>
            </a:r>
            <a:r>
              <a:rPr lang="en-GB" dirty="0" err="1"/>
              <a:t>ță</a:t>
            </a:r>
            <a:r>
              <a:rPr lang="fr-FR" dirty="0"/>
              <a:t> de schimb</a:t>
            </a:r>
            <a:r>
              <a:rPr lang="en-GB" dirty="0"/>
              <a:t>ă</a:t>
            </a:r>
            <a:r>
              <a:rPr lang="fr-FR" dirty="0"/>
              <a:t>ri. Din acest punct de vedere, abordarea obiect furnizează un cadru confortabil pentru dezvoltarea prin evolu</a:t>
            </a:r>
            <a:r>
              <a:rPr lang="en-GB" dirty="0"/>
              <a:t>ț</a:t>
            </a:r>
            <a:r>
              <a:rPr lang="fr-FR" dirty="0"/>
              <a:t>ie, </a:t>
            </a:r>
            <a:r>
              <a:rPr lang="en-GB" dirty="0"/>
              <a:t>î</a:t>
            </a:r>
            <a:r>
              <a:rPr lang="fr-FR" dirty="0"/>
              <a:t>ntr-o manier</a:t>
            </a:r>
            <a:r>
              <a:rPr lang="en-GB" dirty="0"/>
              <a:t>ă</a:t>
            </a:r>
            <a:r>
              <a:rPr lang="fr-FR" dirty="0"/>
              <a:t> iterativ</a:t>
            </a:r>
            <a:r>
              <a:rPr lang="en-GB" dirty="0"/>
              <a:t>ă</a:t>
            </a:r>
            <a:r>
              <a:rPr lang="fr-FR" dirty="0"/>
              <a:t>.</a:t>
            </a:r>
            <a:endParaRPr lang="ru-RU" dirty="0"/>
          </a:p>
          <a:p>
            <a:pPr lvl="0"/>
            <a:r>
              <a:rPr lang="it-IT" dirty="0"/>
              <a:t>Clientul poate vedea ce se poate face și poate cere mai mult!</a:t>
            </a:r>
            <a:endParaRPr lang="ru-RU" dirty="0"/>
          </a:p>
          <a:p>
            <a:r>
              <a:rPr lang="fr-FR" dirty="0"/>
              <a:t>Abordarea incrementala se poate transforma usor intr-una « codifica si repara « (« build and fix »).</a:t>
            </a:r>
            <a:endParaRPr lang="ru-RU" dirty="0"/>
          </a:p>
        </p:txBody>
      </p:sp>
    </p:spTree>
    <p:extLst>
      <p:ext uri="{BB962C8B-B14F-4D97-AF65-F5344CB8AC3E}">
        <p14:creationId xmlns:p14="http://schemas.microsoft.com/office/powerpoint/2010/main" val="19551592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7443" y="159026"/>
            <a:ext cx="11211340" cy="6420678"/>
          </a:xfrm>
        </p:spPr>
        <p:txBody>
          <a:bodyPr>
            <a:normAutofit lnSpcReduction="10000"/>
          </a:bodyPr>
          <a:lstStyle/>
          <a:p>
            <a:pPr marL="0" indent="0">
              <a:buNone/>
            </a:pPr>
            <a:endParaRPr lang="ro-RO" b="1" dirty="0" smtClean="0"/>
          </a:p>
          <a:p>
            <a:pPr marL="0" indent="0">
              <a:buNone/>
            </a:pPr>
            <a:r>
              <a:rPr lang="en-US" sz="2600" b="1" dirty="0" err="1" smtClean="0">
                <a:latin typeface="Times New Roman" panose="02020603050405020304" pitchFamily="18" charset="0"/>
                <a:cs typeface="Times New Roman" panose="02020603050405020304" pitchFamily="18" charset="0"/>
              </a:rPr>
              <a:t>Planificarea</a:t>
            </a:r>
            <a:endParaRPr lang="ru-RU" sz="2600" dirty="0">
              <a:latin typeface="Times New Roman" panose="02020603050405020304" pitchFamily="18" charset="0"/>
              <a:cs typeface="Times New Roman" panose="02020603050405020304" pitchFamily="18" charset="0"/>
            </a:endParaRPr>
          </a:p>
          <a:p>
            <a:r>
              <a:rPr lang="ru-RU" sz="2600" dirty="0" err="1">
                <a:latin typeface="Times New Roman" panose="02020603050405020304" pitchFamily="18" charset="0"/>
                <a:cs typeface="Times New Roman" panose="02020603050405020304" pitchFamily="18" charset="0"/>
              </a:rPr>
              <a:t>Principalul</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risc</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utilizarea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unui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model</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incremental</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este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a:t>
            </a:r>
            <a:r>
              <a:rPr lang="ru-RU" sz="2600" dirty="0">
                <a:latin typeface="Times New Roman" panose="02020603050405020304" pitchFamily="18" charset="0"/>
                <a:cs typeface="Times New Roman" panose="02020603050405020304" pitchFamily="18" charset="0"/>
              </a:rPr>
              <a:t> a </a:t>
            </a:r>
            <a:r>
              <a:rPr lang="ru-RU" sz="2600" dirty="0" err="1">
                <a:latin typeface="Times New Roman" panose="02020603050405020304" pitchFamily="18" charset="0"/>
                <a:cs typeface="Times New Roman" panose="02020603050405020304" pitchFamily="18" charset="0"/>
              </a:rPr>
              <a:t>lucra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intr</a:t>
            </a:r>
            <a:r>
              <a:rPr lang="ru-RU" sz="2600" dirty="0">
                <a:latin typeface="Times New Roman" panose="02020603050405020304" pitchFamily="18" charset="0"/>
                <a:cs typeface="Times New Roman" panose="02020603050405020304" pitchFamily="18" charset="0"/>
              </a:rPr>
              <a:t>-o </a:t>
            </a:r>
            <a:r>
              <a:rPr lang="ru-RU" sz="2600" dirty="0" err="1">
                <a:latin typeface="Times New Roman" panose="02020603050405020304" pitchFamily="18" charset="0"/>
                <a:cs typeface="Times New Roman" panose="02020603050405020304" pitchFamily="18" charset="0"/>
              </a:rPr>
              <a:t>manierea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ad-hoc</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Determinarea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unui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plan</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actiuni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este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prima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importanta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pt</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succesul</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abordarii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incrementale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faza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a:t>
            </a:r>
            <a:r>
              <a:rPr lang="ru-RU" sz="2600" dirty="0">
                <a:latin typeface="Times New Roman" panose="02020603050405020304" pitchFamily="18" charset="0"/>
                <a:cs typeface="Times New Roman" panose="02020603050405020304" pitchFamily="18" charset="0"/>
              </a:rPr>
              <a:t> </a:t>
            </a:r>
            <a:r>
              <a:rPr lang="ru-RU" sz="2600" b="1" dirty="0" err="1">
                <a:latin typeface="Times New Roman" panose="02020603050405020304" pitchFamily="18" charset="0"/>
                <a:cs typeface="Times New Roman" panose="02020603050405020304" pitchFamily="18" charset="0"/>
              </a:rPr>
              <a:t>analiza</a:t>
            </a:r>
            <a:r>
              <a:rPr lang="ru-RU" sz="2600" b="1" dirty="0">
                <a:latin typeface="Times New Roman" panose="02020603050405020304" pitchFamily="18" charset="0"/>
                <a:cs typeface="Times New Roman" panose="02020603050405020304" pitchFamily="18" charset="0"/>
              </a:rPr>
              <a:t> </a:t>
            </a:r>
            <a:r>
              <a:rPr lang="ru-RU" sz="2600" b="1" dirty="0" err="1">
                <a:latin typeface="Times New Roman" panose="02020603050405020304" pitchFamily="18" charset="0"/>
                <a:cs typeface="Times New Roman" panose="02020603050405020304" pitchFamily="18" charset="0"/>
              </a:rPr>
              <a:t>preliminara</a:t>
            </a:r>
            <a:r>
              <a:rPr lang="ru-RU" sz="2600" b="1"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determina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scopul</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proiectului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incearca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determinarea</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riscurilor</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majore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ale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proiectului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determina</a:t>
            </a:r>
            <a:r>
              <a:rPr lang="ru-RU" sz="2600" dirty="0">
                <a:latin typeface="Times New Roman" panose="02020603050405020304" pitchFamily="18" charset="0"/>
                <a:cs typeface="Times New Roman" panose="02020603050405020304" pitchFamily="18" charset="0"/>
              </a:rPr>
              <a:t> o </a:t>
            </a:r>
            <a:r>
              <a:rPr lang="ru-RU" sz="2600" dirty="0" err="1">
                <a:latin typeface="Times New Roman" panose="02020603050405020304" pitchFamily="18" charset="0"/>
                <a:cs typeface="Times New Roman" panose="02020603050405020304" pitchFamily="18" charset="0"/>
              </a:rPr>
              <a:t>lista</a:t>
            </a:r>
            <a:r>
              <a:rPr lang="ru-RU" sz="2600" dirty="0">
                <a:latin typeface="Times New Roman" panose="02020603050405020304" pitchFamily="18" charset="0"/>
                <a:cs typeface="Times New Roman" panose="02020603050405020304" pitchFamily="18" charset="0"/>
              </a:rPr>
              <a:t> o </a:t>
            </a:r>
            <a:r>
              <a:rPr lang="ru-RU" sz="2600" dirty="0" err="1">
                <a:latin typeface="Times New Roman" panose="02020603050405020304" pitchFamily="18" charset="0"/>
                <a:cs typeface="Times New Roman" panose="02020603050405020304" pitchFamily="18" charset="0"/>
              </a:rPr>
              <a:t>cerintelor</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si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constrangerilor</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mai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importante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pt</a:t>
            </a:r>
            <a:r>
              <a:rPr lang="ru-RU" sz="2600" dirty="0">
                <a:latin typeface="Times New Roman" panose="02020603050405020304" pitchFamily="18" charset="0"/>
                <a:cs typeface="Times New Roman" panose="02020603050405020304" pitchFamily="18" charset="0"/>
              </a:rPr>
              <a:t> a </a:t>
            </a:r>
            <a:r>
              <a:rPr lang="ru-RU" sz="2600" dirty="0" err="1">
                <a:latin typeface="Times New Roman" panose="02020603050405020304" pitchFamily="18" charset="0"/>
                <a:cs typeface="Times New Roman" panose="02020603050405020304" pitchFamily="18" charset="0"/>
              </a:rPr>
              <a:t>construi</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un</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plan</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a:t>
            </a:r>
            <a:r>
              <a:rPr lang="ru-RU" sz="2600" dirty="0">
                <a:latin typeface="Times New Roman" panose="02020603050405020304" pitchFamily="18" charset="0"/>
                <a:cs typeface="Times New Roman" panose="02020603050405020304" pitchFamily="18" charset="0"/>
              </a:rPr>
              <a:t> </a:t>
            </a:r>
            <a:r>
              <a:rPr lang="ru-RU" sz="2600" dirty="0" err="1">
                <a:latin typeface="Times New Roman" panose="02020603050405020304" pitchFamily="18" charset="0"/>
                <a:cs typeface="Times New Roman" panose="02020603050405020304" pitchFamily="18" charset="0"/>
              </a:rPr>
              <a:t>dezvoltare</a:t>
            </a:r>
            <a:r>
              <a:rPr lang="ru-RU" sz="2600" dirty="0">
                <a:latin typeface="Times New Roman" panose="02020603050405020304" pitchFamily="18" charset="0"/>
                <a:cs typeface="Times New Roman" panose="02020603050405020304" pitchFamily="18" charset="0"/>
              </a:rPr>
              <a:t>. </a:t>
            </a:r>
            <a:r>
              <a:rPr lang="it-IT" sz="2600" dirty="0">
                <a:latin typeface="Times New Roman" panose="02020603050405020304" pitchFamily="18" charset="0"/>
                <a:cs typeface="Times New Roman" panose="02020603050405020304" pitchFamily="18" charset="0"/>
              </a:rPr>
              <a:t>Se stabileste natura fiecarui icrement si ordinea de construire a incrementelor</a:t>
            </a:r>
            <a:r>
              <a:rPr lang="it-IT" sz="2600" dirty="0" smtClean="0">
                <a:latin typeface="Times New Roman" panose="02020603050405020304" pitchFamily="18" charset="0"/>
                <a:cs typeface="Times New Roman" panose="02020603050405020304" pitchFamily="18" charset="0"/>
              </a:rPr>
              <a:t>.</a:t>
            </a:r>
            <a:endParaRPr lang="ro-RO" sz="2600" dirty="0" smtClean="0">
              <a:latin typeface="Times New Roman" panose="02020603050405020304" pitchFamily="18" charset="0"/>
              <a:cs typeface="Times New Roman" panose="02020603050405020304" pitchFamily="18" charset="0"/>
            </a:endParaRPr>
          </a:p>
          <a:p>
            <a:pPr marL="0" indent="0">
              <a:buNone/>
            </a:pPr>
            <a:r>
              <a:rPr lang="ru-RU" sz="2600" b="1" dirty="0" err="1">
                <a:latin typeface="Times New Roman" panose="02020603050405020304" pitchFamily="18" charset="0"/>
                <a:cs typeface="Times New Roman" panose="02020603050405020304" pitchFamily="18" charset="0"/>
              </a:rPr>
              <a:t>Construirea</a:t>
            </a:r>
            <a:r>
              <a:rPr lang="ru-RU" sz="2600" b="1" dirty="0">
                <a:latin typeface="Times New Roman" panose="02020603050405020304" pitchFamily="18" charset="0"/>
                <a:cs typeface="Times New Roman" panose="02020603050405020304" pitchFamily="18" charset="0"/>
              </a:rPr>
              <a:t> </a:t>
            </a:r>
            <a:r>
              <a:rPr lang="ru-RU" sz="2600" b="1" dirty="0" err="1">
                <a:latin typeface="Times New Roman" panose="02020603050405020304" pitchFamily="18" charset="0"/>
                <a:cs typeface="Times New Roman" panose="02020603050405020304" pitchFamily="18" charset="0"/>
              </a:rPr>
              <a:t>in</a:t>
            </a:r>
            <a:r>
              <a:rPr lang="ru-RU" sz="2600" b="1" dirty="0">
                <a:latin typeface="Times New Roman" panose="02020603050405020304" pitchFamily="18" charset="0"/>
                <a:cs typeface="Times New Roman" panose="02020603050405020304" pitchFamily="18" charset="0"/>
              </a:rPr>
              <a:t> </a:t>
            </a:r>
            <a:r>
              <a:rPr lang="ru-RU" sz="2600" b="1" dirty="0" err="1">
                <a:latin typeface="Times New Roman" panose="02020603050405020304" pitchFamily="18" charset="0"/>
                <a:cs typeface="Times New Roman" panose="02020603050405020304" pitchFamily="18" charset="0"/>
              </a:rPr>
              <a:t>paralel</a:t>
            </a:r>
            <a:r>
              <a:rPr lang="ru-RU" sz="2600" b="1" dirty="0">
                <a:latin typeface="Times New Roman" panose="02020603050405020304" pitchFamily="18" charset="0"/>
                <a:cs typeface="Times New Roman" panose="02020603050405020304" pitchFamily="18" charset="0"/>
              </a:rPr>
              <a:t> a </a:t>
            </a:r>
            <a:r>
              <a:rPr lang="ru-RU" sz="2600" b="1" dirty="0" err="1">
                <a:latin typeface="Times New Roman" panose="02020603050405020304" pitchFamily="18" charset="0"/>
                <a:cs typeface="Times New Roman" panose="02020603050405020304" pitchFamily="18" charset="0"/>
              </a:rPr>
              <a:t>incrementelor</a:t>
            </a:r>
            <a:r>
              <a:rPr lang="ru-RU" sz="2600" b="1" dirty="0">
                <a:latin typeface="Times New Roman" panose="02020603050405020304" pitchFamily="18" charset="0"/>
                <a:cs typeface="Times New Roman" panose="02020603050405020304" pitchFamily="18" charset="0"/>
              </a:rPr>
              <a:t>: </a:t>
            </a:r>
            <a:r>
              <a:rPr lang="ru-RU" sz="2600" b="1" dirty="0" err="1">
                <a:latin typeface="Times New Roman" panose="02020603050405020304" pitchFamily="18" charset="0"/>
                <a:cs typeface="Times New Roman" panose="02020603050405020304" pitchFamily="18" charset="0"/>
              </a:rPr>
              <a:t>risc</a:t>
            </a:r>
            <a:endParaRPr lang="ru-RU" sz="2600" b="1" i="1"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Diferite incremente pot fi construite in paralel de diferite echipe.Dupa inceperea fazei de proiectare a primului increment, echipa de specificare incepe specificarea celui de-al 2-le increment. Riscul este ca cele 2 incremente sa nu “se potriveasca”. In mod norma, al 2-lea trebuie sa-l includa pe primul. Fiecare increment are parti comune cu altele. Este necesara o buna comunicare si coordonare intre echipele care construiesc in paralel incrementele care au parti comune (privind implementarea partilor comune). Aceste probleme cresc exponential cu numarul de incremente.</a:t>
            </a:r>
            <a:endParaRPr lang="ru-RU" sz="2600" dirty="0">
              <a:latin typeface="Times New Roman" panose="02020603050405020304" pitchFamily="18" charset="0"/>
              <a:cs typeface="Times New Roman" panose="02020603050405020304" pitchFamily="18" charset="0"/>
            </a:endParaRPr>
          </a:p>
          <a:p>
            <a:endParaRPr lang="ru-RU" dirty="0"/>
          </a:p>
          <a:p>
            <a:endParaRPr lang="ru-RU" dirty="0"/>
          </a:p>
        </p:txBody>
      </p:sp>
    </p:spTree>
    <p:extLst>
      <p:ext uri="{BB962C8B-B14F-4D97-AF65-F5344CB8AC3E}">
        <p14:creationId xmlns:p14="http://schemas.microsoft.com/office/powerpoint/2010/main" val="830232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Объект 2"/>
          <p:cNvSpPr>
            <a:spLocks noGrp="1"/>
          </p:cNvSpPr>
          <p:nvPr>
            <p:ph sz="quarter" idx="1"/>
          </p:nvPr>
        </p:nvSpPr>
        <p:spPr>
          <a:xfrm>
            <a:off x="2136775" y="1600200"/>
            <a:ext cx="8153400" cy="4495800"/>
          </a:xfrm>
        </p:spPr>
        <p:txBody>
          <a:bodyPr/>
          <a:lstStyle/>
          <a:p>
            <a:endParaRPr lang="ro-RO" altLang="ru-RU" sz="3200" b="1" dirty="0"/>
          </a:p>
          <a:p>
            <a:endParaRPr lang="ro-RO" altLang="ru-RU" sz="3200" b="1" dirty="0"/>
          </a:p>
          <a:p>
            <a:pPr marL="0" indent="0" algn="ctr">
              <a:buNone/>
            </a:pPr>
            <a:r>
              <a:rPr lang="en-US" altLang="ru-RU" sz="3200" b="1" dirty="0" err="1" smtClean="0"/>
              <a:t>Modelul</a:t>
            </a:r>
            <a:r>
              <a:rPr lang="en-US" altLang="ru-RU" sz="3200" b="1" dirty="0" smtClean="0"/>
              <a:t> </a:t>
            </a:r>
            <a:r>
              <a:rPr lang="en-US" altLang="ru-RU" sz="3200" b="1" dirty="0"/>
              <a:t>cu </a:t>
            </a:r>
            <a:r>
              <a:rPr lang="en-US" altLang="ru-RU" sz="3200" b="1" dirty="0" err="1"/>
              <a:t>prototipuri</a:t>
            </a:r>
            <a:r>
              <a:rPr lang="en-US" altLang="ru-RU" sz="3200" b="1" dirty="0"/>
              <a:t> </a:t>
            </a:r>
            <a:endParaRPr lang="ru-RU" altLang="ru-RU" dirty="0" smtClean="0"/>
          </a:p>
        </p:txBody>
      </p:sp>
    </p:spTree>
    <p:extLst>
      <p:ext uri="{BB962C8B-B14F-4D97-AF65-F5344CB8AC3E}">
        <p14:creationId xmlns:p14="http://schemas.microsoft.com/office/powerpoint/2010/main" val="81485431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58417"/>
            <a:ext cx="10515600" cy="5918546"/>
          </a:xfrm>
        </p:spPr>
        <p:txBody>
          <a:bodyPr>
            <a:normAutofit fontScale="85000" lnSpcReduction="20000"/>
          </a:bodyPr>
          <a:lstStyle/>
          <a:p>
            <a:pPr marL="914400" lvl="2" indent="0">
              <a:buNone/>
            </a:pPr>
            <a:r>
              <a:rPr lang="en-US" sz="2800" b="1" dirty="0" err="1">
                <a:latin typeface="Times New Roman" panose="02020603050405020304" pitchFamily="18" charset="0"/>
                <a:cs typeface="Times New Roman" panose="02020603050405020304" pitchFamily="18" charset="0"/>
              </a:rPr>
              <a:t>Ciclul</a:t>
            </a:r>
            <a:r>
              <a:rPr lang="en-US" sz="2800" b="1" dirty="0">
                <a:latin typeface="Times New Roman" panose="02020603050405020304" pitchFamily="18" charset="0"/>
                <a:cs typeface="Times New Roman" panose="02020603050405020304" pitchFamily="18" charset="0"/>
              </a:rPr>
              <a:t> de </a:t>
            </a:r>
            <a:r>
              <a:rPr lang="en-US" sz="2800" b="1" dirty="0" err="1">
                <a:latin typeface="Times New Roman" panose="02020603050405020304" pitchFamily="18" charset="0"/>
                <a:cs typeface="Times New Roman" panose="02020603050405020304" pitchFamily="18" charset="0"/>
              </a:rPr>
              <a:t>viață</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în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Modelul</a:t>
            </a:r>
            <a:r>
              <a:rPr lang="en-US" sz="2800" b="1" dirty="0">
                <a:latin typeface="Times New Roman" panose="02020603050405020304" pitchFamily="18" charset="0"/>
                <a:cs typeface="Times New Roman" panose="02020603050405020304" pitchFamily="18" charset="0"/>
              </a:rPr>
              <a:t> cu </a:t>
            </a:r>
            <a:r>
              <a:rPr lang="en-US" sz="2800" b="1" dirty="0" err="1">
                <a:latin typeface="Times New Roman" panose="02020603050405020304" pitchFamily="18" charset="0"/>
                <a:cs typeface="Times New Roman" panose="02020603050405020304" pitchFamily="18" charset="0"/>
              </a:rPr>
              <a:t>prototipuri</a:t>
            </a:r>
            <a:r>
              <a:rPr lang="en-US" sz="2800" b="1"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marL="0" indent="0">
              <a:buNone/>
            </a:pPr>
            <a:r>
              <a:rPr lang="en-GB" b="1" dirty="0" err="1">
                <a:latin typeface="Times New Roman" panose="02020603050405020304" pitchFamily="18" charset="0"/>
                <a:cs typeface="Times New Roman" panose="02020603050405020304" pitchFamily="18" charset="0"/>
              </a:rPr>
              <a:t>Notiuni</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generale</a:t>
            </a:r>
            <a:endParaRPr lang="ru-RU" dirty="0">
              <a:latin typeface="Times New Roman" panose="02020603050405020304" pitchFamily="18" charset="0"/>
              <a:cs typeface="Times New Roman" panose="02020603050405020304" pitchFamily="18" charset="0"/>
            </a:endParaRPr>
          </a:p>
          <a:p>
            <a:r>
              <a:rPr lang="en-GB" dirty="0" err="1"/>
              <a:t>Pentru</a:t>
            </a:r>
            <a:r>
              <a:rPr lang="en-GB" dirty="0"/>
              <a:t> </a:t>
            </a:r>
            <a:r>
              <a:rPr lang="en-GB" dirty="0" err="1"/>
              <a:t>sisteme</a:t>
            </a:r>
            <a:r>
              <a:rPr lang="en-GB" dirty="0"/>
              <a:t> </a:t>
            </a:r>
            <a:r>
              <a:rPr lang="en-GB" dirty="0" err="1"/>
              <a:t>noi</a:t>
            </a:r>
            <a:r>
              <a:rPr lang="en-GB" dirty="0"/>
              <a:t>, in mod special </a:t>
            </a:r>
            <a:r>
              <a:rPr lang="en-GB" dirty="0" err="1"/>
              <a:t>daca</a:t>
            </a:r>
            <a:r>
              <a:rPr lang="en-GB" dirty="0"/>
              <a:t> </a:t>
            </a:r>
            <a:r>
              <a:rPr lang="en-GB" dirty="0" err="1"/>
              <a:t>ele</a:t>
            </a:r>
            <a:r>
              <a:rPr lang="en-GB" dirty="0"/>
              <a:t> </a:t>
            </a:r>
            <a:r>
              <a:rPr lang="en-GB" dirty="0" err="1"/>
              <a:t>sunt</a:t>
            </a:r>
            <a:r>
              <a:rPr lang="en-GB" dirty="0"/>
              <a:t> </a:t>
            </a:r>
            <a:r>
              <a:rPr lang="en-GB" dirty="0" err="1"/>
              <a:t>mari</a:t>
            </a:r>
            <a:r>
              <a:rPr lang="en-GB" dirty="0"/>
              <a:t> </a:t>
            </a:r>
            <a:r>
              <a:rPr lang="en-GB" dirty="0" err="1"/>
              <a:t>și</a:t>
            </a:r>
            <a:r>
              <a:rPr lang="en-GB" dirty="0"/>
              <a:t> </a:t>
            </a:r>
            <a:r>
              <a:rPr lang="en-GB" dirty="0" err="1"/>
              <a:t>complexe</a:t>
            </a:r>
            <a:r>
              <a:rPr lang="en-GB" dirty="0"/>
              <a:t> </a:t>
            </a:r>
            <a:r>
              <a:rPr lang="en-GB" dirty="0" err="1"/>
              <a:t>este</a:t>
            </a:r>
            <a:r>
              <a:rPr lang="en-GB" dirty="0"/>
              <a:t> </a:t>
            </a:r>
            <a:r>
              <a:rPr lang="en-GB" dirty="0" err="1"/>
              <a:t>puțin</a:t>
            </a:r>
            <a:r>
              <a:rPr lang="en-GB" dirty="0"/>
              <a:t> </a:t>
            </a:r>
            <a:r>
              <a:rPr lang="en-GB" dirty="0" err="1"/>
              <a:t>probabil</a:t>
            </a:r>
            <a:r>
              <a:rPr lang="en-GB" dirty="0"/>
              <a:t> </a:t>
            </a:r>
            <a:r>
              <a:rPr lang="en-GB" dirty="0" err="1"/>
              <a:t>să</a:t>
            </a:r>
            <a:r>
              <a:rPr lang="en-GB" dirty="0"/>
              <a:t> se </a:t>
            </a:r>
            <a:r>
              <a:rPr lang="en-GB" dirty="0" err="1"/>
              <a:t>construiască</a:t>
            </a:r>
            <a:r>
              <a:rPr lang="en-GB" dirty="0"/>
              <a:t> o </a:t>
            </a:r>
            <a:r>
              <a:rPr lang="en-GB" dirty="0" err="1"/>
              <a:t>specificație</a:t>
            </a:r>
            <a:r>
              <a:rPr lang="en-GB" dirty="0"/>
              <a:t> </a:t>
            </a:r>
            <a:r>
              <a:rPr lang="en-GB" dirty="0" err="1"/>
              <a:t>completă</a:t>
            </a:r>
            <a:r>
              <a:rPr lang="en-GB" dirty="0"/>
              <a:t>, </a:t>
            </a:r>
            <a:r>
              <a:rPr lang="en-GB" dirty="0" err="1"/>
              <a:t>logică</a:t>
            </a:r>
            <a:r>
              <a:rPr lang="en-GB" dirty="0"/>
              <a:t> </a:t>
            </a:r>
            <a:r>
              <a:rPr lang="en-GB" dirty="0" err="1"/>
              <a:t>si</a:t>
            </a:r>
            <a:r>
              <a:rPr lang="en-GB" dirty="0"/>
              <a:t> </a:t>
            </a:r>
            <a:r>
              <a:rPr lang="en-GB" dirty="0" err="1"/>
              <a:t>validă</a:t>
            </a:r>
            <a:r>
              <a:rPr lang="en-GB" dirty="0"/>
              <a:t> </a:t>
            </a:r>
            <a:r>
              <a:rPr lang="en-GB" dirty="0" err="1"/>
              <a:t>inainte</a:t>
            </a:r>
            <a:r>
              <a:rPr lang="en-GB" dirty="0"/>
              <a:t> ca </a:t>
            </a:r>
            <a:r>
              <a:rPr lang="en-GB" dirty="0" err="1"/>
              <a:t>sistemul</a:t>
            </a:r>
            <a:r>
              <a:rPr lang="en-GB" dirty="0"/>
              <a:t> </a:t>
            </a:r>
            <a:r>
              <a:rPr lang="en-GB" dirty="0" err="1"/>
              <a:t>să</a:t>
            </a:r>
            <a:r>
              <a:rPr lang="en-GB" dirty="0"/>
              <a:t> fie </a:t>
            </a:r>
            <a:r>
              <a:rPr lang="en-GB" dirty="0" err="1"/>
              <a:t>construit</a:t>
            </a:r>
            <a:r>
              <a:rPr lang="en-GB" dirty="0"/>
              <a:t> </a:t>
            </a:r>
            <a:r>
              <a:rPr lang="en-GB" dirty="0" err="1"/>
              <a:t>și</a:t>
            </a:r>
            <a:r>
              <a:rPr lang="en-GB" dirty="0"/>
              <a:t> </a:t>
            </a:r>
            <a:r>
              <a:rPr lang="en-GB" dirty="0" err="1"/>
              <a:t>utilizat</a:t>
            </a:r>
            <a:r>
              <a:rPr lang="en-GB" dirty="0"/>
              <a:t>. </a:t>
            </a:r>
            <a:endParaRPr lang="ru-RU" dirty="0"/>
          </a:p>
          <a:p>
            <a:r>
              <a:rPr lang="en-GB" dirty="0" err="1"/>
              <a:t>Acest</a:t>
            </a:r>
            <a:r>
              <a:rPr lang="en-GB" dirty="0"/>
              <a:t> </a:t>
            </a:r>
            <a:r>
              <a:rPr lang="en-GB" dirty="0" err="1"/>
              <a:t>fapt</a:t>
            </a:r>
            <a:r>
              <a:rPr lang="en-GB" dirty="0"/>
              <a:t> a </a:t>
            </a:r>
            <a:r>
              <a:rPr lang="en-GB" dirty="0" err="1"/>
              <a:t>condus</a:t>
            </a:r>
            <a:r>
              <a:rPr lang="en-GB" dirty="0"/>
              <a:t> la </a:t>
            </a:r>
            <a:r>
              <a:rPr lang="en-GB" dirty="0" err="1"/>
              <a:t>ideea</a:t>
            </a:r>
            <a:r>
              <a:rPr lang="en-GB" dirty="0"/>
              <a:t> </a:t>
            </a:r>
            <a:r>
              <a:rPr lang="en-GB" dirty="0" err="1"/>
              <a:t>prototipării</a:t>
            </a:r>
            <a:r>
              <a:rPr lang="en-GB" dirty="0"/>
              <a:t>. </a:t>
            </a:r>
            <a:r>
              <a:rPr lang="en-GB" dirty="0" err="1"/>
              <a:t>Ideea</a:t>
            </a:r>
            <a:r>
              <a:rPr lang="en-GB" dirty="0"/>
              <a:t> </a:t>
            </a:r>
            <a:r>
              <a:rPr lang="en-GB" dirty="0" err="1"/>
              <a:t>este</a:t>
            </a:r>
            <a:r>
              <a:rPr lang="en-GB" dirty="0"/>
              <a:t> de a </a:t>
            </a:r>
            <a:r>
              <a:rPr lang="en-GB" dirty="0" err="1"/>
              <a:t>permite</a:t>
            </a:r>
            <a:r>
              <a:rPr lang="en-GB" dirty="0"/>
              <a:t> </a:t>
            </a:r>
            <a:r>
              <a:rPr lang="en-GB" dirty="0" err="1"/>
              <a:t>viitorilor</a:t>
            </a:r>
            <a:r>
              <a:rPr lang="en-GB" dirty="0"/>
              <a:t> </a:t>
            </a:r>
            <a:r>
              <a:rPr lang="en-GB" dirty="0" err="1"/>
              <a:t>utilizatori</a:t>
            </a:r>
            <a:r>
              <a:rPr lang="en-GB" dirty="0"/>
              <a:t> </a:t>
            </a:r>
            <a:r>
              <a:rPr lang="en-GB" dirty="0" err="1"/>
              <a:t>să</a:t>
            </a:r>
            <a:r>
              <a:rPr lang="en-GB" dirty="0"/>
              <a:t> </a:t>
            </a:r>
            <a:r>
              <a:rPr lang="en-GB" dirty="0" err="1"/>
              <a:t>exerseze</a:t>
            </a:r>
            <a:r>
              <a:rPr lang="en-GB" dirty="0"/>
              <a:t> cu o </a:t>
            </a:r>
            <a:r>
              <a:rPr lang="en-GB" dirty="0" err="1"/>
              <a:t>primă</a:t>
            </a:r>
            <a:r>
              <a:rPr lang="en-GB" dirty="0"/>
              <a:t> </a:t>
            </a:r>
            <a:r>
              <a:rPr lang="en-GB" dirty="0" err="1"/>
              <a:t>versiune</a:t>
            </a:r>
            <a:r>
              <a:rPr lang="en-GB" dirty="0"/>
              <a:t> a </a:t>
            </a:r>
            <a:r>
              <a:rPr lang="en-GB" dirty="0" err="1"/>
              <a:t>sistemului</a:t>
            </a:r>
            <a:r>
              <a:rPr lang="en-GB" dirty="0"/>
              <a:t>, care </a:t>
            </a:r>
            <a:r>
              <a:rPr lang="en-GB" dirty="0" err="1"/>
              <a:t>poate</a:t>
            </a:r>
            <a:r>
              <a:rPr lang="en-GB" dirty="0"/>
              <a:t> fi </a:t>
            </a:r>
            <a:r>
              <a:rPr lang="en-GB" dirty="0" err="1"/>
              <a:t>obținuta</a:t>
            </a:r>
            <a:r>
              <a:rPr lang="en-GB" dirty="0"/>
              <a:t> rapid </a:t>
            </a:r>
            <a:r>
              <a:rPr lang="en-GB" dirty="0" err="1"/>
              <a:t>prin</a:t>
            </a:r>
            <a:r>
              <a:rPr lang="en-GB" dirty="0"/>
              <a:t> </a:t>
            </a:r>
            <a:r>
              <a:rPr lang="en-GB" dirty="0" err="1"/>
              <a:t>tehnici</a:t>
            </a:r>
            <a:r>
              <a:rPr lang="en-GB" dirty="0"/>
              <a:t> de </a:t>
            </a:r>
            <a:r>
              <a:rPr lang="en-GB" dirty="0" err="1"/>
              <a:t>simulare</a:t>
            </a:r>
            <a:r>
              <a:rPr lang="en-GB" dirty="0"/>
              <a:t> </a:t>
            </a:r>
            <a:r>
              <a:rPr lang="en-GB" dirty="0" err="1"/>
              <a:t>și</a:t>
            </a:r>
            <a:r>
              <a:rPr lang="en-GB" dirty="0"/>
              <a:t>/</a:t>
            </a:r>
            <a:r>
              <a:rPr lang="en-GB" dirty="0" err="1"/>
              <a:t>sau</a:t>
            </a:r>
            <a:r>
              <a:rPr lang="en-GB" dirty="0"/>
              <a:t> de </a:t>
            </a:r>
            <a:r>
              <a:rPr lang="en-GB" dirty="0" err="1"/>
              <a:t>interpretare</a:t>
            </a:r>
            <a:r>
              <a:rPr lang="en-GB" dirty="0"/>
              <a:t> a </a:t>
            </a:r>
            <a:r>
              <a:rPr lang="en-GB" dirty="0" err="1"/>
              <a:t>specificațiilor</a:t>
            </a:r>
            <a:r>
              <a:rPr lang="en-GB" dirty="0"/>
              <a:t>. In </a:t>
            </a:r>
            <a:r>
              <a:rPr lang="en-GB" dirty="0" err="1"/>
              <a:t>acest</a:t>
            </a:r>
            <a:r>
              <a:rPr lang="en-GB" dirty="0"/>
              <a:t> </a:t>
            </a:r>
            <a:r>
              <a:rPr lang="en-GB" dirty="0" err="1"/>
              <a:t>ultim</a:t>
            </a:r>
            <a:r>
              <a:rPr lang="en-GB" dirty="0"/>
              <a:t> </a:t>
            </a:r>
            <a:r>
              <a:rPr lang="en-GB" dirty="0" err="1"/>
              <a:t>caz</a:t>
            </a:r>
            <a:r>
              <a:rPr lang="en-GB" dirty="0"/>
              <a:t>, </a:t>
            </a:r>
            <a:r>
              <a:rPr lang="en-GB" dirty="0" err="1"/>
              <a:t>limbajele</a:t>
            </a:r>
            <a:r>
              <a:rPr lang="en-GB" dirty="0"/>
              <a:t> </a:t>
            </a:r>
            <a:r>
              <a:rPr lang="en-GB" dirty="0" err="1"/>
              <a:t>logico-funcționale</a:t>
            </a:r>
            <a:r>
              <a:rPr lang="en-GB" dirty="0"/>
              <a:t> </a:t>
            </a:r>
            <a:r>
              <a:rPr lang="en-GB" dirty="0" err="1"/>
              <a:t>sunt</a:t>
            </a:r>
            <a:r>
              <a:rPr lang="en-GB" dirty="0"/>
              <a:t> </a:t>
            </a:r>
            <a:r>
              <a:rPr lang="en-GB" dirty="0" err="1"/>
              <a:t>în</a:t>
            </a:r>
            <a:r>
              <a:rPr lang="en-GB" dirty="0"/>
              <a:t> mod </a:t>
            </a:r>
            <a:r>
              <a:rPr lang="en-GB" dirty="0" err="1"/>
              <a:t>sigur</a:t>
            </a:r>
            <a:r>
              <a:rPr lang="en-GB" dirty="0"/>
              <a:t> </a:t>
            </a:r>
            <a:r>
              <a:rPr lang="en-GB" dirty="0" err="1"/>
              <a:t>chemate</a:t>
            </a:r>
            <a:r>
              <a:rPr lang="en-GB" dirty="0"/>
              <a:t> </a:t>
            </a:r>
            <a:r>
              <a:rPr lang="en-GB" dirty="0" err="1"/>
              <a:t>să</a:t>
            </a:r>
            <a:r>
              <a:rPr lang="en-GB" dirty="0"/>
              <a:t> </a:t>
            </a:r>
            <a:r>
              <a:rPr lang="en-GB" dirty="0" err="1"/>
              <a:t>joace</a:t>
            </a:r>
            <a:r>
              <a:rPr lang="en-GB" dirty="0"/>
              <a:t> un </a:t>
            </a:r>
            <a:r>
              <a:rPr lang="en-GB" dirty="0" err="1"/>
              <a:t>rol</a:t>
            </a:r>
            <a:r>
              <a:rPr lang="en-GB" dirty="0"/>
              <a:t> important.</a:t>
            </a:r>
            <a:endParaRPr lang="ru-RU" dirty="0"/>
          </a:p>
          <a:p>
            <a:r>
              <a:rPr lang="en-GB" dirty="0" err="1"/>
              <a:t>Prototipul</a:t>
            </a:r>
            <a:r>
              <a:rPr lang="en-GB" dirty="0"/>
              <a:t> </a:t>
            </a:r>
            <a:r>
              <a:rPr lang="en-GB" dirty="0" err="1"/>
              <a:t>este</a:t>
            </a:r>
            <a:r>
              <a:rPr lang="en-GB" dirty="0"/>
              <a:t> o </a:t>
            </a:r>
            <a:r>
              <a:rPr lang="en-GB" dirty="0" err="1"/>
              <a:t>schiță</a:t>
            </a:r>
            <a:r>
              <a:rPr lang="en-GB" dirty="0"/>
              <a:t> a </a:t>
            </a:r>
            <a:r>
              <a:rPr lang="en-GB" dirty="0" err="1"/>
              <a:t>viitorului</a:t>
            </a:r>
            <a:r>
              <a:rPr lang="en-GB" dirty="0"/>
              <a:t> </a:t>
            </a:r>
            <a:r>
              <a:rPr lang="en-GB" dirty="0" err="1"/>
              <a:t>sistem</a:t>
            </a:r>
            <a:r>
              <a:rPr lang="en-GB" dirty="0"/>
              <a:t>: el nu are </a:t>
            </a:r>
            <a:r>
              <a:rPr lang="en-GB" dirty="0" err="1"/>
              <a:t>performanțele</a:t>
            </a:r>
            <a:r>
              <a:rPr lang="en-GB" dirty="0"/>
              <a:t> </a:t>
            </a:r>
            <a:r>
              <a:rPr lang="en-GB" dirty="0" err="1"/>
              <a:t>și</a:t>
            </a:r>
            <a:r>
              <a:rPr lang="en-GB" dirty="0"/>
              <a:t> nu </a:t>
            </a:r>
            <a:r>
              <a:rPr lang="en-GB" dirty="0" err="1"/>
              <a:t>raspunde</a:t>
            </a:r>
            <a:r>
              <a:rPr lang="en-GB" dirty="0"/>
              <a:t> </a:t>
            </a:r>
            <a:r>
              <a:rPr lang="en-GB" dirty="0" err="1"/>
              <a:t>exigențelor</a:t>
            </a:r>
            <a:r>
              <a:rPr lang="en-GB" dirty="0"/>
              <a:t> de </a:t>
            </a:r>
            <a:r>
              <a:rPr lang="en-GB" dirty="0" err="1"/>
              <a:t>calitate</a:t>
            </a:r>
            <a:r>
              <a:rPr lang="en-GB" dirty="0"/>
              <a:t> ale </a:t>
            </a:r>
            <a:r>
              <a:rPr lang="en-GB" dirty="0" err="1"/>
              <a:t>unui</a:t>
            </a:r>
            <a:r>
              <a:rPr lang="en-GB" dirty="0"/>
              <a:t> </a:t>
            </a:r>
            <a:r>
              <a:rPr lang="en-GB" dirty="0" err="1"/>
              <a:t>produs</a:t>
            </a:r>
            <a:r>
              <a:rPr lang="en-GB" dirty="0"/>
              <a:t> </a:t>
            </a:r>
            <a:r>
              <a:rPr lang="en-GB" dirty="0" err="1"/>
              <a:t>finit</a:t>
            </a:r>
            <a:r>
              <a:rPr lang="en-GB" dirty="0"/>
              <a:t>. </a:t>
            </a:r>
            <a:r>
              <a:rPr lang="en-GB" dirty="0" err="1"/>
              <a:t>Prototipul</a:t>
            </a:r>
            <a:r>
              <a:rPr lang="en-GB" dirty="0"/>
              <a:t> </a:t>
            </a:r>
            <a:r>
              <a:rPr lang="en-GB" dirty="0" err="1"/>
              <a:t>oferă</a:t>
            </a:r>
            <a:r>
              <a:rPr lang="en-GB" dirty="0"/>
              <a:t> </a:t>
            </a:r>
            <a:r>
              <a:rPr lang="en-GB" dirty="0" err="1"/>
              <a:t>utilizatorului</a:t>
            </a:r>
            <a:r>
              <a:rPr lang="en-GB" dirty="0"/>
              <a:t> </a:t>
            </a:r>
            <a:r>
              <a:rPr lang="en-GB" dirty="0" err="1"/>
              <a:t>functionalitțăi</a:t>
            </a:r>
            <a:r>
              <a:rPr lang="en-GB" dirty="0"/>
              <a:t> (nu </a:t>
            </a:r>
            <a:r>
              <a:rPr lang="en-GB" dirty="0" err="1"/>
              <a:t>în</a:t>
            </a:r>
            <a:r>
              <a:rPr lang="en-GB" dirty="0"/>
              <a:t> </a:t>
            </a:r>
            <a:r>
              <a:rPr lang="en-GB" dirty="0" err="1"/>
              <a:t>totalitate</a:t>
            </a:r>
            <a:r>
              <a:rPr lang="en-GB" dirty="0"/>
              <a:t>) ale </a:t>
            </a:r>
            <a:r>
              <a:rPr lang="en-GB" dirty="0" err="1"/>
              <a:t>viitorului</a:t>
            </a:r>
            <a:r>
              <a:rPr lang="en-GB" dirty="0"/>
              <a:t> </a:t>
            </a:r>
            <a:r>
              <a:rPr lang="en-GB" dirty="0" err="1"/>
              <a:t>sistem</a:t>
            </a:r>
            <a:r>
              <a:rPr lang="en-GB" dirty="0"/>
              <a:t> </a:t>
            </a:r>
            <a:r>
              <a:rPr lang="en-GB" dirty="0" err="1"/>
              <a:t>și</a:t>
            </a:r>
            <a:r>
              <a:rPr lang="en-GB" dirty="0"/>
              <a:t> </a:t>
            </a:r>
            <a:r>
              <a:rPr lang="en-GB" dirty="0" err="1"/>
              <a:t>interfața</a:t>
            </a:r>
            <a:r>
              <a:rPr lang="en-GB" dirty="0"/>
              <a:t> </a:t>
            </a:r>
            <a:r>
              <a:rPr lang="en-GB" dirty="0" err="1"/>
              <a:t>sa</a:t>
            </a:r>
            <a:r>
              <a:rPr lang="en-GB" dirty="0"/>
              <a:t>. El </a:t>
            </a:r>
            <a:r>
              <a:rPr lang="en-GB" dirty="0" err="1"/>
              <a:t>este</a:t>
            </a:r>
            <a:r>
              <a:rPr lang="en-GB" dirty="0"/>
              <a:t> </a:t>
            </a:r>
            <a:r>
              <a:rPr lang="en-GB" dirty="0" err="1"/>
              <a:t>dezvoltat</a:t>
            </a:r>
            <a:r>
              <a:rPr lang="en-GB" dirty="0"/>
              <a:t> </a:t>
            </a:r>
            <a:r>
              <a:rPr lang="en-GB" dirty="0" err="1"/>
              <a:t>într</a:t>
            </a:r>
            <a:r>
              <a:rPr lang="en-GB" dirty="0"/>
              <a:t>-o </a:t>
            </a:r>
            <a:r>
              <a:rPr lang="en-GB" dirty="0" err="1"/>
              <a:t>manieră</a:t>
            </a:r>
            <a:r>
              <a:rPr lang="en-GB" dirty="0"/>
              <a:t> </a:t>
            </a:r>
            <a:r>
              <a:rPr lang="en-GB" dirty="0" err="1"/>
              <a:t>iterativă</a:t>
            </a:r>
            <a:r>
              <a:rPr lang="en-GB" dirty="0"/>
              <a:t>. </a:t>
            </a:r>
            <a:endParaRPr lang="ru-RU" dirty="0"/>
          </a:p>
          <a:p>
            <a:r>
              <a:rPr lang="it-IT" dirty="0"/>
              <a:t>Cerin</a:t>
            </a:r>
            <a:r>
              <a:rPr lang="en-GB" dirty="0"/>
              <a:t>t</a:t>
            </a:r>
            <a:r>
              <a:rPr lang="it-IT" dirty="0"/>
              <a:t>ele sunt extrase </a:t>
            </a:r>
            <a:r>
              <a:rPr lang="en-GB" dirty="0"/>
              <a:t>s</a:t>
            </a:r>
            <a:r>
              <a:rPr lang="it-IT" dirty="0"/>
              <a:t>i validate iterativ prin utilizarea prototipului. La fiecare itera</a:t>
            </a:r>
            <a:r>
              <a:rPr lang="en-GB" dirty="0"/>
              <a:t>ț</a:t>
            </a:r>
            <a:r>
              <a:rPr lang="it-IT" dirty="0"/>
              <a:t>ie specifica</a:t>
            </a:r>
            <a:r>
              <a:rPr lang="en-GB" dirty="0"/>
              <a:t>ț</a:t>
            </a:r>
            <a:r>
              <a:rPr lang="it-IT" dirty="0"/>
              <a:t>ia sistemului este modificat</a:t>
            </a:r>
            <a:r>
              <a:rPr lang="en-GB" dirty="0"/>
              <a:t>ă ș</a:t>
            </a:r>
            <a:r>
              <a:rPr lang="it-IT" dirty="0"/>
              <a:t>i detaliat</a:t>
            </a:r>
            <a:r>
              <a:rPr lang="en-GB" dirty="0"/>
              <a:t>ă</a:t>
            </a:r>
            <a:r>
              <a:rPr lang="it-IT" dirty="0"/>
              <a:t> p</a:t>
            </a:r>
            <a:r>
              <a:rPr lang="en-GB" dirty="0"/>
              <a:t>â</a:t>
            </a:r>
            <a:r>
              <a:rPr lang="it-IT" dirty="0"/>
              <a:t>n</a:t>
            </a:r>
            <a:r>
              <a:rPr lang="en-GB" dirty="0"/>
              <a:t>ă</a:t>
            </a:r>
            <a:r>
              <a:rPr lang="it-IT" dirty="0"/>
              <a:t> c</a:t>
            </a:r>
            <a:r>
              <a:rPr lang="en-GB" dirty="0"/>
              <a:t>â</a:t>
            </a:r>
            <a:r>
              <a:rPr lang="it-IT" dirty="0"/>
              <a:t>nd prototipul satisface necesit</a:t>
            </a:r>
            <a:r>
              <a:rPr lang="en-GB" dirty="0" err="1"/>
              <a:t>ăț</a:t>
            </a:r>
            <a:r>
              <a:rPr lang="it-IT" dirty="0"/>
              <a:t>ile utilizatorilor. </a:t>
            </a:r>
            <a:r>
              <a:rPr lang="fr-FR" dirty="0"/>
              <a:t>Un prototip care este utilizat pentru a desprinde cerin</a:t>
            </a:r>
            <a:r>
              <a:rPr lang="en-GB" dirty="0"/>
              <a:t>ț</a:t>
            </a:r>
            <a:r>
              <a:rPr lang="fr-FR" dirty="0"/>
              <a:t>ele viitorilor utilizatori, este o "machet</a:t>
            </a:r>
            <a:r>
              <a:rPr lang="en-GB" dirty="0"/>
              <a:t>ă</a:t>
            </a:r>
            <a:r>
              <a:rPr lang="fr-FR" dirty="0"/>
              <a:t> exploratoare".</a:t>
            </a:r>
            <a:endParaRPr lang="ru-RU" dirty="0"/>
          </a:p>
          <a:p>
            <a:endParaRPr lang="ru-RU" dirty="0"/>
          </a:p>
        </p:txBody>
      </p:sp>
    </p:spTree>
    <p:extLst>
      <p:ext uri="{BB962C8B-B14F-4D97-AF65-F5344CB8AC3E}">
        <p14:creationId xmlns:p14="http://schemas.microsoft.com/office/powerpoint/2010/main" val="264023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0218"/>
            <a:ext cx="10515600" cy="5816745"/>
          </a:xfrm>
        </p:spPr>
        <p:txBody>
          <a:bodyPr>
            <a:normAutofit lnSpcReduction="10000"/>
          </a:bodyPr>
          <a:lstStyle/>
          <a:p>
            <a:r>
              <a:rPr lang="ro-RO" dirty="0"/>
              <a:t>Conceptul nou dat sistemului </a:t>
            </a:r>
            <a:r>
              <a:rPr lang="ro-RO" dirty="0" smtClean="0"/>
              <a:t>reprezintă:</a:t>
            </a:r>
          </a:p>
          <a:p>
            <a:pPr marL="0" indent="0">
              <a:buNone/>
            </a:pPr>
            <a:r>
              <a:rPr lang="ro-RO" dirty="0" smtClean="0"/>
              <a:t> </a:t>
            </a:r>
            <a:r>
              <a:rPr lang="ro-RO" b="1" i="1" dirty="0">
                <a:solidFill>
                  <a:srgbClr val="C00000"/>
                </a:solidFill>
              </a:rPr>
              <a:t>un set de componente interdependente, o entitate complexă în care spaţiul-timp arată asemănările structurale.</a:t>
            </a:r>
            <a:endParaRPr lang="ru-RU" b="1" i="1" dirty="0">
              <a:solidFill>
                <a:srgbClr val="C00000"/>
              </a:solidFill>
            </a:endParaRPr>
          </a:p>
          <a:p>
            <a:r>
              <a:rPr lang="ro-RO" dirty="0"/>
              <a:t>Ludowig van Bertalanffy este considerat părintele teoriei sistemelor, definind </a:t>
            </a:r>
            <a:r>
              <a:rPr lang="ro-RO" b="1" i="1" dirty="0">
                <a:solidFill>
                  <a:srgbClr val="C00000"/>
                </a:solidFill>
              </a:rPr>
              <a:t>sistemul ca un ansamblu de elemente aflate în interacţiune</a:t>
            </a:r>
            <a:r>
              <a:rPr lang="ro-RO" dirty="0"/>
              <a:t>.</a:t>
            </a:r>
            <a:endParaRPr lang="ru-RU" dirty="0"/>
          </a:p>
          <a:p>
            <a:r>
              <a:rPr lang="ro-RO" dirty="0"/>
              <a:t>În accepţiunea teoriei matematice a sistemelor </a:t>
            </a:r>
            <a:r>
              <a:rPr lang="ro-RO" b="1" i="1" dirty="0"/>
              <a:t>informaţia</a:t>
            </a:r>
            <a:r>
              <a:rPr lang="ro-RO" dirty="0"/>
              <a:t> este considerată expresie a ordinii şi organizării, specifică fiecărui subsistem în parte.</a:t>
            </a:r>
            <a:endParaRPr lang="ru-RU" dirty="0"/>
          </a:p>
          <a:p>
            <a:r>
              <a:rPr lang="ro-RO" dirty="0"/>
              <a:t>Teoria sistemelor recunoaşte că după mulţimea elementelor şi relaţiile cu mediul, după factorul timp, după coeficientul de complexitate şi după natura relaţiilor dintre mărimile de intrare şi cele de ieşire, sistemele pot fi: finite sau infinite, închise sau deschise, statice sau dinamice, simple sau complexe, determinate sau probabilistice, liniare sau neliniare etc. </a:t>
            </a:r>
            <a:endParaRPr lang="ru-RU" dirty="0"/>
          </a:p>
        </p:txBody>
      </p:sp>
    </p:spTree>
    <p:extLst>
      <p:ext uri="{BB962C8B-B14F-4D97-AF65-F5344CB8AC3E}">
        <p14:creationId xmlns:p14="http://schemas.microsoft.com/office/powerpoint/2010/main" val="391528122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18052"/>
            <a:ext cx="11353800" cy="5858911"/>
          </a:xfrm>
        </p:spPr>
        <p:txBody>
          <a:bodyPr/>
          <a:lstStyle/>
          <a:p>
            <a:r>
              <a:rPr lang="fr-FR" dirty="0"/>
              <a:t>Activitatea de prototipare poate interveni de asemenea </a:t>
            </a:r>
            <a:r>
              <a:rPr lang="en-GB" dirty="0" err="1"/>
              <a:t>i</a:t>
            </a:r>
            <a:r>
              <a:rPr lang="fr-FR" dirty="0"/>
              <a:t>n etapa de proiectare, pentru a experimenta </a:t>
            </a:r>
            <a:r>
              <a:rPr lang="en-GB" dirty="0"/>
              <a:t>s</a:t>
            </a:r>
            <a:r>
              <a:rPr lang="fr-FR" dirty="0"/>
              <a:t>i compara diferite variante. </a:t>
            </a:r>
            <a:r>
              <a:rPr lang="pt-BR" dirty="0"/>
              <a:t>Astfel de prototipuri se numesc "machete experimentale".</a:t>
            </a:r>
            <a:endParaRPr lang="ru-RU" dirty="0"/>
          </a:p>
          <a:p>
            <a:endParaRPr lang="ru-RU" dirty="0"/>
          </a:p>
        </p:txBody>
      </p:sp>
      <p:grpSp>
        <p:nvGrpSpPr>
          <p:cNvPr id="4" name="Group 15275"/>
          <p:cNvGrpSpPr/>
          <p:nvPr/>
        </p:nvGrpSpPr>
        <p:grpSpPr bwMode="auto">
          <a:xfrm>
            <a:off x="2126974" y="1649896"/>
            <a:ext cx="7792278" cy="4527068"/>
            <a:chOff x="0" y="0"/>
            <a:chExt cx="4191000" cy="2133600"/>
          </a:xfrm>
        </p:grpSpPr>
        <p:pic>
          <p:nvPicPr>
            <p:cNvPr id="5" name="Picture 1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6680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2750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043" y="1212574"/>
            <a:ext cx="8030818" cy="5426765"/>
          </a:xfrm>
          <a:prstGeom prst="rect">
            <a:avLst/>
          </a:prstGeom>
          <a:noFill/>
        </p:spPr>
      </p:pic>
      <p:sp>
        <p:nvSpPr>
          <p:cNvPr id="5" name="TextBox 4"/>
          <p:cNvSpPr txBox="1"/>
          <p:nvPr/>
        </p:nvSpPr>
        <p:spPr>
          <a:xfrm>
            <a:off x="934278" y="357809"/>
            <a:ext cx="4651513" cy="461665"/>
          </a:xfrm>
          <a:prstGeom prst="rect">
            <a:avLst/>
          </a:prstGeom>
          <a:noFill/>
        </p:spPr>
        <p:txBody>
          <a:bodyPr wrap="square" rtlCol="0">
            <a:spAutoFit/>
          </a:bodyPr>
          <a:lstStyle/>
          <a:p>
            <a:r>
              <a:rPr lang="fr-FR" sz="2400" b="1" dirty="0"/>
              <a:t>Prototipare </a:t>
            </a:r>
            <a:r>
              <a:rPr lang="en-GB" sz="2400" b="1" dirty="0" err="1"/>
              <a:t>i</a:t>
            </a:r>
            <a:r>
              <a:rPr lang="fr-FR" sz="2400" b="1" dirty="0"/>
              <a:t>n etapa de proiectare</a:t>
            </a:r>
            <a:endParaRPr lang="ru-RU" sz="2400" b="1" dirty="0"/>
          </a:p>
        </p:txBody>
      </p:sp>
    </p:spTree>
    <p:extLst>
      <p:ext uri="{BB962C8B-B14F-4D97-AF65-F5344CB8AC3E}">
        <p14:creationId xmlns:p14="http://schemas.microsoft.com/office/powerpoint/2010/main" val="31699470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576470"/>
            <a:ext cx="11688417" cy="5600493"/>
          </a:xfrm>
        </p:spPr>
        <p:txBody>
          <a:bodyPr>
            <a:normAutofit fontScale="92500" lnSpcReduction="20000"/>
          </a:bodyPr>
          <a:lstStyle/>
          <a:p>
            <a:r>
              <a:rPr lang="en-US" dirty="0" err="1"/>
              <a:t>Aceasta</a:t>
            </a:r>
            <a:r>
              <a:rPr lang="en-US" dirty="0"/>
              <a:t> </a:t>
            </a:r>
            <a:r>
              <a:rPr lang="en-US" dirty="0" err="1"/>
              <a:t>este</a:t>
            </a:r>
            <a:r>
              <a:rPr lang="en-US" dirty="0"/>
              <a:t> o </a:t>
            </a:r>
            <a:r>
              <a:rPr lang="en-US" dirty="0" err="1"/>
              <a:t>versiune</a:t>
            </a:r>
            <a:r>
              <a:rPr lang="en-US" dirty="0"/>
              <a:t> </a:t>
            </a:r>
            <a:r>
              <a:rPr lang="en-US" dirty="0" err="1"/>
              <a:t>ciclică</a:t>
            </a:r>
            <a:r>
              <a:rPr lang="en-US" dirty="0"/>
              <a:t> a </a:t>
            </a:r>
            <a:r>
              <a:rPr lang="en-US" dirty="0" err="1"/>
              <a:t>modelului</a:t>
            </a:r>
            <a:r>
              <a:rPr lang="en-US" dirty="0"/>
              <a:t> </a:t>
            </a:r>
            <a:r>
              <a:rPr lang="en-US" dirty="0" err="1"/>
              <a:t>liniar</a:t>
            </a:r>
            <a:r>
              <a:rPr lang="en-US" dirty="0"/>
              <a:t>. </a:t>
            </a:r>
            <a:endParaRPr lang="ru-RU" dirty="0"/>
          </a:p>
          <a:p>
            <a:r>
              <a:rPr lang="en-US" i="1" dirty="0" err="1"/>
              <a:t>Odată</a:t>
            </a:r>
            <a:r>
              <a:rPr lang="en-US" i="1" dirty="0"/>
              <a:t> </a:t>
            </a:r>
            <a:r>
              <a:rPr lang="en-US" i="1" dirty="0" err="1"/>
              <a:t>ce</a:t>
            </a:r>
            <a:r>
              <a:rPr lang="en-US" i="1" dirty="0"/>
              <a:t> </a:t>
            </a:r>
            <a:r>
              <a:rPr lang="en-US" i="1" dirty="0" err="1"/>
              <a:t>analiza</a:t>
            </a:r>
            <a:r>
              <a:rPr lang="en-US" i="1" dirty="0"/>
              <a:t> </a:t>
            </a:r>
            <a:r>
              <a:rPr lang="en-US" i="1" dirty="0" err="1"/>
              <a:t>cerinţelor</a:t>
            </a:r>
            <a:r>
              <a:rPr lang="en-US" i="1" dirty="0"/>
              <a:t> </a:t>
            </a:r>
            <a:r>
              <a:rPr lang="en-US" i="1" dirty="0" err="1"/>
              <a:t>este</a:t>
            </a:r>
            <a:r>
              <a:rPr lang="en-US" i="1" dirty="0"/>
              <a:t> </a:t>
            </a:r>
            <a:r>
              <a:rPr lang="en-US" i="1" dirty="0" err="1"/>
              <a:t>îndeplinită</a:t>
            </a:r>
            <a:r>
              <a:rPr lang="en-US" i="1" dirty="0"/>
              <a:t> </a:t>
            </a:r>
            <a:r>
              <a:rPr lang="en-US" i="1" dirty="0" err="1"/>
              <a:t>şi</a:t>
            </a:r>
            <a:r>
              <a:rPr lang="en-US" i="1" dirty="0"/>
              <a:t> </a:t>
            </a:r>
            <a:r>
              <a:rPr lang="en-US" i="1" dirty="0" err="1"/>
              <a:t>proiectarea</a:t>
            </a:r>
            <a:r>
              <a:rPr lang="en-US" i="1" dirty="0"/>
              <a:t> </a:t>
            </a:r>
            <a:r>
              <a:rPr lang="en-US" i="1" dirty="0" err="1"/>
              <a:t>este</a:t>
            </a:r>
            <a:r>
              <a:rPr lang="en-US" i="1" dirty="0"/>
              <a:t> </a:t>
            </a:r>
            <a:r>
              <a:rPr lang="en-US" i="1" dirty="0" err="1"/>
              <a:t>terminată</a:t>
            </a:r>
            <a:r>
              <a:rPr lang="en-US" i="1" dirty="0"/>
              <a:t>, </a:t>
            </a:r>
            <a:r>
              <a:rPr lang="en-US" i="1" dirty="0" err="1"/>
              <a:t>procesul</a:t>
            </a:r>
            <a:r>
              <a:rPr lang="en-US" i="1" dirty="0"/>
              <a:t> de </a:t>
            </a:r>
            <a:r>
              <a:rPr lang="en-US" i="1" dirty="0" err="1"/>
              <a:t>dezvoltare</a:t>
            </a:r>
            <a:r>
              <a:rPr lang="en-US" i="1" dirty="0"/>
              <a:t> </a:t>
            </a:r>
            <a:r>
              <a:rPr lang="en-US" i="1" dirty="0" err="1"/>
              <a:t>este</a:t>
            </a:r>
            <a:r>
              <a:rPr lang="en-US" i="1" dirty="0"/>
              <a:t> </a:t>
            </a:r>
            <a:r>
              <a:rPr lang="en-US" i="1" dirty="0" err="1"/>
              <a:t>pornit</a:t>
            </a:r>
            <a:r>
              <a:rPr lang="en-US" dirty="0"/>
              <a:t>. </a:t>
            </a:r>
            <a:endParaRPr lang="ru-RU" dirty="0"/>
          </a:p>
          <a:p>
            <a:r>
              <a:rPr lang="en-US" b="1" i="1" dirty="0" err="1"/>
              <a:t>Odată</a:t>
            </a:r>
            <a:r>
              <a:rPr lang="en-US" b="1" i="1" dirty="0"/>
              <a:t> </a:t>
            </a:r>
            <a:r>
              <a:rPr lang="en-US" b="1" i="1" dirty="0" err="1"/>
              <a:t>ce</a:t>
            </a:r>
            <a:r>
              <a:rPr lang="en-US" b="1" i="1" dirty="0"/>
              <a:t> </a:t>
            </a:r>
            <a:r>
              <a:rPr lang="en-US" b="1" i="1" dirty="0" err="1"/>
              <a:t>prototipul</a:t>
            </a:r>
            <a:r>
              <a:rPr lang="en-US" b="1" i="1" dirty="0"/>
              <a:t> </a:t>
            </a:r>
            <a:r>
              <a:rPr lang="en-US" b="1" i="1" dirty="0" err="1"/>
              <a:t>este</a:t>
            </a:r>
            <a:r>
              <a:rPr lang="en-US" b="1" i="1" dirty="0"/>
              <a:t> </a:t>
            </a:r>
            <a:r>
              <a:rPr lang="en-US" b="1" i="1" dirty="0" err="1"/>
              <a:t>creat</a:t>
            </a:r>
            <a:r>
              <a:rPr lang="en-US" b="1" i="1" dirty="0"/>
              <a:t>, </a:t>
            </a:r>
            <a:r>
              <a:rPr lang="en-US" b="1" i="1" dirty="0" err="1"/>
              <a:t>este</a:t>
            </a:r>
            <a:r>
              <a:rPr lang="en-US" b="1" i="1" dirty="0"/>
              <a:t> </a:t>
            </a:r>
            <a:r>
              <a:rPr lang="en-US" b="1" i="1" dirty="0" err="1"/>
              <a:t>dat</a:t>
            </a:r>
            <a:r>
              <a:rPr lang="en-US" b="1" i="1" dirty="0"/>
              <a:t> </a:t>
            </a:r>
            <a:r>
              <a:rPr lang="en-US" b="1" i="1" dirty="0" err="1"/>
              <a:t>consumatorului</a:t>
            </a:r>
            <a:r>
              <a:rPr lang="en-US" b="1" i="1" dirty="0"/>
              <a:t> </a:t>
            </a:r>
            <a:r>
              <a:rPr lang="en-US" b="1" i="1" dirty="0" err="1"/>
              <a:t>pentru</a:t>
            </a:r>
            <a:r>
              <a:rPr lang="en-US" b="1" i="1" dirty="0"/>
              <a:t> </a:t>
            </a:r>
            <a:r>
              <a:rPr lang="en-US" b="1" i="1" dirty="0" err="1"/>
              <a:t>evaluare</a:t>
            </a:r>
            <a:r>
              <a:rPr lang="en-US" b="1" i="1" dirty="0"/>
              <a:t>. </a:t>
            </a:r>
            <a:endParaRPr lang="ru-RU" dirty="0"/>
          </a:p>
          <a:p>
            <a:r>
              <a:rPr lang="en-US" dirty="0" err="1"/>
              <a:t>Consumatorul</a:t>
            </a:r>
            <a:r>
              <a:rPr lang="en-US" dirty="0"/>
              <a:t> </a:t>
            </a:r>
            <a:r>
              <a:rPr lang="en-US" dirty="0" err="1"/>
              <a:t>oferă</a:t>
            </a:r>
            <a:r>
              <a:rPr lang="en-US" dirty="0"/>
              <a:t> feedback </a:t>
            </a:r>
            <a:r>
              <a:rPr lang="en-US" dirty="0" err="1"/>
              <a:t>dezvoltatorului</a:t>
            </a:r>
            <a:r>
              <a:rPr lang="en-US" dirty="0"/>
              <a:t> care </a:t>
            </a:r>
            <a:r>
              <a:rPr lang="en-US" dirty="0" err="1"/>
              <a:t>rafinează</a:t>
            </a:r>
            <a:r>
              <a:rPr lang="en-US" dirty="0"/>
              <a:t> </a:t>
            </a:r>
            <a:r>
              <a:rPr lang="en-US" dirty="0" err="1"/>
              <a:t>produsul</a:t>
            </a:r>
            <a:r>
              <a:rPr lang="en-US" dirty="0"/>
              <a:t> conform cu </a:t>
            </a:r>
            <a:r>
              <a:rPr lang="en-US" dirty="0" err="1"/>
              <a:t>aşteptările</a:t>
            </a:r>
            <a:r>
              <a:rPr lang="en-US" dirty="0"/>
              <a:t> </a:t>
            </a:r>
            <a:r>
              <a:rPr lang="en-US" dirty="0" err="1"/>
              <a:t>consumatorului</a:t>
            </a:r>
            <a:r>
              <a:rPr lang="en-US" dirty="0"/>
              <a:t>. </a:t>
            </a:r>
            <a:endParaRPr lang="ru-RU" dirty="0"/>
          </a:p>
          <a:p>
            <a:r>
              <a:rPr lang="en-US" dirty="0" err="1"/>
              <a:t>După</a:t>
            </a:r>
            <a:r>
              <a:rPr lang="en-US" dirty="0"/>
              <a:t> un </a:t>
            </a:r>
            <a:r>
              <a:rPr lang="en-US" b="1" i="1" dirty="0" err="1"/>
              <a:t>număr</a:t>
            </a:r>
            <a:r>
              <a:rPr lang="en-US" b="1" i="1" dirty="0"/>
              <a:t> </a:t>
            </a:r>
            <a:r>
              <a:rPr lang="en-US" b="1" i="1" dirty="0" err="1"/>
              <a:t>finit</a:t>
            </a:r>
            <a:r>
              <a:rPr lang="en-US" b="1" i="1" dirty="0"/>
              <a:t> de </a:t>
            </a:r>
            <a:r>
              <a:rPr lang="en-US" b="1" i="1" dirty="0" err="1"/>
              <a:t>iteraţii</a:t>
            </a:r>
            <a:r>
              <a:rPr lang="en-US" dirty="0"/>
              <a:t>, </a:t>
            </a:r>
            <a:r>
              <a:rPr lang="en-US" dirty="0" err="1"/>
              <a:t>pachetul</a:t>
            </a:r>
            <a:r>
              <a:rPr lang="en-US" dirty="0"/>
              <a:t> final </a:t>
            </a:r>
            <a:r>
              <a:rPr lang="en-US" dirty="0" err="1"/>
              <a:t>este</a:t>
            </a:r>
            <a:r>
              <a:rPr lang="en-US" dirty="0"/>
              <a:t> </a:t>
            </a:r>
            <a:r>
              <a:rPr lang="en-US" dirty="0" err="1"/>
              <a:t>dat</a:t>
            </a:r>
            <a:r>
              <a:rPr lang="en-US" dirty="0"/>
              <a:t> </a:t>
            </a:r>
            <a:r>
              <a:rPr lang="en-US" dirty="0" err="1"/>
              <a:t>consumatorului</a:t>
            </a:r>
            <a:r>
              <a:rPr lang="en-US" dirty="0"/>
              <a:t>. </a:t>
            </a:r>
            <a:r>
              <a:rPr lang="en-US" dirty="0" err="1"/>
              <a:t>În</a:t>
            </a:r>
            <a:r>
              <a:rPr lang="en-US" dirty="0"/>
              <a:t> </a:t>
            </a:r>
            <a:r>
              <a:rPr lang="en-US" dirty="0" err="1"/>
              <a:t>această</a:t>
            </a:r>
            <a:r>
              <a:rPr lang="en-US" dirty="0"/>
              <a:t> </a:t>
            </a:r>
            <a:r>
              <a:rPr lang="en-US" dirty="0" err="1"/>
              <a:t>metodologie</a:t>
            </a:r>
            <a:r>
              <a:rPr lang="en-US" dirty="0"/>
              <a:t>, software-</a:t>
            </a:r>
            <a:r>
              <a:rPr lang="en-US" dirty="0" err="1"/>
              <a:t>ul</a:t>
            </a:r>
            <a:r>
              <a:rPr lang="en-US" dirty="0"/>
              <a:t> </a:t>
            </a:r>
            <a:r>
              <a:rPr lang="en-US" dirty="0" err="1"/>
              <a:t>evoluează</a:t>
            </a:r>
            <a:r>
              <a:rPr lang="en-US" dirty="0"/>
              <a:t> ca </a:t>
            </a:r>
            <a:r>
              <a:rPr lang="en-US" dirty="0" err="1"/>
              <a:t>rezultat</a:t>
            </a:r>
            <a:r>
              <a:rPr lang="en-US" dirty="0"/>
              <a:t> al </a:t>
            </a:r>
            <a:r>
              <a:rPr lang="en-US" dirty="0" err="1"/>
              <a:t>schimbului</a:t>
            </a:r>
            <a:r>
              <a:rPr lang="en-US" dirty="0"/>
              <a:t> periodic de </a:t>
            </a:r>
            <a:r>
              <a:rPr lang="en-US" dirty="0" err="1"/>
              <a:t>informaţii</a:t>
            </a:r>
            <a:r>
              <a:rPr lang="en-US" dirty="0"/>
              <a:t> </a:t>
            </a:r>
            <a:r>
              <a:rPr lang="en-US" dirty="0" err="1"/>
              <a:t>dintre</a:t>
            </a:r>
            <a:r>
              <a:rPr lang="en-US" dirty="0"/>
              <a:t> </a:t>
            </a:r>
            <a:r>
              <a:rPr lang="en-US" dirty="0" err="1"/>
              <a:t>consumator</a:t>
            </a:r>
            <a:r>
              <a:rPr lang="en-US" dirty="0"/>
              <a:t> </a:t>
            </a:r>
            <a:r>
              <a:rPr lang="en-US" dirty="0" err="1"/>
              <a:t>şi</a:t>
            </a:r>
            <a:r>
              <a:rPr lang="en-US" dirty="0"/>
              <a:t> </a:t>
            </a:r>
            <a:r>
              <a:rPr lang="en-US" dirty="0" err="1"/>
              <a:t>dezvoltator</a:t>
            </a:r>
            <a:r>
              <a:rPr lang="en-US" dirty="0"/>
              <a:t>. </a:t>
            </a:r>
            <a:r>
              <a:rPr lang="en-US" dirty="0" err="1"/>
              <a:t>Acesta</a:t>
            </a:r>
            <a:r>
              <a:rPr lang="en-US" dirty="0"/>
              <a:t> </a:t>
            </a:r>
            <a:r>
              <a:rPr lang="en-US" dirty="0" err="1"/>
              <a:t>este</a:t>
            </a:r>
            <a:r>
              <a:rPr lang="en-US" dirty="0"/>
              <a:t> </a:t>
            </a:r>
            <a:r>
              <a:rPr lang="en-US" dirty="0" err="1"/>
              <a:t>modelul</a:t>
            </a:r>
            <a:r>
              <a:rPr lang="en-US" dirty="0"/>
              <a:t> </a:t>
            </a:r>
            <a:r>
              <a:rPr lang="en-US" dirty="0" err="1"/>
              <a:t>cel</a:t>
            </a:r>
            <a:r>
              <a:rPr lang="en-US" dirty="0"/>
              <a:t> </a:t>
            </a:r>
            <a:r>
              <a:rPr lang="en-US" dirty="0" err="1"/>
              <a:t>mai</a:t>
            </a:r>
            <a:r>
              <a:rPr lang="en-US" dirty="0"/>
              <a:t> popular din </a:t>
            </a:r>
            <a:r>
              <a:rPr lang="en-US" dirty="0" err="1"/>
              <a:t>industria</a:t>
            </a:r>
            <a:r>
              <a:rPr lang="en-US" dirty="0"/>
              <a:t> IT. </a:t>
            </a:r>
            <a:endParaRPr lang="ru-RU" dirty="0"/>
          </a:p>
          <a:p>
            <a:r>
              <a:rPr lang="en-US" dirty="0" err="1"/>
              <a:t>Majoritatea</a:t>
            </a:r>
            <a:r>
              <a:rPr lang="en-US" dirty="0"/>
              <a:t> </a:t>
            </a:r>
            <a:r>
              <a:rPr lang="en-US" dirty="0" err="1"/>
              <a:t>produselor</a:t>
            </a:r>
            <a:r>
              <a:rPr lang="en-US" dirty="0"/>
              <a:t> software de </a:t>
            </a:r>
            <a:r>
              <a:rPr lang="en-US" dirty="0" err="1"/>
              <a:t>succes</a:t>
            </a:r>
            <a:r>
              <a:rPr lang="en-US" dirty="0"/>
              <a:t> au </a:t>
            </a:r>
            <a:r>
              <a:rPr lang="en-US" dirty="0" err="1"/>
              <a:t>fost</a:t>
            </a:r>
            <a:r>
              <a:rPr lang="en-US" dirty="0"/>
              <a:t> create </a:t>
            </a:r>
            <a:r>
              <a:rPr lang="en-US" dirty="0" err="1"/>
              <a:t>folosind</a:t>
            </a:r>
            <a:r>
              <a:rPr lang="en-US" dirty="0"/>
              <a:t> </a:t>
            </a:r>
            <a:r>
              <a:rPr lang="en-US" dirty="0" err="1"/>
              <a:t>acest</a:t>
            </a:r>
            <a:r>
              <a:rPr lang="en-US" dirty="0"/>
              <a:t> model, </a:t>
            </a:r>
            <a:r>
              <a:rPr lang="en-US" dirty="0" err="1"/>
              <a:t>întrucât</a:t>
            </a:r>
            <a:r>
              <a:rPr lang="en-US" dirty="0"/>
              <a:t> </a:t>
            </a:r>
            <a:r>
              <a:rPr lang="en-US" dirty="0" err="1"/>
              <a:t>este</a:t>
            </a:r>
            <a:r>
              <a:rPr lang="en-US" dirty="0"/>
              <a:t> </a:t>
            </a:r>
            <a:r>
              <a:rPr lang="en-US" dirty="0" err="1"/>
              <a:t>foarte</a:t>
            </a:r>
            <a:r>
              <a:rPr lang="en-US" dirty="0"/>
              <a:t> </a:t>
            </a:r>
            <a:r>
              <a:rPr lang="en-US" dirty="0" err="1"/>
              <a:t>dificil</a:t>
            </a:r>
            <a:r>
              <a:rPr lang="en-US" dirty="0"/>
              <a:t> </a:t>
            </a:r>
            <a:r>
              <a:rPr lang="en-US" dirty="0" err="1"/>
              <a:t>să</a:t>
            </a:r>
            <a:r>
              <a:rPr lang="en-US" dirty="0"/>
              <a:t> </a:t>
            </a:r>
            <a:r>
              <a:rPr lang="en-US" dirty="0" err="1"/>
              <a:t>înţelegi</a:t>
            </a:r>
            <a:r>
              <a:rPr lang="en-US" dirty="0"/>
              <a:t> </a:t>
            </a:r>
            <a:r>
              <a:rPr lang="en-US" dirty="0" err="1"/>
              <a:t>toate</a:t>
            </a:r>
            <a:r>
              <a:rPr lang="en-US" dirty="0"/>
              <a:t> </a:t>
            </a:r>
            <a:r>
              <a:rPr lang="en-US" dirty="0" err="1"/>
              <a:t>cerinţele</a:t>
            </a:r>
            <a:r>
              <a:rPr lang="en-US" dirty="0"/>
              <a:t> </a:t>
            </a:r>
            <a:r>
              <a:rPr lang="en-US" dirty="0" err="1"/>
              <a:t>utilizatorilor</a:t>
            </a:r>
            <a:r>
              <a:rPr lang="en-US" dirty="0"/>
              <a:t> </a:t>
            </a:r>
            <a:r>
              <a:rPr lang="en-US" dirty="0" err="1"/>
              <a:t>dintr</a:t>
            </a:r>
            <a:r>
              <a:rPr lang="en-US" dirty="0"/>
              <a:t>-o </a:t>
            </a:r>
            <a:r>
              <a:rPr lang="en-US" dirty="0" err="1"/>
              <a:t>singură</a:t>
            </a:r>
            <a:r>
              <a:rPr lang="en-US" dirty="0"/>
              <a:t> </a:t>
            </a:r>
            <a:r>
              <a:rPr lang="en-US" dirty="0" err="1"/>
              <a:t>încercare</a:t>
            </a:r>
            <a:r>
              <a:rPr lang="en-US" dirty="0"/>
              <a:t>. </a:t>
            </a:r>
            <a:r>
              <a:rPr lang="en-US" dirty="0" err="1"/>
              <a:t>Există</a:t>
            </a:r>
            <a:r>
              <a:rPr lang="en-US" dirty="0"/>
              <a:t> </a:t>
            </a:r>
            <a:r>
              <a:rPr lang="en-US" dirty="0" err="1"/>
              <a:t>multe</a:t>
            </a:r>
            <a:r>
              <a:rPr lang="en-US" dirty="0"/>
              <a:t> </a:t>
            </a:r>
            <a:r>
              <a:rPr lang="en-US" dirty="0" err="1"/>
              <a:t>variante</a:t>
            </a:r>
            <a:r>
              <a:rPr lang="en-US" dirty="0"/>
              <a:t> ale </a:t>
            </a:r>
            <a:r>
              <a:rPr lang="en-US" dirty="0" err="1"/>
              <a:t>modelului</a:t>
            </a:r>
            <a:r>
              <a:rPr lang="en-US" dirty="0"/>
              <a:t>, din </a:t>
            </a:r>
            <a:r>
              <a:rPr lang="en-US" dirty="0" err="1"/>
              <a:t>cauza</a:t>
            </a:r>
            <a:r>
              <a:rPr lang="en-US" dirty="0"/>
              <a:t> </a:t>
            </a:r>
            <a:r>
              <a:rPr lang="en-US" dirty="0" err="1"/>
              <a:t>diverselor</a:t>
            </a:r>
            <a:r>
              <a:rPr lang="en-US" dirty="0"/>
              <a:t> </a:t>
            </a:r>
            <a:r>
              <a:rPr lang="en-US" dirty="0" err="1"/>
              <a:t>stilurilor</a:t>
            </a:r>
            <a:r>
              <a:rPr lang="en-US" dirty="0"/>
              <a:t> </a:t>
            </a:r>
            <a:r>
              <a:rPr lang="en-US" dirty="0" err="1"/>
              <a:t>manageriale</a:t>
            </a:r>
            <a:r>
              <a:rPr lang="en-US" dirty="0"/>
              <a:t> ale </a:t>
            </a:r>
            <a:r>
              <a:rPr lang="en-US" dirty="0" err="1"/>
              <a:t>companiilor</a:t>
            </a:r>
            <a:r>
              <a:rPr lang="en-US" dirty="0"/>
              <a:t>. </a:t>
            </a:r>
            <a:r>
              <a:rPr lang="en-US" dirty="0" err="1"/>
              <a:t>Versiuni</a:t>
            </a:r>
            <a:r>
              <a:rPr lang="en-US" dirty="0"/>
              <a:t> </a:t>
            </a:r>
            <a:r>
              <a:rPr lang="en-US" dirty="0" err="1"/>
              <a:t>noi</a:t>
            </a:r>
            <a:r>
              <a:rPr lang="en-US" dirty="0"/>
              <a:t> ale </a:t>
            </a:r>
            <a:r>
              <a:rPr lang="en-US" dirty="0" err="1"/>
              <a:t>unui</a:t>
            </a:r>
            <a:r>
              <a:rPr lang="en-US" dirty="0"/>
              <a:t> </a:t>
            </a:r>
            <a:r>
              <a:rPr lang="en-US" dirty="0" err="1"/>
              <a:t>produs</a:t>
            </a:r>
            <a:r>
              <a:rPr lang="en-US" dirty="0"/>
              <a:t> software </a:t>
            </a:r>
            <a:r>
              <a:rPr lang="en-US" dirty="0" err="1"/>
              <a:t>apar</a:t>
            </a:r>
            <a:r>
              <a:rPr lang="en-US" dirty="0"/>
              <a:t> ca </a:t>
            </a:r>
            <a:r>
              <a:rPr lang="en-US" dirty="0" err="1"/>
              <a:t>rezultat</a:t>
            </a:r>
            <a:r>
              <a:rPr lang="en-US" dirty="0"/>
              <a:t> al </a:t>
            </a:r>
            <a:r>
              <a:rPr lang="en-US" dirty="0" err="1"/>
              <a:t>modelului</a:t>
            </a:r>
            <a:r>
              <a:rPr lang="en-US" dirty="0"/>
              <a:t> cu </a:t>
            </a:r>
            <a:r>
              <a:rPr lang="en-US" dirty="0" err="1"/>
              <a:t>prototipuri</a:t>
            </a:r>
            <a:r>
              <a:rPr lang="en-US" dirty="0"/>
              <a:t>. </a:t>
            </a:r>
            <a:endParaRPr lang="ru-RU" dirty="0"/>
          </a:p>
          <a:p>
            <a:r>
              <a:rPr lang="en-US" dirty="0"/>
              <a:t> </a:t>
            </a:r>
            <a:r>
              <a:rPr lang="en-US" dirty="0" err="1"/>
              <a:t>În</a:t>
            </a:r>
            <a:r>
              <a:rPr lang="en-US" dirty="0"/>
              <a:t> general </a:t>
            </a:r>
            <a:r>
              <a:rPr lang="en-US" dirty="0" err="1"/>
              <a:t>prototipul</a:t>
            </a:r>
            <a:r>
              <a:rPr lang="en-US" dirty="0"/>
              <a:t> </a:t>
            </a:r>
            <a:r>
              <a:rPr lang="en-US" dirty="0" err="1"/>
              <a:t>simulează</a:t>
            </a:r>
            <a:r>
              <a:rPr lang="en-US" dirty="0"/>
              <a:t> </a:t>
            </a:r>
            <a:r>
              <a:rPr lang="en-US" dirty="0" err="1"/>
              <a:t>numai</a:t>
            </a:r>
            <a:r>
              <a:rPr lang="en-US" dirty="0"/>
              <a:t> </a:t>
            </a:r>
            <a:r>
              <a:rPr lang="en-US" dirty="0" err="1"/>
              <a:t>câteva</a:t>
            </a:r>
            <a:r>
              <a:rPr lang="en-US" dirty="0"/>
              <a:t> </a:t>
            </a:r>
            <a:r>
              <a:rPr lang="en-US" dirty="0" err="1"/>
              <a:t>aspecte</a:t>
            </a:r>
            <a:r>
              <a:rPr lang="en-US" dirty="0"/>
              <a:t> ale </a:t>
            </a:r>
            <a:r>
              <a:rPr lang="en-US" dirty="0" err="1"/>
              <a:t>atributelor</a:t>
            </a:r>
            <a:r>
              <a:rPr lang="en-US" dirty="0"/>
              <a:t> </a:t>
            </a:r>
            <a:r>
              <a:rPr lang="en-US" dirty="0" err="1"/>
              <a:t>programului</a:t>
            </a:r>
            <a:r>
              <a:rPr lang="en-US" dirty="0"/>
              <a:t> final </a:t>
            </a:r>
            <a:r>
              <a:rPr lang="en-US" dirty="0" err="1"/>
              <a:t>şi</a:t>
            </a:r>
            <a:r>
              <a:rPr lang="en-US" dirty="0"/>
              <a:t> </a:t>
            </a:r>
            <a:r>
              <a:rPr lang="en-US" dirty="0" err="1"/>
              <a:t>poate</a:t>
            </a:r>
            <a:r>
              <a:rPr lang="en-US" dirty="0"/>
              <a:t> fi </a:t>
            </a:r>
            <a:r>
              <a:rPr lang="en-US" dirty="0" err="1"/>
              <a:t>complet</a:t>
            </a:r>
            <a:r>
              <a:rPr lang="en-US" dirty="0"/>
              <a:t> </a:t>
            </a:r>
            <a:r>
              <a:rPr lang="en-US" dirty="0" err="1"/>
              <a:t>diferit</a:t>
            </a:r>
            <a:r>
              <a:rPr lang="en-US" dirty="0"/>
              <a:t> de </a:t>
            </a:r>
            <a:r>
              <a:rPr lang="en-US" dirty="0" err="1"/>
              <a:t>implementarea</a:t>
            </a:r>
            <a:r>
              <a:rPr lang="en-US" dirty="0"/>
              <a:t> </a:t>
            </a:r>
            <a:r>
              <a:rPr lang="en-US" dirty="0" err="1"/>
              <a:t>finală</a:t>
            </a:r>
            <a:r>
              <a:rPr lang="en-US" dirty="0"/>
              <a:t>.</a:t>
            </a:r>
            <a:endParaRPr lang="ru-RU" dirty="0"/>
          </a:p>
          <a:p>
            <a:pPr marL="0" indent="0">
              <a:buNone/>
            </a:pPr>
            <a:endParaRPr lang="ru-RU" dirty="0"/>
          </a:p>
        </p:txBody>
      </p:sp>
    </p:spTree>
    <p:extLst>
      <p:ext uri="{BB962C8B-B14F-4D97-AF65-F5344CB8AC3E}">
        <p14:creationId xmlns:p14="http://schemas.microsoft.com/office/powerpoint/2010/main" val="29152835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46364"/>
            <a:ext cx="10515600" cy="5830599"/>
          </a:xfrm>
        </p:spPr>
        <p:txBody>
          <a:bodyPr/>
          <a:lstStyle/>
          <a:p>
            <a:pPr marL="0" indent="0">
              <a:buNone/>
            </a:pPr>
            <a:r>
              <a:rPr lang="ro-RO" dirty="0" smtClean="0"/>
              <a:t>	</a:t>
            </a:r>
            <a:r>
              <a:rPr lang="en-US" dirty="0" err="1" smtClean="0"/>
              <a:t>Scopul</a:t>
            </a:r>
            <a:r>
              <a:rPr lang="en-US" dirty="0" smtClean="0"/>
              <a:t> </a:t>
            </a:r>
            <a:r>
              <a:rPr lang="en-US" dirty="0" err="1"/>
              <a:t>convenţional</a:t>
            </a:r>
            <a:r>
              <a:rPr lang="en-US" dirty="0"/>
              <a:t> al </a:t>
            </a:r>
            <a:r>
              <a:rPr lang="en-US" dirty="0" err="1"/>
              <a:t>unui</a:t>
            </a:r>
            <a:r>
              <a:rPr lang="en-US" dirty="0"/>
              <a:t> </a:t>
            </a:r>
            <a:r>
              <a:rPr lang="en-US" dirty="0" err="1"/>
              <a:t>prototip</a:t>
            </a:r>
            <a:r>
              <a:rPr lang="en-US" dirty="0"/>
              <a:t> </a:t>
            </a:r>
            <a:r>
              <a:rPr lang="en-US" dirty="0" err="1"/>
              <a:t>este</a:t>
            </a:r>
            <a:r>
              <a:rPr lang="en-US" dirty="0"/>
              <a:t> de a </a:t>
            </a:r>
            <a:r>
              <a:rPr lang="en-US" dirty="0" err="1"/>
              <a:t>permite</a:t>
            </a:r>
            <a:r>
              <a:rPr lang="en-US" dirty="0"/>
              <a:t> </a:t>
            </a:r>
            <a:r>
              <a:rPr lang="en-US" dirty="0" err="1"/>
              <a:t>utilizatorilor</a:t>
            </a:r>
            <a:r>
              <a:rPr lang="en-US" dirty="0"/>
              <a:t> de software </a:t>
            </a:r>
            <a:r>
              <a:rPr lang="en-US" dirty="0" err="1"/>
              <a:t>să</a:t>
            </a:r>
            <a:r>
              <a:rPr lang="en-US" dirty="0"/>
              <a:t> </a:t>
            </a:r>
            <a:r>
              <a:rPr lang="en-US" dirty="0" err="1"/>
              <a:t>evalueze</a:t>
            </a:r>
            <a:r>
              <a:rPr lang="en-US" dirty="0"/>
              <a:t> </a:t>
            </a:r>
            <a:r>
              <a:rPr lang="en-US" dirty="0" err="1"/>
              <a:t>propunerile</a:t>
            </a:r>
            <a:r>
              <a:rPr lang="en-US" dirty="0"/>
              <a:t> </a:t>
            </a:r>
            <a:r>
              <a:rPr lang="en-US" dirty="0" err="1"/>
              <a:t>dezvoltatorilor</a:t>
            </a:r>
            <a:r>
              <a:rPr lang="en-US" dirty="0"/>
              <a:t> </a:t>
            </a:r>
            <a:r>
              <a:rPr lang="en-US" dirty="0" err="1"/>
              <a:t>încercându</a:t>
            </a:r>
            <a:r>
              <a:rPr lang="en-US" dirty="0"/>
              <a:t>-le </a:t>
            </a:r>
            <a:r>
              <a:rPr lang="en-US" dirty="0" err="1"/>
              <a:t>practic</a:t>
            </a:r>
            <a:r>
              <a:rPr lang="en-US" dirty="0"/>
              <a:t> </a:t>
            </a:r>
            <a:r>
              <a:rPr lang="en-US" dirty="0" err="1"/>
              <a:t>şi</a:t>
            </a:r>
            <a:r>
              <a:rPr lang="en-US" dirty="0"/>
              <a:t> nu </a:t>
            </a:r>
            <a:r>
              <a:rPr lang="en-US" dirty="0" err="1"/>
              <a:t>pe</a:t>
            </a:r>
            <a:r>
              <a:rPr lang="en-US" dirty="0"/>
              <a:t> </a:t>
            </a:r>
            <a:r>
              <a:rPr lang="en-US" dirty="0" err="1"/>
              <a:t>baza</a:t>
            </a:r>
            <a:r>
              <a:rPr lang="en-US" dirty="0"/>
              <a:t> </a:t>
            </a:r>
            <a:r>
              <a:rPr lang="en-US" dirty="0" err="1"/>
              <a:t>descrierilor</a:t>
            </a:r>
            <a:r>
              <a:rPr lang="en-US" dirty="0"/>
              <a:t>. </a:t>
            </a:r>
            <a:endParaRPr lang="ro-RO" dirty="0" smtClean="0"/>
          </a:p>
          <a:p>
            <a:pPr marL="0" indent="0">
              <a:buNone/>
            </a:pPr>
            <a:r>
              <a:rPr lang="ro-RO" dirty="0"/>
              <a:t>	</a:t>
            </a:r>
            <a:r>
              <a:rPr lang="en-US" dirty="0" err="1" smtClean="0"/>
              <a:t>Utilizarea</a:t>
            </a:r>
            <a:r>
              <a:rPr lang="en-US" dirty="0" smtClean="0"/>
              <a:t> </a:t>
            </a:r>
            <a:r>
              <a:rPr lang="en-US" dirty="0" err="1"/>
              <a:t>prototipurilor</a:t>
            </a:r>
            <a:r>
              <a:rPr lang="en-US" dirty="0"/>
              <a:t> </a:t>
            </a:r>
            <a:r>
              <a:rPr lang="en-US" dirty="0" err="1"/>
              <a:t>poate</a:t>
            </a:r>
            <a:r>
              <a:rPr lang="en-US" dirty="0"/>
              <a:t> fi </a:t>
            </a:r>
            <a:r>
              <a:rPr lang="en-US" dirty="0" err="1"/>
              <a:t>utilă</a:t>
            </a:r>
            <a:r>
              <a:rPr lang="en-US" dirty="0"/>
              <a:t> </a:t>
            </a:r>
            <a:r>
              <a:rPr lang="en-US" dirty="0" err="1"/>
              <a:t>şi</a:t>
            </a:r>
            <a:r>
              <a:rPr lang="en-US" dirty="0"/>
              <a:t> end user-</a:t>
            </a:r>
            <a:r>
              <a:rPr lang="en-US" dirty="0" err="1"/>
              <a:t>ilor</a:t>
            </a:r>
            <a:r>
              <a:rPr lang="en-US" dirty="0"/>
              <a:t> </a:t>
            </a:r>
            <a:r>
              <a:rPr lang="en-US" dirty="0" err="1"/>
              <a:t>pentru</a:t>
            </a:r>
            <a:r>
              <a:rPr lang="en-US" dirty="0"/>
              <a:t> a </a:t>
            </a:r>
            <a:r>
              <a:rPr lang="en-US" dirty="0" err="1"/>
              <a:t>descrie</a:t>
            </a:r>
            <a:r>
              <a:rPr lang="en-US" dirty="0"/>
              <a:t> </a:t>
            </a:r>
            <a:r>
              <a:rPr lang="en-US" dirty="0" err="1"/>
              <a:t>cerinţe</a:t>
            </a:r>
            <a:r>
              <a:rPr lang="en-US" dirty="0"/>
              <a:t> </a:t>
            </a:r>
            <a:r>
              <a:rPr lang="en-US" dirty="0" err="1"/>
              <a:t>pe</a:t>
            </a:r>
            <a:r>
              <a:rPr lang="en-US" dirty="0"/>
              <a:t> care </a:t>
            </a:r>
            <a:r>
              <a:rPr lang="en-US" dirty="0" err="1"/>
              <a:t>dezvoltatorii</a:t>
            </a:r>
            <a:r>
              <a:rPr lang="en-US" dirty="0"/>
              <a:t> nu le-au </a:t>
            </a:r>
            <a:r>
              <a:rPr lang="en-US" dirty="0" err="1"/>
              <a:t>considerat</a:t>
            </a:r>
            <a:r>
              <a:rPr lang="en-US" dirty="0"/>
              <a:t>, </a:t>
            </a:r>
            <a:r>
              <a:rPr lang="en-US" dirty="0" err="1"/>
              <a:t>aşadar</a:t>
            </a:r>
            <a:r>
              <a:rPr lang="en-US" dirty="0"/>
              <a:t> </a:t>
            </a:r>
            <a:r>
              <a:rPr lang="en-US" dirty="0" err="1"/>
              <a:t>controlarea</a:t>
            </a:r>
            <a:r>
              <a:rPr lang="en-US" dirty="0"/>
              <a:t> </a:t>
            </a:r>
            <a:r>
              <a:rPr lang="en-US" dirty="0" err="1"/>
              <a:t>prototipului</a:t>
            </a:r>
            <a:r>
              <a:rPr lang="en-US" dirty="0"/>
              <a:t> </a:t>
            </a:r>
            <a:r>
              <a:rPr lang="en-US" dirty="0" err="1"/>
              <a:t>poate</a:t>
            </a:r>
            <a:r>
              <a:rPr lang="en-US" dirty="0"/>
              <a:t> fi un factor </a:t>
            </a:r>
            <a:r>
              <a:rPr lang="en-US" dirty="0" err="1"/>
              <a:t>cheie</a:t>
            </a:r>
            <a:r>
              <a:rPr lang="en-US" dirty="0"/>
              <a:t> </a:t>
            </a:r>
            <a:r>
              <a:rPr lang="en-US" dirty="0" err="1"/>
              <a:t>în</a:t>
            </a:r>
            <a:r>
              <a:rPr lang="en-US" dirty="0"/>
              <a:t> </a:t>
            </a:r>
            <a:r>
              <a:rPr lang="en-US" dirty="0" err="1"/>
              <a:t>relaţia</a:t>
            </a:r>
            <a:r>
              <a:rPr lang="en-US" dirty="0"/>
              <a:t> </a:t>
            </a:r>
            <a:r>
              <a:rPr lang="en-US" dirty="0" err="1"/>
              <a:t>comercială</a:t>
            </a:r>
            <a:r>
              <a:rPr lang="en-US" dirty="0"/>
              <a:t> </a:t>
            </a:r>
            <a:r>
              <a:rPr lang="en-US" dirty="0" err="1"/>
              <a:t>dintre</a:t>
            </a:r>
            <a:r>
              <a:rPr lang="en-US" dirty="0"/>
              <a:t> </a:t>
            </a:r>
            <a:r>
              <a:rPr lang="en-US" dirty="0" err="1"/>
              <a:t>dezvoltatori</a:t>
            </a:r>
            <a:r>
              <a:rPr lang="en-US" dirty="0"/>
              <a:t> </a:t>
            </a:r>
            <a:r>
              <a:rPr lang="en-US" dirty="0" err="1"/>
              <a:t>şi</a:t>
            </a:r>
            <a:r>
              <a:rPr lang="en-US" dirty="0"/>
              <a:t> </a:t>
            </a:r>
            <a:r>
              <a:rPr lang="en-US" dirty="0" err="1"/>
              <a:t>clienţi</a:t>
            </a:r>
            <a:r>
              <a:rPr lang="en-US" dirty="0"/>
              <a:t>. </a:t>
            </a:r>
            <a:r>
              <a:rPr lang="en-US" dirty="0" err="1"/>
              <a:t>Folosirea</a:t>
            </a:r>
            <a:r>
              <a:rPr lang="en-US" dirty="0"/>
              <a:t> </a:t>
            </a:r>
            <a:r>
              <a:rPr lang="en-US" dirty="0" err="1"/>
              <a:t>prototipurilor</a:t>
            </a:r>
            <a:r>
              <a:rPr lang="en-US" dirty="0"/>
              <a:t> are o </a:t>
            </a:r>
            <a:r>
              <a:rPr lang="en-US" dirty="0" err="1"/>
              <a:t>serie</a:t>
            </a:r>
            <a:r>
              <a:rPr lang="en-US" dirty="0"/>
              <a:t> de </a:t>
            </a:r>
            <a:r>
              <a:rPr lang="en-US" dirty="0" err="1"/>
              <a:t>beneficii</a:t>
            </a:r>
            <a:r>
              <a:rPr lang="en-US" dirty="0"/>
              <a:t>: </a:t>
            </a:r>
            <a:r>
              <a:rPr lang="en-US" dirty="0" err="1"/>
              <a:t>proiectantul</a:t>
            </a:r>
            <a:r>
              <a:rPr lang="en-US" dirty="0"/>
              <a:t> soft </a:t>
            </a:r>
            <a:r>
              <a:rPr lang="en-US" dirty="0" err="1"/>
              <a:t>şi</a:t>
            </a:r>
            <a:r>
              <a:rPr lang="en-US" dirty="0"/>
              <a:t> </a:t>
            </a:r>
            <a:r>
              <a:rPr lang="en-US" dirty="0" err="1"/>
              <a:t>dezvoltatorul</a:t>
            </a:r>
            <a:r>
              <a:rPr lang="en-US" dirty="0"/>
              <a:t> pot </a:t>
            </a:r>
            <a:r>
              <a:rPr lang="en-US" dirty="0" err="1"/>
              <a:t>obţine</a:t>
            </a:r>
            <a:r>
              <a:rPr lang="en-US" dirty="0"/>
              <a:t> feedback de la </a:t>
            </a:r>
            <a:r>
              <a:rPr lang="en-US" dirty="0" err="1"/>
              <a:t>utilizatori</a:t>
            </a:r>
            <a:r>
              <a:rPr lang="en-US" dirty="0"/>
              <a:t> </a:t>
            </a:r>
            <a:r>
              <a:rPr lang="en-US" dirty="0" err="1"/>
              <a:t>devreme</a:t>
            </a:r>
            <a:r>
              <a:rPr lang="en-US" dirty="0"/>
              <a:t> </a:t>
            </a:r>
            <a:r>
              <a:rPr lang="en-US" dirty="0" err="1"/>
              <a:t>în</a:t>
            </a:r>
            <a:r>
              <a:rPr lang="en-US" dirty="0"/>
              <a:t> </a:t>
            </a:r>
            <a:r>
              <a:rPr lang="en-US" dirty="0" err="1"/>
              <a:t>ciclul</a:t>
            </a:r>
            <a:r>
              <a:rPr lang="en-US" dirty="0"/>
              <a:t> de </a:t>
            </a:r>
            <a:r>
              <a:rPr lang="en-US" dirty="0" err="1"/>
              <a:t>viaţă</a:t>
            </a:r>
            <a:r>
              <a:rPr lang="en-US" dirty="0"/>
              <a:t>. </a:t>
            </a:r>
            <a:endParaRPr lang="ro-RO" dirty="0" smtClean="0"/>
          </a:p>
          <a:p>
            <a:pPr marL="0" indent="0">
              <a:buNone/>
            </a:pPr>
            <a:r>
              <a:rPr lang="ro-RO" dirty="0"/>
              <a:t>	</a:t>
            </a:r>
            <a:r>
              <a:rPr lang="en-US" dirty="0" err="1" smtClean="0"/>
              <a:t>Clientul</a:t>
            </a:r>
            <a:r>
              <a:rPr lang="en-US" dirty="0" smtClean="0"/>
              <a:t> </a:t>
            </a:r>
            <a:r>
              <a:rPr lang="en-US" dirty="0" err="1"/>
              <a:t>şi</a:t>
            </a:r>
            <a:r>
              <a:rPr lang="en-US" dirty="0"/>
              <a:t> </a:t>
            </a:r>
            <a:r>
              <a:rPr lang="en-US" dirty="0" err="1"/>
              <a:t>contractorul</a:t>
            </a:r>
            <a:r>
              <a:rPr lang="en-US" dirty="0"/>
              <a:t> pot </a:t>
            </a:r>
            <a:r>
              <a:rPr lang="en-US" dirty="0" err="1"/>
              <a:t>vedea</a:t>
            </a:r>
            <a:r>
              <a:rPr lang="en-US" dirty="0"/>
              <a:t> </a:t>
            </a:r>
            <a:r>
              <a:rPr lang="en-US" dirty="0" err="1"/>
              <a:t>dacă</a:t>
            </a:r>
            <a:r>
              <a:rPr lang="en-US" dirty="0"/>
              <a:t> </a:t>
            </a:r>
            <a:r>
              <a:rPr lang="en-US" dirty="0" err="1"/>
              <a:t>produsul</a:t>
            </a:r>
            <a:r>
              <a:rPr lang="en-US" dirty="0"/>
              <a:t> software </a:t>
            </a:r>
            <a:r>
              <a:rPr lang="en-US" dirty="0" err="1"/>
              <a:t>respectă</a:t>
            </a:r>
            <a:r>
              <a:rPr lang="en-US" dirty="0"/>
              <a:t> </a:t>
            </a:r>
            <a:r>
              <a:rPr lang="en-US" dirty="0" err="1"/>
              <a:t>cerinţele</a:t>
            </a:r>
            <a:r>
              <a:rPr lang="en-US" dirty="0"/>
              <a:t> </a:t>
            </a:r>
            <a:r>
              <a:rPr lang="en-US" dirty="0" err="1"/>
              <a:t>pe</a:t>
            </a:r>
            <a:r>
              <a:rPr lang="en-US" dirty="0"/>
              <a:t> care se </a:t>
            </a:r>
            <a:r>
              <a:rPr lang="en-US" dirty="0" err="1"/>
              <a:t>construieşte</a:t>
            </a:r>
            <a:r>
              <a:rPr lang="en-US" dirty="0"/>
              <a:t> </a:t>
            </a:r>
            <a:r>
              <a:rPr lang="en-US" dirty="0" err="1"/>
              <a:t>programul</a:t>
            </a:r>
            <a:r>
              <a:rPr lang="en-US" dirty="0"/>
              <a:t> soft. De </a:t>
            </a:r>
            <a:r>
              <a:rPr lang="en-US" dirty="0" err="1"/>
              <a:t>asemenea</a:t>
            </a:r>
            <a:r>
              <a:rPr lang="en-US" dirty="0"/>
              <a:t>, </a:t>
            </a:r>
            <a:r>
              <a:rPr lang="en-US" dirty="0" err="1"/>
              <a:t>oferă</a:t>
            </a:r>
            <a:r>
              <a:rPr lang="en-US" dirty="0"/>
              <a:t> </a:t>
            </a:r>
            <a:r>
              <a:rPr lang="en-US" dirty="0" err="1"/>
              <a:t>informaţii</a:t>
            </a:r>
            <a:r>
              <a:rPr lang="en-US" dirty="0"/>
              <a:t> </a:t>
            </a:r>
            <a:r>
              <a:rPr lang="en-US" dirty="0" err="1"/>
              <a:t>inginerului</a:t>
            </a:r>
            <a:r>
              <a:rPr lang="en-US" dirty="0"/>
              <a:t> soft legate de </a:t>
            </a:r>
            <a:r>
              <a:rPr lang="en-US" dirty="0" err="1"/>
              <a:t>estimările</a:t>
            </a:r>
            <a:r>
              <a:rPr lang="en-US" dirty="0"/>
              <a:t> </a:t>
            </a:r>
            <a:r>
              <a:rPr lang="en-US" dirty="0" err="1"/>
              <a:t>iniţiale</a:t>
            </a:r>
            <a:r>
              <a:rPr lang="en-US" dirty="0"/>
              <a:t> </a:t>
            </a:r>
            <a:r>
              <a:rPr lang="en-US" dirty="0" err="1"/>
              <a:t>şi</a:t>
            </a:r>
            <a:r>
              <a:rPr lang="en-US" dirty="0"/>
              <a:t> de </a:t>
            </a:r>
            <a:r>
              <a:rPr lang="en-US" dirty="0" err="1"/>
              <a:t>acurateţea</a:t>
            </a:r>
            <a:r>
              <a:rPr lang="en-US" dirty="0"/>
              <a:t> </a:t>
            </a:r>
            <a:r>
              <a:rPr lang="en-US" dirty="0" err="1"/>
              <a:t>lor</a:t>
            </a:r>
            <a:r>
              <a:rPr lang="en-US" dirty="0"/>
              <a:t>, </a:t>
            </a:r>
            <a:r>
              <a:rPr lang="en-US" dirty="0" err="1"/>
              <a:t>acesta</a:t>
            </a:r>
            <a:r>
              <a:rPr lang="en-US" dirty="0"/>
              <a:t> </a:t>
            </a:r>
            <a:r>
              <a:rPr lang="en-US" dirty="0" err="1"/>
              <a:t>putând</a:t>
            </a:r>
            <a:r>
              <a:rPr lang="en-US" dirty="0"/>
              <a:t> </a:t>
            </a:r>
            <a:r>
              <a:rPr lang="en-US" dirty="0" err="1"/>
              <a:t>determina</a:t>
            </a:r>
            <a:r>
              <a:rPr lang="en-US" dirty="0"/>
              <a:t> </a:t>
            </a:r>
            <a:r>
              <a:rPr lang="en-US" dirty="0" err="1"/>
              <a:t>dacă</a:t>
            </a:r>
            <a:r>
              <a:rPr lang="en-US" dirty="0"/>
              <a:t> se pot </a:t>
            </a:r>
            <a:r>
              <a:rPr lang="en-US" dirty="0" err="1"/>
              <a:t>respecta</a:t>
            </a:r>
            <a:r>
              <a:rPr lang="en-US" dirty="0"/>
              <a:t> deadline-</a:t>
            </a:r>
            <a:r>
              <a:rPr lang="en-US" dirty="0" err="1"/>
              <a:t>urile</a:t>
            </a:r>
            <a:r>
              <a:rPr lang="en-US" dirty="0"/>
              <a:t>.</a:t>
            </a:r>
            <a:endParaRPr lang="ru-RU" dirty="0"/>
          </a:p>
          <a:p>
            <a:endParaRPr lang="ru-RU" dirty="0"/>
          </a:p>
        </p:txBody>
      </p:sp>
    </p:spTree>
    <p:extLst>
      <p:ext uri="{BB962C8B-B14F-4D97-AF65-F5344CB8AC3E}">
        <p14:creationId xmlns:p14="http://schemas.microsoft.com/office/powerpoint/2010/main" val="21959908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8150"/>
            <a:ext cx="10515600" cy="5738813"/>
          </a:xfrm>
        </p:spPr>
        <p:txBody>
          <a:bodyPr>
            <a:normAutofit fontScale="92500" lnSpcReduction="20000"/>
          </a:bodyPr>
          <a:lstStyle/>
          <a:p>
            <a:r>
              <a:rPr lang="en-GB" b="1" dirty="0" err="1"/>
              <a:t>Limbaje</a:t>
            </a:r>
            <a:r>
              <a:rPr lang="en-GB" b="1" dirty="0"/>
              <a:t> </a:t>
            </a:r>
            <a:r>
              <a:rPr lang="en-GB" b="1" dirty="0" err="1"/>
              <a:t>folos</a:t>
            </a:r>
            <a:r>
              <a:rPr lang="ro-RO" b="1" dirty="0"/>
              <a:t>ite</a:t>
            </a:r>
            <a:r>
              <a:rPr lang="en-GB" b="1" dirty="0"/>
              <a:t> </a:t>
            </a:r>
            <a:r>
              <a:rPr lang="en-GB" b="1" dirty="0" err="1"/>
              <a:t>Pentru</a:t>
            </a:r>
            <a:r>
              <a:rPr lang="en-GB" b="1" dirty="0"/>
              <a:t> </a:t>
            </a:r>
            <a:r>
              <a:rPr lang="en-GB" b="1" dirty="0" err="1"/>
              <a:t>dezvoltarea</a:t>
            </a:r>
            <a:r>
              <a:rPr lang="en-GB" b="1" dirty="0"/>
              <a:t> </a:t>
            </a:r>
            <a:r>
              <a:rPr lang="en-GB" b="1" dirty="0" err="1"/>
              <a:t>prototipul</a:t>
            </a:r>
            <a:r>
              <a:rPr lang="ro-RO" b="1" dirty="0"/>
              <a:t>ui.</a:t>
            </a:r>
            <a:endParaRPr lang="ru-RU" dirty="0"/>
          </a:p>
          <a:p>
            <a:r>
              <a:rPr lang="en-GB" dirty="0" err="1"/>
              <a:t>Pentru</a:t>
            </a:r>
            <a:r>
              <a:rPr lang="en-GB" dirty="0"/>
              <a:t> </a:t>
            </a:r>
            <a:r>
              <a:rPr lang="en-GB" dirty="0" err="1"/>
              <a:t>dezvoltarea</a:t>
            </a:r>
            <a:r>
              <a:rPr lang="en-GB" dirty="0"/>
              <a:t> </a:t>
            </a:r>
            <a:r>
              <a:rPr lang="en-GB" dirty="0" err="1"/>
              <a:t>prototipului</a:t>
            </a:r>
            <a:r>
              <a:rPr lang="en-GB" dirty="0"/>
              <a:t> se </a:t>
            </a:r>
            <a:r>
              <a:rPr lang="en-GB" dirty="0" err="1"/>
              <a:t>folosesc</a:t>
            </a:r>
            <a:r>
              <a:rPr lang="en-GB" dirty="0"/>
              <a:t> </a:t>
            </a:r>
            <a:r>
              <a:rPr lang="en-GB" dirty="0" err="1"/>
              <a:t>limbaje</a:t>
            </a:r>
            <a:r>
              <a:rPr lang="en-GB" dirty="0"/>
              <a:t> </a:t>
            </a:r>
            <a:r>
              <a:rPr lang="en-GB" i="1" dirty="0"/>
              <a:t>de </a:t>
            </a:r>
            <a:r>
              <a:rPr lang="en-GB" i="1" dirty="0" err="1"/>
              <a:t>nivel</a:t>
            </a:r>
            <a:r>
              <a:rPr lang="en-GB" i="1" dirty="0"/>
              <a:t> </a:t>
            </a:r>
            <a:r>
              <a:rPr lang="en-GB" i="1" dirty="0" err="1"/>
              <a:t>foarte</a:t>
            </a:r>
            <a:r>
              <a:rPr lang="en-GB" i="1" dirty="0"/>
              <a:t> </a:t>
            </a:r>
            <a:r>
              <a:rPr lang="en-GB" i="1" dirty="0" err="1"/>
              <a:t>inalt</a:t>
            </a:r>
            <a:r>
              <a:rPr lang="en-GB" dirty="0"/>
              <a:t>: Smalltalk, PROLOG, LISP, SETL </a:t>
            </a:r>
            <a:r>
              <a:rPr lang="en-GB" dirty="0" err="1"/>
              <a:t>si</a:t>
            </a:r>
            <a:r>
              <a:rPr lang="en-GB" dirty="0"/>
              <a:t> </a:t>
            </a:r>
            <a:r>
              <a:rPr lang="en-GB" dirty="0" err="1"/>
              <a:t>altele</a:t>
            </a:r>
            <a:r>
              <a:rPr lang="en-GB" dirty="0"/>
              <a:t>. </a:t>
            </a:r>
            <a:endParaRPr lang="ru-RU" dirty="0"/>
          </a:p>
          <a:p>
            <a:r>
              <a:rPr lang="en-GB" dirty="0"/>
              <a:t>In </a:t>
            </a:r>
            <a:r>
              <a:rPr lang="en-GB" dirty="0" err="1"/>
              <a:t>prezent</a:t>
            </a:r>
            <a:r>
              <a:rPr lang="en-GB" dirty="0"/>
              <a:t> </a:t>
            </a:r>
            <a:r>
              <a:rPr lang="en-GB" dirty="0" err="1"/>
              <a:t>exista</a:t>
            </a:r>
            <a:r>
              <a:rPr lang="en-GB" dirty="0"/>
              <a:t> </a:t>
            </a:r>
            <a:r>
              <a:rPr lang="en-GB" dirty="0" err="1"/>
              <a:t>limbaje</a:t>
            </a:r>
            <a:r>
              <a:rPr lang="en-GB" dirty="0"/>
              <a:t> </a:t>
            </a:r>
            <a:r>
              <a:rPr lang="en-GB" dirty="0" err="1"/>
              <a:t>si</a:t>
            </a:r>
            <a:r>
              <a:rPr lang="en-GB" dirty="0"/>
              <a:t> </a:t>
            </a:r>
            <a:r>
              <a:rPr lang="en-GB" dirty="0" err="1"/>
              <a:t>medii</a:t>
            </a:r>
            <a:r>
              <a:rPr lang="en-GB" dirty="0"/>
              <a:t> de </a:t>
            </a:r>
            <a:r>
              <a:rPr lang="en-GB" dirty="0" err="1"/>
              <a:t>dezvoltare</a:t>
            </a:r>
            <a:r>
              <a:rPr lang="en-GB" dirty="0"/>
              <a:t> </a:t>
            </a:r>
            <a:r>
              <a:rPr lang="en-GB" dirty="0" err="1"/>
              <a:t>specializate</a:t>
            </a:r>
            <a:r>
              <a:rPr lang="en-GB" dirty="0"/>
              <a:t> </a:t>
            </a:r>
            <a:r>
              <a:rPr lang="en-GB" dirty="0" err="1"/>
              <a:t>pentru</a:t>
            </a:r>
            <a:r>
              <a:rPr lang="en-GB" dirty="0"/>
              <a:t> </a:t>
            </a:r>
            <a:r>
              <a:rPr lang="en-GB" dirty="0" err="1"/>
              <a:t>construirea</a:t>
            </a:r>
            <a:r>
              <a:rPr lang="en-GB" dirty="0"/>
              <a:t> </a:t>
            </a:r>
            <a:r>
              <a:rPr lang="en-GB" dirty="0" err="1"/>
              <a:t>prototipurilor</a:t>
            </a:r>
            <a:r>
              <a:rPr lang="en-GB" dirty="0"/>
              <a:t>. </a:t>
            </a:r>
            <a:endParaRPr lang="ru-RU" dirty="0"/>
          </a:p>
          <a:p>
            <a:r>
              <a:rPr lang="fr-FR" dirty="0"/>
              <a:t>Astfel de limbaje sunt limbajele de genera</a:t>
            </a:r>
            <a:r>
              <a:rPr lang="en-GB" dirty="0"/>
              <a:t>t</a:t>
            </a:r>
            <a:r>
              <a:rPr lang="fr-FR" dirty="0"/>
              <a:t>ia a 4-a (4GL). Cu toate c</a:t>
            </a:r>
            <a:r>
              <a:rPr lang="en-GB" dirty="0"/>
              <a:t>a</a:t>
            </a:r>
            <a:r>
              <a:rPr lang="fr-FR" dirty="0"/>
              <a:t> se poate folosi acela</a:t>
            </a:r>
            <a:r>
              <a:rPr lang="en-GB" dirty="0"/>
              <a:t>s</a:t>
            </a:r>
            <a:r>
              <a:rPr lang="fr-FR" dirty="0"/>
              <a:t>i limbaj de programare, at</a:t>
            </a:r>
            <a:r>
              <a:rPr lang="en-GB" dirty="0"/>
              <a:t>a</a:t>
            </a:r>
            <a:r>
              <a:rPr lang="fr-FR" dirty="0"/>
              <a:t>t pentru realizarea prototipului c</a:t>
            </a:r>
            <a:r>
              <a:rPr lang="en-GB" dirty="0"/>
              <a:t>a</a:t>
            </a:r>
            <a:r>
              <a:rPr lang="fr-FR" dirty="0"/>
              <a:t>t </a:t>
            </a:r>
            <a:r>
              <a:rPr lang="en-GB" dirty="0"/>
              <a:t>s</a:t>
            </a:r>
            <a:r>
              <a:rPr lang="fr-FR" dirty="0"/>
              <a:t>i pentru dezvoltarea aplica</a:t>
            </a:r>
            <a:r>
              <a:rPr lang="en-GB" dirty="0"/>
              <a:t>t</a:t>
            </a:r>
            <a:r>
              <a:rPr lang="fr-FR" dirty="0"/>
              <a:t>iei, se recomand</a:t>
            </a:r>
            <a:r>
              <a:rPr lang="en-GB" dirty="0"/>
              <a:t>a</a:t>
            </a:r>
            <a:r>
              <a:rPr lang="fr-FR" dirty="0"/>
              <a:t> ca prototipul s</a:t>
            </a:r>
            <a:r>
              <a:rPr lang="en-GB" dirty="0"/>
              <a:t>a</a:t>
            </a:r>
            <a:r>
              <a:rPr lang="fr-FR" dirty="0"/>
              <a:t> fie considerat un sistem "</a:t>
            </a:r>
            <a:r>
              <a:rPr lang="en-GB" dirty="0" err="1"/>
              <a:t>i</a:t>
            </a:r>
            <a:r>
              <a:rPr lang="fr-FR" dirty="0"/>
              <a:t>nchis", adic</a:t>
            </a:r>
            <a:r>
              <a:rPr lang="en-GB" dirty="0"/>
              <a:t>a</a:t>
            </a:r>
            <a:r>
              <a:rPr lang="fr-FR" dirty="0"/>
              <a:t> s</a:t>
            </a:r>
            <a:r>
              <a:rPr lang="en-GB" dirty="0"/>
              <a:t>a</a:t>
            </a:r>
            <a:r>
              <a:rPr lang="fr-FR" dirty="0"/>
              <a:t> nu fie folosit ca baz</a:t>
            </a:r>
            <a:r>
              <a:rPr lang="en-GB" dirty="0"/>
              <a:t>a</a:t>
            </a:r>
            <a:r>
              <a:rPr lang="fr-FR" dirty="0"/>
              <a:t> pentru </a:t>
            </a:r>
            <a:r>
              <a:rPr lang="ro-RO" dirty="0"/>
              <a:t>D</a:t>
            </a:r>
            <a:r>
              <a:rPr lang="fr-FR" dirty="0"/>
              <a:t>dezvoltarea aplica</a:t>
            </a:r>
            <a:r>
              <a:rPr lang="en-GB" dirty="0"/>
              <a:t>t</a:t>
            </a:r>
            <a:r>
              <a:rPr lang="fr-FR" dirty="0"/>
              <a:t>iei.</a:t>
            </a:r>
            <a:endParaRPr lang="ru-RU" dirty="0"/>
          </a:p>
          <a:p>
            <a:r>
              <a:rPr lang="en-US" dirty="0"/>
              <a:t> </a:t>
            </a:r>
            <a:r>
              <a:rPr lang="ro-RO" dirty="0"/>
              <a:t>D</a:t>
            </a:r>
            <a:r>
              <a:rPr lang="fr-FR" dirty="0"/>
              <a:t>eoarece:</a:t>
            </a:r>
            <a:endParaRPr lang="ru-RU" dirty="0"/>
          </a:p>
          <a:p>
            <a:pPr lvl="0"/>
            <a:r>
              <a:rPr lang="fr-FR" dirty="0"/>
              <a:t>prototipul a fost dezvoltat prin modific</a:t>
            </a:r>
            <a:r>
              <a:rPr lang="ro-RO" dirty="0"/>
              <a:t>ă</a:t>
            </a:r>
            <a:r>
              <a:rPr lang="fr-FR" dirty="0"/>
              <a:t>ri succesive, de aceea arhitectura sa ini</a:t>
            </a:r>
            <a:r>
              <a:rPr lang="ro-RO" dirty="0"/>
              <a:t>ț</a:t>
            </a:r>
            <a:r>
              <a:rPr lang="fr-FR" dirty="0"/>
              <a:t>ial</a:t>
            </a:r>
            <a:r>
              <a:rPr lang="en-GB" dirty="0"/>
              <a:t>a</a:t>
            </a:r>
            <a:r>
              <a:rPr lang="fr-FR" dirty="0"/>
              <a:t> a fost alterat</a:t>
            </a:r>
            <a:r>
              <a:rPr lang="ro-RO" dirty="0"/>
              <a:t>ă</a:t>
            </a:r>
            <a:r>
              <a:rPr lang="fr-FR" dirty="0"/>
              <a:t>, ceea ce </a:t>
            </a:r>
            <a:r>
              <a:rPr lang="en-GB" dirty="0" err="1"/>
              <a:t>i</a:t>
            </a:r>
            <a:r>
              <a:rPr lang="fr-FR" dirty="0"/>
              <a:t>ngreuneaz</a:t>
            </a:r>
            <a:r>
              <a:rPr lang="ro-RO" dirty="0"/>
              <a:t>ă</a:t>
            </a:r>
            <a:r>
              <a:rPr lang="en-GB" dirty="0"/>
              <a:t> </a:t>
            </a:r>
            <a:r>
              <a:rPr lang="en-GB" dirty="0" err="1"/>
              <a:t>i</a:t>
            </a:r>
            <a:r>
              <a:rPr lang="fr-FR" dirty="0"/>
              <a:t>ntre</a:t>
            </a:r>
            <a:r>
              <a:rPr lang="ro-RO" dirty="0"/>
              <a:t>ț</a:t>
            </a:r>
            <a:r>
              <a:rPr lang="fr-FR" dirty="0"/>
              <a:t>inerea;</a:t>
            </a:r>
            <a:endParaRPr lang="ru-RU" dirty="0"/>
          </a:p>
          <a:p>
            <a:pPr lvl="0"/>
            <a:r>
              <a:rPr lang="fr-FR" dirty="0"/>
              <a:t>prototipul trebuie s</a:t>
            </a:r>
            <a:r>
              <a:rPr lang="ro-RO" dirty="0"/>
              <a:t>ă</a:t>
            </a:r>
            <a:r>
              <a:rPr lang="fr-FR" dirty="0"/>
              <a:t> corespund</a:t>
            </a:r>
            <a:r>
              <a:rPr lang="ro-RO" dirty="0"/>
              <a:t>ă</a:t>
            </a:r>
            <a:r>
              <a:rPr lang="fr-FR" dirty="0"/>
              <a:t> cerin</a:t>
            </a:r>
            <a:r>
              <a:rPr lang="ro-RO" dirty="0"/>
              <a:t>ț</a:t>
            </a:r>
            <a:r>
              <a:rPr lang="fr-FR" dirty="0"/>
              <a:t>elor utilizatorilor numai din punct de vedere func</a:t>
            </a:r>
            <a:r>
              <a:rPr lang="en-GB" dirty="0"/>
              <a:t>t</a:t>
            </a:r>
            <a:r>
              <a:rPr lang="fr-FR" dirty="0"/>
              <a:t>ional. De aceea, </a:t>
            </a:r>
            <a:r>
              <a:rPr lang="en-GB" dirty="0" err="1"/>
              <a:t>i</a:t>
            </a:r>
            <a:r>
              <a:rPr lang="fr-FR" dirty="0"/>
              <a:t>n dezvoltarea sa sunt neglijate aspecte ca: </a:t>
            </a:r>
            <a:r>
              <a:rPr lang="fr-FR" i="1" dirty="0"/>
              <a:t>eficien</a:t>
            </a:r>
            <a:r>
              <a:rPr lang="en-GB" i="1" dirty="0"/>
              <a:t>t</a:t>
            </a:r>
            <a:r>
              <a:rPr lang="fr-FR" i="1" dirty="0"/>
              <a:t>a, adaptabilitatea, compatibilitatea </a:t>
            </a:r>
            <a:r>
              <a:rPr lang="en-GB" i="1" dirty="0"/>
              <a:t>s</a:t>
            </a:r>
            <a:r>
              <a:rPr lang="fr-FR" i="1" dirty="0"/>
              <a:t>i chiar fiabilitatea[1</a:t>
            </a:r>
            <a:r>
              <a:rPr lang="fr-FR" dirty="0"/>
              <a:t>].</a:t>
            </a:r>
            <a:endParaRPr lang="ru-RU" dirty="0"/>
          </a:p>
          <a:p>
            <a:endParaRPr lang="ru-RU" dirty="0"/>
          </a:p>
        </p:txBody>
      </p:sp>
    </p:spTree>
    <p:extLst>
      <p:ext uri="{BB962C8B-B14F-4D97-AF65-F5344CB8AC3E}">
        <p14:creationId xmlns:p14="http://schemas.microsoft.com/office/powerpoint/2010/main" val="30180359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76470"/>
            <a:ext cx="11868150" cy="6071980"/>
          </a:xfrm>
        </p:spPr>
        <p:txBody>
          <a:bodyPr>
            <a:normAutofit fontScale="85000" lnSpcReduction="20000"/>
          </a:bodyPr>
          <a:lstStyle/>
          <a:p>
            <a:r>
              <a:rPr lang="ro-RO" b="1" dirty="0">
                <a:latin typeface="Times New Roman" panose="02020603050405020304" pitchFamily="18" charset="0"/>
                <a:cs typeface="Times New Roman" panose="02020603050405020304" pitchFamily="18" charset="0"/>
              </a:rPr>
              <a:t>C</a:t>
            </a:r>
            <a:r>
              <a:rPr lang="en-US" b="1" dirty="0" err="1">
                <a:latin typeface="Times New Roman" panose="02020603050405020304" pitchFamily="18" charset="0"/>
                <a:cs typeface="Times New Roman" panose="02020603050405020304" pitchFamily="18" charset="0"/>
              </a:rPr>
              <a:t>ategorii</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utilizare</a:t>
            </a:r>
            <a:r>
              <a:rPr lang="en-US" b="1" dirty="0">
                <a:latin typeface="Times New Roman" panose="02020603050405020304" pitchFamily="18" charset="0"/>
                <a:cs typeface="Times New Roman" panose="02020603050405020304" pitchFamily="18" charset="0"/>
              </a:rPr>
              <a:t> a </a:t>
            </a:r>
            <a:r>
              <a:rPr lang="en-US" b="1" dirty="0" err="1">
                <a:latin typeface="Times New Roman" panose="02020603050405020304" pitchFamily="18" charset="0"/>
                <a:cs typeface="Times New Roman" panose="02020603050405020304" pitchFamily="18" charset="0"/>
              </a:rPr>
              <a:t>prototipurilor</a:t>
            </a:r>
            <a:endParaRPr lang="ru-RU"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Există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două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categorii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utilizare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prototipurilor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Prototipuri</a:t>
            </a:r>
            <a:r>
              <a:rPr lang="en-US" b="1" dirty="0">
                <a:latin typeface="Times New Roman" panose="02020603050405020304" pitchFamily="18" charset="0"/>
                <a:cs typeface="Times New Roman" panose="02020603050405020304" pitchFamily="18" charset="0"/>
              </a:rPr>
              <a:t> cu </a:t>
            </a:r>
            <a:r>
              <a:rPr lang="en-US" b="1" dirty="0" err="1">
                <a:latin typeface="Times New Roman" panose="02020603050405020304" pitchFamily="18" charset="0"/>
                <a:cs typeface="Times New Roman" panose="02020603050405020304" pitchFamily="18" charset="0"/>
              </a:rPr>
              <a:t>aruncare</a:t>
            </a:r>
            <a:endParaRPr lang="ru-RU"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Prototipuri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evolutive</a:t>
            </a:r>
            <a:endParaRPr lang="ru-RU" dirty="0">
              <a:latin typeface="Times New Roman" panose="02020603050405020304" pitchFamily="18" charset="0"/>
              <a:cs typeface="Times New Roman" panose="02020603050405020304" pitchFamily="18" charset="0"/>
            </a:endParaRPr>
          </a:p>
          <a:p>
            <a:r>
              <a:rPr lang="en-US" b="1" i="1" dirty="0" err="1">
                <a:latin typeface="Times New Roman" panose="02020603050405020304" pitchFamily="18" charset="0"/>
                <a:cs typeface="Times New Roman" panose="02020603050405020304" pitchFamily="18" charset="0"/>
              </a:rPr>
              <a:t>Prototipuri</a:t>
            </a:r>
            <a:r>
              <a:rPr lang="en-US" b="1" i="1" dirty="0">
                <a:latin typeface="Times New Roman" panose="02020603050405020304" pitchFamily="18" charset="0"/>
                <a:cs typeface="Times New Roman" panose="02020603050405020304" pitchFamily="18" charset="0"/>
              </a:rPr>
              <a:t> cu </a:t>
            </a:r>
            <a:r>
              <a:rPr lang="en-US" b="1" i="1" dirty="0" err="1">
                <a:latin typeface="Times New Roman" panose="02020603050405020304" pitchFamily="18" charset="0"/>
                <a:cs typeface="Times New Roman" panose="02020603050405020304" pitchFamily="18" charset="0"/>
              </a:rPr>
              <a:t>aruncare</a:t>
            </a:r>
            <a:r>
              <a:rPr lang="en-US" b="1" i="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nSpc>
                <a:spcPct val="120000"/>
              </a:lnSpc>
            </a:pP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prototipuri</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capătul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apropiat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Prototipurile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aruncare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rapide</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referă</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crearea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model care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fi </a:t>
            </a:r>
            <a:r>
              <a:rPr lang="en-US" dirty="0" err="1">
                <a:latin typeface="Times New Roman" panose="02020603050405020304" pitchFamily="18" charset="0"/>
                <a:cs typeface="Times New Roman" panose="02020603050405020304" pitchFamily="18" charset="0"/>
              </a:rPr>
              <a:t>până</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urmă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aruncat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devină</a:t>
            </a:r>
            <a:r>
              <a:rPr lang="en-US" dirty="0">
                <a:latin typeface="Times New Roman" panose="02020603050405020304" pitchFamily="18" charset="0"/>
                <a:cs typeface="Times New Roman" panose="02020603050405020304" pitchFamily="18" charset="0"/>
              </a:rPr>
              <a:t> o parte </a:t>
            </a:r>
            <a:r>
              <a:rPr lang="en-US" dirty="0" err="1">
                <a:latin typeface="Times New Roman" panose="02020603050405020304" pitchFamily="18" charset="0"/>
                <a:cs typeface="Times New Roman" panose="02020603050405020304" pitchFamily="18" charset="0"/>
              </a:rPr>
              <a:t>integrată</a:t>
            </a:r>
            <a:r>
              <a:rPr lang="en-US" dirty="0">
                <a:latin typeface="Times New Roman" panose="02020603050405020304" pitchFamily="18" charset="0"/>
                <a:cs typeface="Times New Roman" panose="02020603050405020304" pitchFamily="18" charset="0"/>
              </a:rPr>
              <a:t> a software-</a:t>
            </a:r>
            <a:r>
              <a:rPr lang="en-US" dirty="0" err="1">
                <a:latin typeface="Times New Roman" panose="02020603050405020304" pitchFamily="18" charset="0"/>
                <a:cs typeface="Times New Roman" panose="02020603050405020304" pitchFamily="18" charset="0"/>
              </a:rPr>
              <a:t>ului</a:t>
            </a:r>
            <a:r>
              <a:rPr lang="en-US" dirty="0">
                <a:latin typeface="Times New Roman" panose="02020603050405020304" pitchFamily="18" charset="0"/>
                <a:cs typeface="Times New Roman" panose="02020603050405020304" pitchFamily="18" charset="0"/>
              </a:rPr>
              <a:t> final. </a:t>
            </a:r>
            <a:r>
              <a:rPr lang="en-US" dirty="0" err="1">
                <a:latin typeface="Times New Roman" panose="02020603050405020304" pitchFamily="18" charset="0"/>
                <a:cs typeface="Times New Roman" panose="02020603050405020304" pitchFamily="18" charset="0"/>
              </a:rPr>
              <a:t>După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termină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adunarea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cerinţelor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preliminare</a:t>
            </a:r>
            <a:r>
              <a:rPr lang="en-US" dirty="0">
                <a:latin typeface="Times New Roman" panose="02020603050405020304" pitchFamily="18" charset="0"/>
                <a:cs typeface="Times New Roman" panose="02020603050405020304" pitchFamily="18" charset="0"/>
              </a:rPr>
              <a:t>, un model </a:t>
            </a:r>
            <a:r>
              <a:rPr lang="en-US" dirty="0" err="1">
                <a:latin typeface="Times New Roman" panose="02020603050405020304" pitchFamily="18" charset="0"/>
                <a:cs typeface="Times New Roman" panose="02020603050405020304" pitchFamily="18" charset="0"/>
              </a:rPr>
              <a:t>funcţional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simplu</a:t>
            </a:r>
            <a:r>
              <a:rPr lang="en-US" dirty="0">
                <a:latin typeface="Times New Roman" panose="02020603050405020304" pitchFamily="18" charset="0"/>
                <a:cs typeface="Times New Roman" panose="02020603050405020304" pitchFamily="18" charset="0"/>
              </a:rPr>
              <a:t> al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construit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arăta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vizual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 cum </a:t>
            </a:r>
            <a:r>
              <a:rPr lang="en-US" dirty="0" err="1">
                <a:latin typeface="Times New Roman" panose="02020603050405020304" pitchFamily="18" charset="0"/>
                <a:cs typeface="Times New Roman" panose="02020603050405020304" pitchFamily="18" charset="0"/>
              </a:rPr>
              <a:t>arată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cerinţele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a:t>
            </a:r>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finalizat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Prototipurile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rapide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implic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model al </a:t>
            </a:r>
            <a:r>
              <a:rPr lang="en-US" dirty="0" err="1">
                <a:latin typeface="Times New Roman" panose="02020603050405020304" pitchFamily="18" charset="0"/>
                <a:cs typeface="Times New Roman" panose="02020603050405020304" pitchFamily="18" charset="0"/>
              </a:rPr>
              <a:t>diferitelor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părţi</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a:t>
            </a: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fază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incipientă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după</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investigaţie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relativ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scurtă</a:t>
            </a:r>
            <a:r>
              <a:rPr lang="en-US" dirty="0">
                <a:latin typeface="Times New Roman" panose="02020603050405020304" pitchFamily="18" charset="0"/>
                <a:cs typeface="Times New Roman" panose="02020603050405020304" pitchFamily="18" charset="0"/>
              </a:rPr>
              <a:t>. </a:t>
            </a:r>
            <a:endParaRPr lang="ro-RO" dirty="0" smtClean="0">
              <a:latin typeface="Times New Roman" panose="02020603050405020304" pitchFamily="18" charset="0"/>
              <a:cs typeface="Times New Roman" panose="02020603050405020304" pitchFamily="18" charset="0"/>
            </a:endParaRPr>
          </a:p>
          <a:p>
            <a:pPr>
              <a:lnSpc>
                <a:spcPct val="120000"/>
              </a:lnSpc>
            </a:pPr>
            <a:r>
              <a:rPr lang="en-US" dirty="0" err="1">
                <a:latin typeface="Times New Roman" panose="02020603050405020304" pitchFamily="18" charset="0"/>
                <a:cs typeface="Times New Roman" panose="02020603050405020304" pitchFamily="18" charset="0"/>
              </a:rPr>
              <a:t>Metoda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folosită</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construirea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obicei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important factor </a:t>
            </a:r>
            <a:r>
              <a:rPr lang="en-US" dirty="0" err="1">
                <a:latin typeface="Times New Roman" panose="02020603050405020304" pitchFamily="18" charset="0"/>
                <a:cs typeface="Times New Roman" panose="02020603050405020304" pitchFamily="18" charset="0"/>
              </a:rPr>
              <a:t>fiind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viteza</a:t>
            </a:r>
            <a:r>
              <a:rPr lang="en-US" dirty="0">
                <a:latin typeface="Times New Roman" panose="02020603050405020304" pitchFamily="18" charset="0"/>
                <a:cs typeface="Times New Roman" panose="02020603050405020304" pitchFamily="18" charset="0"/>
              </a:rPr>
              <a:t> cu care </a:t>
            </a:r>
            <a:r>
              <a:rPr lang="en-US" dirty="0" err="1">
                <a:latin typeface="Times New Roman" panose="02020603050405020304" pitchFamily="18" charset="0"/>
                <a:cs typeface="Times New Roman" panose="02020603050405020304" pitchFamily="18" charset="0"/>
              </a:rPr>
              <a:t>modelul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pus la </a:t>
            </a:r>
            <a:r>
              <a:rPr lang="en-US" dirty="0" err="1">
                <a:latin typeface="Times New Roman" panose="02020603050405020304" pitchFamily="18" charset="0"/>
                <a:cs typeface="Times New Roman" panose="02020603050405020304" pitchFamily="18" charset="0"/>
              </a:rPr>
              <a:t>dispoziţie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punctul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început</a:t>
            </a:r>
            <a:r>
              <a:rPr lang="en-US" dirty="0">
                <a:latin typeface="Times New Roman" panose="02020603050405020304" pitchFamily="18" charset="0"/>
                <a:cs typeface="Times New Roman" panose="02020603050405020304" pitchFamily="18" charset="0"/>
              </a:rPr>
              <a:t> de la care </a:t>
            </a:r>
            <a:r>
              <a:rPr lang="en-US" dirty="0" err="1">
                <a:latin typeface="Times New Roman" panose="02020603050405020304" pitchFamily="18" charset="0"/>
                <a:cs typeface="Times New Roman" panose="02020603050405020304" pitchFamily="18" charset="0"/>
              </a:rPr>
              <a:t>utilizatorii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reexaminează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aşteptările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clarifică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cerinţele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aruncat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a:t>
            </a: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sistemul</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este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dezvoltat</a:t>
            </a:r>
            <a:r>
              <a:rPr lang="en-US" b="1" i="1" dirty="0">
                <a:latin typeface="Times New Roman" panose="02020603050405020304" pitchFamily="18" charset="0"/>
                <a:cs typeface="Times New Roman" panose="02020603050405020304" pitchFamily="18" charset="0"/>
              </a:rPr>
              <a:t> </a:t>
            </a:r>
            <a:r>
              <a:rPr lang="ro-RO" b="1" i="1" dirty="0">
                <a:latin typeface="Times New Roman" panose="02020603050405020304" pitchFamily="18" charset="0"/>
                <a:cs typeface="Times New Roman" panose="02020603050405020304" pitchFamily="18" charset="0"/>
              </a:rPr>
              <a:t>din nou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bazat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cerinţele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identificate</a:t>
            </a:r>
            <a:r>
              <a:rPr lang="en-US" b="1" i="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a:lnSpc>
                <a:spcPct val="120000"/>
              </a:lnSpc>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3549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38539"/>
            <a:ext cx="10515600" cy="5938424"/>
          </a:xfrm>
        </p:spPr>
        <p:txBody>
          <a:bodyPr>
            <a:normAutofit fontScale="92500" lnSpcReduction="10000"/>
          </a:bodyPr>
          <a:lstStyle/>
          <a:p>
            <a:r>
              <a:rPr lang="en-US" dirty="0" err="1" smtClean="0"/>
              <a:t>Motivul</a:t>
            </a:r>
            <a:r>
              <a:rPr lang="en-US" dirty="0" smtClean="0"/>
              <a:t> </a:t>
            </a:r>
            <a:r>
              <a:rPr lang="en-US" dirty="0" err="1"/>
              <a:t>cel</a:t>
            </a:r>
            <a:r>
              <a:rPr lang="en-US" dirty="0"/>
              <a:t> </a:t>
            </a:r>
            <a:r>
              <a:rPr lang="en-US" dirty="0" err="1"/>
              <a:t>mai</a:t>
            </a:r>
            <a:r>
              <a:rPr lang="en-US" dirty="0"/>
              <a:t> evident </a:t>
            </a:r>
            <a:r>
              <a:rPr lang="en-US" dirty="0" err="1"/>
              <a:t>pentru</a:t>
            </a:r>
            <a:r>
              <a:rPr lang="en-US" dirty="0"/>
              <a:t> </a:t>
            </a:r>
            <a:r>
              <a:rPr lang="en-US" dirty="0" err="1"/>
              <a:t>folosirea</a:t>
            </a:r>
            <a:r>
              <a:rPr lang="en-US" dirty="0"/>
              <a:t> </a:t>
            </a:r>
            <a:r>
              <a:rPr lang="en-US" dirty="0" err="1"/>
              <a:t>acestei</a:t>
            </a:r>
            <a:r>
              <a:rPr lang="en-US" dirty="0"/>
              <a:t> </a:t>
            </a:r>
            <a:r>
              <a:rPr lang="en-US" dirty="0" err="1"/>
              <a:t>abordări</a:t>
            </a:r>
            <a:r>
              <a:rPr lang="en-US" dirty="0"/>
              <a:t> </a:t>
            </a:r>
            <a:r>
              <a:rPr lang="en-US" dirty="0" err="1"/>
              <a:t>este</a:t>
            </a:r>
            <a:r>
              <a:rPr lang="en-US" dirty="0"/>
              <a:t> </a:t>
            </a:r>
            <a:r>
              <a:rPr lang="en-US" dirty="0" err="1"/>
              <a:t>că</a:t>
            </a:r>
            <a:r>
              <a:rPr lang="en-US" dirty="0"/>
              <a:t> </a:t>
            </a:r>
            <a:r>
              <a:rPr lang="en-US" dirty="0" err="1"/>
              <a:t>poate</a:t>
            </a:r>
            <a:r>
              <a:rPr lang="en-US" dirty="0"/>
              <a:t> fi </a:t>
            </a:r>
            <a:r>
              <a:rPr lang="en-US" dirty="0" err="1"/>
              <a:t>îndeplinită</a:t>
            </a:r>
            <a:r>
              <a:rPr lang="en-US" dirty="0"/>
              <a:t> </a:t>
            </a:r>
            <a:r>
              <a:rPr lang="en-US" dirty="0" err="1"/>
              <a:t>repede</a:t>
            </a:r>
            <a:r>
              <a:rPr lang="en-US" dirty="0"/>
              <a:t> </a:t>
            </a:r>
            <a:r>
              <a:rPr lang="en-US" dirty="0" err="1"/>
              <a:t>și</a:t>
            </a:r>
            <a:r>
              <a:rPr lang="en-US" dirty="0"/>
              <a:t> </a:t>
            </a:r>
            <a:r>
              <a:rPr lang="en-US" dirty="0" err="1"/>
              <a:t>Dacă</a:t>
            </a:r>
            <a:r>
              <a:rPr lang="en-US" dirty="0"/>
              <a:t> </a:t>
            </a:r>
            <a:r>
              <a:rPr lang="en-US" dirty="0" err="1"/>
              <a:t>utilizatorii</a:t>
            </a:r>
            <a:r>
              <a:rPr lang="en-US" dirty="0"/>
              <a:t> </a:t>
            </a:r>
            <a:r>
              <a:rPr lang="en-US" dirty="0" err="1"/>
              <a:t>primesc</a:t>
            </a:r>
            <a:r>
              <a:rPr lang="en-US" dirty="0"/>
              <a:t> un feedback rapid al </a:t>
            </a:r>
            <a:r>
              <a:rPr lang="en-US" dirty="0" err="1"/>
              <a:t>cerinţelor</a:t>
            </a:r>
            <a:r>
              <a:rPr lang="en-US" dirty="0"/>
              <a:t> </a:t>
            </a:r>
            <a:r>
              <a:rPr lang="en-US" dirty="0" err="1"/>
              <a:t>lor</a:t>
            </a:r>
            <a:r>
              <a:rPr lang="en-US" dirty="0"/>
              <a:t>, </a:t>
            </a:r>
            <a:r>
              <a:rPr lang="en-US" dirty="0" err="1"/>
              <a:t>vor</a:t>
            </a:r>
            <a:r>
              <a:rPr lang="en-US" dirty="0"/>
              <a:t> </a:t>
            </a:r>
            <a:r>
              <a:rPr lang="en-US" dirty="0" err="1"/>
              <a:t>putea</a:t>
            </a:r>
            <a:r>
              <a:rPr lang="en-US" dirty="0"/>
              <a:t> </a:t>
            </a:r>
            <a:r>
              <a:rPr lang="en-US" dirty="0" err="1"/>
              <a:t>să</a:t>
            </a:r>
            <a:r>
              <a:rPr lang="en-US" dirty="0"/>
              <a:t> le </a:t>
            </a:r>
            <a:r>
              <a:rPr lang="en-US" dirty="0" err="1"/>
              <a:t>schimbe</a:t>
            </a:r>
            <a:r>
              <a:rPr lang="en-US" dirty="0"/>
              <a:t> </a:t>
            </a:r>
            <a:r>
              <a:rPr lang="ro-RO" dirty="0"/>
              <a:t> mai </a:t>
            </a:r>
            <a:r>
              <a:rPr lang="en-US" dirty="0" err="1"/>
              <a:t>devreme</a:t>
            </a:r>
            <a:r>
              <a:rPr lang="en-US" dirty="0"/>
              <a:t> </a:t>
            </a:r>
            <a:r>
              <a:rPr lang="en-US" dirty="0" err="1"/>
              <a:t>în</a:t>
            </a:r>
            <a:r>
              <a:rPr lang="en-US" dirty="0"/>
              <a:t> </a:t>
            </a:r>
            <a:r>
              <a:rPr lang="en-US" dirty="0" err="1"/>
              <a:t>procesul</a:t>
            </a:r>
            <a:r>
              <a:rPr lang="en-US" dirty="0"/>
              <a:t> </a:t>
            </a:r>
            <a:r>
              <a:rPr lang="en-US" dirty="0" err="1"/>
              <a:t>dezvoltării</a:t>
            </a:r>
            <a:r>
              <a:rPr lang="en-US" dirty="0"/>
              <a:t> </a:t>
            </a:r>
            <a:r>
              <a:rPr lang="en-US" dirty="0" err="1"/>
              <a:t>produsului</a:t>
            </a:r>
            <a:r>
              <a:rPr lang="en-US" dirty="0"/>
              <a:t>. </a:t>
            </a:r>
            <a:endParaRPr lang="ru-RU" dirty="0"/>
          </a:p>
          <a:p>
            <a:r>
              <a:rPr lang="en-US" dirty="0" err="1"/>
              <a:t>Dacă</a:t>
            </a:r>
            <a:r>
              <a:rPr lang="en-US" dirty="0"/>
              <a:t> un </a:t>
            </a:r>
            <a:r>
              <a:rPr lang="en-US" dirty="0" err="1"/>
              <a:t>proiect</a:t>
            </a:r>
            <a:r>
              <a:rPr lang="en-US" dirty="0"/>
              <a:t> </a:t>
            </a:r>
            <a:r>
              <a:rPr lang="en-US" dirty="0" err="1"/>
              <a:t>este</a:t>
            </a:r>
            <a:r>
              <a:rPr lang="en-US" dirty="0"/>
              <a:t> </a:t>
            </a:r>
            <a:r>
              <a:rPr lang="en-US" dirty="0" err="1"/>
              <a:t>schimbat</a:t>
            </a:r>
            <a:r>
              <a:rPr lang="en-US" dirty="0"/>
              <a:t> </a:t>
            </a:r>
            <a:r>
              <a:rPr lang="en-US" dirty="0" err="1"/>
              <a:t>după</a:t>
            </a:r>
            <a:r>
              <a:rPr lang="en-US" dirty="0"/>
              <a:t> </a:t>
            </a:r>
            <a:r>
              <a:rPr lang="en-US" dirty="0" err="1"/>
              <a:t>ce</a:t>
            </a:r>
            <a:r>
              <a:rPr lang="en-US" dirty="0"/>
              <a:t> s-a </a:t>
            </a:r>
            <a:r>
              <a:rPr lang="en-US" dirty="0" err="1"/>
              <a:t>efectuat</a:t>
            </a:r>
            <a:r>
              <a:rPr lang="en-US" dirty="0"/>
              <a:t> o </a:t>
            </a:r>
            <a:r>
              <a:rPr lang="en-US" dirty="0" err="1"/>
              <a:t>muncă</a:t>
            </a:r>
            <a:r>
              <a:rPr lang="en-US" dirty="0"/>
              <a:t> </a:t>
            </a:r>
            <a:r>
              <a:rPr lang="en-US" dirty="0" err="1"/>
              <a:t>semnificativă</a:t>
            </a:r>
            <a:r>
              <a:rPr lang="en-US" dirty="0"/>
              <a:t>, </a:t>
            </a:r>
            <a:r>
              <a:rPr lang="en-US" dirty="0" err="1"/>
              <a:t>orice</a:t>
            </a:r>
            <a:r>
              <a:rPr lang="en-US" dirty="0"/>
              <a:t> </a:t>
            </a:r>
            <a:r>
              <a:rPr lang="en-US" dirty="0" err="1"/>
              <a:t>schimbare</a:t>
            </a:r>
            <a:r>
              <a:rPr lang="en-US" dirty="0"/>
              <a:t> </a:t>
            </a:r>
            <a:r>
              <a:rPr lang="en-US" dirty="0" err="1"/>
              <a:t>minoră</a:t>
            </a:r>
            <a:r>
              <a:rPr lang="en-US" dirty="0"/>
              <a:t> </a:t>
            </a:r>
            <a:r>
              <a:rPr lang="en-US" dirty="0" err="1"/>
              <a:t>poate</a:t>
            </a:r>
            <a:r>
              <a:rPr lang="en-US" dirty="0"/>
              <a:t> </a:t>
            </a:r>
            <a:r>
              <a:rPr lang="en-US" dirty="0" err="1"/>
              <a:t>cauza</a:t>
            </a:r>
            <a:r>
              <a:rPr lang="en-US" dirty="0"/>
              <a:t> </a:t>
            </a:r>
            <a:r>
              <a:rPr lang="en-US" dirty="0" err="1"/>
              <a:t>eforturi</a:t>
            </a:r>
            <a:r>
              <a:rPr lang="en-US" dirty="0"/>
              <a:t> </a:t>
            </a:r>
            <a:r>
              <a:rPr lang="en-US" dirty="0" err="1"/>
              <a:t>mari</a:t>
            </a:r>
            <a:r>
              <a:rPr lang="en-US" dirty="0"/>
              <a:t> </a:t>
            </a:r>
            <a:r>
              <a:rPr lang="en-US" dirty="0" err="1"/>
              <a:t>pentru</a:t>
            </a:r>
            <a:r>
              <a:rPr lang="en-US" dirty="0"/>
              <a:t> a fi </a:t>
            </a:r>
            <a:r>
              <a:rPr lang="en-US" dirty="0" err="1"/>
              <a:t>implementată</a:t>
            </a:r>
            <a:r>
              <a:rPr lang="en-US" dirty="0"/>
              <a:t>, din moment </a:t>
            </a:r>
            <a:r>
              <a:rPr lang="en-US" dirty="0" err="1"/>
              <a:t>ce</a:t>
            </a:r>
            <a:r>
              <a:rPr lang="en-US" dirty="0"/>
              <a:t> </a:t>
            </a:r>
            <a:r>
              <a:rPr lang="en-US" dirty="0" err="1"/>
              <a:t>sistemele</a:t>
            </a:r>
            <a:r>
              <a:rPr lang="en-US" dirty="0"/>
              <a:t> software pot </a:t>
            </a:r>
            <a:r>
              <a:rPr lang="en-US" dirty="0" err="1"/>
              <a:t>avea</a:t>
            </a:r>
            <a:r>
              <a:rPr lang="en-US" dirty="0"/>
              <a:t> </a:t>
            </a:r>
            <a:r>
              <a:rPr lang="en-US" dirty="0" err="1"/>
              <a:t>dependenţe</a:t>
            </a:r>
            <a:r>
              <a:rPr lang="en-US" dirty="0"/>
              <a:t>. </a:t>
            </a:r>
            <a:endParaRPr lang="ru-RU" dirty="0"/>
          </a:p>
          <a:p>
            <a:r>
              <a:rPr lang="en-US" dirty="0" err="1"/>
              <a:t>Viteza</a:t>
            </a:r>
            <a:r>
              <a:rPr lang="en-US" dirty="0"/>
              <a:t> </a:t>
            </a:r>
            <a:r>
              <a:rPr lang="en-US" dirty="0" err="1"/>
              <a:t>este</a:t>
            </a:r>
            <a:r>
              <a:rPr lang="en-US" dirty="0"/>
              <a:t> </a:t>
            </a:r>
            <a:r>
              <a:rPr lang="en-US" dirty="0" err="1"/>
              <a:t>crucială</a:t>
            </a:r>
            <a:r>
              <a:rPr lang="en-US" dirty="0"/>
              <a:t> </a:t>
            </a:r>
            <a:r>
              <a:rPr lang="en-US" dirty="0" err="1"/>
              <a:t>în</a:t>
            </a:r>
            <a:r>
              <a:rPr lang="en-US" dirty="0"/>
              <a:t> </a:t>
            </a:r>
            <a:r>
              <a:rPr lang="en-US" dirty="0" err="1"/>
              <a:t>implementarea</a:t>
            </a:r>
            <a:r>
              <a:rPr lang="en-US" dirty="0"/>
              <a:t> </a:t>
            </a:r>
            <a:r>
              <a:rPr lang="en-US" dirty="0" err="1"/>
              <a:t>unui</a:t>
            </a:r>
            <a:r>
              <a:rPr lang="en-US" dirty="0"/>
              <a:t> </a:t>
            </a:r>
            <a:r>
              <a:rPr lang="en-US" dirty="0" err="1"/>
              <a:t>prototip</a:t>
            </a:r>
            <a:r>
              <a:rPr lang="en-US" dirty="0"/>
              <a:t> de </a:t>
            </a:r>
            <a:r>
              <a:rPr lang="en-US" dirty="0" err="1"/>
              <a:t>aruncat</a:t>
            </a:r>
            <a:r>
              <a:rPr lang="en-US" dirty="0"/>
              <a:t>, </a:t>
            </a:r>
            <a:r>
              <a:rPr lang="en-US" dirty="0" err="1"/>
              <a:t>deoarece</a:t>
            </a:r>
            <a:r>
              <a:rPr lang="en-US" dirty="0"/>
              <a:t> cu un </a:t>
            </a:r>
            <a:r>
              <a:rPr lang="en-US" dirty="0" err="1"/>
              <a:t>buget</a:t>
            </a:r>
            <a:r>
              <a:rPr lang="en-US" dirty="0"/>
              <a:t> </a:t>
            </a:r>
            <a:r>
              <a:rPr lang="en-US" dirty="0" err="1"/>
              <a:t>limitat</a:t>
            </a:r>
            <a:r>
              <a:rPr lang="en-US" dirty="0"/>
              <a:t> de </a:t>
            </a:r>
            <a:r>
              <a:rPr lang="en-US" dirty="0" err="1"/>
              <a:t>bani</a:t>
            </a:r>
            <a:r>
              <a:rPr lang="en-US" dirty="0"/>
              <a:t> </a:t>
            </a:r>
            <a:r>
              <a:rPr lang="en-US" dirty="0" err="1"/>
              <a:t>şi</a:t>
            </a:r>
            <a:r>
              <a:rPr lang="en-US" dirty="0"/>
              <a:t> </a:t>
            </a:r>
            <a:r>
              <a:rPr lang="en-US" dirty="0" err="1"/>
              <a:t>timp</a:t>
            </a:r>
            <a:r>
              <a:rPr lang="en-US" dirty="0"/>
              <a:t> se </a:t>
            </a:r>
            <a:r>
              <a:rPr lang="en-US" dirty="0" err="1"/>
              <a:t>poate</a:t>
            </a:r>
            <a:r>
              <a:rPr lang="en-US" dirty="0"/>
              <a:t> </a:t>
            </a:r>
            <a:r>
              <a:rPr lang="en-US" dirty="0" err="1"/>
              <a:t>cheltui</a:t>
            </a:r>
            <a:r>
              <a:rPr lang="en-US" dirty="0"/>
              <a:t> </a:t>
            </a:r>
            <a:r>
              <a:rPr lang="en-US" dirty="0" err="1"/>
              <a:t>puţin</a:t>
            </a:r>
            <a:r>
              <a:rPr lang="en-US" dirty="0"/>
              <a:t> </a:t>
            </a:r>
            <a:r>
              <a:rPr lang="en-US" dirty="0" err="1"/>
              <a:t>pe</a:t>
            </a:r>
            <a:r>
              <a:rPr lang="en-US" dirty="0"/>
              <a:t> un </a:t>
            </a:r>
            <a:r>
              <a:rPr lang="en-US" dirty="0" err="1"/>
              <a:t>prototip</a:t>
            </a:r>
            <a:r>
              <a:rPr lang="en-US" dirty="0"/>
              <a:t> care nu </a:t>
            </a:r>
            <a:r>
              <a:rPr lang="en-US" dirty="0" err="1"/>
              <a:t>va</a:t>
            </a:r>
            <a:r>
              <a:rPr lang="en-US" dirty="0"/>
              <a:t> fi </a:t>
            </a:r>
            <a:r>
              <a:rPr lang="en-US" dirty="0" err="1"/>
              <a:t>luat</a:t>
            </a:r>
            <a:r>
              <a:rPr lang="en-US" dirty="0"/>
              <a:t> </a:t>
            </a:r>
            <a:r>
              <a:rPr lang="en-US" dirty="0" err="1"/>
              <a:t>în</a:t>
            </a:r>
            <a:r>
              <a:rPr lang="en-US" dirty="0"/>
              <a:t> </a:t>
            </a:r>
            <a:r>
              <a:rPr lang="en-US" dirty="0" err="1"/>
              <a:t>considerare</a:t>
            </a:r>
            <a:r>
              <a:rPr lang="en-US" dirty="0"/>
              <a:t>[1].</a:t>
            </a:r>
            <a:endParaRPr lang="ru-RU" dirty="0"/>
          </a:p>
          <a:p>
            <a:r>
              <a:rPr lang="en-US" dirty="0"/>
              <a:t>Un alt </a:t>
            </a:r>
            <a:r>
              <a:rPr lang="en-US" dirty="0" err="1"/>
              <a:t>avantaj</a:t>
            </a:r>
            <a:r>
              <a:rPr lang="en-US" dirty="0"/>
              <a:t> </a:t>
            </a:r>
            <a:r>
              <a:rPr lang="en-US" dirty="0" err="1"/>
              <a:t>este</a:t>
            </a:r>
            <a:r>
              <a:rPr lang="en-US" dirty="0"/>
              <a:t> </a:t>
            </a:r>
            <a:r>
              <a:rPr lang="en-US" dirty="0" err="1"/>
              <a:t>abilitatea</a:t>
            </a:r>
            <a:r>
              <a:rPr lang="en-US" dirty="0"/>
              <a:t> de a se </a:t>
            </a:r>
            <a:r>
              <a:rPr lang="en-US" dirty="0" err="1"/>
              <a:t>construi</a:t>
            </a:r>
            <a:r>
              <a:rPr lang="en-US" dirty="0"/>
              <a:t> </a:t>
            </a:r>
            <a:r>
              <a:rPr lang="en-US" dirty="0" err="1"/>
              <a:t>interfeţe</a:t>
            </a:r>
            <a:r>
              <a:rPr lang="en-US" dirty="0"/>
              <a:t> </a:t>
            </a:r>
            <a:r>
              <a:rPr lang="en-US" dirty="0" err="1"/>
              <a:t>pe</a:t>
            </a:r>
            <a:r>
              <a:rPr lang="en-US" dirty="0"/>
              <a:t> care </a:t>
            </a:r>
            <a:r>
              <a:rPr lang="en-US" dirty="0" err="1"/>
              <a:t>utilizatorii</a:t>
            </a:r>
            <a:r>
              <a:rPr lang="en-US" dirty="0"/>
              <a:t> le pot </a:t>
            </a:r>
            <a:r>
              <a:rPr lang="en-US" dirty="0" err="1"/>
              <a:t>testa</a:t>
            </a:r>
            <a:r>
              <a:rPr lang="en-US" dirty="0"/>
              <a:t>. </a:t>
            </a:r>
            <a:r>
              <a:rPr lang="en-US" dirty="0" err="1"/>
              <a:t>Interfaţa</a:t>
            </a:r>
            <a:r>
              <a:rPr lang="en-US" dirty="0"/>
              <a:t> cu </a:t>
            </a:r>
            <a:r>
              <a:rPr lang="en-US" dirty="0" err="1"/>
              <a:t>utilizatorul</a:t>
            </a:r>
            <a:r>
              <a:rPr lang="en-US" dirty="0"/>
              <a:t> </a:t>
            </a:r>
            <a:r>
              <a:rPr lang="en-US" dirty="0" err="1"/>
              <a:t>este</a:t>
            </a:r>
            <a:r>
              <a:rPr lang="en-US" dirty="0"/>
              <a:t> </a:t>
            </a:r>
            <a:r>
              <a:rPr lang="en-US" dirty="0" err="1"/>
              <a:t>ceea</a:t>
            </a:r>
            <a:r>
              <a:rPr lang="en-US" dirty="0"/>
              <a:t> </a:t>
            </a:r>
            <a:r>
              <a:rPr lang="en-US" dirty="0" err="1"/>
              <a:t>ce</a:t>
            </a:r>
            <a:r>
              <a:rPr lang="en-US" dirty="0"/>
              <a:t> </a:t>
            </a:r>
            <a:r>
              <a:rPr lang="en-US" dirty="0" err="1"/>
              <a:t>acesta</a:t>
            </a:r>
            <a:r>
              <a:rPr lang="en-US" dirty="0"/>
              <a:t> </a:t>
            </a:r>
            <a:r>
              <a:rPr lang="en-US" dirty="0" err="1"/>
              <a:t>vede</a:t>
            </a:r>
            <a:r>
              <a:rPr lang="en-US" dirty="0"/>
              <a:t> ca </a:t>
            </a:r>
            <a:r>
              <a:rPr lang="en-US" dirty="0" err="1"/>
              <a:t>fiind</a:t>
            </a:r>
            <a:r>
              <a:rPr lang="en-US" dirty="0"/>
              <a:t> </a:t>
            </a:r>
            <a:r>
              <a:rPr lang="en-US" dirty="0" err="1"/>
              <a:t>sistemul</a:t>
            </a:r>
            <a:r>
              <a:rPr lang="en-US" dirty="0"/>
              <a:t> </a:t>
            </a:r>
            <a:r>
              <a:rPr lang="en-US" dirty="0" err="1"/>
              <a:t>şi</a:t>
            </a:r>
            <a:r>
              <a:rPr lang="en-US" dirty="0"/>
              <a:t> </a:t>
            </a:r>
            <a:r>
              <a:rPr lang="en-US" dirty="0" err="1"/>
              <a:t>văzându</a:t>
            </a:r>
            <a:r>
              <a:rPr lang="en-US" dirty="0"/>
              <a:t>-l </a:t>
            </a:r>
            <a:r>
              <a:rPr lang="en-US" dirty="0" err="1"/>
              <a:t>în</a:t>
            </a:r>
            <a:r>
              <a:rPr lang="en-US" dirty="0"/>
              <a:t> </a:t>
            </a:r>
            <a:r>
              <a:rPr lang="en-US" dirty="0" err="1"/>
              <a:t>faţa</a:t>
            </a:r>
            <a:r>
              <a:rPr lang="en-US" dirty="0"/>
              <a:t> </a:t>
            </a:r>
            <a:r>
              <a:rPr lang="en-US" dirty="0" err="1"/>
              <a:t>sa</a:t>
            </a:r>
            <a:r>
              <a:rPr lang="en-US" dirty="0"/>
              <a:t>, </a:t>
            </a:r>
            <a:r>
              <a:rPr lang="en-US" dirty="0" err="1"/>
              <a:t>îi</a:t>
            </a:r>
            <a:r>
              <a:rPr lang="en-US" dirty="0"/>
              <a:t> </a:t>
            </a:r>
            <a:r>
              <a:rPr lang="en-US" dirty="0" err="1"/>
              <a:t>este</a:t>
            </a:r>
            <a:r>
              <a:rPr lang="en-US" dirty="0"/>
              <a:t> </a:t>
            </a:r>
            <a:r>
              <a:rPr lang="en-US" dirty="0" err="1"/>
              <a:t>mult</a:t>
            </a:r>
            <a:r>
              <a:rPr lang="en-US" dirty="0"/>
              <a:t> </a:t>
            </a:r>
            <a:r>
              <a:rPr lang="en-US" dirty="0" err="1"/>
              <a:t>mai</a:t>
            </a:r>
            <a:r>
              <a:rPr lang="en-US" dirty="0"/>
              <a:t> </a:t>
            </a:r>
            <a:r>
              <a:rPr lang="en-US" dirty="0" err="1"/>
              <a:t>uşor</a:t>
            </a:r>
            <a:r>
              <a:rPr lang="en-US" dirty="0"/>
              <a:t> </a:t>
            </a:r>
            <a:r>
              <a:rPr lang="en-US" dirty="0" err="1"/>
              <a:t>să</a:t>
            </a:r>
            <a:r>
              <a:rPr lang="en-US" dirty="0"/>
              <a:t> </a:t>
            </a:r>
            <a:r>
              <a:rPr lang="en-US" dirty="0" err="1"/>
              <a:t>înţeleagă</a:t>
            </a:r>
            <a:r>
              <a:rPr lang="en-US" dirty="0"/>
              <a:t> cum </a:t>
            </a:r>
            <a:r>
              <a:rPr lang="en-US" dirty="0" err="1"/>
              <a:t>va</a:t>
            </a:r>
            <a:r>
              <a:rPr lang="en-US" dirty="0"/>
              <a:t> </a:t>
            </a:r>
            <a:r>
              <a:rPr lang="en-US" dirty="0" err="1"/>
              <a:t>funcţiona</a:t>
            </a:r>
            <a:r>
              <a:rPr lang="en-US" dirty="0"/>
              <a:t>. </a:t>
            </a:r>
            <a:endParaRPr lang="ru-RU" dirty="0"/>
          </a:p>
          <a:p>
            <a:r>
              <a:rPr lang="en-US" dirty="0" err="1"/>
              <a:t>Prototipurile</a:t>
            </a:r>
            <a:r>
              <a:rPr lang="en-US" dirty="0"/>
              <a:t> pot fi </a:t>
            </a:r>
            <a:r>
              <a:rPr lang="en-US" dirty="0" err="1"/>
              <a:t>clasificaţi</a:t>
            </a:r>
            <a:r>
              <a:rPr lang="en-US" dirty="0"/>
              <a:t> </a:t>
            </a:r>
            <a:r>
              <a:rPr lang="en-US" dirty="0" err="1"/>
              <a:t>în</a:t>
            </a:r>
            <a:r>
              <a:rPr lang="en-US" dirty="0"/>
              <a:t> </a:t>
            </a:r>
            <a:r>
              <a:rPr lang="en-US" dirty="0" err="1"/>
              <a:t>funcţie</a:t>
            </a:r>
            <a:r>
              <a:rPr lang="en-US" dirty="0"/>
              <a:t> de </a:t>
            </a:r>
            <a:r>
              <a:rPr lang="en-US" dirty="0" err="1"/>
              <a:t>gradul</a:t>
            </a:r>
            <a:r>
              <a:rPr lang="en-US" dirty="0"/>
              <a:t> </a:t>
            </a:r>
            <a:r>
              <a:rPr lang="en-US" dirty="0" err="1"/>
              <a:t>în</a:t>
            </a:r>
            <a:r>
              <a:rPr lang="en-US" dirty="0"/>
              <a:t> care </a:t>
            </a:r>
            <a:r>
              <a:rPr lang="en-US" dirty="0" err="1"/>
              <a:t>seamănă</a:t>
            </a:r>
            <a:r>
              <a:rPr lang="en-US" dirty="0"/>
              <a:t> cu </a:t>
            </a:r>
            <a:r>
              <a:rPr lang="en-US" dirty="0" err="1"/>
              <a:t>adevăratul</a:t>
            </a:r>
            <a:r>
              <a:rPr lang="en-US" dirty="0"/>
              <a:t> </a:t>
            </a:r>
            <a:r>
              <a:rPr lang="en-US" dirty="0" err="1"/>
              <a:t>produs</a:t>
            </a:r>
            <a:r>
              <a:rPr lang="en-US" dirty="0"/>
              <a:t> ca </a:t>
            </a:r>
            <a:r>
              <a:rPr lang="en-US" dirty="0" err="1"/>
              <a:t>aparenţă</a:t>
            </a:r>
            <a:r>
              <a:rPr lang="en-US" dirty="0"/>
              <a:t> </a:t>
            </a:r>
            <a:r>
              <a:rPr lang="en-US" dirty="0" err="1"/>
              <a:t>şi</a:t>
            </a:r>
            <a:r>
              <a:rPr lang="en-US" dirty="0"/>
              <a:t> </a:t>
            </a:r>
            <a:r>
              <a:rPr lang="en-US" dirty="0" err="1"/>
              <a:t>interacţiune</a:t>
            </a:r>
            <a:r>
              <a:rPr lang="en-US" dirty="0"/>
              <a:t>. </a:t>
            </a:r>
            <a:endParaRPr lang="ru-RU" dirty="0"/>
          </a:p>
          <a:p>
            <a:endParaRPr lang="ru-RU" dirty="0"/>
          </a:p>
        </p:txBody>
      </p:sp>
    </p:spTree>
    <p:extLst>
      <p:ext uri="{BB962C8B-B14F-4D97-AF65-F5344CB8AC3E}">
        <p14:creationId xmlns:p14="http://schemas.microsoft.com/office/powerpoint/2010/main" val="33422223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7078"/>
            <a:ext cx="10515600" cy="5699885"/>
          </a:xfrm>
        </p:spPr>
        <p:txBody>
          <a:bodyPr>
            <a:normAutofit fontScale="92500" lnSpcReduction="10000"/>
          </a:bodyPr>
          <a:lstStyle/>
          <a:p>
            <a:r>
              <a:rPr lang="en-US" dirty="0"/>
              <a:t>O </a:t>
            </a:r>
            <a:r>
              <a:rPr lang="en-US" dirty="0" err="1"/>
              <a:t>metodă</a:t>
            </a:r>
            <a:r>
              <a:rPr lang="en-US" dirty="0"/>
              <a:t> de a </a:t>
            </a:r>
            <a:r>
              <a:rPr lang="en-US" dirty="0" err="1"/>
              <a:t>crea</a:t>
            </a:r>
            <a:r>
              <a:rPr lang="en-US" dirty="0"/>
              <a:t> un </a:t>
            </a:r>
            <a:r>
              <a:rPr lang="en-US" dirty="0" err="1"/>
              <a:t>prototip</a:t>
            </a:r>
            <a:r>
              <a:rPr lang="en-US" dirty="0"/>
              <a:t> de </a:t>
            </a:r>
            <a:r>
              <a:rPr lang="en-US" dirty="0" err="1"/>
              <a:t>aruncat</a:t>
            </a:r>
            <a:r>
              <a:rPr lang="en-US" dirty="0"/>
              <a:t> cu </a:t>
            </a:r>
            <a:r>
              <a:rPr lang="en-US" dirty="0" err="1"/>
              <a:t>fidelitate</a:t>
            </a:r>
            <a:r>
              <a:rPr lang="en-US" dirty="0"/>
              <a:t> </a:t>
            </a:r>
            <a:r>
              <a:rPr lang="en-US" dirty="0" err="1"/>
              <a:t>redusă</a:t>
            </a:r>
            <a:r>
              <a:rPr lang="en-US" dirty="0"/>
              <a:t> </a:t>
            </a:r>
            <a:r>
              <a:rPr lang="en-US" dirty="0" err="1"/>
              <a:t>este</a:t>
            </a:r>
            <a:r>
              <a:rPr lang="en-US" dirty="0"/>
              <a:t> </a:t>
            </a:r>
            <a:r>
              <a:rPr lang="en-US" dirty="0" err="1"/>
              <a:t>prototiparea</a:t>
            </a:r>
            <a:r>
              <a:rPr lang="en-US" dirty="0"/>
              <a:t> </a:t>
            </a:r>
            <a:r>
              <a:rPr lang="en-US" dirty="0" err="1"/>
              <a:t>pe</a:t>
            </a:r>
            <a:r>
              <a:rPr lang="en-US" dirty="0"/>
              <a:t> </a:t>
            </a:r>
            <a:r>
              <a:rPr lang="en-US" dirty="0" err="1"/>
              <a:t>hârtie</a:t>
            </a:r>
            <a:r>
              <a:rPr lang="en-US" dirty="0"/>
              <a:t>. </a:t>
            </a:r>
            <a:r>
              <a:rPr lang="en-US" dirty="0" err="1"/>
              <a:t>Prototipul</a:t>
            </a:r>
            <a:r>
              <a:rPr lang="en-US" dirty="0"/>
              <a:t> </a:t>
            </a:r>
            <a:r>
              <a:rPr lang="en-US" dirty="0" err="1"/>
              <a:t>este</a:t>
            </a:r>
            <a:r>
              <a:rPr lang="en-US" dirty="0"/>
              <a:t> </a:t>
            </a:r>
            <a:r>
              <a:rPr lang="en-US" dirty="0" err="1"/>
              <a:t>implementat</a:t>
            </a:r>
            <a:r>
              <a:rPr lang="en-US" dirty="0"/>
              <a:t> cu </a:t>
            </a:r>
            <a:r>
              <a:rPr lang="en-US" dirty="0" err="1"/>
              <a:t>creionul</a:t>
            </a:r>
            <a:r>
              <a:rPr lang="en-US" dirty="0"/>
              <a:t> </a:t>
            </a:r>
            <a:r>
              <a:rPr lang="en-US" dirty="0" err="1"/>
              <a:t>pe</a:t>
            </a:r>
            <a:r>
              <a:rPr lang="en-US" dirty="0"/>
              <a:t> </a:t>
            </a:r>
            <a:r>
              <a:rPr lang="en-US" dirty="0" err="1"/>
              <a:t>hârtie</a:t>
            </a:r>
            <a:r>
              <a:rPr lang="en-US" dirty="0"/>
              <a:t> </a:t>
            </a:r>
            <a:r>
              <a:rPr lang="en-US" dirty="0" err="1"/>
              <a:t>şi</a:t>
            </a:r>
            <a:r>
              <a:rPr lang="en-US" dirty="0"/>
              <a:t> </a:t>
            </a:r>
            <a:r>
              <a:rPr lang="en-US" dirty="0" err="1"/>
              <a:t>mimează</a:t>
            </a:r>
            <a:r>
              <a:rPr lang="en-US" dirty="0"/>
              <a:t> </a:t>
            </a:r>
            <a:r>
              <a:rPr lang="en-US" dirty="0" err="1"/>
              <a:t>funcţia</a:t>
            </a:r>
            <a:r>
              <a:rPr lang="en-US" dirty="0"/>
              <a:t> </a:t>
            </a:r>
            <a:r>
              <a:rPr lang="en-US" dirty="0" err="1"/>
              <a:t>adevăratului</a:t>
            </a:r>
            <a:r>
              <a:rPr lang="en-US" dirty="0"/>
              <a:t> </a:t>
            </a:r>
            <a:r>
              <a:rPr lang="en-US" dirty="0" err="1"/>
              <a:t>produs</a:t>
            </a:r>
            <a:r>
              <a:rPr lang="en-US" dirty="0"/>
              <a:t>. </a:t>
            </a:r>
            <a:endParaRPr lang="ro-RO" dirty="0" smtClean="0"/>
          </a:p>
          <a:p>
            <a:r>
              <a:rPr lang="en-US" dirty="0" smtClean="0"/>
              <a:t>O </a:t>
            </a:r>
            <a:r>
              <a:rPr lang="en-US" dirty="0" err="1"/>
              <a:t>altă</a:t>
            </a:r>
            <a:r>
              <a:rPr lang="en-US" dirty="0"/>
              <a:t> </a:t>
            </a:r>
            <a:r>
              <a:rPr lang="en-US" dirty="0" err="1"/>
              <a:t>metodă</a:t>
            </a:r>
            <a:r>
              <a:rPr lang="en-US" dirty="0"/>
              <a:t> </a:t>
            </a:r>
            <a:r>
              <a:rPr lang="en-US" dirty="0" err="1"/>
              <a:t>prin</a:t>
            </a:r>
            <a:r>
              <a:rPr lang="en-US" dirty="0"/>
              <a:t> care se pot </a:t>
            </a:r>
            <a:r>
              <a:rPr lang="en-US" dirty="0" err="1"/>
              <a:t>modela</a:t>
            </a:r>
            <a:r>
              <a:rPr lang="en-US" dirty="0"/>
              <a:t> </a:t>
            </a:r>
            <a:r>
              <a:rPr lang="en-US" dirty="0" err="1"/>
              <a:t>prototipuri</a:t>
            </a:r>
            <a:r>
              <a:rPr lang="en-US" dirty="0"/>
              <a:t> de </a:t>
            </a:r>
            <a:r>
              <a:rPr lang="en-US" dirty="0" err="1"/>
              <a:t>fidelitate</a:t>
            </a:r>
            <a:r>
              <a:rPr lang="en-US" dirty="0"/>
              <a:t> </a:t>
            </a:r>
            <a:r>
              <a:rPr lang="en-US" dirty="0" err="1"/>
              <a:t>crescută</a:t>
            </a:r>
            <a:r>
              <a:rPr lang="en-US" dirty="0"/>
              <a:t> </a:t>
            </a:r>
            <a:r>
              <a:rPr lang="en-US" dirty="0" err="1"/>
              <a:t>este</a:t>
            </a:r>
            <a:r>
              <a:rPr lang="en-US" dirty="0"/>
              <a:t> de a </a:t>
            </a:r>
            <a:r>
              <a:rPr lang="en-US" dirty="0" err="1"/>
              <a:t>folosi</a:t>
            </a:r>
            <a:r>
              <a:rPr lang="en-US" dirty="0"/>
              <a:t> un GUI (Graphic User Interface) </a:t>
            </a:r>
            <a:r>
              <a:rPr lang="en-US" dirty="0" err="1"/>
              <a:t>în</a:t>
            </a:r>
            <a:r>
              <a:rPr lang="en-US" dirty="0"/>
              <a:t> care se </a:t>
            </a:r>
            <a:r>
              <a:rPr lang="en-US" dirty="0" err="1"/>
              <a:t>crează</a:t>
            </a:r>
            <a:r>
              <a:rPr lang="en-US" dirty="0"/>
              <a:t> un </a:t>
            </a:r>
            <a:r>
              <a:rPr lang="en-US" dirty="0" err="1"/>
              <a:t>prototip</a:t>
            </a:r>
            <a:r>
              <a:rPr lang="en-US" dirty="0"/>
              <a:t> care </a:t>
            </a:r>
            <a:r>
              <a:rPr lang="en-US" dirty="0" err="1"/>
              <a:t>arată</a:t>
            </a:r>
            <a:r>
              <a:rPr lang="en-US" dirty="0"/>
              <a:t> ca </a:t>
            </a:r>
            <a:r>
              <a:rPr lang="en-US" dirty="0" err="1"/>
              <a:t>produsul</a:t>
            </a:r>
            <a:r>
              <a:rPr lang="en-US" dirty="0"/>
              <a:t> </a:t>
            </a:r>
            <a:r>
              <a:rPr lang="en-US" dirty="0" err="1"/>
              <a:t>dorit</a:t>
            </a:r>
            <a:r>
              <a:rPr lang="en-US" dirty="0"/>
              <a:t> </a:t>
            </a:r>
            <a:r>
              <a:rPr lang="en-US" dirty="0" err="1"/>
              <a:t>dar</a:t>
            </a:r>
            <a:r>
              <a:rPr lang="en-US" dirty="0"/>
              <a:t> nu are </a:t>
            </a:r>
            <a:r>
              <a:rPr lang="en-US" dirty="0" err="1"/>
              <a:t>nicio</a:t>
            </a:r>
            <a:r>
              <a:rPr lang="en-US" dirty="0"/>
              <a:t> </a:t>
            </a:r>
            <a:r>
              <a:rPr lang="en-US" dirty="0" err="1"/>
              <a:t>funcţionalitate</a:t>
            </a:r>
            <a:r>
              <a:rPr lang="en-US" dirty="0"/>
              <a:t>[3]. </a:t>
            </a:r>
            <a:endParaRPr lang="ru-RU" dirty="0"/>
          </a:p>
          <a:p>
            <a:pPr marL="0" indent="0">
              <a:buNone/>
            </a:pPr>
            <a:endParaRPr lang="ru-RU" dirty="0"/>
          </a:p>
          <a:p>
            <a:r>
              <a:rPr lang="en-US" b="1" i="1" dirty="0" err="1"/>
              <a:t>Rezumatul</a:t>
            </a:r>
            <a:r>
              <a:rPr lang="en-US" b="1" i="1" dirty="0"/>
              <a:t> </a:t>
            </a:r>
            <a:r>
              <a:rPr lang="en-US" b="1" i="1" dirty="0" err="1"/>
              <a:t>acestui</a:t>
            </a:r>
            <a:r>
              <a:rPr lang="en-US" b="1" i="1" dirty="0"/>
              <a:t> tip de </a:t>
            </a:r>
            <a:r>
              <a:rPr lang="en-US" b="1" i="1" dirty="0" err="1"/>
              <a:t>prototipare</a:t>
            </a:r>
            <a:r>
              <a:rPr lang="en-US" b="1" i="1" dirty="0"/>
              <a:t> </a:t>
            </a:r>
            <a:r>
              <a:rPr lang="en-US" b="1" i="1" dirty="0" err="1"/>
              <a:t>este</a:t>
            </a:r>
            <a:r>
              <a:rPr lang="en-US" b="1" i="1" dirty="0"/>
              <a:t> </a:t>
            </a:r>
            <a:r>
              <a:rPr lang="en-US" b="1" i="1" dirty="0" err="1"/>
              <a:t>următorul</a:t>
            </a:r>
            <a:r>
              <a:rPr lang="en-US" dirty="0"/>
              <a:t>:</a:t>
            </a:r>
            <a:endParaRPr lang="ru-RU" dirty="0"/>
          </a:p>
          <a:p>
            <a:pPr lvl="0"/>
            <a:r>
              <a:rPr lang="en-US" dirty="0"/>
              <a:t>a) </a:t>
            </a:r>
            <a:r>
              <a:rPr lang="en-US" dirty="0" err="1"/>
              <a:t>scrierea</a:t>
            </a:r>
            <a:r>
              <a:rPr lang="en-US" dirty="0"/>
              <a:t> </a:t>
            </a:r>
            <a:r>
              <a:rPr lang="en-US" dirty="0" err="1"/>
              <a:t>cerinţelor</a:t>
            </a:r>
            <a:r>
              <a:rPr lang="en-US" dirty="0"/>
              <a:t> </a:t>
            </a:r>
            <a:r>
              <a:rPr lang="en-US" dirty="0" err="1"/>
              <a:t>preliminare</a:t>
            </a:r>
            <a:r>
              <a:rPr lang="en-US" dirty="0"/>
              <a:t>; </a:t>
            </a:r>
            <a:endParaRPr lang="ru-RU" dirty="0"/>
          </a:p>
          <a:p>
            <a:pPr lvl="0"/>
            <a:r>
              <a:rPr lang="en-US" dirty="0"/>
              <a:t>b) </a:t>
            </a:r>
            <a:r>
              <a:rPr lang="en-US" dirty="0" err="1"/>
              <a:t>proiectarea</a:t>
            </a:r>
            <a:r>
              <a:rPr lang="en-US" dirty="0"/>
              <a:t> </a:t>
            </a:r>
            <a:r>
              <a:rPr lang="en-US" dirty="0" err="1"/>
              <a:t>prototipului</a:t>
            </a:r>
            <a:r>
              <a:rPr lang="en-US" dirty="0"/>
              <a:t>; </a:t>
            </a:r>
            <a:endParaRPr lang="ru-RU" dirty="0"/>
          </a:p>
          <a:p>
            <a:pPr lvl="0"/>
            <a:r>
              <a:rPr lang="en-US" dirty="0"/>
              <a:t>c) </a:t>
            </a:r>
            <a:r>
              <a:rPr lang="en-US" dirty="0" err="1"/>
              <a:t>utilizatorul</a:t>
            </a:r>
            <a:r>
              <a:rPr lang="en-US" dirty="0"/>
              <a:t> </a:t>
            </a:r>
            <a:r>
              <a:rPr lang="en-US" dirty="0" err="1"/>
              <a:t>foloseşte</a:t>
            </a:r>
            <a:r>
              <a:rPr lang="en-US" dirty="0"/>
              <a:t> </a:t>
            </a:r>
            <a:r>
              <a:rPr lang="en-US" dirty="0" err="1"/>
              <a:t>prototipul</a:t>
            </a:r>
            <a:r>
              <a:rPr lang="en-US" dirty="0"/>
              <a:t> </a:t>
            </a:r>
            <a:r>
              <a:rPr lang="en-US" dirty="0" err="1"/>
              <a:t>şi</a:t>
            </a:r>
            <a:r>
              <a:rPr lang="en-US" dirty="0"/>
              <a:t> </a:t>
            </a:r>
            <a:r>
              <a:rPr lang="en-US" dirty="0" err="1"/>
              <a:t>specifică</a:t>
            </a:r>
            <a:r>
              <a:rPr lang="en-US" dirty="0"/>
              <a:t> </a:t>
            </a:r>
            <a:r>
              <a:rPr lang="en-US" dirty="0" err="1"/>
              <a:t>noile</a:t>
            </a:r>
            <a:r>
              <a:rPr lang="en-US" dirty="0"/>
              <a:t> </a:t>
            </a:r>
            <a:r>
              <a:rPr lang="en-US" dirty="0" err="1"/>
              <a:t>cerinţe</a:t>
            </a:r>
            <a:r>
              <a:rPr lang="en-US" dirty="0"/>
              <a:t>; </a:t>
            </a:r>
            <a:endParaRPr lang="ru-RU" dirty="0"/>
          </a:p>
          <a:p>
            <a:pPr lvl="0"/>
            <a:r>
              <a:rPr lang="en-US" dirty="0"/>
              <a:t>d) se </a:t>
            </a:r>
            <a:r>
              <a:rPr lang="en-US" dirty="0" err="1"/>
              <a:t>repetă</a:t>
            </a:r>
            <a:r>
              <a:rPr lang="en-US" dirty="0"/>
              <a:t> </a:t>
            </a:r>
            <a:r>
              <a:rPr lang="en-US" dirty="0" err="1"/>
              <a:t>paşii</a:t>
            </a:r>
            <a:r>
              <a:rPr lang="en-US" dirty="0"/>
              <a:t> b) </a:t>
            </a:r>
            <a:r>
              <a:rPr lang="en-US" dirty="0" err="1"/>
              <a:t>şi</a:t>
            </a:r>
            <a:r>
              <a:rPr lang="en-US" dirty="0"/>
              <a:t> c) </a:t>
            </a:r>
            <a:r>
              <a:rPr lang="en-US" dirty="0" err="1"/>
              <a:t>până</a:t>
            </a:r>
            <a:r>
              <a:rPr lang="en-US" dirty="0"/>
              <a:t> </a:t>
            </a:r>
            <a:r>
              <a:rPr lang="en-US" dirty="0" err="1"/>
              <a:t>când</a:t>
            </a:r>
            <a:r>
              <a:rPr lang="en-US" dirty="0"/>
              <a:t> </a:t>
            </a:r>
            <a:r>
              <a:rPr lang="en-US" dirty="0" err="1"/>
              <a:t>cerinţele</a:t>
            </a:r>
            <a:r>
              <a:rPr lang="en-US" dirty="0"/>
              <a:t> nu se </a:t>
            </a:r>
            <a:r>
              <a:rPr lang="en-US" dirty="0" err="1"/>
              <a:t>mai</a:t>
            </a:r>
            <a:r>
              <a:rPr lang="en-US" dirty="0"/>
              <a:t> </a:t>
            </a:r>
            <a:r>
              <a:rPr lang="en-US" dirty="0" err="1"/>
              <a:t>modifică</a:t>
            </a:r>
            <a:r>
              <a:rPr lang="en-US" dirty="0"/>
              <a:t>; </a:t>
            </a:r>
            <a:endParaRPr lang="ru-RU" dirty="0"/>
          </a:p>
          <a:p>
            <a:pPr lvl="0"/>
            <a:r>
              <a:rPr lang="en-US" dirty="0"/>
              <a:t>e) </a:t>
            </a:r>
            <a:r>
              <a:rPr lang="en-US" dirty="0" err="1"/>
              <a:t>scrierea</a:t>
            </a:r>
            <a:r>
              <a:rPr lang="en-US" dirty="0"/>
              <a:t> </a:t>
            </a:r>
            <a:r>
              <a:rPr lang="en-US" dirty="0" err="1"/>
              <a:t>cerinţelor</a:t>
            </a:r>
            <a:r>
              <a:rPr lang="en-US" dirty="0"/>
              <a:t> finale;</a:t>
            </a:r>
            <a:endParaRPr lang="ru-RU" dirty="0"/>
          </a:p>
          <a:p>
            <a:pPr lvl="0"/>
            <a:r>
              <a:rPr lang="en-US" dirty="0"/>
              <a:t>f) </a:t>
            </a:r>
            <a:r>
              <a:rPr lang="en-US" dirty="0" err="1"/>
              <a:t>dezvoltarea</a:t>
            </a:r>
            <a:r>
              <a:rPr lang="en-US" dirty="0"/>
              <a:t> </a:t>
            </a:r>
            <a:r>
              <a:rPr lang="en-US" dirty="0" err="1"/>
              <a:t>produselor</a:t>
            </a:r>
            <a:r>
              <a:rPr lang="en-US" dirty="0"/>
              <a:t> </a:t>
            </a:r>
            <a:r>
              <a:rPr lang="en-US" dirty="0" err="1"/>
              <a:t>reale</a:t>
            </a:r>
            <a:r>
              <a:rPr lang="en-US" dirty="0"/>
              <a:t>;</a:t>
            </a:r>
            <a:endParaRPr lang="ru-RU" dirty="0"/>
          </a:p>
          <a:p>
            <a:endParaRPr lang="ru-RU" dirty="0"/>
          </a:p>
        </p:txBody>
      </p:sp>
    </p:spTree>
    <p:extLst>
      <p:ext uri="{BB962C8B-B14F-4D97-AF65-F5344CB8AC3E}">
        <p14:creationId xmlns:p14="http://schemas.microsoft.com/office/powerpoint/2010/main" val="42021303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417" y="278296"/>
            <a:ext cx="11095383" cy="6182139"/>
          </a:xfrm>
        </p:spPr>
        <p:txBody>
          <a:bodyPr>
            <a:normAutofit fontScale="70000" lnSpcReduction="20000"/>
          </a:bodyPr>
          <a:lstStyle/>
          <a:p>
            <a:r>
              <a:rPr lang="en-US" b="1" dirty="0" err="1"/>
              <a:t>Prototipuri</a:t>
            </a:r>
            <a:r>
              <a:rPr lang="en-US" b="1" dirty="0"/>
              <a:t> </a:t>
            </a:r>
            <a:r>
              <a:rPr lang="en-US" b="1" dirty="0" err="1"/>
              <a:t>evolutive</a:t>
            </a:r>
            <a:r>
              <a:rPr lang="en-US" b="1" dirty="0"/>
              <a:t>.</a:t>
            </a:r>
            <a:endParaRPr lang="ru-RU" dirty="0"/>
          </a:p>
          <a:p>
            <a:r>
              <a:rPr lang="en-US" dirty="0" err="1"/>
              <a:t>Prototiparea</a:t>
            </a:r>
            <a:r>
              <a:rPr lang="en-US" dirty="0"/>
              <a:t> </a:t>
            </a:r>
            <a:r>
              <a:rPr lang="en-US" dirty="0" err="1"/>
              <a:t>evolutivă</a:t>
            </a:r>
            <a:r>
              <a:rPr lang="en-US" dirty="0"/>
              <a:t> </a:t>
            </a:r>
            <a:r>
              <a:rPr lang="en-US" dirty="0" err="1"/>
              <a:t>este</a:t>
            </a:r>
            <a:r>
              <a:rPr lang="en-US" dirty="0"/>
              <a:t> </a:t>
            </a:r>
            <a:r>
              <a:rPr lang="en-US" dirty="0" err="1"/>
              <a:t>diferită</a:t>
            </a:r>
            <a:r>
              <a:rPr lang="en-US" dirty="0"/>
              <a:t> de </a:t>
            </a:r>
            <a:r>
              <a:rPr lang="en-US" dirty="0" err="1"/>
              <a:t>cea</a:t>
            </a:r>
            <a:r>
              <a:rPr lang="en-US" dirty="0"/>
              <a:t> cu </a:t>
            </a:r>
            <a:r>
              <a:rPr lang="en-US" dirty="0" err="1"/>
              <a:t>aruncare</a:t>
            </a:r>
            <a:r>
              <a:rPr lang="en-US" dirty="0"/>
              <a:t>, </a:t>
            </a:r>
            <a:r>
              <a:rPr lang="en-US" dirty="0" err="1"/>
              <a:t>întrucât</a:t>
            </a:r>
            <a:r>
              <a:rPr lang="en-US" dirty="0"/>
              <a:t> </a:t>
            </a:r>
            <a:r>
              <a:rPr lang="en-US" dirty="0" err="1"/>
              <a:t>scopul</a:t>
            </a:r>
            <a:r>
              <a:rPr lang="en-US" dirty="0"/>
              <a:t> principal </a:t>
            </a:r>
            <a:r>
              <a:rPr lang="en-US" dirty="0" err="1"/>
              <a:t>este</a:t>
            </a:r>
            <a:r>
              <a:rPr lang="en-US" dirty="0"/>
              <a:t> de a </a:t>
            </a:r>
            <a:r>
              <a:rPr lang="en-US" dirty="0" err="1"/>
              <a:t>construi</a:t>
            </a:r>
            <a:r>
              <a:rPr lang="en-US" dirty="0"/>
              <a:t> un </a:t>
            </a:r>
            <a:r>
              <a:rPr lang="en-US" dirty="0" err="1"/>
              <a:t>prototip</a:t>
            </a:r>
            <a:r>
              <a:rPr lang="en-US" dirty="0"/>
              <a:t> </a:t>
            </a:r>
            <a:r>
              <a:rPr lang="en-US" dirty="0" err="1"/>
              <a:t>foarte</a:t>
            </a:r>
            <a:r>
              <a:rPr lang="en-US" dirty="0"/>
              <a:t> robust </a:t>
            </a:r>
            <a:r>
              <a:rPr lang="en-US" dirty="0" err="1"/>
              <a:t>într</a:t>
            </a:r>
            <a:r>
              <a:rPr lang="en-US" dirty="0"/>
              <a:t>-o </a:t>
            </a:r>
            <a:r>
              <a:rPr lang="en-US" dirty="0" err="1"/>
              <a:t>manieră</a:t>
            </a:r>
            <a:r>
              <a:rPr lang="en-US" dirty="0"/>
              <a:t> </a:t>
            </a:r>
            <a:r>
              <a:rPr lang="en-US" dirty="0" err="1"/>
              <a:t>structurată</a:t>
            </a:r>
            <a:r>
              <a:rPr lang="en-US" dirty="0"/>
              <a:t> </a:t>
            </a:r>
            <a:r>
              <a:rPr lang="en-US" dirty="0" err="1"/>
              <a:t>şi</a:t>
            </a:r>
            <a:r>
              <a:rPr lang="en-US" dirty="0"/>
              <a:t> de a-l </a:t>
            </a:r>
            <a:r>
              <a:rPr lang="en-US" dirty="0" err="1"/>
              <a:t>rafina</a:t>
            </a:r>
            <a:r>
              <a:rPr lang="en-US" dirty="0"/>
              <a:t> constant. </a:t>
            </a:r>
            <a:r>
              <a:rPr lang="en-US" dirty="0" err="1"/>
              <a:t>Prototipul</a:t>
            </a:r>
            <a:r>
              <a:rPr lang="en-US" dirty="0"/>
              <a:t> </a:t>
            </a:r>
            <a:r>
              <a:rPr lang="en-US" dirty="0" err="1"/>
              <a:t>evolutiv</a:t>
            </a:r>
            <a:r>
              <a:rPr lang="en-US" dirty="0"/>
              <a:t>, </a:t>
            </a:r>
            <a:r>
              <a:rPr lang="en-US" dirty="0" err="1"/>
              <a:t>atunci</a:t>
            </a:r>
            <a:r>
              <a:rPr lang="en-US" dirty="0"/>
              <a:t> </a:t>
            </a:r>
            <a:r>
              <a:rPr lang="en-US" dirty="0" err="1"/>
              <a:t>când</a:t>
            </a:r>
            <a:r>
              <a:rPr lang="en-US" dirty="0"/>
              <a:t> </a:t>
            </a:r>
            <a:r>
              <a:rPr lang="en-US" dirty="0" err="1"/>
              <a:t>este</a:t>
            </a:r>
            <a:r>
              <a:rPr lang="en-US" dirty="0"/>
              <a:t> </a:t>
            </a:r>
            <a:r>
              <a:rPr lang="en-US" dirty="0" err="1"/>
              <a:t>construit</a:t>
            </a:r>
            <a:r>
              <a:rPr lang="en-US" dirty="0"/>
              <a:t> </a:t>
            </a:r>
            <a:r>
              <a:rPr lang="en-US" dirty="0" err="1"/>
              <a:t>va</a:t>
            </a:r>
            <a:r>
              <a:rPr lang="en-US" dirty="0"/>
              <a:t> forma </a:t>
            </a:r>
            <a:r>
              <a:rPr lang="en-US" dirty="0" err="1"/>
              <a:t>inima</a:t>
            </a:r>
            <a:r>
              <a:rPr lang="en-US" dirty="0"/>
              <a:t> </a:t>
            </a:r>
            <a:r>
              <a:rPr lang="en-US" dirty="0" err="1"/>
              <a:t>noul</a:t>
            </a:r>
            <a:r>
              <a:rPr lang="en-US" dirty="0"/>
              <a:t> </a:t>
            </a:r>
            <a:r>
              <a:rPr lang="en-US" dirty="0" err="1"/>
              <a:t>sistem</a:t>
            </a:r>
            <a:r>
              <a:rPr lang="en-US" dirty="0"/>
              <a:t>. </a:t>
            </a:r>
            <a:r>
              <a:rPr lang="en-US" dirty="0" err="1"/>
              <a:t>Când</a:t>
            </a:r>
            <a:r>
              <a:rPr lang="en-US" dirty="0"/>
              <a:t> se </a:t>
            </a:r>
            <a:r>
              <a:rPr lang="en-US" dirty="0" err="1"/>
              <a:t>dezvoltă</a:t>
            </a:r>
            <a:r>
              <a:rPr lang="en-US" dirty="0"/>
              <a:t> un </a:t>
            </a:r>
            <a:r>
              <a:rPr lang="en-US" dirty="0" err="1"/>
              <a:t>sistem</a:t>
            </a:r>
            <a:r>
              <a:rPr lang="en-US" dirty="0"/>
              <a:t> </a:t>
            </a:r>
            <a:r>
              <a:rPr lang="en-US" dirty="0" err="1"/>
              <a:t>folosind</a:t>
            </a:r>
            <a:r>
              <a:rPr lang="en-US" dirty="0"/>
              <a:t> </a:t>
            </a:r>
            <a:r>
              <a:rPr lang="en-US" dirty="0" err="1"/>
              <a:t>această</a:t>
            </a:r>
            <a:r>
              <a:rPr lang="en-US" dirty="0"/>
              <a:t> </a:t>
            </a:r>
            <a:r>
              <a:rPr lang="en-US" dirty="0" err="1"/>
              <a:t>metodă</a:t>
            </a:r>
            <a:r>
              <a:rPr lang="en-US" dirty="0"/>
              <a:t>, </a:t>
            </a:r>
            <a:r>
              <a:rPr lang="en-US" dirty="0" err="1"/>
              <a:t>acesta</a:t>
            </a:r>
            <a:r>
              <a:rPr lang="en-US" dirty="0"/>
              <a:t> </a:t>
            </a:r>
            <a:r>
              <a:rPr lang="en-US" dirty="0" err="1"/>
              <a:t>este</a:t>
            </a:r>
            <a:r>
              <a:rPr lang="en-US" dirty="0"/>
              <a:t> constant </a:t>
            </a:r>
            <a:r>
              <a:rPr lang="en-US" dirty="0" err="1"/>
              <a:t>rafinat</a:t>
            </a:r>
            <a:r>
              <a:rPr lang="en-US" dirty="0"/>
              <a:t> </a:t>
            </a:r>
            <a:r>
              <a:rPr lang="en-US" dirty="0" err="1"/>
              <a:t>şi</a:t>
            </a:r>
            <a:r>
              <a:rPr lang="en-US" dirty="0"/>
              <a:t> </a:t>
            </a:r>
            <a:r>
              <a:rPr lang="en-US" dirty="0" err="1"/>
              <a:t>reconstruit</a:t>
            </a:r>
            <a:r>
              <a:rPr lang="en-US" dirty="0"/>
              <a:t>. </a:t>
            </a:r>
            <a:r>
              <a:rPr lang="en-US" dirty="0" err="1"/>
              <a:t>Tehnica</a:t>
            </a:r>
            <a:r>
              <a:rPr lang="en-US" dirty="0"/>
              <a:t> </a:t>
            </a:r>
            <a:r>
              <a:rPr lang="en-US" dirty="0" err="1"/>
              <a:t>permite</a:t>
            </a:r>
            <a:r>
              <a:rPr lang="en-US" dirty="0"/>
              <a:t> </a:t>
            </a:r>
            <a:r>
              <a:rPr lang="en-US" dirty="0" err="1"/>
              <a:t>echipei</a:t>
            </a:r>
            <a:r>
              <a:rPr lang="en-US" dirty="0"/>
              <a:t> </a:t>
            </a:r>
            <a:r>
              <a:rPr lang="en-US" dirty="0" err="1"/>
              <a:t>să</a:t>
            </a:r>
            <a:r>
              <a:rPr lang="en-US" dirty="0"/>
              <a:t> </a:t>
            </a:r>
            <a:r>
              <a:rPr lang="en-US" dirty="0" err="1"/>
              <a:t>adauge</a:t>
            </a:r>
            <a:r>
              <a:rPr lang="en-US" dirty="0"/>
              <a:t> </a:t>
            </a:r>
            <a:r>
              <a:rPr lang="en-US" dirty="0" err="1"/>
              <a:t>trăsături</a:t>
            </a:r>
            <a:r>
              <a:rPr lang="en-US" dirty="0"/>
              <a:t>, </a:t>
            </a:r>
            <a:r>
              <a:rPr lang="en-US" dirty="0" err="1"/>
              <a:t>sau</a:t>
            </a:r>
            <a:r>
              <a:rPr lang="en-US" dirty="0"/>
              <a:t> </a:t>
            </a:r>
            <a:r>
              <a:rPr lang="en-US" dirty="0" err="1"/>
              <a:t>să</a:t>
            </a:r>
            <a:r>
              <a:rPr lang="en-US" dirty="0"/>
              <a:t> </a:t>
            </a:r>
            <a:r>
              <a:rPr lang="en-US" dirty="0" err="1"/>
              <a:t>facă</a:t>
            </a:r>
            <a:r>
              <a:rPr lang="en-US" dirty="0"/>
              <a:t> </a:t>
            </a:r>
            <a:r>
              <a:rPr lang="en-US" dirty="0" err="1"/>
              <a:t>schimbări</a:t>
            </a:r>
            <a:r>
              <a:rPr lang="en-US" dirty="0"/>
              <a:t> care nu </a:t>
            </a:r>
            <a:r>
              <a:rPr lang="en-US" dirty="0" err="1"/>
              <a:t>ar</a:t>
            </a:r>
            <a:r>
              <a:rPr lang="en-US" dirty="0"/>
              <a:t> fi </a:t>
            </a:r>
            <a:r>
              <a:rPr lang="en-US" dirty="0" err="1"/>
              <a:t>putut</a:t>
            </a:r>
            <a:r>
              <a:rPr lang="en-US" dirty="0"/>
              <a:t> fi </a:t>
            </a:r>
            <a:r>
              <a:rPr lang="en-US" dirty="0" err="1"/>
              <a:t>concepute</a:t>
            </a:r>
            <a:r>
              <a:rPr lang="en-US" dirty="0"/>
              <a:t> </a:t>
            </a:r>
            <a:r>
              <a:rPr lang="en-US" dirty="0" err="1"/>
              <a:t>în</a:t>
            </a:r>
            <a:r>
              <a:rPr lang="en-US" dirty="0"/>
              <a:t> </a:t>
            </a:r>
            <a:r>
              <a:rPr lang="en-US" dirty="0" err="1"/>
              <a:t>faza</a:t>
            </a:r>
            <a:r>
              <a:rPr lang="en-US" dirty="0"/>
              <a:t> de </a:t>
            </a:r>
            <a:r>
              <a:rPr lang="en-US" dirty="0" err="1"/>
              <a:t>cerinţe</a:t>
            </a:r>
            <a:r>
              <a:rPr lang="en-US" dirty="0"/>
              <a:t> </a:t>
            </a:r>
            <a:r>
              <a:rPr lang="en-US" dirty="0" err="1"/>
              <a:t>şi</a:t>
            </a:r>
            <a:r>
              <a:rPr lang="en-US" dirty="0"/>
              <a:t> </a:t>
            </a:r>
            <a:r>
              <a:rPr lang="en-US" dirty="0" err="1"/>
              <a:t>proiectare</a:t>
            </a:r>
            <a:r>
              <a:rPr lang="en-US" dirty="0"/>
              <a:t>. </a:t>
            </a:r>
            <a:endParaRPr lang="ru-RU" dirty="0"/>
          </a:p>
          <a:p>
            <a:r>
              <a:rPr lang="en-US" dirty="0" err="1"/>
              <a:t>Pentru</a:t>
            </a:r>
            <a:r>
              <a:rPr lang="en-US" dirty="0"/>
              <a:t> ca un </a:t>
            </a:r>
            <a:r>
              <a:rPr lang="en-US" dirty="0" err="1"/>
              <a:t>sistem</a:t>
            </a:r>
            <a:r>
              <a:rPr lang="en-US" dirty="0"/>
              <a:t> </a:t>
            </a:r>
            <a:r>
              <a:rPr lang="en-US" dirty="0" err="1"/>
              <a:t>să</a:t>
            </a:r>
            <a:r>
              <a:rPr lang="en-US" dirty="0"/>
              <a:t> fie </a:t>
            </a:r>
            <a:r>
              <a:rPr lang="en-US" dirty="0" err="1"/>
              <a:t>folositor</a:t>
            </a:r>
            <a:r>
              <a:rPr lang="en-US" dirty="0"/>
              <a:t>, </a:t>
            </a:r>
            <a:r>
              <a:rPr lang="en-US" dirty="0" err="1"/>
              <a:t>trebuie</a:t>
            </a:r>
            <a:r>
              <a:rPr lang="en-US" dirty="0"/>
              <a:t> </a:t>
            </a:r>
            <a:r>
              <a:rPr lang="en-US" dirty="0" err="1"/>
              <a:t>să</a:t>
            </a:r>
            <a:r>
              <a:rPr lang="en-US" dirty="0"/>
              <a:t> </a:t>
            </a:r>
            <a:r>
              <a:rPr lang="en-US" dirty="0" err="1"/>
              <a:t>evolueze</a:t>
            </a:r>
            <a:r>
              <a:rPr lang="en-US" dirty="0"/>
              <a:t> </a:t>
            </a:r>
            <a:r>
              <a:rPr lang="en-US" dirty="0" err="1"/>
              <a:t>prin</a:t>
            </a:r>
            <a:r>
              <a:rPr lang="en-US" dirty="0"/>
              <a:t> </a:t>
            </a:r>
            <a:r>
              <a:rPr lang="en-US" dirty="0" err="1"/>
              <a:t>folosire</a:t>
            </a:r>
            <a:r>
              <a:rPr lang="en-US" dirty="0"/>
              <a:t> </a:t>
            </a:r>
            <a:r>
              <a:rPr lang="en-US" dirty="0" err="1"/>
              <a:t>în</a:t>
            </a:r>
            <a:r>
              <a:rPr lang="en-US" dirty="0"/>
              <a:t> </a:t>
            </a:r>
            <a:r>
              <a:rPr lang="en-US" dirty="0" err="1"/>
              <a:t>mediul</a:t>
            </a:r>
            <a:r>
              <a:rPr lang="en-US" dirty="0"/>
              <a:t> </a:t>
            </a:r>
            <a:r>
              <a:rPr lang="en-US" dirty="0" err="1"/>
              <a:t>pentru</a:t>
            </a:r>
            <a:r>
              <a:rPr lang="en-US" dirty="0"/>
              <a:t> care a </a:t>
            </a:r>
            <a:r>
              <a:rPr lang="en-US" dirty="0" err="1"/>
              <a:t>fost</a:t>
            </a:r>
            <a:r>
              <a:rPr lang="en-US" dirty="0"/>
              <a:t> </a:t>
            </a:r>
            <a:r>
              <a:rPr lang="en-US" dirty="0" err="1"/>
              <a:t>proiectat</a:t>
            </a:r>
            <a:r>
              <a:rPr lang="en-US" dirty="0"/>
              <a:t>. Un </a:t>
            </a:r>
            <a:r>
              <a:rPr lang="en-US" dirty="0" err="1"/>
              <a:t>produs</a:t>
            </a:r>
            <a:r>
              <a:rPr lang="en-US" dirty="0"/>
              <a:t> nu </a:t>
            </a:r>
            <a:r>
              <a:rPr lang="en-US" dirty="0" err="1"/>
              <a:t>este</a:t>
            </a:r>
            <a:r>
              <a:rPr lang="en-US" dirty="0"/>
              <a:t> </a:t>
            </a:r>
            <a:r>
              <a:rPr lang="en-US" dirty="0" err="1"/>
              <a:t>niciodată</a:t>
            </a:r>
            <a:r>
              <a:rPr lang="en-US" dirty="0"/>
              <a:t> </a:t>
            </a:r>
            <a:r>
              <a:rPr lang="en-US" dirty="0" err="1"/>
              <a:t>terminat</a:t>
            </a:r>
            <a:r>
              <a:rPr lang="en-US" dirty="0"/>
              <a:t>, el se </a:t>
            </a:r>
            <a:r>
              <a:rPr lang="en-US" dirty="0" err="1"/>
              <a:t>maturizează</a:t>
            </a:r>
            <a:r>
              <a:rPr lang="en-US" dirty="0"/>
              <a:t> constant </a:t>
            </a:r>
            <a:r>
              <a:rPr lang="en-US" dirty="0" err="1"/>
              <a:t>pe</a:t>
            </a:r>
            <a:r>
              <a:rPr lang="en-US" dirty="0"/>
              <a:t> </a:t>
            </a:r>
            <a:r>
              <a:rPr lang="en-US" dirty="0" err="1"/>
              <a:t>măsură</a:t>
            </a:r>
            <a:r>
              <a:rPr lang="en-US" dirty="0"/>
              <a:t> </a:t>
            </a:r>
            <a:r>
              <a:rPr lang="en-US" dirty="0" err="1"/>
              <a:t>ce</a:t>
            </a:r>
            <a:r>
              <a:rPr lang="en-US" dirty="0"/>
              <a:t> </a:t>
            </a:r>
            <a:r>
              <a:rPr lang="en-US" dirty="0" err="1"/>
              <a:t>mediul</a:t>
            </a:r>
            <a:r>
              <a:rPr lang="en-US" dirty="0"/>
              <a:t> de </a:t>
            </a:r>
            <a:r>
              <a:rPr lang="en-US" dirty="0" err="1"/>
              <a:t>operare</a:t>
            </a:r>
            <a:r>
              <a:rPr lang="en-US" dirty="0"/>
              <a:t> se </a:t>
            </a:r>
            <a:r>
              <a:rPr lang="en-US" dirty="0" err="1"/>
              <a:t>modifică</a:t>
            </a:r>
            <a:r>
              <a:rPr lang="en-US" dirty="0"/>
              <a:t>. </a:t>
            </a:r>
            <a:r>
              <a:rPr lang="en-US" dirty="0" err="1"/>
              <a:t>Prototiparea</a:t>
            </a:r>
            <a:r>
              <a:rPr lang="en-US" dirty="0"/>
              <a:t> </a:t>
            </a:r>
            <a:r>
              <a:rPr lang="en-US" dirty="0" err="1"/>
              <a:t>evolutivă</a:t>
            </a:r>
            <a:r>
              <a:rPr lang="en-US" dirty="0"/>
              <a:t> are </a:t>
            </a:r>
            <a:r>
              <a:rPr lang="en-US" dirty="0" err="1"/>
              <a:t>avantajul</a:t>
            </a:r>
            <a:r>
              <a:rPr lang="en-US" dirty="0"/>
              <a:t> </a:t>
            </a:r>
            <a:r>
              <a:rPr lang="en-US" dirty="0" err="1"/>
              <a:t>că</a:t>
            </a:r>
            <a:r>
              <a:rPr lang="en-US" dirty="0"/>
              <a:t> </a:t>
            </a:r>
            <a:r>
              <a:rPr lang="en-US" dirty="0" err="1"/>
              <a:t>toate</a:t>
            </a:r>
            <a:r>
              <a:rPr lang="en-US" dirty="0"/>
              <a:t> </a:t>
            </a:r>
            <a:r>
              <a:rPr lang="en-US" dirty="0" err="1"/>
              <a:t>prototipurile</a:t>
            </a:r>
            <a:r>
              <a:rPr lang="en-US" dirty="0"/>
              <a:t> </a:t>
            </a:r>
            <a:r>
              <a:rPr lang="en-US" dirty="0" err="1"/>
              <a:t>sunt</a:t>
            </a:r>
            <a:r>
              <a:rPr lang="en-US" dirty="0"/>
              <a:t> </a:t>
            </a:r>
            <a:r>
              <a:rPr lang="en-US" dirty="0" err="1"/>
              <a:t>sisteme</a:t>
            </a:r>
            <a:r>
              <a:rPr lang="en-US" dirty="0"/>
              <a:t> </a:t>
            </a:r>
            <a:r>
              <a:rPr lang="en-US" dirty="0" err="1"/>
              <a:t>funcţionale</a:t>
            </a:r>
            <a:r>
              <a:rPr lang="en-US" dirty="0"/>
              <a:t>. </a:t>
            </a:r>
            <a:r>
              <a:rPr lang="en-US" dirty="0" err="1"/>
              <a:t>Deşi</a:t>
            </a:r>
            <a:r>
              <a:rPr lang="en-US" dirty="0"/>
              <a:t> e </a:t>
            </a:r>
            <a:r>
              <a:rPr lang="en-US" dirty="0" err="1"/>
              <a:t>posibil</a:t>
            </a:r>
            <a:r>
              <a:rPr lang="en-US" dirty="0"/>
              <a:t> </a:t>
            </a:r>
            <a:r>
              <a:rPr lang="en-US" dirty="0" err="1"/>
              <a:t>să</a:t>
            </a:r>
            <a:r>
              <a:rPr lang="en-US" dirty="0"/>
              <a:t> nu </a:t>
            </a:r>
            <a:r>
              <a:rPr lang="en-US" dirty="0" err="1"/>
              <a:t>aibă</a:t>
            </a:r>
            <a:r>
              <a:rPr lang="en-US" dirty="0"/>
              <a:t> </a:t>
            </a:r>
            <a:r>
              <a:rPr lang="en-US" dirty="0" err="1"/>
              <a:t>toate</a:t>
            </a:r>
            <a:r>
              <a:rPr lang="en-US" dirty="0"/>
              <a:t> </a:t>
            </a:r>
            <a:r>
              <a:rPr lang="en-US" dirty="0" err="1"/>
              <a:t>funcţionalităţile</a:t>
            </a:r>
            <a:r>
              <a:rPr lang="en-US" dirty="0"/>
              <a:t> </a:t>
            </a:r>
            <a:r>
              <a:rPr lang="en-US" dirty="0" err="1"/>
              <a:t>pe</a:t>
            </a:r>
            <a:r>
              <a:rPr lang="en-US" dirty="0"/>
              <a:t> care </a:t>
            </a:r>
            <a:r>
              <a:rPr lang="en-US" dirty="0" err="1"/>
              <a:t>utilizatorii</a:t>
            </a:r>
            <a:r>
              <a:rPr lang="en-US" dirty="0"/>
              <a:t> le-au </a:t>
            </a:r>
            <a:r>
              <a:rPr lang="en-US" dirty="0" err="1"/>
              <a:t>dorit</a:t>
            </a:r>
            <a:r>
              <a:rPr lang="en-US" dirty="0"/>
              <a:t>, </a:t>
            </a:r>
            <a:r>
              <a:rPr lang="en-US" dirty="0" err="1"/>
              <a:t>ele</a:t>
            </a:r>
            <a:r>
              <a:rPr lang="en-US" dirty="0"/>
              <a:t> pot fi </a:t>
            </a:r>
            <a:r>
              <a:rPr lang="en-US" dirty="0" err="1"/>
              <a:t>folosite</a:t>
            </a:r>
            <a:r>
              <a:rPr lang="en-US" dirty="0"/>
              <a:t> ca o </a:t>
            </a:r>
            <a:r>
              <a:rPr lang="en-US" dirty="0" err="1"/>
              <a:t>bază</a:t>
            </a:r>
            <a:r>
              <a:rPr lang="en-US" dirty="0"/>
              <a:t> </a:t>
            </a:r>
            <a:r>
              <a:rPr lang="en-US" dirty="0" err="1"/>
              <a:t>intermediară</a:t>
            </a:r>
            <a:r>
              <a:rPr lang="en-US" dirty="0"/>
              <a:t> </a:t>
            </a:r>
            <a:r>
              <a:rPr lang="en-US" dirty="0" err="1"/>
              <a:t>până</a:t>
            </a:r>
            <a:r>
              <a:rPr lang="en-US" dirty="0"/>
              <a:t> la </a:t>
            </a:r>
            <a:r>
              <a:rPr lang="en-US" dirty="0" err="1"/>
              <a:t>livrarea</a:t>
            </a:r>
            <a:r>
              <a:rPr lang="en-US" dirty="0"/>
              <a:t> </a:t>
            </a:r>
            <a:r>
              <a:rPr lang="en-US" dirty="0" err="1"/>
              <a:t>sistemului</a:t>
            </a:r>
            <a:r>
              <a:rPr lang="en-US" dirty="0"/>
              <a:t> final [1]. </a:t>
            </a:r>
            <a:endParaRPr lang="ru-RU" dirty="0"/>
          </a:p>
          <a:p>
            <a:r>
              <a:rPr lang="en-US" dirty="0" err="1"/>
              <a:t>Dezvoltatorii</a:t>
            </a:r>
            <a:r>
              <a:rPr lang="en-US" dirty="0"/>
              <a:t> se pot </a:t>
            </a:r>
            <a:r>
              <a:rPr lang="en-US" dirty="0" err="1"/>
              <a:t>concentra</a:t>
            </a:r>
            <a:r>
              <a:rPr lang="en-US" dirty="0"/>
              <a:t> </a:t>
            </a:r>
            <a:r>
              <a:rPr lang="en-US" dirty="0" err="1"/>
              <a:t>pe</a:t>
            </a:r>
            <a:r>
              <a:rPr lang="en-US" dirty="0"/>
              <a:t> </a:t>
            </a:r>
            <a:r>
              <a:rPr lang="en-US" dirty="0" err="1"/>
              <a:t>dezvoltarea</a:t>
            </a:r>
            <a:r>
              <a:rPr lang="en-US" dirty="0"/>
              <a:t> </a:t>
            </a:r>
            <a:r>
              <a:rPr lang="en-US" dirty="0" err="1"/>
              <a:t>părţilor</a:t>
            </a:r>
            <a:r>
              <a:rPr lang="en-US" dirty="0"/>
              <a:t> </a:t>
            </a:r>
            <a:r>
              <a:rPr lang="en-US" dirty="0" err="1"/>
              <a:t>sistemului</a:t>
            </a:r>
            <a:r>
              <a:rPr lang="en-US" dirty="0"/>
              <a:t> </a:t>
            </a:r>
            <a:r>
              <a:rPr lang="en-US" dirty="0" err="1"/>
              <a:t>pe</a:t>
            </a:r>
            <a:r>
              <a:rPr lang="en-US" dirty="0"/>
              <a:t> care le </a:t>
            </a:r>
            <a:r>
              <a:rPr lang="en-US" dirty="0" err="1"/>
              <a:t>înţeleg</a:t>
            </a:r>
            <a:r>
              <a:rPr lang="en-US" dirty="0"/>
              <a:t>, </a:t>
            </a:r>
            <a:r>
              <a:rPr lang="en-US" dirty="0" err="1"/>
              <a:t>în</a:t>
            </a:r>
            <a:r>
              <a:rPr lang="en-US" dirty="0"/>
              <a:t> </a:t>
            </a:r>
            <a:r>
              <a:rPr lang="en-US" dirty="0" err="1"/>
              <a:t>loc</a:t>
            </a:r>
            <a:r>
              <a:rPr lang="en-US" dirty="0"/>
              <a:t> </a:t>
            </a:r>
            <a:r>
              <a:rPr lang="en-US" dirty="0" err="1"/>
              <a:t>să</a:t>
            </a:r>
            <a:r>
              <a:rPr lang="en-US" dirty="0"/>
              <a:t> </a:t>
            </a:r>
            <a:r>
              <a:rPr lang="en-US" dirty="0" err="1"/>
              <a:t>lucreze</a:t>
            </a:r>
            <a:r>
              <a:rPr lang="en-US" dirty="0"/>
              <a:t> la </a:t>
            </a:r>
            <a:r>
              <a:rPr lang="en-US" dirty="0" err="1"/>
              <a:t>dezvoltarea</a:t>
            </a:r>
            <a:r>
              <a:rPr lang="en-US" dirty="0"/>
              <a:t> </a:t>
            </a:r>
            <a:r>
              <a:rPr lang="en-US" dirty="0" err="1"/>
              <a:t>întregului</a:t>
            </a:r>
            <a:r>
              <a:rPr lang="en-US" dirty="0"/>
              <a:t> </a:t>
            </a:r>
            <a:r>
              <a:rPr lang="en-US" dirty="0" err="1"/>
              <a:t>produs</a:t>
            </a:r>
            <a:r>
              <a:rPr lang="en-US" dirty="0"/>
              <a:t> [2].</a:t>
            </a:r>
            <a:endParaRPr lang="ru-RU" dirty="0"/>
          </a:p>
          <a:p>
            <a:r>
              <a:rPr lang="ro-RO" dirty="0"/>
              <a:t>Ideea este de a permite viitorilor utilizatori să exerseze cu o primă versiune a sistemului. Prototipul este o schiță a viitorului sistem, oferă clientului functionalități (nu în totalitate) ale viitorului sistem și interfața pentru utilizator. </a:t>
            </a:r>
            <a:endParaRPr lang="ru-RU" dirty="0"/>
          </a:p>
          <a:p>
            <a:r>
              <a:rPr lang="ro-RO" dirty="0"/>
              <a:t>Este dezvoltat într-o manieră iterativă. În fiecare iterație specificația sistemului este modificată și detaliată până când prototipul satisface necesitățile utilizatorilor.</a:t>
            </a:r>
            <a:endParaRPr lang="ru-RU" dirty="0"/>
          </a:p>
          <a:p>
            <a:r>
              <a:rPr lang="ro-RO" dirty="0"/>
              <a:t>Un prototip care este utilizat pentru a desprinde cerințele viitorilor utilizatori, este o "machetă exploratoare". Activitatea de prototipare poate interveni de asemenea în etapa de proiectare, pentru a experimenta și compara diferite variante. Astfel de prototipuri se numesc "machete experimentale</a:t>
            </a:r>
            <a:r>
              <a:rPr lang="ro-RO" dirty="0" smtClean="0"/>
              <a:t>".</a:t>
            </a:r>
          </a:p>
          <a:p>
            <a:r>
              <a:rPr lang="ro-RO" dirty="0"/>
              <a:t>Scopul Modelului Prototip este de a contracara limitările modelului Waterfall, legate de stabilirea cerințelor.</a:t>
            </a:r>
            <a:endParaRPr lang="ru-RU" dirty="0"/>
          </a:p>
          <a:p>
            <a:endParaRPr lang="ru-RU" dirty="0"/>
          </a:p>
          <a:p>
            <a:endParaRPr lang="ru-RU" dirty="0"/>
          </a:p>
        </p:txBody>
      </p:sp>
    </p:spTree>
    <p:extLst>
      <p:ext uri="{BB962C8B-B14F-4D97-AF65-F5344CB8AC3E}">
        <p14:creationId xmlns:p14="http://schemas.microsoft.com/office/powerpoint/2010/main" val="15098072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77957" y="437322"/>
            <a:ext cx="10515600" cy="5918546"/>
          </a:xfrm>
        </p:spPr>
        <p:txBody>
          <a:bodyPr/>
          <a:lstStyle/>
          <a:p>
            <a:r>
              <a:rPr lang="ro-RO" b="1" dirty="0"/>
              <a:t>Avantaje prototipizare.</a:t>
            </a:r>
            <a:endParaRPr lang="ru-RU" sz="2400" dirty="0"/>
          </a:p>
          <a:p>
            <a:pPr lvl="1"/>
            <a:r>
              <a:rPr lang="ro-RO" dirty="0"/>
              <a:t>Utilizatorii sunt implicați direct în dezvoltare;</a:t>
            </a:r>
            <a:endParaRPr lang="ru-RU" sz="2000" dirty="0"/>
          </a:p>
          <a:p>
            <a:pPr lvl="1"/>
            <a:r>
              <a:rPr lang="ro-RO" dirty="0"/>
              <a:t>Susține tendința utilizatorilor de a-și modifica cerințele pe parcursul ciclului de implementare;</a:t>
            </a:r>
            <a:endParaRPr lang="ru-RU" sz="2000" dirty="0"/>
          </a:p>
          <a:p>
            <a:pPr lvl="1"/>
            <a:r>
              <a:rPr lang="ro-RO" dirty="0"/>
              <a:t>Este lansat un model funcțional al sistemului - utilizatorii pot ințelege mai bine modul de funcționare;</a:t>
            </a:r>
            <a:endParaRPr lang="ru-RU" sz="2000" dirty="0"/>
          </a:p>
          <a:p>
            <a:pPr lvl="1"/>
            <a:r>
              <a:rPr lang="ro-RO" dirty="0"/>
              <a:t>Erorile pot fi detectate mult mai devreme;</a:t>
            </a:r>
            <a:endParaRPr lang="ru-RU" sz="2000" dirty="0"/>
          </a:p>
          <a:p>
            <a:pPr lvl="1"/>
            <a:r>
              <a:rPr lang="ro-RO" dirty="0"/>
              <a:t>Feedback-ul utilizatorului este mai rapid - obținerea de soluții mai bune</a:t>
            </a:r>
            <a:r>
              <a:rPr lang="ro-RO" dirty="0" smtClean="0"/>
              <a:t>;</a:t>
            </a:r>
          </a:p>
          <a:p>
            <a:pPr lvl="1"/>
            <a:r>
              <a:rPr lang="ro-RO" sz="2000" dirty="0"/>
              <a:t>Timpul și costurile sunt reduse</a:t>
            </a:r>
            <a:r>
              <a:rPr lang="ro-RO" sz="2000" dirty="0" smtClean="0"/>
              <a:t>.</a:t>
            </a:r>
            <a:endParaRPr lang="ru-RU" sz="2000" dirty="0"/>
          </a:p>
          <a:p>
            <a:endParaRPr lang="ru-RU" dirty="0"/>
          </a:p>
        </p:txBody>
      </p:sp>
    </p:spTree>
    <p:extLst>
      <p:ext uri="{BB962C8B-B14F-4D97-AF65-F5344CB8AC3E}">
        <p14:creationId xmlns:p14="http://schemas.microsoft.com/office/powerpoint/2010/main" val="82680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http://www.res-systemica.org/afscet/resSystemica/vol01-juin-2001/Image10.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837" y="0"/>
            <a:ext cx="2751859" cy="2538628"/>
          </a:xfrm>
          <a:prstGeom prst="rect">
            <a:avLst/>
          </a:prstGeom>
          <a:noFill/>
          <a:ln>
            <a:noFill/>
          </a:ln>
        </p:spPr>
      </p:pic>
      <p:sp>
        <p:nvSpPr>
          <p:cNvPr id="5" name="TextBox 4"/>
          <p:cNvSpPr txBox="1"/>
          <p:nvPr/>
        </p:nvSpPr>
        <p:spPr>
          <a:xfrm>
            <a:off x="698837" y="2614044"/>
            <a:ext cx="3352800" cy="923330"/>
          </a:xfrm>
          <a:prstGeom prst="rect">
            <a:avLst/>
          </a:prstGeom>
          <a:noFill/>
        </p:spPr>
        <p:txBody>
          <a:bodyPr wrap="square" rtlCol="0">
            <a:spAutoFit/>
          </a:bodyPr>
          <a:lstStyle/>
          <a:p>
            <a:r>
              <a:rPr lang="ro-RO" dirty="0"/>
              <a:t>Un set clasic ale cărui </a:t>
            </a:r>
            <a:r>
              <a:rPr lang="ro-RO" dirty="0" smtClean="0"/>
              <a:t>caracteristici sunt </a:t>
            </a:r>
            <a:r>
              <a:rPr lang="ro-RO" dirty="0"/>
              <a:t>direct legate </a:t>
            </a:r>
            <a:endParaRPr lang="ro-RO" dirty="0" smtClean="0"/>
          </a:p>
          <a:p>
            <a:r>
              <a:rPr lang="ro-RO" dirty="0" smtClean="0"/>
              <a:t>de </a:t>
            </a:r>
            <a:r>
              <a:rPr lang="ro-RO" dirty="0"/>
              <a:t>cele ale elementelor sale</a:t>
            </a:r>
            <a:endParaRPr lang="ru-RU" dirty="0"/>
          </a:p>
        </p:txBody>
      </p:sp>
      <p:pic>
        <p:nvPicPr>
          <p:cNvPr id="6" name="Рисунок 5"/>
          <p:cNvPicPr>
            <a:picLocks noChangeAspect="1"/>
          </p:cNvPicPr>
          <p:nvPr/>
        </p:nvPicPr>
        <p:blipFill>
          <a:blip r:embed="rId3"/>
          <a:stretch>
            <a:fillRect/>
          </a:stretch>
        </p:blipFill>
        <p:spPr>
          <a:xfrm>
            <a:off x="4880480" y="404674"/>
            <a:ext cx="2784211" cy="2550131"/>
          </a:xfrm>
          <a:prstGeom prst="rect">
            <a:avLst/>
          </a:prstGeom>
        </p:spPr>
      </p:pic>
      <p:sp>
        <p:nvSpPr>
          <p:cNvPr id="8" name="TextBox 7"/>
          <p:cNvSpPr txBox="1"/>
          <p:nvPr/>
        </p:nvSpPr>
        <p:spPr>
          <a:xfrm>
            <a:off x="7772400" y="525578"/>
            <a:ext cx="3962400" cy="1754326"/>
          </a:xfrm>
          <a:prstGeom prst="rect">
            <a:avLst/>
          </a:prstGeom>
          <a:noFill/>
        </p:spPr>
        <p:txBody>
          <a:bodyPr wrap="square" rtlCol="0">
            <a:spAutoFit/>
          </a:bodyPr>
          <a:lstStyle/>
          <a:p>
            <a:r>
              <a:rPr lang="ro-RO" dirty="0"/>
              <a:t>Construim o rețea de relații între elementele setului pentru a deduce fiecare dintre aceste elemente din cele de care este legat, care contribuie într-un mod remarcabil la „explicarea” caracteristicilor („obiective”) ale setului.</a:t>
            </a:r>
            <a:endParaRPr lang="ru-RU" dirty="0"/>
          </a:p>
        </p:txBody>
      </p:sp>
      <p:pic>
        <p:nvPicPr>
          <p:cNvPr id="9" name="Рисунок 8"/>
          <p:cNvPicPr>
            <a:picLocks noChangeAspect="1"/>
          </p:cNvPicPr>
          <p:nvPr/>
        </p:nvPicPr>
        <p:blipFill>
          <a:blip r:embed="rId4"/>
          <a:stretch>
            <a:fillRect/>
          </a:stretch>
        </p:blipFill>
        <p:spPr>
          <a:xfrm>
            <a:off x="7772400" y="3537374"/>
            <a:ext cx="3164098" cy="3084843"/>
          </a:xfrm>
          <a:prstGeom prst="rect">
            <a:avLst/>
          </a:prstGeom>
        </p:spPr>
      </p:pic>
      <p:sp>
        <p:nvSpPr>
          <p:cNvPr id="10" name="TextBox 9"/>
          <p:cNvSpPr txBox="1"/>
          <p:nvPr/>
        </p:nvSpPr>
        <p:spPr>
          <a:xfrm>
            <a:off x="2563091" y="4212275"/>
            <a:ext cx="5209309" cy="2031325"/>
          </a:xfrm>
          <a:prstGeom prst="rect">
            <a:avLst/>
          </a:prstGeom>
          <a:noFill/>
        </p:spPr>
        <p:txBody>
          <a:bodyPr wrap="square" rtlCol="0">
            <a:spAutoFit/>
          </a:bodyPr>
          <a:lstStyle/>
          <a:p>
            <a:r>
              <a:rPr lang="ro-RO" dirty="0"/>
              <a:t>Setul de elemente care interacționează devine ceva care are propria identitate, care nu poate fi construit mai mult din punct de vedere al elementelor decât din punct de vedere al interacțiunilor (de exemplu, suma a doi jumătăți de litri de apă unul colorat în albastru, celălalt în galben, este un litru de apă, interacțiunea acestor două elemente dă verde).</a:t>
            </a:r>
            <a:endParaRPr lang="ru-RU" dirty="0"/>
          </a:p>
        </p:txBody>
      </p:sp>
    </p:spTree>
    <p:extLst>
      <p:ext uri="{BB962C8B-B14F-4D97-AF65-F5344CB8AC3E}">
        <p14:creationId xmlns:p14="http://schemas.microsoft.com/office/powerpoint/2010/main" val="56585162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14400" y="457200"/>
            <a:ext cx="10515600" cy="5834063"/>
          </a:xfrm>
        </p:spPr>
        <p:txBody>
          <a:bodyPr/>
          <a:lstStyle/>
          <a:p>
            <a:pPr lvl="2"/>
            <a:r>
              <a:rPr lang="en-US" sz="2800" b="1" dirty="0">
                <a:latin typeface="Times New Roman" panose="02020603050405020304" pitchFamily="18" charset="0"/>
                <a:cs typeface="Times New Roman" panose="02020603050405020304" pitchFamily="18" charset="0"/>
              </a:rPr>
              <a:t>Rational Unified Process (RUP)</a:t>
            </a:r>
            <a:endParaRPr lang="ru-RU" sz="2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Model </a:t>
            </a:r>
            <a:r>
              <a:rPr lang="en-US" sz="2400" dirty="0" err="1">
                <a:latin typeface="Times New Roman" panose="02020603050405020304" pitchFamily="18" charset="0"/>
                <a:cs typeface="Times New Roman" panose="02020603050405020304" pitchFamily="18" charset="0"/>
              </a:rPr>
              <a:t>iterativ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folosit</a:t>
            </a:r>
            <a:r>
              <a:rPr lang="en-US" sz="2400" dirty="0">
                <a:latin typeface="Times New Roman" panose="02020603050405020304" pitchFamily="18" charset="0"/>
                <a:cs typeface="Times New Roman" panose="02020603050405020304" pitchFamily="18" charset="0"/>
              </a:rPr>
              <a:t> de IBM din </a:t>
            </a:r>
            <a:r>
              <a:rPr lang="en-US" sz="2400" dirty="0" smtClean="0">
                <a:latin typeface="Times New Roman" panose="02020603050405020304" pitchFamily="18" charset="0"/>
                <a:cs typeface="Times New Roman" panose="02020603050405020304" pitchFamily="18" charset="0"/>
              </a:rPr>
              <a:t>2003</a:t>
            </a:r>
            <a:endParaRPr lang="ro-RO" sz="2400" dirty="0" smtClean="0">
              <a:latin typeface="Times New Roman" panose="02020603050405020304" pitchFamily="18" charset="0"/>
              <a:cs typeface="Times New Roman" panose="02020603050405020304" pitchFamily="18" charset="0"/>
            </a:endParaRPr>
          </a:p>
          <a:p>
            <a:pPr marL="0" indent="0">
              <a:buNone/>
            </a:pPr>
            <a:endParaRPr lang="ru-RU" sz="2400" dirty="0">
              <a:latin typeface="Times New Roman" panose="02020603050405020304" pitchFamily="18" charset="0"/>
              <a:cs typeface="Times New Roman" panose="02020603050405020304" pitchFamily="18" charset="0"/>
            </a:endParaRPr>
          </a:p>
          <a:p>
            <a:endParaRPr lang="ru-RU" dirty="0"/>
          </a:p>
        </p:txBody>
      </p:sp>
      <p:pic>
        <p:nvPicPr>
          <p:cNvPr id="2" name="Рисунок 1"/>
          <p:cNvPicPr>
            <a:picLocks noChangeAspect="1"/>
          </p:cNvPicPr>
          <p:nvPr/>
        </p:nvPicPr>
        <p:blipFill>
          <a:blip r:embed="rId2"/>
          <a:stretch>
            <a:fillRect/>
          </a:stretch>
        </p:blipFill>
        <p:spPr>
          <a:xfrm>
            <a:off x="2757055" y="1401390"/>
            <a:ext cx="8483687" cy="5151810"/>
          </a:xfrm>
          <a:prstGeom prst="rect">
            <a:avLst/>
          </a:prstGeom>
        </p:spPr>
      </p:pic>
    </p:spTree>
    <p:extLst>
      <p:ext uri="{BB962C8B-B14F-4D97-AF65-F5344CB8AC3E}">
        <p14:creationId xmlns:p14="http://schemas.microsoft.com/office/powerpoint/2010/main" val="5119874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3400"/>
            <a:ext cx="10515600" cy="5643563"/>
          </a:xfrm>
        </p:spPr>
        <p:txBody>
          <a:bodyPr>
            <a:normAutofit fontScale="92500" lnSpcReduction="10000"/>
          </a:bodyPr>
          <a:lstStyle/>
          <a:p>
            <a:r>
              <a:rPr lang="en-US" dirty="0"/>
              <a:t>RUP- </a:t>
            </a:r>
            <a:r>
              <a:rPr lang="en-US" dirty="0" err="1"/>
              <a:t>Ingineria</a:t>
            </a:r>
            <a:r>
              <a:rPr lang="en-US" dirty="0"/>
              <a:t> </a:t>
            </a:r>
            <a:r>
              <a:rPr lang="en-US" dirty="0" err="1"/>
              <a:t>funcționalității</a:t>
            </a:r>
            <a:r>
              <a:rPr lang="en-US" dirty="0"/>
              <a:t>. </a:t>
            </a:r>
            <a:r>
              <a:rPr lang="en-US" dirty="0" err="1"/>
              <a:t>Sunt</a:t>
            </a:r>
            <a:r>
              <a:rPr lang="en-US" dirty="0"/>
              <a:t> </a:t>
            </a:r>
            <a:r>
              <a:rPr lang="en-US" dirty="0" err="1"/>
              <a:t>sintetizate</a:t>
            </a:r>
            <a:r>
              <a:rPr lang="en-US" dirty="0"/>
              <a:t> </a:t>
            </a:r>
            <a:r>
              <a:rPr lang="en-US" dirty="0" err="1"/>
              <a:t>necesitățile</a:t>
            </a:r>
            <a:r>
              <a:rPr lang="en-US" dirty="0"/>
              <a:t> </a:t>
            </a:r>
            <a:r>
              <a:rPr lang="en-US" dirty="0" err="1"/>
              <a:t>funcționale</a:t>
            </a:r>
            <a:r>
              <a:rPr lang="en-US" dirty="0"/>
              <a:t>.</a:t>
            </a:r>
            <a:br>
              <a:rPr lang="en-US" dirty="0"/>
            </a:br>
            <a:r>
              <a:rPr lang="ru-RU" dirty="0">
                <a:sym typeface="Wingdings 3" panose="05040102010807070707" pitchFamily="18" charset="2"/>
              </a:rPr>
              <a:t></a:t>
            </a:r>
            <a:r>
              <a:rPr lang="ru-RU" dirty="0"/>
              <a:t> </a:t>
            </a:r>
            <a:r>
              <a:rPr lang="en-US" dirty="0"/>
              <a:t>Are la </a:t>
            </a:r>
            <a:r>
              <a:rPr lang="en-US" dirty="0" err="1"/>
              <a:t>baza</a:t>
            </a:r>
            <a:r>
              <a:rPr lang="en-US" dirty="0"/>
              <a:t> 4 </a:t>
            </a:r>
            <a:r>
              <a:rPr lang="en-US" dirty="0" err="1"/>
              <a:t>etape</a:t>
            </a:r>
            <a:r>
              <a:rPr lang="en-US" dirty="0"/>
              <a:t>:</a:t>
            </a:r>
            <a:br>
              <a:rPr lang="en-US" dirty="0"/>
            </a:br>
            <a:r>
              <a:rPr lang="en-US" dirty="0"/>
              <a:t>◦ </a:t>
            </a:r>
            <a:r>
              <a:rPr lang="en-US" i="1" dirty="0"/>
              <a:t>Inception</a:t>
            </a:r>
            <a:r>
              <a:rPr lang="en-US" dirty="0"/>
              <a:t>: </a:t>
            </a:r>
            <a:r>
              <a:rPr lang="en-US" dirty="0" err="1"/>
              <a:t>pentru</a:t>
            </a:r>
            <a:r>
              <a:rPr lang="en-US" dirty="0"/>
              <a:t> </a:t>
            </a:r>
            <a:r>
              <a:rPr lang="en-US" dirty="0" err="1"/>
              <a:t>validarea</a:t>
            </a:r>
            <a:r>
              <a:rPr lang="en-US" dirty="0"/>
              <a:t> </a:t>
            </a:r>
            <a:r>
              <a:rPr lang="en-US" dirty="0" err="1"/>
              <a:t>costurilor</a:t>
            </a:r>
            <a:r>
              <a:rPr lang="en-US" dirty="0"/>
              <a:t> </a:t>
            </a:r>
            <a:r>
              <a:rPr lang="en-US" dirty="0" err="1"/>
              <a:t>și</a:t>
            </a:r>
            <a:r>
              <a:rPr lang="en-US" dirty="0"/>
              <a:t> </a:t>
            </a:r>
            <a:r>
              <a:rPr lang="en-US" dirty="0" err="1"/>
              <a:t>bugetului</a:t>
            </a:r>
            <a:r>
              <a:rPr lang="en-US" dirty="0"/>
              <a:t>, </a:t>
            </a:r>
            <a:r>
              <a:rPr lang="en-US" dirty="0" err="1"/>
              <a:t>studiu</a:t>
            </a:r>
            <a:r>
              <a:rPr lang="en-US" dirty="0"/>
              <a:t> de </a:t>
            </a:r>
            <a:r>
              <a:rPr lang="en-US" dirty="0" err="1"/>
              <a:t>risc</a:t>
            </a:r>
            <a:r>
              <a:rPr lang="en-US" dirty="0"/>
              <a:t>, </a:t>
            </a:r>
            <a:r>
              <a:rPr lang="en-US" dirty="0" err="1"/>
              <a:t>înțelegerea</a:t>
            </a:r>
            <a:r>
              <a:rPr lang="en-US" dirty="0"/>
              <a:t> </a:t>
            </a:r>
            <a:r>
              <a:rPr lang="en-US" dirty="0" err="1"/>
              <a:t>cerințelor</a:t>
            </a:r>
            <a:r>
              <a:rPr lang="en-US" dirty="0"/>
              <a:t/>
            </a:r>
            <a:br>
              <a:rPr lang="en-US" dirty="0"/>
            </a:br>
            <a:r>
              <a:rPr lang="en-US" dirty="0"/>
              <a:t>◦ </a:t>
            </a:r>
            <a:r>
              <a:rPr lang="en-US" i="1" dirty="0"/>
              <a:t>Elaboration</a:t>
            </a:r>
            <a:r>
              <a:rPr lang="en-US" dirty="0"/>
              <a:t>: </a:t>
            </a:r>
            <a:r>
              <a:rPr lang="en-US" dirty="0" err="1"/>
              <a:t>analiza</a:t>
            </a:r>
            <a:r>
              <a:rPr lang="en-US" dirty="0"/>
              <a:t> </a:t>
            </a:r>
            <a:r>
              <a:rPr lang="en-US" dirty="0" err="1"/>
              <a:t>domeniului</a:t>
            </a:r>
            <a:r>
              <a:rPr lang="en-US" dirty="0"/>
              <a:t> </a:t>
            </a:r>
            <a:r>
              <a:rPr lang="en-US" dirty="0" err="1"/>
              <a:t>problemei</a:t>
            </a:r>
            <a:r>
              <a:rPr lang="en-US" dirty="0"/>
              <a:t>, </a:t>
            </a:r>
            <a:r>
              <a:rPr lang="en-US" dirty="0" err="1"/>
              <a:t>arhitectura</a:t>
            </a:r>
            <a:r>
              <a:rPr lang="en-US" dirty="0"/>
              <a:t> </a:t>
            </a:r>
            <a:r>
              <a:rPr lang="en-US" dirty="0" err="1"/>
              <a:t>proiectului</a:t>
            </a:r>
            <a:r>
              <a:rPr lang="en-US" dirty="0"/>
              <a:t> </a:t>
            </a:r>
            <a:r>
              <a:rPr lang="en-US" dirty="0" err="1"/>
              <a:t>este</a:t>
            </a:r>
            <a:r>
              <a:rPr lang="en-US" dirty="0"/>
              <a:t> </a:t>
            </a:r>
            <a:r>
              <a:rPr lang="en-US" dirty="0" err="1"/>
              <a:t>stabilită</a:t>
            </a:r>
            <a:r>
              <a:rPr lang="en-US" dirty="0"/>
              <a:t/>
            </a:r>
            <a:br>
              <a:rPr lang="en-US" dirty="0"/>
            </a:br>
            <a:r>
              <a:rPr lang="en-US" dirty="0"/>
              <a:t>◦ </a:t>
            </a:r>
            <a:r>
              <a:rPr lang="en-US" i="1" dirty="0"/>
              <a:t>Construction</a:t>
            </a:r>
            <a:r>
              <a:rPr lang="en-US" dirty="0"/>
              <a:t>: </a:t>
            </a:r>
            <a:r>
              <a:rPr lang="en-US" dirty="0" err="1"/>
              <a:t>construcția</a:t>
            </a:r>
            <a:r>
              <a:rPr lang="en-US" dirty="0"/>
              <a:t> </a:t>
            </a:r>
            <a:r>
              <a:rPr lang="en-US" dirty="0" err="1"/>
              <a:t>sistemului</a:t>
            </a:r>
            <a:r>
              <a:rPr lang="en-US" dirty="0"/>
              <a:t>, se </a:t>
            </a:r>
            <a:r>
              <a:rPr lang="en-US" dirty="0" err="1"/>
              <a:t>obține</a:t>
            </a:r>
            <a:r>
              <a:rPr lang="en-US" dirty="0"/>
              <a:t> prima </a:t>
            </a:r>
            <a:r>
              <a:rPr lang="en-US" dirty="0" err="1"/>
              <a:t>versiune</a:t>
            </a:r>
            <a:r>
              <a:rPr lang="en-US" dirty="0"/>
              <a:t> a </a:t>
            </a:r>
            <a:r>
              <a:rPr lang="en-US" dirty="0" err="1"/>
              <a:t>sistemului</a:t>
            </a:r>
            <a:r>
              <a:rPr lang="en-US" dirty="0"/>
              <a:t/>
            </a:r>
            <a:br>
              <a:rPr lang="en-US" dirty="0"/>
            </a:br>
            <a:r>
              <a:rPr lang="en-US" dirty="0"/>
              <a:t>◦ </a:t>
            </a:r>
            <a:r>
              <a:rPr lang="en-US" i="1" dirty="0"/>
              <a:t>Transition</a:t>
            </a:r>
            <a:r>
              <a:rPr lang="en-US" dirty="0"/>
              <a:t>: </a:t>
            </a:r>
            <a:r>
              <a:rPr lang="en-US" dirty="0" err="1"/>
              <a:t>tranziția</a:t>
            </a:r>
            <a:r>
              <a:rPr lang="en-US" dirty="0"/>
              <a:t> la </a:t>
            </a:r>
            <a:r>
              <a:rPr lang="en-US" dirty="0" err="1"/>
              <a:t>sistemul</a:t>
            </a:r>
            <a:r>
              <a:rPr lang="en-US" dirty="0"/>
              <a:t> din </a:t>
            </a:r>
            <a:r>
              <a:rPr lang="en-US" dirty="0" err="1"/>
              <a:t>producție</a:t>
            </a:r>
            <a:endParaRPr lang="ru-RU" dirty="0"/>
          </a:p>
          <a:p>
            <a:r>
              <a:rPr lang="en-US" dirty="0"/>
              <a:t>RUP </a:t>
            </a:r>
            <a:r>
              <a:rPr lang="en-US" dirty="0" err="1"/>
              <a:t>defineste</a:t>
            </a:r>
            <a:r>
              <a:rPr lang="en-US" dirty="0"/>
              <a:t> 6 </a:t>
            </a:r>
            <a:r>
              <a:rPr lang="en-US" dirty="0" err="1"/>
              <a:t>principii</a:t>
            </a:r>
            <a:r>
              <a:rPr lang="en-US" dirty="0"/>
              <a:t> de </a:t>
            </a:r>
            <a:r>
              <a:rPr lang="en-US" dirty="0" err="1"/>
              <a:t>urmat</a:t>
            </a:r>
            <a:r>
              <a:rPr lang="en-US" dirty="0"/>
              <a:t>:</a:t>
            </a:r>
            <a:br>
              <a:rPr lang="en-US" dirty="0"/>
            </a:br>
            <a:r>
              <a:rPr lang="ru-RU" dirty="0">
                <a:sym typeface="Wingdings" panose="05000000000000000000" pitchFamily="2" charset="2"/>
              </a:rPr>
              <a:t></a:t>
            </a:r>
            <a:r>
              <a:rPr lang="en-US" dirty="0"/>
              <a:t> </a:t>
            </a:r>
            <a:r>
              <a:rPr lang="en-US" dirty="0" err="1"/>
              <a:t>Dezvolta</a:t>
            </a:r>
            <a:r>
              <a:rPr lang="en-US" dirty="0"/>
              <a:t> software-</a:t>
            </a:r>
            <a:r>
              <a:rPr lang="en-US" dirty="0" err="1"/>
              <a:t>ul</a:t>
            </a:r>
            <a:r>
              <a:rPr lang="en-US" dirty="0"/>
              <a:t> in mod iterative</a:t>
            </a:r>
            <a:br>
              <a:rPr lang="en-US" dirty="0"/>
            </a:br>
            <a:r>
              <a:rPr lang="ru-RU" dirty="0">
                <a:sym typeface="Wingdings" panose="05000000000000000000" pitchFamily="2" charset="2"/>
              </a:rPr>
              <a:t></a:t>
            </a:r>
            <a:r>
              <a:rPr lang="en-US" dirty="0"/>
              <a:t> </a:t>
            </a:r>
            <a:r>
              <a:rPr lang="en-US" dirty="0" err="1"/>
              <a:t>Gestioneaza</a:t>
            </a:r>
            <a:r>
              <a:rPr lang="en-US" dirty="0"/>
              <a:t> </a:t>
            </a:r>
            <a:r>
              <a:rPr lang="en-US" dirty="0" err="1"/>
              <a:t>cerintele</a:t>
            </a:r>
            <a:r>
              <a:rPr lang="en-US" dirty="0"/>
              <a:t/>
            </a:r>
            <a:br>
              <a:rPr lang="en-US" dirty="0"/>
            </a:br>
            <a:r>
              <a:rPr lang="ru-RU" dirty="0">
                <a:sym typeface="Wingdings" panose="05000000000000000000" pitchFamily="2" charset="2"/>
              </a:rPr>
              <a:t></a:t>
            </a:r>
            <a:r>
              <a:rPr lang="en-US" dirty="0"/>
              <a:t> </a:t>
            </a:r>
            <a:r>
              <a:rPr lang="en-US" dirty="0" err="1"/>
              <a:t>Utilizeaza</a:t>
            </a:r>
            <a:r>
              <a:rPr lang="en-US" dirty="0"/>
              <a:t> </a:t>
            </a:r>
            <a:r>
              <a:rPr lang="en-US" dirty="0" err="1"/>
              <a:t>arhitecturi</a:t>
            </a:r>
            <a:r>
              <a:rPr lang="en-US" dirty="0"/>
              <a:t> </a:t>
            </a:r>
            <a:r>
              <a:rPr lang="en-US" dirty="0" err="1"/>
              <a:t>bazate</a:t>
            </a:r>
            <a:r>
              <a:rPr lang="en-US" dirty="0"/>
              <a:t> </a:t>
            </a:r>
            <a:r>
              <a:rPr lang="en-US" dirty="0" err="1"/>
              <a:t>pe</a:t>
            </a:r>
            <a:r>
              <a:rPr lang="en-US" dirty="0"/>
              <a:t> component</a:t>
            </a:r>
            <a:br>
              <a:rPr lang="en-US" dirty="0"/>
            </a:br>
            <a:r>
              <a:rPr lang="ru-RU" dirty="0">
                <a:sym typeface="Wingdings" panose="05000000000000000000" pitchFamily="2" charset="2"/>
              </a:rPr>
              <a:t></a:t>
            </a:r>
            <a:r>
              <a:rPr lang="ru-RU" dirty="0"/>
              <a:t> </a:t>
            </a:r>
            <a:r>
              <a:rPr lang="en-US" dirty="0" err="1"/>
              <a:t>Modelează</a:t>
            </a:r>
            <a:r>
              <a:rPr lang="en-US" dirty="0"/>
              <a:t> in mod visual </a:t>
            </a:r>
            <a:r>
              <a:rPr lang="en-US" dirty="0" err="1"/>
              <a:t>aplicatiile</a:t>
            </a:r>
            <a:r>
              <a:rPr lang="en-US" dirty="0"/>
              <a:t/>
            </a:r>
            <a:br>
              <a:rPr lang="en-US" dirty="0"/>
            </a:br>
            <a:r>
              <a:rPr lang="ru-RU" dirty="0">
                <a:sym typeface="Wingdings" panose="05000000000000000000" pitchFamily="2" charset="2"/>
              </a:rPr>
              <a:t></a:t>
            </a:r>
            <a:r>
              <a:rPr lang="ru-RU" dirty="0"/>
              <a:t> </a:t>
            </a:r>
            <a:r>
              <a:rPr lang="en-US" dirty="0" err="1"/>
              <a:t>Verifică</a:t>
            </a:r>
            <a:r>
              <a:rPr lang="en-US" dirty="0"/>
              <a:t> </a:t>
            </a:r>
            <a:r>
              <a:rPr lang="en-US" dirty="0" err="1"/>
              <a:t>calitatea</a:t>
            </a:r>
            <a:r>
              <a:rPr lang="en-US" dirty="0"/>
              <a:t> software-</a:t>
            </a:r>
            <a:r>
              <a:rPr lang="en-US" dirty="0" err="1"/>
              <a:t>ului</a:t>
            </a:r>
            <a:r>
              <a:rPr lang="en-US" dirty="0"/>
              <a:t/>
            </a:r>
            <a:br>
              <a:rPr lang="en-US" dirty="0"/>
            </a:br>
            <a:r>
              <a:rPr lang="ru-RU" dirty="0">
                <a:sym typeface="Wingdings" panose="05000000000000000000" pitchFamily="2" charset="2"/>
              </a:rPr>
              <a:t></a:t>
            </a:r>
            <a:r>
              <a:rPr lang="ru-RU" dirty="0"/>
              <a:t> </a:t>
            </a:r>
            <a:r>
              <a:rPr lang="en-US" dirty="0" err="1"/>
              <a:t>Gestionează</a:t>
            </a:r>
            <a:r>
              <a:rPr lang="en-US" dirty="0"/>
              <a:t> </a:t>
            </a:r>
            <a:r>
              <a:rPr lang="en-US" dirty="0" err="1"/>
              <a:t>schimbările</a:t>
            </a:r>
            <a:r>
              <a:rPr lang="en-US" dirty="0"/>
              <a:t> in software</a:t>
            </a:r>
            <a:endParaRPr lang="ru-RU" dirty="0"/>
          </a:p>
          <a:p>
            <a:pPr marL="0" indent="0">
              <a:buNone/>
            </a:pPr>
            <a:endParaRPr lang="ru-RU" dirty="0"/>
          </a:p>
        </p:txBody>
      </p:sp>
    </p:spTree>
    <p:extLst>
      <p:ext uri="{BB962C8B-B14F-4D97-AF65-F5344CB8AC3E}">
        <p14:creationId xmlns:p14="http://schemas.microsoft.com/office/powerpoint/2010/main" val="336437832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5872163"/>
          </a:xfrm>
        </p:spPr>
        <p:txBody>
          <a:bodyPr/>
          <a:lstStyle/>
          <a:p>
            <a:endParaRPr lang="ro-RO" dirty="0" smtClean="0"/>
          </a:p>
          <a:p>
            <a:r>
              <a:rPr lang="en-US" dirty="0" err="1" smtClean="0"/>
              <a:t>Ciclul</a:t>
            </a:r>
            <a:r>
              <a:rPr lang="en-US" dirty="0" smtClean="0"/>
              <a:t> </a:t>
            </a:r>
            <a:r>
              <a:rPr lang="en-US" dirty="0"/>
              <a:t>de </a:t>
            </a:r>
            <a:r>
              <a:rPr lang="en-US" dirty="0" err="1"/>
              <a:t>dezvoltare</a:t>
            </a:r>
            <a:r>
              <a:rPr lang="en-US" dirty="0"/>
              <a:t> al </a:t>
            </a:r>
            <a:r>
              <a:rPr lang="en-US" dirty="0" err="1"/>
              <a:t>aplicatiei</a:t>
            </a:r>
            <a:r>
              <a:rPr lang="en-US" dirty="0"/>
              <a:t> </a:t>
            </a:r>
            <a:r>
              <a:rPr lang="en-US" dirty="0" err="1"/>
              <a:t>este</a:t>
            </a:r>
            <a:r>
              <a:rPr lang="en-US" dirty="0"/>
              <a:t> </a:t>
            </a:r>
            <a:r>
              <a:rPr lang="en-US" dirty="0" err="1"/>
              <a:t>descompus</a:t>
            </a:r>
            <a:r>
              <a:rPr lang="en-US" dirty="0"/>
              <a:t> in </a:t>
            </a:r>
            <a:r>
              <a:rPr lang="en-US" dirty="0" err="1"/>
              <a:t>subcicluri</a:t>
            </a:r>
            <a:r>
              <a:rPr lang="en-US" dirty="0"/>
              <a:t>, </a:t>
            </a:r>
            <a:r>
              <a:rPr lang="en-US" dirty="0" err="1"/>
              <a:t>fiecare</a:t>
            </a:r>
            <a:r>
              <a:rPr lang="en-US" dirty="0"/>
              <a:t> </a:t>
            </a:r>
            <a:r>
              <a:rPr lang="en-US" dirty="0" err="1"/>
              <a:t>ciclu</a:t>
            </a:r>
            <a:r>
              <a:rPr lang="en-US" dirty="0"/>
              <a:t> </a:t>
            </a:r>
            <a:r>
              <a:rPr lang="en-US" dirty="0" err="1"/>
              <a:t>este</a:t>
            </a:r>
            <a:r>
              <a:rPr lang="en-US" dirty="0"/>
              <a:t> </a:t>
            </a:r>
            <a:r>
              <a:rPr lang="en-US" dirty="0" err="1"/>
              <a:t>cumpus</a:t>
            </a:r>
            <a:r>
              <a:rPr lang="en-US" dirty="0"/>
              <a:t> din faze.</a:t>
            </a:r>
            <a:endParaRPr lang="ru-RU" dirty="0"/>
          </a:p>
          <a:p>
            <a:pPr>
              <a:buFont typeface="Wingdings" panose="05000000000000000000" pitchFamily="2" charset="2"/>
              <a:buChar char="ü"/>
            </a:pPr>
            <a:r>
              <a:rPr lang="en-US" dirty="0"/>
              <a:t> </a:t>
            </a:r>
            <a:r>
              <a:rPr lang="en-US" dirty="0" err="1" smtClean="0"/>
              <a:t>Fazele</a:t>
            </a:r>
            <a:r>
              <a:rPr lang="en-US" dirty="0" smtClean="0"/>
              <a:t> </a:t>
            </a:r>
            <a:r>
              <a:rPr lang="en-US" dirty="0" err="1"/>
              <a:t>sunt</a:t>
            </a:r>
            <a:r>
              <a:rPr lang="en-US" dirty="0"/>
              <a:t>:</a:t>
            </a:r>
            <a:br>
              <a:rPr lang="en-US" dirty="0"/>
            </a:br>
            <a:r>
              <a:rPr lang="ro-RO" dirty="0" smtClean="0"/>
              <a:t> - </a:t>
            </a:r>
            <a:r>
              <a:rPr lang="en-US" dirty="0" err="1" smtClean="0"/>
              <a:t>Initializare</a:t>
            </a:r>
            <a:r>
              <a:rPr lang="en-US" dirty="0"/>
              <a:t/>
            </a:r>
            <a:br>
              <a:rPr lang="en-US" dirty="0"/>
            </a:br>
            <a:r>
              <a:rPr lang="ru-RU" dirty="0" smtClean="0"/>
              <a:t> </a:t>
            </a:r>
            <a:r>
              <a:rPr lang="ro-RO" dirty="0" smtClean="0"/>
              <a:t>- </a:t>
            </a:r>
            <a:r>
              <a:rPr lang="en-US" dirty="0" err="1" smtClean="0"/>
              <a:t>Elaborare</a:t>
            </a:r>
            <a:r>
              <a:rPr lang="en-US" dirty="0"/>
              <a:t/>
            </a:r>
            <a:br>
              <a:rPr lang="en-US" dirty="0"/>
            </a:br>
            <a:r>
              <a:rPr lang="ru-RU" dirty="0" smtClean="0"/>
              <a:t> </a:t>
            </a:r>
            <a:r>
              <a:rPr lang="ro-RO" dirty="0" smtClean="0"/>
              <a:t>- </a:t>
            </a:r>
            <a:r>
              <a:rPr lang="en-US" dirty="0" err="1" smtClean="0"/>
              <a:t>Constructie</a:t>
            </a:r>
            <a:r>
              <a:rPr lang="en-US" dirty="0"/>
              <a:t/>
            </a:r>
            <a:br>
              <a:rPr lang="en-US" dirty="0"/>
            </a:br>
            <a:r>
              <a:rPr lang="ru-RU" dirty="0" smtClean="0"/>
              <a:t> </a:t>
            </a:r>
            <a:r>
              <a:rPr lang="ro-RO" dirty="0" smtClean="0"/>
              <a:t>- </a:t>
            </a:r>
            <a:r>
              <a:rPr lang="en-US" dirty="0" err="1" smtClean="0"/>
              <a:t>ranzitie</a:t>
            </a:r>
            <a:endParaRPr lang="ru-RU" dirty="0"/>
          </a:p>
          <a:p>
            <a:pPr marL="0" indent="0">
              <a:buNone/>
            </a:pPr>
            <a:endParaRPr lang="ru-RU" dirty="0"/>
          </a:p>
        </p:txBody>
      </p:sp>
      <p:pic>
        <p:nvPicPr>
          <p:cNvPr id="6" name="Рисунок 5"/>
          <p:cNvPicPr>
            <a:picLocks noChangeAspect="1"/>
          </p:cNvPicPr>
          <p:nvPr/>
        </p:nvPicPr>
        <p:blipFill>
          <a:blip r:embed="rId2"/>
          <a:stretch>
            <a:fillRect/>
          </a:stretch>
        </p:blipFill>
        <p:spPr>
          <a:xfrm>
            <a:off x="3234462" y="2147455"/>
            <a:ext cx="8414001" cy="3163454"/>
          </a:xfrm>
          <a:prstGeom prst="rect">
            <a:avLst/>
          </a:prstGeom>
        </p:spPr>
      </p:pic>
    </p:spTree>
    <p:extLst>
      <p:ext uri="{BB962C8B-B14F-4D97-AF65-F5344CB8AC3E}">
        <p14:creationId xmlns:p14="http://schemas.microsoft.com/office/powerpoint/2010/main" val="3432956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61950"/>
            <a:ext cx="10515600" cy="5910263"/>
          </a:xfrm>
        </p:spPr>
        <p:txBody>
          <a:bodyPr>
            <a:normAutofit fontScale="77500" lnSpcReduction="20000"/>
          </a:bodyPr>
          <a:lstStyle/>
          <a:p>
            <a:r>
              <a:rPr lang="en-US" b="1" i="1" dirty="0">
                <a:latin typeface="Times New Roman" panose="02020603050405020304" pitchFamily="18" charset="0"/>
                <a:cs typeface="Times New Roman" panose="02020603050405020304" pitchFamily="18" charset="0"/>
              </a:rPr>
              <a:t>RUP </a:t>
            </a:r>
            <a:r>
              <a:rPr lang="en-US" b="1" i="1" dirty="0" err="1">
                <a:latin typeface="Times New Roman" panose="02020603050405020304" pitchFamily="18" charset="0"/>
                <a:cs typeface="Times New Roman" panose="02020603050405020304" pitchFamily="18" charset="0"/>
              </a:rPr>
              <a:t>inițializare</a:t>
            </a: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 document de </a:t>
            </a:r>
            <a:r>
              <a:rPr lang="en-US" dirty="0" err="1">
                <a:latin typeface="Times New Roman" panose="02020603050405020304" pitchFamily="18" charset="0"/>
                <a:cs typeface="Times New Roman" panose="02020603050405020304" pitchFamily="18" charset="0"/>
              </a:rPr>
              <a:t>viziune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model Use-case initial (10-20% </a:t>
            </a:r>
            <a:r>
              <a:rPr lang="en-US" dirty="0" err="1">
                <a:latin typeface="Times New Roman" panose="02020603050405020304" pitchFamily="18" charset="0"/>
                <a:cs typeface="Times New Roman" panose="02020603050405020304" pitchFamily="18" charset="0"/>
              </a:rPr>
              <a:t>complet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plan de </a:t>
            </a:r>
            <a:r>
              <a:rPr lang="en-US" dirty="0" err="1">
                <a:latin typeface="Times New Roman" panose="02020603050405020304" pitchFamily="18" charset="0"/>
                <a:cs typeface="Times New Roman" panose="02020603050405020304" pitchFamily="18" charset="0"/>
              </a:rPr>
              <a:t>proiect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cuprinzand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iteratiile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analiza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riscurilor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model de </a:t>
            </a:r>
            <a:r>
              <a:rPr lang="en-US" dirty="0" err="1">
                <a:latin typeface="Times New Roman" panose="02020603050405020304" pitchFamily="18" charset="0"/>
                <a:cs typeface="Times New Roman" panose="02020603050405020304" pitchFamily="18" charset="0"/>
              </a:rPr>
              <a:t>bussines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daca</a:t>
            </a:r>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necesar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prototipuri</a:t>
            </a:r>
            <a:endParaRPr lang="ru-RU"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RUP </a:t>
            </a:r>
            <a:r>
              <a:rPr lang="en-US" b="1" i="1" dirty="0" err="1">
                <a:latin typeface="Times New Roman" panose="02020603050405020304" pitchFamily="18" charset="0"/>
                <a:cs typeface="Times New Roman" panose="02020603050405020304" pitchFamily="18" charset="0"/>
              </a:rPr>
              <a:t>Elaborare</a:t>
            </a: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critica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importante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acum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model use-case (80% </a:t>
            </a:r>
            <a:r>
              <a:rPr lang="en-US" dirty="0" err="1">
                <a:latin typeface="Times New Roman" panose="02020603050405020304" pitchFamily="18" charset="0"/>
                <a:cs typeface="Times New Roman" panose="02020603050405020304" pitchFamily="18" charset="0"/>
              </a:rPr>
              <a:t>complet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Capturarea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suplimentare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Arhitectura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generala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prototip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executabil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bussinis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riscurile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revizuite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realizare</a:t>
            </a:r>
            <a:r>
              <a:rPr lang="en-US" dirty="0">
                <a:latin typeface="Times New Roman" panose="02020603050405020304" pitchFamily="18" charset="0"/>
                <a:cs typeface="Times New Roman" panose="02020603050405020304" pitchFamily="18" charset="0"/>
              </a:rPr>
              <a:t> al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Un manual </a:t>
            </a:r>
            <a:r>
              <a:rPr lang="en-US" dirty="0" err="1">
                <a:latin typeface="Times New Roman" panose="02020603050405020304" pitchFamily="18" charset="0"/>
                <a:cs typeface="Times New Roman" panose="02020603050405020304" pitchFamily="18" charset="0"/>
              </a:rPr>
              <a:t>preliminar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utilizare</a:t>
            </a:r>
            <a:r>
              <a:rPr lang="en-US" dirty="0">
                <a:latin typeface="Times New Roman" panose="02020603050405020304" pitchFamily="18" charset="0"/>
                <a:cs typeface="Times New Roman" panose="02020603050405020304" pitchFamily="18" charset="0"/>
              </a:rPr>
              <a:t> (optional)</a:t>
            </a:r>
            <a:endParaRPr lang="ru-RU"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RUP </a:t>
            </a:r>
            <a:r>
              <a:rPr lang="en-US" b="1" i="1" dirty="0" err="1">
                <a:latin typeface="Times New Roman" panose="02020603050405020304" pitchFamily="18" charset="0"/>
                <a:cs typeface="Times New Roman" panose="02020603050405020304" pitchFamily="18" charset="0"/>
              </a:rPr>
              <a:t>Construcție</a:t>
            </a:r>
            <a:endParaRPr lang="ru-RU"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Restul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nerealizate</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faza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anterioara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constuite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 integrate in </a:t>
            </a:r>
            <a:r>
              <a:rPr lang="en-US" dirty="0" err="1">
                <a:latin typeface="Times New Roman" panose="02020603050405020304" pitchFamily="18" charset="0"/>
                <a:cs typeface="Times New Roman" panose="02020603050405020304" pitchFamily="18" charset="0"/>
              </a:rPr>
              <a:t>produs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sunt</a:t>
            </a:r>
            <a:r>
              <a:rPr lang="en-US" dirty="0">
                <a:latin typeface="Times New Roman" panose="02020603050405020304" pitchFamily="18" charset="0"/>
                <a:cs typeface="Times New Roman" panose="02020603050405020304" pitchFamily="18" charset="0"/>
              </a:rPr>
              <a:t> testate</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trebuie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fie un </a:t>
            </a:r>
            <a:r>
              <a:rPr lang="en-US" dirty="0" err="1">
                <a:latin typeface="Times New Roman" panose="02020603050405020304" pitchFamily="18" charset="0"/>
                <a:cs typeface="Times New Roman" panose="02020603050405020304" pitchFamily="18" charset="0"/>
              </a:rPr>
              <a:t>produs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pregatit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 fi </a:t>
            </a:r>
            <a:r>
              <a:rPr lang="en-US" dirty="0" err="1">
                <a:latin typeface="Times New Roman" panose="02020603050405020304" pitchFamily="18" charset="0"/>
                <a:cs typeface="Times New Roman" panose="02020603050405020304" pitchFamily="18" charset="0"/>
              </a:rPr>
              <a:t>livrat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utilizatorului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realizat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manualul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utilizare</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3047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0050"/>
            <a:ext cx="10515600" cy="5776913"/>
          </a:xfrm>
        </p:spPr>
        <p:txBody>
          <a:bodyPr/>
          <a:lstStyle/>
          <a:p>
            <a:r>
              <a:rPr lang="en-US" b="1" i="1" dirty="0"/>
              <a:t>RUP - </a:t>
            </a:r>
            <a:r>
              <a:rPr lang="en-US" b="1" i="1" dirty="0" err="1"/>
              <a:t>Tranzitie</a:t>
            </a:r>
            <a:r>
              <a:rPr lang="en-US" dirty="0"/>
              <a:t/>
            </a:r>
            <a:br>
              <a:rPr lang="en-US" dirty="0"/>
            </a:br>
            <a:r>
              <a:rPr lang="ru-RU" dirty="0">
                <a:sym typeface="Wingdings 2" panose="05020102010507070707" pitchFamily="18" charset="2"/>
              </a:rPr>
              <a:t></a:t>
            </a:r>
            <a:r>
              <a:rPr lang="en-US" dirty="0"/>
              <a:t> </a:t>
            </a:r>
            <a:r>
              <a:rPr lang="en-US" dirty="0" err="1"/>
              <a:t>Produsul</a:t>
            </a:r>
            <a:r>
              <a:rPr lang="en-US" dirty="0"/>
              <a:t> </a:t>
            </a:r>
            <a:r>
              <a:rPr lang="en-US" dirty="0" err="1"/>
              <a:t>este</a:t>
            </a:r>
            <a:r>
              <a:rPr lang="en-US" dirty="0"/>
              <a:t> </a:t>
            </a:r>
            <a:r>
              <a:rPr lang="en-US" dirty="0" err="1"/>
              <a:t>instalat</a:t>
            </a:r>
            <a:r>
              <a:rPr lang="en-US" dirty="0"/>
              <a:t>\</a:t>
            </a:r>
            <a:r>
              <a:rPr lang="en-US" dirty="0" err="1"/>
              <a:t>livrat</a:t>
            </a:r>
            <a:r>
              <a:rPr lang="en-US" dirty="0"/>
              <a:t> </a:t>
            </a:r>
            <a:r>
              <a:rPr lang="en-US" dirty="0" err="1"/>
              <a:t>utiliatorului</a:t>
            </a:r>
            <a:r>
              <a:rPr lang="en-US" dirty="0"/>
              <a:t/>
            </a:r>
            <a:br>
              <a:rPr lang="en-US" dirty="0"/>
            </a:br>
            <a:r>
              <a:rPr lang="ru-RU" dirty="0">
                <a:sym typeface="Wingdings 2" panose="05020102010507070707" pitchFamily="18" charset="2"/>
              </a:rPr>
              <a:t></a:t>
            </a:r>
            <a:r>
              <a:rPr lang="en-US" dirty="0"/>
              <a:t> </a:t>
            </a:r>
            <a:r>
              <a:rPr lang="en-US" dirty="0" err="1"/>
              <a:t>Utilizatorul</a:t>
            </a:r>
            <a:r>
              <a:rPr lang="en-US" dirty="0"/>
              <a:t> </a:t>
            </a:r>
            <a:r>
              <a:rPr lang="en-US" dirty="0" err="1"/>
              <a:t>testeaza</a:t>
            </a:r>
            <a:r>
              <a:rPr lang="en-US" dirty="0"/>
              <a:t> </a:t>
            </a:r>
            <a:r>
              <a:rPr lang="en-US" dirty="0" err="1"/>
              <a:t>produsul</a:t>
            </a:r>
            <a:r>
              <a:rPr lang="en-US" dirty="0"/>
              <a:t/>
            </a:r>
            <a:br>
              <a:rPr lang="en-US" dirty="0"/>
            </a:br>
            <a:r>
              <a:rPr lang="ru-RU" dirty="0">
                <a:sym typeface="Wingdings 2" panose="05020102010507070707" pitchFamily="18" charset="2"/>
              </a:rPr>
              <a:t></a:t>
            </a:r>
            <a:r>
              <a:rPr lang="en-US" dirty="0"/>
              <a:t> </a:t>
            </a:r>
            <a:r>
              <a:rPr lang="en-US" dirty="0" err="1"/>
              <a:t>Defectele</a:t>
            </a:r>
            <a:r>
              <a:rPr lang="en-US" dirty="0"/>
              <a:t> </a:t>
            </a:r>
            <a:r>
              <a:rPr lang="en-US" dirty="0" err="1"/>
              <a:t>sunt</a:t>
            </a:r>
            <a:r>
              <a:rPr lang="en-US" dirty="0"/>
              <a:t> </a:t>
            </a:r>
            <a:r>
              <a:rPr lang="en-US" dirty="0" err="1"/>
              <a:t>raportate</a:t>
            </a:r>
            <a:r>
              <a:rPr lang="en-US" dirty="0"/>
              <a:t> </a:t>
            </a:r>
            <a:r>
              <a:rPr lang="en-US" dirty="0" err="1"/>
              <a:t>si</a:t>
            </a:r>
            <a:r>
              <a:rPr lang="en-US" dirty="0"/>
              <a:t> fixate</a:t>
            </a:r>
            <a:br>
              <a:rPr lang="en-US" dirty="0"/>
            </a:br>
            <a:r>
              <a:rPr lang="ru-RU" dirty="0">
                <a:sym typeface="Wingdings 2" panose="05020102010507070707" pitchFamily="18" charset="2"/>
              </a:rPr>
              <a:t></a:t>
            </a:r>
            <a:r>
              <a:rPr lang="en-US" dirty="0"/>
              <a:t> </a:t>
            </a:r>
            <a:r>
              <a:rPr lang="en-US" dirty="0" err="1"/>
              <a:t>Aceasta</a:t>
            </a:r>
            <a:r>
              <a:rPr lang="en-US" dirty="0"/>
              <a:t> </a:t>
            </a:r>
            <a:r>
              <a:rPr lang="en-US" dirty="0" err="1"/>
              <a:t>faza</a:t>
            </a:r>
            <a:r>
              <a:rPr lang="en-US" dirty="0"/>
              <a:t> </a:t>
            </a:r>
            <a:r>
              <a:rPr lang="en-US" dirty="0" err="1"/>
              <a:t>poate</a:t>
            </a:r>
            <a:r>
              <a:rPr lang="en-US" dirty="0"/>
              <a:t> fi </a:t>
            </a:r>
            <a:r>
              <a:rPr lang="en-US" dirty="0" err="1"/>
              <a:t>foarte</a:t>
            </a:r>
            <a:r>
              <a:rPr lang="en-US" dirty="0"/>
              <a:t> </a:t>
            </a:r>
            <a:r>
              <a:rPr lang="en-US" dirty="0" err="1"/>
              <a:t>simpla</a:t>
            </a:r>
            <a:r>
              <a:rPr lang="en-US" dirty="0"/>
              <a:t> </a:t>
            </a:r>
            <a:r>
              <a:rPr lang="en-US" dirty="0" err="1"/>
              <a:t>sau</a:t>
            </a:r>
            <a:r>
              <a:rPr lang="en-US" dirty="0"/>
              <a:t> </a:t>
            </a:r>
            <a:r>
              <a:rPr lang="en-US" dirty="0" err="1"/>
              <a:t>foarte</a:t>
            </a:r>
            <a:r>
              <a:rPr lang="en-US" dirty="0"/>
              <a:t> </a:t>
            </a:r>
            <a:r>
              <a:rPr lang="en-US" dirty="0" err="1"/>
              <a:t>complexa</a:t>
            </a:r>
            <a:r>
              <a:rPr lang="en-US" dirty="0"/>
              <a:t> </a:t>
            </a:r>
            <a:r>
              <a:rPr lang="en-US" dirty="0" err="1"/>
              <a:t>depinzand</a:t>
            </a:r>
            <a:r>
              <a:rPr lang="en-US" dirty="0"/>
              <a:t> de </a:t>
            </a:r>
            <a:r>
              <a:rPr lang="en-US" dirty="0" err="1"/>
              <a:t>tipul</a:t>
            </a:r>
            <a:r>
              <a:rPr lang="en-US" dirty="0"/>
              <a:t> </a:t>
            </a:r>
            <a:r>
              <a:rPr lang="en-US" dirty="0" err="1"/>
              <a:t>produsului</a:t>
            </a:r>
            <a:r>
              <a:rPr lang="en-US" dirty="0"/>
              <a:t> (ex.</a:t>
            </a:r>
            <a:br>
              <a:rPr lang="en-US" dirty="0"/>
            </a:br>
            <a:r>
              <a:rPr lang="en-US" dirty="0" err="1"/>
              <a:t>Aplicatie</a:t>
            </a:r>
            <a:r>
              <a:rPr lang="en-US" dirty="0"/>
              <a:t> desktop, </a:t>
            </a:r>
            <a:r>
              <a:rPr lang="en-US" dirty="0" err="1"/>
              <a:t>aplicatie</a:t>
            </a:r>
            <a:r>
              <a:rPr lang="en-US" dirty="0"/>
              <a:t> </a:t>
            </a:r>
            <a:r>
              <a:rPr lang="en-US" dirty="0" err="1"/>
              <a:t>pe</a:t>
            </a:r>
            <a:r>
              <a:rPr lang="en-US" dirty="0"/>
              <a:t> </a:t>
            </a:r>
            <a:r>
              <a:rPr lang="en-US" dirty="0" err="1"/>
              <a:t>mai</a:t>
            </a:r>
            <a:r>
              <a:rPr lang="en-US" dirty="0"/>
              <a:t> </a:t>
            </a:r>
            <a:r>
              <a:rPr lang="en-US" dirty="0" err="1"/>
              <a:t>multe</a:t>
            </a:r>
            <a:r>
              <a:rPr lang="en-US" dirty="0"/>
              <a:t> </a:t>
            </a:r>
            <a:r>
              <a:rPr lang="en-US" dirty="0" err="1"/>
              <a:t>niveluri</a:t>
            </a:r>
            <a:r>
              <a:rPr lang="en-US" dirty="0"/>
              <a:t>)</a:t>
            </a:r>
            <a:endParaRPr lang="ru-RU" dirty="0"/>
          </a:p>
          <a:p>
            <a:r>
              <a:rPr lang="en-US" b="1" i="1" dirty="0"/>
              <a:t>RUP - </a:t>
            </a:r>
            <a:r>
              <a:rPr lang="en-US" b="1" i="1" dirty="0" err="1"/>
              <a:t>Iteratii</a:t>
            </a:r>
            <a:r>
              <a:rPr lang="en-US" i="1" dirty="0"/>
              <a:t/>
            </a:r>
            <a:br>
              <a:rPr lang="en-US" i="1" dirty="0"/>
            </a:br>
            <a:r>
              <a:rPr lang="en-US" dirty="0" err="1" smtClean="0"/>
              <a:t>Fiecare</a:t>
            </a:r>
            <a:r>
              <a:rPr lang="en-US" dirty="0" smtClean="0"/>
              <a:t> </a:t>
            </a:r>
            <a:r>
              <a:rPr lang="en-US" dirty="0" err="1"/>
              <a:t>faza</a:t>
            </a:r>
            <a:r>
              <a:rPr lang="en-US" dirty="0"/>
              <a:t> din RUP </a:t>
            </a:r>
            <a:r>
              <a:rPr lang="en-US" dirty="0" err="1"/>
              <a:t>poate</a:t>
            </a:r>
            <a:r>
              <a:rPr lang="en-US" dirty="0"/>
              <a:t> fi </a:t>
            </a:r>
            <a:r>
              <a:rPr lang="en-US" dirty="0" err="1"/>
              <a:t>descompusa</a:t>
            </a:r>
            <a:r>
              <a:rPr lang="en-US" dirty="0"/>
              <a:t> in </a:t>
            </a:r>
            <a:r>
              <a:rPr lang="en-US" dirty="0" err="1"/>
              <a:t>iteratii</a:t>
            </a:r>
            <a:r>
              <a:rPr lang="en-US" dirty="0"/>
              <a:t/>
            </a:r>
            <a:br>
              <a:rPr lang="en-US" dirty="0"/>
            </a:br>
            <a:r>
              <a:rPr lang="en-US" dirty="0" err="1" smtClean="0"/>
              <a:t>Avanatajele</a:t>
            </a:r>
            <a:r>
              <a:rPr lang="en-US" dirty="0" smtClean="0"/>
              <a:t> </a:t>
            </a:r>
            <a:r>
              <a:rPr lang="en-US" dirty="0" err="1"/>
              <a:t>metodelor</a:t>
            </a:r>
            <a:r>
              <a:rPr lang="en-US" dirty="0"/>
              <a:t> </a:t>
            </a:r>
            <a:r>
              <a:rPr lang="en-US" dirty="0" smtClean="0"/>
              <a:t>iterative</a:t>
            </a:r>
            <a:r>
              <a:rPr lang="en-US" dirty="0"/>
              <a:t/>
            </a:r>
            <a:br>
              <a:rPr lang="en-US" dirty="0"/>
            </a:br>
            <a:r>
              <a:rPr lang="ro-RO" dirty="0" smtClean="0"/>
              <a:t>- </a:t>
            </a:r>
            <a:r>
              <a:rPr lang="en-US" dirty="0" err="1" smtClean="0"/>
              <a:t>Riscurile</a:t>
            </a:r>
            <a:r>
              <a:rPr lang="en-US" dirty="0" smtClean="0"/>
              <a:t> </a:t>
            </a:r>
            <a:r>
              <a:rPr lang="en-US" dirty="0"/>
              <a:t>sun </a:t>
            </a:r>
            <a:r>
              <a:rPr lang="en-US" dirty="0" err="1"/>
              <a:t>gestionate</a:t>
            </a:r>
            <a:r>
              <a:rPr lang="en-US" dirty="0"/>
              <a:t> </a:t>
            </a:r>
            <a:r>
              <a:rPr lang="en-US" dirty="0" err="1"/>
              <a:t>mai</a:t>
            </a:r>
            <a:r>
              <a:rPr lang="en-US" dirty="0"/>
              <a:t> bine</a:t>
            </a:r>
            <a:br>
              <a:rPr lang="en-US" dirty="0"/>
            </a:br>
            <a:r>
              <a:rPr lang="ro-RO" dirty="0" smtClean="0"/>
              <a:t>-</a:t>
            </a:r>
            <a:r>
              <a:rPr lang="en-US" dirty="0" smtClean="0"/>
              <a:t> </a:t>
            </a:r>
            <a:r>
              <a:rPr lang="en-US" dirty="0" err="1"/>
              <a:t>Schimbarile</a:t>
            </a:r>
            <a:r>
              <a:rPr lang="en-US" dirty="0"/>
              <a:t> </a:t>
            </a:r>
            <a:r>
              <a:rPr lang="en-US" dirty="0" err="1"/>
              <a:t>sunt</a:t>
            </a:r>
            <a:r>
              <a:rPr lang="en-US" dirty="0"/>
              <a:t> </a:t>
            </a:r>
            <a:r>
              <a:rPr lang="en-US" dirty="0" err="1"/>
              <a:t>mai</a:t>
            </a:r>
            <a:r>
              <a:rPr lang="en-US" dirty="0"/>
              <a:t> </a:t>
            </a:r>
            <a:r>
              <a:rPr lang="en-US" dirty="0" err="1"/>
              <a:t>usor</a:t>
            </a:r>
            <a:r>
              <a:rPr lang="en-US" dirty="0"/>
              <a:t> de </a:t>
            </a:r>
            <a:r>
              <a:rPr lang="en-US" dirty="0" err="1"/>
              <a:t>controlat</a:t>
            </a:r>
            <a:r>
              <a:rPr lang="en-US" dirty="0"/>
              <a:t/>
            </a:r>
            <a:br>
              <a:rPr lang="en-US" dirty="0"/>
            </a:br>
            <a:r>
              <a:rPr lang="ro-RO" dirty="0" smtClean="0"/>
              <a:t>- </a:t>
            </a:r>
            <a:r>
              <a:rPr lang="en-US" dirty="0" smtClean="0"/>
              <a:t> </a:t>
            </a:r>
            <a:r>
              <a:rPr lang="en-US" dirty="0" err="1"/>
              <a:t>Calitate</a:t>
            </a:r>
            <a:r>
              <a:rPr lang="en-US" dirty="0"/>
              <a:t> </a:t>
            </a:r>
            <a:r>
              <a:rPr lang="en-US" dirty="0" err="1"/>
              <a:t>mai</a:t>
            </a:r>
            <a:r>
              <a:rPr lang="en-US" dirty="0"/>
              <a:t> </a:t>
            </a:r>
            <a:r>
              <a:rPr lang="en-US" dirty="0" err="1"/>
              <a:t>buna</a:t>
            </a:r>
            <a:endParaRPr lang="ru-RU" dirty="0"/>
          </a:p>
          <a:p>
            <a:endParaRPr lang="ru-RU" dirty="0"/>
          </a:p>
        </p:txBody>
      </p:sp>
    </p:spTree>
    <p:extLst>
      <p:ext uri="{BB962C8B-B14F-4D97-AF65-F5344CB8AC3E}">
        <p14:creationId xmlns:p14="http://schemas.microsoft.com/office/powerpoint/2010/main" val="286156216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42900"/>
            <a:ext cx="11658600" cy="6019800"/>
          </a:xfrm>
        </p:spPr>
        <p:txBody>
          <a:bodyPr>
            <a:normAutofit fontScale="47500" lnSpcReduction="20000"/>
          </a:bodyPr>
          <a:lstStyle/>
          <a:p>
            <a:pPr>
              <a:lnSpc>
                <a:spcPct val="170000"/>
              </a:lnSpc>
            </a:pPr>
            <a:r>
              <a:rPr lang="en-US" sz="3800" b="1" i="1" dirty="0">
                <a:latin typeface="Times New Roman" panose="02020603050405020304" pitchFamily="18" charset="0"/>
                <a:cs typeface="Times New Roman" panose="02020603050405020304" pitchFamily="18" charset="0"/>
              </a:rPr>
              <a:t>RUP - </a:t>
            </a:r>
            <a:r>
              <a:rPr lang="en-US" sz="3800" b="1" i="1" dirty="0" err="1">
                <a:latin typeface="Times New Roman" panose="02020603050405020304" pitchFamily="18" charset="0"/>
                <a:cs typeface="Times New Roman" panose="02020603050405020304" pitchFamily="18" charset="0"/>
              </a:rPr>
              <a:t>Unelte</a:t>
            </a:r>
            <a:r>
              <a:rPr lang="en-US" sz="3800" dirty="0">
                <a:latin typeface="Times New Roman" panose="02020603050405020304" pitchFamily="18" charset="0"/>
                <a:cs typeface="Times New Roman" panose="02020603050405020304" pitchFamily="18" charset="0"/>
              </a:rPr>
              <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a:t>
            </a:r>
            <a:r>
              <a:rPr lang="en-US" sz="3800" b="1" dirty="0" err="1">
                <a:latin typeface="Times New Roman" panose="02020603050405020304" pitchFamily="18" charset="0"/>
                <a:cs typeface="Times New Roman" panose="02020603050405020304" pitchFamily="18" charset="0"/>
              </a:rPr>
              <a:t>Requisite®Pro</a:t>
            </a:r>
            <a:r>
              <a:rPr lang="en-US" sz="3800" dirty="0">
                <a:latin typeface="Times New Roman" panose="02020603050405020304" pitchFamily="18" charset="0"/>
                <a:cs typeface="Times New Roman" panose="02020603050405020304" pitchFamily="18" charset="0"/>
              </a:rPr>
              <a:t>--Keeps the entire development team updated and on track throughout the application development process by making requirements easy to write, communicate and change.</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a:t>
            </a:r>
            <a:r>
              <a:rPr lang="en-US" sz="3800" b="1" dirty="0" err="1">
                <a:latin typeface="Times New Roman" panose="02020603050405020304" pitchFamily="18" charset="0"/>
                <a:cs typeface="Times New Roman" panose="02020603050405020304" pitchFamily="18" charset="0"/>
              </a:rPr>
              <a:t>ClearQuest</a:t>
            </a:r>
            <a:r>
              <a:rPr lang="en-US" sz="3800" dirty="0">
                <a:latin typeface="Times New Roman" panose="02020603050405020304" pitchFamily="18" charset="0"/>
                <a:cs typeface="Times New Roman" panose="02020603050405020304" pitchFamily="18" charset="0"/>
              </a:rPr>
              <a:t>™--A Windows and Web-based change-request management product that enables project teams to track and manage all change activities that occur throughout the development lifecycle.</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Rose 98</a:t>
            </a:r>
            <a:r>
              <a:rPr lang="en-US" sz="3800" dirty="0">
                <a:latin typeface="Times New Roman" panose="02020603050405020304" pitchFamily="18" charset="0"/>
                <a:cs typeface="Times New Roman" panose="02020603050405020304" pitchFamily="18" charset="0"/>
              </a:rPr>
              <a:t>--The world's leading visual modeling tool for business process modeling, requirements analysis, and component architecture design.</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a:t>
            </a:r>
            <a:r>
              <a:rPr lang="en-US" sz="3800" b="1" dirty="0" err="1">
                <a:latin typeface="Times New Roman" panose="02020603050405020304" pitchFamily="18" charset="0"/>
                <a:cs typeface="Times New Roman" panose="02020603050405020304" pitchFamily="18" charset="0"/>
              </a:rPr>
              <a:t>SoDA</a:t>
            </a:r>
            <a:r>
              <a:rPr lang="en-US" sz="3800" dirty="0">
                <a:latin typeface="Times New Roman" panose="02020603050405020304" pitchFamily="18" charset="0"/>
                <a:cs typeface="Times New Roman" panose="02020603050405020304" pitchFamily="18" charset="0"/>
              </a:rPr>
              <a:t>--Automates the production of documentation for the entire software development process, dramatically reducing documentation time and costs.</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Purify</a:t>
            </a:r>
            <a:r>
              <a:rPr lang="en-US" sz="3800" dirty="0">
                <a:latin typeface="Times New Roman" panose="02020603050405020304" pitchFamily="18" charset="0"/>
                <a:cs typeface="Times New Roman" panose="02020603050405020304" pitchFamily="18" charset="0"/>
              </a:rPr>
              <a:t>®--A run-time error checking tool for application and component software developers programming in C/C++; helps detect memory errors.</a:t>
            </a:r>
            <a:br>
              <a:rPr lang="en-US" sz="3800" dirty="0">
                <a:latin typeface="Times New Roman" panose="02020603050405020304" pitchFamily="18" charset="0"/>
                <a:cs typeface="Times New Roman" panose="02020603050405020304" pitchFamily="18" charset="0"/>
              </a:rPr>
            </a:br>
            <a:r>
              <a:rPr lang="ru-RU" sz="3800" dirty="0">
                <a:latin typeface="Times New Roman" panose="02020603050405020304" pitchFamily="18" charset="0"/>
                <a:cs typeface="Times New Roman" panose="02020603050405020304" pitchFamily="18" charset="0"/>
                <a:sym typeface="Wingdings 2" panose="05020102010507070707" pitchFamily="18" charset="2"/>
              </a:rPr>
              <a:t></a:t>
            </a:r>
            <a:r>
              <a:rPr lang="ru-RU"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Rational Visual Quantify</a:t>
            </a:r>
            <a:r>
              <a:rPr lang="en-US" sz="3800" dirty="0">
                <a:latin typeface="Times New Roman" panose="02020603050405020304" pitchFamily="18" charset="0"/>
                <a:cs typeface="Times New Roman" panose="02020603050405020304" pitchFamily="18" charset="0"/>
              </a:rPr>
              <a:t>™--An advanced performance profiling tool for application and component software developers programming in C++, Visual Basic, and Java; helps eliminate performance bottlenecks.</a:t>
            </a:r>
            <a:br>
              <a:rPr lang="en-US" sz="3800"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60614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0500"/>
            <a:ext cx="10515600" cy="5986463"/>
          </a:xfrm>
        </p:spPr>
        <p:txBody>
          <a:bodyPr>
            <a:normAutofit fontScale="77500" lnSpcReduction="20000"/>
          </a:bodyPr>
          <a:lstStyle/>
          <a:p>
            <a:pPr>
              <a:lnSpc>
                <a:spcPct val="170000"/>
              </a:lnSpc>
            </a:pP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Rational Visual </a:t>
            </a:r>
            <a:r>
              <a:rPr lang="en-US" b="1" dirty="0" err="1">
                <a:latin typeface="Times New Roman" panose="02020603050405020304" pitchFamily="18" charset="0"/>
                <a:cs typeface="Times New Roman" panose="02020603050405020304" pitchFamily="18" charset="0"/>
              </a:rPr>
              <a:t>PureCoverage</a:t>
            </a:r>
            <a:r>
              <a:rPr lang="en-US" dirty="0">
                <a:latin typeface="Times New Roman" panose="02020603050405020304" pitchFamily="18" charset="0"/>
                <a:cs typeface="Times New Roman" panose="02020603050405020304" pitchFamily="18" charset="0"/>
              </a:rPr>
              <a:t>™ --Automatically pinpoints areas of code not exercised in testing so developers can thoroughly, efficiently and effectively test their applications.</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Rational </a:t>
            </a:r>
            <a:r>
              <a:rPr lang="en-US" b="1" dirty="0" err="1">
                <a:latin typeface="Times New Roman" panose="02020603050405020304" pitchFamily="18" charset="0"/>
                <a:cs typeface="Times New Roman" panose="02020603050405020304" pitchFamily="18" charset="0"/>
              </a:rPr>
              <a:t>TeamTest</a:t>
            </a:r>
            <a:r>
              <a:rPr lang="en-US" dirty="0">
                <a:latin typeface="Times New Roman" panose="02020603050405020304" pitchFamily="18" charset="0"/>
                <a:cs typeface="Times New Roman" panose="02020603050405020304" pitchFamily="18" charset="0"/>
              </a:rPr>
              <a:t>--Creates, maintains and executes automated functional tests, allowing you to thoroughly test your code and determine if your software meets requirements and performs as expected.</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Rational </a:t>
            </a:r>
            <a:r>
              <a:rPr lang="en-US" b="1" dirty="0" err="1">
                <a:latin typeface="Times New Roman" panose="02020603050405020304" pitchFamily="18" charset="0"/>
                <a:cs typeface="Times New Roman" panose="02020603050405020304" pitchFamily="18" charset="0"/>
              </a:rPr>
              <a:t>PerformanceStudio</a:t>
            </a:r>
            <a:r>
              <a:rPr lang="en-US" dirty="0">
                <a:latin typeface="Times New Roman" panose="02020603050405020304" pitchFamily="18" charset="0"/>
                <a:cs typeface="Times New Roman" panose="02020603050405020304" pitchFamily="18" charset="0"/>
              </a:rPr>
              <a:t>™--An easy-to-use, accurate and scalable tool that measures and predicts the performance of client/server and Web systems.</a:t>
            </a: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sym typeface="Wingdings 2" panose="05020102010507070707" pitchFamily="18" charset="2"/>
              </a:rPr>
              <a:t></a:t>
            </a:r>
            <a:r>
              <a:rPr lang="ru-RU"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Rational </a:t>
            </a:r>
            <a:r>
              <a:rPr lang="en-US" b="1" dirty="0" err="1">
                <a:latin typeface="Times New Roman" panose="02020603050405020304" pitchFamily="18" charset="0"/>
                <a:cs typeface="Times New Roman" panose="02020603050405020304" pitchFamily="18" charset="0"/>
              </a:rPr>
              <a:t>ClearCase</a:t>
            </a:r>
            <a:r>
              <a:rPr lang="en-US" dirty="0">
                <a:latin typeface="Times New Roman" panose="02020603050405020304" pitchFamily="18" charset="0"/>
                <a:cs typeface="Times New Roman" panose="02020603050405020304" pitchFamily="18" charset="0"/>
              </a:rPr>
              <a:t>®--Market-leading software configuration management tool, giving project managers the power to track the evolution of every software development project.</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2673694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2136775" y="1600200"/>
            <a:ext cx="8153400" cy="4495800"/>
          </a:xfrm>
        </p:spPr>
        <p:txBody>
          <a:bodyPr/>
          <a:lstStyle/>
          <a:p>
            <a:pPr>
              <a:defRPr/>
            </a:pPr>
            <a:endParaRPr lang="ro-RO" altLang="en-US" b="1" dirty="0"/>
          </a:p>
          <a:p>
            <a:pPr>
              <a:defRPr/>
            </a:pPr>
            <a:endParaRPr lang="ro-RO" altLang="en-US" b="1" dirty="0"/>
          </a:p>
          <a:p>
            <a:pPr>
              <a:defRPr/>
            </a:pPr>
            <a:endParaRPr lang="ro-RO" altLang="en-US" b="1" dirty="0"/>
          </a:p>
          <a:p>
            <a:pPr>
              <a:defRPr/>
            </a:pPr>
            <a:endParaRPr lang="ro-RO" altLang="en-US" b="1" dirty="0"/>
          </a:p>
          <a:p>
            <a:pPr marL="0" indent="0" algn="ctr">
              <a:buNone/>
              <a:defRPr/>
            </a:pPr>
            <a:r>
              <a:rPr lang="ro-RO" altLang="en-US" sz="4000" b="1" dirty="0"/>
              <a:t>Instrumente CASE </a:t>
            </a:r>
            <a:br>
              <a:rPr lang="ro-RO" altLang="en-US" sz="4000" b="1" dirty="0"/>
            </a:br>
            <a:endParaRPr lang="ru-RU" sz="4000" dirty="0"/>
          </a:p>
        </p:txBody>
      </p:sp>
    </p:spTree>
    <p:extLst>
      <p:ext uri="{BB962C8B-B14F-4D97-AF65-F5344CB8AC3E}">
        <p14:creationId xmlns:p14="http://schemas.microsoft.com/office/powerpoint/2010/main" val="422818715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p:nvPr>
        </p:nvSpPr>
        <p:spPr>
          <a:xfrm>
            <a:off x="2136775" y="228600"/>
            <a:ext cx="8153400" cy="990600"/>
          </a:xfrm>
        </p:spPr>
        <p:txBody>
          <a:bodyPr/>
          <a:lstStyle/>
          <a:p>
            <a:pPr algn="ctr"/>
            <a:r>
              <a:rPr lang="ro-RO" altLang="en-US" sz="3200" b="1" dirty="0"/>
              <a:t>Instrumente CASE </a:t>
            </a:r>
            <a:br>
              <a:rPr lang="ro-RO" altLang="en-US" sz="3200" b="1" dirty="0"/>
            </a:br>
            <a:r>
              <a:rPr lang="ro-RO" altLang="ru-RU" sz="3200" b="1" dirty="0"/>
              <a:t>pentru dezvoltarea sistemelor informatice</a:t>
            </a:r>
            <a:endParaRPr lang="ru-RU" altLang="ru-RU" sz="3200" dirty="0"/>
          </a:p>
        </p:txBody>
      </p:sp>
      <p:sp>
        <p:nvSpPr>
          <p:cNvPr id="3" name="Content Placeholder 2"/>
          <p:cNvSpPr>
            <a:spLocks noGrp="1"/>
          </p:cNvSpPr>
          <p:nvPr>
            <p:ph sz="quarter" idx="1"/>
          </p:nvPr>
        </p:nvSpPr>
        <p:spPr>
          <a:xfrm>
            <a:off x="438150" y="1371600"/>
            <a:ext cx="11506200" cy="4991100"/>
          </a:xfrm>
        </p:spPr>
        <p:txBody>
          <a:bodyPr>
            <a:normAutofit/>
          </a:bodyPr>
          <a:lstStyle/>
          <a:p>
            <a:pPr>
              <a:defRPr/>
            </a:pPr>
            <a:r>
              <a:rPr lang="ro-RO" i="1" dirty="0">
                <a:latin typeface="Times New Roman" panose="02020603050405020304" pitchFamily="18" charset="0"/>
                <a:cs typeface="Times New Roman" panose="02020603050405020304" pitchFamily="18" charset="0"/>
              </a:rPr>
              <a:t>Proiectarea Sistemelor/Programelor Asistată de Calculator sau cu Ajutorul Calculatorului</a:t>
            </a:r>
            <a:r>
              <a:rPr lang="ro-RO" dirty="0">
                <a:latin typeface="Times New Roman" panose="02020603050405020304" pitchFamily="18" charset="0"/>
                <a:cs typeface="Times New Roman" panose="02020603050405020304" pitchFamily="18" charset="0"/>
              </a:rPr>
              <a:t> (</a:t>
            </a:r>
            <a:r>
              <a:rPr lang="ro-RO" i="1" dirty="0">
                <a:latin typeface="Times New Roman" panose="02020603050405020304" pitchFamily="18" charset="0"/>
                <a:cs typeface="Times New Roman" panose="02020603050405020304" pitchFamily="18" charset="0"/>
              </a:rPr>
              <a:t>CASE</a:t>
            </a:r>
            <a:r>
              <a:rPr lang="ro-RO" dirty="0">
                <a:latin typeface="Times New Roman" panose="02020603050405020304" pitchFamily="18" charset="0"/>
                <a:cs typeface="Times New Roman" panose="02020603050405020304" pitchFamily="18" charset="0"/>
              </a:rPr>
              <a:t>) provine de la următoarele expresii: </a:t>
            </a:r>
          </a:p>
          <a:p>
            <a:pPr>
              <a:defRPr/>
            </a:pPr>
            <a:r>
              <a:rPr lang="ro-RO" i="1" dirty="0">
                <a:latin typeface="Times New Roman" panose="02020603050405020304" pitchFamily="18" charset="0"/>
                <a:cs typeface="Times New Roman" panose="02020603050405020304" pitchFamily="18" charset="0"/>
              </a:rPr>
              <a:t>Computer </a:t>
            </a:r>
            <a:r>
              <a:rPr lang="ro-RO" i="1" dirty="0" err="1">
                <a:latin typeface="Times New Roman" panose="02020603050405020304" pitchFamily="18" charset="0"/>
                <a:cs typeface="Times New Roman" panose="02020603050405020304" pitchFamily="18" charset="0"/>
              </a:rPr>
              <a:t>Aided</a:t>
            </a:r>
            <a:r>
              <a:rPr lang="ro-RO" i="1" dirty="0">
                <a:latin typeface="Times New Roman" panose="02020603050405020304" pitchFamily="18" charset="0"/>
                <a:cs typeface="Times New Roman" panose="02020603050405020304" pitchFamily="18" charset="0"/>
              </a:rPr>
              <a:t> Software Engineering;</a:t>
            </a:r>
          </a:p>
          <a:p>
            <a:pPr>
              <a:defRPr/>
            </a:pPr>
            <a:r>
              <a:rPr lang="ro-RO" i="1" dirty="0">
                <a:latin typeface="Times New Roman" panose="02020603050405020304" pitchFamily="18" charset="0"/>
                <a:cs typeface="Times New Roman" panose="02020603050405020304" pitchFamily="18" charset="0"/>
              </a:rPr>
              <a:t> Computer </a:t>
            </a:r>
            <a:r>
              <a:rPr lang="ro-RO" i="1" dirty="0" err="1">
                <a:latin typeface="Times New Roman" panose="02020603050405020304" pitchFamily="18" charset="0"/>
                <a:cs typeface="Times New Roman" panose="02020603050405020304" pitchFamily="18" charset="0"/>
              </a:rPr>
              <a:t>Aided</a:t>
            </a:r>
            <a:r>
              <a:rPr lang="ro-RO" i="1"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Systems</a:t>
            </a:r>
            <a:r>
              <a:rPr lang="ro-RO" i="1" dirty="0">
                <a:latin typeface="Times New Roman" panose="02020603050405020304" pitchFamily="18" charset="0"/>
                <a:cs typeface="Times New Roman" panose="02020603050405020304" pitchFamily="18" charset="0"/>
              </a:rPr>
              <a:t> Engineering; </a:t>
            </a:r>
          </a:p>
          <a:p>
            <a:pPr>
              <a:defRPr/>
            </a:pPr>
            <a:r>
              <a:rPr lang="ro-RO" i="1" dirty="0">
                <a:latin typeface="Times New Roman" panose="02020603050405020304" pitchFamily="18" charset="0"/>
                <a:cs typeface="Times New Roman" panose="02020603050405020304" pitchFamily="18" charset="0"/>
              </a:rPr>
              <a:t>Computer </a:t>
            </a:r>
            <a:r>
              <a:rPr lang="ro-RO" i="1" dirty="0" err="1">
                <a:latin typeface="Times New Roman" panose="02020603050405020304" pitchFamily="18" charset="0"/>
                <a:cs typeface="Times New Roman" panose="02020603050405020304" pitchFamily="18" charset="0"/>
              </a:rPr>
              <a:t>Assisted</a:t>
            </a:r>
            <a:r>
              <a:rPr lang="ro-RO" i="1" dirty="0">
                <a:latin typeface="Times New Roman" panose="02020603050405020304" pitchFamily="18" charset="0"/>
                <a:cs typeface="Times New Roman" panose="02020603050405020304" pitchFamily="18" charset="0"/>
              </a:rPr>
              <a:t> Software Engineering; </a:t>
            </a:r>
          </a:p>
          <a:p>
            <a:pPr>
              <a:defRPr/>
            </a:pPr>
            <a:r>
              <a:rPr lang="ro-RO" i="1" dirty="0">
                <a:latin typeface="Times New Roman" panose="02020603050405020304" pitchFamily="18" charset="0"/>
                <a:cs typeface="Times New Roman" panose="02020603050405020304" pitchFamily="18" charset="0"/>
              </a:rPr>
              <a:t>Computer </a:t>
            </a:r>
            <a:r>
              <a:rPr lang="ro-RO" i="1" dirty="0" err="1">
                <a:latin typeface="Times New Roman" panose="02020603050405020304" pitchFamily="18" charset="0"/>
                <a:cs typeface="Times New Roman" panose="02020603050405020304" pitchFamily="18" charset="0"/>
              </a:rPr>
              <a:t>Assisted</a:t>
            </a:r>
            <a:r>
              <a:rPr lang="ro-RO" i="1"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Systems</a:t>
            </a:r>
            <a:r>
              <a:rPr lang="ro-RO" i="1" dirty="0">
                <a:latin typeface="Times New Roman" panose="02020603050405020304" pitchFamily="18" charset="0"/>
                <a:cs typeface="Times New Roman" panose="02020603050405020304" pitchFamily="18" charset="0"/>
              </a:rPr>
              <a:t> Engineering. </a:t>
            </a:r>
          </a:p>
          <a:p>
            <a:pPr marL="0" indent="0">
              <a:buNone/>
              <a:defRPr/>
            </a:pPr>
            <a:r>
              <a:rPr lang="ro-RO" dirty="0">
                <a:latin typeface="Times New Roman" panose="02020603050405020304" pitchFamily="18" charset="0"/>
                <a:cs typeface="Times New Roman" panose="02020603050405020304" pitchFamily="18" charset="0"/>
              </a:rPr>
              <a:t/>
            </a:r>
            <a:br>
              <a:rPr lang="ro-RO" dirty="0">
                <a:latin typeface="Times New Roman" panose="02020603050405020304" pitchFamily="18" charset="0"/>
                <a:cs typeface="Times New Roman" panose="02020603050405020304" pitchFamily="18" charset="0"/>
              </a:rPr>
            </a:br>
            <a:r>
              <a:rPr lang="ro-RO" dirty="0">
                <a:latin typeface="Times New Roman" panose="02020603050405020304" pitchFamily="18" charset="0"/>
                <a:cs typeface="Times New Roman" panose="02020603050405020304" pitchFamily="18" charset="0"/>
              </a:rPr>
              <a:t>Toate cele patru construcţii se regăsesc în literatura de specialitate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7407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87375"/>
          </a:xfrm>
        </p:spPr>
        <p:txBody>
          <a:bodyPr>
            <a:normAutofit/>
          </a:bodyPr>
          <a:lstStyle/>
          <a:p>
            <a:r>
              <a:rPr lang="ro-RO" sz="3200" b="1" dirty="0"/>
              <a:t>Computer-Aided Software </a:t>
            </a:r>
            <a:r>
              <a:rPr lang="ro-RO" sz="3200" b="1" dirty="0" smtClean="0"/>
              <a:t>Engineering</a:t>
            </a:r>
            <a:endParaRPr lang="ru-RU" sz="3200" dirty="0"/>
          </a:p>
        </p:txBody>
      </p:sp>
      <p:sp>
        <p:nvSpPr>
          <p:cNvPr id="3" name="Объект 2"/>
          <p:cNvSpPr>
            <a:spLocks noGrp="1"/>
          </p:cNvSpPr>
          <p:nvPr>
            <p:ph idx="1"/>
          </p:nvPr>
        </p:nvSpPr>
        <p:spPr>
          <a:xfrm>
            <a:off x="476250" y="952500"/>
            <a:ext cx="11506200" cy="5619749"/>
          </a:xfrm>
        </p:spPr>
        <p:txBody>
          <a:bodyPr>
            <a:normAutofit fontScale="25000" lnSpcReduction="20000"/>
          </a:bodyPr>
          <a:lstStyle/>
          <a:p>
            <a:pPr marL="0" indent="0">
              <a:lnSpc>
                <a:spcPct val="160000"/>
              </a:lnSpc>
              <a:buNone/>
            </a:pPr>
            <a:endParaRPr lang="ro-RO" sz="6000" dirty="0" smtClean="0">
              <a:latin typeface="Times New Roman" panose="02020603050405020304" pitchFamily="18" charset="0"/>
              <a:cs typeface="Times New Roman" panose="02020603050405020304" pitchFamily="18" charset="0"/>
            </a:endParaRPr>
          </a:p>
          <a:p>
            <a:pPr marL="0" indent="0">
              <a:lnSpc>
                <a:spcPct val="160000"/>
              </a:lnSpc>
              <a:buNone/>
            </a:pPr>
            <a:r>
              <a:rPr lang="ro-RO" sz="6000" dirty="0" smtClean="0">
                <a:latin typeface="Times New Roman" panose="02020603050405020304" pitchFamily="18" charset="0"/>
                <a:cs typeface="Times New Roman" panose="02020603050405020304" pitchFamily="18" charset="0"/>
              </a:rPr>
              <a:t> </a:t>
            </a:r>
            <a:r>
              <a:rPr lang="ro-RO" sz="8600" dirty="0">
                <a:latin typeface="Times New Roman" panose="02020603050405020304" pitchFamily="18" charset="0"/>
                <a:cs typeface="Times New Roman" panose="02020603050405020304" pitchFamily="18" charset="0"/>
              </a:rPr>
              <a:t>Ingineria asistată de calculator (CASE) </a:t>
            </a:r>
            <a:r>
              <a:rPr lang="ro-RO" sz="8600" dirty="0" smtClean="0">
                <a:latin typeface="Times New Roman" panose="02020603050405020304" pitchFamily="18" charset="0"/>
                <a:cs typeface="Times New Roman" panose="02020603050405020304" pitchFamily="18" charset="0"/>
              </a:rPr>
              <a:t>– </a:t>
            </a:r>
            <a:r>
              <a:rPr lang="ro-RO" sz="8600" b="1" i="1" dirty="0" smtClean="0">
                <a:latin typeface="Times New Roman" panose="02020603050405020304" pitchFamily="18" charset="0"/>
                <a:cs typeface="Times New Roman" panose="02020603050405020304" pitchFamily="18" charset="0"/>
              </a:rPr>
              <a:t>instrumente de asistență a ciclulilor de dezvoltare şi </a:t>
            </a:r>
            <a:r>
              <a:rPr lang="ro-RO" sz="8600" b="1" i="1" dirty="0">
                <a:latin typeface="Times New Roman" panose="02020603050405020304" pitchFamily="18" charset="0"/>
                <a:cs typeface="Times New Roman" panose="02020603050405020304" pitchFamily="18" charset="0"/>
              </a:rPr>
              <a:t>evoluţie </a:t>
            </a:r>
            <a:r>
              <a:rPr lang="ro-RO" sz="8600" b="1" i="1" dirty="0" smtClean="0">
                <a:latin typeface="Times New Roman" panose="02020603050405020304" pitchFamily="18" charset="0"/>
                <a:cs typeface="Times New Roman" panose="02020603050405020304" pitchFamily="18" charset="0"/>
              </a:rPr>
              <a:t>software</a:t>
            </a:r>
          </a:p>
          <a:p>
            <a:pPr>
              <a:lnSpc>
                <a:spcPct val="160000"/>
              </a:lnSpc>
            </a:pPr>
            <a:r>
              <a:rPr lang="ro-RO" sz="8600" dirty="0">
                <a:latin typeface="Times New Roman" panose="02020603050405020304" pitchFamily="18" charset="0"/>
                <a:cs typeface="Times New Roman" panose="02020603050405020304" pitchFamily="18" charset="0"/>
              </a:rPr>
              <a:t>Prin instrumente CASE înţelegem </a:t>
            </a:r>
            <a:r>
              <a:rPr lang="ro-RO" sz="8600" dirty="0" smtClean="0">
                <a:latin typeface="Times New Roman" panose="02020603050405020304" pitchFamily="18" charset="0"/>
                <a:cs typeface="Times New Roman" panose="02020603050405020304" pitchFamily="18" charset="0"/>
              </a:rPr>
              <a:t>aplicaţiile software </a:t>
            </a:r>
            <a:r>
              <a:rPr lang="ro-RO" sz="8600" dirty="0">
                <a:latin typeface="Times New Roman" panose="02020603050405020304" pitchFamily="18" charset="0"/>
                <a:cs typeface="Times New Roman" panose="02020603050405020304" pitchFamily="18" charset="0"/>
              </a:rPr>
              <a:t>care-i </a:t>
            </a:r>
            <a:r>
              <a:rPr lang="ro-RO" sz="8600" dirty="0" smtClean="0">
                <a:latin typeface="Times New Roman" panose="02020603050405020304" pitchFamily="18" charset="0"/>
                <a:cs typeface="Times New Roman" panose="02020603050405020304" pitchFamily="18" charset="0"/>
              </a:rPr>
              <a:t>sprijină</a:t>
            </a:r>
            <a:r>
              <a:rPr lang="ro-RO" sz="8600" dirty="0">
                <a:latin typeface="Times New Roman" panose="02020603050405020304" pitchFamily="18" charset="0"/>
                <a:cs typeface="Times New Roman" panose="02020603050405020304" pitchFamily="18" charset="0"/>
              </a:rPr>
              <a:t>/ </a:t>
            </a:r>
            <a:r>
              <a:rPr lang="ro-RO" sz="8600" dirty="0" smtClean="0">
                <a:latin typeface="Times New Roman" panose="02020603050405020304" pitchFamily="18" charset="0"/>
                <a:cs typeface="Times New Roman" panose="02020603050405020304" pitchFamily="18" charset="0"/>
              </a:rPr>
              <a:t>ajută </a:t>
            </a:r>
            <a:r>
              <a:rPr lang="ro-RO" sz="8600" dirty="0">
                <a:latin typeface="Times New Roman" panose="02020603050405020304" pitchFamily="18" charset="0"/>
                <a:cs typeface="Times New Roman" panose="02020603050405020304" pitchFamily="18" charset="0"/>
              </a:rPr>
              <a:t>pe analişti</a:t>
            </a:r>
            <a:r>
              <a:rPr lang="ro-RO" sz="8600" dirty="0" smtClean="0">
                <a:latin typeface="Times New Roman" panose="02020603050405020304" pitchFamily="18" charset="0"/>
                <a:cs typeface="Times New Roman" panose="02020603050405020304" pitchFamily="18" charset="0"/>
              </a:rPr>
              <a:t>, proiectanţi</a:t>
            </a:r>
            <a:r>
              <a:rPr lang="ro-RO" sz="8600" dirty="0">
                <a:latin typeface="Times New Roman" panose="02020603050405020304" pitchFamily="18" charset="0"/>
                <a:cs typeface="Times New Roman" panose="02020603050405020304" pitchFamily="18" charset="0"/>
              </a:rPr>
              <a:t>, programatori, inclusiv personalul </a:t>
            </a:r>
            <a:r>
              <a:rPr lang="ro-RO" sz="8600" dirty="0" smtClean="0">
                <a:latin typeface="Times New Roman" panose="02020603050405020304" pitchFamily="18" charset="0"/>
                <a:cs typeface="Times New Roman" panose="02020603050405020304" pitchFamily="18" charset="0"/>
              </a:rPr>
              <a:t>de testare </a:t>
            </a:r>
            <a:r>
              <a:rPr lang="ro-RO" sz="8600" dirty="0">
                <a:latin typeface="Times New Roman" panose="02020603050405020304" pitchFamily="18" charset="0"/>
                <a:cs typeface="Times New Roman" panose="02020603050405020304" pitchFamily="18" charset="0"/>
              </a:rPr>
              <a:t>şi </a:t>
            </a:r>
            <a:r>
              <a:rPr lang="ro-RO" sz="8600" dirty="0" smtClean="0">
                <a:latin typeface="Times New Roman" panose="02020603050405020304" pitchFamily="18" charset="0"/>
                <a:cs typeface="Times New Roman" panose="02020603050405020304" pitchFamily="18" charset="0"/>
              </a:rPr>
              <a:t>întreţinere, </a:t>
            </a:r>
            <a:r>
              <a:rPr lang="ro-RO" sz="8600" dirty="0">
                <a:latin typeface="Times New Roman" panose="02020603050405020304" pitchFamily="18" charset="0"/>
                <a:cs typeface="Times New Roman" panose="02020603050405020304" pitchFamily="18" charset="0"/>
              </a:rPr>
              <a:t>să </a:t>
            </a:r>
            <a:r>
              <a:rPr lang="ro-RO" sz="8600" dirty="0" smtClean="0">
                <a:latin typeface="Times New Roman" panose="02020603050405020304" pitchFamily="18" charset="0"/>
                <a:cs typeface="Times New Roman" panose="02020603050405020304" pitchFamily="18" charset="0"/>
              </a:rPr>
              <a:t>analizeze, </a:t>
            </a:r>
            <a:r>
              <a:rPr lang="ro-RO" sz="8600" dirty="0">
                <a:latin typeface="Times New Roman" panose="02020603050405020304" pitchFamily="18" charset="0"/>
                <a:cs typeface="Times New Roman" panose="02020603050405020304" pitchFamily="18" charset="0"/>
              </a:rPr>
              <a:t>să proiecteze</a:t>
            </a:r>
            <a:r>
              <a:rPr lang="ro-RO" sz="8600" dirty="0" smtClean="0">
                <a:latin typeface="Times New Roman" panose="02020603050405020304" pitchFamily="18" charset="0"/>
                <a:cs typeface="Times New Roman" panose="02020603050405020304" pitchFamily="18" charset="0"/>
              </a:rPr>
              <a:t>, să </a:t>
            </a:r>
            <a:r>
              <a:rPr lang="ro-RO" sz="8600" dirty="0">
                <a:latin typeface="Times New Roman" panose="02020603050405020304" pitchFamily="18" charset="0"/>
                <a:cs typeface="Times New Roman" panose="02020603050405020304" pitchFamily="18" charset="0"/>
              </a:rPr>
              <a:t>implementeze (cel puţin parţial), să </a:t>
            </a:r>
            <a:r>
              <a:rPr lang="ro-RO" sz="8600" dirty="0" smtClean="0">
                <a:latin typeface="Times New Roman" panose="02020603050405020304" pitchFamily="18" charset="0"/>
                <a:cs typeface="Times New Roman" panose="02020603050405020304" pitchFamily="18" charset="0"/>
              </a:rPr>
              <a:t>modifice (</a:t>
            </a:r>
            <a:r>
              <a:rPr lang="ro-RO" sz="8600" dirty="0">
                <a:latin typeface="Times New Roman" panose="02020603050405020304" pitchFamily="18" charset="0"/>
                <a:cs typeface="Times New Roman" panose="02020603050405020304" pitchFamily="18" charset="0"/>
              </a:rPr>
              <a:t>extindă</a:t>
            </a:r>
            <a:r>
              <a:rPr lang="ro-RO" sz="8600" dirty="0" smtClean="0">
                <a:latin typeface="Times New Roman" panose="02020603050405020304" pitchFamily="18" charset="0"/>
                <a:cs typeface="Times New Roman" panose="02020603050405020304" pitchFamily="18" charset="0"/>
              </a:rPr>
              <a:t>), </a:t>
            </a:r>
            <a:r>
              <a:rPr lang="ro-RO" sz="8600" dirty="0">
                <a:latin typeface="Times New Roman" panose="02020603050405020304" pitchFamily="18" charset="0"/>
                <a:cs typeface="Times New Roman" panose="02020603050405020304" pitchFamily="18" charset="0"/>
              </a:rPr>
              <a:t>respectiv să construiască teste </a:t>
            </a:r>
            <a:r>
              <a:rPr lang="ro-RO" sz="8600" dirty="0" smtClean="0">
                <a:latin typeface="Times New Roman" panose="02020603050405020304" pitchFamily="18" charset="0"/>
                <a:cs typeface="Times New Roman" panose="02020603050405020304" pitchFamily="18" charset="0"/>
              </a:rPr>
              <a:t>pentru sistemele </a:t>
            </a:r>
            <a:r>
              <a:rPr lang="ro-RO" sz="8600" dirty="0">
                <a:latin typeface="Times New Roman" panose="02020603050405020304" pitchFamily="18" charset="0"/>
                <a:cs typeface="Times New Roman" panose="02020603050405020304" pitchFamily="18" charset="0"/>
              </a:rPr>
              <a:t>informatice.</a:t>
            </a:r>
            <a:br>
              <a:rPr lang="ro-RO" sz="8600" dirty="0">
                <a:latin typeface="Times New Roman" panose="02020603050405020304" pitchFamily="18" charset="0"/>
                <a:cs typeface="Times New Roman" panose="02020603050405020304" pitchFamily="18" charset="0"/>
              </a:rPr>
            </a:br>
            <a:r>
              <a:rPr lang="ro-RO" sz="8600" dirty="0"/>
              <a:t/>
            </a:r>
            <a:br>
              <a:rPr lang="ro-RO" sz="8600" dirty="0"/>
            </a:br>
            <a:r>
              <a:rPr lang="ro-RO" dirty="0"/>
              <a:t/>
            </a:r>
            <a:br>
              <a:rPr lang="ro-RO" dirty="0"/>
            </a:br>
            <a:r>
              <a:rPr lang="ro-RO" dirty="0"/>
              <a:t/>
            </a:r>
            <a:br>
              <a:rPr lang="ro-RO" dirty="0"/>
            </a:br>
            <a:r>
              <a:rPr lang="ro-RO" dirty="0"/>
              <a:t/>
            </a:r>
            <a:br>
              <a:rPr lang="ro-RO" dirty="0"/>
            </a:br>
            <a:endParaRPr lang="ru-RU" dirty="0"/>
          </a:p>
        </p:txBody>
      </p:sp>
    </p:spTree>
    <p:extLst>
      <p:ext uri="{BB962C8B-B14F-4D97-AF65-F5344CB8AC3E}">
        <p14:creationId xmlns:p14="http://schemas.microsoft.com/office/powerpoint/2010/main" val="210745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969818" y="400234"/>
            <a:ext cx="4705707" cy="2576946"/>
          </a:xfrm>
          <a:prstGeom prst="rect">
            <a:avLst/>
          </a:prstGeom>
        </p:spPr>
      </p:pic>
      <p:pic>
        <p:nvPicPr>
          <p:cNvPr id="5" name="Рисунок 4"/>
          <p:cNvPicPr>
            <a:picLocks noChangeAspect="1"/>
          </p:cNvPicPr>
          <p:nvPr/>
        </p:nvPicPr>
        <p:blipFill>
          <a:blip r:embed="rId3"/>
          <a:stretch>
            <a:fillRect/>
          </a:stretch>
        </p:blipFill>
        <p:spPr>
          <a:xfrm>
            <a:off x="6386946" y="400234"/>
            <a:ext cx="4682836" cy="2912549"/>
          </a:xfrm>
          <a:prstGeom prst="rect">
            <a:avLst/>
          </a:prstGeom>
        </p:spPr>
      </p:pic>
      <p:sp>
        <p:nvSpPr>
          <p:cNvPr id="6" name="TextBox 5"/>
          <p:cNvSpPr txBox="1"/>
          <p:nvPr/>
        </p:nvSpPr>
        <p:spPr>
          <a:xfrm>
            <a:off x="2576946" y="3422073"/>
            <a:ext cx="7232072" cy="523220"/>
          </a:xfrm>
          <a:prstGeom prst="rect">
            <a:avLst/>
          </a:prstGeom>
          <a:noFill/>
        </p:spPr>
        <p:txBody>
          <a:bodyPr wrap="square" rtlCol="0">
            <a:spAutoFit/>
          </a:bodyPr>
          <a:lstStyle/>
          <a:p>
            <a:r>
              <a:rPr lang="ro-RO" sz="2800" dirty="0" smtClean="0"/>
              <a:t>Schemă </a:t>
            </a:r>
            <a:r>
              <a:rPr lang="ro-RO" sz="2800" dirty="0"/>
              <a:t>de bucle de feedback unice și duble.</a:t>
            </a:r>
            <a:endParaRPr lang="ru-RU" sz="2800" dirty="0"/>
          </a:p>
        </p:txBody>
      </p:sp>
      <p:sp>
        <p:nvSpPr>
          <p:cNvPr id="7" name="TextBox 6"/>
          <p:cNvSpPr txBox="1"/>
          <p:nvPr/>
        </p:nvSpPr>
        <p:spPr>
          <a:xfrm>
            <a:off x="789709" y="4336473"/>
            <a:ext cx="10141527" cy="1815882"/>
          </a:xfrm>
          <a:prstGeom prst="rect">
            <a:avLst/>
          </a:prstGeom>
          <a:noFill/>
        </p:spPr>
        <p:txBody>
          <a:bodyPr wrap="square" rtlCol="0">
            <a:spAutoFit/>
          </a:bodyPr>
          <a:lstStyle/>
          <a:p>
            <a:r>
              <a:rPr lang="ro-RO" sz="2800" dirty="0"/>
              <a:t>În primul caz, „jucăm un joc” și învățăm să acționăm asupra variabilelor.</a:t>
            </a:r>
          </a:p>
          <a:p>
            <a:r>
              <a:rPr lang="ro-RO" sz="2800" dirty="0"/>
              <a:t>În al doilea caz, proiectăm un joc intervenind în același timp asupra variabilelor și a procesului.</a:t>
            </a:r>
            <a:endParaRPr lang="ru-RU" sz="2800" dirty="0"/>
          </a:p>
        </p:txBody>
      </p:sp>
    </p:spTree>
    <p:extLst>
      <p:ext uri="{BB962C8B-B14F-4D97-AF65-F5344CB8AC3E}">
        <p14:creationId xmlns:p14="http://schemas.microsoft.com/office/powerpoint/2010/main" val="329096930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a:xfrm>
            <a:off x="2136775" y="228600"/>
            <a:ext cx="8153400" cy="990600"/>
          </a:xfrm>
        </p:spPr>
        <p:txBody>
          <a:bodyPr/>
          <a:lstStyle/>
          <a:p>
            <a:pPr algn="ctr"/>
            <a:r>
              <a:rPr lang="ro-RO" altLang="en-US" sz="3200" b="1"/>
              <a:t>Instrumente CASE </a:t>
            </a:r>
            <a:br>
              <a:rPr lang="ro-RO" altLang="en-US" sz="3200" b="1"/>
            </a:br>
            <a:r>
              <a:rPr lang="ro-RO" altLang="ru-RU" sz="3200" b="1"/>
              <a:t>pentru dezvoltarea sistemelor informatice</a:t>
            </a:r>
            <a:endParaRPr lang="ru-RU" altLang="ru-RU" sz="3200"/>
          </a:p>
        </p:txBody>
      </p:sp>
      <p:sp>
        <p:nvSpPr>
          <p:cNvPr id="166915" name="Content Placeholder 2"/>
          <p:cNvSpPr>
            <a:spLocks noGrp="1"/>
          </p:cNvSpPr>
          <p:nvPr>
            <p:ph sz="quarter" idx="1"/>
          </p:nvPr>
        </p:nvSpPr>
        <p:spPr>
          <a:xfrm>
            <a:off x="495300" y="1600200"/>
            <a:ext cx="10877550" cy="4852988"/>
          </a:xfrm>
        </p:spPr>
        <p:txBody>
          <a:bodyPr/>
          <a:lstStyle/>
          <a:p>
            <a:r>
              <a:rPr lang="ro-RO" altLang="ru-RU" dirty="0">
                <a:latin typeface="Times New Roman" panose="02020603050405020304" pitchFamily="18" charset="0"/>
                <a:cs typeface="Times New Roman" panose="02020603050405020304" pitchFamily="18" charset="0"/>
              </a:rPr>
              <a:t>Tendinţa însă este de a se întrebuinţa mai mult </a:t>
            </a:r>
            <a:r>
              <a:rPr lang="ro-RO" altLang="ru-RU" i="1" dirty="0">
                <a:latin typeface="Times New Roman" panose="02020603050405020304" pitchFamily="18" charset="0"/>
                <a:cs typeface="Times New Roman" panose="02020603050405020304" pitchFamily="18" charset="0"/>
              </a:rPr>
              <a:t>systems </a:t>
            </a:r>
            <a:r>
              <a:rPr lang="ro-RO" altLang="ru-RU" dirty="0">
                <a:latin typeface="Times New Roman" panose="02020603050405020304" pitchFamily="18" charset="0"/>
                <a:cs typeface="Times New Roman" panose="02020603050405020304" pitchFamily="18" charset="0"/>
              </a:rPr>
              <a:t>în loc de </a:t>
            </a:r>
            <a:r>
              <a:rPr lang="ro-RO" altLang="ru-RU" i="1" dirty="0">
                <a:latin typeface="Times New Roman" panose="02020603050405020304" pitchFamily="18" charset="0"/>
                <a:cs typeface="Times New Roman" panose="02020603050405020304" pitchFamily="18" charset="0"/>
              </a:rPr>
              <a:t>software, </a:t>
            </a:r>
            <a:r>
              <a:rPr lang="ro-RO" altLang="ru-RU" dirty="0">
                <a:latin typeface="Times New Roman" panose="02020603050405020304" pitchFamily="18" charset="0"/>
                <a:cs typeface="Times New Roman" panose="02020603050405020304" pitchFamily="18" charset="0"/>
              </a:rPr>
              <a:t>din dorinţa de a scoate în relief faptul că prin CASE se pot realiza lucruri de o mai mare complexitate. </a:t>
            </a:r>
            <a:br>
              <a:rPr lang="ro-RO" altLang="ru-RU" dirty="0">
                <a:latin typeface="Times New Roman" panose="02020603050405020304" pitchFamily="18" charset="0"/>
                <a:cs typeface="Times New Roman" panose="02020603050405020304" pitchFamily="18" charset="0"/>
              </a:rPr>
            </a:br>
            <a:r>
              <a:rPr lang="ro-RO" altLang="ru-RU" dirty="0">
                <a:latin typeface="Times New Roman" panose="02020603050405020304" pitchFamily="18" charset="0"/>
                <a:cs typeface="Times New Roman" panose="02020603050405020304" pitchFamily="18" charset="0"/>
              </a:rPr>
              <a:t>La început s-a pornit de la ideea că şi activităţile de realizare a sistemelor informatice să se desfăşoare după „o disciplină de tip inginerie", prin reunirea eforturilor specialiştilor de „găsire a unor tehnici comune de dezvoltare a sistemelor/programelor, a unor metodologii standard, a unor instrumente automate de lucru - similare celor din inginerie".</a:t>
            </a:r>
            <a:endParaRPr lang="ru-RU" alt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27405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Content Placeholder 2"/>
          <p:cNvSpPr>
            <a:spLocks noGrp="1"/>
          </p:cNvSpPr>
          <p:nvPr>
            <p:ph sz="quarter" idx="1"/>
          </p:nvPr>
        </p:nvSpPr>
        <p:spPr>
          <a:xfrm>
            <a:off x="952500" y="419100"/>
            <a:ext cx="10401300" cy="6105527"/>
          </a:xfrm>
        </p:spPr>
        <p:txBody>
          <a:bodyPr>
            <a:normAutofit lnSpcReduction="10000"/>
          </a:bodyPr>
          <a:lstStyle/>
          <a:p>
            <a:r>
              <a:rPr lang="ro-RO" altLang="ru-RU" dirty="0"/>
              <a:t>Problema CASE-ului a devenit foarte importantă la mijlocul anilor 1980, când hardul s-a extins prin seria PC-urilor, iar reţelele au devenit mai puternice, constituindu-se sistemele distribuite.</a:t>
            </a:r>
          </a:p>
          <a:p>
            <a:r>
              <a:rPr lang="ro-RO" altLang="ru-RU" b="1" i="1" dirty="0"/>
              <a:t>Tehnologia CASE este un domeniu de integrare şi sinteză ce încorporează elemente din proiectarea asistată de calculator, ingineria programării, proiectarea sistemelor informatice, baze de date şi alte domenii ale informaticii</a:t>
            </a:r>
            <a:r>
              <a:rPr lang="ro-RO" altLang="ru-RU" b="1" dirty="0"/>
              <a:t>. </a:t>
            </a:r>
          </a:p>
          <a:p>
            <a:r>
              <a:rPr lang="ro-RO" altLang="ru-RU" dirty="0"/>
              <a:t>Au fost create astfel o serie de instrumente software pentru asistarea realizării de produse informatice în scopul uşurării activităţilor de proiectare a SGBD-urilor. </a:t>
            </a:r>
            <a:endParaRPr lang="ro-RO" altLang="ru-RU" dirty="0" smtClean="0"/>
          </a:p>
          <a:p>
            <a:r>
              <a:rPr lang="ro-RO" dirty="0"/>
              <a:t>După apariţia CASE-ului, a intervenit un alt acronim pentru a descrie un semn al schimbării, el fiind - </a:t>
            </a:r>
            <a:r>
              <a:rPr lang="ro-RO" i="1" dirty="0"/>
              <a:t>I-CASE, </a:t>
            </a:r>
            <a:r>
              <a:rPr lang="ro-RO" dirty="0"/>
              <a:t>pentru </a:t>
            </a:r>
            <a:r>
              <a:rPr lang="ro-RO" i="1" dirty="0"/>
              <a:t>Integrated CASE.</a:t>
            </a:r>
            <a:endParaRPr lang="ru-RU" dirty="0"/>
          </a:p>
          <a:p>
            <a:r>
              <a:rPr lang="en-US" i="1" dirty="0"/>
              <a:t> </a:t>
            </a:r>
            <a:r>
              <a:rPr lang="ro-RO" dirty="0"/>
              <a:t>I-CASE se referă la toate aspectele integrării, chiar dacă sistemele sunt deschise sau nu</a:t>
            </a:r>
            <a:r>
              <a:rPr lang="ro-RO" dirty="0" smtClean="0"/>
              <a:t>.</a:t>
            </a:r>
            <a:r>
              <a:rPr lang="ro-RO" altLang="ru-RU" dirty="0"/>
              <a:t/>
            </a:r>
            <a:br>
              <a:rPr lang="ro-RO" altLang="ru-RU" dirty="0"/>
            </a:br>
            <a:endParaRPr lang="ru-RU" altLang="ru-RU" dirty="0"/>
          </a:p>
        </p:txBody>
      </p:sp>
    </p:spTree>
    <p:extLst>
      <p:ext uri="{BB962C8B-B14F-4D97-AF65-F5344CB8AC3E}">
        <p14:creationId xmlns:p14="http://schemas.microsoft.com/office/powerpoint/2010/main" val="421966050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14301" y="590550"/>
            <a:ext cx="11010899" cy="5936147"/>
          </a:xfrm>
          <a:prstGeom prst="rect">
            <a:avLst/>
          </a:prstGeom>
        </p:spPr>
      </p:pic>
      <p:sp>
        <p:nvSpPr>
          <p:cNvPr id="2" name="TextBox 1"/>
          <p:cNvSpPr txBox="1"/>
          <p:nvPr/>
        </p:nvSpPr>
        <p:spPr>
          <a:xfrm>
            <a:off x="4629150" y="590550"/>
            <a:ext cx="2667000" cy="461665"/>
          </a:xfrm>
          <a:prstGeom prst="rect">
            <a:avLst/>
          </a:prstGeom>
          <a:noFill/>
        </p:spPr>
        <p:txBody>
          <a:bodyPr wrap="square" rtlCol="0">
            <a:spAutoFit/>
          </a:bodyPr>
          <a:lstStyle/>
          <a:p>
            <a:r>
              <a:rPr lang="ro-RO" sz="2400" b="1" dirty="0"/>
              <a:t>Tehnologia CASE</a:t>
            </a:r>
            <a:endParaRPr lang="ru-RU" sz="2400" b="1" dirty="0"/>
          </a:p>
        </p:txBody>
      </p:sp>
    </p:spTree>
    <p:extLst>
      <p:ext uri="{BB962C8B-B14F-4D97-AF65-F5344CB8AC3E}">
        <p14:creationId xmlns:p14="http://schemas.microsoft.com/office/powerpoint/2010/main" val="23623608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6525"/>
            <a:ext cx="10515600" cy="587375"/>
          </a:xfrm>
        </p:spPr>
        <p:txBody>
          <a:bodyPr>
            <a:normAutofit/>
          </a:bodyPr>
          <a:lstStyle/>
          <a:p>
            <a:pPr algn="ctr"/>
            <a:r>
              <a:rPr lang="ro-RO" sz="3200" b="1" dirty="0" smtClean="0"/>
              <a:t>Instrumente CASE şi</a:t>
            </a:r>
            <a:r>
              <a:rPr lang="ro-RO" sz="3200" dirty="0"/>
              <a:t> </a:t>
            </a:r>
            <a:r>
              <a:rPr lang="ro-RO" sz="3200" b="1" dirty="0" smtClean="0"/>
              <a:t>procesul software</a:t>
            </a:r>
            <a:endParaRPr lang="ru-RU" sz="3200" dirty="0"/>
          </a:p>
        </p:txBody>
      </p:sp>
      <p:pic>
        <p:nvPicPr>
          <p:cNvPr id="4" name="Объект 3"/>
          <p:cNvPicPr>
            <a:picLocks noGrp="1" noChangeAspect="1"/>
          </p:cNvPicPr>
          <p:nvPr>
            <p:ph idx="1"/>
          </p:nvPr>
        </p:nvPicPr>
        <p:blipFill>
          <a:blip r:embed="rId2"/>
          <a:stretch>
            <a:fillRect/>
          </a:stretch>
        </p:blipFill>
        <p:spPr>
          <a:xfrm>
            <a:off x="2533649" y="776322"/>
            <a:ext cx="8534401" cy="5776877"/>
          </a:xfrm>
          <a:prstGeom prst="rect">
            <a:avLst/>
          </a:prstGeom>
        </p:spPr>
      </p:pic>
    </p:spTree>
    <p:extLst>
      <p:ext uri="{BB962C8B-B14F-4D97-AF65-F5344CB8AC3E}">
        <p14:creationId xmlns:p14="http://schemas.microsoft.com/office/powerpoint/2010/main" val="18192882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a:lnSpc>
                <a:spcPct val="110000"/>
              </a:lnSpc>
            </a:pPr>
            <a:r>
              <a:rPr lang="ro-RO" b="1" dirty="0" smtClean="0"/>
              <a:t>Istoric</a:t>
            </a:r>
            <a:r>
              <a:rPr lang="ro-RO" dirty="0"/>
              <a:t/>
            </a:r>
            <a:br>
              <a:rPr lang="ro-RO" dirty="0"/>
            </a:br>
            <a:r>
              <a:rPr lang="ro-RO" dirty="0" smtClean="0"/>
              <a:t> </a:t>
            </a:r>
            <a:r>
              <a:rPr lang="ro-RO" dirty="0"/>
              <a:t>Evoluţia instrumentelor CASE:</a:t>
            </a:r>
            <a:br>
              <a:rPr lang="ro-RO" dirty="0"/>
            </a:br>
            <a:r>
              <a:rPr lang="ro-RO" dirty="0"/>
              <a:t>– Programarea considerata o “forma de arta” – anii 60</a:t>
            </a:r>
            <a:br>
              <a:rPr lang="ro-RO" dirty="0"/>
            </a:br>
            <a:r>
              <a:rPr lang="ro-RO" dirty="0"/>
              <a:t>– Metode structurate – 1965</a:t>
            </a:r>
            <a:br>
              <a:rPr lang="ro-RO" dirty="0"/>
            </a:br>
            <a:r>
              <a:rPr lang="ro-RO" dirty="0"/>
              <a:t>– Tehnici de modelare a datelor – 1970</a:t>
            </a:r>
            <a:br>
              <a:rPr lang="ro-RO" dirty="0"/>
            </a:br>
            <a:r>
              <a:rPr lang="ro-RO" dirty="0"/>
              <a:t>– </a:t>
            </a:r>
            <a:r>
              <a:rPr lang="ro-RO" dirty="0" smtClean="0"/>
              <a:t>Limbaje </a:t>
            </a:r>
            <a:r>
              <a:rPr lang="ro-RO" dirty="0"/>
              <a:t>de generaţia a patra – 1975</a:t>
            </a:r>
            <a:br>
              <a:rPr lang="ro-RO" dirty="0"/>
            </a:br>
            <a:r>
              <a:rPr lang="ro-RO" dirty="0"/>
              <a:t>– Instrumente de proiectare a specificaţiilor software – 1980</a:t>
            </a:r>
            <a:br>
              <a:rPr lang="ro-RO" dirty="0"/>
            </a:br>
            <a:r>
              <a:rPr lang="ro-RO" dirty="0"/>
              <a:t>– Instrumente </a:t>
            </a:r>
            <a:r>
              <a:rPr lang="ro-RO" dirty="0" smtClean="0"/>
              <a:t>pentru </a:t>
            </a:r>
            <a:r>
              <a:rPr lang="ro-RO" dirty="0"/>
              <a:t>prototipizarea interfeţei utilizator </a:t>
            </a:r>
            <a:r>
              <a:rPr lang="ro-RO" dirty="0" smtClean="0"/>
              <a:t>– 1985</a:t>
            </a:r>
            <a:r>
              <a:rPr lang="ro-RO" dirty="0"/>
              <a:t/>
            </a:r>
            <a:br>
              <a:rPr lang="ro-RO" dirty="0"/>
            </a:br>
            <a:r>
              <a:rPr lang="ro-RO" dirty="0"/>
              <a:t>– Instrumente pentru generarea automată a codului – 1990</a:t>
            </a:r>
            <a:br>
              <a:rPr lang="ro-RO" dirty="0"/>
            </a:br>
            <a:r>
              <a:rPr lang="ro-RO" dirty="0"/>
              <a:t>– CASE-uri integrate, CASE-uri orientate obiect – 1995</a:t>
            </a:r>
            <a:br>
              <a:rPr lang="ro-RO" dirty="0"/>
            </a:br>
            <a:r>
              <a:rPr lang="ro-RO" dirty="0"/>
              <a:t>– Component Software (</a:t>
            </a:r>
            <a:r>
              <a:rPr lang="ro-RO" dirty="0" smtClean="0"/>
              <a:t>Java)1996</a:t>
            </a:r>
            <a:endParaRPr lang="ru-RU" dirty="0"/>
          </a:p>
        </p:txBody>
      </p:sp>
    </p:spTree>
    <p:extLst>
      <p:ext uri="{BB962C8B-B14F-4D97-AF65-F5344CB8AC3E}">
        <p14:creationId xmlns:p14="http://schemas.microsoft.com/office/powerpoint/2010/main" val="28473695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96925"/>
          </a:xfrm>
        </p:spPr>
        <p:txBody>
          <a:bodyPr>
            <a:normAutofit/>
          </a:bodyPr>
          <a:lstStyle/>
          <a:p>
            <a:pPr algn="ctr"/>
            <a:r>
              <a:rPr lang="ro-RO" sz="3200" b="1" dirty="0"/>
              <a:t>Trei generaţii de instrumente CASE</a:t>
            </a:r>
            <a:endParaRPr lang="ru-RU" sz="3200" dirty="0"/>
          </a:p>
        </p:txBody>
      </p:sp>
      <p:sp>
        <p:nvSpPr>
          <p:cNvPr id="3" name="Объект 2"/>
          <p:cNvSpPr>
            <a:spLocks noGrp="1"/>
          </p:cNvSpPr>
          <p:nvPr>
            <p:ph idx="1"/>
          </p:nvPr>
        </p:nvSpPr>
        <p:spPr>
          <a:xfrm>
            <a:off x="838200" y="1409700"/>
            <a:ext cx="10515600" cy="5086350"/>
          </a:xfrm>
        </p:spPr>
        <p:txBody>
          <a:bodyPr>
            <a:normAutofit/>
          </a:bodyPr>
          <a:lstStyle/>
          <a:p>
            <a:pPr marL="0" indent="0">
              <a:buNone/>
            </a:pPr>
            <a:r>
              <a:rPr lang="ro-RO" b="1" i="1" dirty="0" smtClean="0"/>
              <a:t>Prima </a:t>
            </a:r>
            <a:r>
              <a:rPr lang="ro-RO" b="1" i="1" dirty="0"/>
              <a:t>generaţie CASE</a:t>
            </a:r>
            <a:r>
              <a:rPr lang="ro-RO" b="1" dirty="0"/>
              <a:t/>
            </a:r>
            <a:br>
              <a:rPr lang="ro-RO" b="1" dirty="0"/>
            </a:br>
            <a:r>
              <a:rPr lang="ro-RO" dirty="0"/>
              <a:t>• Un instrument pentru o anumita etapa </a:t>
            </a:r>
            <a:r>
              <a:rPr lang="ro-RO" dirty="0" smtClean="0"/>
              <a:t>a procesului </a:t>
            </a:r>
            <a:r>
              <a:rPr lang="ro-RO" dirty="0"/>
              <a:t>software</a:t>
            </a:r>
            <a:br>
              <a:rPr lang="ro-RO" dirty="0"/>
            </a:br>
            <a:r>
              <a:rPr lang="ro-RO" dirty="0"/>
              <a:t>– planificarea strategică (la nivelul sistemelor complexe)</a:t>
            </a:r>
            <a:br>
              <a:rPr lang="ro-RO" dirty="0"/>
            </a:br>
            <a:r>
              <a:rPr lang="ro-RO" dirty="0"/>
              <a:t>– etapa de analiză</a:t>
            </a:r>
            <a:br>
              <a:rPr lang="ro-RO" dirty="0"/>
            </a:br>
            <a:r>
              <a:rPr lang="ro-RO" dirty="0"/>
              <a:t>– etapa de proiectare</a:t>
            </a:r>
            <a:br>
              <a:rPr lang="ro-RO" dirty="0"/>
            </a:br>
            <a:r>
              <a:rPr lang="ro-RO" dirty="0"/>
              <a:t>– generare de cod</a:t>
            </a:r>
            <a:br>
              <a:rPr lang="ro-RO" dirty="0"/>
            </a:br>
            <a:r>
              <a:rPr lang="ro-RO" dirty="0"/>
              <a:t>• Caracteristici:</a:t>
            </a:r>
            <a:br>
              <a:rPr lang="ro-RO" dirty="0"/>
            </a:br>
            <a:r>
              <a:rPr lang="ro-RO" dirty="0"/>
              <a:t>– oferă interfaţă grafică pentru utilizator</a:t>
            </a:r>
            <a:br>
              <a:rPr lang="ro-RO" dirty="0"/>
            </a:br>
            <a:r>
              <a:rPr lang="ro-RO" dirty="0"/>
              <a:t>– instrumente de dimensiuni mici, volum mare de date</a:t>
            </a:r>
            <a:br>
              <a:rPr lang="ro-RO" dirty="0"/>
            </a:br>
            <a:r>
              <a:rPr lang="ro-RO" dirty="0"/>
              <a:t>– generare de cod se referă la definirea datelor </a:t>
            </a:r>
            <a:r>
              <a:rPr lang="ro-RO" dirty="0" smtClean="0"/>
              <a:t>(ecrane, rapoarte</a:t>
            </a:r>
            <a:r>
              <a:rPr lang="ro-RO" dirty="0"/>
              <a:t>, definiţii, fragmente de cod).</a:t>
            </a:r>
            <a:br>
              <a:rPr lang="ro-RO" dirty="0"/>
            </a:br>
            <a:endParaRPr lang="ru-RU" dirty="0"/>
          </a:p>
        </p:txBody>
      </p:sp>
    </p:spTree>
    <p:extLst>
      <p:ext uri="{BB962C8B-B14F-4D97-AF65-F5344CB8AC3E}">
        <p14:creationId xmlns:p14="http://schemas.microsoft.com/office/powerpoint/2010/main" val="396155812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8600"/>
            <a:ext cx="10515600" cy="5948363"/>
          </a:xfrm>
        </p:spPr>
        <p:txBody>
          <a:bodyPr>
            <a:normAutofit/>
          </a:bodyPr>
          <a:lstStyle/>
          <a:p>
            <a:r>
              <a:rPr lang="ro-RO" b="1" i="1" dirty="0"/>
              <a:t>A doua generaţie de produse CASE</a:t>
            </a:r>
            <a:r>
              <a:rPr lang="ro-RO" dirty="0"/>
              <a:t/>
            </a:r>
            <a:br>
              <a:rPr lang="ro-RO" dirty="0"/>
            </a:br>
            <a:r>
              <a:rPr lang="ro-RO" dirty="0"/>
              <a:t>– </a:t>
            </a:r>
            <a:r>
              <a:rPr lang="ro-RO" dirty="0" smtClean="0"/>
              <a:t>Aceleaşi facilităţi </a:t>
            </a:r>
            <a:r>
              <a:rPr lang="ro-RO" dirty="0"/>
              <a:t>ca şi </a:t>
            </a:r>
            <a:r>
              <a:rPr lang="ro-RO" dirty="0" smtClean="0"/>
              <a:t>din </a:t>
            </a:r>
            <a:r>
              <a:rPr lang="ro-RO" dirty="0"/>
              <a:t>prima generaţie şi </a:t>
            </a:r>
            <a:r>
              <a:rPr lang="ro-RO" dirty="0" smtClean="0"/>
              <a:t>în general </a:t>
            </a:r>
            <a:r>
              <a:rPr lang="ro-RO" dirty="0"/>
              <a:t>aceleaşi tipuri de instrumente +</a:t>
            </a:r>
            <a:br>
              <a:rPr lang="ro-RO" dirty="0"/>
            </a:br>
            <a:r>
              <a:rPr lang="ro-RO" dirty="0"/>
              <a:t>– Generarea de cod să se realizeze pe </a:t>
            </a:r>
            <a:r>
              <a:rPr lang="ro-RO" dirty="0" smtClean="0"/>
              <a:t>main-frame-uri pe </a:t>
            </a:r>
            <a:r>
              <a:rPr lang="ro-RO" dirty="0"/>
              <a:t>care să existe un generator central de cod şi </a:t>
            </a:r>
            <a:r>
              <a:rPr lang="ro-RO" dirty="0" smtClean="0"/>
              <a:t>care să </a:t>
            </a:r>
            <a:r>
              <a:rPr lang="ro-RO" dirty="0"/>
              <a:t>stocheze codul generat într-un depozit.</a:t>
            </a:r>
            <a:br>
              <a:rPr lang="ro-RO" dirty="0"/>
            </a:br>
            <a:r>
              <a:rPr lang="ro-RO" dirty="0"/>
              <a:t>• Permit lucrul în echipă pentru elaborarea </a:t>
            </a:r>
            <a:r>
              <a:rPr lang="ro-RO" dirty="0" smtClean="0"/>
              <a:t>de proiecte </a:t>
            </a:r>
            <a:r>
              <a:rPr lang="ro-RO" dirty="0"/>
              <a:t>de obicei complexe</a:t>
            </a:r>
            <a:br>
              <a:rPr lang="ro-RO" dirty="0"/>
            </a:br>
            <a:r>
              <a:rPr lang="ro-RO" dirty="0"/>
              <a:t>• Asigură facilităţi de management de proiect.</a:t>
            </a:r>
            <a:br>
              <a:rPr lang="ro-RO" dirty="0"/>
            </a:br>
            <a:r>
              <a:rPr lang="ro-RO" dirty="0"/>
              <a:t>• Acestei generaţii îi aparţin CASE-uri care </a:t>
            </a:r>
            <a:r>
              <a:rPr lang="ro-RO" dirty="0" smtClean="0"/>
              <a:t>oferă suport </a:t>
            </a:r>
            <a:r>
              <a:rPr lang="ro-RO" dirty="0"/>
              <a:t>pentru întreg ciclul de viaţă </a:t>
            </a:r>
            <a:r>
              <a:rPr lang="ro-RO" dirty="0" smtClean="0"/>
              <a:t>(integratedCASE </a:t>
            </a:r>
            <a:r>
              <a:rPr lang="ro-RO" dirty="0"/>
              <a:t>sau I-CASE)</a:t>
            </a:r>
            <a:br>
              <a:rPr lang="ro-RO" dirty="0"/>
            </a:br>
            <a:r>
              <a:rPr lang="ro-RO" dirty="0"/>
              <a:t>– oferă suport pentru realizarea proiectelor folosind </a:t>
            </a:r>
            <a:r>
              <a:rPr lang="ro-RO" dirty="0" smtClean="0"/>
              <a:t>mai multe </a:t>
            </a:r>
            <a:r>
              <a:rPr lang="ro-RO" dirty="0"/>
              <a:t>metode de analiză şi proiectare</a:t>
            </a:r>
            <a:br>
              <a:rPr lang="ro-RO" dirty="0"/>
            </a:br>
            <a:r>
              <a:rPr lang="ro-RO" dirty="0"/>
              <a:t/>
            </a:r>
            <a:br>
              <a:rPr lang="ro-RO" dirty="0"/>
            </a:br>
            <a:endParaRPr lang="ru-RU" dirty="0"/>
          </a:p>
        </p:txBody>
      </p:sp>
    </p:spTree>
    <p:extLst>
      <p:ext uri="{BB962C8B-B14F-4D97-AF65-F5344CB8AC3E}">
        <p14:creationId xmlns:p14="http://schemas.microsoft.com/office/powerpoint/2010/main" val="29753913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6750"/>
            <a:ext cx="10687050" cy="5867399"/>
          </a:xfrm>
        </p:spPr>
        <p:txBody>
          <a:bodyPr>
            <a:normAutofit/>
          </a:bodyPr>
          <a:lstStyle/>
          <a:p>
            <a:pPr>
              <a:lnSpc>
                <a:spcPct val="100000"/>
              </a:lnSpc>
            </a:pPr>
            <a:r>
              <a:rPr lang="ro-RO" b="1" i="1" dirty="0"/>
              <a:t>Generaţia a treia </a:t>
            </a:r>
            <a:r>
              <a:rPr lang="ro-RO" b="1" dirty="0"/>
              <a:t>de produse CASE</a:t>
            </a:r>
            <a:br>
              <a:rPr lang="ro-RO" b="1" dirty="0"/>
            </a:br>
            <a:r>
              <a:rPr lang="ro-RO" b="1" dirty="0"/>
              <a:t>– </a:t>
            </a:r>
            <a:r>
              <a:rPr lang="ro-RO" dirty="0"/>
              <a:t>cuprinde CASE-urile ultimei perioade, numite şi </a:t>
            </a:r>
            <a:r>
              <a:rPr lang="ro-RO" dirty="0" smtClean="0"/>
              <a:t>medii sau </a:t>
            </a:r>
            <a:r>
              <a:rPr lang="ro-RO" dirty="0"/>
              <a:t>Workbench (colecţie de instrumente CASE şi </a:t>
            </a:r>
            <a:r>
              <a:rPr lang="ro-RO" dirty="0" smtClean="0"/>
              <a:t>de alte </a:t>
            </a:r>
            <a:r>
              <a:rPr lang="ro-RO" dirty="0"/>
              <a:t>componente integrate care asigură suportul </a:t>
            </a:r>
            <a:r>
              <a:rPr lang="ro-RO" dirty="0" smtClean="0"/>
              <a:t>pentru majoritatea </a:t>
            </a:r>
            <a:r>
              <a:rPr lang="ro-RO" dirty="0"/>
              <a:t>tipurilor de interacţiuni între componentele</a:t>
            </a:r>
            <a:br>
              <a:rPr lang="ro-RO" dirty="0"/>
            </a:br>
            <a:r>
              <a:rPr lang="ro-RO" dirty="0"/>
              <a:t>mediului şi între utilizator şi mediu)</a:t>
            </a:r>
            <a:br>
              <a:rPr lang="ro-RO" dirty="0"/>
            </a:br>
            <a:r>
              <a:rPr lang="ro-RO" dirty="0"/>
              <a:t>• Generaţia a treia de CASE presupune </a:t>
            </a:r>
            <a:r>
              <a:rPr lang="ro-RO" dirty="0" smtClean="0"/>
              <a:t>utilizarea acestora </a:t>
            </a:r>
            <a:r>
              <a:rPr lang="ro-RO" dirty="0"/>
              <a:t>în organizaţii elaboratoare de </a:t>
            </a:r>
            <a:r>
              <a:rPr lang="ro-RO" dirty="0" smtClean="0"/>
              <a:t>software şi </a:t>
            </a:r>
            <a:r>
              <a:rPr lang="ro-RO" dirty="0"/>
              <a:t>este generaţia actuală care oferă:</a:t>
            </a:r>
            <a:br>
              <a:rPr lang="ro-RO" dirty="0"/>
            </a:br>
            <a:r>
              <a:rPr lang="ro-RO" dirty="0"/>
              <a:t>– </a:t>
            </a:r>
            <a:r>
              <a:rPr lang="ro-RO" dirty="0" smtClean="0"/>
              <a:t>facilităţi individuale </a:t>
            </a:r>
            <a:r>
              <a:rPr lang="ro-RO" dirty="0"/>
              <a:t>pe PC</a:t>
            </a:r>
            <a:br>
              <a:rPr lang="ro-RO" dirty="0"/>
            </a:br>
            <a:r>
              <a:rPr lang="ro-RO" dirty="0"/>
              <a:t>– facilităţi la nivel de proiect pe LAN</a:t>
            </a:r>
            <a:br>
              <a:rPr lang="ro-RO" dirty="0"/>
            </a:br>
            <a:r>
              <a:rPr lang="ro-RO" dirty="0"/>
              <a:t>– </a:t>
            </a:r>
            <a:r>
              <a:rPr lang="ro-RO" dirty="0" smtClean="0"/>
              <a:t>facilităţi la </a:t>
            </a:r>
            <a:r>
              <a:rPr lang="ro-RO" dirty="0"/>
              <a:t>nivel de organizaţi </a:t>
            </a:r>
            <a:r>
              <a:rPr lang="ro-RO" dirty="0" smtClean="0"/>
              <a:t>pe mainfram.</a:t>
            </a:r>
            <a:endParaRPr lang="ru-RU" dirty="0"/>
          </a:p>
        </p:txBody>
      </p:sp>
    </p:spTree>
    <p:extLst>
      <p:ext uri="{BB962C8B-B14F-4D97-AF65-F5344CB8AC3E}">
        <p14:creationId xmlns:p14="http://schemas.microsoft.com/office/powerpoint/2010/main" val="38943608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6425"/>
          </a:xfrm>
        </p:spPr>
        <p:txBody>
          <a:bodyPr>
            <a:normAutofit/>
          </a:bodyPr>
          <a:lstStyle/>
          <a:p>
            <a:pPr algn="ctr"/>
            <a:r>
              <a:rPr lang="pt-BR" sz="3200" b="1" dirty="0"/>
              <a:t>Instrumente, medii de lucru, medii de </a:t>
            </a:r>
            <a:r>
              <a:rPr lang="pt-BR" sz="3200" b="1" dirty="0" smtClean="0"/>
              <a:t>dezvoltare</a:t>
            </a:r>
            <a:endParaRPr lang="ru-RU" sz="3200" dirty="0"/>
          </a:p>
        </p:txBody>
      </p:sp>
      <p:pic>
        <p:nvPicPr>
          <p:cNvPr id="4" name="Объект 3"/>
          <p:cNvPicPr>
            <a:picLocks noGrp="1" noChangeAspect="1"/>
          </p:cNvPicPr>
          <p:nvPr>
            <p:ph idx="1"/>
          </p:nvPr>
        </p:nvPicPr>
        <p:blipFill>
          <a:blip r:embed="rId2"/>
          <a:stretch>
            <a:fillRect/>
          </a:stretch>
        </p:blipFill>
        <p:spPr>
          <a:xfrm>
            <a:off x="1127299" y="1181100"/>
            <a:ext cx="9750251" cy="5534163"/>
          </a:xfrm>
          <a:prstGeom prst="rect">
            <a:avLst/>
          </a:prstGeom>
        </p:spPr>
      </p:pic>
    </p:spTree>
    <p:extLst>
      <p:ext uri="{BB962C8B-B14F-4D97-AF65-F5344CB8AC3E}">
        <p14:creationId xmlns:p14="http://schemas.microsoft.com/office/powerpoint/2010/main" val="96712708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a:xfrm>
            <a:off x="2136775" y="228600"/>
            <a:ext cx="8153400" cy="990600"/>
          </a:xfrm>
        </p:spPr>
        <p:txBody>
          <a:bodyPr/>
          <a:lstStyle/>
          <a:p>
            <a:pPr algn="ctr"/>
            <a:r>
              <a:rPr lang="ro-RO" altLang="en-US" sz="3200" b="1" dirty="0"/>
              <a:t>Facilităţi Instrumente CASE </a:t>
            </a:r>
            <a:endParaRPr lang="ru-RU" altLang="ru-RU" sz="3200" dirty="0"/>
          </a:p>
        </p:txBody>
      </p:sp>
      <p:sp>
        <p:nvSpPr>
          <p:cNvPr id="3" name="Content Placeholder 2"/>
          <p:cNvSpPr>
            <a:spLocks noGrp="1"/>
          </p:cNvSpPr>
          <p:nvPr>
            <p:ph sz="quarter" idx="1"/>
          </p:nvPr>
        </p:nvSpPr>
        <p:spPr>
          <a:xfrm>
            <a:off x="1738314" y="1528763"/>
            <a:ext cx="8929687" cy="4995862"/>
          </a:xfrm>
        </p:spPr>
        <p:txBody>
          <a:bodyPr/>
          <a:lstStyle/>
          <a:p>
            <a:pPr marL="0" indent="0">
              <a:buNone/>
              <a:defRPr/>
            </a:pPr>
            <a:r>
              <a:rPr lang="ro-RO" dirty="0"/>
              <a:t>Instrumentele CASE trebuie să asigure, în principal, următoarele </a:t>
            </a:r>
            <a:r>
              <a:rPr lang="ro-RO" b="1" i="1" dirty="0"/>
              <a:t>facilităţi:</a:t>
            </a:r>
          </a:p>
          <a:p>
            <a:pPr marL="0" indent="0">
              <a:buNone/>
              <a:defRPr/>
            </a:pPr>
            <a:r>
              <a:rPr lang="ro-RO" sz="2400" dirty="0"/>
              <a:t>1· </a:t>
            </a:r>
            <a:r>
              <a:rPr lang="ro-RO" dirty="0"/>
              <a:t>Suport pentru metodele şi tehnicile de analiză şi proiectare concretizat în editoarele de diagrame şi text;</a:t>
            </a:r>
            <a:br>
              <a:rPr lang="ro-RO" dirty="0"/>
            </a:br>
            <a:r>
              <a:rPr lang="ro-RO" dirty="0"/>
              <a:t>2. Stocarea datelor ce descriu sistemul în dicţionarul central de date, numit repository şi regăsirea şi vizualizarea lor prin intermediul browsere-lor;</a:t>
            </a:r>
            <a:br>
              <a:rPr lang="ro-RO" dirty="0"/>
            </a:br>
            <a:r>
              <a:rPr lang="ro-RO" dirty="0"/>
              <a:t>3. Verificarea descrierii sistemului din punct de vedere al consistenţei şi completitudinii;</a:t>
            </a:r>
            <a:br>
              <a:rPr lang="ro-RO" dirty="0"/>
            </a:br>
            <a:r>
              <a:rPr lang="ro-RO" dirty="0"/>
              <a:t>4. Suport pentru realizarea prototipurilor (limbaje de nivel înalt şi generatoare de aplicaţii);</a:t>
            </a:r>
            <a:br>
              <a:rPr lang="ro-RO" dirty="0"/>
            </a:br>
            <a:endParaRPr lang="ru-RU" dirty="0"/>
          </a:p>
          <a:p>
            <a:pPr>
              <a:defRPr/>
            </a:pPr>
            <a:endParaRPr lang="ru-RU" dirty="0"/>
          </a:p>
        </p:txBody>
      </p:sp>
    </p:spTree>
    <p:extLst>
      <p:ext uri="{BB962C8B-B14F-4D97-AF65-F5344CB8AC3E}">
        <p14:creationId xmlns:p14="http://schemas.microsoft.com/office/powerpoint/2010/main" val="854382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8053" y="185530"/>
            <a:ext cx="11516138" cy="6440557"/>
          </a:xfrm>
        </p:spPr>
        <p:txBody>
          <a:bodyPr>
            <a:normAutofit/>
          </a:bodyPr>
          <a:lstStyle/>
          <a:p>
            <a:pPr marL="0" indent="0" algn="just">
              <a:buNone/>
            </a:pPr>
            <a:r>
              <a:rPr lang="ro-RO" altLang="ru-RU" sz="2400" dirty="0" smtClean="0">
                <a:latin typeface="Times New Roman" panose="02020603050405020304" pitchFamily="18" charset="0"/>
                <a:cs typeface="Times New Roman" panose="02020603050405020304" pitchFamily="18" charset="0"/>
              </a:rPr>
              <a:t>Fiecare </a:t>
            </a:r>
            <a:r>
              <a:rPr lang="ro-RO" altLang="ru-RU" sz="2400" dirty="0">
                <a:latin typeface="Times New Roman" panose="02020603050405020304" pitchFamily="18" charset="0"/>
                <a:cs typeface="Times New Roman" panose="02020603050405020304" pitchFamily="18" charset="0"/>
              </a:rPr>
              <a:t>sistem poate fi un subsistem şi fiecare subsistem poate face parte din mai multe sisteme, devine necesară o abordare mult mai largă, deci una </a:t>
            </a:r>
            <a:r>
              <a:rPr lang="ro-RO" altLang="ru-RU" sz="2400" dirty="0" smtClean="0">
                <a:latin typeface="Times New Roman" panose="02020603050405020304" pitchFamily="18" charset="0"/>
                <a:cs typeface="Times New Roman" panose="02020603050405020304" pitchFamily="18" charset="0"/>
              </a:rPr>
              <a:t>interdisciplinară.</a:t>
            </a:r>
            <a:endParaRPr lang="ro-RO" altLang="ru-RU" sz="2400" b="1" dirty="0" smtClean="0">
              <a:latin typeface="Times New Roman" panose="02020603050405020304" pitchFamily="18" charset="0"/>
              <a:cs typeface="Times New Roman" panose="02020603050405020304" pitchFamily="18" charset="0"/>
            </a:endParaRPr>
          </a:p>
          <a:p>
            <a:pPr marL="0" indent="0" algn="just">
              <a:buNone/>
            </a:pPr>
            <a:r>
              <a:rPr lang="ro-RO" altLang="ru-RU" sz="2400" b="1" dirty="0" smtClean="0">
                <a:latin typeface="Times New Roman" panose="02020603050405020304" pitchFamily="18" charset="0"/>
                <a:cs typeface="Times New Roman" panose="02020603050405020304" pitchFamily="18" charset="0"/>
              </a:rPr>
              <a:t>Abordarea </a:t>
            </a:r>
            <a:r>
              <a:rPr lang="ro-RO" altLang="ru-RU" sz="2400" b="1" dirty="0">
                <a:latin typeface="Times New Roman" panose="02020603050405020304" pitchFamily="18" charset="0"/>
                <a:cs typeface="Times New Roman" panose="02020603050405020304" pitchFamily="18" charset="0"/>
              </a:rPr>
              <a:t>cibernetică a sistemelor</a:t>
            </a:r>
            <a:endParaRPr lang="ro-RO" altLang="ru-RU" sz="2400" dirty="0">
              <a:latin typeface="Times New Roman" panose="02020603050405020304" pitchFamily="18" charset="0"/>
              <a:cs typeface="Times New Roman" panose="02020603050405020304" pitchFamily="18" charset="0"/>
            </a:endParaRPr>
          </a:p>
          <a:p>
            <a:pPr marL="609600" indent="-609600" algn="just"/>
            <a:r>
              <a:rPr lang="ro-RO" altLang="ru-RU" sz="2400" dirty="0" smtClean="0">
                <a:latin typeface="Times New Roman" panose="02020603050405020304" pitchFamily="18" charset="0"/>
                <a:cs typeface="Times New Roman" panose="02020603050405020304" pitchFamily="18" charset="0"/>
              </a:rPr>
              <a:t>Aprecierea </a:t>
            </a:r>
            <a:r>
              <a:rPr lang="ro-RO" altLang="ru-RU" sz="2400" dirty="0">
                <a:latin typeface="Times New Roman" panose="02020603050405020304" pitchFamily="18" charset="0"/>
                <a:cs typeface="Times New Roman" panose="02020603050405020304" pitchFamily="18" charset="0"/>
              </a:rPr>
              <a:t>sistemelor cibernetice este în direcţia înlăturării factorilor perturbatori ce acţionează asupra sistemelor.</a:t>
            </a:r>
          </a:p>
          <a:p>
            <a:pPr marL="609600" indent="-609600" algn="just"/>
            <a:r>
              <a:rPr lang="ro-RO" altLang="ru-RU" sz="2400" dirty="0" smtClean="0">
                <a:latin typeface="Times New Roman" panose="02020603050405020304" pitchFamily="18" charset="0"/>
                <a:cs typeface="Times New Roman" panose="02020603050405020304" pitchFamily="18" charset="0"/>
              </a:rPr>
              <a:t>Autoreglarea</a:t>
            </a:r>
            <a:r>
              <a:rPr lang="ro-RO" altLang="ru-RU" sz="2400" dirty="0">
                <a:latin typeface="Times New Roman" panose="02020603050405020304" pitchFamily="18" charset="0"/>
                <a:cs typeface="Times New Roman" panose="02020603050405020304" pitchFamily="18" charset="0"/>
              </a:rPr>
              <a:t>, constă în existenţa unei bucle de reacţie, deci un mecanism de reglare în circuit închis sau feed-back.</a:t>
            </a:r>
          </a:p>
          <a:p>
            <a:pPr marL="0" indent="0" algn="just">
              <a:buNone/>
            </a:pPr>
            <a:endParaRPr lang="ro-RO" altLang="ru-RU" sz="1800" b="1" dirty="0" smtClean="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stretch>
            <a:fillRect/>
          </a:stretch>
        </p:blipFill>
        <p:spPr>
          <a:xfrm>
            <a:off x="6304113" y="2903411"/>
            <a:ext cx="5243420" cy="2643714"/>
          </a:xfrm>
          <a:prstGeom prst="rect">
            <a:avLst/>
          </a:prstGeom>
        </p:spPr>
      </p:pic>
      <p:sp>
        <p:nvSpPr>
          <p:cNvPr id="4" name="TextBox 3"/>
          <p:cNvSpPr txBox="1"/>
          <p:nvPr/>
        </p:nvSpPr>
        <p:spPr>
          <a:xfrm>
            <a:off x="803563" y="3117273"/>
            <a:ext cx="5500549" cy="2954655"/>
          </a:xfrm>
          <a:prstGeom prst="rect">
            <a:avLst/>
          </a:prstGeom>
          <a:noFill/>
        </p:spPr>
        <p:txBody>
          <a:bodyPr wrap="square" rtlCol="0">
            <a:spAutoFit/>
          </a:bodyPr>
          <a:lstStyle/>
          <a:p>
            <a:r>
              <a:rPr lang="ro-RO" altLang="ru-RU" sz="2000" b="1" i="1" dirty="0">
                <a:latin typeface="Times New Roman" panose="02020603050405020304" pitchFamily="18" charset="0"/>
                <a:cs typeface="Times New Roman" panose="02020603050405020304" pitchFamily="18" charset="0"/>
              </a:rPr>
              <a:t>Deci, orice sistem are o intrare </a:t>
            </a:r>
            <a:r>
              <a:rPr lang="ro-RO" altLang="ru-RU" sz="2800" b="1" i="1" dirty="0">
                <a:solidFill>
                  <a:srgbClr val="C00000"/>
                </a:solidFill>
                <a:latin typeface="Times New Roman" panose="02020603050405020304" pitchFamily="18" charset="0"/>
                <a:cs typeface="Times New Roman" panose="02020603050405020304" pitchFamily="18" charset="0"/>
              </a:rPr>
              <a:t>x</a:t>
            </a:r>
            <a:r>
              <a:rPr lang="ro-RO" altLang="ru-RU" sz="2000" b="1" i="1" dirty="0">
                <a:latin typeface="Times New Roman" panose="02020603050405020304" pitchFamily="18" charset="0"/>
                <a:cs typeface="Times New Roman" panose="02020603050405020304" pitchFamily="18" charset="0"/>
              </a:rPr>
              <a:t>, o ieşire </a:t>
            </a:r>
            <a:r>
              <a:rPr lang="ro-RO" altLang="ru-RU" sz="2800" b="1" i="1" dirty="0">
                <a:solidFill>
                  <a:srgbClr val="C00000"/>
                </a:solidFill>
                <a:latin typeface="Times New Roman" panose="02020603050405020304" pitchFamily="18" charset="0"/>
                <a:cs typeface="Times New Roman" panose="02020603050405020304" pitchFamily="18" charset="0"/>
              </a:rPr>
              <a:t>y</a:t>
            </a:r>
            <a:r>
              <a:rPr lang="ro-RO" altLang="ru-RU" sz="2000" b="1" i="1" dirty="0">
                <a:latin typeface="Times New Roman" panose="02020603050405020304" pitchFamily="18" charset="0"/>
                <a:cs typeface="Times New Roman" panose="02020603050405020304" pitchFamily="18" charset="0"/>
              </a:rPr>
              <a:t>, comparată cu o funcţie obiectiv </a:t>
            </a:r>
            <a:r>
              <a:rPr lang="ro-RO" altLang="ru-RU" sz="2800" b="1" i="1" dirty="0">
                <a:solidFill>
                  <a:srgbClr val="C00000"/>
                </a:solidFill>
                <a:latin typeface="Times New Roman" panose="02020603050405020304" pitchFamily="18" charset="0"/>
                <a:cs typeface="Times New Roman" panose="02020603050405020304" pitchFamily="18" charset="0"/>
              </a:rPr>
              <a:t>z</a:t>
            </a:r>
            <a:r>
              <a:rPr lang="ro-RO" altLang="ru-RU" sz="2000" b="1" i="1" dirty="0">
                <a:latin typeface="Times New Roman" panose="02020603050405020304" pitchFamily="18" charset="0"/>
                <a:cs typeface="Times New Roman" panose="02020603050405020304" pitchFamily="18" charset="0"/>
              </a:rPr>
              <a:t>. </a:t>
            </a:r>
            <a:endParaRPr lang="ro-RO" altLang="ru-RU" sz="2000" b="1" i="1" dirty="0" smtClean="0">
              <a:latin typeface="Times New Roman" panose="02020603050405020304" pitchFamily="18" charset="0"/>
              <a:cs typeface="Times New Roman" panose="02020603050405020304" pitchFamily="18" charset="0"/>
            </a:endParaRPr>
          </a:p>
          <a:p>
            <a:r>
              <a:rPr lang="ro-RO" altLang="ru-RU" sz="2000" b="1" i="1" dirty="0" smtClean="0">
                <a:latin typeface="Times New Roman" panose="02020603050405020304" pitchFamily="18" charset="0"/>
                <a:cs typeface="Times New Roman" panose="02020603050405020304" pitchFamily="18" charset="0"/>
              </a:rPr>
              <a:t>Diferenţa </a:t>
            </a:r>
            <a:r>
              <a:rPr lang="ro-RO" altLang="ru-RU" sz="2800" b="1"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ro-RO" altLang="ru-RU" sz="2800" b="1" i="1" dirty="0">
                <a:solidFill>
                  <a:srgbClr val="C00000"/>
                </a:solidFill>
                <a:latin typeface="Times New Roman" panose="02020603050405020304" pitchFamily="18" charset="0"/>
                <a:cs typeface="Times New Roman" panose="02020603050405020304" pitchFamily="18" charset="0"/>
              </a:rPr>
              <a:t>y</a:t>
            </a:r>
            <a:r>
              <a:rPr lang="ro-RO" altLang="ru-RU" sz="2000" b="1" i="1" dirty="0">
                <a:latin typeface="Times New Roman" panose="02020603050405020304" pitchFamily="18" charset="0"/>
                <a:cs typeface="Times New Roman" panose="02020603050405020304" pitchFamily="18" charset="0"/>
              </a:rPr>
              <a:t>, feed-back-ul, dintre funcţia obiectiv </a:t>
            </a:r>
            <a:r>
              <a:rPr lang="ro-RO" altLang="ru-RU" sz="2800" b="1" i="1" dirty="0">
                <a:solidFill>
                  <a:srgbClr val="C00000"/>
                </a:solidFill>
                <a:latin typeface="Times New Roman" panose="02020603050405020304" pitchFamily="18" charset="0"/>
                <a:cs typeface="Times New Roman" panose="02020603050405020304" pitchFamily="18" charset="0"/>
              </a:rPr>
              <a:t>z</a:t>
            </a:r>
            <a:r>
              <a:rPr lang="ro-RO" altLang="ru-RU" sz="2000" b="1" i="1" dirty="0">
                <a:latin typeface="Times New Roman" panose="02020603050405020304" pitchFamily="18" charset="0"/>
                <a:cs typeface="Times New Roman" panose="02020603050405020304" pitchFamily="18" charset="0"/>
              </a:rPr>
              <a:t> şi ieşirea propriu-zisă</a:t>
            </a:r>
            <a:r>
              <a:rPr lang="ro-RO" altLang="ru-RU" sz="2800" b="1" i="1" dirty="0">
                <a:solidFill>
                  <a:srgbClr val="C00000"/>
                </a:solidFill>
                <a:latin typeface="Times New Roman" panose="02020603050405020304" pitchFamily="18" charset="0"/>
                <a:cs typeface="Times New Roman" panose="02020603050405020304" pitchFamily="18" charset="0"/>
              </a:rPr>
              <a:t> y </a:t>
            </a:r>
            <a:r>
              <a:rPr lang="ro-RO" altLang="ru-RU" sz="2000" b="1" i="1" dirty="0">
                <a:latin typeface="Times New Roman" panose="02020603050405020304" pitchFamily="18" charset="0"/>
                <a:cs typeface="Times New Roman" panose="02020603050405020304" pitchFamily="18" charset="0"/>
              </a:rPr>
              <a:t>acţionează ca element reglator asupra intrării </a:t>
            </a:r>
            <a:r>
              <a:rPr lang="ro-RO" altLang="ru-RU" sz="2800" b="1" i="1" dirty="0">
                <a:solidFill>
                  <a:srgbClr val="C00000"/>
                </a:solidFill>
                <a:latin typeface="Times New Roman" panose="02020603050405020304" pitchFamily="18" charset="0"/>
                <a:cs typeface="Times New Roman" panose="02020603050405020304" pitchFamily="18" charset="0"/>
              </a:rPr>
              <a:t>x</a:t>
            </a:r>
            <a:r>
              <a:rPr lang="ro-RO" altLang="ru-RU" sz="2000" b="1" i="1" dirty="0">
                <a:latin typeface="Times New Roman" panose="02020603050405020304" pitchFamily="18" charset="0"/>
                <a:cs typeface="Times New Roman" panose="02020603050405020304" pitchFamily="18" charset="0"/>
              </a:rPr>
              <a:t>, deci noua intrare devine </a:t>
            </a:r>
            <a:r>
              <a:rPr lang="ro-RO" altLang="ru-RU" sz="2800" b="1" i="1" dirty="0">
                <a:solidFill>
                  <a:srgbClr val="C00000"/>
                </a:solidFill>
                <a:latin typeface="Times New Roman" panose="02020603050405020304" pitchFamily="18" charset="0"/>
                <a:cs typeface="Times New Roman" panose="02020603050405020304" pitchFamily="18" charset="0"/>
              </a:rPr>
              <a:t>x + </a:t>
            </a:r>
            <a:r>
              <a:rPr lang="ro-RO" altLang="ru-RU" sz="2800" b="1"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ro-RO" altLang="ru-RU" sz="2800" b="1" i="1" dirty="0">
                <a:solidFill>
                  <a:srgbClr val="C00000"/>
                </a:solidFill>
                <a:latin typeface="Times New Roman" panose="02020603050405020304" pitchFamily="18" charset="0"/>
                <a:cs typeface="Times New Roman" panose="02020603050405020304" pitchFamily="18" charset="0"/>
              </a:rPr>
              <a:t>y</a:t>
            </a:r>
            <a:r>
              <a:rPr lang="ro-RO" altLang="ru-RU" b="1" i="1" dirty="0">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182934571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p:nvPr>
        </p:nvSpPr>
        <p:spPr>
          <a:xfrm>
            <a:off x="2136775" y="228600"/>
            <a:ext cx="8153400" cy="990600"/>
          </a:xfrm>
        </p:spPr>
        <p:txBody>
          <a:bodyPr/>
          <a:lstStyle/>
          <a:p>
            <a:pPr algn="ctr"/>
            <a:r>
              <a:rPr lang="ro-RO" altLang="en-US" sz="3200" b="1"/>
              <a:t>Facilităţi Instrumente CASE </a:t>
            </a:r>
            <a:endParaRPr lang="ru-RU" altLang="ru-RU" sz="3200"/>
          </a:p>
        </p:txBody>
      </p:sp>
      <p:sp>
        <p:nvSpPr>
          <p:cNvPr id="171011" name="Content Placeholder 2"/>
          <p:cNvSpPr>
            <a:spLocks noGrp="1"/>
          </p:cNvSpPr>
          <p:nvPr>
            <p:ph sz="quarter" idx="1"/>
          </p:nvPr>
        </p:nvSpPr>
        <p:spPr>
          <a:xfrm>
            <a:off x="1847851" y="1600200"/>
            <a:ext cx="8442325" cy="4495800"/>
          </a:xfrm>
        </p:spPr>
        <p:txBody>
          <a:bodyPr>
            <a:normAutofit fontScale="92500" lnSpcReduction="10000"/>
          </a:bodyPr>
          <a:lstStyle/>
          <a:p>
            <a:pPr marL="0" indent="0">
              <a:buNone/>
            </a:pPr>
            <a:r>
              <a:rPr lang="ro-RO" altLang="ru-RU" dirty="0" smtClean="0"/>
              <a:t>5. </a:t>
            </a:r>
            <a:r>
              <a:rPr lang="ro-RO" altLang="ru-RU" dirty="0"/>
              <a:t>Suport pentru conducerea proiectului. </a:t>
            </a:r>
          </a:p>
          <a:p>
            <a:pPr marL="0" indent="0">
              <a:buNone/>
            </a:pPr>
            <a:r>
              <a:rPr lang="ro-RO" altLang="ru-RU" dirty="0"/>
              <a:t>Deosebit de utile sunt instrumentele de planificare şi estimare a timpului şi resurselor necesare realizării sistemului, precum şi gestiunea versiunilor proiectului</a:t>
            </a:r>
            <a:r>
              <a:rPr lang="ro-RO" altLang="ru-RU" dirty="0" smtClean="0"/>
              <a:t>;</a:t>
            </a:r>
          </a:p>
          <a:p>
            <a:pPr marL="0" indent="0">
              <a:buNone/>
            </a:pPr>
            <a:r>
              <a:rPr lang="ro-RO" altLang="ru-RU" dirty="0"/>
              <a:t/>
            </a:r>
            <a:br>
              <a:rPr lang="ro-RO" altLang="ru-RU" dirty="0"/>
            </a:br>
            <a:r>
              <a:rPr lang="ro-RO" altLang="ru-RU" dirty="0"/>
              <a:t>6.  Generarea documentaţiei de realizare a sistemului </a:t>
            </a:r>
            <a:endParaRPr lang="ro-RO" altLang="ru-RU" dirty="0" smtClean="0"/>
          </a:p>
          <a:p>
            <a:pPr marL="0" indent="0">
              <a:buNone/>
            </a:pPr>
            <a:r>
              <a:rPr lang="ro-RO" altLang="ru-RU" dirty="0"/>
              <a:t/>
            </a:r>
            <a:br>
              <a:rPr lang="ro-RO" altLang="ru-RU" dirty="0"/>
            </a:br>
            <a:r>
              <a:rPr lang="ro-RO" altLang="ru-RU" dirty="0"/>
              <a:t>7. Acoperirea întregului ciclu de realizare a sistemelor. </a:t>
            </a:r>
          </a:p>
          <a:p>
            <a:pPr marL="0" indent="0">
              <a:buNone/>
            </a:pPr>
            <a:r>
              <a:rPr lang="ro-RO" altLang="ru-RU" dirty="0"/>
              <a:t>Instrumentele CASE trebuie să asigure nu numai suportul tehnic pentru o anumită etapă, ci să faciliteze tranziţia dintr-o etapă a ciclului de realizare în alta, în ambele direcţii;</a:t>
            </a:r>
            <a:br>
              <a:rPr lang="ro-RO" altLang="ru-RU" dirty="0"/>
            </a:br>
            <a:endParaRPr lang="ru-RU" altLang="ru-RU" dirty="0"/>
          </a:p>
        </p:txBody>
      </p:sp>
    </p:spTree>
    <p:extLst>
      <p:ext uri="{BB962C8B-B14F-4D97-AF65-F5344CB8AC3E}">
        <p14:creationId xmlns:p14="http://schemas.microsoft.com/office/powerpoint/2010/main" val="410502806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a:xfrm>
            <a:off x="2136775" y="228600"/>
            <a:ext cx="8153400" cy="990600"/>
          </a:xfrm>
        </p:spPr>
        <p:txBody>
          <a:bodyPr/>
          <a:lstStyle/>
          <a:p>
            <a:pPr algn="ctr"/>
            <a:r>
              <a:rPr lang="ro-RO" altLang="en-US" sz="3200" b="1"/>
              <a:t>Facilităţi Instrumente CASE </a:t>
            </a:r>
            <a:endParaRPr lang="ru-RU" altLang="ru-RU" sz="3200"/>
          </a:p>
        </p:txBody>
      </p:sp>
      <p:sp>
        <p:nvSpPr>
          <p:cNvPr id="172035" name="Content Placeholder 2"/>
          <p:cNvSpPr>
            <a:spLocks noGrp="1"/>
          </p:cNvSpPr>
          <p:nvPr>
            <p:ph sz="quarter" idx="1"/>
          </p:nvPr>
        </p:nvSpPr>
        <p:spPr>
          <a:xfrm>
            <a:off x="1955800" y="981075"/>
            <a:ext cx="8515350" cy="5715000"/>
          </a:xfrm>
        </p:spPr>
        <p:txBody>
          <a:bodyPr/>
          <a:lstStyle/>
          <a:p>
            <a:pPr marL="0" indent="0">
              <a:buNone/>
            </a:pPr>
            <a:endParaRPr lang="ro-RO" altLang="ru-RU" sz="2700" dirty="0"/>
          </a:p>
          <a:p>
            <a:pPr marL="0" indent="0">
              <a:buNone/>
            </a:pPr>
            <a:r>
              <a:rPr lang="ro-RO" altLang="ru-RU" sz="2700" dirty="0"/>
              <a:t>8. Generarea automată a codului de program pornind de la specificaţiile de proiectare. Codul de program poate fi generat total sau parţial în unul sau mai multe limbaje;</a:t>
            </a:r>
          </a:p>
          <a:p>
            <a:pPr marL="0" indent="0">
              <a:buNone/>
            </a:pPr>
            <a:r>
              <a:rPr lang="ro-RO" altLang="ru-RU" sz="2700" dirty="0"/>
              <a:t/>
            </a:r>
            <a:br>
              <a:rPr lang="ro-RO" altLang="ru-RU" sz="2700" dirty="0"/>
            </a:br>
            <a:r>
              <a:rPr lang="ro-RO" altLang="ru-RU" sz="2700" dirty="0"/>
              <a:t>9.  Inginerie inversată (Reverse Engineering). Permite revenirea din fazele realizării sistemelor informatice în fazele de început, operând eventualele modificări care au intervenit;</a:t>
            </a:r>
            <a:br>
              <a:rPr lang="ro-RO" altLang="ru-RU" sz="2700" dirty="0"/>
            </a:br>
            <a:r>
              <a:rPr lang="ro-RO" altLang="ru-RU" sz="2700" dirty="0"/>
              <a:t>10. Adaptabilitate şi extensibilitate. Utilizarea instrumentelor trebuie să poată fi adaptată la cerinţele specifice ale utilizatorilor şi să permită extinderea cu noi rutine sau instrumente.</a:t>
            </a:r>
            <a:br>
              <a:rPr lang="ro-RO" altLang="ru-RU" sz="2700" dirty="0"/>
            </a:br>
            <a:endParaRPr lang="ru-RU" altLang="ru-RU" sz="2700" dirty="0"/>
          </a:p>
        </p:txBody>
      </p:sp>
    </p:spTree>
    <p:extLst>
      <p:ext uri="{BB962C8B-B14F-4D97-AF65-F5344CB8AC3E}">
        <p14:creationId xmlns:p14="http://schemas.microsoft.com/office/powerpoint/2010/main" val="38351368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p:cNvSpPr>
            <a:spLocks noGrp="1"/>
          </p:cNvSpPr>
          <p:nvPr>
            <p:ph type="title"/>
          </p:nvPr>
        </p:nvSpPr>
        <p:spPr>
          <a:xfrm>
            <a:off x="1774826" y="306388"/>
            <a:ext cx="8569325" cy="912812"/>
          </a:xfrm>
        </p:spPr>
        <p:txBody>
          <a:bodyPr>
            <a:normAutofit fontScale="90000"/>
          </a:bodyPr>
          <a:lstStyle/>
          <a:p>
            <a:pPr algn="ctr" eaLnBrk="1" hangingPunct="1"/>
            <a:r>
              <a:rPr lang="ro-RO" altLang="ru-RU" sz="3200" dirty="0"/>
              <a:t/>
            </a:r>
            <a:br>
              <a:rPr lang="ro-RO" altLang="ru-RU" sz="3200" dirty="0"/>
            </a:br>
            <a:r>
              <a:rPr lang="ro-RO" altLang="ru-RU" sz="3200" b="1" dirty="0"/>
              <a:t>Obiectivul principal al CASE</a:t>
            </a:r>
            <a:r>
              <a:rPr lang="ro-RO" altLang="ru-RU" sz="3200" dirty="0"/>
              <a:t/>
            </a:r>
            <a:br>
              <a:rPr lang="ro-RO" altLang="ru-RU" sz="3200" dirty="0"/>
            </a:br>
            <a:endParaRPr lang="en-US" altLang="en-US" sz="3200" dirty="0"/>
          </a:p>
        </p:txBody>
      </p:sp>
      <p:sp>
        <p:nvSpPr>
          <p:cNvPr id="173059" name="Text Placeholder 2"/>
          <p:cNvSpPr>
            <a:spLocks noGrp="1"/>
          </p:cNvSpPr>
          <p:nvPr>
            <p:ph type="body" sz="half" idx="1"/>
          </p:nvPr>
        </p:nvSpPr>
        <p:spPr>
          <a:xfrm>
            <a:off x="1847851" y="1676400"/>
            <a:ext cx="8569325" cy="4992688"/>
          </a:xfrm>
        </p:spPr>
        <p:txBody>
          <a:bodyPr/>
          <a:lstStyle/>
          <a:p>
            <a:pPr marL="0" indent="0">
              <a:lnSpc>
                <a:spcPct val="80000"/>
              </a:lnSpc>
              <a:spcBef>
                <a:spcPts val="1200"/>
              </a:spcBef>
              <a:buNone/>
            </a:pPr>
            <a:r>
              <a:rPr lang="ro-RO" altLang="ru-RU" dirty="0"/>
              <a:t>Obiectivul principal al CASE – </a:t>
            </a:r>
          </a:p>
          <a:p>
            <a:pPr marL="0" indent="0">
              <a:lnSpc>
                <a:spcPct val="80000"/>
              </a:lnSpc>
              <a:spcBef>
                <a:spcPts val="1200"/>
              </a:spcBef>
              <a:buNone/>
            </a:pPr>
            <a:r>
              <a:rPr lang="ro-RO" altLang="ru-RU" b="1" i="1" dirty="0"/>
              <a:t>punerea în practică a produselor-program de proiectare şi realizare a softului cu ajutorul calculatorului.</a:t>
            </a:r>
          </a:p>
          <a:p>
            <a:pPr marL="0" indent="0">
              <a:lnSpc>
                <a:spcPct val="80000"/>
              </a:lnSpc>
              <a:spcBef>
                <a:spcPts val="1200"/>
              </a:spcBef>
              <a:buNone/>
            </a:pPr>
            <a:r>
              <a:rPr lang="ro-RO" altLang="ru-RU" dirty="0"/>
              <a:t>Instrumentele oferite de CASE sunt utilizabile de la faza de definire a cerinţelor până la întreţinerea fizică a produsului informatic. </a:t>
            </a:r>
          </a:p>
          <a:p>
            <a:pPr marL="0" indent="0">
              <a:lnSpc>
                <a:spcPct val="80000"/>
              </a:lnSpc>
              <a:spcBef>
                <a:spcPts val="1200"/>
              </a:spcBef>
              <a:buNone/>
            </a:pPr>
            <a:r>
              <a:rPr lang="ro-RO" altLang="ru-RU" dirty="0"/>
              <a:t>Analiza şi proiectarea, bazate pe conceptele şi metodele </a:t>
            </a:r>
            <a:r>
              <a:rPr lang="ro-RO" altLang="ru-RU" dirty="0" smtClean="0"/>
              <a:t>structurale - elementele </a:t>
            </a:r>
            <a:r>
              <a:rPr lang="ro-RO" altLang="ru-RU" dirty="0"/>
              <a:t>forte ale instrumentelor CASE, </a:t>
            </a:r>
          </a:p>
          <a:p>
            <a:pPr marL="0" indent="0">
              <a:lnSpc>
                <a:spcPct val="80000"/>
              </a:lnSpc>
              <a:spcBef>
                <a:spcPts val="1200"/>
              </a:spcBef>
              <a:buNone/>
            </a:pPr>
            <a:r>
              <a:rPr lang="ro-RO" altLang="ru-RU" dirty="0"/>
              <a:t>În ultimii ani CASE a acordat atenție sporită analizei, proiectării şi programării </a:t>
            </a:r>
            <a:r>
              <a:rPr lang="ro-RO" altLang="ru-RU" u="sng" dirty="0"/>
              <a:t>orientate pe obiecte</a:t>
            </a:r>
            <a:r>
              <a:rPr lang="ro-RO" altLang="ru-RU" dirty="0"/>
              <a:t>.</a:t>
            </a:r>
            <a:endParaRPr lang="en-US" altLang="ru-RU" dirty="0"/>
          </a:p>
        </p:txBody>
      </p:sp>
    </p:spTree>
    <p:extLst>
      <p:ext uri="{BB962C8B-B14F-4D97-AF65-F5344CB8AC3E}">
        <p14:creationId xmlns:p14="http://schemas.microsoft.com/office/powerpoint/2010/main" val="342248574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a:xfrm>
            <a:off x="2136775" y="228600"/>
            <a:ext cx="8153400" cy="990600"/>
          </a:xfrm>
        </p:spPr>
        <p:txBody>
          <a:bodyPr/>
          <a:lstStyle/>
          <a:p>
            <a:pPr algn="ctr"/>
            <a:r>
              <a:rPr lang="ro-RO" altLang="ru-RU" sz="3200" b="1" i="1"/>
              <a:t>Obiectivele</a:t>
            </a:r>
            <a:r>
              <a:rPr lang="ro-RO" altLang="en-US" sz="3200" b="1"/>
              <a:t> Instrumentelor CASE </a:t>
            </a:r>
            <a:endParaRPr lang="ru-RU" altLang="ru-RU" sz="3200"/>
          </a:p>
        </p:txBody>
      </p:sp>
      <p:sp>
        <p:nvSpPr>
          <p:cNvPr id="174083" name="Content Placeholder 2"/>
          <p:cNvSpPr>
            <a:spLocks noGrp="1"/>
          </p:cNvSpPr>
          <p:nvPr>
            <p:ph sz="quarter" idx="1"/>
          </p:nvPr>
        </p:nvSpPr>
        <p:spPr>
          <a:xfrm>
            <a:off x="1774824" y="1484313"/>
            <a:ext cx="9807575" cy="4495800"/>
          </a:xfrm>
        </p:spPr>
        <p:txBody>
          <a:bodyPr>
            <a:normAutofit/>
          </a:bodyPr>
          <a:lstStyle/>
          <a:p>
            <a:pPr marL="0" indent="0">
              <a:buNone/>
            </a:pPr>
            <a:r>
              <a:rPr lang="ro-RO" altLang="ru-RU" b="1" i="1" dirty="0" smtClean="0"/>
              <a:t>Obiectivele</a:t>
            </a:r>
            <a:r>
              <a:rPr lang="ro-RO" altLang="ru-RU" b="1" dirty="0" smtClean="0"/>
              <a:t> </a:t>
            </a:r>
            <a:r>
              <a:rPr lang="ro-RO" altLang="ru-RU" dirty="0" smtClean="0"/>
              <a:t>urmărite prin utilizarea instrumentelor CASE sunt:</a:t>
            </a:r>
          </a:p>
          <a:p>
            <a:pPr>
              <a:buFont typeface="Wingdings" panose="05000000000000000000" pitchFamily="2" charset="2"/>
              <a:buChar char="Ø"/>
            </a:pPr>
            <a:r>
              <a:rPr lang="ro-RO" altLang="ru-RU" dirty="0" smtClean="0"/>
              <a:t>· Reducerea timpului şi costului de realizare a sistemelor</a:t>
            </a:r>
          </a:p>
          <a:p>
            <a:pPr>
              <a:buFont typeface="Wingdings" panose="05000000000000000000" pitchFamily="2" charset="2"/>
              <a:buChar char="Ø"/>
            </a:pPr>
            <a:r>
              <a:rPr lang="ro-RO" altLang="ru-RU" dirty="0" smtClean="0"/>
              <a:t>· Specificarea corectă şi completă a cerinţelor sistemului.</a:t>
            </a:r>
          </a:p>
          <a:p>
            <a:pPr>
              <a:buFont typeface="Wingdings" panose="05000000000000000000" pitchFamily="2" charset="2"/>
              <a:buChar char="Ø"/>
            </a:pPr>
            <a:r>
              <a:rPr lang="ro-RO" altLang="ru-RU" dirty="0" smtClean="0"/>
              <a:t>· Detectarea şi corectarea la timp a erorilor şi a deficienţelor sistemului,</a:t>
            </a:r>
          </a:p>
          <a:p>
            <a:pPr>
              <a:buFont typeface="Wingdings" panose="05000000000000000000" pitchFamily="2" charset="2"/>
              <a:buChar char="Ø"/>
            </a:pPr>
            <a:r>
              <a:rPr lang="ro-RO" altLang="ru-RU" dirty="0" smtClean="0"/>
              <a:t>· Elaborarea şi actualizarea documentaţiei de realizare a sistemului.</a:t>
            </a:r>
            <a:br>
              <a:rPr lang="ro-RO" altLang="ru-RU" dirty="0" smtClean="0"/>
            </a:br>
            <a:r>
              <a:rPr lang="ro-RO" altLang="ru-RU" dirty="0" smtClean="0"/>
              <a:t/>
            </a:r>
            <a:br>
              <a:rPr lang="ro-RO" altLang="ru-RU" dirty="0" smtClean="0"/>
            </a:br>
            <a:endParaRPr lang="ru-RU" altLang="ru-RU" dirty="0" smtClean="0"/>
          </a:p>
        </p:txBody>
      </p:sp>
    </p:spTree>
    <p:extLst>
      <p:ext uri="{BB962C8B-B14F-4D97-AF65-F5344CB8AC3E}">
        <p14:creationId xmlns:p14="http://schemas.microsoft.com/office/powerpoint/2010/main" val="42099264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5750" y="361950"/>
            <a:ext cx="11068050" cy="5815013"/>
          </a:xfrm>
        </p:spPr>
        <p:txBody>
          <a:bodyPr>
            <a:normAutofit fontScale="85000" lnSpcReduction="10000"/>
          </a:bodyPr>
          <a:lstStyle/>
          <a:p>
            <a:r>
              <a:rPr lang="ro-RO" b="1" i="1" dirty="0"/>
              <a:t>Caracteristicile</a:t>
            </a:r>
            <a:r>
              <a:rPr lang="ro-RO" dirty="0"/>
              <a:t> CASE-urilor sunt:</a:t>
            </a:r>
            <a:endParaRPr lang="ru-RU" dirty="0"/>
          </a:p>
          <a:p>
            <a:r>
              <a:rPr lang="ro-RO" dirty="0"/>
              <a:t>CASE este văzut ca un set de instrumente folosite în procesul de realizare a softului. Se ştie că acest proces presupune parcurgerea unor faze strâns legate între ele. Din cauza particularităţilor fiecăreia dintre ele, şi mijloacele de utilizare vor fi altele.</a:t>
            </a:r>
            <a:endParaRPr lang="ru-RU" dirty="0"/>
          </a:p>
          <a:p>
            <a:r>
              <a:rPr lang="ro-RO" dirty="0"/>
              <a:t>Marea varietate a modurilor de lucru ale utilizatorilor conduce la o multitudine de instrumente CASE, dintre care unele pot fi pentru </a:t>
            </a:r>
            <a:r>
              <a:rPr lang="ro-RO" i="1" dirty="0"/>
              <a:t>grafice, </a:t>
            </a:r>
            <a:r>
              <a:rPr lang="ro-RO" dirty="0"/>
              <a:t>cu o mare diversitate de operaţiuni specifice, altele urmăresc </a:t>
            </a:r>
            <a:r>
              <a:rPr lang="ro-RO" i="1" dirty="0"/>
              <a:t>controlarea listelor multidimensionale, </a:t>
            </a:r>
            <a:r>
              <a:rPr lang="ro-RO" dirty="0"/>
              <a:t>în timp ce o altă categorie oferă </a:t>
            </a:r>
            <a:r>
              <a:rPr lang="ro-RO" i="1" dirty="0"/>
              <a:t>medii de lucru diverse </a:t>
            </a:r>
            <a:r>
              <a:rPr lang="ro-RO" dirty="0"/>
              <a:t>din care utilizatorul poate să aleagă o variantă anume.</a:t>
            </a:r>
            <a:endParaRPr lang="ru-RU" dirty="0"/>
          </a:p>
          <a:p>
            <a:r>
              <a:rPr lang="ro-RO" dirty="0"/>
              <a:t>Simbolurile grafice trebuie să aibă o semnificaţie predefinită. Uneori simpla legare a unui cerc cu un dreptunghi are un cu totul alt înţeles decât desenul în sine.</a:t>
            </a:r>
            <a:br>
              <a:rPr lang="ro-RO" dirty="0"/>
            </a:br>
            <a:r>
              <a:rPr lang="ro-RO" dirty="0"/>
              <a:t>In fiecare instrument CASE trebuie să existe un sistem de verificare şi validare, altceva decât simpla depistare a erorilor. </a:t>
            </a:r>
            <a:br>
              <a:rPr lang="ro-RO" dirty="0"/>
            </a:br>
            <a:r>
              <a:rPr lang="ro-RO" dirty="0"/>
              <a:t>CASE, în totalitatea lui, trebuie să aibă o derulare bidirecţională. Nu este de ajuns să existe o suită de instrumente necesare analizei, proiectării, generării de coduri ale programelor, toate folosite într-o singură direcţie. O etapă importantă din ciclul de viaţă al sistemelor o constituie întreţinerea acestora, care necesită prelucrări în sens invers, de la codurile programelor la reproiectarea sistemelor. </a:t>
            </a:r>
            <a:endParaRPr lang="ru-RU" dirty="0"/>
          </a:p>
          <a:p>
            <a:endParaRPr lang="ru-RU" dirty="0"/>
          </a:p>
        </p:txBody>
      </p:sp>
    </p:spTree>
    <p:extLst>
      <p:ext uri="{BB962C8B-B14F-4D97-AF65-F5344CB8AC3E}">
        <p14:creationId xmlns:p14="http://schemas.microsoft.com/office/powerpoint/2010/main" val="29246963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7200"/>
            <a:ext cx="10515600" cy="5719763"/>
          </a:xfrm>
        </p:spPr>
        <p:txBody>
          <a:bodyPr>
            <a:normAutofit fontScale="92500" lnSpcReduction="20000"/>
          </a:bodyPr>
          <a:lstStyle/>
          <a:p>
            <a:r>
              <a:rPr lang="ro-RO" dirty="0"/>
              <a:t>CASE-urile trebuie să fie deschise, oferindu-se astfel posibilitatea interconectării instrumentelor CASE ale diverşilor furnizori şi să permită condiţii de lucru pentru mai mulţi utilizatori în acelaşi timp. </a:t>
            </a:r>
            <a:br>
              <a:rPr lang="ro-RO" dirty="0"/>
            </a:br>
            <a:r>
              <a:rPr lang="ro-RO" dirty="0"/>
              <a:t>Multe instrumente, îndeosebi cele ce lucrează în mediu grafic, necesită unele tipuri de facilităţi de descompunere. </a:t>
            </a:r>
            <a:endParaRPr lang="ru-RU" dirty="0"/>
          </a:p>
          <a:p>
            <a:r>
              <a:rPr lang="ro-RO" dirty="0"/>
              <a:t>Instrumentele proiectării conceptuale a bazelor de date şi diagramele fluxurilor de date sunt cele mai utile când se descriu prelucrările la un nivel superior şi obiectele implicate, cu o descompunere a lor în mai mulţi paşi, până la nivelul cel mai de jos. în plus, descompunerile elementare, superioare, cum sunt datele elementare ale unei diagrame a fluxului de date, trebuie să fie evidenţiate pe nivelurile inferioare, fie automat, fie în timpul verificării şi validării. </a:t>
            </a:r>
            <a:endParaRPr lang="ru-RU" dirty="0"/>
          </a:p>
          <a:p>
            <a:r>
              <a:rPr lang="ro-RO" dirty="0"/>
              <a:t>Deplasarea trebuie să fie posibilă, fie pentru trecerile de sus în jos, pe verticală, ale nivelurilor de descompunere, fie între instrumentele de tip CASE, pe orizontală</a:t>
            </a:r>
            <a:r>
              <a:rPr lang="ro-RO" i="1" dirty="0"/>
              <a:t>, </a:t>
            </a:r>
            <a:r>
              <a:rPr lang="ro-RO" dirty="0"/>
              <a:t>pentru scoaterea în evidenţă a integrării perfecte a acestora. </a:t>
            </a:r>
            <a:br>
              <a:rPr lang="ro-RO" dirty="0"/>
            </a:br>
            <a:r>
              <a:rPr lang="ro-RO" dirty="0"/>
              <a:t>Automatizarea poate să fie diferită de la un instrument CASE la altul sau de la o etapă din ciclul de viaţă al sistemelor la alta. </a:t>
            </a:r>
            <a:endParaRPr lang="ru-RU" dirty="0"/>
          </a:p>
          <a:p>
            <a:endParaRPr lang="ru-RU" dirty="0"/>
          </a:p>
        </p:txBody>
      </p:sp>
    </p:spTree>
    <p:extLst>
      <p:ext uri="{BB962C8B-B14F-4D97-AF65-F5344CB8AC3E}">
        <p14:creationId xmlns:p14="http://schemas.microsoft.com/office/powerpoint/2010/main" val="39457626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42900"/>
            <a:ext cx="10515600" cy="5834063"/>
          </a:xfrm>
        </p:spPr>
        <p:txBody>
          <a:bodyPr>
            <a:normAutofit fontScale="92500" lnSpcReduction="20000"/>
          </a:bodyPr>
          <a:lstStyle/>
          <a:p>
            <a:r>
              <a:rPr lang="ro-RO" b="1" i="1" dirty="0"/>
              <a:t>Avantaje</a:t>
            </a:r>
            <a:r>
              <a:rPr lang="ro-RO" i="1" dirty="0"/>
              <a:t>  utilizare </a:t>
            </a:r>
            <a:r>
              <a:rPr lang="ro-RO" dirty="0"/>
              <a:t>CASE.</a:t>
            </a:r>
            <a:endParaRPr lang="ru-RU" sz="2400" dirty="0"/>
          </a:p>
          <a:p>
            <a:r>
              <a:rPr lang="ro-RO" dirty="0"/>
              <a:t>Folosirea sistemelor CASE este motivată în principal de următoarele </a:t>
            </a:r>
            <a:r>
              <a:rPr lang="ro-RO" b="1" i="1" dirty="0"/>
              <a:t>avantaje</a:t>
            </a:r>
            <a:r>
              <a:rPr lang="ro-RO" i="1" dirty="0"/>
              <a:t>:</a:t>
            </a:r>
            <a:r>
              <a:rPr lang="ro-RO" dirty="0"/>
              <a:t/>
            </a:r>
            <a:br>
              <a:rPr lang="ro-RO" dirty="0"/>
            </a:br>
            <a:r>
              <a:rPr lang="ro-RO" dirty="0"/>
              <a:t>· Reducerea complexităţii logicii de descriere a sistemului;</a:t>
            </a:r>
            <a:br>
              <a:rPr lang="ro-RO" dirty="0"/>
            </a:br>
            <a:r>
              <a:rPr lang="ro-RO" dirty="0"/>
              <a:t>· Posibilitatea de a alege dintre mai multe variante de proiectare;</a:t>
            </a:r>
            <a:br>
              <a:rPr lang="ro-RO" dirty="0"/>
            </a:br>
            <a:r>
              <a:rPr lang="ro-RO" dirty="0"/>
              <a:t>· Creşterea vitezei de realizare a sistemelor;</a:t>
            </a:r>
            <a:br>
              <a:rPr lang="ro-RO" dirty="0"/>
            </a:br>
            <a:r>
              <a:rPr lang="ro-RO" dirty="0"/>
              <a:t>· Realizarea succesivă a componentelor unui sistem;</a:t>
            </a:r>
            <a:br>
              <a:rPr lang="ro-RO" dirty="0"/>
            </a:br>
            <a:r>
              <a:rPr lang="ro-RO" dirty="0"/>
              <a:t>· Creşterea integrării;</a:t>
            </a:r>
            <a:br>
              <a:rPr lang="ro-RO" dirty="0"/>
            </a:br>
            <a:r>
              <a:rPr lang="ro-RO" dirty="0"/>
              <a:t>· Consolidarea disciplinei de proiectare;</a:t>
            </a:r>
            <a:br>
              <a:rPr lang="ro-RO" dirty="0"/>
            </a:br>
            <a:r>
              <a:rPr lang="ro-RO" dirty="0"/>
              <a:t>· Oferirea unei interfeţe de integrare;</a:t>
            </a:r>
            <a:br>
              <a:rPr lang="ro-RO" dirty="0"/>
            </a:br>
            <a:r>
              <a:rPr lang="ro-RO" dirty="0"/>
              <a:t>· Folosirea depozitelor modularizate;</a:t>
            </a:r>
            <a:endParaRPr lang="ru-RU" sz="2400" dirty="0"/>
          </a:p>
          <a:p>
            <a:r>
              <a:rPr lang="en-GB" dirty="0" err="1"/>
              <a:t>Automati</a:t>
            </a:r>
            <a:r>
              <a:rPr lang="ro-RO" dirty="0"/>
              <a:t>zare activităţi:</a:t>
            </a:r>
            <a:endParaRPr lang="ru-RU" sz="2400" dirty="0"/>
          </a:p>
          <a:p>
            <a:pPr lvl="1"/>
            <a:r>
              <a:rPr lang="ro-RO" dirty="0"/>
              <a:t>Editoare grafice pentru dezvoltarea modelului sistemului</a:t>
            </a:r>
            <a:r>
              <a:rPr lang="en-GB" dirty="0"/>
              <a:t>;</a:t>
            </a:r>
            <a:endParaRPr lang="ru-RU" sz="2000" dirty="0"/>
          </a:p>
          <a:p>
            <a:pPr lvl="1"/>
            <a:r>
              <a:rPr lang="ro-RO" dirty="0"/>
              <a:t>D</a:t>
            </a:r>
            <a:r>
              <a:rPr lang="en-GB" dirty="0" err="1"/>
              <a:t>ic</a:t>
            </a:r>
            <a:r>
              <a:rPr lang="ro-RO" dirty="0"/>
              <a:t>ţ</a:t>
            </a:r>
            <a:r>
              <a:rPr lang="en-GB" dirty="0" err="1"/>
              <a:t>ionar</a:t>
            </a:r>
            <a:r>
              <a:rPr lang="ro-RO" dirty="0"/>
              <a:t>e de date pentru gestionarea entităţilor proiectării</a:t>
            </a:r>
            <a:r>
              <a:rPr lang="en-GB" dirty="0"/>
              <a:t>;</a:t>
            </a:r>
            <a:endParaRPr lang="ru-RU" sz="2000" dirty="0"/>
          </a:p>
          <a:p>
            <a:pPr lvl="1"/>
            <a:r>
              <a:rPr lang="ro-RO" dirty="0"/>
              <a:t>Constructor GUI pentru construirea interfeţei utilizator</a:t>
            </a:r>
            <a:r>
              <a:rPr lang="en-GB" dirty="0"/>
              <a:t>;</a:t>
            </a:r>
            <a:endParaRPr lang="ru-RU" sz="2000" dirty="0"/>
          </a:p>
          <a:p>
            <a:pPr lvl="1"/>
            <a:r>
              <a:rPr lang="en-GB" dirty="0"/>
              <a:t>Debug</a:t>
            </a:r>
            <a:r>
              <a:rPr lang="en-US" dirty="0"/>
              <a:t>g</a:t>
            </a:r>
            <a:r>
              <a:rPr lang="en-GB" dirty="0" err="1"/>
              <a:t>er</a:t>
            </a:r>
            <a:r>
              <a:rPr lang="ro-RO" dirty="0"/>
              <a:t>-e pentru a sprijini găsirea erorilor în program</a:t>
            </a:r>
            <a:r>
              <a:rPr lang="en-GB" dirty="0"/>
              <a:t>;</a:t>
            </a:r>
            <a:endParaRPr lang="ru-RU" sz="2000" dirty="0"/>
          </a:p>
          <a:p>
            <a:pPr lvl="1"/>
            <a:r>
              <a:rPr lang="ro-RO" dirty="0"/>
              <a:t>Traducătoare (translator) automate pentru generare de noi versiuni de program</a:t>
            </a:r>
            <a:r>
              <a:rPr lang="en-GB" dirty="0"/>
              <a:t>.</a:t>
            </a:r>
            <a:endParaRPr lang="ru-RU" sz="2000" dirty="0"/>
          </a:p>
          <a:p>
            <a:r>
              <a:rPr lang="en-GB" dirty="0"/>
              <a:t> </a:t>
            </a:r>
            <a:endParaRPr lang="ru-RU" sz="2400" dirty="0"/>
          </a:p>
          <a:p>
            <a:endParaRPr lang="ru-RU" dirty="0"/>
          </a:p>
        </p:txBody>
      </p:sp>
    </p:spTree>
    <p:extLst>
      <p:ext uri="{BB962C8B-B14F-4D97-AF65-F5344CB8AC3E}">
        <p14:creationId xmlns:p14="http://schemas.microsoft.com/office/powerpoint/2010/main" val="118004850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o-RO" dirty="0" smtClean="0"/>
              <a:t>literatura</a:t>
            </a:r>
            <a:endParaRPr lang="ru-RU" dirty="0"/>
          </a:p>
        </p:txBody>
      </p:sp>
      <p:sp>
        <p:nvSpPr>
          <p:cNvPr id="3" name="Объект 2"/>
          <p:cNvSpPr>
            <a:spLocks noGrp="1"/>
          </p:cNvSpPr>
          <p:nvPr>
            <p:ph idx="1"/>
          </p:nvPr>
        </p:nvSpPr>
        <p:spPr/>
        <p:txBody>
          <a:bodyPr/>
          <a:lstStyle/>
          <a:p>
            <a:pPr marL="0" indent="0">
              <a:buNone/>
            </a:pPr>
            <a:r>
              <a:rPr lang="ro-RO" dirty="0" smtClean="0"/>
              <a:t>1. Instrumente </a:t>
            </a:r>
            <a:r>
              <a:rPr lang="ro-RO" dirty="0"/>
              <a:t>CASE Ciprian Dobre </a:t>
            </a:r>
            <a:r>
              <a:rPr lang="ro-RO" dirty="0" smtClean="0"/>
              <a:t> </a:t>
            </a:r>
            <a:r>
              <a:rPr lang="ro-RO" dirty="0" smtClean="0">
                <a:hlinkClick r:id="rId2"/>
              </a:rPr>
              <a:t>ciprian.dobre@cs.pub.ro</a:t>
            </a:r>
            <a:endParaRPr lang="ro-RO" dirty="0" smtClean="0"/>
          </a:p>
          <a:p>
            <a:pPr marL="0" indent="0">
              <a:buNone/>
            </a:pPr>
            <a:r>
              <a:rPr lang="it-IT" dirty="0"/>
              <a:t>Universitatea Politehnica Bucuresti - Facultatea de Automatica si </a:t>
            </a:r>
            <a:r>
              <a:rPr lang="it-IT" dirty="0" smtClean="0"/>
              <a:t>Calculatoare</a:t>
            </a:r>
            <a:r>
              <a:rPr lang="ro-RO" dirty="0"/>
              <a:t>. </a:t>
            </a:r>
            <a:r>
              <a:rPr lang="ro-RO" dirty="0">
                <a:hlinkClick r:id="rId3"/>
              </a:rPr>
              <a:t>http://</a:t>
            </a:r>
            <a:r>
              <a:rPr lang="ro-RO" dirty="0" smtClean="0">
                <a:hlinkClick r:id="rId3"/>
              </a:rPr>
              <a:t>andrei.clubcisco.ro/cursuri/f/f-sym/4idp/3_Intrumente_CASE.pdf</a:t>
            </a:r>
            <a:r>
              <a:rPr lang="ro-RO" dirty="0" smtClean="0"/>
              <a:t> </a:t>
            </a:r>
          </a:p>
          <a:p>
            <a:pPr fontAlgn="ctr"/>
            <a:r>
              <a:rPr lang="ro-RO" dirty="0"/>
              <a:t>2. </a:t>
            </a:r>
            <a:r>
              <a:rPr lang="ro-RO" dirty="0">
                <a:hlinkClick r:id="rId4"/>
              </a:rPr>
              <a:t>www.seap.usv.ro</a:t>
            </a:r>
            <a:r>
              <a:rPr lang="ro-RO" dirty="0" smtClean="0">
                <a:hlinkClick r:id="rId4"/>
              </a:rPr>
              <a:t>/</a:t>
            </a:r>
            <a:r>
              <a:rPr lang="ro-RO" dirty="0" smtClean="0"/>
              <a:t> .../</a:t>
            </a:r>
            <a:r>
              <a:rPr lang="ro-RO" b="1" dirty="0"/>
              <a:t>Instrume</a:t>
            </a:r>
            <a:r>
              <a:rPr lang="ro-RO" dirty="0" smtClean="0"/>
              <a:t>...Ștefan </a:t>
            </a:r>
            <a:r>
              <a:rPr lang="ro-RO" dirty="0"/>
              <a:t>cel Mare University of </a:t>
            </a:r>
            <a:r>
              <a:rPr lang="ro-RO" dirty="0" smtClean="0"/>
              <a:t>Suceava. </a:t>
            </a:r>
            <a:r>
              <a:rPr lang="ro-RO" b="1" dirty="0" smtClean="0"/>
              <a:t>Instrumente </a:t>
            </a:r>
            <a:r>
              <a:rPr lang="ro-RO" b="1" dirty="0"/>
              <a:t>CASE</a:t>
            </a:r>
            <a:r>
              <a:rPr lang="ro-RO" dirty="0"/>
              <a:t>. Curs nr. 7. Erwin data </a:t>
            </a:r>
            <a:r>
              <a:rPr lang="ro-RO" dirty="0" smtClean="0"/>
              <a:t>modeler</a:t>
            </a:r>
            <a:endParaRPr lang="ru-RU" dirty="0"/>
          </a:p>
        </p:txBody>
      </p:sp>
    </p:spTree>
    <p:extLst>
      <p:ext uri="{BB962C8B-B14F-4D97-AF65-F5344CB8AC3E}">
        <p14:creationId xmlns:p14="http://schemas.microsoft.com/office/powerpoint/2010/main" val="36009510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o-RO" b="1" u="sng" dirty="0"/>
              <a:t>Modele pentru dezvoltare software </a:t>
            </a:r>
            <a:r>
              <a:rPr lang="ro-RO" b="1" u="sng" dirty="0" smtClean="0"/>
              <a:t> </a:t>
            </a:r>
            <a:r>
              <a:rPr lang="ro-RO" b="1" dirty="0" smtClean="0"/>
              <a:t>-</a:t>
            </a:r>
            <a:r>
              <a:rPr lang="ro-RO" b="1" dirty="0"/>
              <a:t>Inginerie </a:t>
            </a:r>
            <a:r>
              <a:rPr lang="ro-RO" b="1" dirty="0" smtClean="0"/>
              <a:t>Software-</a:t>
            </a:r>
          </a:p>
          <a:p>
            <a:r>
              <a:rPr lang="ro-RO" dirty="0"/>
              <a:t>https://www.google.com/#q=modelul+RAD</a:t>
            </a:r>
            <a:endParaRPr lang="ru-RU" dirty="0"/>
          </a:p>
          <a:p>
            <a:endParaRPr lang="ru-RU" dirty="0"/>
          </a:p>
        </p:txBody>
      </p:sp>
    </p:spTree>
    <p:extLst>
      <p:ext uri="{BB962C8B-B14F-4D97-AF65-F5344CB8AC3E}">
        <p14:creationId xmlns:p14="http://schemas.microsoft.com/office/powerpoint/2010/main" val="271632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0327"/>
            <a:ext cx="10515600" cy="5636636"/>
          </a:xfrm>
        </p:spPr>
        <p:txBody>
          <a:bodyPr/>
          <a:lstStyle/>
          <a:p>
            <a:pPr marL="0" indent="0" algn="ctr">
              <a:buNone/>
            </a:pPr>
            <a:endParaRPr lang="ru-RU" sz="3600" b="1" dirty="0" smtClean="0"/>
          </a:p>
          <a:p>
            <a:pPr marL="0" indent="0" algn="ctr">
              <a:buNone/>
            </a:pPr>
            <a:endParaRPr lang="ru-RU" sz="3600" b="1" dirty="0"/>
          </a:p>
          <a:p>
            <a:pPr marL="0" indent="0" algn="ctr">
              <a:buNone/>
            </a:pPr>
            <a:r>
              <a:rPr lang="ro-RO" sz="3600" b="1" dirty="0" smtClean="0"/>
              <a:t>Un </a:t>
            </a:r>
            <a:r>
              <a:rPr lang="ro-RO" sz="3600" b="1" dirty="0"/>
              <a:t>sistem este ceva - orice - care are activități, face schimb de informații cu mediul său și este capabil să își păstreze identitatea în </a:t>
            </a:r>
            <a:r>
              <a:rPr lang="ro-RO" sz="3600" b="1" dirty="0" smtClean="0"/>
              <a:t>serviciul </a:t>
            </a:r>
            <a:r>
              <a:rPr lang="ro-RO" sz="3600" b="1" dirty="0"/>
              <a:t>unui scop. </a:t>
            </a:r>
            <a:r>
              <a:rPr lang="ro-RO" sz="3600" b="1" dirty="0">
                <a:solidFill>
                  <a:srgbClr val="C00000"/>
                </a:solidFill>
              </a:rPr>
              <a:t>Prin urmare, are proprietăți de auto-organizare</a:t>
            </a:r>
            <a:endParaRPr lang="ru-RU" sz="3600" b="1" dirty="0">
              <a:solidFill>
                <a:srgbClr val="C00000"/>
              </a:solidFill>
            </a:endParaRPr>
          </a:p>
        </p:txBody>
      </p:sp>
    </p:spTree>
    <p:extLst>
      <p:ext uri="{BB962C8B-B14F-4D97-AF65-F5344CB8AC3E}">
        <p14:creationId xmlns:p14="http://schemas.microsoft.com/office/powerpoint/2010/main" val="1793719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sz="quarter" idx="1"/>
          </p:nvPr>
        </p:nvSpPr>
        <p:spPr>
          <a:xfrm>
            <a:off x="471055" y="193963"/>
            <a:ext cx="11180618" cy="6483927"/>
          </a:xfrm>
        </p:spPr>
        <p:txBody>
          <a:bodyPr>
            <a:normAutofit fontScale="92500" lnSpcReduction="10000"/>
          </a:bodyPr>
          <a:lstStyle/>
          <a:p>
            <a:pPr marL="0" indent="0" algn="ctr">
              <a:spcBef>
                <a:spcPts val="600"/>
              </a:spcBef>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defRPr/>
            </a:pPr>
            <a:r>
              <a:rPr lang="ro-RO" altLang="en-US" b="1" dirty="0"/>
              <a:t>Planul cursului</a:t>
            </a:r>
            <a:endParaRPr lang="ro-RO" b="1" dirty="0" smtClean="0">
              <a:solidFill>
                <a:srgbClr val="C00000"/>
              </a:solidFill>
            </a:endParaRPr>
          </a:p>
          <a:p>
            <a:pPr marL="0" indent="0">
              <a:spcBef>
                <a:spcPts val="600"/>
              </a:spcBef>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defRPr/>
            </a:pPr>
            <a:r>
              <a:rPr lang="ro-RO" b="1" dirty="0" smtClean="0">
                <a:solidFill>
                  <a:srgbClr val="C00000"/>
                </a:solidFill>
              </a:rPr>
              <a:t>Partea I</a:t>
            </a:r>
          </a:p>
          <a:p>
            <a:r>
              <a:rPr lang="ro-RO" b="1" i="1" dirty="0">
                <a:solidFill>
                  <a:srgbClr val="C00000"/>
                </a:solidFill>
              </a:rPr>
              <a:t>Tema 1 - Generalități </a:t>
            </a:r>
            <a:r>
              <a:rPr lang="ro-RO" b="1" dirty="0"/>
              <a:t>- </a:t>
            </a:r>
            <a:r>
              <a:rPr lang="ro-RO" dirty="0"/>
              <a:t>prezintă noțiunile de bază de la</a:t>
            </a:r>
            <a:r>
              <a:rPr lang="ro-RO" i="1" dirty="0"/>
              <a:t> generalități. principii de bază ale proiectării sistemelor informaţionale. clasificarea  sistemelor informaționale </a:t>
            </a:r>
            <a:r>
              <a:rPr lang="ro-RO" dirty="0"/>
              <a:t>până la</a:t>
            </a:r>
            <a:r>
              <a:rPr lang="ro-RO" i="1" dirty="0"/>
              <a:t> abordări în realizarea sistemelor informaționale.</a:t>
            </a:r>
            <a:endParaRPr lang="ru-RU" dirty="0"/>
          </a:p>
          <a:p>
            <a:r>
              <a:rPr lang="ro-RO" b="1" i="1" dirty="0">
                <a:solidFill>
                  <a:srgbClr val="C00000"/>
                </a:solidFill>
              </a:rPr>
              <a:t>Tema  2 - Metode și metodologii de dezvoltare a sistemelor informaționale </a:t>
            </a:r>
            <a:r>
              <a:rPr lang="ro-RO" b="1" dirty="0"/>
              <a:t>– </a:t>
            </a:r>
            <a:r>
              <a:rPr lang="ro-RO" dirty="0"/>
              <a:t>pune în prim plan noțiuni și concepte cum ar fi</a:t>
            </a:r>
            <a:r>
              <a:rPr lang="ro-RO" i="1" dirty="0"/>
              <a:t>: modele ale ciclului de viață software, metode și metodologii de dezvoltare a sistemelor informatice, instrumente CASE  pentru dezvoltarea sistemelor informatice.</a:t>
            </a:r>
            <a:endParaRPr lang="ru-RU" dirty="0"/>
          </a:p>
          <a:p>
            <a:r>
              <a:rPr lang="ro-RO" b="1" i="1" dirty="0">
                <a:solidFill>
                  <a:srgbClr val="C00000"/>
                </a:solidFill>
              </a:rPr>
              <a:t>Tema 3 - Procesele ciclului de viață </a:t>
            </a:r>
            <a:r>
              <a:rPr lang="ro-RO" b="1" dirty="0"/>
              <a:t>- </a:t>
            </a:r>
            <a:r>
              <a:rPr lang="ro-RO" dirty="0"/>
              <a:t>aici este fundamentată noțiunea de </a:t>
            </a:r>
            <a:r>
              <a:rPr lang="ro-RO" i="1" dirty="0"/>
              <a:t>proces</a:t>
            </a:r>
            <a:r>
              <a:rPr lang="ro-RO" dirty="0"/>
              <a:t> </a:t>
            </a:r>
            <a:r>
              <a:rPr lang="ro-RO" i="1" dirty="0"/>
              <a:t> conform standardului ISO/IEC 12207, procese primare, procese organizaționale, procese  auxiliare, procese conform standardului ISO 15288.</a:t>
            </a:r>
            <a:endParaRPr lang="ru-RU" dirty="0"/>
          </a:p>
          <a:p>
            <a:r>
              <a:rPr lang="ro-RO" b="1" i="1" dirty="0">
                <a:solidFill>
                  <a:srgbClr val="C00000"/>
                </a:solidFill>
              </a:rPr>
              <a:t>Tema 4 - Standarde pentru modelarea activității social–economice</a:t>
            </a:r>
            <a:r>
              <a:rPr lang="ro-RO" dirty="0"/>
              <a:t> - reflectă principii fundamentale în standardizare:</a:t>
            </a:r>
            <a:r>
              <a:rPr lang="ro-RO" i="1" dirty="0"/>
              <a:t> standardele în modelarea antreprizei, standardele cadru, standardele metamodele / concepte, standarde de proiectare, standarde și metode de modelare, formalismele reprezentării software, canalele de comunicare, semantica mesajelor, modele de înregistrare, dicționare conceptuale.</a:t>
            </a:r>
            <a:endParaRPr lang="ru-RU" dirty="0"/>
          </a:p>
          <a:p>
            <a:pPr marL="0" indent="0">
              <a:spcBef>
                <a:spcPts val="600"/>
              </a:spcBef>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defRPr/>
            </a:pPr>
            <a:endParaRPr lang="ro-RO" dirty="0"/>
          </a:p>
        </p:txBody>
      </p:sp>
      <p:sp>
        <p:nvSpPr>
          <p:cNvPr id="20484" name="Rectangle 3"/>
          <p:cNvSpPr>
            <a:spLocks noChangeArrowheads="1"/>
          </p:cNvSpPr>
          <p:nvPr/>
        </p:nvSpPr>
        <p:spPr bwMode="auto">
          <a:xfrm>
            <a:off x="4035425" y="127635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1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1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1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1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9pPr>
          </a:lstStyle>
          <a:p>
            <a:pPr>
              <a:lnSpc>
                <a:spcPct val="90000"/>
              </a:lnSpc>
              <a:spcBef>
                <a:spcPct val="0"/>
              </a:spcBef>
              <a:buClr>
                <a:srgbClr val="FFFFFF"/>
              </a:buClr>
              <a:buSzPct val="100000"/>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6173534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5287"/>
            <a:ext cx="11035748" cy="5951676"/>
          </a:xfrm>
        </p:spPr>
        <p:txBody>
          <a:bodyPr>
            <a:normAutofit fontScale="92500" lnSpcReduction="20000"/>
          </a:bodyPr>
          <a:lstStyle/>
          <a:p>
            <a:pPr marL="990600" lvl="1" indent="-533400" algn="just">
              <a:lnSpc>
                <a:spcPct val="80000"/>
              </a:lnSpc>
              <a:buNone/>
            </a:pPr>
            <a:r>
              <a:rPr lang="ro-RO" altLang="ru-RU" sz="3200" b="1" dirty="0"/>
              <a:t>Sistemul informaţional: concept şi structură</a:t>
            </a:r>
          </a:p>
          <a:p>
            <a:pPr marL="609600" indent="-609600" algn="just">
              <a:lnSpc>
                <a:spcPct val="80000"/>
              </a:lnSpc>
              <a:buNone/>
            </a:pPr>
            <a:r>
              <a:rPr lang="ro-RO" altLang="ru-RU" sz="1800" dirty="0"/>
              <a:t>	</a:t>
            </a:r>
            <a:endParaRPr lang="ro-RO" altLang="ru-RU" sz="1800" dirty="0" smtClean="0"/>
          </a:p>
          <a:p>
            <a:pPr marL="609600" indent="-609600" algn="just">
              <a:lnSpc>
                <a:spcPct val="80000"/>
              </a:lnSpc>
              <a:buNone/>
            </a:pPr>
            <a:r>
              <a:rPr lang="ro-RO" altLang="ru-RU" b="1" dirty="0" smtClean="0">
                <a:latin typeface="Times New Roman" panose="02020603050405020304" pitchFamily="18" charset="0"/>
                <a:cs typeface="Times New Roman" panose="02020603050405020304" pitchFamily="18" charset="0"/>
              </a:rPr>
              <a:t>V</a:t>
            </a:r>
            <a:r>
              <a:rPr lang="ro-RO" altLang="ru-RU" b="1" dirty="0">
                <a:latin typeface="Times New Roman" panose="02020603050405020304" pitchFamily="18" charset="0"/>
                <a:cs typeface="Times New Roman" panose="02020603050405020304" pitchFamily="18" charset="0"/>
              </a:rPr>
              <a:t>. Marinescu şi I. Faur</a:t>
            </a:r>
            <a:r>
              <a:rPr lang="ro-RO" altLang="ru-RU" dirty="0">
                <a:latin typeface="Times New Roman" panose="02020603050405020304" pitchFamily="18" charset="0"/>
                <a:cs typeface="Times New Roman" panose="02020603050405020304" pitchFamily="18" charset="0"/>
              </a:rPr>
              <a:t> dau următoarea definiţie: “ </a:t>
            </a:r>
            <a:r>
              <a:rPr lang="ro-RO" altLang="ru-RU" dirty="0" smtClean="0">
                <a:latin typeface="Times New Roman" panose="02020603050405020304" pitchFamily="18" charset="0"/>
                <a:cs typeface="Times New Roman" panose="02020603050405020304" pitchFamily="18" charset="0"/>
              </a:rPr>
              <a:t>Sistemul </a:t>
            </a:r>
            <a:r>
              <a:rPr lang="ro-RO" altLang="ru-RU" dirty="0">
                <a:latin typeface="Times New Roman" panose="02020603050405020304" pitchFamily="18" charset="0"/>
                <a:cs typeface="Times New Roman" panose="02020603050405020304" pitchFamily="18" charset="0"/>
              </a:rPr>
              <a:t>informaţional este un ansamblu organizat şi integrat de date şi informaţii, precum şi procedurile şi mijloacele pentru colectarea, prelucrarea şi transmiterea acestora.”</a:t>
            </a:r>
            <a:endParaRPr lang="ro-RO" altLang="ru-RU" b="1" dirty="0">
              <a:latin typeface="Times New Roman" panose="02020603050405020304" pitchFamily="18" charset="0"/>
              <a:cs typeface="Times New Roman" panose="02020603050405020304" pitchFamily="18" charset="0"/>
            </a:endParaRPr>
          </a:p>
          <a:p>
            <a:pPr marL="609600" indent="-609600" algn="just">
              <a:lnSpc>
                <a:spcPct val="80000"/>
              </a:lnSpc>
              <a:buNone/>
            </a:pPr>
            <a:r>
              <a:rPr lang="ro-RO" altLang="ru-RU" b="1" dirty="0" smtClean="0">
                <a:latin typeface="Times New Roman" panose="02020603050405020304" pitchFamily="18" charset="0"/>
                <a:cs typeface="Times New Roman" panose="02020603050405020304" pitchFamily="18" charset="0"/>
              </a:rPr>
              <a:t>Le Moigne</a:t>
            </a:r>
            <a:r>
              <a:rPr lang="ro-RO" altLang="ru-RU" dirty="0" smtClean="0">
                <a:latin typeface="Times New Roman" panose="02020603050405020304" pitchFamily="18" charset="0"/>
                <a:cs typeface="Times New Roman" panose="02020603050405020304" pitchFamily="18" charset="0"/>
              </a:rPr>
              <a:t> </a:t>
            </a:r>
            <a:r>
              <a:rPr lang="ro-RO" altLang="ru-RU" dirty="0">
                <a:latin typeface="Times New Roman" panose="02020603050405020304" pitchFamily="18" charset="0"/>
                <a:cs typeface="Times New Roman" panose="02020603050405020304" pitchFamily="18" charset="0"/>
              </a:rPr>
              <a:t>defineşte sistemul informaţional </a:t>
            </a:r>
            <a:r>
              <a:rPr lang="ro-RO" altLang="ru-RU" dirty="0" smtClean="0">
                <a:latin typeface="Times New Roman" panose="02020603050405020304" pitchFamily="18" charset="0"/>
                <a:cs typeface="Times New Roman" panose="02020603050405020304" pitchFamily="18" charset="0"/>
              </a:rPr>
              <a:t>ca</a:t>
            </a:r>
            <a:r>
              <a:rPr lang="ro-RO" altLang="ru-RU" b="1" i="1" dirty="0" smtClean="0">
                <a:solidFill>
                  <a:srgbClr val="C00000"/>
                </a:solidFill>
                <a:latin typeface="Times New Roman" panose="02020603050405020304" pitchFamily="18" charset="0"/>
                <a:cs typeface="Times New Roman" panose="02020603050405020304" pitchFamily="18" charset="0"/>
              </a:rPr>
              <a:t>: </a:t>
            </a:r>
            <a:r>
              <a:rPr lang="ro-RO" altLang="ru-RU" b="1" i="1" dirty="0">
                <a:solidFill>
                  <a:srgbClr val="C00000"/>
                </a:solidFill>
                <a:latin typeface="Times New Roman" panose="02020603050405020304" pitchFamily="18" charset="0"/>
                <a:cs typeface="Times New Roman" panose="02020603050405020304" pitchFamily="18" charset="0"/>
              </a:rPr>
              <a:t>“un sistem de cuplaj între sistemul operant şi sistemul de pilotaj</a:t>
            </a:r>
            <a:r>
              <a:rPr lang="ro-RO" altLang="ru-RU" b="1" i="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fr-FR" dirty="0"/>
              <a:t>Jean-Louis LE MOIGNE Professeur émérite Université Paul Cézanne - Aix Marseille</a:t>
            </a:r>
            <a:r>
              <a:rPr lang="ro-RO" dirty="0"/>
              <a:t>,</a:t>
            </a:r>
            <a:r>
              <a:rPr lang="fr-FR" dirty="0"/>
              <a:t> Ingénieur E. C. P.</a:t>
            </a:r>
            <a:endParaRPr lang="ro-RO" b="1" i="1" dirty="0">
              <a:solidFill>
                <a:srgbClr val="0070C0"/>
              </a:solidFill>
            </a:endParaRPr>
          </a:p>
          <a:p>
            <a:pPr marL="0" indent="0" algn="ctr">
              <a:lnSpc>
                <a:spcPct val="110000"/>
              </a:lnSpc>
              <a:buNone/>
            </a:pPr>
            <a:r>
              <a:rPr lang="ro-RO" b="1" dirty="0">
                <a:solidFill>
                  <a:srgbClr val="0070C0"/>
                </a:solidFill>
              </a:rPr>
              <a:t>L</a:t>
            </a:r>
            <a:r>
              <a:rPr lang="fr-FR" b="1" dirty="0">
                <a:solidFill>
                  <a:srgbClr val="0070C0"/>
                </a:solidFill>
              </a:rPr>
              <a:t>a théorie du système général </a:t>
            </a:r>
            <a:endParaRPr lang="ro-RO" b="1" dirty="0">
              <a:solidFill>
                <a:srgbClr val="0070C0"/>
              </a:solidFill>
            </a:endParaRPr>
          </a:p>
          <a:p>
            <a:pPr marL="0" indent="0" algn="ctr">
              <a:lnSpc>
                <a:spcPct val="110000"/>
              </a:lnSpc>
              <a:buNone/>
            </a:pPr>
            <a:r>
              <a:rPr lang="fr-FR" b="1" i="1" dirty="0">
                <a:solidFill>
                  <a:srgbClr val="0070C0"/>
                </a:solidFill>
              </a:rPr>
              <a:t>théorie de la modélisation</a:t>
            </a:r>
            <a:endParaRPr lang="ro-RO" b="1" i="1" dirty="0">
              <a:solidFill>
                <a:srgbClr val="0070C0"/>
              </a:solidFill>
            </a:endParaRPr>
          </a:p>
          <a:p>
            <a:pPr marL="0" indent="0" algn="ctr">
              <a:lnSpc>
                <a:spcPct val="110000"/>
              </a:lnSpc>
              <a:buNone/>
            </a:pPr>
            <a:r>
              <a:rPr lang="fr-FR" dirty="0"/>
              <a:t>Publication de l’édition 1994. Nouvelle présentation, 2006</a:t>
            </a:r>
            <a:endParaRPr lang="ru-RU" dirty="0"/>
          </a:p>
          <a:p>
            <a:pPr marL="609600" indent="-609600" algn="just">
              <a:lnSpc>
                <a:spcPct val="80000"/>
              </a:lnSpc>
              <a:buNone/>
            </a:pPr>
            <a:endParaRPr lang="ro-RO" altLang="ru-RU" b="1" i="1" dirty="0">
              <a:solidFill>
                <a:srgbClr val="C00000"/>
              </a:solidFill>
              <a:latin typeface="Times New Roman" panose="02020603050405020304" pitchFamily="18" charset="0"/>
              <a:cs typeface="Times New Roman" panose="02020603050405020304" pitchFamily="18" charset="0"/>
            </a:endParaRPr>
          </a:p>
          <a:p>
            <a:pPr marL="0" indent="0" algn="just">
              <a:lnSpc>
                <a:spcPct val="80000"/>
              </a:lnSpc>
              <a:buNone/>
            </a:pPr>
            <a:r>
              <a:rPr lang="ro-RO" altLang="ru-RU" b="1" i="1" dirty="0" smtClean="0">
                <a:latin typeface="Times New Roman" panose="02020603050405020304" pitchFamily="18" charset="0"/>
                <a:cs typeface="Times New Roman" panose="02020603050405020304" pitchFamily="18" charset="0"/>
              </a:rPr>
              <a:t>- Sistemul </a:t>
            </a:r>
            <a:r>
              <a:rPr lang="ro-RO" altLang="ru-RU" b="1" i="1" dirty="0">
                <a:latin typeface="Times New Roman" panose="02020603050405020304" pitchFamily="18" charset="0"/>
                <a:cs typeface="Times New Roman" panose="02020603050405020304" pitchFamily="18" charset="0"/>
              </a:rPr>
              <a:t>informaţional este un ansamblu organizat de resurse: materiale, de personal, date, mijloace şi proceduri de culegere, memorare, </a:t>
            </a:r>
            <a:r>
              <a:rPr lang="ro-RO" altLang="ru-RU" b="1" i="1" dirty="0" smtClean="0">
                <a:latin typeface="Times New Roman" panose="02020603050405020304" pitchFamily="18" charset="0"/>
                <a:cs typeface="Times New Roman" panose="02020603050405020304" pitchFamily="18" charset="0"/>
              </a:rPr>
              <a:t>procesare </a:t>
            </a:r>
            <a:r>
              <a:rPr lang="ro-RO" altLang="ru-RU" b="1" i="1" dirty="0">
                <a:latin typeface="Times New Roman" panose="02020603050405020304" pitchFamily="18" charset="0"/>
                <a:cs typeface="Times New Roman" panose="02020603050405020304" pitchFamily="18" charset="0"/>
              </a:rPr>
              <a:t>şi comunicare a informaţiilor, precum şi circuitele informaţionale utilizate</a:t>
            </a:r>
            <a:r>
              <a:rPr lang="ro-RO" altLang="ru-RU" b="1" i="1" dirty="0" smtClean="0">
                <a:latin typeface="Times New Roman" panose="02020603050405020304" pitchFamily="18" charset="0"/>
                <a:cs typeface="Times New Roman" panose="02020603050405020304" pitchFamily="18" charset="0"/>
              </a:rPr>
              <a:t>.</a:t>
            </a:r>
            <a:endParaRPr lang="ro-RO" altLang="ru-RU"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097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1635" y="145774"/>
            <a:ext cx="10813773" cy="6451877"/>
          </a:xfrm>
        </p:spPr>
        <p:txBody>
          <a:bodyPr/>
          <a:lstStyle/>
          <a:p>
            <a:pPr>
              <a:defRPr/>
            </a:pPr>
            <a:r>
              <a:rPr lang="ro-RO" b="1" i="1" dirty="0" smtClean="0"/>
              <a:t>Un </a:t>
            </a:r>
            <a:r>
              <a:rPr lang="ro-RO" b="1" i="1" dirty="0"/>
              <a:t>sistem reprezintă un ansamblu de elemente (componente) interdependente între care se stabileşte o interacţiune dinamică, pe baza unor reguli prestabilite, cu scopul atingerii unui </a:t>
            </a:r>
            <a:r>
              <a:rPr lang="ro-RO" b="1" i="1" dirty="0" smtClean="0"/>
              <a:t>obiectiv</a:t>
            </a:r>
            <a:r>
              <a:rPr lang="ro-RO" dirty="0" smtClean="0"/>
              <a:t>. </a:t>
            </a:r>
          </a:p>
          <a:p>
            <a:pPr>
              <a:defRPr/>
            </a:pPr>
            <a:r>
              <a:rPr lang="ro-RO" dirty="0" smtClean="0"/>
              <a:t>Orice </a:t>
            </a:r>
            <a:r>
              <a:rPr lang="ro-RO" dirty="0"/>
              <a:t>organism economic ( Unitate Social Economică) este un sistem.</a:t>
            </a:r>
          </a:p>
          <a:p>
            <a:pPr>
              <a:defRPr/>
            </a:pPr>
            <a:r>
              <a:rPr lang="ro-RO" dirty="0"/>
              <a:t>Unitate Social Economică – întreprindere, instituţie, societate comercială, unitate administrativ teritorială.</a:t>
            </a:r>
          </a:p>
          <a:p>
            <a:pPr>
              <a:defRPr/>
            </a:pPr>
            <a:r>
              <a:rPr lang="ro-RO" dirty="0"/>
              <a:t>În orice Unitate Social Economic se disting 3 componente:</a:t>
            </a:r>
          </a:p>
          <a:p>
            <a:pPr marL="0" indent="0">
              <a:buNone/>
              <a:defRPr/>
            </a:pPr>
            <a:r>
              <a:rPr lang="ro-RO" dirty="0"/>
              <a:t>- </a:t>
            </a:r>
            <a:r>
              <a:rPr lang="ro-RO" b="1" i="1" dirty="0"/>
              <a:t>sistemul de conducere sau de decizie</a:t>
            </a:r>
          </a:p>
          <a:p>
            <a:pPr marL="0" indent="0">
              <a:buNone/>
              <a:defRPr/>
            </a:pPr>
            <a:r>
              <a:rPr lang="ro-RO" b="1" i="1" dirty="0"/>
              <a:t>- sistemul informaţional</a:t>
            </a:r>
          </a:p>
          <a:p>
            <a:pPr marL="0" indent="0">
              <a:buNone/>
              <a:defRPr/>
            </a:pPr>
            <a:r>
              <a:rPr lang="ro-RO" b="1" i="1" dirty="0"/>
              <a:t>- sistemul decizional</a:t>
            </a:r>
          </a:p>
          <a:p>
            <a:pPr>
              <a:defRPr/>
            </a:pPr>
            <a:r>
              <a:rPr lang="ro-RO" dirty="0"/>
              <a:t>Orice Unitate Social Economică interacţionează </a:t>
            </a:r>
            <a:r>
              <a:rPr lang="ro-RO" dirty="0" smtClean="0"/>
              <a:t>cu mediul exterior (alte </a:t>
            </a:r>
            <a:r>
              <a:rPr lang="ro-RO" dirty="0"/>
              <a:t>organizaţii </a:t>
            </a:r>
            <a:r>
              <a:rPr lang="ro-RO" dirty="0" smtClean="0"/>
              <a:t>externe) </a:t>
            </a:r>
            <a:r>
              <a:rPr lang="ro-RO" dirty="0"/>
              <a:t>primind informaţii din exterior şi furnizând informaţii către lumea exterioară</a:t>
            </a:r>
          </a:p>
          <a:p>
            <a:pPr>
              <a:defRPr/>
            </a:pPr>
            <a:endParaRPr lang="ru-RU" dirty="0"/>
          </a:p>
        </p:txBody>
      </p:sp>
    </p:spTree>
    <p:extLst>
      <p:ext uri="{BB962C8B-B14F-4D97-AF65-F5344CB8AC3E}">
        <p14:creationId xmlns:p14="http://schemas.microsoft.com/office/powerpoint/2010/main" val="1416194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2533" y="365125"/>
            <a:ext cx="11345333" cy="1325563"/>
          </a:xfrm>
        </p:spPr>
        <p:txBody>
          <a:bodyPr>
            <a:normAutofit/>
          </a:bodyPr>
          <a:lstStyle/>
          <a:p>
            <a:r>
              <a:rPr lang="ro-RO" sz="3200" dirty="0"/>
              <a:t>Orice Unitate Social Economică interacţionează cu mediul </a:t>
            </a:r>
            <a:r>
              <a:rPr lang="ro-RO" sz="3200" dirty="0" smtClean="0"/>
              <a:t>exterior</a:t>
            </a:r>
            <a:endParaRPr lang="ru-RU" sz="3200" dirty="0"/>
          </a:p>
        </p:txBody>
      </p:sp>
      <p:pic>
        <p:nvPicPr>
          <p:cNvPr id="4" name="Объект 3" descr="http://www.creeaza.com/files/informatica/10_poze/image00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1242" y="2004024"/>
            <a:ext cx="8867914" cy="3376359"/>
          </a:xfrm>
          <a:prstGeom prst="rect">
            <a:avLst/>
          </a:prstGeom>
          <a:noFill/>
          <a:ln>
            <a:noFill/>
          </a:ln>
        </p:spPr>
      </p:pic>
    </p:spTree>
    <p:extLst>
      <p:ext uri="{BB962C8B-B14F-4D97-AF65-F5344CB8AC3E}">
        <p14:creationId xmlns:p14="http://schemas.microsoft.com/office/powerpoint/2010/main" val="187567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normAutofit/>
          </a:bodyPr>
          <a:lstStyle/>
          <a:p>
            <a:pPr algn="ctr"/>
            <a:r>
              <a:rPr lang="ro-RO" altLang="ru-RU" sz="3200" b="1" dirty="0" smtClean="0"/>
              <a:t>Locul Sistremului Informațional </a:t>
            </a:r>
            <a:br>
              <a:rPr lang="ro-RO" altLang="ru-RU" sz="3200" b="1" dirty="0" smtClean="0"/>
            </a:br>
            <a:r>
              <a:rPr lang="ro-RO" altLang="ru-RU" sz="3200" b="1" dirty="0" smtClean="0"/>
              <a:t>într-o Unitate Social-economocă</a:t>
            </a:r>
            <a:endParaRPr lang="ru-RU" altLang="ru-RU" sz="3200" b="1" dirty="0" smtClean="0"/>
          </a:p>
        </p:txBody>
      </p:sp>
      <p:pic>
        <p:nvPicPr>
          <p:cNvPr id="33795" name="Рисунок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773238"/>
            <a:ext cx="870267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09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631950" y="306389"/>
            <a:ext cx="8928100" cy="746125"/>
          </a:xfrm>
        </p:spPr>
        <p:txBody>
          <a:bodyPr>
            <a:normAutofit/>
          </a:bodyPr>
          <a:lstStyle/>
          <a:p>
            <a:pPr eaLnBrk="1" hangingPunct="1"/>
            <a:r>
              <a:rPr lang="ro-RO" altLang="ru-RU" sz="2800" b="1" dirty="0"/>
              <a:t>Poziţia sistemului informatic în cadrul sistemului informaţional</a:t>
            </a:r>
            <a:r>
              <a:rPr lang="ro-RO" altLang="ru-RU" sz="2800" dirty="0"/>
              <a:t> </a:t>
            </a:r>
            <a:endParaRPr lang="en-US" altLang="en-US" sz="2800" dirty="0"/>
          </a:p>
        </p:txBody>
      </p:sp>
      <p:pic>
        <p:nvPicPr>
          <p:cNvPr id="32771"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92392" y="1526060"/>
            <a:ext cx="6072327" cy="3329204"/>
          </a:xfrm>
        </p:spPr>
      </p:pic>
      <p:sp>
        <p:nvSpPr>
          <p:cNvPr id="2" name="TextBox 1"/>
          <p:cNvSpPr txBox="1"/>
          <p:nvPr/>
        </p:nvSpPr>
        <p:spPr>
          <a:xfrm>
            <a:off x="304800" y="1351722"/>
            <a:ext cx="5902036" cy="4062651"/>
          </a:xfrm>
          <a:prstGeom prst="rect">
            <a:avLst/>
          </a:prstGeom>
          <a:noFill/>
        </p:spPr>
        <p:txBody>
          <a:bodyPr wrap="square" rtlCol="0">
            <a:spAutoFit/>
          </a:bodyPr>
          <a:lstStyle/>
          <a:p>
            <a:r>
              <a:rPr lang="ro-RO" altLang="ru-RU" sz="2400" b="1" i="1" dirty="0"/>
              <a:t>Sistemul informaţional </a:t>
            </a:r>
            <a:r>
              <a:rPr lang="ro-RO" altLang="ru-RU" sz="2400" dirty="0"/>
              <a:t>cuprinde ansamblul informaţiilor interne şi externe utilizate în cadrul organizaţiei precum şi datele care au stat la baza obţinerii lor, procedurilor şi tehnicilor de obţinere a informaţiilor, precum şi personalul implicat în culegerea, transmiterea, stocarea şi prelucrarea datelor.</a:t>
            </a:r>
          </a:p>
          <a:p>
            <a:r>
              <a:rPr lang="ro-RO" altLang="ru-RU" sz="2400" dirty="0"/>
              <a:t>Sistemul informaţional are două componente:</a:t>
            </a:r>
          </a:p>
          <a:p>
            <a:r>
              <a:rPr lang="ro-RO" altLang="ru-RU" sz="2400" dirty="0"/>
              <a:t>Componenta pentru stocare datelor;</a:t>
            </a:r>
          </a:p>
          <a:p>
            <a:r>
              <a:rPr lang="ro-RO" altLang="ru-RU" sz="2400" dirty="0"/>
              <a:t>Componenta pentru prelucrarea informaţiilor.</a:t>
            </a:r>
            <a:endParaRPr lang="ru-RU" altLang="ru-RU" sz="2400" dirty="0"/>
          </a:p>
          <a:p>
            <a:endParaRPr lang="ru-RU" dirty="0"/>
          </a:p>
        </p:txBody>
      </p:sp>
    </p:spTree>
    <p:extLst>
      <p:ext uri="{BB962C8B-B14F-4D97-AF65-F5344CB8AC3E}">
        <p14:creationId xmlns:p14="http://schemas.microsoft.com/office/powerpoint/2010/main" val="154645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44700" y="0"/>
            <a:ext cx="8153400" cy="990600"/>
          </a:xfrm>
        </p:spPr>
        <p:txBody>
          <a:bodyPr/>
          <a:lstStyle/>
          <a:p>
            <a:r>
              <a:rPr lang="ro-RO" altLang="ru-RU" sz="3600" b="1" dirty="0"/>
              <a:t>S</a:t>
            </a:r>
            <a:r>
              <a:rPr lang="ro-RO" altLang="ru-RU" sz="3600" b="1" dirty="0" smtClean="0"/>
              <a:t>istem </a:t>
            </a:r>
            <a:r>
              <a:rPr lang="ro-RO" altLang="ru-RU" sz="3600" b="1" dirty="0"/>
              <a:t>informaţional </a:t>
            </a:r>
            <a:r>
              <a:rPr lang="ro-RO" altLang="ru-RU" sz="3600" b="1" dirty="0" smtClean="0"/>
              <a:t>– definiție</a:t>
            </a:r>
            <a:endParaRPr lang="ru-RU" altLang="ru-RU" sz="3600" b="1" dirty="0"/>
          </a:p>
        </p:txBody>
      </p:sp>
      <p:sp>
        <p:nvSpPr>
          <p:cNvPr id="37891" name="Content Placeholder 2"/>
          <p:cNvSpPr>
            <a:spLocks noGrp="1"/>
          </p:cNvSpPr>
          <p:nvPr>
            <p:ph sz="quarter" idx="1"/>
          </p:nvPr>
        </p:nvSpPr>
        <p:spPr>
          <a:xfrm>
            <a:off x="1151467" y="969818"/>
            <a:ext cx="9939866" cy="5126182"/>
          </a:xfrm>
        </p:spPr>
        <p:txBody>
          <a:bodyPr>
            <a:normAutofit lnSpcReduction="10000"/>
          </a:bodyPr>
          <a:lstStyle/>
          <a:p>
            <a:pPr marL="0" indent="0">
              <a:buNone/>
            </a:pPr>
            <a:r>
              <a:rPr lang="vi-VN" altLang="ru-RU" dirty="0">
                <a:latin typeface="Times New Roman" panose="02020603050405020304" pitchFamily="18" charset="0"/>
                <a:cs typeface="Times New Roman" panose="02020603050405020304" pitchFamily="18" charset="0"/>
              </a:rPr>
              <a:t>Dintre cele mai corecte moduri de definire a sistemului informaţional putem evidenţia: </a:t>
            </a:r>
            <a:endParaRPr lang="ro-RO" altLang="ru-RU" dirty="0" smtClean="0">
              <a:latin typeface="Times New Roman" panose="02020603050405020304" pitchFamily="18" charset="0"/>
              <a:cs typeface="Times New Roman" panose="02020603050405020304" pitchFamily="18" charset="0"/>
            </a:endParaRPr>
          </a:p>
          <a:p>
            <a:pPr marL="0" indent="0">
              <a:buNone/>
            </a:pPr>
            <a:r>
              <a:rPr lang="ro-RO" altLang="ru-RU" dirty="0" smtClean="0">
                <a:latin typeface="Times New Roman" panose="02020603050405020304" pitchFamily="18" charset="0"/>
                <a:cs typeface="Times New Roman" panose="02020603050405020304" pitchFamily="18" charset="0"/>
              </a:rPr>
              <a:t>- </a:t>
            </a:r>
            <a:r>
              <a:rPr lang="vi-VN" altLang="ru-RU" dirty="0" smtClean="0">
                <a:latin typeface="Times New Roman" panose="02020603050405020304" pitchFamily="18" charset="0"/>
                <a:cs typeface="Times New Roman" panose="02020603050405020304" pitchFamily="18" charset="0"/>
              </a:rPr>
              <a:t>„</a:t>
            </a:r>
            <a:r>
              <a:rPr lang="vi-VN" altLang="ru-RU" dirty="0">
                <a:latin typeface="Times New Roman" panose="02020603050405020304" pitchFamily="18" charset="0"/>
                <a:cs typeface="Times New Roman" panose="02020603050405020304" pitchFamily="18" charset="0"/>
              </a:rPr>
              <a:t>Sistemul informaţional poate fi definit </a:t>
            </a:r>
            <a:r>
              <a:rPr lang="vi-VN" altLang="ru-RU" dirty="0" smtClean="0">
                <a:latin typeface="Times New Roman" panose="02020603050405020304" pitchFamily="18" charset="0"/>
                <a:cs typeface="Times New Roman" panose="02020603050405020304" pitchFamily="18" charset="0"/>
              </a:rPr>
              <a:t>ca</a:t>
            </a:r>
            <a:r>
              <a:rPr lang="ro-RO" altLang="ru-RU" dirty="0" smtClean="0">
                <a:latin typeface="Times New Roman" panose="02020603050405020304" pitchFamily="18" charset="0"/>
                <a:cs typeface="Times New Roman" panose="02020603050405020304" pitchFamily="18" charset="0"/>
              </a:rPr>
              <a:t> - </a:t>
            </a:r>
            <a:r>
              <a:rPr lang="vi-VN" altLang="ru-RU" dirty="0" smtClean="0">
                <a:latin typeface="Times New Roman" panose="02020603050405020304" pitchFamily="18" charset="0"/>
                <a:cs typeface="Times New Roman" panose="02020603050405020304" pitchFamily="18" charset="0"/>
              </a:rPr>
              <a:t> </a:t>
            </a:r>
            <a:r>
              <a:rPr lang="vi-VN" altLang="ru-RU" dirty="0">
                <a:latin typeface="Times New Roman" panose="02020603050405020304" pitchFamily="18" charset="0"/>
                <a:cs typeface="Times New Roman" panose="02020603050405020304" pitchFamily="18" charset="0"/>
              </a:rPr>
              <a:t>ansamblul datelor, informaţiilor, fluxurilor şi circuitelor informaţionale, procedurilor şi mijloacelor de tratare a informaţiilor menite să contribuie la stabilirea şi realizarea obiectivelor </a:t>
            </a:r>
            <a:r>
              <a:rPr lang="vi-VN" altLang="ru-RU" dirty="0" smtClean="0">
                <a:latin typeface="Times New Roman" panose="02020603050405020304" pitchFamily="18" charset="0"/>
                <a:cs typeface="Times New Roman" panose="02020603050405020304" pitchFamily="18" charset="0"/>
              </a:rPr>
              <a:t>instituţiei</a:t>
            </a:r>
            <a:r>
              <a:rPr lang="ro-RO" altLang="ru-RU" dirty="0" smtClean="0">
                <a:latin typeface="Times New Roman" panose="02020603050405020304" pitchFamily="18" charset="0"/>
                <a:cs typeface="Times New Roman" panose="02020603050405020304" pitchFamily="18" charset="0"/>
              </a:rPr>
              <a:t>, </a:t>
            </a:r>
            <a:r>
              <a:rPr lang="ro-RO" altLang="ru-RU" dirty="0">
                <a:latin typeface="Times New Roman" panose="02020603050405020304" pitchFamily="18" charset="0"/>
                <a:cs typeface="Times New Roman" panose="02020603050405020304" pitchFamily="18" charset="0"/>
              </a:rPr>
              <a:t>precum şi personalul implicat în culegerea, transmiterea, stocarea şi prelucrarea </a:t>
            </a:r>
            <a:r>
              <a:rPr lang="ro-RO" altLang="ru-RU" dirty="0" smtClean="0">
                <a:latin typeface="Times New Roman" panose="02020603050405020304" pitchFamily="18" charset="0"/>
                <a:cs typeface="Times New Roman" panose="02020603050405020304" pitchFamily="18" charset="0"/>
              </a:rPr>
              <a:t>datelor</a:t>
            </a:r>
            <a:r>
              <a:rPr lang="vi-VN" altLang="ru-RU" dirty="0" smtClean="0">
                <a:latin typeface="Times New Roman" panose="02020603050405020304" pitchFamily="18" charset="0"/>
                <a:cs typeface="Times New Roman" panose="02020603050405020304" pitchFamily="18" charset="0"/>
              </a:rPr>
              <a:t>”.</a:t>
            </a:r>
            <a:endParaRPr lang="ro-RO" altLang="ru-RU" dirty="0" smtClean="0">
              <a:latin typeface="Times New Roman" panose="02020603050405020304" pitchFamily="18" charset="0"/>
              <a:cs typeface="Times New Roman" panose="02020603050405020304" pitchFamily="18" charset="0"/>
            </a:endParaRPr>
          </a:p>
          <a:p>
            <a:pPr marL="0" indent="0">
              <a:buNone/>
            </a:pPr>
            <a:r>
              <a:rPr lang="vi-VN" altLang="ru-RU" dirty="0" smtClean="0">
                <a:latin typeface="Times New Roman" panose="02020603050405020304" pitchFamily="18" charset="0"/>
                <a:cs typeface="Times New Roman" panose="02020603050405020304" pitchFamily="18" charset="0"/>
              </a:rPr>
              <a:t> </a:t>
            </a:r>
            <a:r>
              <a:rPr lang="ro-RO" altLang="ru-RU" dirty="0" smtClean="0">
                <a:latin typeface="Times New Roman" panose="02020603050405020304" pitchFamily="18" charset="0"/>
                <a:cs typeface="Times New Roman" panose="02020603050405020304" pitchFamily="18" charset="0"/>
              </a:rPr>
              <a:t>- </a:t>
            </a:r>
            <a:r>
              <a:rPr lang="vi-VN" altLang="ru-RU" dirty="0" smtClean="0">
                <a:latin typeface="Times New Roman" panose="02020603050405020304" pitchFamily="18" charset="0"/>
                <a:cs typeface="Times New Roman" panose="02020603050405020304" pitchFamily="18" charset="0"/>
              </a:rPr>
              <a:t>Sistemul </a:t>
            </a:r>
            <a:r>
              <a:rPr lang="vi-VN" altLang="ru-RU" dirty="0">
                <a:latin typeface="Times New Roman" panose="02020603050405020304" pitchFamily="18" charset="0"/>
                <a:cs typeface="Times New Roman" panose="02020603050405020304" pitchFamily="18" charset="0"/>
              </a:rPr>
              <a:t>informaţional al unui organism (activitate) este </a:t>
            </a:r>
            <a:r>
              <a:rPr lang="ro-RO" altLang="ru-RU" dirty="0" smtClean="0">
                <a:latin typeface="Times New Roman" panose="02020603050405020304" pitchFamily="18" charset="0"/>
                <a:cs typeface="Times New Roman" panose="02020603050405020304" pitchFamily="18" charset="0"/>
              </a:rPr>
              <a:t> - </a:t>
            </a:r>
            <a:r>
              <a:rPr lang="vi-VN" altLang="ru-RU" dirty="0" smtClean="0">
                <a:latin typeface="Times New Roman" panose="02020603050405020304" pitchFamily="18" charset="0"/>
                <a:cs typeface="Times New Roman" panose="02020603050405020304" pitchFamily="18" charset="0"/>
              </a:rPr>
              <a:t>„</a:t>
            </a:r>
            <a:r>
              <a:rPr lang="vi-VN" altLang="ru-RU" dirty="0">
                <a:latin typeface="Times New Roman" panose="02020603050405020304" pitchFamily="18" charset="0"/>
                <a:cs typeface="Times New Roman" panose="02020603050405020304" pitchFamily="18" charset="0"/>
              </a:rPr>
              <a:t>ansamblul informaţiilor, surselor de informaţii şi nivelurilor receptoare, canalelor de circulaţie, procedurilor şi mijloacelor de tratare a </a:t>
            </a:r>
            <a:r>
              <a:rPr lang="vi-VN" altLang="ru-RU" dirty="0" smtClean="0">
                <a:latin typeface="Times New Roman" panose="02020603050405020304" pitchFamily="18" charset="0"/>
                <a:cs typeface="Times New Roman" panose="02020603050405020304" pitchFamily="18" charset="0"/>
              </a:rPr>
              <a:t>informaţiilor</a:t>
            </a:r>
            <a:r>
              <a:rPr lang="ro-RO" altLang="ru-RU" dirty="0" smtClean="0">
                <a:latin typeface="Times New Roman" panose="02020603050405020304" pitchFamily="18" charset="0"/>
                <a:cs typeface="Times New Roman" panose="02020603050405020304" pitchFamily="18" charset="0"/>
              </a:rPr>
              <a:t> </a:t>
            </a:r>
            <a:r>
              <a:rPr lang="ro-RO" altLang="ru-RU" dirty="0">
                <a:latin typeface="Times New Roman" panose="02020603050405020304" pitchFamily="18" charset="0"/>
                <a:cs typeface="Times New Roman" panose="02020603050405020304" pitchFamily="18" charset="0"/>
              </a:rPr>
              <a:t>precum şi personalul implicat în culegerea, transmiterea, stocarea şi prelucrarea datelor</a:t>
            </a:r>
            <a:r>
              <a:rPr lang="vi-VN" altLang="ru-RU" dirty="0" smtClean="0">
                <a:latin typeface="Times New Roman" panose="02020603050405020304" pitchFamily="18" charset="0"/>
                <a:cs typeface="Times New Roman" panose="02020603050405020304" pitchFamily="18" charset="0"/>
              </a:rPr>
              <a:t> </a:t>
            </a:r>
            <a:r>
              <a:rPr lang="vi-VN" altLang="ru-RU" dirty="0">
                <a:latin typeface="Times New Roman" panose="02020603050405020304" pitchFamily="18" charset="0"/>
                <a:cs typeface="Times New Roman" panose="02020603050405020304" pitchFamily="18" charset="0"/>
              </a:rPr>
              <a:t>din respectivul organism”.</a:t>
            </a:r>
            <a:r>
              <a:rPr lang="vi-VN" altLang="ru-RU" dirty="0" smtClean="0">
                <a:latin typeface="Times New Roman" panose="02020603050405020304" pitchFamily="18" charset="0"/>
                <a:cs typeface="Times New Roman" panose="02020603050405020304" pitchFamily="18" charset="0"/>
              </a:rPr>
              <a:t> </a:t>
            </a:r>
            <a:endParaRPr lang="ru-RU" alt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72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sz="quarter" idx="1"/>
          </p:nvPr>
        </p:nvSpPr>
        <p:spPr>
          <a:xfrm>
            <a:off x="720436" y="581891"/>
            <a:ext cx="10848109" cy="5514109"/>
          </a:xfrm>
        </p:spPr>
        <p:txBody>
          <a:bodyPr>
            <a:normAutofit/>
          </a:bodyPr>
          <a:lstStyle/>
          <a:p>
            <a:r>
              <a:rPr lang="vi-VN" altLang="ru-RU" dirty="0"/>
              <a:t>Dacă avem în vedere şi resursele </a:t>
            </a:r>
            <a:r>
              <a:rPr lang="vi-VN" altLang="ru-RU" dirty="0" smtClean="0"/>
              <a:t>umane </a:t>
            </a:r>
            <a:r>
              <a:rPr lang="ro-RO" altLang="ru-RU" dirty="0" smtClean="0"/>
              <a:t>(</a:t>
            </a:r>
            <a:r>
              <a:rPr lang="vi-VN" altLang="ru-RU" dirty="0" smtClean="0"/>
              <a:t>specialiştii </a:t>
            </a:r>
            <a:r>
              <a:rPr lang="vi-VN" altLang="ru-RU" dirty="0"/>
              <a:t>în domeniul </a:t>
            </a:r>
            <a:r>
              <a:rPr lang="vi-VN" altLang="ru-RU" dirty="0" smtClean="0"/>
              <a:t>informaticii</a:t>
            </a:r>
            <a:r>
              <a:rPr lang="ro-RO" altLang="ru-RU" dirty="0" smtClean="0"/>
              <a:t>)</a:t>
            </a:r>
            <a:r>
              <a:rPr lang="vi-VN" altLang="ru-RU" dirty="0" smtClean="0"/>
              <a:t> </a:t>
            </a:r>
            <a:r>
              <a:rPr lang="vi-VN" altLang="ru-RU" dirty="0"/>
              <a:t>o definire mai completă ar fi aceea în care sistemul informaţional </a:t>
            </a:r>
            <a:r>
              <a:rPr lang="vi-VN" altLang="ru-RU" dirty="0" smtClean="0"/>
              <a:t>este</a:t>
            </a:r>
            <a:r>
              <a:rPr lang="ro-RO" altLang="ru-RU" dirty="0" smtClean="0"/>
              <a:t> </a:t>
            </a:r>
          </a:p>
          <a:p>
            <a:pPr marL="0" indent="0">
              <a:buNone/>
            </a:pPr>
            <a:r>
              <a:rPr lang="ro-RO" altLang="ru-RU" dirty="0" smtClean="0"/>
              <a:t>- </a:t>
            </a:r>
            <a:r>
              <a:rPr lang="vi-VN" altLang="ru-RU" b="1" i="1" dirty="0" smtClean="0"/>
              <a:t>un </a:t>
            </a:r>
            <a:r>
              <a:rPr lang="vi-VN" altLang="ru-RU" b="1" i="1" dirty="0"/>
              <a:t>ansamblu organizatoric format din totalitatea metodelor, procedeelor, mijloacelor şi specialiştilor care asigură culegerea, </a:t>
            </a:r>
            <a:r>
              <a:rPr lang="vi-VN" altLang="ru-RU" b="1" i="1" dirty="0" smtClean="0"/>
              <a:t>pr</a:t>
            </a:r>
            <a:r>
              <a:rPr lang="ro-RO" altLang="ru-RU" b="1" i="1" dirty="0" smtClean="0"/>
              <a:t>ocesarea</a:t>
            </a:r>
            <a:r>
              <a:rPr lang="vi-VN" altLang="ru-RU" b="1" i="1" dirty="0" smtClean="0"/>
              <a:t>, </a:t>
            </a:r>
            <a:r>
              <a:rPr lang="vi-VN" altLang="ru-RU" b="1" i="1" dirty="0"/>
              <a:t>transmiterea şi acumularea </a:t>
            </a:r>
            <a:r>
              <a:rPr lang="ro-RO" altLang="ru-RU" b="1" i="1" dirty="0" smtClean="0"/>
              <a:t>datelor</a:t>
            </a:r>
            <a:r>
              <a:rPr lang="vi-VN" altLang="ru-RU" b="1" i="1" dirty="0" smtClean="0"/>
              <a:t> </a:t>
            </a:r>
            <a:r>
              <a:rPr lang="vi-VN" altLang="ru-RU" b="1" i="1" dirty="0"/>
              <a:t>cu privire la fluxurile de bunuri materiale şi informaţionale ce au loc în cadrul sistemului </a:t>
            </a:r>
            <a:r>
              <a:rPr lang="ro-RO" altLang="ru-RU" b="1" i="1" dirty="0" smtClean="0">
                <a:latin typeface="Arial" panose="020B0604020202020204" pitchFamily="34" charset="0"/>
                <a:cs typeface="Arial" panose="020B0604020202020204" pitchFamily="34" charset="0"/>
              </a:rPr>
              <a:t>Unității Social-economice</a:t>
            </a:r>
            <a:r>
              <a:rPr lang="vi-VN" altLang="ru-RU" b="1" i="1" dirty="0" smtClean="0"/>
              <a:t>.</a:t>
            </a:r>
            <a:endParaRPr lang="ro-RO" altLang="ru-RU" b="1" i="1" dirty="0" smtClean="0"/>
          </a:p>
          <a:p>
            <a:r>
              <a:rPr lang="vi-VN" altLang="ru-RU" dirty="0" smtClean="0"/>
              <a:t>Ansamblul </a:t>
            </a:r>
            <a:r>
              <a:rPr lang="vi-VN" altLang="ru-RU" dirty="0"/>
              <a:t>de elemente implicate în tot acest proces de prelucrare şi transmitere a datelor pe cale electronică alcătuiesc un sistem informa</a:t>
            </a:r>
            <a:r>
              <a:rPr lang="ro-RO" altLang="ru-RU" dirty="0">
                <a:latin typeface="Tahoma" panose="020B0604030504040204" pitchFamily="34" charset="0"/>
                <a:cs typeface="Tahoma" panose="020B0604030504040204" pitchFamily="34" charset="0"/>
              </a:rPr>
              <a:t>ţional</a:t>
            </a:r>
            <a:r>
              <a:rPr lang="vi-VN" altLang="ru-RU" dirty="0"/>
              <a:t>. </a:t>
            </a:r>
            <a:endParaRPr lang="ro-RO" altLang="ru-RU" b="1" i="1" dirty="0" smtClean="0"/>
          </a:p>
          <a:p>
            <a:endParaRPr lang="ru-RU" altLang="ru-RU" dirty="0" smtClean="0"/>
          </a:p>
        </p:txBody>
      </p:sp>
    </p:spTree>
    <p:extLst>
      <p:ext uri="{BB962C8B-B14F-4D97-AF65-F5344CB8AC3E}">
        <p14:creationId xmlns:p14="http://schemas.microsoft.com/office/powerpoint/2010/main" val="820304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sz="quarter" idx="1"/>
          </p:nvPr>
        </p:nvSpPr>
        <p:spPr>
          <a:xfrm>
            <a:off x="318053" y="221674"/>
            <a:ext cx="11529390" cy="6520440"/>
          </a:xfrm>
        </p:spPr>
        <p:txBody>
          <a:bodyPr>
            <a:normAutofit fontScale="92500" lnSpcReduction="20000"/>
          </a:bodyPr>
          <a:lstStyle/>
          <a:p>
            <a:endParaRPr lang="ro-RO" altLang="ru-RU" sz="2200" dirty="0" smtClean="0"/>
          </a:p>
          <a:p>
            <a:r>
              <a:rPr lang="vi-VN" altLang="ru-RU" sz="2200" dirty="0" smtClean="0"/>
              <a:t>Într-un </a:t>
            </a:r>
            <a:r>
              <a:rPr lang="vi-VN" altLang="ru-RU" sz="2200" dirty="0"/>
              <a:t>sistem informa</a:t>
            </a:r>
            <a:r>
              <a:rPr lang="ro-RO" altLang="ru-RU" sz="2200" dirty="0">
                <a:latin typeface="Tahoma" panose="020B0604030504040204" pitchFamily="34" charset="0"/>
                <a:cs typeface="Tahoma" panose="020B0604030504040204" pitchFamily="34" charset="0"/>
              </a:rPr>
              <a:t>ţional</a:t>
            </a:r>
            <a:r>
              <a:rPr lang="vi-VN" altLang="ru-RU" sz="2200" dirty="0"/>
              <a:t> pot intra: calculatoare, sisteme de transmisie a datelor, componente hardware şi software, datele prelucrate, personalul ce exploatează tehnica de calcul, teoriile ce stau la baza algoritmilor de prelucrare, etc. </a:t>
            </a:r>
            <a:endParaRPr lang="ro-RO" altLang="ru-RU" sz="2200" dirty="0"/>
          </a:p>
          <a:p>
            <a:r>
              <a:rPr lang="vi-VN" altLang="ru-RU" sz="2200" dirty="0"/>
              <a:t>Raportul </a:t>
            </a:r>
            <a:r>
              <a:rPr lang="vi-VN" altLang="ru-RU" sz="2200" b="1" i="1" dirty="0"/>
              <a:t>sistem informaţional-sistem informatic</a:t>
            </a:r>
            <a:r>
              <a:rPr lang="vi-VN" altLang="ru-RU" sz="2200" dirty="0"/>
              <a:t>:</a:t>
            </a:r>
            <a:endParaRPr lang="ro-RO" altLang="ru-RU" sz="2200" dirty="0"/>
          </a:p>
          <a:p>
            <a:r>
              <a:rPr lang="vi-VN" altLang="ru-RU" sz="2200" dirty="0"/>
              <a:t> sistemul informaţional include în cadrul său sistemul informatic, acesta din urmă fiind o componentă esenţială a primului. Trebuie reţinut faptul că sistemul informaţional nu trebuie confundat sau suprapus complet cu sistemul informatic.</a:t>
            </a:r>
            <a:endParaRPr lang="ro-RO" altLang="ru-RU" sz="2200" dirty="0"/>
          </a:p>
          <a:p>
            <a:r>
              <a:rPr lang="vi-VN" altLang="ru-RU" sz="2200" dirty="0"/>
              <a:t> În general, sistemul informatic se interpune între sistemul decizional şi cel operaţional. </a:t>
            </a:r>
            <a:endParaRPr lang="ro-RO" altLang="ru-RU" sz="2200" dirty="0"/>
          </a:p>
          <a:p>
            <a:r>
              <a:rPr lang="vi-VN" altLang="ru-RU" sz="2200" dirty="0"/>
              <a:t>Sistemul informatic este un ansamblu structurat de proceduri şi echipamente electronice care permit </a:t>
            </a:r>
            <a:r>
              <a:rPr lang="vi-VN" altLang="ru-RU" sz="2200" dirty="0" smtClean="0"/>
              <a:t>pr</a:t>
            </a:r>
            <a:r>
              <a:rPr lang="ro-RO" altLang="ru-RU" sz="2200" dirty="0" smtClean="0"/>
              <a:t>ocesarea</a:t>
            </a:r>
            <a:r>
              <a:rPr lang="vi-VN" altLang="ru-RU" sz="2200" dirty="0" smtClean="0"/>
              <a:t> </a:t>
            </a:r>
            <a:r>
              <a:rPr lang="vi-VN" altLang="ru-RU" sz="2200" dirty="0"/>
              <a:t>datelor şi obţinerea de </a:t>
            </a:r>
            <a:r>
              <a:rPr lang="vi-VN" altLang="ru-RU" sz="2200" dirty="0" smtClean="0"/>
              <a:t>informaţii</a:t>
            </a:r>
            <a:r>
              <a:rPr lang="ro-RO" altLang="ru-RU" sz="2200" dirty="0" smtClean="0"/>
              <a:t> rezultative</a:t>
            </a:r>
            <a:r>
              <a:rPr lang="vi-VN" altLang="ru-RU" sz="2200" dirty="0" smtClean="0"/>
              <a:t>.</a:t>
            </a:r>
            <a:endParaRPr lang="ro-RO" altLang="ru-RU" sz="2200" dirty="0" smtClean="0"/>
          </a:p>
          <a:p>
            <a:r>
              <a:rPr lang="ro-RO" altLang="ru-RU" sz="2400" dirty="0"/>
              <a:t>Noţiunea de </a:t>
            </a:r>
            <a:r>
              <a:rPr lang="ro-RO" altLang="ru-RU" sz="2400" b="1" i="1" u="sng" dirty="0"/>
              <a:t>Sistem Informatic</a:t>
            </a:r>
            <a:r>
              <a:rPr lang="ro-RO" altLang="ru-RU" sz="2400" u="sng" dirty="0"/>
              <a:t> </a:t>
            </a:r>
            <a:r>
              <a:rPr lang="ro-RO" altLang="ru-RU" sz="2400" dirty="0"/>
              <a:t>este legată de informatizarea activităţii unei Unităţi Social Economice, deci folosirea echipamentelor hardware şi a produselor software pentru organizarea, procesarea şi administrarea informaţiei.  Utilizarea calculatoarelor în cadrul Sistemului Informatic (SI) al unei Unităţi Social Economice conduce la definirea componentei Sistem Informatic Automatizat (SIA) – care cuprinde numai lucrările realizate cu ajutorul calculatoarelor.</a:t>
            </a:r>
            <a:endParaRPr lang="ru-RU" altLang="ru-RU" sz="2400" dirty="0"/>
          </a:p>
          <a:p>
            <a:r>
              <a:rPr lang="ro-RO" sz="2400" dirty="0" smtClean="0"/>
              <a:t>Este </a:t>
            </a:r>
            <a:r>
              <a:rPr lang="ro-RO" sz="2400" dirty="0"/>
              <a:t>necesar să se facă distincţie între sistemul informaţional şi </a:t>
            </a:r>
            <a:r>
              <a:rPr lang="ro-RO" sz="2400" dirty="0" smtClean="0"/>
              <a:t>sistemul informatic</a:t>
            </a:r>
            <a:r>
              <a:rPr lang="ro-RO" sz="2400" dirty="0"/>
              <a:t>.</a:t>
            </a:r>
            <a:br>
              <a:rPr lang="ro-RO" sz="2400" dirty="0"/>
            </a:br>
            <a:r>
              <a:rPr lang="ro-RO" sz="2400" dirty="0"/>
              <a:t>Prin sistem informatic se înţelege acea parte a sistemului informaţional în </a:t>
            </a:r>
            <a:r>
              <a:rPr lang="ro-RO" sz="2400" dirty="0" smtClean="0"/>
              <a:t>care prelucrarea </a:t>
            </a:r>
            <a:r>
              <a:rPr lang="ro-RO" sz="2400" dirty="0"/>
              <a:t>este automată, dar numai dacă respectiva parte formează un sistem. </a:t>
            </a:r>
            <a:r>
              <a:rPr lang="ro-RO" sz="2400" dirty="0" smtClean="0"/>
              <a:t>Dacă pentru </a:t>
            </a:r>
            <a:r>
              <a:rPr lang="ro-RO" sz="2400" dirty="0"/>
              <a:t>întregul sistem informaţional prelucrarea este automată se obţine </a:t>
            </a:r>
            <a:r>
              <a:rPr lang="ro-RO" sz="2400" dirty="0" smtClean="0"/>
              <a:t>sistemul informatic </a:t>
            </a:r>
            <a:r>
              <a:rPr lang="ro-RO" sz="2400" dirty="0"/>
              <a:t>integrat, ca limită spre care tinde evoluţia actualelor sisteme informatice.</a:t>
            </a:r>
            <a:br>
              <a:rPr lang="ro-RO" sz="2400" dirty="0"/>
            </a:br>
            <a:endParaRPr lang="ru-RU" altLang="ru-RU" sz="2400" dirty="0"/>
          </a:p>
        </p:txBody>
      </p:sp>
    </p:spTree>
    <p:extLst>
      <p:ext uri="{BB962C8B-B14F-4D97-AF65-F5344CB8AC3E}">
        <p14:creationId xmlns:p14="http://schemas.microsoft.com/office/powerpoint/2010/main" val="3128774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136775" y="228600"/>
            <a:ext cx="8153400" cy="990600"/>
          </a:xfrm>
        </p:spPr>
        <p:txBody>
          <a:bodyPr/>
          <a:lstStyle/>
          <a:p>
            <a:r>
              <a:rPr lang="ro-RO" altLang="ru-RU" dirty="0"/>
              <a:t>Funcţiile unui sistem informaţional</a:t>
            </a:r>
            <a:endParaRPr lang="ru-RU" altLang="ru-RU" dirty="0" smtClean="0"/>
          </a:p>
        </p:txBody>
      </p:sp>
      <p:sp>
        <p:nvSpPr>
          <p:cNvPr id="36867" name="Content Placeholder 2"/>
          <p:cNvSpPr>
            <a:spLocks noGrp="1"/>
          </p:cNvSpPr>
          <p:nvPr>
            <p:ph sz="quarter" idx="1"/>
          </p:nvPr>
        </p:nvSpPr>
        <p:spPr>
          <a:xfrm>
            <a:off x="424070" y="1600201"/>
            <a:ext cx="11290852" cy="4924425"/>
          </a:xfrm>
        </p:spPr>
        <p:txBody>
          <a:bodyPr/>
          <a:lstStyle/>
          <a:p>
            <a:pPr marL="0" indent="0">
              <a:buNone/>
            </a:pPr>
            <a:r>
              <a:rPr lang="ro-RO" altLang="ru-RU" dirty="0"/>
              <a:t>Funcţiile unui sistem informaţional sunt:</a:t>
            </a:r>
          </a:p>
          <a:p>
            <a:pPr marL="0" indent="0">
              <a:buNone/>
            </a:pPr>
            <a:r>
              <a:rPr lang="ro-RO" altLang="ru-RU" dirty="0"/>
              <a:t>- să colecteze date din sistemele operaţional şi decizional precum şi informaţiile ce provin din mediul extern;</a:t>
            </a:r>
          </a:p>
          <a:p>
            <a:pPr marL="0" indent="0">
              <a:buNone/>
            </a:pPr>
            <a:r>
              <a:rPr lang="ro-RO" altLang="ru-RU" dirty="0"/>
              <a:t>- să memoreze aceste date precum şi informaţii rezultate din </a:t>
            </a:r>
            <a:r>
              <a:rPr lang="ro-RO" altLang="ru-RU" dirty="0" smtClean="0"/>
              <a:t>proceasarea </a:t>
            </a:r>
            <a:r>
              <a:rPr lang="ro-RO" altLang="ru-RU" dirty="0"/>
              <a:t>lor;</a:t>
            </a:r>
          </a:p>
          <a:p>
            <a:pPr marL="0" indent="0">
              <a:buNone/>
            </a:pPr>
            <a:r>
              <a:rPr lang="ro-RO" altLang="ru-RU" dirty="0"/>
              <a:t>- să asigure accesul la memorie în vederea comunicării informaţiilor stocate;</a:t>
            </a:r>
          </a:p>
          <a:p>
            <a:pPr marL="0" indent="0">
              <a:buNone/>
            </a:pPr>
            <a:r>
              <a:rPr lang="ro-RO" altLang="ru-RU" dirty="0"/>
              <a:t>- să prelucreze informaţiile la cerea sistemului operaţional şi a sistemului de conducere</a:t>
            </a:r>
            <a:br>
              <a:rPr lang="ro-RO" altLang="ru-RU" dirty="0"/>
            </a:br>
            <a:endParaRPr lang="ru-RU" altLang="ru-RU" dirty="0" smtClean="0"/>
          </a:p>
        </p:txBody>
      </p:sp>
    </p:spTree>
    <p:extLst>
      <p:ext uri="{BB962C8B-B14F-4D97-AF65-F5344CB8AC3E}">
        <p14:creationId xmlns:p14="http://schemas.microsoft.com/office/powerpoint/2010/main" val="3483653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136775" y="228600"/>
            <a:ext cx="8153400" cy="990600"/>
          </a:xfrm>
        </p:spPr>
        <p:txBody>
          <a:bodyPr/>
          <a:lstStyle/>
          <a:p>
            <a:r>
              <a:rPr lang="vi-VN" altLang="ru-RU" dirty="0" smtClean="0">
                <a:latin typeface="Times New Roman" panose="02020603050405020304" pitchFamily="18" charset="0"/>
                <a:cs typeface="Times New Roman" panose="02020603050405020304" pitchFamily="18" charset="0"/>
              </a:rPr>
              <a:t>Componente</a:t>
            </a:r>
            <a:r>
              <a:rPr lang="ro-RO" altLang="ru-RU" dirty="0" smtClean="0">
                <a:latin typeface="Times New Roman" panose="02020603050405020304" pitchFamily="18" charset="0"/>
                <a:cs typeface="Times New Roman" panose="02020603050405020304" pitchFamily="18" charset="0"/>
              </a:rPr>
              <a:t> </a:t>
            </a:r>
            <a:r>
              <a:rPr lang="vi-VN" altLang="ru-RU" dirty="0" smtClean="0">
                <a:latin typeface="Times New Roman" panose="02020603050405020304" pitchFamily="18" charset="0"/>
                <a:cs typeface="Times New Roman" panose="02020603050405020304" pitchFamily="18" charset="0"/>
              </a:rPr>
              <a:t> ierarhizate</a:t>
            </a:r>
            <a:r>
              <a:rPr lang="ro-RO" altLang="ru-RU" dirty="0" smtClean="0">
                <a:latin typeface="Times New Roman" panose="02020603050405020304" pitchFamily="18" charset="0"/>
                <a:cs typeface="Times New Roman" panose="02020603050405020304" pitchFamily="18" charset="0"/>
              </a:rPr>
              <a:t> ale SI</a:t>
            </a:r>
            <a:endParaRPr lang="ru-RU" altLang="ru-RU" dirty="0" smtClean="0"/>
          </a:p>
        </p:txBody>
      </p:sp>
      <p:sp>
        <p:nvSpPr>
          <p:cNvPr id="39939" name="Content Placeholder 2"/>
          <p:cNvSpPr>
            <a:spLocks noGrp="1"/>
          </p:cNvSpPr>
          <p:nvPr>
            <p:ph sz="quarter" idx="1"/>
          </p:nvPr>
        </p:nvSpPr>
        <p:spPr>
          <a:xfrm>
            <a:off x="1007164" y="1219200"/>
            <a:ext cx="10747513" cy="5428492"/>
          </a:xfrm>
        </p:spPr>
        <p:txBody>
          <a:bodyPr/>
          <a:lstStyle/>
          <a:p>
            <a:r>
              <a:rPr lang="pt-BR" altLang="ru-RU" sz="2400" dirty="0">
                <a:latin typeface="Times New Roman" panose="02020603050405020304" pitchFamily="18" charset="0"/>
                <a:cs typeface="Times New Roman" panose="02020603050405020304" pitchFamily="18" charset="0"/>
              </a:rPr>
              <a:t>Practica de realizare a sistemelor</a:t>
            </a:r>
            <a:r>
              <a:rPr lang="ro-RO" altLang="ru-RU" sz="2400" dirty="0">
                <a:latin typeface="Times New Roman" panose="02020603050405020304" pitchFamily="18" charset="0"/>
                <a:cs typeface="Times New Roman" panose="02020603050405020304" pitchFamily="18" charset="0"/>
              </a:rPr>
              <a:t> </a:t>
            </a:r>
            <a:r>
              <a:rPr lang="it-IT" altLang="ru-RU" sz="2400" dirty="0">
                <a:latin typeface="Times New Roman" panose="02020603050405020304" pitchFamily="18" charset="0"/>
                <a:cs typeface="Times New Roman" panose="02020603050405020304" pitchFamily="18" charset="0"/>
              </a:rPr>
              <a:t>informaţionale şi informatice a dovedit</a:t>
            </a:r>
            <a:r>
              <a:rPr lang="ro-RO" altLang="ru-RU" sz="2400" dirty="0">
                <a:latin typeface="Times New Roman" panose="02020603050405020304" pitchFamily="18" charset="0"/>
                <a:cs typeface="Times New Roman" panose="02020603050405020304" pitchFamily="18" charset="0"/>
              </a:rPr>
              <a:t> </a:t>
            </a:r>
            <a:r>
              <a:rPr lang="vi-VN" altLang="ru-RU" sz="2400" dirty="0">
                <a:latin typeface="Times New Roman" panose="02020603050405020304" pitchFamily="18" charset="0"/>
                <a:cs typeface="Times New Roman" panose="02020603050405020304" pitchFamily="18" charset="0"/>
              </a:rPr>
              <a:t>necesitatea structurării sistemului în</a:t>
            </a:r>
            <a:r>
              <a:rPr lang="ro-RO" altLang="ru-RU" sz="2400" dirty="0">
                <a:latin typeface="Times New Roman" panose="02020603050405020304" pitchFamily="18" charset="0"/>
                <a:cs typeface="Times New Roman" panose="02020603050405020304" pitchFamily="18" charset="0"/>
              </a:rPr>
              <a:t> </a:t>
            </a:r>
            <a:r>
              <a:rPr lang="vi-VN" altLang="ru-RU" sz="2400" dirty="0">
                <a:latin typeface="Times New Roman" panose="02020603050405020304" pitchFamily="18" charset="0"/>
                <a:cs typeface="Times New Roman" panose="02020603050405020304" pitchFamily="18" charset="0"/>
              </a:rPr>
              <a:t>elemente componente, ierarhizate după</a:t>
            </a:r>
            <a:r>
              <a:rPr lang="ro-RO" altLang="ru-RU" sz="2400" dirty="0">
                <a:latin typeface="Times New Roman" panose="02020603050405020304" pitchFamily="18" charset="0"/>
                <a:cs typeface="Times New Roman" panose="02020603050405020304" pitchFamily="18" charset="0"/>
              </a:rPr>
              <a:t> anumite criterii.</a:t>
            </a:r>
            <a:endParaRPr lang="ru-RU" altLang="ru-RU" sz="2400" dirty="0">
              <a:latin typeface="Times New Roman" panose="02020603050405020304" pitchFamily="18" charset="0"/>
              <a:cs typeface="Times New Roman" panose="02020603050405020304" pitchFamily="18" charset="0"/>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62" y="2209800"/>
            <a:ext cx="9816365" cy="443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056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sz="quarter" idx="1"/>
          </p:nvPr>
        </p:nvSpPr>
        <p:spPr>
          <a:xfrm>
            <a:off x="401782" y="332509"/>
            <a:ext cx="10626435" cy="5623791"/>
          </a:xfrm>
        </p:spPr>
        <p:txBody>
          <a:bodyPr>
            <a:normAutofit fontScale="85000" lnSpcReduction="10000"/>
          </a:bodyPr>
          <a:lstStyle/>
          <a:p>
            <a:r>
              <a:rPr lang="ro-RO" b="1" i="1" dirty="0">
                <a:solidFill>
                  <a:srgbClr val="C00000"/>
                </a:solidFill>
              </a:rPr>
              <a:t>Tema 5 - Bazele modelării sistemelor informaționale</a:t>
            </a:r>
            <a:r>
              <a:rPr lang="ro-RO" i="1" dirty="0">
                <a:solidFill>
                  <a:srgbClr val="C00000"/>
                </a:solidFill>
              </a:rPr>
              <a:t> </a:t>
            </a:r>
            <a:r>
              <a:rPr lang="ro-RO" dirty="0"/>
              <a:t>- studiază în detaliu conceptele IDEF: </a:t>
            </a:r>
            <a:r>
              <a:rPr lang="ro-RO" i="1" dirty="0"/>
              <a:t>noțiuni generale, standardul IDEF0, modelarea funcţiilor, modelarea proceselor standardul IDEF3, modelarea obiect orientată, standardul IDEF4, rețele Petri și modelarea sistemelor informaționale, modelarea logică a fluxurilor de date în conotația DFD, modelarea datelor în standardul IDEF1x.</a:t>
            </a:r>
            <a:endParaRPr lang="ru-RU" dirty="0"/>
          </a:p>
          <a:p>
            <a:r>
              <a:rPr lang="ro-RO" b="1" i="1" dirty="0" smtClean="0">
                <a:solidFill>
                  <a:srgbClr val="C00000"/>
                </a:solidFill>
              </a:rPr>
              <a:t>Tema </a:t>
            </a:r>
            <a:r>
              <a:rPr lang="ro-RO" b="1" i="1" dirty="0">
                <a:solidFill>
                  <a:srgbClr val="C00000"/>
                </a:solidFill>
              </a:rPr>
              <a:t>6 - Metode de </a:t>
            </a:r>
            <a:r>
              <a:rPr lang="ro-RO" b="1" i="1" dirty="0" smtClean="0">
                <a:solidFill>
                  <a:srgbClr val="C00000"/>
                </a:solidFill>
              </a:rPr>
              <a:t>proiectare - </a:t>
            </a:r>
            <a:r>
              <a:rPr lang="ro-RO" dirty="0" smtClean="0"/>
              <a:t>uprinde</a:t>
            </a:r>
            <a:r>
              <a:rPr lang="ro-RO" dirty="0"/>
              <a:t>: </a:t>
            </a:r>
            <a:r>
              <a:rPr lang="ro-RO" i="1" dirty="0"/>
              <a:t>principii de abordare în proiectare, metode de proiectare, proiectarea canonică, proiectare-tip.</a:t>
            </a:r>
            <a:endParaRPr lang="ru-RU" dirty="0"/>
          </a:p>
          <a:p>
            <a:r>
              <a:rPr lang="ro-RO" b="1" i="1" dirty="0">
                <a:solidFill>
                  <a:srgbClr val="C00000"/>
                </a:solidFill>
              </a:rPr>
              <a:t>Tema 7 - Analiza și modelarea spațiului funcțional</a:t>
            </a:r>
            <a:r>
              <a:rPr lang="ro-RO" dirty="0"/>
              <a:t> - aici sunt studiate:</a:t>
            </a:r>
            <a:r>
              <a:rPr lang="ro-RO" i="1" dirty="0"/>
              <a:t> modelul business complet,</a:t>
            </a:r>
            <a:r>
              <a:rPr lang="ro-RO" dirty="0"/>
              <a:t> </a:t>
            </a:r>
            <a:r>
              <a:rPr lang="ro-RO" i="1" dirty="0"/>
              <a:t>misiunea companiei, matricea responsabilităților, modelele fluxurilor proceselor, modelul structurilor de date, modelul interacțiunii cu mediul exterior, șabloane în modelarea companiei, șabloane pentru elaborarea misiunii, șabloane pentru formarea afacerilor.</a:t>
            </a:r>
            <a:endParaRPr lang="ru-RU" dirty="0"/>
          </a:p>
          <a:p>
            <a:r>
              <a:rPr lang="ro-RO" b="1" i="1" dirty="0">
                <a:solidFill>
                  <a:srgbClr val="C00000"/>
                </a:solidFill>
              </a:rPr>
              <a:t>Tema 8 - Analiza obiectului informatizării </a:t>
            </a:r>
            <a:r>
              <a:rPr lang="ro-RO" dirty="0"/>
              <a:t>- reprezintă un ghid în:</a:t>
            </a:r>
            <a:r>
              <a:rPr lang="ro-RO" i="1" dirty="0"/>
              <a:t> analiza preliminară a obiectului pentru care va fi creat sistemul informațional, fazele parcurse în analiza preliminară, procesul de analiză detaliată, cercetarea rezultatelor analizei detaliate, diagnosticarea structural-funcțională, documentele din componența raportului final și problemele soluționate.</a:t>
            </a:r>
            <a:endParaRPr lang="ru-RU" dirty="0"/>
          </a:p>
          <a:p>
            <a:pPr lvl="2">
              <a:spcBef>
                <a:spcPts val="600"/>
              </a:spcBef>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ru-RU" altLang="en-US" sz="2400" dirty="0">
              <a:latin typeface="Tahoma" panose="020B0604030504040204" pitchFamily="34" charset="0"/>
              <a:cs typeface="Tahoma" panose="020B0604030504040204" pitchFamily="34" charset="0"/>
            </a:endParaRPr>
          </a:p>
        </p:txBody>
      </p:sp>
      <p:sp>
        <p:nvSpPr>
          <p:cNvPr id="24580" name="Rectangle 3"/>
          <p:cNvSpPr>
            <a:spLocks noChangeArrowheads="1"/>
          </p:cNvSpPr>
          <p:nvPr/>
        </p:nvSpPr>
        <p:spPr bwMode="auto">
          <a:xfrm>
            <a:off x="4035425" y="127635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1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1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1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1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9pPr>
          </a:lstStyle>
          <a:p>
            <a:pPr>
              <a:lnSpc>
                <a:spcPct val="90000"/>
              </a:lnSpc>
              <a:spcBef>
                <a:spcPct val="0"/>
              </a:spcBef>
              <a:buClr>
                <a:srgbClr val="FFFFFF"/>
              </a:buClr>
              <a:buSzPct val="100000"/>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40768737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
          </p:nvPr>
        </p:nvSpPr>
        <p:spPr>
          <a:xfrm>
            <a:off x="371060" y="0"/>
            <a:ext cx="11092069" cy="6524627"/>
          </a:xfrm>
        </p:spPr>
        <p:txBody>
          <a:bodyPr/>
          <a:lstStyle/>
          <a:p>
            <a:endParaRPr lang="ro-RO" altLang="ru-RU" sz="2400" b="1" dirty="0" smtClean="0"/>
          </a:p>
          <a:p>
            <a:r>
              <a:rPr lang="en-US" altLang="ru-RU" b="1" dirty="0" err="1" smtClean="0"/>
              <a:t>Sistemul</a:t>
            </a:r>
            <a:r>
              <a:rPr lang="en-US" altLang="ru-RU" dirty="0" smtClean="0"/>
              <a:t> </a:t>
            </a:r>
            <a:r>
              <a:rPr lang="en-US" altLang="ru-RU" dirty="0" err="1"/>
              <a:t>trebuie</a:t>
            </a:r>
            <a:r>
              <a:rPr lang="en-US" altLang="ru-RU" dirty="0"/>
              <a:t> </a:t>
            </a:r>
            <a:r>
              <a:rPr lang="en-US" altLang="ru-RU" dirty="0" err="1"/>
              <a:t>să</a:t>
            </a:r>
            <a:r>
              <a:rPr lang="en-US" altLang="ru-RU" dirty="0"/>
              <a:t> </a:t>
            </a:r>
            <a:r>
              <a:rPr lang="en-US" altLang="ru-RU" dirty="0" err="1"/>
              <a:t>urmărească</a:t>
            </a:r>
            <a:r>
              <a:rPr lang="en-US" altLang="ru-RU" dirty="0"/>
              <a:t> </a:t>
            </a:r>
            <a:r>
              <a:rPr lang="en-US" altLang="ru-RU" dirty="0" err="1"/>
              <a:t>realizarea</a:t>
            </a:r>
            <a:r>
              <a:rPr lang="en-US" altLang="ru-RU" dirty="0"/>
              <a:t> </a:t>
            </a:r>
            <a:r>
              <a:rPr lang="en-US" altLang="ru-RU" dirty="0" err="1"/>
              <a:t>obiectivelor</a:t>
            </a:r>
            <a:r>
              <a:rPr lang="en-US" altLang="ru-RU" dirty="0"/>
              <a:t> </a:t>
            </a:r>
            <a:r>
              <a:rPr lang="en-US" altLang="ru-RU" dirty="0" err="1"/>
              <a:t>generale</a:t>
            </a:r>
            <a:r>
              <a:rPr lang="en-US" altLang="ru-RU" dirty="0"/>
              <a:t> ale </a:t>
            </a:r>
            <a:r>
              <a:rPr lang="en-US" altLang="ru-RU" dirty="0" err="1"/>
              <a:t>organizaţiei</a:t>
            </a:r>
            <a:r>
              <a:rPr lang="en-US" altLang="ru-RU" dirty="0"/>
              <a:t>, fixate </a:t>
            </a:r>
            <a:r>
              <a:rPr lang="en-US" altLang="ru-RU" dirty="0" err="1"/>
              <a:t>pe</a:t>
            </a:r>
            <a:r>
              <a:rPr lang="en-US" altLang="ru-RU" dirty="0"/>
              <a:t> o </a:t>
            </a:r>
            <a:r>
              <a:rPr lang="en-US" altLang="ru-RU" dirty="0" err="1"/>
              <a:t>perioadă</a:t>
            </a:r>
            <a:r>
              <a:rPr lang="en-US" altLang="ru-RU" dirty="0"/>
              <a:t> </a:t>
            </a:r>
            <a:r>
              <a:rPr lang="en-US" altLang="ru-RU" dirty="0" err="1"/>
              <a:t>mai</a:t>
            </a:r>
            <a:r>
              <a:rPr lang="en-US" altLang="ru-RU" dirty="0"/>
              <a:t> </a:t>
            </a:r>
            <a:r>
              <a:rPr lang="en-US" altLang="ru-RU" dirty="0" err="1"/>
              <a:t>lungă</a:t>
            </a:r>
            <a:r>
              <a:rPr lang="en-US" altLang="ru-RU" dirty="0"/>
              <a:t> de </a:t>
            </a:r>
            <a:r>
              <a:rPr lang="en-US" altLang="ru-RU" dirty="0" err="1"/>
              <a:t>timp</a:t>
            </a:r>
            <a:r>
              <a:rPr lang="en-US" altLang="ru-RU" dirty="0"/>
              <a:t>, </a:t>
            </a:r>
            <a:r>
              <a:rPr lang="en-US" altLang="ru-RU" dirty="0" err="1"/>
              <a:t>către</a:t>
            </a:r>
            <a:r>
              <a:rPr lang="en-US" altLang="ru-RU" dirty="0"/>
              <a:t> </a:t>
            </a:r>
            <a:r>
              <a:rPr lang="en-US" altLang="ru-RU" dirty="0" err="1"/>
              <a:t>îndeplinirea</a:t>
            </a:r>
            <a:r>
              <a:rPr lang="en-US" altLang="ru-RU" dirty="0"/>
              <a:t> </a:t>
            </a:r>
            <a:r>
              <a:rPr lang="en-US" altLang="ru-RU" dirty="0" err="1"/>
              <a:t>acestora</a:t>
            </a:r>
            <a:r>
              <a:rPr lang="en-US" altLang="ru-RU" dirty="0"/>
              <a:t> </a:t>
            </a:r>
            <a:r>
              <a:rPr lang="en-US" altLang="ru-RU" dirty="0" err="1"/>
              <a:t>fiind</a:t>
            </a:r>
            <a:r>
              <a:rPr lang="en-US" altLang="ru-RU" dirty="0"/>
              <a:t> </a:t>
            </a:r>
            <a:r>
              <a:rPr lang="en-US" altLang="ru-RU" dirty="0" err="1"/>
              <a:t>orientat</a:t>
            </a:r>
            <a:r>
              <a:rPr lang="en-US" altLang="ru-RU" dirty="0"/>
              <a:t> </a:t>
            </a:r>
            <a:r>
              <a:rPr lang="en-US" altLang="ru-RU" dirty="0" err="1"/>
              <a:t>ansamblul</a:t>
            </a:r>
            <a:r>
              <a:rPr lang="en-US" altLang="ru-RU" dirty="0"/>
              <a:t> </a:t>
            </a:r>
            <a:r>
              <a:rPr lang="en-US" altLang="ru-RU" dirty="0" err="1"/>
              <a:t>funcţiunilor</a:t>
            </a:r>
            <a:r>
              <a:rPr lang="en-US" altLang="ru-RU" dirty="0"/>
              <a:t> de </a:t>
            </a:r>
            <a:r>
              <a:rPr lang="en-US" altLang="ru-RU" dirty="0" err="1"/>
              <a:t>organizaţie</a:t>
            </a:r>
            <a:r>
              <a:rPr lang="en-US" altLang="ru-RU" dirty="0"/>
              <a:t>/</a:t>
            </a:r>
            <a:r>
              <a:rPr lang="en-US" altLang="ru-RU" dirty="0" err="1"/>
              <a:t>unitate</a:t>
            </a:r>
            <a:r>
              <a:rPr lang="en-US" altLang="ru-RU" dirty="0"/>
              <a:t> </a:t>
            </a:r>
            <a:r>
              <a:rPr lang="en-US" altLang="ru-RU" dirty="0" err="1"/>
              <a:t>economică</a:t>
            </a:r>
            <a:r>
              <a:rPr lang="en-US" altLang="ru-RU" dirty="0"/>
              <a:t>. </a:t>
            </a:r>
            <a:endParaRPr lang="ru-RU" altLang="ru-RU" dirty="0"/>
          </a:p>
          <a:p>
            <a:r>
              <a:rPr lang="en-US" altLang="ru-RU" b="1" dirty="0" err="1"/>
              <a:t>Subsistemul</a:t>
            </a:r>
            <a:r>
              <a:rPr lang="en-US" altLang="ru-RU" b="1" dirty="0"/>
              <a:t> </a:t>
            </a:r>
            <a:r>
              <a:rPr lang="en-US" altLang="ru-RU" dirty="0" err="1"/>
              <a:t>corespunde</a:t>
            </a:r>
            <a:r>
              <a:rPr lang="en-US" altLang="ru-RU" dirty="0"/>
              <a:t> </a:t>
            </a:r>
            <a:r>
              <a:rPr lang="en-US" altLang="ru-RU" dirty="0" err="1"/>
              <a:t>unor</a:t>
            </a:r>
            <a:r>
              <a:rPr lang="en-US" altLang="ru-RU" dirty="0"/>
              <a:t> </a:t>
            </a:r>
            <a:r>
              <a:rPr lang="en-US" altLang="ru-RU" dirty="0" err="1"/>
              <a:t>obiective</a:t>
            </a:r>
            <a:r>
              <a:rPr lang="en-US" altLang="ru-RU" dirty="0"/>
              <a:t> derivate din </a:t>
            </a:r>
            <a:r>
              <a:rPr lang="en-US" altLang="ru-RU" dirty="0" err="1"/>
              <a:t>cele</a:t>
            </a:r>
            <a:r>
              <a:rPr lang="en-US" altLang="ru-RU" dirty="0"/>
              <a:t> </a:t>
            </a:r>
            <a:r>
              <a:rPr lang="en-US" altLang="ru-RU" dirty="0" err="1"/>
              <a:t>generale</a:t>
            </a:r>
            <a:r>
              <a:rPr lang="en-US" altLang="ru-RU" dirty="0"/>
              <a:t>, de </a:t>
            </a:r>
            <a:r>
              <a:rPr lang="en-US" altLang="ru-RU" dirty="0" err="1"/>
              <a:t>exemplu</a:t>
            </a:r>
            <a:r>
              <a:rPr lang="en-US" altLang="ru-RU" dirty="0"/>
              <a:t>: </a:t>
            </a:r>
            <a:r>
              <a:rPr lang="en-US" altLang="ru-RU" dirty="0" err="1"/>
              <a:t>aprovizionarea</a:t>
            </a:r>
            <a:r>
              <a:rPr lang="en-US" altLang="ru-RU" dirty="0"/>
              <a:t> cu </a:t>
            </a:r>
            <a:r>
              <a:rPr lang="en-US" altLang="ru-RU" dirty="0" err="1"/>
              <a:t>materii</a:t>
            </a:r>
            <a:r>
              <a:rPr lang="en-US" altLang="ru-RU" dirty="0"/>
              <a:t> prime </a:t>
            </a:r>
            <a:r>
              <a:rPr lang="en-US" altLang="ru-RU" dirty="0" err="1"/>
              <a:t>şi</a:t>
            </a:r>
            <a:r>
              <a:rPr lang="en-US" altLang="ru-RU" dirty="0"/>
              <a:t> </a:t>
            </a:r>
            <a:r>
              <a:rPr lang="en-US" altLang="ru-RU" dirty="0" err="1"/>
              <a:t>materiale</a:t>
            </a:r>
            <a:r>
              <a:rPr lang="en-US" altLang="ru-RU" dirty="0"/>
              <a:t>, </a:t>
            </a:r>
            <a:r>
              <a:rPr lang="en-US" altLang="ru-RU" dirty="0" err="1"/>
              <a:t>cercetarea</a:t>
            </a:r>
            <a:r>
              <a:rPr lang="en-US" altLang="ru-RU" dirty="0"/>
              <a:t> </a:t>
            </a:r>
            <a:r>
              <a:rPr lang="en-US" altLang="ru-RU" dirty="0" err="1"/>
              <a:t>şi</a:t>
            </a:r>
            <a:r>
              <a:rPr lang="en-US" altLang="ru-RU" dirty="0"/>
              <a:t> </a:t>
            </a:r>
            <a:r>
              <a:rPr lang="en-US" altLang="ru-RU" dirty="0" err="1"/>
              <a:t>proiectarea</a:t>
            </a:r>
            <a:r>
              <a:rPr lang="en-US" altLang="ru-RU" dirty="0"/>
              <a:t> </a:t>
            </a:r>
            <a:r>
              <a:rPr lang="en-US" altLang="ru-RU" dirty="0" err="1"/>
              <a:t>produselor</a:t>
            </a:r>
            <a:r>
              <a:rPr lang="en-US" altLang="ru-RU" dirty="0"/>
              <a:t> </a:t>
            </a:r>
            <a:r>
              <a:rPr lang="en-US" altLang="ru-RU" dirty="0" err="1"/>
              <a:t>şi</a:t>
            </a:r>
            <a:r>
              <a:rPr lang="en-US" altLang="ru-RU" dirty="0"/>
              <a:t> </a:t>
            </a:r>
            <a:r>
              <a:rPr lang="en-US" altLang="ru-RU" dirty="0" err="1"/>
              <a:t>tehnologiilor</a:t>
            </a:r>
            <a:r>
              <a:rPr lang="en-US" altLang="ru-RU" dirty="0"/>
              <a:t> </a:t>
            </a:r>
            <a:r>
              <a:rPr lang="en-US" altLang="ru-RU" dirty="0" err="1"/>
              <a:t>noi</a:t>
            </a:r>
            <a:r>
              <a:rPr lang="en-US" altLang="ru-RU" dirty="0"/>
              <a:t> care </a:t>
            </a:r>
            <a:r>
              <a:rPr lang="en-US" altLang="ru-RU" dirty="0" err="1"/>
              <a:t>ar</a:t>
            </a:r>
            <a:r>
              <a:rPr lang="en-US" altLang="ru-RU" dirty="0"/>
              <a:t> conduce la </a:t>
            </a:r>
            <a:r>
              <a:rPr lang="en-US" altLang="ru-RU" dirty="0" err="1"/>
              <a:t>creşterea</a:t>
            </a:r>
            <a:r>
              <a:rPr lang="en-US" altLang="ru-RU" dirty="0"/>
              <a:t> </a:t>
            </a:r>
            <a:r>
              <a:rPr lang="en-US" altLang="ru-RU" dirty="0" err="1"/>
              <a:t>rentabilităţii</a:t>
            </a:r>
            <a:r>
              <a:rPr lang="en-US" altLang="ru-RU" dirty="0"/>
              <a:t>, etc.</a:t>
            </a:r>
            <a:endParaRPr lang="ru-RU" altLang="ru-RU" dirty="0"/>
          </a:p>
          <a:p>
            <a:r>
              <a:rPr lang="en-US" altLang="ru-RU" b="1" dirty="0"/>
              <a:t> </a:t>
            </a:r>
            <a:r>
              <a:rPr lang="en-US" altLang="ru-RU" b="1" dirty="0" err="1"/>
              <a:t>Aplicaţia</a:t>
            </a:r>
            <a:r>
              <a:rPr lang="en-US" altLang="ru-RU" dirty="0"/>
              <a:t>, ca o </a:t>
            </a:r>
            <a:r>
              <a:rPr lang="en-US" altLang="ru-RU" dirty="0" err="1"/>
              <a:t>componentă</a:t>
            </a:r>
            <a:r>
              <a:rPr lang="en-US" altLang="ru-RU" dirty="0"/>
              <a:t> a </a:t>
            </a:r>
            <a:r>
              <a:rPr lang="en-US" altLang="ru-RU" dirty="0" err="1"/>
              <a:t>subsistemului</a:t>
            </a:r>
            <a:r>
              <a:rPr lang="en-US" altLang="ru-RU" dirty="0"/>
              <a:t>, se </a:t>
            </a:r>
            <a:r>
              <a:rPr lang="en-US" altLang="ru-RU" dirty="0" err="1"/>
              <a:t>dezvoltă</a:t>
            </a:r>
            <a:r>
              <a:rPr lang="en-US" altLang="ru-RU" dirty="0"/>
              <a:t> la </a:t>
            </a:r>
            <a:r>
              <a:rPr lang="en-US" altLang="ru-RU" dirty="0" err="1"/>
              <a:t>nivelul</a:t>
            </a:r>
            <a:r>
              <a:rPr lang="en-US" altLang="ru-RU" dirty="0"/>
              <a:t> </a:t>
            </a:r>
            <a:r>
              <a:rPr lang="en-US" altLang="ru-RU" dirty="0" err="1"/>
              <a:t>unor</a:t>
            </a:r>
            <a:r>
              <a:rPr lang="en-US" altLang="ru-RU" dirty="0"/>
              <a:t> </a:t>
            </a:r>
            <a:r>
              <a:rPr lang="en-US" altLang="ru-RU" dirty="0" err="1"/>
              <a:t>activităţi</a:t>
            </a:r>
            <a:r>
              <a:rPr lang="en-US" altLang="ru-RU" dirty="0"/>
              <a:t> </a:t>
            </a:r>
            <a:r>
              <a:rPr lang="en-US" altLang="ru-RU" dirty="0" err="1"/>
              <a:t>şi</a:t>
            </a:r>
            <a:r>
              <a:rPr lang="en-US" altLang="ru-RU" dirty="0"/>
              <a:t> </a:t>
            </a:r>
            <a:r>
              <a:rPr lang="en-US" altLang="ru-RU" dirty="0" err="1"/>
              <a:t>compartimente</a:t>
            </a:r>
            <a:r>
              <a:rPr lang="en-US" altLang="ru-RU" dirty="0"/>
              <a:t> din </a:t>
            </a:r>
            <a:r>
              <a:rPr lang="en-US" altLang="ru-RU" dirty="0" err="1"/>
              <a:t>cadrul</a:t>
            </a:r>
            <a:r>
              <a:rPr lang="en-US" altLang="ru-RU" dirty="0"/>
              <a:t> </a:t>
            </a:r>
            <a:r>
              <a:rPr lang="en-US" altLang="ru-RU" dirty="0" err="1"/>
              <a:t>organizaţiei</a:t>
            </a:r>
            <a:r>
              <a:rPr lang="en-US" altLang="ru-RU" dirty="0"/>
              <a:t> (de </a:t>
            </a:r>
            <a:r>
              <a:rPr lang="en-US" altLang="ru-RU" dirty="0" err="1"/>
              <a:t>exemplu</a:t>
            </a:r>
            <a:r>
              <a:rPr lang="en-US" altLang="ru-RU" dirty="0"/>
              <a:t>: </a:t>
            </a:r>
            <a:r>
              <a:rPr lang="en-US" altLang="ru-RU" dirty="0" err="1"/>
              <a:t>programarea</a:t>
            </a:r>
            <a:r>
              <a:rPr lang="en-US" altLang="ru-RU" dirty="0"/>
              <a:t>, </a:t>
            </a:r>
            <a:r>
              <a:rPr lang="en-US" altLang="ru-RU" dirty="0" err="1"/>
              <a:t>lansarea</a:t>
            </a:r>
            <a:r>
              <a:rPr lang="en-US" altLang="ru-RU" dirty="0"/>
              <a:t> </a:t>
            </a:r>
            <a:r>
              <a:rPr lang="en-US" altLang="ru-RU" dirty="0" err="1"/>
              <a:t>şi</a:t>
            </a:r>
            <a:r>
              <a:rPr lang="en-US" altLang="ru-RU" dirty="0"/>
              <a:t> </a:t>
            </a:r>
            <a:r>
              <a:rPr lang="en-US" altLang="ru-RU" dirty="0" err="1"/>
              <a:t>urmărirea</a:t>
            </a:r>
            <a:r>
              <a:rPr lang="en-US" altLang="ru-RU" dirty="0"/>
              <a:t> </a:t>
            </a:r>
            <a:r>
              <a:rPr lang="en-US" altLang="ru-RU" dirty="0" err="1"/>
              <a:t>producţiei</a:t>
            </a:r>
            <a:r>
              <a:rPr lang="en-US" altLang="ru-RU" dirty="0"/>
              <a:t>, </a:t>
            </a:r>
            <a:r>
              <a:rPr lang="en-US" altLang="ru-RU" dirty="0" err="1"/>
              <a:t>planificarea</a:t>
            </a:r>
            <a:r>
              <a:rPr lang="en-US" altLang="ru-RU" dirty="0"/>
              <a:t> </a:t>
            </a:r>
            <a:r>
              <a:rPr lang="en-US" altLang="ru-RU" dirty="0" err="1"/>
              <a:t>cheltuielilor</a:t>
            </a:r>
            <a:r>
              <a:rPr lang="en-US" altLang="ru-RU" dirty="0"/>
              <a:t> de </a:t>
            </a:r>
            <a:r>
              <a:rPr lang="en-US" altLang="ru-RU" dirty="0" err="1"/>
              <a:t>producţie</a:t>
            </a:r>
            <a:r>
              <a:rPr lang="en-US" altLang="ru-RU" dirty="0"/>
              <a:t>). </a:t>
            </a:r>
            <a:endParaRPr lang="ru-RU" altLang="ru-RU" dirty="0"/>
          </a:p>
          <a:p>
            <a:endParaRPr lang="ru-RU" altLang="ru-RU" dirty="0" smtClean="0"/>
          </a:p>
        </p:txBody>
      </p:sp>
    </p:spTree>
    <p:extLst>
      <p:ext uri="{BB962C8B-B14F-4D97-AF65-F5344CB8AC3E}">
        <p14:creationId xmlns:p14="http://schemas.microsoft.com/office/powerpoint/2010/main" val="2234049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5434" y="2750517"/>
            <a:ext cx="10515600" cy="1325563"/>
          </a:xfrm>
        </p:spPr>
        <p:txBody>
          <a:bodyPr/>
          <a:lstStyle/>
          <a:p>
            <a:pPr algn="ctr"/>
            <a:r>
              <a:rPr lang="en-US" altLang="ru-RU" b="1" dirty="0" err="1"/>
              <a:t>Principii</a:t>
            </a:r>
            <a:r>
              <a:rPr lang="en-US" altLang="ru-RU" b="1" dirty="0"/>
              <a:t> </a:t>
            </a:r>
            <a:r>
              <a:rPr lang="ro-RO" altLang="ru-RU" b="1" dirty="0"/>
              <a:t>de bază</a:t>
            </a:r>
            <a:r>
              <a:rPr lang="en-US" altLang="ru-RU" b="1" dirty="0"/>
              <a:t> la </a:t>
            </a:r>
            <a:r>
              <a:rPr lang="en-US" altLang="ru-RU" b="1" dirty="0" err="1"/>
              <a:t>proiectarea</a:t>
            </a:r>
            <a:r>
              <a:rPr lang="en-US" altLang="ru-RU" b="1" dirty="0"/>
              <a:t> </a:t>
            </a:r>
            <a:r>
              <a:rPr lang="en-US" altLang="ru-RU" b="1" dirty="0" err="1"/>
              <a:t>sistemelor</a:t>
            </a:r>
            <a:r>
              <a:rPr lang="en-US" altLang="ru-RU" b="1" dirty="0"/>
              <a:t> </a:t>
            </a:r>
            <a:r>
              <a:rPr lang="en-US" altLang="ru-RU" b="1" dirty="0" err="1"/>
              <a:t>informaţionale</a:t>
            </a:r>
            <a:endParaRPr lang="ru-RU" dirty="0"/>
          </a:p>
        </p:txBody>
      </p:sp>
    </p:spTree>
    <p:extLst>
      <p:ext uri="{BB962C8B-B14F-4D97-AF65-F5344CB8AC3E}">
        <p14:creationId xmlns:p14="http://schemas.microsoft.com/office/powerpoint/2010/main" val="1972641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926592" y="573024"/>
            <a:ext cx="10643616" cy="5872163"/>
          </a:xfrm>
          <a:prstGeom prst="rect">
            <a:avLst/>
          </a:prstGeom>
        </p:spPr>
      </p:pic>
    </p:spTree>
    <p:extLst>
      <p:ext uri="{BB962C8B-B14F-4D97-AF65-F5344CB8AC3E}">
        <p14:creationId xmlns:p14="http://schemas.microsoft.com/office/powerpoint/2010/main" val="1085277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65043" y="228600"/>
            <a:ext cx="10641496" cy="990600"/>
          </a:xfrm>
        </p:spPr>
        <p:txBody>
          <a:bodyPr>
            <a:normAutofit/>
          </a:bodyPr>
          <a:lstStyle/>
          <a:p>
            <a:pPr algn="ctr"/>
            <a:r>
              <a:rPr lang="en-US" altLang="ru-RU" sz="3600" b="1" dirty="0" err="1"/>
              <a:t>Principii</a:t>
            </a:r>
            <a:r>
              <a:rPr lang="en-US" altLang="ru-RU" sz="3600" b="1" dirty="0"/>
              <a:t> </a:t>
            </a:r>
            <a:r>
              <a:rPr lang="ro-RO" altLang="ru-RU" sz="3600" b="1" dirty="0" smtClean="0"/>
              <a:t>de bază</a:t>
            </a:r>
            <a:r>
              <a:rPr lang="en-US" altLang="ru-RU" sz="3600" b="1" dirty="0" smtClean="0"/>
              <a:t> </a:t>
            </a:r>
            <a:r>
              <a:rPr lang="en-US" altLang="ru-RU" sz="3600" b="1" dirty="0"/>
              <a:t>la </a:t>
            </a:r>
            <a:r>
              <a:rPr lang="en-US" altLang="ru-RU" sz="3600" b="1" dirty="0" err="1"/>
              <a:t>proiectarea</a:t>
            </a:r>
            <a:r>
              <a:rPr lang="en-US" altLang="ru-RU" sz="3600" b="1" dirty="0"/>
              <a:t> </a:t>
            </a:r>
            <a:r>
              <a:rPr lang="en-US" altLang="ru-RU" sz="3600" b="1" dirty="0" err="1"/>
              <a:t>sistemelor</a:t>
            </a:r>
            <a:r>
              <a:rPr lang="en-US" altLang="ru-RU" sz="3600" b="1" dirty="0"/>
              <a:t> </a:t>
            </a:r>
            <a:r>
              <a:rPr lang="en-US" altLang="ru-RU" sz="3600" b="1" dirty="0" err="1"/>
              <a:t>informaţionale</a:t>
            </a:r>
            <a:endParaRPr lang="ru-RU" altLang="ru-RU" sz="3600" dirty="0"/>
          </a:p>
        </p:txBody>
      </p:sp>
      <p:sp>
        <p:nvSpPr>
          <p:cNvPr id="3" name="Content Placeholder 2"/>
          <p:cNvSpPr>
            <a:spLocks noGrp="1"/>
          </p:cNvSpPr>
          <p:nvPr>
            <p:ph sz="quarter" idx="1"/>
          </p:nvPr>
        </p:nvSpPr>
        <p:spPr>
          <a:xfrm>
            <a:off x="357809" y="1046923"/>
            <a:ext cx="11158329" cy="5393634"/>
          </a:xfrm>
        </p:spPr>
        <p:txBody>
          <a:bodyPr>
            <a:normAutofit fontScale="92500" lnSpcReduction="10000"/>
          </a:bodyPr>
          <a:lstStyle/>
          <a:p>
            <a:pPr marL="0" indent="0">
              <a:buNone/>
              <a:defRPr/>
            </a:pPr>
            <a:r>
              <a:rPr lang="en-US" dirty="0" smtClean="0"/>
              <a:t> </a:t>
            </a:r>
            <a:r>
              <a:rPr lang="en-US" sz="2400" dirty="0" err="1"/>
              <a:t>În</a:t>
            </a:r>
            <a:r>
              <a:rPr lang="en-US" sz="2400" dirty="0"/>
              <a:t> </a:t>
            </a:r>
            <a:r>
              <a:rPr lang="en-US" sz="2400" dirty="0" err="1"/>
              <a:t>majoritatea</a:t>
            </a:r>
            <a:r>
              <a:rPr lang="en-US" sz="2400" dirty="0"/>
              <a:t> </a:t>
            </a:r>
            <a:r>
              <a:rPr lang="en-US" sz="2400" dirty="0" err="1"/>
              <a:t>lucrărilor</a:t>
            </a:r>
            <a:r>
              <a:rPr lang="en-US" sz="2400" dirty="0"/>
              <a:t> care se </a:t>
            </a:r>
            <a:r>
              <a:rPr lang="en-US" sz="2400" dirty="0" err="1"/>
              <a:t>ocupă</a:t>
            </a:r>
            <a:r>
              <a:rPr lang="en-US" sz="2400" dirty="0"/>
              <a:t> cu </a:t>
            </a:r>
            <a:r>
              <a:rPr lang="en-US" sz="2400" dirty="0" err="1"/>
              <a:t>realizarea</a:t>
            </a:r>
            <a:r>
              <a:rPr lang="en-US" sz="2400" dirty="0"/>
              <a:t> </a:t>
            </a:r>
            <a:r>
              <a:rPr lang="en-US" sz="2400" dirty="0" err="1"/>
              <a:t>sistemelor</a:t>
            </a:r>
            <a:r>
              <a:rPr lang="en-US" sz="2400" dirty="0"/>
              <a:t> </a:t>
            </a:r>
            <a:r>
              <a:rPr lang="en-US" sz="2400" dirty="0" err="1"/>
              <a:t>informaţionale</a:t>
            </a:r>
            <a:r>
              <a:rPr lang="en-US" sz="2400" dirty="0"/>
              <a:t>, se </a:t>
            </a:r>
            <a:r>
              <a:rPr lang="en-US" sz="2400" dirty="0" err="1"/>
              <a:t>recomandă</a:t>
            </a:r>
            <a:r>
              <a:rPr lang="en-US" sz="2400" dirty="0"/>
              <a:t> </a:t>
            </a:r>
            <a:r>
              <a:rPr lang="en-US" sz="2400" dirty="0" err="1"/>
              <a:t>respectarea</a:t>
            </a:r>
            <a:r>
              <a:rPr lang="en-US" sz="2400" dirty="0"/>
              <a:t> </a:t>
            </a:r>
            <a:r>
              <a:rPr lang="en-US" sz="2400" dirty="0" err="1"/>
              <a:t>unor</a:t>
            </a:r>
            <a:r>
              <a:rPr lang="en-US" sz="2400" dirty="0"/>
              <a:t> </a:t>
            </a:r>
            <a:r>
              <a:rPr lang="en-US" sz="2400" dirty="0" err="1"/>
              <a:t>principii</a:t>
            </a:r>
            <a:r>
              <a:rPr lang="en-US" sz="2400" dirty="0"/>
              <a:t> de </a:t>
            </a:r>
            <a:r>
              <a:rPr lang="en-US" sz="2400" dirty="0" err="1"/>
              <a:t>bază</a:t>
            </a:r>
            <a:r>
              <a:rPr lang="en-US" sz="2400" dirty="0"/>
              <a:t>: </a:t>
            </a:r>
            <a:endParaRPr lang="ro-RO" sz="2400" dirty="0"/>
          </a:p>
          <a:p>
            <a:pPr marL="0" indent="0">
              <a:buNone/>
              <a:defRPr/>
            </a:pPr>
            <a:r>
              <a:rPr lang="ro-RO" sz="2400" dirty="0"/>
              <a:t>1</a:t>
            </a:r>
            <a:r>
              <a:rPr lang="en-US" sz="2400" dirty="0" smtClean="0"/>
              <a:t>) </a:t>
            </a:r>
            <a:r>
              <a:rPr lang="en-US" sz="2400" b="1" dirty="0" err="1"/>
              <a:t>Sistemul</a:t>
            </a:r>
            <a:r>
              <a:rPr lang="en-US" sz="2400" b="1" dirty="0"/>
              <a:t> </a:t>
            </a:r>
            <a:r>
              <a:rPr lang="en-US" sz="2400" b="1" dirty="0" err="1"/>
              <a:t>este</a:t>
            </a:r>
            <a:r>
              <a:rPr lang="en-US" sz="2400" b="1" dirty="0"/>
              <a:t> </a:t>
            </a:r>
            <a:r>
              <a:rPr lang="en-US" sz="2400" b="1" dirty="0" err="1"/>
              <a:t>pentru</a:t>
            </a:r>
            <a:r>
              <a:rPr lang="en-US" sz="2400" b="1" dirty="0"/>
              <a:t> </a:t>
            </a:r>
            <a:r>
              <a:rPr lang="en-US" sz="2400" b="1" dirty="0" err="1"/>
              <a:t>beneficiar</a:t>
            </a:r>
            <a:r>
              <a:rPr lang="en-US" sz="2400" dirty="0"/>
              <a:t>, </a:t>
            </a:r>
            <a:r>
              <a:rPr lang="en-US" sz="2400" dirty="0" err="1"/>
              <a:t>ceea</a:t>
            </a:r>
            <a:r>
              <a:rPr lang="en-US" sz="2400" dirty="0"/>
              <a:t> </a:t>
            </a:r>
            <a:r>
              <a:rPr lang="en-US" sz="2400" dirty="0" err="1"/>
              <a:t>ce</a:t>
            </a:r>
            <a:r>
              <a:rPr lang="en-US" sz="2400" dirty="0"/>
              <a:t> </a:t>
            </a:r>
            <a:r>
              <a:rPr lang="en-US" sz="2400" dirty="0" err="1"/>
              <a:t>implică</a:t>
            </a:r>
            <a:r>
              <a:rPr lang="en-US" sz="2400" dirty="0"/>
              <a:t> </a:t>
            </a:r>
            <a:r>
              <a:rPr lang="en-US" sz="2400" dirty="0" err="1"/>
              <a:t>participarea</a:t>
            </a:r>
            <a:r>
              <a:rPr lang="en-US" sz="2400" dirty="0"/>
              <a:t> </a:t>
            </a:r>
            <a:r>
              <a:rPr lang="en-US" sz="2400" dirty="0" err="1"/>
              <a:t>permanentă</a:t>
            </a:r>
            <a:r>
              <a:rPr lang="en-US" sz="2400" dirty="0"/>
              <a:t> a </a:t>
            </a:r>
            <a:r>
              <a:rPr lang="en-US" sz="2400" dirty="0" err="1"/>
              <a:t>acestuia</a:t>
            </a:r>
            <a:r>
              <a:rPr lang="en-US" sz="2400" dirty="0"/>
              <a:t> </a:t>
            </a:r>
            <a:r>
              <a:rPr lang="en-US" sz="2400" dirty="0" err="1"/>
              <a:t>în</a:t>
            </a:r>
            <a:r>
              <a:rPr lang="en-US" sz="2400" dirty="0"/>
              <a:t> </a:t>
            </a:r>
            <a:r>
              <a:rPr lang="en-US" sz="2400" dirty="0" err="1"/>
              <a:t>toate</a:t>
            </a:r>
            <a:r>
              <a:rPr lang="en-US" sz="2400" dirty="0"/>
              <a:t> </a:t>
            </a:r>
            <a:r>
              <a:rPr lang="en-US" sz="2400" dirty="0" err="1"/>
              <a:t>etapele</a:t>
            </a:r>
            <a:r>
              <a:rPr lang="en-US" sz="2400" dirty="0"/>
              <a:t> de </a:t>
            </a:r>
            <a:r>
              <a:rPr lang="en-US" sz="2400" dirty="0" err="1"/>
              <a:t>realizare</a:t>
            </a:r>
            <a:r>
              <a:rPr lang="en-US" sz="2400" dirty="0"/>
              <a:t> a </a:t>
            </a:r>
            <a:r>
              <a:rPr lang="en-US" sz="2400" dirty="0" err="1"/>
              <a:t>sistemului</a:t>
            </a:r>
            <a:r>
              <a:rPr lang="en-US" sz="2400" dirty="0"/>
              <a:t>.</a:t>
            </a:r>
            <a:endParaRPr lang="ru-RU" sz="2400" dirty="0"/>
          </a:p>
          <a:p>
            <a:pPr marL="0" indent="0">
              <a:buNone/>
              <a:defRPr/>
            </a:pPr>
            <a:r>
              <a:rPr lang="ro-RO" sz="2400" dirty="0"/>
              <a:t>2</a:t>
            </a:r>
            <a:r>
              <a:rPr lang="en-US" sz="2400" dirty="0" smtClean="0"/>
              <a:t>) </a:t>
            </a:r>
            <a:r>
              <a:rPr lang="en-US" sz="2400" b="1" dirty="0" err="1"/>
              <a:t>Problema</a:t>
            </a:r>
            <a:r>
              <a:rPr lang="en-US" sz="2400" b="1" dirty="0"/>
              <a:t> </a:t>
            </a:r>
            <a:r>
              <a:rPr lang="en-US" sz="2400" b="1" dirty="0" err="1"/>
              <a:t>cheie</a:t>
            </a:r>
            <a:r>
              <a:rPr lang="en-US" sz="2400" b="1" dirty="0"/>
              <a:t> </a:t>
            </a:r>
            <a:r>
              <a:rPr lang="en-US" sz="2400" b="1" dirty="0" err="1"/>
              <a:t>este</a:t>
            </a:r>
            <a:r>
              <a:rPr lang="en-US" sz="2400" b="1" dirty="0"/>
              <a:t> </a:t>
            </a:r>
            <a:r>
              <a:rPr lang="en-US" sz="2400" b="1" dirty="0" err="1"/>
              <a:t>cea</a:t>
            </a:r>
            <a:r>
              <a:rPr lang="en-US" sz="2400" b="1" dirty="0"/>
              <a:t> a </a:t>
            </a:r>
            <a:r>
              <a:rPr lang="en-US" sz="2400" b="1" dirty="0" err="1"/>
              <a:t>oamenilor</a:t>
            </a:r>
            <a:r>
              <a:rPr lang="en-US" sz="2400" dirty="0"/>
              <a:t>, </a:t>
            </a:r>
            <a:r>
              <a:rPr lang="en-US" sz="2400" b="1" dirty="0"/>
              <a:t>nu a </a:t>
            </a:r>
            <a:r>
              <a:rPr lang="en-US" sz="2400" b="1" dirty="0" err="1"/>
              <a:t>echipamentelor</a:t>
            </a:r>
            <a:r>
              <a:rPr lang="en-US" sz="2400" dirty="0"/>
              <a:t> </a:t>
            </a:r>
            <a:r>
              <a:rPr lang="en-US" sz="2400" dirty="0" err="1"/>
              <a:t>şi</a:t>
            </a:r>
            <a:r>
              <a:rPr lang="en-US" sz="2400" dirty="0"/>
              <a:t> </a:t>
            </a:r>
            <a:r>
              <a:rPr lang="en-US" sz="2400" dirty="0" err="1"/>
              <a:t>în</a:t>
            </a:r>
            <a:r>
              <a:rPr lang="en-US" sz="2400" dirty="0"/>
              <a:t> special a </a:t>
            </a:r>
            <a:r>
              <a:rPr lang="en-US" sz="2400" dirty="0" err="1"/>
              <a:t>analiştilor-proiectanţi</a:t>
            </a:r>
            <a:r>
              <a:rPr lang="en-US" sz="2400" dirty="0"/>
              <a:t> de </a:t>
            </a:r>
            <a:r>
              <a:rPr lang="en-US" sz="2400" dirty="0" err="1"/>
              <a:t>sisteme</a:t>
            </a:r>
            <a:r>
              <a:rPr lang="en-US" sz="2400" dirty="0"/>
              <a:t>, </a:t>
            </a:r>
            <a:r>
              <a:rPr lang="en-US" sz="2400" dirty="0" err="1"/>
              <a:t>specialişti</a:t>
            </a:r>
            <a:r>
              <a:rPr lang="en-US" sz="2400" dirty="0"/>
              <a:t> care au o </a:t>
            </a:r>
            <a:r>
              <a:rPr lang="en-US" sz="2400" dirty="0" err="1"/>
              <a:t>influenţă</a:t>
            </a:r>
            <a:r>
              <a:rPr lang="en-US" sz="2400" dirty="0"/>
              <a:t> </a:t>
            </a:r>
            <a:r>
              <a:rPr lang="en-US" sz="2400" dirty="0" err="1"/>
              <a:t>hotărâtoare</a:t>
            </a:r>
            <a:r>
              <a:rPr lang="en-US" sz="2400" dirty="0"/>
              <a:t> </a:t>
            </a:r>
            <a:r>
              <a:rPr lang="en-US" sz="2400" dirty="0" err="1"/>
              <a:t>asupra</a:t>
            </a:r>
            <a:r>
              <a:rPr lang="en-US" sz="2400" dirty="0"/>
              <a:t> </a:t>
            </a:r>
            <a:r>
              <a:rPr lang="en-US" sz="2400" dirty="0" err="1"/>
              <a:t>modului</a:t>
            </a:r>
            <a:r>
              <a:rPr lang="en-US" sz="2400" dirty="0"/>
              <a:t> de </a:t>
            </a:r>
            <a:r>
              <a:rPr lang="en-US" sz="2400" dirty="0" err="1"/>
              <a:t>realizare</a:t>
            </a:r>
            <a:r>
              <a:rPr lang="en-US" sz="2400" dirty="0"/>
              <a:t> a </a:t>
            </a:r>
            <a:r>
              <a:rPr lang="en-US" sz="2400" dirty="0" err="1"/>
              <a:t>sistemelor</a:t>
            </a:r>
            <a:r>
              <a:rPr lang="en-US" sz="2400" dirty="0"/>
              <a:t>. </a:t>
            </a:r>
            <a:endParaRPr lang="ru-RU" sz="2400" dirty="0"/>
          </a:p>
          <a:p>
            <a:pPr marL="0" indent="0">
              <a:buNone/>
              <a:defRPr/>
            </a:pPr>
            <a:r>
              <a:rPr lang="ro-RO" sz="2400" dirty="0"/>
              <a:t>3</a:t>
            </a:r>
            <a:r>
              <a:rPr lang="en-US" sz="2400" dirty="0" smtClean="0"/>
              <a:t>) </a:t>
            </a:r>
            <a:r>
              <a:rPr lang="en-US" sz="2400" b="1" dirty="0" smtClean="0"/>
              <a:t>S</a:t>
            </a:r>
            <a:r>
              <a:rPr lang="ro-RO" sz="2400" b="1" dirty="0" smtClean="0"/>
              <a:t>istemul </a:t>
            </a:r>
            <a:r>
              <a:rPr lang="en-US" sz="2400" b="1" dirty="0" smtClean="0"/>
              <a:t>I</a:t>
            </a:r>
            <a:r>
              <a:rPr lang="ro-RO" sz="2400" b="1" dirty="0" smtClean="0"/>
              <a:t>nformațional</a:t>
            </a:r>
            <a:r>
              <a:rPr lang="en-US" sz="2400" b="1" dirty="0" smtClean="0"/>
              <a:t> </a:t>
            </a:r>
            <a:r>
              <a:rPr lang="en-US" sz="2400" b="1" dirty="0" err="1"/>
              <a:t>trebuie</a:t>
            </a:r>
            <a:r>
              <a:rPr lang="en-US" sz="2400" b="1" dirty="0"/>
              <a:t> </a:t>
            </a:r>
            <a:r>
              <a:rPr lang="en-US" sz="2400" b="1" dirty="0" err="1"/>
              <a:t>justificate</a:t>
            </a:r>
            <a:r>
              <a:rPr lang="en-US" sz="2400" b="1" dirty="0"/>
              <a:t> </a:t>
            </a:r>
            <a:r>
              <a:rPr lang="en-US" sz="2400" b="1" dirty="0" err="1"/>
              <a:t>cantitativ</a:t>
            </a:r>
            <a:r>
              <a:rPr lang="en-US" sz="2400" b="1" dirty="0"/>
              <a:t> </a:t>
            </a:r>
            <a:r>
              <a:rPr lang="en-US" sz="2400" b="1" dirty="0" err="1"/>
              <a:t>şi</a:t>
            </a:r>
            <a:r>
              <a:rPr lang="en-US" sz="2400" b="1" dirty="0"/>
              <a:t> </a:t>
            </a:r>
            <a:r>
              <a:rPr lang="en-US" sz="2400" b="1" dirty="0" err="1"/>
              <a:t>calitativ</a:t>
            </a:r>
            <a:r>
              <a:rPr lang="en-US" sz="2400" dirty="0"/>
              <a:t>, </a:t>
            </a:r>
            <a:r>
              <a:rPr lang="en-US" sz="2400" dirty="0" err="1"/>
              <a:t>analistul</a:t>
            </a:r>
            <a:r>
              <a:rPr lang="en-US" sz="2400" dirty="0"/>
              <a:t> de </a:t>
            </a:r>
            <a:r>
              <a:rPr lang="en-US" sz="2400" dirty="0" err="1"/>
              <a:t>sistem</a:t>
            </a:r>
            <a:r>
              <a:rPr lang="en-US" sz="2400" dirty="0"/>
              <a:t> </a:t>
            </a:r>
            <a:r>
              <a:rPr lang="en-US" sz="2400" dirty="0" err="1"/>
              <a:t>stabileşte</a:t>
            </a:r>
            <a:r>
              <a:rPr lang="en-US" sz="2400" dirty="0"/>
              <a:t> </a:t>
            </a:r>
            <a:r>
              <a:rPr lang="en-US" sz="2400" dirty="0" err="1"/>
              <a:t>cele</a:t>
            </a:r>
            <a:r>
              <a:rPr lang="en-US" sz="2400" dirty="0"/>
              <a:t> </a:t>
            </a:r>
            <a:r>
              <a:rPr lang="en-US" sz="2400" dirty="0" err="1"/>
              <a:t>mai</a:t>
            </a:r>
            <a:r>
              <a:rPr lang="en-US" sz="2400" dirty="0"/>
              <a:t> </a:t>
            </a:r>
            <a:r>
              <a:rPr lang="en-US" sz="2400" dirty="0" err="1"/>
              <a:t>corecte</a:t>
            </a:r>
            <a:r>
              <a:rPr lang="en-US" sz="2400" dirty="0"/>
              <a:t> </a:t>
            </a:r>
            <a:r>
              <a:rPr lang="en-US" sz="2400" dirty="0" err="1"/>
              <a:t>criterii</a:t>
            </a:r>
            <a:r>
              <a:rPr lang="en-US" sz="2400" dirty="0"/>
              <a:t> </a:t>
            </a:r>
            <a:r>
              <a:rPr lang="en-US" sz="2400" dirty="0" err="1"/>
              <a:t>prin</a:t>
            </a:r>
            <a:r>
              <a:rPr lang="en-US" sz="2400" dirty="0"/>
              <a:t> care se pot </a:t>
            </a:r>
            <a:r>
              <a:rPr lang="en-US" sz="2400" dirty="0" err="1"/>
              <a:t>măsura</a:t>
            </a:r>
            <a:r>
              <a:rPr lang="en-US" sz="2400" dirty="0"/>
              <a:t> </a:t>
            </a:r>
            <a:r>
              <a:rPr lang="en-US" sz="2400" dirty="0" err="1"/>
              <a:t>performanţele</a:t>
            </a:r>
            <a:r>
              <a:rPr lang="en-US" sz="2400" dirty="0"/>
              <a:t> </a:t>
            </a:r>
            <a:r>
              <a:rPr lang="en-US" sz="2400" dirty="0" err="1"/>
              <a:t>şi</a:t>
            </a:r>
            <a:r>
              <a:rPr lang="en-US" sz="2400" dirty="0"/>
              <a:t> </a:t>
            </a:r>
            <a:r>
              <a:rPr lang="en-US" sz="2400" dirty="0" err="1"/>
              <a:t>eficienţa</a:t>
            </a:r>
            <a:r>
              <a:rPr lang="en-US" sz="2400" dirty="0"/>
              <a:t> </a:t>
            </a:r>
            <a:r>
              <a:rPr lang="en-US" sz="2400" dirty="0" err="1"/>
              <a:t>sistemului</a:t>
            </a:r>
            <a:r>
              <a:rPr lang="en-US" sz="2400" dirty="0"/>
              <a:t> </a:t>
            </a:r>
            <a:r>
              <a:rPr lang="en-US" sz="2400" dirty="0" err="1"/>
              <a:t>proiectat</a:t>
            </a:r>
            <a:r>
              <a:rPr lang="en-US" sz="2400" dirty="0" smtClean="0"/>
              <a:t>.</a:t>
            </a:r>
            <a:endParaRPr lang="ro-RO" sz="2400" dirty="0" smtClean="0"/>
          </a:p>
          <a:p>
            <a:pPr marL="0" indent="0">
              <a:buNone/>
            </a:pPr>
            <a:r>
              <a:rPr lang="ro-RO" altLang="ru-RU" sz="2400" dirty="0"/>
              <a:t>4</a:t>
            </a:r>
            <a:r>
              <a:rPr lang="en-US" altLang="ru-RU" sz="2400" dirty="0" smtClean="0"/>
              <a:t>) </a:t>
            </a:r>
            <a:r>
              <a:rPr lang="en-US" altLang="ru-RU" sz="2400" b="1" dirty="0" err="1"/>
              <a:t>Realizarea</a:t>
            </a:r>
            <a:r>
              <a:rPr lang="en-US" altLang="ru-RU" sz="2400" b="1" dirty="0"/>
              <a:t> </a:t>
            </a:r>
            <a:r>
              <a:rPr lang="en-US" altLang="ru-RU" sz="2400" b="1" dirty="0" err="1"/>
              <a:t>sistemului</a:t>
            </a:r>
            <a:r>
              <a:rPr lang="en-US" altLang="ru-RU" sz="2400" b="1" dirty="0"/>
              <a:t> </a:t>
            </a:r>
            <a:r>
              <a:rPr lang="en-US" altLang="ru-RU" sz="2400" b="1" dirty="0" err="1"/>
              <a:t>este</a:t>
            </a:r>
            <a:r>
              <a:rPr lang="en-US" altLang="ru-RU" sz="2400" b="1" dirty="0"/>
              <a:t> un </a:t>
            </a:r>
            <a:r>
              <a:rPr lang="en-US" altLang="ru-RU" sz="2400" b="1" dirty="0" err="1"/>
              <a:t>proces</a:t>
            </a:r>
            <a:r>
              <a:rPr lang="en-US" altLang="ru-RU" sz="2400" b="1" dirty="0"/>
              <a:t> </a:t>
            </a:r>
            <a:r>
              <a:rPr lang="en-US" altLang="ru-RU" sz="2400" b="1" dirty="0" err="1"/>
              <a:t>iterativ</a:t>
            </a:r>
            <a:r>
              <a:rPr lang="en-US" altLang="ru-RU" sz="2400" dirty="0"/>
              <a:t>, </a:t>
            </a:r>
            <a:r>
              <a:rPr lang="en-US" altLang="ru-RU" sz="2400" dirty="0" err="1"/>
              <a:t>ceea</a:t>
            </a:r>
            <a:r>
              <a:rPr lang="en-US" altLang="ru-RU" sz="2400" dirty="0"/>
              <a:t> </a:t>
            </a:r>
            <a:r>
              <a:rPr lang="en-US" altLang="ru-RU" sz="2400" dirty="0" err="1"/>
              <a:t>ce</a:t>
            </a:r>
            <a:r>
              <a:rPr lang="en-US" altLang="ru-RU" sz="2400" dirty="0"/>
              <a:t> </a:t>
            </a:r>
            <a:r>
              <a:rPr lang="en-US" altLang="ru-RU" sz="2400" dirty="0" err="1"/>
              <a:t>înseamnă</a:t>
            </a:r>
            <a:r>
              <a:rPr lang="en-US" altLang="ru-RU" sz="2400" dirty="0"/>
              <a:t> </a:t>
            </a:r>
            <a:r>
              <a:rPr lang="en-US" altLang="ru-RU" sz="2400" dirty="0" err="1"/>
              <a:t>că</a:t>
            </a:r>
            <a:r>
              <a:rPr lang="en-US" altLang="ru-RU" sz="2400" dirty="0"/>
              <a:t> </a:t>
            </a:r>
            <a:r>
              <a:rPr lang="en-US" altLang="ru-RU" sz="2400" dirty="0" err="1"/>
              <a:t>întâi</a:t>
            </a:r>
            <a:r>
              <a:rPr lang="en-US" altLang="ru-RU" sz="2400" dirty="0"/>
              <a:t> </a:t>
            </a:r>
            <a:r>
              <a:rPr lang="en-US" altLang="ru-RU" sz="2400" dirty="0" err="1"/>
              <a:t>trebuie</a:t>
            </a:r>
            <a:r>
              <a:rPr lang="en-US" altLang="ru-RU" sz="2400" dirty="0"/>
              <a:t> </a:t>
            </a:r>
            <a:r>
              <a:rPr lang="en-US" altLang="ru-RU" sz="2400" dirty="0" err="1"/>
              <a:t>stabilit</a:t>
            </a:r>
            <a:r>
              <a:rPr lang="en-US" altLang="ru-RU" sz="2400" dirty="0"/>
              <a:t> </a:t>
            </a:r>
            <a:r>
              <a:rPr lang="en-US" altLang="ru-RU" sz="2400" dirty="0" err="1"/>
              <a:t>numai</a:t>
            </a:r>
            <a:r>
              <a:rPr lang="en-US" altLang="ru-RU" sz="2400" dirty="0"/>
              <a:t> </a:t>
            </a:r>
            <a:r>
              <a:rPr lang="en-US" altLang="ru-RU" sz="2400" dirty="0" err="1"/>
              <a:t>cadrul</a:t>
            </a:r>
            <a:r>
              <a:rPr lang="en-US" altLang="ru-RU" sz="2400" dirty="0"/>
              <a:t> general, </a:t>
            </a:r>
            <a:r>
              <a:rPr lang="en-US" altLang="ru-RU" sz="2400" dirty="0" err="1"/>
              <a:t>detalierea</a:t>
            </a:r>
            <a:r>
              <a:rPr lang="en-US" altLang="ru-RU" sz="2400" dirty="0"/>
              <a:t> </a:t>
            </a:r>
            <a:r>
              <a:rPr lang="en-US" altLang="ru-RU" sz="2400" dirty="0" err="1"/>
              <a:t>făcându</a:t>
            </a:r>
            <a:r>
              <a:rPr lang="en-US" altLang="ru-RU" sz="2400" dirty="0"/>
              <a:t>-se </a:t>
            </a:r>
            <a:r>
              <a:rPr lang="en-US" altLang="ru-RU" sz="2400" dirty="0" err="1"/>
              <a:t>treptat</a:t>
            </a:r>
            <a:r>
              <a:rPr lang="en-US" altLang="ru-RU" sz="2400" dirty="0"/>
              <a:t>, </a:t>
            </a:r>
            <a:r>
              <a:rPr lang="en-US" altLang="ru-RU" sz="2400" dirty="0" err="1"/>
              <a:t>în</a:t>
            </a:r>
            <a:r>
              <a:rPr lang="en-US" altLang="ru-RU" sz="2400" dirty="0"/>
              <a:t> </a:t>
            </a:r>
            <a:r>
              <a:rPr lang="en-US" altLang="ru-RU" sz="2400" dirty="0" err="1"/>
              <a:t>mai</a:t>
            </a:r>
            <a:r>
              <a:rPr lang="en-US" altLang="ru-RU" sz="2400" dirty="0"/>
              <a:t> </a:t>
            </a:r>
            <a:r>
              <a:rPr lang="en-US" altLang="ru-RU" sz="2400" dirty="0" err="1"/>
              <a:t>multe</a:t>
            </a:r>
            <a:r>
              <a:rPr lang="en-US" altLang="ru-RU" sz="2400" dirty="0"/>
              <a:t> </a:t>
            </a:r>
            <a:r>
              <a:rPr lang="en-US" altLang="ru-RU" sz="2400" dirty="0" err="1"/>
              <a:t>iteraţii</a:t>
            </a:r>
            <a:r>
              <a:rPr lang="en-US" altLang="ru-RU" sz="2400" dirty="0"/>
              <a:t>.</a:t>
            </a:r>
            <a:endParaRPr lang="ru-RU" altLang="ru-RU" sz="2400" dirty="0"/>
          </a:p>
          <a:p>
            <a:pPr marL="0" indent="0">
              <a:buNone/>
            </a:pPr>
            <a:r>
              <a:rPr lang="en-US" altLang="ru-RU" sz="2400" dirty="0"/>
              <a:t> </a:t>
            </a:r>
            <a:r>
              <a:rPr lang="ro-RO" altLang="ru-RU" sz="2400" dirty="0" smtClean="0"/>
              <a:t>5</a:t>
            </a:r>
            <a:r>
              <a:rPr lang="en-US" altLang="ru-RU" sz="2400" dirty="0" smtClean="0"/>
              <a:t>) </a:t>
            </a:r>
            <a:r>
              <a:rPr lang="en-US" altLang="ru-RU" sz="2400" b="1" dirty="0" err="1"/>
              <a:t>Procedurile</a:t>
            </a:r>
            <a:r>
              <a:rPr lang="en-US" altLang="ru-RU" sz="2400" b="1" dirty="0"/>
              <a:t> </a:t>
            </a:r>
            <a:r>
              <a:rPr lang="en-US" altLang="ru-RU" sz="2400" b="1" dirty="0" err="1"/>
              <a:t>manuale</a:t>
            </a:r>
            <a:r>
              <a:rPr lang="en-US" altLang="ru-RU" sz="2400" b="1" dirty="0"/>
              <a:t> </a:t>
            </a:r>
            <a:r>
              <a:rPr lang="en-US" altLang="ru-RU" sz="2400" b="1" dirty="0" err="1"/>
              <a:t>sunt</a:t>
            </a:r>
            <a:r>
              <a:rPr lang="en-US" altLang="ru-RU" sz="2400" b="1" dirty="0"/>
              <a:t> la </a:t>
            </a:r>
            <a:r>
              <a:rPr lang="en-US" altLang="ru-RU" sz="2400" b="1" dirty="0" err="1"/>
              <a:t>fel</a:t>
            </a:r>
            <a:r>
              <a:rPr lang="en-US" altLang="ru-RU" sz="2400" b="1" dirty="0"/>
              <a:t> de </a:t>
            </a:r>
            <a:r>
              <a:rPr lang="en-US" altLang="ru-RU" sz="2400" b="1" dirty="0" err="1"/>
              <a:t>importante</a:t>
            </a:r>
            <a:r>
              <a:rPr lang="en-US" altLang="ru-RU" sz="2400" b="1" dirty="0"/>
              <a:t> ca </a:t>
            </a:r>
            <a:r>
              <a:rPr lang="en-US" altLang="ru-RU" sz="2400" b="1" dirty="0" err="1"/>
              <a:t>pr</a:t>
            </a:r>
            <a:r>
              <a:rPr lang="ro-RO" altLang="ru-RU" sz="2400" b="1" dirty="0"/>
              <a:t>ocedurile programate</a:t>
            </a:r>
            <a:r>
              <a:rPr lang="en-US" altLang="ru-RU" sz="2400" dirty="0"/>
              <a:t>, de </a:t>
            </a:r>
            <a:r>
              <a:rPr lang="en-US" altLang="ru-RU" sz="2400" dirty="0" err="1"/>
              <a:t>corecta</a:t>
            </a:r>
            <a:r>
              <a:rPr lang="en-US" altLang="ru-RU" sz="2400" dirty="0"/>
              <a:t> </a:t>
            </a:r>
            <a:r>
              <a:rPr lang="en-US" altLang="ru-RU" sz="2400" dirty="0" err="1"/>
              <a:t>lor</a:t>
            </a:r>
            <a:r>
              <a:rPr lang="en-US" altLang="ru-RU" sz="2400" dirty="0"/>
              <a:t> </a:t>
            </a:r>
            <a:r>
              <a:rPr lang="en-US" altLang="ru-RU" sz="2400" dirty="0" err="1"/>
              <a:t>proiectare</a:t>
            </a:r>
            <a:r>
              <a:rPr lang="en-US" altLang="ru-RU" sz="2400" dirty="0"/>
              <a:t> </a:t>
            </a:r>
            <a:r>
              <a:rPr lang="en-US" altLang="ru-RU" sz="2400" dirty="0" err="1"/>
              <a:t>depinzând</a:t>
            </a:r>
            <a:r>
              <a:rPr lang="en-US" altLang="ru-RU" sz="2400" dirty="0"/>
              <a:t> </a:t>
            </a:r>
            <a:r>
              <a:rPr lang="en-US" altLang="ru-RU" sz="2400" dirty="0" err="1"/>
              <a:t>până</a:t>
            </a:r>
            <a:r>
              <a:rPr lang="en-US" altLang="ru-RU" sz="2400" dirty="0"/>
              <a:t> la </a:t>
            </a:r>
            <a:r>
              <a:rPr lang="en-US" altLang="ru-RU" sz="2400" dirty="0" err="1"/>
              <a:t>durata</a:t>
            </a:r>
            <a:r>
              <a:rPr lang="en-US" altLang="ru-RU" sz="2400" dirty="0"/>
              <a:t> de </a:t>
            </a:r>
            <a:r>
              <a:rPr lang="en-US" altLang="ru-RU" sz="2400" dirty="0" err="1"/>
              <a:t>implementare</a:t>
            </a:r>
            <a:r>
              <a:rPr lang="en-US" altLang="ru-RU" sz="2400" dirty="0"/>
              <a:t> </a:t>
            </a:r>
            <a:r>
              <a:rPr lang="en-US" altLang="ru-RU" sz="2400" dirty="0" err="1"/>
              <a:t>şi</a:t>
            </a:r>
            <a:r>
              <a:rPr lang="en-US" altLang="ru-RU" sz="2400" dirty="0"/>
              <a:t> </a:t>
            </a:r>
            <a:r>
              <a:rPr lang="en-US" altLang="ru-RU" sz="2400" dirty="0" err="1"/>
              <a:t>modul</a:t>
            </a:r>
            <a:r>
              <a:rPr lang="en-US" altLang="ru-RU" sz="2400" dirty="0"/>
              <a:t> de </a:t>
            </a:r>
            <a:r>
              <a:rPr lang="en-US" altLang="ru-RU" sz="2400" dirty="0" err="1"/>
              <a:t>funcţionare</a:t>
            </a:r>
            <a:r>
              <a:rPr lang="en-US" altLang="ru-RU" sz="2400" dirty="0"/>
              <a:t> al </a:t>
            </a:r>
            <a:r>
              <a:rPr lang="en-US" altLang="ru-RU" sz="2400" dirty="0" err="1"/>
              <a:t>sistemului</a:t>
            </a:r>
            <a:r>
              <a:rPr lang="en-US" altLang="ru-RU" sz="2400" dirty="0"/>
              <a:t>.</a:t>
            </a:r>
            <a:endParaRPr lang="ru-RU" altLang="ru-RU" sz="2400" dirty="0"/>
          </a:p>
          <a:p>
            <a:pPr marL="0" indent="0">
              <a:buNone/>
            </a:pPr>
            <a:r>
              <a:rPr lang="ro-RO" altLang="ru-RU" sz="2400" dirty="0"/>
              <a:t>6</a:t>
            </a:r>
            <a:r>
              <a:rPr lang="en-US" altLang="ru-RU" sz="2400" dirty="0" smtClean="0"/>
              <a:t>) </a:t>
            </a:r>
            <a:r>
              <a:rPr lang="en-US" altLang="ru-RU" sz="2400" b="1" dirty="0" err="1"/>
              <a:t>Sistemul</a:t>
            </a:r>
            <a:r>
              <a:rPr lang="en-US" altLang="ru-RU" sz="2400" b="1" dirty="0"/>
              <a:t> </a:t>
            </a:r>
            <a:r>
              <a:rPr lang="en-US" altLang="ru-RU" sz="2400" b="1" dirty="0" err="1"/>
              <a:t>trebuie</a:t>
            </a:r>
            <a:r>
              <a:rPr lang="en-US" altLang="ru-RU" sz="2400" b="1" dirty="0"/>
              <a:t> </a:t>
            </a:r>
            <a:r>
              <a:rPr lang="en-US" altLang="ru-RU" sz="2400" b="1" dirty="0" err="1"/>
              <a:t>să</a:t>
            </a:r>
            <a:r>
              <a:rPr lang="en-US" altLang="ru-RU" sz="2400" b="1" dirty="0"/>
              <a:t> </a:t>
            </a:r>
            <a:r>
              <a:rPr lang="en-US" altLang="ru-RU" sz="2400" b="1" dirty="0" err="1"/>
              <a:t>aibă</a:t>
            </a:r>
            <a:r>
              <a:rPr lang="en-US" altLang="ru-RU" sz="2400" b="1" dirty="0"/>
              <a:t> o </a:t>
            </a:r>
            <a:r>
              <a:rPr lang="en-US" altLang="ru-RU" sz="2400" b="1" dirty="0" err="1"/>
              <a:t>bună</a:t>
            </a:r>
            <a:r>
              <a:rPr lang="en-US" altLang="ru-RU" sz="2400" b="1" dirty="0"/>
              <a:t> </a:t>
            </a:r>
            <a:r>
              <a:rPr lang="en-US" altLang="ru-RU" sz="2400" b="1" dirty="0" err="1"/>
              <a:t>documenta</a:t>
            </a:r>
            <a:r>
              <a:rPr lang="ro-RO" altLang="ru-RU" sz="2400" b="1" dirty="0"/>
              <a:t>re</a:t>
            </a:r>
            <a:r>
              <a:rPr lang="en-US" altLang="ru-RU" sz="2400" b="1" dirty="0"/>
              <a:t> </a:t>
            </a:r>
            <a:r>
              <a:rPr lang="en-US" altLang="ru-RU" sz="2400" b="1" dirty="0" err="1"/>
              <a:t>în</a:t>
            </a:r>
            <a:r>
              <a:rPr lang="en-US" altLang="ru-RU" sz="2400" b="1" dirty="0"/>
              <a:t> </a:t>
            </a:r>
            <a:r>
              <a:rPr lang="en-US" altLang="ru-RU" sz="2400" b="1" dirty="0" err="1"/>
              <a:t>toate</a:t>
            </a:r>
            <a:r>
              <a:rPr lang="en-US" altLang="ru-RU" sz="2400" b="1" dirty="0"/>
              <a:t> </a:t>
            </a:r>
            <a:r>
              <a:rPr lang="en-US" altLang="ru-RU" sz="2400" b="1" dirty="0" err="1"/>
              <a:t>fazele</a:t>
            </a:r>
            <a:r>
              <a:rPr lang="en-US" altLang="ru-RU" sz="2400" dirty="0"/>
              <a:t>, </a:t>
            </a:r>
            <a:r>
              <a:rPr lang="en-US" altLang="ru-RU" sz="2400" dirty="0" err="1"/>
              <a:t>fapt</a:t>
            </a:r>
            <a:r>
              <a:rPr lang="en-US" altLang="ru-RU" sz="2400" dirty="0"/>
              <a:t> care </a:t>
            </a:r>
            <a:r>
              <a:rPr lang="en-US" altLang="ru-RU" sz="2400" dirty="0" err="1"/>
              <a:t>ajută</a:t>
            </a:r>
            <a:r>
              <a:rPr lang="en-US" altLang="ru-RU" sz="2400" dirty="0"/>
              <a:t> la </a:t>
            </a:r>
            <a:r>
              <a:rPr lang="en-US" altLang="ru-RU" sz="2400" dirty="0" err="1"/>
              <a:t>structurarea</a:t>
            </a:r>
            <a:r>
              <a:rPr lang="en-US" altLang="ru-RU" sz="2400" dirty="0"/>
              <a:t> </a:t>
            </a:r>
            <a:r>
              <a:rPr lang="en-US" altLang="ru-RU" sz="2400" dirty="0" err="1"/>
              <a:t>lucrărilor</a:t>
            </a:r>
            <a:r>
              <a:rPr lang="en-US" altLang="ru-RU" sz="2400" dirty="0"/>
              <a:t>, </a:t>
            </a:r>
            <a:r>
              <a:rPr lang="en-US" altLang="ru-RU" sz="2400" dirty="0" err="1"/>
              <a:t>exploatarea</a:t>
            </a:r>
            <a:r>
              <a:rPr lang="en-US" altLang="ru-RU" sz="2400" dirty="0"/>
              <a:t> </a:t>
            </a:r>
            <a:r>
              <a:rPr lang="en-US" altLang="ru-RU" sz="2400" dirty="0" err="1"/>
              <a:t>sistemului</a:t>
            </a:r>
            <a:r>
              <a:rPr lang="en-US" altLang="ru-RU" sz="2400" dirty="0"/>
              <a:t>, </a:t>
            </a:r>
            <a:r>
              <a:rPr lang="en-US" altLang="ru-RU" sz="2400" dirty="0" err="1"/>
              <a:t>împărţirea</a:t>
            </a:r>
            <a:r>
              <a:rPr lang="en-US" altLang="ru-RU" sz="2400" dirty="0"/>
              <a:t> </a:t>
            </a:r>
            <a:r>
              <a:rPr lang="en-US" altLang="ru-RU" sz="2400" dirty="0" err="1"/>
              <a:t>sarcinilor</a:t>
            </a:r>
            <a:r>
              <a:rPr lang="en-US" altLang="ru-RU" sz="2400" dirty="0"/>
              <a:t>.</a:t>
            </a:r>
            <a:endParaRPr lang="ru-RU" altLang="ru-RU" sz="2400" dirty="0"/>
          </a:p>
          <a:p>
            <a:pPr>
              <a:defRPr/>
            </a:pPr>
            <a:endParaRPr lang="ru-RU" sz="2400" dirty="0"/>
          </a:p>
          <a:p>
            <a:pPr>
              <a:defRPr/>
            </a:pPr>
            <a:endParaRPr lang="ru-RU" dirty="0"/>
          </a:p>
        </p:txBody>
      </p:sp>
    </p:spTree>
    <p:extLst>
      <p:ext uri="{BB962C8B-B14F-4D97-AF65-F5344CB8AC3E}">
        <p14:creationId xmlns:p14="http://schemas.microsoft.com/office/powerpoint/2010/main" val="3772897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94522" y="228600"/>
            <a:ext cx="10177669" cy="990600"/>
          </a:xfrm>
        </p:spPr>
        <p:txBody>
          <a:bodyPr>
            <a:normAutofit fontScale="90000"/>
          </a:bodyPr>
          <a:lstStyle/>
          <a:p>
            <a:pPr algn="ctr"/>
            <a:r>
              <a:rPr lang="ro-RO" altLang="ru-RU" sz="3600" b="1" dirty="0" smtClean="0"/>
              <a:t>Gradualitatea implicării participanților </a:t>
            </a:r>
            <a:r>
              <a:rPr lang="ro-RO" altLang="ru-RU" sz="3600" b="1" dirty="0"/>
              <a:t>la </a:t>
            </a:r>
            <a:r>
              <a:rPr lang="ro-RO" altLang="ru-RU" sz="3600" b="1" dirty="0" smtClean="0"/>
              <a:t>realizarea unui </a:t>
            </a:r>
            <a:r>
              <a:rPr lang="ro-RO" altLang="ru-RU" sz="3600" b="1" dirty="0"/>
              <a:t>SI</a:t>
            </a:r>
            <a:endParaRPr lang="ru-RU" altLang="ru-RU" sz="3600" dirty="0"/>
          </a:p>
        </p:txBody>
      </p:sp>
      <p:sp>
        <p:nvSpPr>
          <p:cNvPr id="3" name="Content Placeholder 2"/>
          <p:cNvSpPr>
            <a:spLocks noGrp="1"/>
          </p:cNvSpPr>
          <p:nvPr>
            <p:ph sz="quarter" idx="1"/>
          </p:nvPr>
        </p:nvSpPr>
        <p:spPr>
          <a:xfrm>
            <a:off x="402336" y="1121664"/>
            <a:ext cx="11289792" cy="5475986"/>
          </a:xfrm>
        </p:spPr>
        <p:txBody>
          <a:bodyPr/>
          <a:lstStyle/>
          <a:p>
            <a:pPr>
              <a:defRPr/>
            </a:pPr>
            <a:r>
              <a:rPr lang="ro-RO" sz="2400" dirty="0"/>
              <a:t>Gradul de participare al beneficiarului </a:t>
            </a:r>
            <a:r>
              <a:rPr lang="it-IT" sz="2400" dirty="0"/>
              <a:t>şi al specialistului informatician în cursul</a:t>
            </a:r>
            <a:r>
              <a:rPr lang="ro-RO" sz="2400" dirty="0"/>
              <a:t> </a:t>
            </a:r>
            <a:r>
              <a:rPr lang="pt-BR" sz="2400" dirty="0"/>
              <a:t>etapelor de realizare a sistemului </a:t>
            </a:r>
            <a:r>
              <a:rPr lang="ro-RO" sz="2400" dirty="0"/>
              <a:t>la </a:t>
            </a:r>
            <a:r>
              <a:rPr lang="ro-RO" sz="2400" dirty="0" smtClean="0"/>
              <a:t>diferite </a:t>
            </a:r>
            <a:r>
              <a:rPr lang="ro-RO" sz="2400" dirty="0"/>
              <a:t>etape de proiectare</a:t>
            </a:r>
            <a:endParaRPr lang="ru-RU" sz="2400" dirty="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2" y="2401824"/>
            <a:ext cx="10468421" cy="3979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070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229600" cy="706090"/>
          </a:xfrm>
        </p:spPr>
        <p:txBody>
          <a:bodyPr>
            <a:normAutofit/>
          </a:bodyPr>
          <a:lstStyle/>
          <a:p>
            <a:r>
              <a:rPr lang="ro-RO" sz="3200" dirty="0" smtClean="0"/>
              <a:t>Divizarea resurselor pe fazele de proiectare</a:t>
            </a:r>
            <a:endParaRPr lang="ru-RU" sz="3200" dirty="0"/>
          </a:p>
        </p:txBody>
      </p:sp>
      <p:pic>
        <p:nvPicPr>
          <p:cNvPr id="4" name="Объект 3"/>
          <p:cNvPicPr>
            <a:picLocks noGrp="1" noChangeAspect="1"/>
          </p:cNvPicPr>
          <p:nvPr>
            <p:ph idx="1"/>
          </p:nvPr>
        </p:nvPicPr>
        <p:blipFill>
          <a:blip r:embed="rId2"/>
          <a:stretch>
            <a:fillRect/>
          </a:stretch>
        </p:blipFill>
        <p:spPr>
          <a:xfrm>
            <a:off x="1847528" y="1257177"/>
            <a:ext cx="8136904" cy="5340175"/>
          </a:xfrm>
          <a:prstGeom prst="rect">
            <a:avLst/>
          </a:prstGeom>
        </p:spPr>
      </p:pic>
      <p:sp>
        <p:nvSpPr>
          <p:cNvPr id="3" name="Дата 2"/>
          <p:cNvSpPr>
            <a:spLocks noGrp="1"/>
          </p:cNvSpPr>
          <p:nvPr>
            <p:ph type="dt" sz="half" idx="10"/>
          </p:nvPr>
        </p:nvSpPr>
        <p:spPr/>
        <p:txBody>
          <a:bodyPr/>
          <a:lstStyle/>
          <a:p>
            <a:fld id="{96A31165-27B3-402F-AB80-8671EF84B33A}" type="datetime1">
              <a:rPr lang="ru-RU" smtClean="0"/>
              <a:t>05.09.2019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417E6-1985-4ECB-BD97-807AB6C0A97C}" type="slidenum">
              <a:rPr lang="ru-RU" smtClean="0"/>
              <a:t>35</a:t>
            </a:fld>
            <a:endParaRPr lang="ru-RU"/>
          </a:p>
        </p:txBody>
      </p:sp>
    </p:spTree>
    <p:extLst>
      <p:ext uri="{BB962C8B-B14F-4D97-AF65-F5344CB8AC3E}">
        <p14:creationId xmlns:p14="http://schemas.microsoft.com/office/powerpoint/2010/main" val="2425260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7078" y="450574"/>
            <a:ext cx="11251096" cy="6149009"/>
          </a:xfrm>
        </p:spPr>
        <p:txBody>
          <a:bodyPr>
            <a:normAutofit fontScale="77500" lnSpcReduction="20000"/>
          </a:bodyPr>
          <a:lstStyle/>
          <a:p>
            <a:pPr lvl="1">
              <a:lnSpc>
                <a:spcPct val="170000"/>
              </a:lnSpc>
            </a:pPr>
            <a:r>
              <a:rPr lang="en-US" sz="2600" b="1" dirty="0" err="1">
                <a:latin typeface="Times New Roman" panose="02020603050405020304" pitchFamily="18" charset="0"/>
                <a:cs typeface="Times New Roman" panose="02020603050405020304" pitchFamily="18" charset="0"/>
              </a:rPr>
              <a:t>Evolutia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sistemelor</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informationale</a:t>
            </a:r>
            <a:endParaRPr lang="ru-RU" sz="2600" dirty="0">
              <a:latin typeface="Times New Roman" panose="02020603050405020304" pitchFamily="18" charset="0"/>
              <a:cs typeface="Times New Roman" panose="02020603050405020304" pitchFamily="18" charset="0"/>
            </a:endParaRPr>
          </a:p>
          <a:p>
            <a:pPr>
              <a:lnSpc>
                <a:spcPct val="170000"/>
              </a:lnSpc>
            </a:pPr>
            <a:r>
              <a:rPr lang="ro-RO" sz="2600" dirty="0">
                <a:latin typeface="Times New Roman" panose="02020603050405020304" pitchFamily="18" charset="0"/>
                <a:cs typeface="Times New Roman" panose="02020603050405020304" pitchFamily="18" charset="0"/>
              </a:rPr>
              <a:t>Începuturile în anii 1950 odată cu apariția primelor mașini de calcul. La prima etapă metoda principală de proiectare a Sistemelor Informaționale era metoda “de jos - în sus” (bottom-up)</a:t>
            </a:r>
            <a:endParaRPr lang="ru-RU" sz="2600" dirty="0">
              <a:latin typeface="Times New Roman" panose="02020603050405020304" pitchFamily="18" charset="0"/>
              <a:cs typeface="Times New Roman" panose="02020603050405020304" pitchFamily="18" charset="0"/>
            </a:endParaRPr>
          </a:p>
          <a:p>
            <a:pPr>
              <a:lnSpc>
                <a:spcPct val="170000"/>
              </a:lnSpc>
            </a:pPr>
            <a:r>
              <a:rPr lang="ro-RO" sz="2600" dirty="0">
                <a:latin typeface="Times New Roman" panose="02020603050405020304" pitchFamily="18" charset="0"/>
                <a:cs typeface="Times New Roman" panose="02020603050405020304" pitchFamily="18" charset="0"/>
              </a:rPr>
              <a:t>Următoarea etapă - conștientizarea, că există necesitatea în mijloace relativ standardizate de automatizare a activității diferitor întreprinderi și organizații. </a:t>
            </a:r>
            <a:r>
              <a:rPr lang="it-IT" sz="2600" dirty="0">
                <a:latin typeface="Times New Roman" panose="02020603050405020304" pitchFamily="18" charset="0"/>
                <a:cs typeface="Times New Roman" panose="02020603050405020304" pitchFamily="18" charset="0"/>
              </a:rPr>
              <a:t>De-a lungul timpului au existat diverse tipuri de sisteme, odata cu trecerea timpului, crescand si numarul acestora. Categoriile de sisteme sunt diferite, in functie de domeniile in care se aplica</a:t>
            </a:r>
            <a:r>
              <a:rPr lang="it-IT" sz="2600" dirty="0" smtClean="0">
                <a:latin typeface="Times New Roman" panose="02020603050405020304" pitchFamily="18" charset="0"/>
                <a:cs typeface="Times New Roman" panose="02020603050405020304" pitchFamily="18" charset="0"/>
              </a:rPr>
              <a:t>. Dezvoltarea </a:t>
            </a:r>
            <a:r>
              <a:rPr lang="it-IT" sz="2600" dirty="0">
                <a:latin typeface="Times New Roman" panose="02020603050405020304" pitchFamily="18" charset="0"/>
                <a:cs typeface="Times New Roman" panose="02020603050405020304" pitchFamily="18" charset="0"/>
              </a:rPr>
              <a:t>sistemelor informatice apare ca o evolutie de la simplu la complex, in care rolul acestora a crescut permanent de-a lungul anilor, prin extinderea continua a functiilor sale. La inceputul anilor ’50, tehnologia </a:t>
            </a:r>
            <a:r>
              <a:rPr lang="it-IT" sz="2600" dirty="0" smtClean="0">
                <a:latin typeface="Times New Roman" panose="02020603050405020304" pitchFamily="18" charset="0"/>
                <a:cs typeface="Times New Roman" panose="02020603050405020304" pitchFamily="18" charset="0"/>
              </a:rPr>
              <a:t>informationala </a:t>
            </a:r>
            <a:r>
              <a:rPr lang="it-IT" sz="2600" dirty="0">
                <a:latin typeface="Times New Roman" panose="02020603050405020304" pitchFamily="18" charset="0"/>
                <a:cs typeface="Times New Roman" panose="02020603050405020304" pitchFamily="18" charset="0"/>
              </a:rPr>
              <a:t>se afla inca in prima faza a dezvoltarii sale. Dar cu timpul, aceasta s-a remarcat printr-o serie de sisteme informationale, cele mai cunoscute si utilizate  fiind: sistemele de prelucrare a tranzactiilor, sistemele de informare a conducerii, sistemele de sprijinire a procesului decizional si sistemele informationale pentru conducerea superioara.</a:t>
            </a:r>
            <a:r>
              <a:rPr lang="ru-RU" sz="2600" dirty="0">
                <a:latin typeface="Times New Roman" panose="02020603050405020304" pitchFamily="18" charset="0"/>
                <a:cs typeface="Times New Roman" panose="02020603050405020304" pitchFamily="18" charset="0"/>
              </a:rPr>
              <a:t> </a:t>
            </a:r>
            <a:endParaRPr lang="ru-RU" dirty="0"/>
          </a:p>
        </p:txBody>
      </p:sp>
    </p:spTree>
    <p:extLst>
      <p:ext uri="{BB962C8B-B14F-4D97-AF65-F5344CB8AC3E}">
        <p14:creationId xmlns:p14="http://schemas.microsoft.com/office/powerpoint/2010/main" val="1898104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71162"/>
            <a:ext cx="10515600" cy="628788"/>
          </a:xfrm>
        </p:spPr>
        <p:txBody>
          <a:bodyPr>
            <a:normAutofit fontScale="90000"/>
          </a:bodyPr>
          <a:lstStyle/>
          <a:p>
            <a:pPr algn="ctr"/>
            <a:r>
              <a:rPr lang="ru-RU" b="1" i="1" dirty="0" smtClean="0"/>
              <a:t> </a:t>
            </a:r>
            <a:r>
              <a:rPr lang="ru-RU" b="1" i="1" dirty="0" err="1"/>
              <a:t>Evolutia</a:t>
            </a:r>
            <a:r>
              <a:rPr lang="ru-RU" b="1" i="1" dirty="0"/>
              <a:t> </a:t>
            </a:r>
            <a:r>
              <a:rPr lang="ru-RU" b="1" i="1" dirty="0" err="1"/>
              <a:t>sistemelor</a:t>
            </a:r>
            <a:r>
              <a:rPr lang="ru-RU" b="1" i="1" dirty="0"/>
              <a:t> </a:t>
            </a:r>
            <a:r>
              <a:rPr lang="ru-RU" b="1" i="1" dirty="0" err="1" smtClean="0"/>
              <a:t>informationale</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1543070820"/>
              </p:ext>
            </p:extLst>
          </p:nvPr>
        </p:nvGraphicFramePr>
        <p:xfrm>
          <a:off x="523461" y="993914"/>
          <a:ext cx="11145078" cy="5655996"/>
        </p:xfrm>
        <a:graphic>
          <a:graphicData uri="http://schemas.openxmlformats.org/drawingml/2006/table">
            <a:tbl>
              <a:tblPr firstRow="1" firstCol="1" bandRow="1">
                <a:tableStyleId>{5C22544A-7EE6-4342-B048-85BDC9FD1C3A}</a:tableStyleId>
              </a:tblPr>
              <a:tblGrid>
                <a:gridCol w="1752124"/>
                <a:gridCol w="3342512"/>
                <a:gridCol w="6050442"/>
              </a:tblGrid>
              <a:tr h="400892">
                <a:tc>
                  <a:txBody>
                    <a:bodyPr/>
                    <a:lstStyle/>
                    <a:p>
                      <a:pPr algn="ctr">
                        <a:lnSpc>
                          <a:spcPct val="150000"/>
                        </a:lnSpc>
                        <a:spcAft>
                          <a:spcPts val="800"/>
                        </a:spcAft>
                      </a:pPr>
                      <a:r>
                        <a:rPr lang="ru-RU" sz="2000" dirty="0" err="1">
                          <a:solidFill>
                            <a:schemeClr val="tx1"/>
                          </a:solidFill>
                          <a:effectLst/>
                        </a:rPr>
                        <a:t>Perioada</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50000"/>
                        </a:lnSpc>
                        <a:spcAft>
                          <a:spcPts val="800"/>
                        </a:spcAft>
                      </a:pPr>
                      <a:r>
                        <a:rPr lang="ru-RU" sz="2000" dirty="0" err="1">
                          <a:solidFill>
                            <a:schemeClr val="tx1"/>
                          </a:solidFill>
                          <a:effectLst/>
                        </a:rPr>
                        <a:t>Rolul</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50000"/>
                        </a:lnSpc>
                        <a:spcAft>
                          <a:spcPts val="800"/>
                        </a:spcAft>
                      </a:pPr>
                      <a:r>
                        <a:rPr lang="ru-RU" sz="2000" dirty="0" err="1">
                          <a:solidFill>
                            <a:schemeClr val="tx1"/>
                          </a:solidFill>
                          <a:effectLst/>
                        </a:rPr>
                        <a:t>Tipuri</a:t>
                      </a:r>
                      <a:r>
                        <a:rPr lang="ru-RU" sz="2000" dirty="0">
                          <a:solidFill>
                            <a:schemeClr val="tx1"/>
                          </a:solidFill>
                          <a:effectLst/>
                        </a:rPr>
                        <a:t> </a:t>
                      </a:r>
                      <a:r>
                        <a:rPr lang="ru-RU" sz="2000" dirty="0" err="1">
                          <a:solidFill>
                            <a:schemeClr val="tx1"/>
                          </a:solidFill>
                          <a:effectLst/>
                        </a:rPr>
                        <a:t>de</a:t>
                      </a:r>
                      <a:r>
                        <a:rPr lang="ru-RU" sz="2000" dirty="0">
                          <a:solidFill>
                            <a:schemeClr val="tx1"/>
                          </a:solidFill>
                          <a:effectLst/>
                        </a:rPr>
                        <a:t> </a:t>
                      </a:r>
                      <a:r>
                        <a:rPr lang="ru-RU" sz="2000" dirty="0" err="1">
                          <a:solidFill>
                            <a:schemeClr val="tx1"/>
                          </a:solidFill>
                          <a:effectLst/>
                        </a:rPr>
                        <a:t>sisteme</a:t>
                      </a:r>
                      <a:r>
                        <a:rPr lang="ru-RU" sz="2000" dirty="0">
                          <a:solidFill>
                            <a:schemeClr val="tx1"/>
                          </a:solidFill>
                          <a:effectLst/>
                        </a:rPr>
                        <a:t> </a:t>
                      </a:r>
                      <a:r>
                        <a:rPr lang="ru-RU" sz="2000" dirty="0" err="1">
                          <a:solidFill>
                            <a:schemeClr val="tx1"/>
                          </a:solidFill>
                          <a:effectLst/>
                        </a:rPr>
                        <a:t>informationale</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r>
              <a:tr h="665393">
                <a:tc>
                  <a:txBody>
                    <a:bodyPr/>
                    <a:lstStyle/>
                    <a:p>
                      <a:pPr algn="just">
                        <a:lnSpc>
                          <a:spcPct val="150000"/>
                        </a:lnSpc>
                        <a:spcAft>
                          <a:spcPts val="800"/>
                        </a:spcAft>
                      </a:pPr>
                      <a:r>
                        <a:rPr lang="ru-RU" sz="2000" dirty="0">
                          <a:solidFill>
                            <a:schemeClr val="tx1"/>
                          </a:solidFill>
                          <a:effectLst/>
                        </a:rPr>
                        <a:t>1950-1960</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50000"/>
                        </a:lnSpc>
                        <a:spcAft>
                          <a:spcPts val="800"/>
                        </a:spcAft>
                      </a:pPr>
                      <a:r>
                        <a:rPr lang="ru-RU" sz="2000" dirty="0" err="1">
                          <a:effectLst/>
                        </a:rPr>
                        <a:t>Prelucrarea</a:t>
                      </a:r>
                      <a:r>
                        <a:rPr lang="ru-RU" sz="2000" dirty="0">
                          <a:effectLst/>
                        </a:rPr>
                        <a:t> </a:t>
                      </a:r>
                      <a:r>
                        <a:rPr lang="ru-RU" sz="2000" dirty="0" err="1">
                          <a:effectLst/>
                        </a:rPr>
                        <a:t>tranzactiilor</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it-IT" sz="2000" dirty="0">
                          <a:effectLst/>
                        </a:rPr>
                        <a:t>Sisteme de procesare a datelor</a:t>
                      </a:r>
                      <a:endParaRPr lang="ru-RU" sz="2000" dirty="0">
                        <a:effectLst/>
                      </a:endParaRPr>
                    </a:p>
                    <a:p>
                      <a:pPr algn="just">
                        <a:lnSpc>
                          <a:spcPct val="115000"/>
                        </a:lnSpc>
                        <a:spcAft>
                          <a:spcPts val="0"/>
                        </a:spcAft>
                      </a:pPr>
                      <a:r>
                        <a:rPr lang="en-US" sz="2000" dirty="0" err="1">
                          <a:effectLst/>
                        </a:rPr>
                        <a:t>Aplicatii</a:t>
                      </a:r>
                      <a:r>
                        <a:rPr lang="en-US" sz="2000" dirty="0">
                          <a:effectLst/>
                        </a:rPr>
                        <a:t> ale </a:t>
                      </a:r>
                      <a:r>
                        <a:rPr lang="en-US" sz="2000" dirty="0" err="1">
                          <a:effectLst/>
                        </a:rPr>
                        <a:t>contabilitatii</a:t>
                      </a:r>
                      <a:r>
                        <a:rPr lang="en-US" sz="2000" dirty="0">
                          <a:effectLst/>
                        </a:rPr>
                        <a:t> </a:t>
                      </a:r>
                      <a:r>
                        <a:rPr lang="en-US" sz="2000" dirty="0" err="1">
                          <a:effectLst/>
                        </a:rPr>
                        <a:t>generale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5393">
                <a:tc>
                  <a:txBody>
                    <a:bodyPr/>
                    <a:lstStyle/>
                    <a:p>
                      <a:pPr algn="just">
                        <a:lnSpc>
                          <a:spcPct val="150000"/>
                        </a:lnSpc>
                        <a:spcAft>
                          <a:spcPts val="800"/>
                        </a:spcAft>
                      </a:pPr>
                      <a:r>
                        <a:rPr lang="ru-RU" sz="2000" dirty="0">
                          <a:solidFill>
                            <a:schemeClr val="tx1"/>
                          </a:solidFill>
                          <a:effectLst/>
                        </a:rPr>
                        <a:t>1960-1970</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50000"/>
                        </a:lnSpc>
                        <a:spcAft>
                          <a:spcPts val="800"/>
                        </a:spcAft>
                      </a:pPr>
                      <a:r>
                        <a:rPr lang="ru-RU" sz="2000">
                          <a:effectLst/>
                        </a:rPr>
                        <a:t>Informarea conducerii</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it-IT" sz="2000" dirty="0">
                          <a:effectLst/>
                        </a:rPr>
                        <a:t>Sisteme de raportare pentru conducere</a:t>
                      </a:r>
                      <a:endParaRPr lang="ru-RU" sz="2000" dirty="0">
                        <a:effectLst/>
                      </a:endParaRPr>
                    </a:p>
                    <a:p>
                      <a:pPr algn="just">
                        <a:lnSpc>
                          <a:spcPct val="115000"/>
                        </a:lnSpc>
                        <a:spcAft>
                          <a:spcPts val="0"/>
                        </a:spcAft>
                      </a:pPr>
                      <a:r>
                        <a:rPr lang="it-IT" sz="2000" dirty="0">
                          <a:effectLst/>
                        </a:rPr>
                        <a:t>Sisteme de informare a conducerii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5393">
                <a:tc>
                  <a:txBody>
                    <a:bodyPr/>
                    <a:lstStyle/>
                    <a:p>
                      <a:pPr algn="just">
                        <a:lnSpc>
                          <a:spcPct val="150000"/>
                        </a:lnSpc>
                        <a:spcAft>
                          <a:spcPts val="800"/>
                        </a:spcAft>
                      </a:pPr>
                      <a:r>
                        <a:rPr lang="ru-RU" sz="2000" dirty="0">
                          <a:solidFill>
                            <a:schemeClr val="tx1"/>
                          </a:solidFill>
                          <a:effectLst/>
                        </a:rPr>
                        <a:t>1970-1980</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15000"/>
                        </a:lnSpc>
                        <a:spcAft>
                          <a:spcPts val="800"/>
                        </a:spcAft>
                      </a:pPr>
                      <a:r>
                        <a:rPr lang="ru-RU" sz="2000">
                          <a:effectLst/>
                        </a:rPr>
                        <a:t>Sprijinirea procesului decizional</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dirty="0" err="1">
                          <a:effectLst/>
                        </a:rPr>
                        <a:t>Sisteme</a:t>
                      </a:r>
                      <a:r>
                        <a:rPr lang="en-US" sz="2000" dirty="0">
                          <a:effectLst/>
                        </a:rPr>
                        <a:t> de </a:t>
                      </a:r>
                      <a:r>
                        <a:rPr lang="en-US" sz="2000" dirty="0" err="1">
                          <a:effectLst/>
                        </a:rPr>
                        <a:t>sprijinire</a:t>
                      </a:r>
                      <a:r>
                        <a:rPr lang="en-US" sz="2000" dirty="0">
                          <a:effectLst/>
                        </a:rPr>
                        <a:t> a </a:t>
                      </a:r>
                      <a:r>
                        <a:rPr lang="en-US" sz="2000" dirty="0" err="1">
                          <a:effectLst/>
                        </a:rPr>
                        <a:t>deciziilor</a:t>
                      </a:r>
                      <a:endParaRPr lang="ru-RU" sz="2000" dirty="0">
                        <a:effectLst/>
                      </a:endParaRPr>
                    </a:p>
                    <a:p>
                      <a:pPr algn="just">
                        <a:lnSpc>
                          <a:spcPct val="115000"/>
                        </a:lnSpc>
                        <a:spcAft>
                          <a:spcPts val="0"/>
                        </a:spcAft>
                      </a:pPr>
                      <a:r>
                        <a:rPr lang="en-US" sz="2000" dirty="0">
                          <a:effectLst/>
                        </a:rPr>
                        <a:t>Support interactive ad-hoc in </a:t>
                      </a:r>
                      <a:r>
                        <a:rPr lang="en-US" sz="2000" dirty="0" err="1">
                          <a:effectLst/>
                        </a:rPr>
                        <a:t>procesul</a:t>
                      </a:r>
                      <a:r>
                        <a:rPr lang="en-US" sz="2000" dirty="0">
                          <a:effectLst/>
                        </a:rPr>
                        <a:t> </a:t>
                      </a:r>
                      <a:r>
                        <a:rPr lang="en-US" sz="2000" dirty="0" err="1">
                          <a:effectLst/>
                        </a:rPr>
                        <a:t>decizional</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30074">
                <a:tc>
                  <a:txBody>
                    <a:bodyPr/>
                    <a:lstStyle/>
                    <a:p>
                      <a:pPr algn="just">
                        <a:lnSpc>
                          <a:spcPct val="150000"/>
                        </a:lnSpc>
                        <a:spcAft>
                          <a:spcPts val="800"/>
                        </a:spcAft>
                      </a:pPr>
                      <a:r>
                        <a:rPr lang="ru-RU" sz="2000" dirty="0">
                          <a:solidFill>
                            <a:schemeClr val="tx1"/>
                          </a:solidFill>
                          <a:effectLst/>
                        </a:rPr>
                        <a:t>1980-1990</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15000"/>
                        </a:lnSpc>
                        <a:spcAft>
                          <a:spcPts val="800"/>
                        </a:spcAft>
                      </a:pPr>
                      <a:r>
                        <a:rPr lang="it-IT" sz="2000" dirty="0">
                          <a:effectLst/>
                        </a:rPr>
                        <a:t>Sprijiniea utilizatorilor finali si a strategiei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it-IT" sz="2000" dirty="0">
                          <a:effectLst/>
                        </a:rPr>
                        <a:t>Aplicatii orientate catre utilizatorii finali</a:t>
                      </a:r>
                      <a:endParaRPr lang="ru-RU" sz="2000" dirty="0">
                        <a:effectLst/>
                      </a:endParaRPr>
                    </a:p>
                    <a:p>
                      <a:pPr algn="just">
                        <a:lnSpc>
                          <a:spcPct val="115000"/>
                        </a:lnSpc>
                        <a:spcAft>
                          <a:spcPts val="0"/>
                        </a:spcAft>
                      </a:pPr>
                      <a:r>
                        <a:rPr lang="it-IT" sz="2000" dirty="0">
                          <a:effectLst/>
                        </a:rPr>
                        <a:t>Sisteme informationale ale conducerii executive</a:t>
                      </a:r>
                      <a:endParaRPr lang="ru-RU" sz="2000" dirty="0">
                        <a:effectLst/>
                      </a:endParaRPr>
                    </a:p>
                    <a:p>
                      <a:pPr algn="just">
                        <a:lnSpc>
                          <a:spcPct val="115000"/>
                        </a:lnSpc>
                        <a:spcAft>
                          <a:spcPts val="0"/>
                        </a:spcAft>
                      </a:pPr>
                      <a:r>
                        <a:rPr lang="it-IT" sz="2000" dirty="0">
                          <a:effectLst/>
                        </a:rPr>
                        <a:t>Sistem </a:t>
                      </a:r>
                      <a:r>
                        <a:rPr lang="it-IT" sz="2000" dirty="0" smtClean="0">
                          <a:effectLst/>
                        </a:rPr>
                        <a:t>expert</a:t>
                      </a:r>
                      <a:r>
                        <a:rPr lang="ru-RU" sz="2000" dirty="0" smtClean="0">
                          <a:effectLst/>
                        </a:rPr>
                        <a:t>, </a:t>
                      </a:r>
                      <a:r>
                        <a:rPr lang="it-IT" sz="2000" dirty="0" smtClean="0">
                          <a:effectLst/>
                        </a:rPr>
                        <a:t>Sisteme </a:t>
                      </a:r>
                      <a:r>
                        <a:rPr lang="it-IT" sz="2000" dirty="0">
                          <a:effectLst/>
                        </a:rPr>
                        <a:t>bazate pe cunostinte</a:t>
                      </a:r>
                      <a:endParaRPr lang="ru-RU" sz="2000" dirty="0">
                        <a:effectLst/>
                      </a:endParaRPr>
                    </a:p>
                    <a:p>
                      <a:pPr algn="just">
                        <a:lnSpc>
                          <a:spcPct val="115000"/>
                        </a:lnSpc>
                        <a:spcAft>
                          <a:spcPts val="0"/>
                        </a:spcAft>
                      </a:pPr>
                      <a:r>
                        <a:rPr lang="it-IT" sz="2000" dirty="0">
                          <a:effectLst/>
                        </a:rPr>
                        <a:t>Sisteme informationale strategice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93596">
                <a:tc>
                  <a:txBody>
                    <a:bodyPr/>
                    <a:lstStyle/>
                    <a:p>
                      <a:pPr algn="just">
                        <a:lnSpc>
                          <a:spcPct val="150000"/>
                        </a:lnSpc>
                        <a:spcAft>
                          <a:spcPts val="800"/>
                        </a:spcAft>
                      </a:pPr>
                      <a:r>
                        <a:rPr lang="ru-RU"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2000- </a:t>
                      </a:r>
                      <a:endParaRPr lang="ru-R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15000"/>
                        </a:lnSpc>
                        <a:spcAft>
                          <a:spcPts val="800"/>
                        </a:spcAft>
                      </a:pPr>
                      <a:r>
                        <a:rPr lang="it-IT" sz="2000" dirty="0" smtClean="0">
                          <a:effectLst/>
                          <a:latin typeface="Calibri" panose="020F0502020204030204" pitchFamily="34" charset="0"/>
                          <a:ea typeface="Calibri" panose="020F0502020204030204" pitchFamily="34" charset="0"/>
                          <a:cs typeface="Times New Roman" panose="02020603050405020304" pitchFamily="18" charset="0"/>
                        </a:rPr>
                        <a:t>sisteme informaționale cu procesare distribuită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02317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7077" y="198782"/>
            <a:ext cx="11145079" cy="6215269"/>
          </a:xfrm>
        </p:spPr>
        <p:txBody>
          <a:bodyPr>
            <a:normAutofit fontScale="77500" lnSpcReduction="20000"/>
          </a:bodyPr>
          <a:lstStyle/>
          <a:p>
            <a:r>
              <a:rPr lang="ro-RO" b="1" dirty="0"/>
              <a:t>Etape de proictare.</a:t>
            </a:r>
            <a:endParaRPr lang="ru-RU" dirty="0"/>
          </a:p>
          <a:p>
            <a:r>
              <a:rPr lang="ro-RO" dirty="0"/>
              <a:t>Procesul creării S.I. include crearea și transformarea succesivă a unui șir de modele coordonate pe etapele ciclului de viață a sistemului.  </a:t>
            </a:r>
            <a:endParaRPr lang="ru-RU" dirty="0"/>
          </a:p>
          <a:p>
            <a:r>
              <a:rPr lang="ro-RO" dirty="0"/>
              <a:t>Modelele sunt create de către grupurile de lucru din cadrul echipei proiectului, sunt acumulate și păstrate în depozitul (repozitoriul) proiectului. </a:t>
            </a:r>
            <a:endParaRPr lang="ru-RU" dirty="0"/>
          </a:p>
          <a:p>
            <a:r>
              <a:rPr lang="ro-RO" dirty="0"/>
              <a:t>Procesul de creare a unui S. I.  include o serie de etape (stadii), </a:t>
            </a:r>
            <a:r>
              <a:rPr lang="ro-RO" b="1" i="1" dirty="0"/>
              <a:t>determinate</a:t>
            </a:r>
            <a:r>
              <a:rPr lang="ro-RO" dirty="0"/>
              <a:t> în timp și care au drept finalitate crearea unui produs concret – </a:t>
            </a:r>
            <a:r>
              <a:rPr lang="ro-RO" b="1" i="1" dirty="0"/>
              <a:t>model, program, documentație etc.</a:t>
            </a:r>
            <a:endParaRPr lang="ru-RU" dirty="0"/>
          </a:p>
          <a:p>
            <a:r>
              <a:rPr lang="ro-RO" dirty="0"/>
              <a:t>Crearea modelelor, verificarea și validarea lor, prezentarea pentru utilizare colectivă are loc folosind instrumente program speciale – mijloace CASE (Computer Aided Software Engineering).</a:t>
            </a:r>
            <a:endParaRPr lang="ru-RU" dirty="0"/>
          </a:p>
          <a:p>
            <a:r>
              <a:rPr lang="ro-RO" b="1" dirty="0" smtClean="0"/>
              <a:t>Principalele </a:t>
            </a:r>
            <a:r>
              <a:rPr lang="ro-RO" b="1" dirty="0"/>
              <a:t>etape:</a:t>
            </a:r>
            <a:endParaRPr lang="ru-RU" dirty="0"/>
          </a:p>
          <a:p>
            <a:pPr lvl="0"/>
            <a:r>
              <a:rPr lang="ro-RO" dirty="0"/>
              <a:t>Planificarea sistemului</a:t>
            </a:r>
            <a:endParaRPr lang="ru-RU" dirty="0"/>
          </a:p>
          <a:p>
            <a:pPr lvl="0"/>
            <a:r>
              <a:rPr lang="ro-RO" dirty="0"/>
              <a:t>Analiza  obiectului</a:t>
            </a:r>
            <a:endParaRPr lang="ru-RU" dirty="0"/>
          </a:p>
          <a:p>
            <a:pPr lvl="0"/>
            <a:r>
              <a:rPr lang="ro-RO" dirty="0"/>
              <a:t>formarea cerințelor față de sistem, </a:t>
            </a:r>
            <a:endParaRPr lang="ru-RU" dirty="0"/>
          </a:p>
          <a:p>
            <a:pPr lvl="0"/>
            <a:r>
              <a:rPr lang="ro-RO" dirty="0"/>
              <a:t>Proiectarea sistemului, </a:t>
            </a:r>
            <a:endParaRPr lang="ru-RU" dirty="0"/>
          </a:p>
          <a:p>
            <a:pPr lvl="0"/>
            <a:r>
              <a:rPr lang="ro-RO" dirty="0"/>
              <a:t>Implementarea/realizarea și testarea sistemului, </a:t>
            </a:r>
            <a:endParaRPr lang="ru-RU" dirty="0"/>
          </a:p>
          <a:p>
            <a:pPr lvl="0"/>
            <a:r>
              <a:rPr lang="ro-RO" dirty="0"/>
              <a:t>Exploatarea și mentenanța sistemului. </a:t>
            </a:r>
            <a:endParaRPr lang="ru-RU" dirty="0"/>
          </a:p>
          <a:p>
            <a:r>
              <a:rPr lang="ro-RO" b="1" i="1" dirty="0"/>
              <a:t>Ultimile două etape sunt în afara prezentului curs.</a:t>
            </a:r>
            <a:endParaRPr lang="ru-RU" dirty="0"/>
          </a:p>
          <a:p>
            <a:endParaRPr lang="ru-RU" dirty="0"/>
          </a:p>
        </p:txBody>
      </p:sp>
    </p:spTree>
    <p:extLst>
      <p:ext uri="{BB962C8B-B14F-4D97-AF65-F5344CB8AC3E}">
        <p14:creationId xmlns:p14="http://schemas.microsoft.com/office/powerpoint/2010/main" val="583773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673191" y="384314"/>
            <a:ext cx="10329955" cy="5804452"/>
          </a:xfrm>
          <a:prstGeom prst="rect">
            <a:avLst/>
          </a:prstGeom>
        </p:spPr>
      </p:pic>
    </p:spTree>
    <p:extLst>
      <p:ext uri="{BB962C8B-B14F-4D97-AF65-F5344CB8AC3E}">
        <p14:creationId xmlns:p14="http://schemas.microsoft.com/office/powerpoint/2010/main" val="314560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sz="half" idx="1"/>
          </p:nvPr>
        </p:nvSpPr>
        <p:spPr>
          <a:xfrm>
            <a:off x="238539" y="238539"/>
            <a:ext cx="11635409" cy="6414052"/>
          </a:xfrm>
        </p:spPr>
        <p:txBody>
          <a:bodyPr>
            <a:normAutofit/>
          </a:bodyPr>
          <a:lstStyle/>
          <a:p>
            <a:pPr marL="0" indent="0">
              <a:buNone/>
            </a:pPr>
            <a:r>
              <a:rPr lang="it-IT" altLang="en-US" sz="2400" b="1" dirty="0">
                <a:cs typeface="Times New Roman" panose="02020603050405020304" pitchFamily="18" charset="0"/>
              </a:rPr>
              <a:t>Obiectul și metodele cursului</a:t>
            </a:r>
            <a:endParaRPr lang="ro-RO" sz="2400" dirty="0" smtClean="0">
              <a:latin typeface="Times New Roman" panose="02020603050405020304" pitchFamily="18" charset="0"/>
              <a:cs typeface="Times New Roman" panose="02020603050405020304" pitchFamily="18" charset="0"/>
            </a:endParaRPr>
          </a:p>
          <a:p>
            <a:r>
              <a:rPr lang="ro-RO" sz="2200" dirty="0" smtClean="0">
                <a:latin typeface="Times New Roman" panose="02020603050405020304" pitchFamily="18" charset="0"/>
                <a:cs typeface="Times New Roman" panose="02020603050405020304" pitchFamily="18" charset="0"/>
              </a:rPr>
              <a:t>În acest curs se vor studia unele probleme legate de procesele de proiectare a sistemelor informaționale, despre modul de alegere a variantei de proiect optimă şi modul de întocmire a unui proiect  al unui sistem informațional.</a:t>
            </a:r>
            <a:endParaRPr lang="ru-RU" sz="2200" dirty="0" smtClean="0">
              <a:latin typeface="Times New Roman" panose="02020603050405020304" pitchFamily="18" charset="0"/>
              <a:cs typeface="Times New Roman" panose="02020603050405020304" pitchFamily="18" charset="0"/>
            </a:endParaRPr>
          </a:p>
          <a:p>
            <a:r>
              <a:rPr lang="ro-RO" sz="2200" dirty="0" smtClean="0">
                <a:latin typeface="Times New Roman" panose="02020603050405020304" pitchFamily="18" charset="0"/>
                <a:cs typeface="Times New Roman" panose="02020603050405020304" pitchFamily="18" charset="0"/>
              </a:rPr>
              <a:t>Se vor prezenta standardele și metodele de modelare și proiectare a sistemelor informaționale</a:t>
            </a:r>
            <a:endParaRPr lang="ru-RU" sz="2200" dirty="0" smtClean="0">
              <a:latin typeface="Times New Roman" panose="02020603050405020304" pitchFamily="18" charset="0"/>
              <a:cs typeface="Times New Roman" panose="02020603050405020304" pitchFamily="18" charset="0"/>
            </a:endParaRPr>
          </a:p>
          <a:p>
            <a:r>
              <a:rPr lang="ro-RO" sz="2200" dirty="0" smtClean="0">
                <a:latin typeface="Times New Roman" panose="02020603050405020304" pitchFamily="18" charset="0"/>
                <a:cs typeface="Times New Roman" panose="02020603050405020304" pitchFamily="18" charset="0"/>
              </a:rPr>
              <a:t>Se vor prezenta etapele de proiectare, fazele aferente acestora și procesele etapelor de proiectare, nu se va insista la detalierea amănunţită a acestora, doar la nivelul cerut pentru a forma </a:t>
            </a:r>
            <a:r>
              <a:rPr lang="ro-RO" sz="2200" b="1" i="1" dirty="0" smtClean="0">
                <a:solidFill>
                  <a:srgbClr val="C00000"/>
                </a:solidFill>
                <a:latin typeface="Times New Roman" panose="02020603050405020304" pitchFamily="18" charset="0"/>
                <a:cs typeface="Times New Roman" panose="02020603050405020304" pitchFamily="18" charset="0"/>
              </a:rPr>
              <a:t>un analist de sistem.</a:t>
            </a:r>
            <a:endParaRPr lang="ru-RU" sz="2200" b="1" i="1" dirty="0" smtClean="0">
              <a:solidFill>
                <a:srgbClr val="C00000"/>
              </a:solidFill>
              <a:latin typeface="Times New Roman" panose="02020603050405020304" pitchFamily="18" charset="0"/>
              <a:cs typeface="Times New Roman" panose="02020603050405020304" pitchFamily="18" charset="0"/>
            </a:endParaRPr>
          </a:p>
          <a:p>
            <a:r>
              <a:rPr lang="ro-RO" sz="2200" dirty="0" smtClean="0">
                <a:latin typeface="Times New Roman" panose="02020603050405020304" pitchFamily="18" charset="0"/>
                <a:cs typeface="Times New Roman" panose="02020603050405020304" pitchFamily="18" charset="0"/>
              </a:rPr>
              <a:t>Vor fi prezentate unele instrumente de modelare și proiectare a sistemelor informaționale</a:t>
            </a:r>
            <a:endParaRPr lang="ru-RU" sz="2200" dirty="0" smtClean="0">
              <a:latin typeface="Times New Roman" panose="02020603050405020304" pitchFamily="18" charset="0"/>
              <a:cs typeface="Times New Roman" panose="02020603050405020304" pitchFamily="18" charset="0"/>
            </a:endParaRPr>
          </a:p>
          <a:p>
            <a:r>
              <a:rPr lang="ro-RO" sz="2200" b="1" dirty="0" smtClean="0">
                <a:latin typeface="Times New Roman" panose="02020603050405020304" pitchFamily="18" charset="0"/>
                <a:cs typeface="Times New Roman" panose="02020603050405020304" pitchFamily="18" charset="0"/>
              </a:rPr>
              <a:t>Obiectivele cursului:</a:t>
            </a:r>
            <a:endParaRPr lang="ro-RO" sz="2200" dirty="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familiarizarea </a:t>
            </a:r>
            <a:r>
              <a:rPr lang="vi-VN" sz="2200" dirty="0">
                <a:latin typeface="Times New Roman" panose="02020603050405020304" pitchFamily="18" charset="0"/>
                <a:cs typeface="Times New Roman" panose="02020603050405020304" pitchFamily="18" charset="0"/>
              </a:rPr>
              <a:t>studenților cu metodele de analiză </a:t>
            </a:r>
            <a:r>
              <a:rPr lang="ro-RO" sz="2200" dirty="0">
                <a:latin typeface="Times New Roman" panose="02020603050405020304" pitchFamily="18" charset="0"/>
                <a:cs typeface="Times New Roman" panose="02020603050405020304" pitchFamily="18" charset="0"/>
              </a:rPr>
              <a:t>și modelare </a:t>
            </a:r>
            <a:r>
              <a:rPr lang="vi-VN" sz="2200" dirty="0">
                <a:latin typeface="Times New Roman" panose="02020603050405020304" pitchFamily="18" charset="0"/>
                <a:cs typeface="Times New Roman" panose="02020603050405020304" pitchFamily="18" charset="0"/>
              </a:rPr>
              <a:t>a sistemelor tehnico-economice complexe și metodele de proiectare a S</a:t>
            </a:r>
            <a:r>
              <a:rPr lang="ro-RO" sz="2200" dirty="0">
                <a:latin typeface="Times New Roman" panose="02020603050405020304" pitchFamily="18" charset="0"/>
                <a:cs typeface="Times New Roman" panose="02020603050405020304" pitchFamily="18" charset="0"/>
              </a:rPr>
              <a:t>istemelor </a:t>
            </a:r>
            <a:r>
              <a:rPr lang="vi-VN" sz="2200" dirty="0">
                <a:latin typeface="Times New Roman" panose="02020603050405020304" pitchFamily="18" charset="0"/>
                <a:cs typeface="Times New Roman" panose="02020603050405020304" pitchFamily="18" charset="0"/>
              </a:rPr>
              <a:t>I</a:t>
            </a:r>
            <a:r>
              <a:rPr lang="ro-RO" sz="2200" dirty="0">
                <a:latin typeface="Times New Roman" panose="02020603050405020304" pitchFamily="18" charset="0"/>
                <a:cs typeface="Times New Roman" panose="02020603050405020304" pitchFamily="18" charset="0"/>
              </a:rPr>
              <a:t>nformaționale</a:t>
            </a:r>
            <a:r>
              <a:rPr lang="vi-VN" sz="2200" dirty="0">
                <a:latin typeface="Times New Roman" panose="02020603050405020304" pitchFamily="18" charset="0"/>
                <a:cs typeface="Times New Roman" panose="02020603050405020304" pitchFamily="18" charset="0"/>
              </a:rPr>
              <a:t>, bazate pe standarde</a:t>
            </a:r>
            <a:r>
              <a:rPr lang="ro-RO" sz="2200" dirty="0">
                <a:latin typeface="Times New Roman" panose="02020603050405020304" pitchFamily="18" charset="0"/>
                <a:cs typeface="Times New Roman" panose="02020603050405020304" pitchFamily="18" charset="0"/>
              </a:rPr>
              <a:t> naţionale şi  </a:t>
            </a:r>
            <a:r>
              <a:rPr lang="vi-VN" sz="2200" dirty="0">
                <a:latin typeface="Times New Roman" panose="02020603050405020304" pitchFamily="18" charset="0"/>
                <a:cs typeface="Times New Roman" panose="02020603050405020304" pitchFamily="18" charset="0"/>
              </a:rPr>
              <a:t>internaționale, </a:t>
            </a:r>
            <a:endParaRPr lang="ro-RO" sz="2200" dirty="0" smtClean="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În</a:t>
            </a:r>
            <a:r>
              <a:rPr lang="ro-RO" sz="2200" dirty="0">
                <a:latin typeface="Times New Roman" panose="02020603050405020304" pitchFamily="18" charset="0"/>
                <a:cs typeface="Times New Roman" panose="02020603050405020304" pitchFamily="18" charset="0"/>
              </a:rPr>
              <a:t>suşirea</a:t>
            </a:r>
            <a:r>
              <a:rPr lang="vi-VN" sz="2200" dirty="0">
                <a:latin typeface="Times New Roman" panose="02020603050405020304" pitchFamily="18" charset="0"/>
                <a:cs typeface="Times New Roman" panose="02020603050405020304" pitchFamily="18" charset="0"/>
              </a:rPr>
              <a:t> principiilor construirii modelelor funcționale și informaționale, modalităților de analiză a rezultatelor obiținute, </a:t>
            </a:r>
            <a:endParaRPr lang="ro-RO" sz="2200" dirty="0" smtClean="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utilizarea </a:t>
            </a:r>
            <a:r>
              <a:rPr lang="vi-VN" sz="2200" dirty="0">
                <a:latin typeface="Times New Roman" panose="02020603050405020304" pitchFamily="18" charset="0"/>
                <a:cs typeface="Times New Roman" panose="02020603050405020304" pitchFamily="18" charset="0"/>
              </a:rPr>
              <a:t>mijloacelor instrumentale de asistare în proiectarea S</a:t>
            </a:r>
            <a:r>
              <a:rPr lang="ro-RO" sz="2200" dirty="0">
                <a:latin typeface="Times New Roman" panose="02020603050405020304" pitchFamily="18" charset="0"/>
                <a:cs typeface="Times New Roman" panose="02020603050405020304" pitchFamily="18" charset="0"/>
              </a:rPr>
              <a:t>istemelor </a:t>
            </a:r>
            <a:r>
              <a:rPr lang="vi-VN" sz="2200" dirty="0">
                <a:latin typeface="Times New Roman" panose="02020603050405020304" pitchFamily="18" charset="0"/>
                <a:cs typeface="Times New Roman" panose="02020603050405020304" pitchFamily="18" charset="0"/>
              </a:rPr>
              <a:t>I</a:t>
            </a:r>
            <a:r>
              <a:rPr lang="ro-RO" sz="2200" dirty="0">
                <a:latin typeface="Times New Roman" panose="02020603050405020304" pitchFamily="18" charset="0"/>
                <a:cs typeface="Times New Roman" panose="02020603050405020304" pitchFamily="18" charset="0"/>
              </a:rPr>
              <a:t>nformaționale</a:t>
            </a:r>
            <a:r>
              <a:rPr lang="vi-VN" sz="2200" dirty="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341313" indent="-341313">
              <a:spcBef>
                <a:spcPts val="600"/>
              </a:spcBef>
              <a:buClr>
                <a:srgbClr val="000000"/>
              </a:buClr>
              <a:buSzPct val="100000"/>
              <a:buNone/>
              <a:tabLst>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Lst>
            </a:pPr>
            <a:endParaRPr lang="vi-VN" altLang="en-US" sz="2000" dirty="0">
              <a:latin typeface="Times New Roman" panose="02020603050405020304" pitchFamily="18" charset="0"/>
              <a:cs typeface="Times New Roman" panose="02020603050405020304" pitchFamily="18" charset="0"/>
            </a:endParaRPr>
          </a:p>
        </p:txBody>
      </p:sp>
      <p:sp>
        <p:nvSpPr>
          <p:cNvPr id="29700" name="Rectangle 3"/>
          <p:cNvSpPr>
            <a:spLocks noChangeArrowheads="1"/>
          </p:cNvSpPr>
          <p:nvPr/>
        </p:nvSpPr>
        <p:spPr bwMode="auto">
          <a:xfrm>
            <a:off x="4035425" y="127635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1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1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1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1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9pPr>
          </a:lstStyle>
          <a:p>
            <a:pPr>
              <a:lnSpc>
                <a:spcPct val="90000"/>
              </a:lnSpc>
              <a:spcBef>
                <a:spcPct val="0"/>
              </a:spcBef>
              <a:buClr>
                <a:srgbClr val="FFFFFF"/>
              </a:buClr>
              <a:buSzPct val="100000"/>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7886899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5287"/>
            <a:ext cx="10515600" cy="5951676"/>
          </a:xfrm>
        </p:spPr>
        <p:txBody>
          <a:bodyPr>
            <a:normAutofit fontScale="85000" lnSpcReduction="20000"/>
          </a:bodyPr>
          <a:lstStyle/>
          <a:p>
            <a:r>
              <a:rPr lang="ro-RO" b="1" i="1" u="sng" dirty="0"/>
              <a:t>Planificarea</a:t>
            </a:r>
            <a:r>
              <a:rPr lang="ro-RO" dirty="0"/>
              <a:t> </a:t>
            </a:r>
            <a:r>
              <a:rPr lang="ro-RO" b="1" i="1" dirty="0"/>
              <a:t>sistemului</a:t>
            </a:r>
            <a:r>
              <a:rPr lang="ro-RO" dirty="0"/>
              <a:t> – Etapa de început la care se determină are sau  nu Unitatea Social Economică  nevoie de un nou S. I. </a:t>
            </a:r>
            <a:endParaRPr lang="ru-RU" dirty="0"/>
          </a:p>
          <a:p>
            <a:r>
              <a:rPr lang="ro-RO" b="1" i="1" u="sng" dirty="0"/>
              <a:t>Analiza </a:t>
            </a:r>
            <a:r>
              <a:rPr lang="ro-RO" b="1" i="1" dirty="0"/>
              <a:t>obiectului</a:t>
            </a:r>
            <a:r>
              <a:rPr lang="ro-RO" dirty="0"/>
              <a:t> – presupune: </a:t>
            </a:r>
            <a:endParaRPr lang="ru-RU" dirty="0"/>
          </a:p>
          <a:p>
            <a:pPr marL="0" indent="0">
              <a:buNone/>
            </a:pPr>
            <a:r>
              <a:rPr lang="ro-RO" dirty="0"/>
              <a:t>M</a:t>
            </a:r>
            <a:r>
              <a:rPr lang="ro-RO" dirty="0" smtClean="0"/>
              <a:t>odelarea </a:t>
            </a:r>
            <a:r>
              <a:rPr lang="ro-RO" dirty="0"/>
              <a:t>proceselor business, care au loc în organizație;  Crearea Modelului organizației, descris în termeni de procese și funcții business -  permite formularea cerințelor principale;</a:t>
            </a:r>
            <a:endParaRPr lang="ru-RU" dirty="0"/>
          </a:p>
          <a:p>
            <a:pPr marL="0" indent="0">
              <a:buNone/>
            </a:pPr>
            <a:r>
              <a:rPr lang="ro-RO" dirty="0"/>
              <a:t> Mulțimea modelelor de descriere a cerințelor este transformată într-un sistem de modele, care descriu proiectul conceptual al SI;</a:t>
            </a:r>
            <a:endParaRPr lang="ru-RU" dirty="0"/>
          </a:p>
          <a:p>
            <a:pPr marL="0" indent="0">
              <a:buNone/>
            </a:pPr>
            <a:r>
              <a:rPr lang="ro-RO" dirty="0" smtClean="0"/>
              <a:t>Sunt </a:t>
            </a:r>
            <a:r>
              <a:rPr lang="ro-RO" dirty="0"/>
              <a:t>formate modelele arhitecturale ale SI;</a:t>
            </a:r>
            <a:endParaRPr lang="ru-RU" dirty="0"/>
          </a:p>
          <a:p>
            <a:pPr marL="0" indent="0">
              <a:buNone/>
            </a:pPr>
            <a:r>
              <a:rPr lang="ro-RO" dirty="0"/>
              <a:t>Sunt determinate cerințele referitoare la asigurarea program și informațională. </a:t>
            </a:r>
            <a:endParaRPr lang="ru-RU" dirty="0"/>
          </a:p>
          <a:p>
            <a:pPr marL="0" indent="0">
              <a:buNone/>
            </a:pPr>
            <a:r>
              <a:rPr lang="ro-RO" dirty="0"/>
              <a:t>Urmează formarea arhitecturii resurselor program și resurselor informaționale, determinarea bazelor de date și identificarea modulelor program, formarea modelului de cerințe față de programe și crearea acestora, testarea și integrarea.</a:t>
            </a:r>
            <a:endParaRPr lang="ru-RU" dirty="0"/>
          </a:p>
          <a:p>
            <a:r>
              <a:rPr lang="ro-RO" b="1" i="1" dirty="0"/>
              <a:t>Scopul etapei </a:t>
            </a:r>
            <a:r>
              <a:rPr lang="ro-RO" dirty="0"/>
              <a:t>de analiză a activității organizației, este </a:t>
            </a:r>
            <a:r>
              <a:rPr lang="ro-RO" b="1" i="1" dirty="0"/>
              <a:t>determinarea cerințelor funcționale ale sistemului</a:t>
            </a:r>
            <a:r>
              <a:rPr lang="ro-RO" dirty="0"/>
              <a:t>. </a:t>
            </a:r>
            <a:endParaRPr lang="ru-RU" dirty="0"/>
          </a:p>
          <a:p>
            <a:pPr marL="0" indent="0">
              <a:buNone/>
            </a:pPr>
            <a:r>
              <a:rPr lang="ro-RO" b="1" i="1" dirty="0">
                <a:solidFill>
                  <a:srgbClr val="C00000"/>
                </a:solidFill>
              </a:rPr>
              <a:t>Formarea și formularea cerințelor este una din sarcinile cele mai responsabile, dificil de formalizat și extrem de complicate și costisitoare în cazul unor erori. </a:t>
            </a:r>
            <a:endParaRPr lang="ru-RU" b="1" dirty="0">
              <a:solidFill>
                <a:srgbClr val="C00000"/>
              </a:solidFill>
            </a:endParaRPr>
          </a:p>
          <a:p>
            <a:pPr marL="0" indent="0">
              <a:buNone/>
            </a:pPr>
            <a:r>
              <a:rPr lang="ro-RO" dirty="0"/>
              <a:t>Rzultatul etapei: </a:t>
            </a:r>
            <a:r>
              <a:rPr lang="ro-RO" b="1" i="1" dirty="0"/>
              <a:t>Caietul de Sarcini</a:t>
            </a:r>
            <a:endParaRPr lang="ru-RU" dirty="0"/>
          </a:p>
          <a:p>
            <a:endParaRPr lang="ru-RU" dirty="0"/>
          </a:p>
        </p:txBody>
      </p:sp>
    </p:spTree>
    <p:extLst>
      <p:ext uri="{BB962C8B-B14F-4D97-AF65-F5344CB8AC3E}">
        <p14:creationId xmlns:p14="http://schemas.microsoft.com/office/powerpoint/2010/main" val="1285423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10817"/>
            <a:ext cx="10515600" cy="5766146"/>
          </a:xfrm>
        </p:spPr>
        <p:txBody>
          <a:bodyPr>
            <a:normAutofit fontScale="92500" lnSpcReduction="20000"/>
          </a:bodyPr>
          <a:lstStyle/>
          <a:p>
            <a:r>
              <a:rPr lang="ro-RO" b="1" i="1" dirty="0"/>
              <a:t>Proiectarea sistemului - </a:t>
            </a:r>
            <a:r>
              <a:rPr lang="ro-RO" dirty="0"/>
              <a:t>Crearea modelului logic și modelului fizic al datelor - partea principală la proiectarea BD.  Proiectarea proceselor pt obținerea specificațiilor modulelor SI. </a:t>
            </a:r>
            <a:endParaRPr lang="ru-RU" sz="2400" dirty="0"/>
          </a:p>
          <a:p>
            <a:r>
              <a:rPr lang="ro-RO" dirty="0"/>
              <a:t>Scopul principal al etapei de proiectare a proceselor constă în transformarea funcțiilor, identificate la etapa de analiză, în module ale SI</a:t>
            </a:r>
            <a:endParaRPr lang="ru-RU" sz="2400" dirty="0"/>
          </a:p>
          <a:p>
            <a:r>
              <a:rPr lang="ro-RO" dirty="0"/>
              <a:t>Rezultatele etapei de proiectare sunt:</a:t>
            </a:r>
            <a:endParaRPr lang="ru-RU" sz="2400" dirty="0"/>
          </a:p>
          <a:p>
            <a:pPr lvl="1"/>
            <a:r>
              <a:rPr lang="ro-RO" dirty="0"/>
              <a:t>schema bazei de date;</a:t>
            </a:r>
            <a:endParaRPr lang="ru-RU" sz="2000" dirty="0"/>
          </a:p>
          <a:p>
            <a:pPr lvl="1"/>
            <a:r>
              <a:rPr lang="ro-RO" dirty="0"/>
              <a:t>specificațiile modulelor sistemului. </a:t>
            </a:r>
            <a:endParaRPr lang="ru-RU" sz="2000" dirty="0"/>
          </a:p>
          <a:p>
            <a:pPr lvl="1"/>
            <a:r>
              <a:rPr lang="ro-RO" dirty="0"/>
              <a:t>elaborarea arhitecturii</a:t>
            </a:r>
            <a:endParaRPr lang="ru-RU" sz="2000" dirty="0"/>
          </a:p>
          <a:p>
            <a:r>
              <a:rPr lang="ro-RO" dirty="0"/>
              <a:t>Căutare răspunsuri la caracteristici ale arhitecturii:</a:t>
            </a:r>
            <a:endParaRPr lang="ru-RU" sz="2400" dirty="0"/>
          </a:p>
          <a:p>
            <a:pPr lvl="1"/>
            <a:r>
              <a:rPr lang="ro-RO" dirty="0"/>
              <a:t>tipul arhitecturii; </a:t>
            </a:r>
            <a:endParaRPr lang="ru-RU" sz="2000" dirty="0"/>
          </a:p>
          <a:p>
            <a:pPr lvl="1"/>
            <a:r>
              <a:rPr lang="ro-RO" dirty="0"/>
              <a:t>numărul de nivele;</a:t>
            </a:r>
            <a:endParaRPr lang="ru-RU" sz="2000" dirty="0"/>
          </a:p>
          <a:p>
            <a:pPr lvl="1"/>
            <a:r>
              <a:rPr lang="ro-RO" dirty="0"/>
              <a:t>tipul BD - centralizată sau distribuită;</a:t>
            </a:r>
            <a:endParaRPr lang="ru-RU" sz="2000" dirty="0"/>
          </a:p>
          <a:p>
            <a:pPr lvl="1"/>
            <a:r>
              <a:rPr lang="ro-RO" dirty="0"/>
              <a:t>omogenitatea BD;</a:t>
            </a:r>
            <a:endParaRPr lang="ru-RU" sz="2000" dirty="0"/>
          </a:p>
          <a:p>
            <a:pPr lvl="1"/>
            <a:r>
              <a:rPr lang="ro-RO" dirty="0"/>
              <a:t>paralelism</a:t>
            </a:r>
            <a:endParaRPr lang="ru-RU" sz="2000" dirty="0"/>
          </a:p>
          <a:p>
            <a:r>
              <a:rPr lang="ro-RO" dirty="0"/>
              <a:t>Rzultatul etapei: </a:t>
            </a:r>
            <a:r>
              <a:rPr lang="ro-RO" b="1" i="1" dirty="0"/>
              <a:t>Proiectul Tehnic</a:t>
            </a:r>
            <a:endParaRPr lang="ru-RU" sz="2400" dirty="0"/>
          </a:p>
          <a:p>
            <a:endParaRPr lang="ru-RU" dirty="0"/>
          </a:p>
        </p:txBody>
      </p:sp>
    </p:spTree>
    <p:extLst>
      <p:ext uri="{BB962C8B-B14F-4D97-AF65-F5344CB8AC3E}">
        <p14:creationId xmlns:p14="http://schemas.microsoft.com/office/powerpoint/2010/main" val="27615551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8052"/>
            <a:ext cx="10515600" cy="5858911"/>
          </a:xfrm>
        </p:spPr>
        <p:txBody>
          <a:bodyPr>
            <a:normAutofit/>
          </a:bodyPr>
          <a:lstStyle/>
          <a:p>
            <a:r>
              <a:rPr lang="ro-RO" b="1" i="1" dirty="0"/>
              <a:t>Etapa de realizare </a:t>
            </a:r>
            <a:r>
              <a:rPr lang="ro-RO" dirty="0"/>
              <a:t>(implementare) are loc crearea programelor, instalarea resurselor tenice, elaborarea documentației de exploatare.</a:t>
            </a:r>
            <a:endParaRPr lang="ru-RU" sz="2400" dirty="0"/>
          </a:p>
          <a:p>
            <a:r>
              <a:rPr lang="ro-RO" dirty="0"/>
              <a:t>Etapa de testare este distribuită în timp. </a:t>
            </a:r>
            <a:endParaRPr lang="ru-RU" sz="2400" dirty="0"/>
          </a:p>
          <a:p>
            <a:r>
              <a:rPr lang="ro-RO" dirty="0"/>
              <a:t>La finalizarea lucrărilor de creare a unui modul al sistemului are loc testarea autonomă (sau de detaliu), care urmărește două scopuri principale:</a:t>
            </a:r>
            <a:endParaRPr lang="ru-RU" sz="2400" dirty="0"/>
          </a:p>
          <a:p>
            <a:pPr lvl="1"/>
            <a:r>
              <a:rPr lang="ro-RO" dirty="0"/>
              <a:t>detectarea refuzurilor în funcționare a unui modul;</a:t>
            </a:r>
            <a:endParaRPr lang="ru-RU" sz="2000" dirty="0"/>
          </a:p>
          <a:p>
            <a:pPr lvl="1"/>
            <a:r>
              <a:rPr lang="ro-RO" dirty="0"/>
              <a:t>stabilirea nivelului de corespundere specificațiilor.</a:t>
            </a:r>
            <a:endParaRPr lang="ru-RU" sz="2000" dirty="0"/>
          </a:p>
          <a:p>
            <a:r>
              <a:rPr lang="ro-RO" dirty="0"/>
              <a:t>Urmează testarea fiabilității setului de module când: </a:t>
            </a:r>
            <a:endParaRPr lang="ru-RU" sz="2400" dirty="0"/>
          </a:p>
          <a:p>
            <a:pPr lvl="1"/>
            <a:r>
              <a:rPr lang="ro-RO" dirty="0"/>
              <a:t>sunt imitate situațiile de refuz în funcționare; </a:t>
            </a:r>
            <a:endParaRPr lang="ru-RU" sz="2000" dirty="0"/>
          </a:p>
          <a:p>
            <a:pPr lvl="1"/>
            <a:r>
              <a:rPr lang="ro-RO" dirty="0"/>
              <a:t>este determinat timpul mediu dintre două căderi succesive (MTBF- Mean Time Between Failures). </a:t>
            </a:r>
            <a:endParaRPr lang="ru-RU" sz="2000" dirty="0"/>
          </a:p>
          <a:p>
            <a:r>
              <a:rPr lang="ro-RO" dirty="0"/>
              <a:t>Ultima testare o reprezintă testarea de acceptare.</a:t>
            </a:r>
            <a:endParaRPr lang="ru-RU" sz="2400" dirty="0"/>
          </a:p>
          <a:p>
            <a:endParaRPr lang="ru-RU" dirty="0"/>
          </a:p>
        </p:txBody>
      </p:sp>
    </p:spTree>
    <p:extLst>
      <p:ext uri="{BB962C8B-B14F-4D97-AF65-F5344CB8AC3E}">
        <p14:creationId xmlns:p14="http://schemas.microsoft.com/office/powerpoint/2010/main" val="228844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9174" y="2697507"/>
            <a:ext cx="10515600" cy="1325563"/>
          </a:xfrm>
        </p:spPr>
        <p:txBody>
          <a:bodyPr/>
          <a:lstStyle/>
          <a:p>
            <a:r>
              <a:rPr lang="en-US" altLang="ru-RU" dirty="0" err="1">
                <a:latin typeface="Calibri" panose="020F0502020204030204" pitchFamily="34" charset="0"/>
                <a:ea typeface="Calibri" panose="020F0502020204030204" pitchFamily="34" charset="0"/>
                <a:cs typeface="Times New Roman" panose="02020603050405020304" pitchFamily="18" charset="0"/>
              </a:rPr>
              <a:t>Clasificarea</a:t>
            </a:r>
            <a:r>
              <a:rPr lang="en-US" altLang="ru-RU" dirty="0">
                <a:latin typeface="Calibri" panose="020F0502020204030204" pitchFamily="34" charset="0"/>
                <a:ea typeface="Calibri" panose="020F0502020204030204" pitchFamily="34" charset="0"/>
                <a:cs typeface="Times New Roman" panose="02020603050405020304" pitchFamily="18" charset="0"/>
              </a:rPr>
              <a:t> </a:t>
            </a:r>
            <a:r>
              <a:rPr lang="en-US" altLang="ru-RU" dirty="0" err="1">
                <a:latin typeface="Calibri" panose="020F0502020204030204" pitchFamily="34" charset="0"/>
                <a:ea typeface="Calibri" panose="020F0502020204030204" pitchFamily="34" charset="0"/>
                <a:cs typeface="Times New Roman" panose="02020603050405020304" pitchFamily="18" charset="0"/>
              </a:rPr>
              <a:t>sistemelor</a:t>
            </a:r>
            <a:r>
              <a:rPr lang="en-US" altLang="ru-RU" dirty="0">
                <a:latin typeface="Calibri" panose="020F0502020204030204" pitchFamily="34" charset="0"/>
                <a:ea typeface="Calibri" panose="020F0502020204030204" pitchFamily="34" charset="0"/>
                <a:cs typeface="Times New Roman" panose="02020603050405020304" pitchFamily="18" charset="0"/>
              </a:rPr>
              <a:t> </a:t>
            </a:r>
            <a:r>
              <a:rPr lang="en-US" altLang="ru-RU" dirty="0" err="1">
                <a:latin typeface="Calibri" panose="020F0502020204030204" pitchFamily="34" charset="0"/>
                <a:ea typeface="Calibri" panose="020F0502020204030204" pitchFamily="34" charset="0"/>
                <a:cs typeface="Times New Roman" panose="02020603050405020304" pitchFamily="18" charset="0"/>
              </a:rPr>
              <a:t>informatice</a:t>
            </a:r>
            <a:endParaRPr lang="ru-RU" dirty="0"/>
          </a:p>
        </p:txBody>
      </p:sp>
    </p:spTree>
    <p:extLst>
      <p:ext uri="{BB962C8B-B14F-4D97-AF65-F5344CB8AC3E}">
        <p14:creationId xmlns:p14="http://schemas.microsoft.com/office/powerpoint/2010/main" val="2716953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07818"/>
            <a:ext cx="11049000" cy="5969145"/>
          </a:xfrm>
        </p:spPr>
        <p:txBody>
          <a:bodyPr>
            <a:normAutofit fontScale="85000" lnSpcReduction="20000"/>
          </a:bodyPr>
          <a:lstStyle/>
          <a:p>
            <a:pPr marL="0" lvl="2" indent="0" algn="ctr">
              <a:spcBef>
                <a:spcPts val="1000"/>
              </a:spcBef>
              <a:buNone/>
            </a:pPr>
            <a:r>
              <a:rPr lang="ro-RO" sz="3000" b="1" i="1" dirty="0"/>
              <a:t>Clasificarea sistemelor informaţionale după domeniul de informatizare</a:t>
            </a:r>
            <a:endParaRPr lang="ru-RU" sz="3000" dirty="0"/>
          </a:p>
          <a:p>
            <a:r>
              <a:rPr lang="ro-RO" b="1" i="1" dirty="0">
                <a:solidFill>
                  <a:srgbClr val="C00000"/>
                </a:solidFill>
              </a:rPr>
              <a:t>Sisteme informaţionale social-economice</a:t>
            </a:r>
            <a:r>
              <a:rPr lang="ro-RO" dirty="0">
                <a:solidFill>
                  <a:srgbClr val="C00000"/>
                </a:solidFill>
              </a:rPr>
              <a:t>. </a:t>
            </a:r>
            <a:endParaRPr lang="ro-RO" dirty="0" smtClean="0">
              <a:solidFill>
                <a:srgbClr val="C00000"/>
              </a:solidFill>
            </a:endParaRPr>
          </a:p>
          <a:p>
            <a:pPr marL="0" indent="0">
              <a:buNone/>
            </a:pPr>
            <a:r>
              <a:rPr lang="ro-RO" dirty="0">
                <a:solidFill>
                  <a:srgbClr val="C00000"/>
                </a:solidFill>
              </a:rPr>
              <a:t>	</a:t>
            </a:r>
            <a:r>
              <a:rPr lang="fr-FR" dirty="0" smtClean="0"/>
              <a:t>Caracteristică  </a:t>
            </a:r>
            <a:r>
              <a:rPr lang="fr-FR" dirty="0"/>
              <a:t>a  vieţii contemporane  este  influenţa  majoră  a  calculatoarelor. Indiferent  de  locul  unde  trăim,  de  ceea  ce  facem  în  mod  curent  este  absolut  imposibil  să  nu  fim influenţaţi de calculatoare. Acestea  s-au integrat şi se integrează din ce în ce mai  mult  în viaţa şi activitatea fiecăruia.</a:t>
            </a:r>
            <a:endParaRPr lang="ru-RU" dirty="0"/>
          </a:p>
          <a:p>
            <a:pPr marL="0" indent="0">
              <a:buNone/>
            </a:pPr>
            <a:r>
              <a:rPr lang="ro-RO" dirty="0" smtClean="0"/>
              <a:t>	</a:t>
            </a:r>
            <a:r>
              <a:rPr lang="fr-FR" dirty="0" smtClean="0"/>
              <a:t>Creşterea  </a:t>
            </a:r>
            <a:r>
              <a:rPr lang="fr-FR" dirty="0"/>
              <a:t>eficienţei  atreprizei şi a activităţii de administrare  a  fost  posibilă  în  special  prin  utilizarea  la  scară  tot  mai mare a sistemelor de calcul. Acestea, prin intermediul programelor software, au permis agenţilor econimici să-şi structureze şi să-şi organizeze mai eficient activitatea cu costuri diminuate. </a:t>
            </a:r>
            <a:endParaRPr lang="ro-RO" dirty="0" smtClean="0"/>
          </a:p>
          <a:p>
            <a:pPr marL="0" indent="0">
              <a:buNone/>
            </a:pPr>
            <a:r>
              <a:rPr lang="ro-RO" dirty="0"/>
              <a:t>	</a:t>
            </a:r>
            <a:r>
              <a:rPr lang="fr-FR" dirty="0" smtClean="0"/>
              <a:t>În pre</a:t>
            </a:r>
            <a:r>
              <a:rPr lang="ro-RO" dirty="0" smtClean="0"/>
              <a:t>z</a:t>
            </a:r>
            <a:r>
              <a:rPr lang="fr-FR" dirty="0" smtClean="0"/>
              <a:t>ent</a:t>
            </a:r>
            <a:r>
              <a:rPr lang="fr-FR" dirty="0"/>
              <a:t>, aproape toate activităţile se desfăşoară cu utilizarea calculatorului. Fie că se apelează la date care pot fi accesate în câteva secunde, fie că se fac calcule complexe, calculatorul a devenit o unealtă de mare preţ în viaţa de zi cu zi. Scopul îndeplinit de sistemele de calcul s-a schimbat de la deceniu la deceniu, îmbogăţindu-se. </a:t>
            </a:r>
            <a:endParaRPr lang="ru-RU" dirty="0"/>
          </a:p>
          <a:p>
            <a:pPr marL="0" indent="0">
              <a:buNone/>
            </a:pPr>
            <a:r>
              <a:rPr lang="ro-RO" dirty="0" smtClean="0"/>
              <a:t>	</a:t>
            </a:r>
            <a:r>
              <a:rPr lang="fr-FR" dirty="0" smtClean="0"/>
              <a:t>Dacă </a:t>
            </a:r>
            <a:r>
              <a:rPr lang="fr-FR" dirty="0"/>
              <a:t>sistemele de calcul au servit iniţial cercetătorilor pentru procesarea mai rapidă a unor volume mari de informaţii, treptat calculatoarele s-au transformat în dispozitive pentru gestionarea şi administrarea cunoştinţelor şi a bazelor de date. Astfel, calculatorul este de fapt principalul mijloc de informare şi comunicare globală.</a:t>
            </a:r>
            <a:endParaRPr lang="ru-RU" dirty="0"/>
          </a:p>
          <a:p>
            <a:endParaRPr lang="ru-RU" dirty="0"/>
          </a:p>
        </p:txBody>
      </p:sp>
    </p:spTree>
    <p:extLst>
      <p:ext uri="{BB962C8B-B14F-4D97-AF65-F5344CB8AC3E}">
        <p14:creationId xmlns:p14="http://schemas.microsoft.com/office/powerpoint/2010/main" val="278836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3965" y="360218"/>
            <a:ext cx="11776362" cy="5816745"/>
          </a:xfrm>
        </p:spPr>
        <p:txBody>
          <a:bodyPr>
            <a:normAutofit fontScale="85000" lnSpcReduction="20000"/>
          </a:bodyPr>
          <a:lstStyle/>
          <a:p>
            <a:pPr marL="0" indent="0">
              <a:buNone/>
            </a:pPr>
            <a:r>
              <a:rPr lang="ru-RU" b="1" i="1" dirty="0"/>
              <a:t>Классификация информационных систем по области компьютеризации</a:t>
            </a:r>
          </a:p>
          <a:p>
            <a:pPr marL="0" indent="0">
              <a:buNone/>
            </a:pPr>
            <a:r>
              <a:rPr lang="ru-RU" b="1" i="1" dirty="0">
                <a:solidFill>
                  <a:srgbClr val="C00000"/>
                </a:solidFill>
              </a:rPr>
              <a:t>Социально-экономические информационные системы.</a:t>
            </a:r>
          </a:p>
          <a:p>
            <a:r>
              <a:rPr lang="ru-RU" dirty="0"/>
              <a:t>Характерной чертой современной жизни является </a:t>
            </a:r>
            <a:r>
              <a:rPr lang="ru-RU" dirty="0" smtClean="0"/>
              <a:t>повсеместное </a:t>
            </a:r>
            <a:r>
              <a:rPr lang="ru-RU" dirty="0"/>
              <a:t>влияние компьютеров. Неважно, где мы живем, то, что мы делаем сегодня</a:t>
            </a:r>
            <a:r>
              <a:rPr lang="ru-RU" dirty="0" smtClean="0"/>
              <a:t>, невозможно представить нашу деятельность без компьютер. </a:t>
            </a:r>
            <a:r>
              <a:rPr lang="ru-RU" dirty="0"/>
              <a:t>Они становятся все более интегрированными в </a:t>
            </a:r>
            <a:r>
              <a:rPr lang="ru-RU" dirty="0" smtClean="0"/>
              <a:t>нашей жизни </a:t>
            </a:r>
            <a:r>
              <a:rPr lang="ru-RU" dirty="0"/>
              <a:t>и н</a:t>
            </a:r>
            <a:r>
              <a:rPr lang="ru-RU" dirty="0" smtClean="0"/>
              <a:t>ашей деятельность.</a:t>
            </a:r>
            <a:endParaRPr lang="ru-RU" dirty="0"/>
          </a:p>
          <a:p>
            <a:r>
              <a:rPr lang="ru-RU" dirty="0"/>
              <a:t>Повышение эффективности предприятия и управленческой деятельности стало возможным, в частности, благодаря более широкому использованию вычислительных систем. </a:t>
            </a:r>
            <a:r>
              <a:rPr lang="ru-RU" dirty="0" smtClean="0"/>
              <a:t>Это </a:t>
            </a:r>
            <a:r>
              <a:rPr lang="ru-RU" dirty="0"/>
              <a:t>позволило экономическим агентам более эффективно структурировать и организовать свою деятельность при снижении затрат.</a:t>
            </a:r>
          </a:p>
          <a:p>
            <a:r>
              <a:rPr lang="ru-RU" dirty="0"/>
              <a:t>Деятельность любого предприятия сопряжена с обработкой большого </a:t>
            </a:r>
            <a:r>
              <a:rPr lang="ru-RU" dirty="0" smtClean="0"/>
              <a:t>объёма      разнообразных  документов</a:t>
            </a:r>
            <a:r>
              <a:rPr lang="ru-RU" dirty="0"/>
              <a:t>. Документы являются основным носителем деловой информации. Они необходимы практически на каждом рабочем месте и на каждом этапе работ. Достоверность, защищенность и скорость доступа к документам — критически важные факторы деятельности предприятия. «Бумажные технологии» документооборота уже не отвечают требованиям современного динамичного бизнеса </a:t>
            </a:r>
            <a:endParaRPr lang="ru-RU" dirty="0" smtClean="0"/>
          </a:p>
          <a:p>
            <a:r>
              <a:rPr lang="ru-RU" b="1" dirty="0" smtClean="0"/>
              <a:t>Требования </a:t>
            </a:r>
            <a:r>
              <a:rPr lang="ru-RU" b="1" dirty="0"/>
              <a:t>к </a:t>
            </a:r>
            <a:r>
              <a:rPr lang="ru-RU" b="1" i="1" dirty="0" smtClean="0">
                <a:solidFill>
                  <a:srgbClr val="C00000"/>
                </a:solidFill>
              </a:rPr>
              <a:t>Социально-экономическим информационным системам</a:t>
            </a:r>
            <a:r>
              <a:rPr lang="ru-RU" b="1" dirty="0" smtClean="0"/>
              <a:t>. </a:t>
            </a:r>
            <a:r>
              <a:rPr lang="ru-RU" dirty="0"/>
              <a:t> </a:t>
            </a:r>
            <a:endParaRPr lang="ru-RU" dirty="0" smtClean="0"/>
          </a:p>
          <a:p>
            <a:pPr marL="0" indent="0">
              <a:buNone/>
            </a:pPr>
            <a:r>
              <a:rPr lang="ru-RU" dirty="0" smtClean="0"/>
              <a:t>Совместимость </a:t>
            </a:r>
            <a:r>
              <a:rPr lang="ru-RU" dirty="0"/>
              <a:t>·Стандартность ·Телекоммуникационные сообщения, то есть внешние связи ·Адаптивность под конкретные задачи</a:t>
            </a:r>
          </a:p>
        </p:txBody>
      </p:sp>
    </p:spTree>
    <p:extLst>
      <p:ext uri="{BB962C8B-B14F-4D97-AF65-F5344CB8AC3E}">
        <p14:creationId xmlns:p14="http://schemas.microsoft.com/office/powerpoint/2010/main" val="3777469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7927"/>
            <a:ext cx="10515600" cy="5789036"/>
          </a:xfrm>
        </p:spPr>
        <p:txBody>
          <a:bodyPr/>
          <a:lstStyle/>
          <a:p>
            <a:r>
              <a:rPr lang="ro-RO" b="1" i="1" dirty="0">
                <a:solidFill>
                  <a:srgbClr val="C00000"/>
                </a:solidFill>
              </a:rPr>
              <a:t>Sisteme informaţionale integrate pentru urmărirea şi asigurarea proceselor tehnologice. </a:t>
            </a:r>
            <a:endParaRPr lang="ro-RO" b="1" i="1" dirty="0" smtClean="0">
              <a:solidFill>
                <a:srgbClr val="C00000"/>
              </a:solidFill>
            </a:endParaRPr>
          </a:p>
          <a:p>
            <a:pPr marL="0" indent="0">
              <a:buNone/>
            </a:pPr>
            <a:r>
              <a:rPr lang="ro-RO" b="1" i="1" dirty="0"/>
              <a:t>	</a:t>
            </a:r>
            <a:r>
              <a:rPr lang="ro-RO" dirty="0" smtClean="0"/>
              <a:t>Sistemul </a:t>
            </a:r>
            <a:r>
              <a:rPr lang="ro-RO" dirty="0"/>
              <a:t>informaţional de control al procesului tehnologic este un sistem complex de control al mecanismelor şi maşinilor, alcătuit dintr-un număr mare de elemente eterogene, combinate în subsisteme de transmitere a informaţiilor. Sistemul de control al procesului poate fi considerat un produs complex care trebuie să îndeplinească anumite funcţii predefinite. Dezvoltarea unui sistem automatizat de control al procesului se realizează în conformitate cu schema standard a ciclului de viaţă (CV) al produselor ce se fabrică.</a:t>
            </a:r>
            <a:endParaRPr lang="ru-RU" dirty="0"/>
          </a:p>
          <a:p>
            <a:endParaRPr lang="ru-RU" dirty="0"/>
          </a:p>
        </p:txBody>
      </p:sp>
    </p:spTree>
    <p:extLst>
      <p:ext uri="{BB962C8B-B14F-4D97-AF65-F5344CB8AC3E}">
        <p14:creationId xmlns:p14="http://schemas.microsoft.com/office/powerpoint/2010/main" val="2270553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0218"/>
            <a:ext cx="10515600" cy="5816745"/>
          </a:xfrm>
        </p:spPr>
        <p:txBody>
          <a:bodyPr>
            <a:normAutofit fontScale="92500" lnSpcReduction="20000"/>
          </a:bodyPr>
          <a:lstStyle/>
          <a:p>
            <a:r>
              <a:rPr lang="ro-RO" b="1" i="1" dirty="0">
                <a:solidFill>
                  <a:srgbClr val="C00000"/>
                </a:solidFill>
              </a:rPr>
              <a:t>Sisteme Cyber-Fizice. </a:t>
            </a:r>
            <a:endParaRPr lang="ro-RO" b="1" i="1" dirty="0" smtClean="0">
              <a:solidFill>
                <a:srgbClr val="C00000"/>
              </a:solidFill>
            </a:endParaRPr>
          </a:p>
          <a:p>
            <a:pPr marL="0" indent="0">
              <a:buNone/>
            </a:pPr>
            <a:r>
              <a:rPr lang="ro-RO" b="1" i="1" dirty="0"/>
              <a:t>	</a:t>
            </a:r>
            <a:r>
              <a:rPr lang="ro-RO" dirty="0" smtClean="0"/>
              <a:t>S</a:t>
            </a:r>
            <a:r>
              <a:rPr lang="fr-FR" dirty="0"/>
              <a:t>unt integrări ale sistemelor de calcul, de reţele şi de procese fizice. Calculatoarele încorporate şi reţelele monitorizează şi controlează procesele fizice, cu bucle de feedback în care procesele fizice afectează calculele, şi invers. </a:t>
            </a:r>
            <a:endParaRPr lang="ro-RO" dirty="0" smtClean="0"/>
          </a:p>
          <a:p>
            <a:pPr marL="0" indent="0">
              <a:buNone/>
            </a:pPr>
            <a:r>
              <a:rPr lang="ro-RO" dirty="0"/>
              <a:t>	</a:t>
            </a:r>
            <a:r>
              <a:rPr lang="ro-RO" dirty="0" smtClean="0"/>
              <a:t>Sistemele </a:t>
            </a:r>
            <a:r>
              <a:rPr lang="ro-RO" dirty="0"/>
              <a:t>Cyber-Fizice</a:t>
            </a:r>
            <a:r>
              <a:rPr lang="fr-FR" dirty="0"/>
              <a:t> integrează dinamica proceselor fizice cu cele ale software-ului şi reţelelor, oferind abstracţii şi tehnici de modelare, proiectare şi analiză pentru întregul sistem integrat. </a:t>
            </a:r>
            <a:r>
              <a:rPr lang="ro-RO" dirty="0"/>
              <a:t>Sistemele Cyber-Fizice </a:t>
            </a:r>
            <a:r>
              <a:rPr lang="fr-FR" dirty="0"/>
              <a:t>sunt un mecanism controlat sau monitorizat de algoritmi, dependent total de Internet şi de utilizatori. </a:t>
            </a:r>
            <a:endParaRPr lang="ro-RO" dirty="0" smtClean="0"/>
          </a:p>
          <a:p>
            <a:pPr marL="0" indent="0">
              <a:buNone/>
            </a:pPr>
            <a:r>
              <a:rPr lang="ro-RO" dirty="0"/>
              <a:t>	</a:t>
            </a:r>
            <a:r>
              <a:rPr lang="fr-FR" dirty="0" smtClean="0"/>
              <a:t>Din </a:t>
            </a:r>
            <a:r>
              <a:rPr lang="fr-FR" dirty="0"/>
              <a:t>punct de vedere al contextului, s</a:t>
            </a:r>
            <a:r>
              <a:rPr lang="ro-RO" dirty="0"/>
              <a:t>istemele Cyber-Fizice</a:t>
            </a:r>
            <a:r>
              <a:rPr lang="fr-FR" dirty="0"/>
              <a:t> implică abordări transdisciplinare, combinarea teoriei ciberneticii, mecatronicii, design-ului şi ştiinţei proceselor. Cu toate acestea, s</a:t>
            </a:r>
            <a:r>
              <a:rPr lang="ro-RO" dirty="0"/>
              <a:t>istemele Cyber-Fizice </a:t>
            </a:r>
            <a:r>
              <a:rPr lang="fr-FR" dirty="0"/>
              <a:t>reprezintă o combinaţie între elementele fizice şi cele computaţionale. Noţiunea </a:t>
            </a:r>
            <a:r>
              <a:rPr lang="fr-FR" i="1" dirty="0"/>
              <a:t>s</a:t>
            </a:r>
            <a:r>
              <a:rPr lang="ro-RO" i="1" dirty="0"/>
              <a:t>isteme Cyber-Fizice</a:t>
            </a:r>
            <a:r>
              <a:rPr lang="fr-FR" dirty="0"/>
              <a:t> este strâns legată de conceptele de robotică şi reţelele de senzori cu mecanisme inteligente adecvate inteligenţei computaţionale. </a:t>
            </a:r>
            <a:endParaRPr lang="ru-RU" dirty="0"/>
          </a:p>
        </p:txBody>
      </p:sp>
    </p:spTree>
    <p:extLst>
      <p:ext uri="{BB962C8B-B14F-4D97-AF65-F5344CB8AC3E}">
        <p14:creationId xmlns:p14="http://schemas.microsoft.com/office/powerpoint/2010/main" val="678914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p:cNvSpPr>
            <a:spLocks noGrp="1"/>
          </p:cNvSpPr>
          <p:nvPr>
            <p:ph type="title"/>
          </p:nvPr>
        </p:nvSpPr>
        <p:spPr>
          <a:xfrm>
            <a:off x="238539" y="83010"/>
            <a:ext cx="11828770" cy="1643270"/>
          </a:xfrm>
        </p:spPr>
        <p:txBody>
          <a:bodyPr>
            <a:noAutofit/>
          </a:bodyPr>
          <a:lstStyle/>
          <a:p>
            <a:pPr>
              <a:lnSpc>
                <a:spcPct val="107000"/>
              </a:lnSpc>
            </a:pPr>
            <a:r>
              <a:rPr lang="fr-FR" sz="2400" b="1" i="1" dirty="0">
                <a:solidFill>
                  <a:srgbClr val="C00000"/>
                </a:solidFill>
              </a:rPr>
              <a:t>Sistemele informaţionale funcţionale la nivelul unei unităţi social-economice </a:t>
            </a:r>
            <a:r>
              <a:rPr lang="fr-FR" sz="2400" dirty="0"/>
              <a:t>sunt grefate în câteva categorii structurale destul de bine definite în literatura de specialitate. În </a:t>
            </a:r>
            <a:r>
              <a:rPr lang="fr-FR" sz="2400" dirty="0" smtClean="0"/>
              <a:t>figur</a:t>
            </a:r>
            <a:r>
              <a:rPr lang="ro-RO" sz="2400" dirty="0" smtClean="0"/>
              <a:t>ă</a:t>
            </a:r>
            <a:r>
              <a:rPr lang="fr-FR" sz="2400" dirty="0" smtClean="0"/>
              <a:t>  </a:t>
            </a:r>
            <a:r>
              <a:rPr lang="fr-FR" sz="2400" dirty="0"/>
              <a:t>sunt reprezentate principalele categorii de sisteme informaţionale şi adresabilitatea acestora:</a:t>
            </a:r>
            <a:r>
              <a:rPr lang="ru-RU" altLang="ru-RU" sz="2000" dirty="0">
                <a:latin typeface="Times New Roman" panose="02020603050405020304" pitchFamily="18" charset="0"/>
                <a:ea typeface="Calibri" panose="020F0502020204030204" pitchFamily="34" charset="0"/>
                <a:cs typeface="Times New Roman" panose="02020603050405020304" pitchFamily="18" charset="0"/>
              </a:rPr>
              <a:t/>
            </a:r>
            <a:br>
              <a:rPr lang="ru-RU" altLang="ru-RU" sz="2000" dirty="0">
                <a:latin typeface="Times New Roman" panose="02020603050405020304" pitchFamily="18" charset="0"/>
                <a:ea typeface="Calibri" panose="020F0502020204030204" pitchFamily="34" charset="0"/>
                <a:cs typeface="Times New Roman" panose="02020603050405020304" pitchFamily="18" charset="0"/>
              </a:rPr>
            </a:br>
            <a:endParaRPr lang="ru-RU" altLang="ru-RU"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2227" name="Рисунок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408" y="1622360"/>
            <a:ext cx="8899205" cy="487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8539" y="5120640"/>
            <a:ext cx="3843745" cy="369332"/>
          </a:xfrm>
          <a:prstGeom prst="rect">
            <a:avLst/>
          </a:prstGeom>
          <a:noFill/>
        </p:spPr>
        <p:txBody>
          <a:bodyPr wrap="none" rtlCol="0">
            <a:spAutoFit/>
          </a:bodyPr>
          <a:lstStyle/>
          <a:p>
            <a:r>
              <a:rPr lang="en-US" altLang="ru-RU" b="1" i="1" dirty="0">
                <a:latin typeface="Times New Roman" panose="02020603050405020304" pitchFamily="18" charset="0"/>
                <a:ea typeface="Calibri" panose="020F0502020204030204" pitchFamily="34" charset="0"/>
                <a:cs typeface="Times New Roman" panose="02020603050405020304" pitchFamily="18" charset="0"/>
              </a:rPr>
              <a:t>TPS - Transaction Processing Systems</a:t>
            </a:r>
            <a:endParaRPr lang="ru-RU" dirty="0"/>
          </a:p>
        </p:txBody>
      </p:sp>
      <p:sp>
        <p:nvSpPr>
          <p:cNvPr id="3" name="TextBox 2"/>
          <p:cNvSpPr txBox="1"/>
          <p:nvPr/>
        </p:nvSpPr>
        <p:spPr>
          <a:xfrm>
            <a:off x="7071360" y="1622360"/>
            <a:ext cx="3826689" cy="646331"/>
          </a:xfrm>
          <a:prstGeom prst="rect">
            <a:avLst/>
          </a:prstGeom>
          <a:noFill/>
        </p:spPr>
        <p:txBody>
          <a:bodyPr wrap="none" rtlCol="0">
            <a:spAutoFit/>
          </a:bodyPr>
          <a:lstStyle/>
          <a:p>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activităţii</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b="1" i="1" dirty="0" err="1" smtClean="0">
                <a:latin typeface="Times New Roman" panose="02020603050405020304" pitchFamily="18" charset="0"/>
                <a:ea typeface="Calibri" panose="020F0502020204030204" pitchFamily="34" charset="0"/>
                <a:cs typeface="Times New Roman" panose="02020603050405020304" pitchFamily="18" charset="0"/>
              </a:rPr>
              <a:t>birotică</a:t>
            </a:r>
            <a:endParaRPr lang="ro-RO" altLang="ru-RU" b="1" i="1"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altLang="ru-RU" b="1" i="1" dirty="0">
                <a:latin typeface="Times New Roman" panose="02020603050405020304" pitchFamily="18" charset="0"/>
                <a:ea typeface="Calibri" panose="020F0502020204030204" pitchFamily="34" charset="0"/>
                <a:cs typeface="Times New Roman" panose="02020603050405020304" pitchFamily="18" charset="0"/>
              </a:rPr>
              <a:t>OAS – Office Automation System</a:t>
            </a:r>
            <a:endParaRPr lang="ru-RU" dirty="0"/>
          </a:p>
        </p:txBody>
      </p:sp>
      <p:sp>
        <p:nvSpPr>
          <p:cNvPr id="4" name="TextBox 3"/>
          <p:cNvSpPr txBox="1"/>
          <p:nvPr/>
        </p:nvSpPr>
        <p:spPr>
          <a:xfrm>
            <a:off x="567723" y="2828544"/>
            <a:ext cx="4340352" cy="646331"/>
          </a:xfrm>
          <a:prstGeom prst="rect">
            <a:avLst/>
          </a:prstGeom>
          <a:noFill/>
        </p:spPr>
        <p:txBody>
          <a:bodyPr wrap="square" rtlCol="0">
            <a:spAutoFit/>
          </a:bodyPr>
          <a:lstStyle/>
          <a:p>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cercetării</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dezvoltării</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(KWS – Knowledge Work System)</a:t>
            </a:r>
            <a:endParaRPr lang="ru-RU" dirty="0"/>
          </a:p>
        </p:txBody>
      </p:sp>
      <p:sp>
        <p:nvSpPr>
          <p:cNvPr id="5" name="TextBox 4"/>
          <p:cNvSpPr txBox="1"/>
          <p:nvPr/>
        </p:nvSpPr>
        <p:spPr>
          <a:xfrm>
            <a:off x="7802880" y="3045188"/>
            <a:ext cx="4608576" cy="646331"/>
          </a:xfrm>
          <a:prstGeom prst="rect">
            <a:avLst/>
          </a:prstGeom>
          <a:noFill/>
        </p:spPr>
        <p:txBody>
          <a:bodyPr wrap="square" rtlCol="0">
            <a:spAutoFit/>
          </a:bodyPr>
          <a:lstStyle/>
          <a:p>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informatice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b="1" i="1" dirty="0" err="1">
                <a:latin typeface="Times New Roman" panose="02020603050405020304" pitchFamily="18" charset="0"/>
                <a:ea typeface="Calibri" panose="020F0502020204030204" pitchFamily="34" charset="0"/>
                <a:cs typeface="Times New Roman" panose="02020603050405020304" pitchFamily="18" charset="0"/>
              </a:rPr>
              <a:t>conducerii</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o-RO" altLang="ru-RU" b="1" i="1"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altLang="ru-RU" b="1" i="1" dirty="0" smtClean="0">
                <a:latin typeface="Times New Roman" panose="02020603050405020304" pitchFamily="18" charset="0"/>
                <a:ea typeface="Calibri" panose="020F0502020204030204" pitchFamily="34" charset="0"/>
                <a:cs typeface="Times New Roman" panose="02020603050405020304" pitchFamily="18" charset="0"/>
              </a:rPr>
              <a:t>(</a:t>
            </a:r>
            <a:r>
              <a:rPr lang="en-US" altLang="ru-RU" b="1" i="1" dirty="0">
                <a:latin typeface="Times New Roman" panose="02020603050405020304" pitchFamily="18" charset="0"/>
                <a:ea typeface="Calibri" panose="020F0502020204030204" pitchFamily="34" charset="0"/>
                <a:cs typeface="Times New Roman" panose="02020603050405020304" pitchFamily="18" charset="0"/>
              </a:rPr>
              <a:t>MIS –Management Information Systems)</a:t>
            </a:r>
            <a:endParaRPr lang="ru-RU" dirty="0"/>
          </a:p>
        </p:txBody>
      </p:sp>
      <p:sp>
        <p:nvSpPr>
          <p:cNvPr id="7" name="TextBox 6"/>
          <p:cNvSpPr txBox="1"/>
          <p:nvPr/>
        </p:nvSpPr>
        <p:spPr>
          <a:xfrm>
            <a:off x="4194048" y="5357926"/>
            <a:ext cx="4340352" cy="1477328"/>
          </a:xfrm>
          <a:prstGeom prst="rect">
            <a:avLst/>
          </a:prstGeom>
          <a:noFill/>
        </p:spPr>
        <p:txBody>
          <a:bodyPr wrap="square" rtlCol="0">
            <a:spAutoFit/>
          </a:bodyPr>
          <a:lstStyle/>
          <a:p>
            <a:r>
              <a:rPr lang="en-US" altLang="ru-RU" b="1" i="1" dirty="0" err="1">
                <a:latin typeface="Times New Roman" panose="02020603050405020304" pitchFamily="18" charset="0"/>
                <a:cs typeface="Times New Roman" panose="02020603050405020304" pitchFamily="18" charset="0"/>
              </a:rPr>
              <a:t>Sistemele</a:t>
            </a:r>
            <a:r>
              <a:rPr lang="en-US" altLang="ru-RU" b="1" i="1" dirty="0">
                <a:latin typeface="Times New Roman" panose="02020603050405020304" pitchFamily="18" charset="0"/>
                <a:cs typeface="Times New Roman" panose="02020603050405020304" pitchFamily="18" charset="0"/>
              </a:rPr>
              <a:t> </a:t>
            </a:r>
            <a:r>
              <a:rPr lang="en-US" altLang="ru-RU" b="1" i="1" dirty="0" err="1">
                <a:latin typeface="Times New Roman" panose="02020603050405020304" pitchFamily="18" charset="0"/>
                <a:cs typeface="Times New Roman" panose="02020603050405020304" pitchFamily="18" charset="0"/>
              </a:rPr>
              <a:t>suport</a:t>
            </a:r>
            <a:r>
              <a:rPr lang="en-US" altLang="ru-RU" b="1" i="1" dirty="0">
                <a:latin typeface="Times New Roman" panose="02020603050405020304" pitchFamily="18" charset="0"/>
                <a:cs typeface="Times New Roman" panose="02020603050405020304" pitchFamily="18" charset="0"/>
              </a:rPr>
              <a:t> de </a:t>
            </a:r>
            <a:r>
              <a:rPr lang="en-US" altLang="ru-RU" b="1" i="1" dirty="0" err="1">
                <a:latin typeface="Times New Roman" panose="02020603050405020304" pitchFamily="18" charset="0"/>
                <a:cs typeface="Times New Roman" panose="02020603050405020304" pitchFamily="18" charset="0"/>
              </a:rPr>
              <a:t>decizie</a:t>
            </a:r>
            <a:r>
              <a:rPr lang="en-US" altLang="ru-RU" b="1" i="1" dirty="0">
                <a:latin typeface="Times New Roman" panose="02020603050405020304" pitchFamily="18" charset="0"/>
                <a:cs typeface="Times New Roman" panose="02020603050405020304" pitchFamily="18" charset="0"/>
              </a:rPr>
              <a:t> </a:t>
            </a:r>
            <a:endParaRPr lang="ro-RO" altLang="ru-RU" b="1" i="1" dirty="0" smtClean="0">
              <a:latin typeface="Times New Roman" panose="02020603050405020304" pitchFamily="18" charset="0"/>
              <a:cs typeface="Times New Roman" panose="02020603050405020304" pitchFamily="18" charset="0"/>
            </a:endParaRPr>
          </a:p>
          <a:p>
            <a:r>
              <a:rPr lang="en-US" altLang="ru-RU" b="1" i="1" dirty="0" smtClean="0">
                <a:latin typeface="Times New Roman" panose="02020603050405020304" pitchFamily="18" charset="0"/>
                <a:cs typeface="Times New Roman" panose="02020603050405020304" pitchFamily="18" charset="0"/>
              </a:rPr>
              <a:t>(</a:t>
            </a:r>
            <a:r>
              <a:rPr lang="en-US" altLang="ru-RU" b="1" i="1" dirty="0">
                <a:latin typeface="Times New Roman" panose="02020603050405020304" pitchFamily="18" charset="0"/>
                <a:cs typeface="Times New Roman" panose="02020603050405020304" pitchFamily="18" charset="0"/>
              </a:rPr>
              <a:t>DSS – Decision Support Systems</a:t>
            </a:r>
            <a:r>
              <a:rPr lang="en-US" altLang="ru-RU" b="1" i="1" dirty="0" smtClean="0">
                <a:latin typeface="Times New Roman" panose="02020603050405020304" pitchFamily="18" charset="0"/>
                <a:cs typeface="Times New Roman" panose="02020603050405020304" pitchFamily="18" charset="0"/>
              </a:rPr>
              <a:t>)</a:t>
            </a:r>
            <a:endParaRPr lang="ro-RO" altLang="ru-RU" b="1" i="1" dirty="0" smtClean="0">
              <a:latin typeface="Times New Roman" panose="02020603050405020304" pitchFamily="18" charset="0"/>
              <a:cs typeface="Times New Roman" panose="02020603050405020304" pitchFamily="18" charset="0"/>
            </a:endParaRPr>
          </a:p>
          <a:p>
            <a:endParaRPr lang="ro-RO" altLang="ru-RU" b="1" i="1" dirty="0" smtClean="0">
              <a:latin typeface="Times New Roman" panose="02020603050405020304" pitchFamily="18" charset="0"/>
              <a:cs typeface="Times New Roman" panose="02020603050405020304" pitchFamily="18" charset="0"/>
            </a:endParaRPr>
          </a:p>
          <a:p>
            <a:r>
              <a:rPr lang="en-US" altLang="ru-RU" b="1" i="1" dirty="0" err="1">
                <a:latin typeface="Times New Roman" panose="02020603050405020304" pitchFamily="18" charset="0"/>
                <a:cs typeface="Times New Roman" panose="02020603050405020304" pitchFamily="18" charset="0"/>
              </a:rPr>
              <a:t>Sistemele</a:t>
            </a:r>
            <a:r>
              <a:rPr lang="en-US" altLang="ru-RU" b="1" i="1" dirty="0">
                <a:latin typeface="Times New Roman" panose="02020603050405020304" pitchFamily="18" charset="0"/>
                <a:cs typeface="Times New Roman" panose="02020603050405020304" pitchFamily="18" charset="0"/>
              </a:rPr>
              <a:t> </a:t>
            </a:r>
            <a:r>
              <a:rPr lang="en-US" altLang="ru-RU" b="1" i="1" dirty="0" err="1">
                <a:latin typeface="Times New Roman" panose="02020603050405020304" pitchFamily="18" charset="0"/>
                <a:cs typeface="Times New Roman" panose="02020603050405020304" pitchFamily="18" charset="0"/>
              </a:rPr>
              <a:t>suport</a:t>
            </a:r>
            <a:r>
              <a:rPr lang="en-US" altLang="ru-RU" b="1" i="1" dirty="0">
                <a:latin typeface="Times New Roman" panose="02020603050405020304" pitchFamily="18" charset="0"/>
                <a:cs typeface="Times New Roman" panose="02020603050405020304" pitchFamily="18" charset="0"/>
              </a:rPr>
              <a:t> ale </a:t>
            </a:r>
            <a:r>
              <a:rPr lang="en-US" altLang="ru-RU" b="1" i="1" dirty="0" err="1">
                <a:latin typeface="Times New Roman" panose="02020603050405020304" pitchFamily="18" charset="0"/>
                <a:cs typeface="Times New Roman" panose="02020603050405020304" pitchFamily="18" charset="0"/>
              </a:rPr>
              <a:t>executivului</a:t>
            </a:r>
            <a:r>
              <a:rPr lang="en-US" altLang="ru-RU" b="1" i="1" dirty="0">
                <a:latin typeface="Times New Roman" panose="02020603050405020304" pitchFamily="18" charset="0"/>
                <a:cs typeface="Times New Roman" panose="02020603050405020304" pitchFamily="18" charset="0"/>
              </a:rPr>
              <a:t> </a:t>
            </a:r>
            <a:endParaRPr lang="ro-RO" altLang="ru-RU" b="1" i="1" dirty="0" smtClean="0">
              <a:latin typeface="Times New Roman" panose="02020603050405020304" pitchFamily="18" charset="0"/>
              <a:cs typeface="Times New Roman" panose="02020603050405020304" pitchFamily="18" charset="0"/>
            </a:endParaRPr>
          </a:p>
          <a:p>
            <a:r>
              <a:rPr lang="en-US" altLang="ru-RU" b="1" i="1" dirty="0" smtClean="0">
                <a:latin typeface="Times New Roman" panose="02020603050405020304" pitchFamily="18" charset="0"/>
                <a:cs typeface="Times New Roman" panose="02020603050405020304" pitchFamily="18" charset="0"/>
              </a:rPr>
              <a:t>(</a:t>
            </a:r>
            <a:r>
              <a:rPr lang="en-US" altLang="ru-RU" b="1" i="1" dirty="0">
                <a:latin typeface="Times New Roman" panose="02020603050405020304" pitchFamily="18" charset="0"/>
                <a:cs typeface="Times New Roman" panose="02020603050405020304" pitchFamily="18" charset="0"/>
              </a:rPr>
              <a:t>ESS-Executive Support Systems)</a:t>
            </a:r>
            <a:endParaRPr lang="ru-RU" dirty="0"/>
          </a:p>
        </p:txBody>
      </p:sp>
    </p:spTree>
    <p:extLst>
      <p:ext uri="{BB962C8B-B14F-4D97-AF65-F5344CB8AC3E}">
        <p14:creationId xmlns:p14="http://schemas.microsoft.com/office/powerpoint/2010/main" val="2339571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Заголовок 1"/>
          <p:cNvSpPr>
            <a:spLocks noGrp="1"/>
          </p:cNvSpPr>
          <p:nvPr>
            <p:ph type="title"/>
          </p:nvPr>
        </p:nvSpPr>
        <p:spPr>
          <a:xfrm>
            <a:off x="801910" y="164806"/>
            <a:ext cx="9498419" cy="752475"/>
          </a:xfrm>
        </p:spPr>
        <p:txBody>
          <a:bodyPr>
            <a:normAutofit fontScale="90000"/>
          </a:bodyPr>
          <a:lstStyle/>
          <a:p>
            <a:pPr algn="ctr"/>
            <a:r>
              <a:rPr lang="en-US" altLang="ru-RU" sz="3600" dirty="0" err="1">
                <a:latin typeface="Calibri" panose="020F0502020204030204" pitchFamily="34" charset="0"/>
                <a:ea typeface="Calibri" panose="020F0502020204030204" pitchFamily="34" charset="0"/>
                <a:cs typeface="Times New Roman" panose="02020603050405020304" pitchFamily="18" charset="0"/>
              </a:rPr>
              <a:t>Clasificarea</a:t>
            </a:r>
            <a:r>
              <a:rPr lang="en-US" altLang="ru-RU" sz="3600" dirty="0">
                <a:latin typeface="Calibri" panose="020F0502020204030204" pitchFamily="34" charset="0"/>
                <a:ea typeface="Calibri" panose="020F0502020204030204" pitchFamily="34" charset="0"/>
                <a:cs typeface="Times New Roman" panose="02020603050405020304" pitchFamily="18" charset="0"/>
              </a:rPr>
              <a:t> </a:t>
            </a:r>
            <a:r>
              <a:rPr lang="en-US" altLang="ru-RU" sz="3600" dirty="0" err="1">
                <a:latin typeface="Calibri" panose="020F0502020204030204" pitchFamily="34" charset="0"/>
                <a:ea typeface="Calibri" panose="020F0502020204030204" pitchFamily="34" charset="0"/>
                <a:cs typeface="Times New Roman" panose="02020603050405020304" pitchFamily="18" charset="0"/>
              </a:rPr>
              <a:t>sistemelor</a:t>
            </a:r>
            <a:r>
              <a:rPr lang="en-US" altLang="ru-RU" sz="3600" dirty="0">
                <a:latin typeface="Calibri" panose="020F0502020204030204" pitchFamily="34" charset="0"/>
                <a:ea typeface="Calibri" panose="020F0502020204030204" pitchFamily="34" charset="0"/>
                <a:cs typeface="Times New Roman" panose="02020603050405020304" pitchFamily="18" charset="0"/>
              </a:rPr>
              <a:t> </a:t>
            </a:r>
            <a:r>
              <a:rPr lang="en-US" altLang="ru-RU" sz="3600" dirty="0" err="1" smtClean="0">
                <a:latin typeface="Calibri" panose="020F0502020204030204" pitchFamily="34" charset="0"/>
                <a:ea typeface="Calibri" panose="020F0502020204030204" pitchFamily="34" charset="0"/>
                <a:cs typeface="Times New Roman" panose="02020603050405020304" pitchFamily="18" charset="0"/>
              </a:rPr>
              <a:t>informatice</a:t>
            </a:r>
            <a:r>
              <a:rPr lang="ru-RU" altLang="ru-RU" sz="3600" dirty="0" smtClean="0">
                <a:latin typeface="Calibri" panose="020F0502020204030204" pitchFamily="34" charset="0"/>
                <a:ea typeface="Calibri" panose="020F0502020204030204" pitchFamily="34" charset="0"/>
                <a:cs typeface="Times New Roman" panose="02020603050405020304" pitchFamily="18" charset="0"/>
              </a:rPr>
              <a:t> </a:t>
            </a:r>
            <a:r>
              <a:rPr lang="ro-RO" altLang="ru-RU" sz="3600" dirty="0" smtClean="0">
                <a:latin typeface="Calibri" panose="020F0502020204030204" pitchFamily="34" charset="0"/>
                <a:ea typeface="Calibri" panose="020F0502020204030204" pitchFamily="34" charset="0"/>
                <a:cs typeface="Times New Roman" panose="02020603050405020304" pitchFamily="18" charset="0"/>
              </a:rPr>
              <a:t>după destinație</a:t>
            </a:r>
            <a:endParaRPr lang="ru-RU" altLang="ru-RU" sz="3600" dirty="0">
              <a:ea typeface="Calibri" panose="020F0502020204030204" pitchFamily="34" charset="0"/>
              <a:cs typeface="Times New Roman" panose="02020603050405020304" pitchFamily="18" charset="0"/>
            </a:endParaRPr>
          </a:p>
        </p:txBody>
      </p:sp>
      <p:sp>
        <p:nvSpPr>
          <p:cNvPr id="53251" name="Прямоугольник 2"/>
          <p:cNvSpPr>
            <a:spLocks noChangeArrowheads="1"/>
          </p:cNvSpPr>
          <p:nvPr/>
        </p:nvSpPr>
        <p:spPr bwMode="auto">
          <a:xfrm>
            <a:off x="357808" y="917281"/>
            <a:ext cx="11603935" cy="582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1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1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1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1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18"/>
              </a:defRPr>
            </a:lvl9pPr>
          </a:lstStyle>
          <a:p>
            <a:pPr algn="just">
              <a:lnSpc>
                <a:spcPct val="107000"/>
              </a:lnSpc>
              <a:spcBef>
                <a:spcPct val="0"/>
              </a:spcBef>
              <a:buClrTx/>
              <a:buSzTx/>
              <a:buFontTx/>
              <a:buNone/>
            </a:pP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pentru</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smtClean="0">
                <a:latin typeface="Times New Roman" panose="02020603050405020304" pitchFamily="18" charset="0"/>
                <a:ea typeface="Calibri" panose="020F0502020204030204" pitchFamily="34" charset="0"/>
                <a:cs typeface="Times New Roman" panose="02020603050405020304" pitchFamily="18" charset="0"/>
              </a:rPr>
              <a:t>pr</a:t>
            </a:r>
            <a:r>
              <a:rPr lang="ro-RO" altLang="ru-RU" sz="1800" b="1" i="1" dirty="0" smtClean="0">
                <a:latin typeface="Times New Roman" panose="02020603050405020304" pitchFamily="18" charset="0"/>
                <a:ea typeface="Calibri" panose="020F0502020204030204" pitchFamily="34" charset="0"/>
                <a:cs typeface="Times New Roman" panose="02020603050405020304" pitchFamily="18" charset="0"/>
              </a:rPr>
              <a:t>ocesarea</a:t>
            </a:r>
            <a:r>
              <a:rPr lang="en-US" altLang="ru-RU" sz="18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tranzacţiilor</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(TPS - Transaction Processing Systems) </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destinat pentru</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p</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rocesarea</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stocarea</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datelor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privind</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tranzacţiile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operative</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caracterizate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printrun</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grad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ridicat</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repetabilitate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TPS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este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dedicat</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nivelului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operaţional</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al </a:t>
            </a:r>
            <a:r>
              <a:rPr lang="en-US" altLang="ru-RU" sz="1800" dirty="0" err="1" smtClean="0">
                <a:latin typeface="Times New Roman" panose="02020603050405020304" pitchFamily="18" charset="0"/>
                <a:ea typeface="Calibri" panose="020F0502020204030204" pitchFamily="34" charset="0"/>
                <a:cs typeface="Times New Roman" panose="02020603050405020304" pitchFamily="18" charset="0"/>
              </a:rPr>
              <a:t>agentului</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 economic</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ru-RU" altLang="ru-RU"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ct val="0"/>
              </a:spcBef>
              <a:buClrTx/>
              <a:buSzTx/>
              <a:buFontTx/>
              <a:buNone/>
            </a:pP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smtClean="0">
                <a:latin typeface="Times New Roman" panose="02020603050405020304" pitchFamily="18" charset="0"/>
                <a:ea typeface="Calibri" panose="020F0502020204030204" pitchFamily="34" charset="0"/>
                <a:cs typeface="Times New Roman" panose="02020603050405020304" pitchFamily="18" charset="0"/>
              </a:rPr>
              <a:t>Sisteme</a:t>
            </a:r>
            <a:r>
              <a:rPr lang="en-US" altLang="ru-RU" sz="18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activităţii</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birotică</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(OAS – Office Automation System) </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se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adresează</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personalului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angrenat</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în</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smtClean="0">
                <a:latin typeface="Times New Roman" panose="02020603050405020304" pitchFamily="18" charset="0"/>
                <a:ea typeface="Calibri" panose="020F0502020204030204" pitchFamily="34" charset="0"/>
                <a:cs typeface="Times New Roman" panose="02020603050405020304" pitchFamily="18" charset="0"/>
              </a:rPr>
              <a:t>pr</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ocesarea</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informaţiei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(data workers),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contabililor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funcţionarilor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asistent</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-manager-</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ilor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dar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conducerii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operaţionale</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a:t>
            </a:r>
            <a:endPar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ct val="0"/>
              </a:spcBef>
              <a:buClrTx/>
              <a:buSzTx/>
              <a:buFontTx/>
              <a:buNone/>
            </a:pP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cercetării</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dezvoltării</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(KWS – Knowledge Work System)</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reprezintă</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izvorul</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integrarea</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noilor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tehnologii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obţinute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prin</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compartimentele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cercetare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dezvoltare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endParaRPr lang="ru-RU" altLang="ru-RU"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ct val="0"/>
              </a:spcBef>
              <a:buClrTx/>
              <a:buSzTx/>
              <a:buFontTx/>
              <a:buNone/>
            </a:pP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Sisteme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informatice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destinate</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b="1" i="1" dirty="0" err="1">
                <a:latin typeface="Times New Roman" panose="02020603050405020304" pitchFamily="18" charset="0"/>
                <a:ea typeface="Calibri" panose="020F0502020204030204" pitchFamily="34" charset="0"/>
                <a:cs typeface="Times New Roman" panose="02020603050405020304" pitchFamily="18" charset="0"/>
              </a:rPr>
              <a:t>conducerii</a:t>
            </a:r>
            <a:r>
              <a:rPr lang="en-US" altLang="ru-RU" sz="1800" b="1" i="1" dirty="0">
                <a:latin typeface="Times New Roman" panose="02020603050405020304" pitchFamily="18" charset="0"/>
                <a:ea typeface="Calibri" panose="020F0502020204030204" pitchFamily="34" charset="0"/>
                <a:cs typeface="Times New Roman" panose="02020603050405020304" pitchFamily="18" charset="0"/>
              </a:rPr>
              <a:t> (MIS –Management Information Systems)</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asigură</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activităţile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planificare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control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elaborare </a:t>
            </a:r>
            <a:r>
              <a:rPr lang="en-US" altLang="ru-RU" sz="1800" dirty="0" err="1" smtClean="0">
                <a:latin typeface="Times New Roman" panose="02020603050405020304" pitchFamily="18" charset="0"/>
                <a:ea typeface="Calibri" panose="020F0502020204030204" pitchFamily="34" charset="0"/>
                <a:cs typeface="Times New Roman" panose="02020603050405020304" pitchFamily="18" charset="0"/>
              </a:rPr>
              <a:t>decizi</a:t>
            </a:r>
            <a:r>
              <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altLang="ru-RU"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termen</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scurt</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urmărind</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obţinerea</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rapoartelor</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de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rutină</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periodice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sintetice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precum</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informaţiile</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care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privesc</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perioada</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anterioară</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a:latin typeface="Times New Roman" panose="02020603050405020304" pitchFamily="18" charset="0"/>
                <a:ea typeface="Calibri" panose="020F0502020204030204" pitchFamily="34" charset="0"/>
                <a:cs typeface="Times New Roman" panose="02020603050405020304" pitchFamily="18" charset="0"/>
              </a:rPr>
              <a:t>şi</a:t>
            </a:r>
            <a:r>
              <a:rPr lang="en-US" altLang="ru-RU"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ru-RU" sz="1800" dirty="0" err="1" smtClean="0">
                <a:latin typeface="Times New Roman" panose="02020603050405020304" pitchFamily="18" charset="0"/>
                <a:ea typeface="Calibri" panose="020F0502020204030204" pitchFamily="34" charset="0"/>
                <a:cs typeface="Times New Roman" panose="02020603050405020304" pitchFamily="18" charset="0"/>
              </a:rPr>
              <a:t>curentă</a:t>
            </a:r>
            <a:endParaRPr lang="ro-RO" altLang="ru-RU" sz="1800" dirty="0" smtClean="0">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ro-RO" altLang="ru-RU" sz="1800" b="1" i="1" dirty="0" smtClean="0">
                <a:latin typeface="Times New Roman" panose="02020603050405020304" pitchFamily="18" charset="0"/>
                <a:cs typeface="Times New Roman" panose="02020603050405020304" pitchFamily="18" charset="0"/>
              </a:rPr>
              <a:t>       </a:t>
            </a:r>
            <a:r>
              <a:rPr lang="en-US" altLang="ru-RU" sz="1800" b="1" i="1" dirty="0" err="1" smtClean="0">
                <a:latin typeface="Times New Roman" panose="02020603050405020304" pitchFamily="18" charset="0"/>
                <a:cs typeface="Times New Roman" panose="02020603050405020304" pitchFamily="18" charset="0"/>
              </a:rPr>
              <a:t>Sistemele</a:t>
            </a:r>
            <a:r>
              <a:rPr lang="en-US" altLang="ru-RU" sz="1800" b="1" i="1" dirty="0" smtClean="0">
                <a:latin typeface="Times New Roman" panose="02020603050405020304" pitchFamily="18" charset="0"/>
                <a:cs typeface="Times New Roman" panose="02020603050405020304" pitchFamily="18" charset="0"/>
              </a:rPr>
              <a:t> </a:t>
            </a:r>
            <a:r>
              <a:rPr lang="en-US" altLang="ru-RU" sz="1800" b="1" i="1" dirty="0" err="1">
                <a:latin typeface="Times New Roman" panose="02020603050405020304" pitchFamily="18" charset="0"/>
                <a:cs typeface="Times New Roman" panose="02020603050405020304" pitchFamily="18" charset="0"/>
              </a:rPr>
              <a:t>suport</a:t>
            </a:r>
            <a:r>
              <a:rPr lang="en-US" altLang="ru-RU" sz="1800" b="1" i="1" dirty="0">
                <a:latin typeface="Times New Roman" panose="02020603050405020304" pitchFamily="18" charset="0"/>
                <a:cs typeface="Times New Roman" panose="02020603050405020304" pitchFamily="18" charset="0"/>
              </a:rPr>
              <a:t> de </a:t>
            </a:r>
            <a:r>
              <a:rPr lang="en-US" altLang="ru-RU" sz="1800" b="1" i="1" dirty="0" err="1">
                <a:latin typeface="Times New Roman" panose="02020603050405020304" pitchFamily="18" charset="0"/>
                <a:cs typeface="Times New Roman" panose="02020603050405020304" pitchFamily="18" charset="0"/>
              </a:rPr>
              <a:t>decizie</a:t>
            </a:r>
            <a:r>
              <a:rPr lang="en-US" altLang="ru-RU" sz="1800" b="1" i="1" dirty="0">
                <a:latin typeface="Times New Roman" panose="02020603050405020304" pitchFamily="18" charset="0"/>
                <a:cs typeface="Times New Roman" panose="02020603050405020304" pitchFamily="18" charset="0"/>
              </a:rPr>
              <a:t> (DSS – Decision Support Systems) </a:t>
            </a:r>
            <a:r>
              <a:rPr lang="en-US" altLang="ru-RU" sz="1800" dirty="0" err="1">
                <a:latin typeface="Times New Roman" panose="02020603050405020304" pitchFamily="18" charset="0"/>
                <a:cs typeface="Times New Roman" panose="02020603050405020304" pitchFamily="18" charset="0"/>
              </a:rPr>
              <a:t>fructifică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informaţiile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furnizate</a:t>
            </a:r>
            <a:r>
              <a:rPr lang="en-US" altLang="ru-RU" sz="1800" dirty="0">
                <a:latin typeface="Times New Roman" panose="02020603050405020304" pitchFamily="18" charset="0"/>
                <a:cs typeface="Times New Roman" panose="02020603050405020304" pitchFamily="18" charset="0"/>
              </a:rPr>
              <a:t> de TPS, MIS c</a:t>
            </a:r>
            <a:r>
              <a:rPr lang="ro-RO" altLang="ru-RU" sz="1800" dirty="0">
                <a:latin typeface="Times New Roman" panose="02020603050405020304" pitchFamily="18" charset="0"/>
                <a:cs typeface="Times New Roman" panose="02020603050405020304" pitchFamily="18" charset="0"/>
              </a:rPr>
              <a:t>orelate</a:t>
            </a:r>
            <a:r>
              <a:rPr lang="en-US" altLang="ru-RU" sz="1800" dirty="0">
                <a:latin typeface="Times New Roman" panose="02020603050405020304" pitchFamily="18" charset="0"/>
                <a:cs typeface="Times New Roman" panose="02020603050405020304" pitchFamily="18" charset="0"/>
              </a:rPr>
              <a:t> cu </a:t>
            </a:r>
            <a:r>
              <a:rPr lang="en-US" altLang="ru-RU" sz="1800" dirty="0" err="1">
                <a:latin typeface="Times New Roman" panose="02020603050405020304" pitchFamily="18" charset="0"/>
                <a:cs typeface="Times New Roman" panose="02020603050405020304" pitchFamily="18" charset="0"/>
              </a:rPr>
              <a:t>influenţa</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mediului</a:t>
            </a:r>
            <a:r>
              <a:rPr lang="en-US" altLang="ru-RU" sz="1800" dirty="0">
                <a:latin typeface="Times New Roman" panose="02020603050405020304" pitchFamily="18" charset="0"/>
                <a:cs typeface="Times New Roman" panose="02020603050405020304" pitchFamily="18" charset="0"/>
              </a:rPr>
              <a:t> economic extern. DSS </a:t>
            </a:r>
            <a:r>
              <a:rPr lang="en-US" altLang="ru-RU" sz="1800" dirty="0" err="1">
                <a:latin typeface="Times New Roman" panose="02020603050405020304" pitchFamily="18" charset="0"/>
                <a:cs typeface="Times New Roman" panose="02020603050405020304" pitchFamily="18" charset="0"/>
              </a:rPr>
              <a:t>utilizează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modele</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analiză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complexă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şi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aprofundată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asistând</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managerii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în</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elaborarea</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deciziilor</a:t>
            </a:r>
            <a:r>
              <a:rPr lang="en-US" altLang="ru-RU" sz="1800" dirty="0">
                <a:latin typeface="Times New Roman" panose="02020603050405020304" pitchFamily="18" charset="0"/>
                <a:cs typeface="Times New Roman" panose="02020603050405020304" pitchFamily="18" charset="0"/>
              </a:rPr>
              <a:t>.</a:t>
            </a:r>
            <a:endParaRPr lang="ru-RU" altLang="ru-RU" sz="1800" dirty="0">
              <a:latin typeface="Times New Roman" panose="02020603050405020304" pitchFamily="18" charset="0"/>
              <a:cs typeface="Times New Roman" panose="02020603050405020304" pitchFamily="18" charset="0"/>
            </a:endParaRPr>
          </a:p>
          <a:p>
            <a:pPr indent="0">
              <a:buNone/>
            </a:pPr>
            <a:r>
              <a:rPr lang="ro-RO" altLang="ru-RU" sz="1800" b="1" i="1" dirty="0">
                <a:latin typeface="Times New Roman" panose="02020603050405020304" pitchFamily="18" charset="0"/>
                <a:cs typeface="Times New Roman" panose="02020603050405020304" pitchFamily="18" charset="0"/>
              </a:rPr>
              <a:t> </a:t>
            </a:r>
            <a:r>
              <a:rPr lang="ro-RO" altLang="ru-RU" sz="1800" b="1" i="1" dirty="0" smtClean="0">
                <a:latin typeface="Times New Roman" panose="02020603050405020304" pitchFamily="18" charset="0"/>
                <a:cs typeface="Times New Roman" panose="02020603050405020304" pitchFamily="18" charset="0"/>
              </a:rPr>
              <a:t>     </a:t>
            </a:r>
            <a:r>
              <a:rPr lang="en-US" altLang="ru-RU" sz="1800" b="1" i="1" dirty="0" err="1" smtClean="0">
                <a:latin typeface="Times New Roman" panose="02020603050405020304" pitchFamily="18" charset="0"/>
                <a:cs typeface="Times New Roman" panose="02020603050405020304" pitchFamily="18" charset="0"/>
              </a:rPr>
              <a:t>Sistemele</a:t>
            </a:r>
            <a:r>
              <a:rPr lang="en-US" altLang="ru-RU" sz="1800" b="1" i="1" dirty="0" smtClean="0">
                <a:latin typeface="Times New Roman" panose="02020603050405020304" pitchFamily="18" charset="0"/>
                <a:cs typeface="Times New Roman" panose="02020603050405020304" pitchFamily="18" charset="0"/>
              </a:rPr>
              <a:t> </a:t>
            </a:r>
            <a:r>
              <a:rPr lang="en-US" altLang="ru-RU" sz="1800" b="1" i="1" dirty="0" err="1">
                <a:latin typeface="Times New Roman" panose="02020603050405020304" pitchFamily="18" charset="0"/>
                <a:cs typeface="Times New Roman" panose="02020603050405020304" pitchFamily="18" charset="0"/>
              </a:rPr>
              <a:t>suport</a:t>
            </a:r>
            <a:r>
              <a:rPr lang="en-US" altLang="ru-RU" sz="1800" b="1" i="1" dirty="0">
                <a:latin typeface="Times New Roman" panose="02020603050405020304" pitchFamily="18" charset="0"/>
                <a:cs typeface="Times New Roman" panose="02020603050405020304" pitchFamily="18" charset="0"/>
              </a:rPr>
              <a:t> ale </a:t>
            </a:r>
            <a:r>
              <a:rPr lang="en-US" altLang="ru-RU" sz="1800" b="1" i="1" dirty="0" err="1">
                <a:latin typeface="Times New Roman" panose="02020603050405020304" pitchFamily="18" charset="0"/>
                <a:cs typeface="Times New Roman" panose="02020603050405020304" pitchFamily="18" charset="0"/>
              </a:rPr>
              <a:t>executivului</a:t>
            </a:r>
            <a:r>
              <a:rPr lang="en-US" altLang="ru-RU" sz="1800" b="1" i="1" dirty="0">
                <a:latin typeface="Times New Roman" panose="02020603050405020304" pitchFamily="18" charset="0"/>
                <a:cs typeface="Times New Roman" panose="02020603050405020304" pitchFamily="18" charset="0"/>
              </a:rPr>
              <a:t> (ESS-Executive Support Systems) </a:t>
            </a:r>
            <a:r>
              <a:rPr lang="en-US" altLang="ru-RU" sz="1800" dirty="0" err="1">
                <a:latin typeface="Times New Roman" panose="02020603050405020304" pitchFamily="18" charset="0"/>
                <a:cs typeface="Times New Roman" panose="02020603050405020304" pitchFamily="18" charset="0"/>
              </a:rPr>
              <a:t>sunt</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destinate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elaborării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unor</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decizii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nestructurate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adresate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managementului</a:t>
            </a:r>
            <a:r>
              <a:rPr lang="en-US" altLang="ru-RU" sz="1800" dirty="0">
                <a:latin typeface="Times New Roman" panose="02020603050405020304" pitchFamily="18" charset="0"/>
                <a:cs typeface="Times New Roman" panose="02020603050405020304" pitchFamily="18" charset="0"/>
              </a:rPr>
              <a:t> strategic. </a:t>
            </a:r>
            <a:r>
              <a:rPr lang="en-US" altLang="ru-RU" sz="1800" dirty="0" err="1">
                <a:latin typeface="Times New Roman" panose="02020603050405020304" pitchFamily="18" charset="0"/>
                <a:cs typeface="Times New Roman" panose="02020603050405020304" pitchFamily="18" charset="0"/>
              </a:rPr>
              <a:t>Sistemele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suport</a:t>
            </a:r>
            <a:r>
              <a:rPr lang="en-US" altLang="ru-RU" sz="1800" dirty="0">
                <a:latin typeface="Times New Roman" panose="02020603050405020304" pitchFamily="18" charset="0"/>
                <a:cs typeface="Times New Roman" panose="02020603050405020304" pitchFamily="18" charset="0"/>
              </a:rPr>
              <a:t> ale </a:t>
            </a:r>
            <a:r>
              <a:rPr lang="en-US" altLang="ru-RU" sz="1800" dirty="0" err="1">
                <a:latin typeface="Times New Roman" panose="02020603050405020304" pitchFamily="18" charset="0"/>
                <a:cs typeface="Times New Roman" panose="02020603050405020304" pitchFamily="18" charset="0"/>
              </a:rPr>
              <a:t>executivului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utilizează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cele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mai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avansate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produse</a:t>
            </a:r>
            <a:r>
              <a:rPr lang="en-US" altLang="ru-RU" sz="1800" dirty="0">
                <a:latin typeface="Times New Roman" panose="02020603050405020304" pitchFamily="18" charset="0"/>
                <a:cs typeface="Times New Roman" panose="02020603050405020304" pitchFamily="18" charset="0"/>
              </a:rPr>
              <a:t> software </a:t>
            </a:r>
            <a:r>
              <a:rPr lang="en-US" altLang="ru-RU" sz="1800" dirty="0" err="1">
                <a:latin typeface="Times New Roman" panose="02020603050405020304" pitchFamily="18" charset="0"/>
                <a:cs typeface="Times New Roman" panose="02020603050405020304" pitchFamily="18" charset="0"/>
              </a:rPr>
              <a:t>grafice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şi</a:t>
            </a:r>
            <a:r>
              <a:rPr lang="en-US" altLang="ru-RU" sz="1800" dirty="0">
                <a:latin typeface="Times New Roman" panose="02020603050405020304" pitchFamily="18" charset="0"/>
                <a:cs typeface="Times New Roman" panose="02020603050405020304" pitchFamily="18" charset="0"/>
              </a:rPr>
              <a:t> pot </a:t>
            </a:r>
            <a:r>
              <a:rPr lang="en-US" altLang="ru-RU" sz="1800" dirty="0" err="1">
                <a:latin typeface="Times New Roman" panose="02020603050405020304" pitchFamily="18" charset="0"/>
                <a:cs typeface="Times New Roman" panose="02020603050405020304" pitchFamily="18" charset="0"/>
              </a:rPr>
              <a:t>oferi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imediat</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managerului</a:t>
            </a:r>
            <a:r>
              <a:rPr lang="en-US" altLang="ru-RU" sz="1800" dirty="0">
                <a:latin typeface="Times New Roman" panose="02020603050405020304" pitchFamily="18" charset="0"/>
                <a:cs typeface="Times New Roman" panose="02020603050405020304" pitchFamily="18" charset="0"/>
              </a:rPr>
              <a:t> general </a:t>
            </a:r>
            <a:r>
              <a:rPr lang="en-US" altLang="ru-RU" sz="1800" dirty="0" err="1">
                <a:latin typeface="Times New Roman" panose="02020603050405020304" pitchFamily="18" charset="0"/>
                <a:cs typeface="Times New Roman" panose="02020603050405020304" pitchFamily="18" charset="0"/>
              </a:rPr>
              <a:t>sau</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consiliului</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administraţie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diagrame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şi</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informaţiile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solicitate</a:t>
            </a:r>
            <a:r>
              <a:rPr lang="en-US" altLang="ru-RU" sz="1800" dirty="0">
                <a:latin typeface="Times New Roman" panose="02020603050405020304" pitchFamily="18" charset="0"/>
                <a:cs typeface="Times New Roman" panose="02020603050405020304" pitchFamily="18" charset="0"/>
              </a:rPr>
              <a:t>. Pot </a:t>
            </a:r>
            <a:r>
              <a:rPr lang="en-US" altLang="ru-RU" sz="1800" dirty="0" err="1">
                <a:latin typeface="Times New Roman" panose="02020603050405020304" pitchFamily="18" charset="0"/>
                <a:cs typeface="Times New Roman" panose="02020603050405020304" pitchFamily="18" charset="0"/>
              </a:rPr>
              <a:t>concluziona</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interdependenţa</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evidentă</a:t>
            </a:r>
            <a:r>
              <a:rPr lang="en-US" altLang="ru-RU" sz="1800" dirty="0">
                <a:latin typeface="Times New Roman" panose="02020603050405020304" pitchFamily="18" charset="0"/>
                <a:cs typeface="Times New Roman" panose="02020603050405020304" pitchFamily="18" charset="0"/>
              </a:rPr>
              <a:t> a </a:t>
            </a:r>
            <a:r>
              <a:rPr lang="en-US" altLang="ru-RU" sz="1800" dirty="0" err="1">
                <a:latin typeface="Times New Roman" panose="02020603050405020304" pitchFamily="18" charset="0"/>
                <a:cs typeface="Times New Roman" panose="02020603050405020304" pitchFamily="18" charset="0"/>
              </a:rPr>
              <a:t>tipurilor</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sisteme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informatice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apare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concretizată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prin</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faptul</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că</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informaţiile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ieşirile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oferite</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unele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dintre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acestea</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sunt</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utilizate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drept</a:t>
            </a:r>
            <a:r>
              <a:rPr lang="en-US" altLang="ru-RU" sz="1800" dirty="0">
                <a:latin typeface="Times New Roman" panose="02020603050405020304" pitchFamily="18" charset="0"/>
                <a:cs typeface="Times New Roman" panose="02020603050405020304" pitchFamily="18" charset="0"/>
              </a:rPr>
              <a:t> date de </a:t>
            </a:r>
            <a:r>
              <a:rPr lang="en-US" altLang="ru-RU" sz="1800" dirty="0" err="1">
                <a:latin typeface="Times New Roman" panose="02020603050405020304" pitchFamily="18" charset="0"/>
                <a:cs typeface="Times New Roman" panose="02020603050405020304" pitchFamily="18" charset="0"/>
              </a:rPr>
              <a:t>intrare</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către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celelalte</a:t>
            </a:r>
            <a:r>
              <a:rPr lang="en-US" altLang="ru-RU" sz="1800" dirty="0">
                <a:latin typeface="Times New Roman" panose="02020603050405020304" pitchFamily="18" charset="0"/>
                <a:cs typeface="Times New Roman" panose="02020603050405020304" pitchFamily="18" charset="0"/>
              </a:rPr>
              <a:t> </a:t>
            </a:r>
            <a:r>
              <a:rPr lang="en-US" altLang="ru-RU" sz="1800" dirty="0" err="1">
                <a:latin typeface="Times New Roman" panose="02020603050405020304" pitchFamily="18" charset="0"/>
                <a:cs typeface="Times New Roman" panose="02020603050405020304" pitchFamily="18" charset="0"/>
              </a:rPr>
              <a:t>tipuri</a:t>
            </a:r>
            <a:r>
              <a:rPr lang="en-US" altLang="ru-RU" sz="1800" dirty="0">
                <a:latin typeface="Times New Roman" panose="02020603050405020304" pitchFamily="18" charset="0"/>
                <a:cs typeface="Times New Roman" panose="02020603050405020304" pitchFamily="18" charset="0"/>
              </a:rPr>
              <a:t> de </a:t>
            </a:r>
            <a:r>
              <a:rPr lang="en-US" altLang="ru-RU" sz="1800" dirty="0" err="1">
                <a:latin typeface="Times New Roman" panose="02020603050405020304" pitchFamily="18" charset="0"/>
                <a:cs typeface="Times New Roman" panose="02020603050405020304" pitchFamily="18" charset="0"/>
              </a:rPr>
              <a:t>sisteme</a:t>
            </a:r>
            <a:r>
              <a:rPr lang="en-US" altLang="ru-RU" sz="1800" dirty="0">
                <a:latin typeface="Times New Roman" panose="02020603050405020304" pitchFamily="18" charset="0"/>
                <a:cs typeface="Times New Roman" panose="02020603050405020304" pitchFamily="18" charset="0"/>
              </a:rPr>
              <a:t>.</a:t>
            </a:r>
            <a:endParaRPr lang="ru-RU" altLang="ru-RU" sz="1800" dirty="0">
              <a:latin typeface="Times New Roman" panose="02020603050405020304" pitchFamily="18" charset="0"/>
              <a:cs typeface="Times New Roman" panose="02020603050405020304" pitchFamily="18" charset="0"/>
            </a:endParaRPr>
          </a:p>
          <a:p>
            <a:pPr algn="just">
              <a:lnSpc>
                <a:spcPct val="107000"/>
              </a:lnSpc>
              <a:spcBef>
                <a:spcPct val="0"/>
              </a:spcBef>
              <a:buClrTx/>
              <a:buSzTx/>
              <a:buFontTx/>
              <a:buNone/>
            </a:pPr>
            <a:endParaRPr lang="ru-RU" alt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539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36775" y="228600"/>
            <a:ext cx="8153400" cy="990600"/>
          </a:xfrm>
        </p:spPr>
        <p:txBody>
          <a:bodyPr/>
          <a:lstStyle/>
          <a:p>
            <a:r>
              <a:rPr lang="ro-RO" altLang="ru-RU" smtClean="0"/>
              <a:t>INGINER</a:t>
            </a:r>
            <a:endParaRPr lang="ru-RU" altLang="ru-RU" smtClean="0"/>
          </a:p>
        </p:txBody>
      </p:sp>
      <p:sp>
        <p:nvSpPr>
          <p:cNvPr id="14339" name="Content Placeholder 2"/>
          <p:cNvSpPr>
            <a:spLocks noGrp="1"/>
          </p:cNvSpPr>
          <p:nvPr>
            <p:ph sz="quarter" idx="1"/>
          </p:nvPr>
        </p:nvSpPr>
        <p:spPr>
          <a:xfrm>
            <a:off x="2136775" y="1600200"/>
            <a:ext cx="8153400" cy="4495800"/>
          </a:xfrm>
        </p:spPr>
        <p:txBody>
          <a:bodyPr/>
          <a:lstStyle/>
          <a:p>
            <a:pPr marL="0" indent="0">
              <a:buNone/>
            </a:pPr>
            <a:endParaRPr lang="ru-RU" altLang="ru-RU" dirty="0"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359694"/>
            <a:ext cx="7273925"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243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91548" y="212726"/>
            <a:ext cx="11542643" cy="912812"/>
          </a:xfrm>
        </p:spPr>
        <p:txBody>
          <a:bodyPr>
            <a:normAutofit/>
          </a:bodyPr>
          <a:lstStyle/>
          <a:p>
            <a:pPr eaLnBrk="1" hangingPunct="1"/>
            <a:r>
              <a:rPr lang="ro-RO" altLang="en-US" sz="3600" dirty="0" smtClean="0"/>
              <a:t>Clasificare Sisteme Informaționale după tipul datelor</a:t>
            </a:r>
            <a:endParaRPr lang="en-US" altLang="en-US" sz="3600" dirty="0" smtClean="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122" y="1125538"/>
            <a:ext cx="7704137"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8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43345"/>
            <a:ext cx="10515600" cy="5733618"/>
          </a:xfrm>
        </p:spPr>
        <p:txBody>
          <a:bodyPr>
            <a:normAutofit fontScale="92500" lnSpcReduction="20000"/>
          </a:bodyPr>
          <a:lstStyle/>
          <a:p>
            <a:pPr marL="0" indent="0">
              <a:buNone/>
            </a:pPr>
            <a:r>
              <a:rPr lang="ro-RO" b="1" i="1" dirty="0" smtClean="0">
                <a:solidFill>
                  <a:srgbClr val="C00000"/>
                </a:solidFill>
              </a:rPr>
              <a:t>Clasificare</a:t>
            </a:r>
            <a:r>
              <a:rPr lang="ru-RU" b="1" i="1" dirty="0" smtClean="0">
                <a:solidFill>
                  <a:srgbClr val="C00000"/>
                </a:solidFill>
              </a:rPr>
              <a:t> </a:t>
            </a:r>
            <a:r>
              <a:rPr lang="ro-RO" b="1" i="1" dirty="0" smtClean="0">
                <a:solidFill>
                  <a:srgbClr val="C00000"/>
                </a:solidFill>
              </a:rPr>
              <a:t> </a:t>
            </a:r>
            <a:r>
              <a:rPr lang="ro-RO" b="1" i="1" dirty="0">
                <a:solidFill>
                  <a:srgbClr val="C00000"/>
                </a:solidFill>
              </a:rPr>
              <a:t>a sistemelor informatice este în funcţie de nivelul ierarhic ocupat de sistemul economic</a:t>
            </a:r>
            <a:endParaRPr lang="ru-RU" b="1" i="1" dirty="0" smtClean="0">
              <a:solidFill>
                <a:srgbClr val="C00000"/>
              </a:solidFill>
            </a:endParaRPr>
          </a:p>
          <a:p>
            <a:r>
              <a:rPr lang="ro-RO" dirty="0" smtClean="0"/>
              <a:t>Un </a:t>
            </a:r>
            <a:r>
              <a:rPr lang="ro-RO" dirty="0"/>
              <a:t>alt criteriu de clasificare a sistemelor informatice este în funcţie de nivelul ierarhic ocupat de sistemul economic în structura organizatorică a organizaţiei cum ar fi: </a:t>
            </a:r>
            <a:endParaRPr lang="ru-RU" dirty="0"/>
          </a:p>
          <a:p>
            <a:pPr marL="0" indent="0">
              <a:buNone/>
            </a:pPr>
            <a:r>
              <a:rPr lang="ro-RO" dirty="0"/>
              <a:t>- </a:t>
            </a:r>
            <a:r>
              <a:rPr lang="ro-RO" b="1" i="1" dirty="0"/>
              <a:t>sisteme informatice pentru conducerea activităţii la nivelul organizaţiilor economice</a:t>
            </a:r>
            <a:r>
              <a:rPr lang="ro-RO" dirty="0"/>
              <a:t>. Acestea pot fi descompuse în subsisteme informatice asociate funcţiunilor organizaţiilor economico-sociale sau chiar unor activităţi; </a:t>
            </a:r>
            <a:endParaRPr lang="ru-RU" dirty="0"/>
          </a:p>
          <a:p>
            <a:pPr marL="0" indent="0">
              <a:buNone/>
            </a:pPr>
            <a:r>
              <a:rPr lang="ro-RO" dirty="0"/>
              <a:t>- </a:t>
            </a:r>
            <a:r>
              <a:rPr lang="ro-RO" b="1" i="1" dirty="0"/>
              <a:t>sisteme informatice pentru conducerea activităţii la nivelul organizaţiilor</a:t>
            </a:r>
            <a:r>
              <a:rPr lang="ro-RO" i="1" dirty="0"/>
              <a:t/>
            </a:r>
            <a:br>
              <a:rPr lang="ro-RO" i="1" dirty="0"/>
            </a:br>
            <a:r>
              <a:rPr lang="ro-RO" b="1" i="1" dirty="0"/>
              <a:t>economico-sociale cu structură de grup</a:t>
            </a:r>
            <a:r>
              <a:rPr lang="ro-RO" dirty="0"/>
              <a:t>. Sunt incluse sistemele informatice la nivelul regiilor autonome; </a:t>
            </a:r>
            <a:endParaRPr lang="ru-RU" dirty="0"/>
          </a:p>
          <a:p>
            <a:pPr marL="0" indent="0">
              <a:buNone/>
            </a:pPr>
            <a:r>
              <a:rPr lang="ro-RO" dirty="0"/>
              <a:t>-</a:t>
            </a:r>
            <a:r>
              <a:rPr lang="ro-RO" i="1" dirty="0"/>
              <a:t> </a:t>
            </a:r>
            <a:r>
              <a:rPr lang="ro-RO" b="1" i="1" dirty="0"/>
              <a:t>sisteme informatice teritoriale</a:t>
            </a:r>
            <a:r>
              <a:rPr lang="ro-RO" b="1" dirty="0"/>
              <a:t>. </a:t>
            </a:r>
            <a:r>
              <a:rPr lang="ro-RO" dirty="0"/>
              <a:t>Sunt constituite la nivelul unităţilor administrativ-teritoriale şi servesc la fundamentarea deciziilor adoptate de către organele locale de conducere;</a:t>
            </a:r>
            <a:endParaRPr lang="ru-RU" dirty="0"/>
          </a:p>
          <a:p>
            <a:pPr marL="0" indent="0">
              <a:buNone/>
            </a:pPr>
            <a:r>
              <a:rPr lang="ro-RO" dirty="0"/>
              <a:t>- </a:t>
            </a:r>
            <a:r>
              <a:rPr lang="ro-RO" b="1" i="1" dirty="0"/>
              <a:t>sisteme informatice pentru conducerea ramurilor, subramurilor şi activităţilor la nivelul economiei naţionale</a:t>
            </a:r>
            <a:r>
              <a:rPr lang="ro-RO" i="1" dirty="0"/>
              <a:t>.</a:t>
            </a:r>
            <a:r>
              <a:rPr lang="ro-RO" dirty="0"/>
              <a:t> Se constituie la nivelul ramurilor, subramurilor şi activităţilor individualizate în virtutea diviziunii sociale a muncii şi specificate în clasificarea ramurilor economiei naţionale.</a:t>
            </a:r>
            <a:endParaRPr lang="ru-RU" dirty="0"/>
          </a:p>
          <a:p>
            <a:endParaRPr lang="ru-RU" dirty="0"/>
          </a:p>
        </p:txBody>
      </p:sp>
    </p:spTree>
    <p:extLst>
      <p:ext uri="{BB962C8B-B14F-4D97-AF65-F5344CB8AC3E}">
        <p14:creationId xmlns:p14="http://schemas.microsoft.com/office/powerpoint/2010/main" val="1672823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5636" y="277091"/>
            <a:ext cx="10938164" cy="5899872"/>
          </a:xfrm>
        </p:spPr>
        <p:txBody>
          <a:bodyPr>
            <a:normAutofit lnSpcReduction="10000"/>
          </a:bodyPr>
          <a:lstStyle/>
          <a:p>
            <a:pPr marL="0" indent="0">
              <a:buNone/>
            </a:pPr>
            <a:r>
              <a:rPr lang="en-US" b="1" i="1" dirty="0" err="1"/>
              <a:t>Clasificarea</a:t>
            </a:r>
            <a:r>
              <a:rPr lang="en-US" b="1" i="1" dirty="0"/>
              <a:t> </a:t>
            </a:r>
            <a:r>
              <a:rPr lang="en-US" b="1" i="1" dirty="0" err="1"/>
              <a:t>sistemelor</a:t>
            </a:r>
            <a:r>
              <a:rPr lang="en-US" b="1" i="1" dirty="0"/>
              <a:t> </a:t>
            </a:r>
            <a:r>
              <a:rPr lang="en-US" b="1" i="1" dirty="0" err="1"/>
              <a:t>informatice</a:t>
            </a:r>
            <a:r>
              <a:rPr lang="en-US" b="1" i="1" dirty="0"/>
              <a:t> </a:t>
            </a:r>
            <a:r>
              <a:rPr lang="en-US" b="1" i="1" dirty="0" err="1"/>
              <a:t>după</a:t>
            </a:r>
            <a:r>
              <a:rPr lang="en-US" b="1" i="1" dirty="0"/>
              <a:t> </a:t>
            </a:r>
            <a:r>
              <a:rPr lang="en-US" b="1" i="1" dirty="0" err="1"/>
              <a:t>scopul</a:t>
            </a:r>
            <a:r>
              <a:rPr lang="en-US" b="1" i="1" dirty="0"/>
              <a:t> </a:t>
            </a:r>
            <a:r>
              <a:rPr lang="en-US" b="1" i="1" dirty="0" err="1"/>
              <a:t>urmărit</a:t>
            </a:r>
            <a:r>
              <a:rPr lang="en-US" i="1" dirty="0"/>
              <a:t>:</a:t>
            </a:r>
            <a:endParaRPr lang="ru-RU" dirty="0"/>
          </a:p>
          <a:p>
            <a:pPr marL="0" indent="0">
              <a:buNone/>
            </a:pPr>
            <a:r>
              <a:rPr lang="en-US" dirty="0" smtClean="0"/>
              <a:t>          </a:t>
            </a:r>
            <a:r>
              <a:rPr lang="en-US" dirty="0"/>
              <a:t>- </a:t>
            </a:r>
            <a:r>
              <a:rPr lang="en-US" dirty="0" err="1"/>
              <a:t>automatizarea</a:t>
            </a:r>
            <a:r>
              <a:rPr lang="en-US" dirty="0"/>
              <a:t> </a:t>
            </a:r>
            <a:r>
              <a:rPr lang="en-US" dirty="0" err="1"/>
              <a:t>activităţilor</a:t>
            </a:r>
            <a:r>
              <a:rPr lang="en-US" dirty="0"/>
              <a:t> de </a:t>
            </a:r>
            <a:r>
              <a:rPr lang="en-US" dirty="0" err="1"/>
              <a:t>rutină</a:t>
            </a:r>
            <a:r>
              <a:rPr lang="en-US" dirty="0"/>
              <a:t>;</a:t>
            </a:r>
            <a:endParaRPr lang="ru-RU" dirty="0"/>
          </a:p>
          <a:p>
            <a:pPr marL="0" indent="0">
              <a:buNone/>
            </a:pPr>
            <a:r>
              <a:rPr lang="en-US" dirty="0"/>
              <a:t>           - </a:t>
            </a:r>
            <a:r>
              <a:rPr lang="en-US" dirty="0" err="1"/>
              <a:t>sprijinirea</a:t>
            </a:r>
            <a:r>
              <a:rPr lang="en-US" dirty="0"/>
              <a:t> </a:t>
            </a:r>
            <a:r>
              <a:rPr lang="en-US" dirty="0" err="1"/>
              <a:t>proceselor</a:t>
            </a:r>
            <a:r>
              <a:rPr lang="en-US" dirty="0"/>
              <a:t> de </a:t>
            </a:r>
            <a:r>
              <a:rPr lang="en-US" dirty="0" err="1"/>
              <a:t>comunicare</a:t>
            </a:r>
            <a:r>
              <a:rPr lang="en-US" dirty="0"/>
              <a:t>; </a:t>
            </a:r>
            <a:endParaRPr lang="ru-RU" dirty="0"/>
          </a:p>
          <a:p>
            <a:pPr marL="0" indent="0">
              <a:buNone/>
            </a:pPr>
            <a:r>
              <a:rPr lang="en-US" dirty="0"/>
              <a:t>           - </a:t>
            </a:r>
            <a:r>
              <a:rPr lang="en-US" dirty="0" err="1"/>
              <a:t>sprijinirea</a:t>
            </a:r>
            <a:r>
              <a:rPr lang="en-US" dirty="0"/>
              <a:t> </a:t>
            </a:r>
            <a:r>
              <a:rPr lang="en-US" dirty="0" err="1"/>
              <a:t>procesului</a:t>
            </a:r>
            <a:r>
              <a:rPr lang="en-US" dirty="0"/>
              <a:t> </a:t>
            </a:r>
            <a:r>
              <a:rPr lang="en-US" dirty="0" err="1"/>
              <a:t>decizional</a:t>
            </a:r>
            <a:r>
              <a:rPr lang="en-US" dirty="0"/>
              <a:t>;</a:t>
            </a:r>
            <a:br>
              <a:rPr lang="en-US" dirty="0"/>
            </a:br>
            <a:r>
              <a:rPr lang="en-US" dirty="0"/>
              <a:t>            </a:t>
            </a:r>
            <a:r>
              <a:rPr lang="ro-RO" dirty="0"/>
              <a:t>- </a:t>
            </a:r>
            <a:r>
              <a:rPr lang="en-US" dirty="0" err="1"/>
              <a:t>sprijinirea</a:t>
            </a:r>
            <a:r>
              <a:rPr lang="en-US" dirty="0"/>
              <a:t> top-</a:t>
            </a:r>
            <a:r>
              <a:rPr lang="en-US" dirty="0" err="1"/>
              <a:t>managerilor</a:t>
            </a:r>
            <a:r>
              <a:rPr lang="en-US" dirty="0"/>
              <a:t>.</a:t>
            </a:r>
            <a:endParaRPr lang="ru-RU" dirty="0"/>
          </a:p>
          <a:p>
            <a:pPr marL="0" indent="0">
              <a:buNone/>
            </a:pPr>
            <a:r>
              <a:rPr lang="en-US" dirty="0"/>
              <a:t> </a:t>
            </a:r>
            <a:endParaRPr lang="ru-RU" dirty="0"/>
          </a:p>
          <a:p>
            <a:pPr marL="0" indent="0">
              <a:buNone/>
            </a:pPr>
            <a:r>
              <a:rPr lang="en-US" b="1" i="1" dirty="0" smtClean="0"/>
              <a:t> </a:t>
            </a:r>
            <a:r>
              <a:rPr lang="en-US" b="1" i="1" dirty="0" err="1"/>
              <a:t>Clasificarea</a:t>
            </a:r>
            <a:r>
              <a:rPr lang="en-US" b="1" i="1" dirty="0"/>
              <a:t> </a:t>
            </a:r>
            <a:r>
              <a:rPr lang="en-US" b="1" i="1" dirty="0" err="1"/>
              <a:t>sistemelor</a:t>
            </a:r>
            <a:r>
              <a:rPr lang="en-US" b="1" i="1" dirty="0"/>
              <a:t> </a:t>
            </a:r>
            <a:r>
              <a:rPr lang="en-US" b="1" i="1" dirty="0" err="1"/>
              <a:t>informatice</a:t>
            </a:r>
            <a:r>
              <a:rPr lang="en-US" b="1" i="1" dirty="0"/>
              <a:t> </a:t>
            </a:r>
            <a:r>
              <a:rPr lang="en-US" b="1" i="1" dirty="0" err="1"/>
              <a:t>după</a:t>
            </a:r>
            <a:r>
              <a:rPr lang="en-US" b="1" i="1" dirty="0"/>
              <a:t> </a:t>
            </a:r>
            <a:r>
              <a:rPr lang="en-US" b="1" i="1" dirty="0" err="1"/>
              <a:t>elementul</a:t>
            </a:r>
            <a:r>
              <a:rPr lang="en-US" b="1" i="1" dirty="0"/>
              <a:t> </a:t>
            </a:r>
            <a:r>
              <a:rPr lang="en-US" b="1" i="1" dirty="0" err="1"/>
              <a:t>supus</a:t>
            </a:r>
            <a:r>
              <a:rPr lang="en-US" b="1" i="1" dirty="0"/>
              <a:t> </a:t>
            </a:r>
            <a:r>
              <a:rPr lang="en-US" b="1" i="1" dirty="0" err="1"/>
              <a:t>analizei</a:t>
            </a:r>
            <a:r>
              <a:rPr lang="en-US" i="1" dirty="0" smtClean="0"/>
              <a:t>:</a:t>
            </a:r>
            <a:endParaRPr lang="ro-RO" i="1" dirty="0" smtClean="0"/>
          </a:p>
          <a:p>
            <a:pPr marL="0" indent="0">
              <a:buNone/>
            </a:pPr>
            <a:r>
              <a:rPr lang="ro-RO" dirty="0" smtClean="0"/>
              <a:t>-</a:t>
            </a:r>
            <a:r>
              <a:rPr lang="ru-RU" dirty="0">
                <a:sym typeface="Symbol" panose="05050102010706020507" pitchFamily="18" charset="2"/>
              </a:rPr>
              <a:t></a:t>
            </a:r>
            <a:r>
              <a:rPr lang="en-US" dirty="0" err="1"/>
              <a:t>sisteme</a:t>
            </a:r>
            <a:r>
              <a:rPr lang="en-US" dirty="0"/>
              <a:t> </a:t>
            </a:r>
            <a:r>
              <a:rPr lang="en-US" dirty="0" err="1"/>
              <a:t>informaţionale</a:t>
            </a:r>
            <a:r>
              <a:rPr lang="en-US" dirty="0"/>
              <a:t> orientate </a:t>
            </a:r>
            <a:r>
              <a:rPr lang="en-US" dirty="0" err="1"/>
              <a:t>spre</a:t>
            </a:r>
            <a:r>
              <a:rPr lang="en-US" dirty="0"/>
              <a:t> </a:t>
            </a:r>
            <a:r>
              <a:rPr lang="en-US" dirty="0" err="1"/>
              <a:t>funcţii</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informaţionale</a:t>
            </a:r>
            <a:r>
              <a:rPr lang="en-US" dirty="0"/>
              <a:t> orientate </a:t>
            </a:r>
            <a:r>
              <a:rPr lang="en-US" dirty="0" err="1"/>
              <a:t>spre</a:t>
            </a:r>
            <a:r>
              <a:rPr lang="en-US" dirty="0"/>
              <a:t> </a:t>
            </a:r>
            <a:r>
              <a:rPr lang="en-US" dirty="0" err="1"/>
              <a:t>procese</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informaţionale</a:t>
            </a:r>
            <a:r>
              <a:rPr lang="en-US" dirty="0"/>
              <a:t> orientate </a:t>
            </a:r>
            <a:r>
              <a:rPr lang="en-US" dirty="0" err="1"/>
              <a:t>spre</a:t>
            </a:r>
            <a:r>
              <a:rPr lang="en-US" dirty="0"/>
              <a:t> date;</a:t>
            </a:r>
            <a:endParaRPr lang="ru-RU" dirty="0"/>
          </a:p>
          <a:p>
            <a:r>
              <a:rPr lang="en-US" b="1" i="1" dirty="0"/>
              <a:t>-</a:t>
            </a:r>
            <a:r>
              <a:rPr lang="ru-RU" dirty="0">
                <a:sym typeface="Symbol" panose="05050102010706020507" pitchFamily="18" charset="2"/>
              </a:rPr>
              <a:t></a:t>
            </a:r>
            <a:r>
              <a:rPr lang="en-US" dirty="0" err="1"/>
              <a:t>sisteme</a:t>
            </a:r>
            <a:r>
              <a:rPr lang="en-US" dirty="0"/>
              <a:t> </a:t>
            </a:r>
            <a:r>
              <a:rPr lang="en-US" dirty="0" err="1"/>
              <a:t>informaţionale</a:t>
            </a:r>
            <a:r>
              <a:rPr lang="en-US" dirty="0"/>
              <a:t> orientate </a:t>
            </a:r>
            <a:r>
              <a:rPr lang="en-US" dirty="0" err="1"/>
              <a:t>spre</a:t>
            </a:r>
            <a:r>
              <a:rPr lang="en-US" dirty="0"/>
              <a:t> </a:t>
            </a:r>
            <a:r>
              <a:rPr lang="en-US" dirty="0" err="1"/>
              <a:t>obiecte</a:t>
            </a:r>
            <a:r>
              <a:rPr lang="en-US" dirty="0"/>
              <a:t>;</a:t>
            </a:r>
            <a:endParaRPr lang="ru-RU" dirty="0"/>
          </a:p>
          <a:p>
            <a:r>
              <a:rPr lang="en-US" dirty="0"/>
              <a:t>- </a:t>
            </a:r>
            <a:r>
              <a:rPr lang="en-US" dirty="0" err="1"/>
              <a:t>sisteme</a:t>
            </a:r>
            <a:r>
              <a:rPr lang="en-US" dirty="0"/>
              <a:t> </a:t>
            </a:r>
            <a:r>
              <a:rPr lang="en-US" dirty="0" err="1"/>
              <a:t>informaţionale</a:t>
            </a:r>
            <a:r>
              <a:rPr lang="en-US" dirty="0"/>
              <a:t> orientate </a:t>
            </a:r>
            <a:r>
              <a:rPr lang="en-US" dirty="0" err="1"/>
              <a:t>spre</a:t>
            </a:r>
            <a:r>
              <a:rPr lang="en-US" dirty="0"/>
              <a:t> </a:t>
            </a:r>
            <a:r>
              <a:rPr lang="en-US" dirty="0" err="1"/>
              <a:t>mesaje</a:t>
            </a:r>
            <a:r>
              <a:rPr lang="en-US" dirty="0"/>
              <a:t> /</a:t>
            </a:r>
            <a:r>
              <a:rPr lang="en-US" dirty="0" err="1"/>
              <a:t>comunicări</a:t>
            </a:r>
            <a:r>
              <a:rPr lang="en-US" dirty="0"/>
              <a:t>;</a:t>
            </a:r>
            <a:endParaRPr lang="ru-RU" dirty="0"/>
          </a:p>
          <a:p>
            <a:r>
              <a:rPr lang="ro-RO" dirty="0"/>
              <a:t>- s</a:t>
            </a:r>
            <a:r>
              <a:rPr lang="en-US" dirty="0" err="1"/>
              <a:t>isteme</a:t>
            </a:r>
            <a:r>
              <a:rPr lang="en-US" dirty="0"/>
              <a:t> </a:t>
            </a:r>
            <a:r>
              <a:rPr lang="en-US" dirty="0" err="1"/>
              <a:t>informaţionale</a:t>
            </a:r>
            <a:r>
              <a:rPr lang="en-US" dirty="0"/>
              <a:t> orientate </a:t>
            </a:r>
            <a:r>
              <a:rPr lang="en-US" dirty="0" err="1"/>
              <a:t>spre</a:t>
            </a:r>
            <a:r>
              <a:rPr lang="en-US" dirty="0"/>
              <a:t> </a:t>
            </a:r>
            <a:r>
              <a:rPr lang="en-US" dirty="0" err="1"/>
              <a:t>informaţii</a:t>
            </a:r>
            <a:r>
              <a:rPr lang="en-US" dirty="0"/>
              <a:t> </a:t>
            </a:r>
            <a:r>
              <a:rPr lang="en-US" dirty="0" err="1"/>
              <a:t>ştiinţifice</a:t>
            </a:r>
            <a:r>
              <a:rPr lang="en-US" dirty="0"/>
              <a:t>. </a:t>
            </a:r>
            <a:endParaRPr lang="ru-RU" dirty="0"/>
          </a:p>
          <a:p>
            <a:endParaRPr lang="ru-RU" dirty="0"/>
          </a:p>
        </p:txBody>
      </p:sp>
    </p:spTree>
    <p:extLst>
      <p:ext uri="{BB962C8B-B14F-4D97-AF65-F5344CB8AC3E}">
        <p14:creationId xmlns:p14="http://schemas.microsoft.com/office/powerpoint/2010/main" val="3141476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7927" y="360218"/>
            <a:ext cx="10965873" cy="5816745"/>
          </a:xfrm>
        </p:spPr>
        <p:txBody>
          <a:bodyPr>
            <a:normAutofit fontScale="85000" lnSpcReduction="20000"/>
          </a:bodyPr>
          <a:lstStyle/>
          <a:p>
            <a:pPr marL="0" indent="0">
              <a:buNone/>
            </a:pPr>
            <a:r>
              <a:rPr lang="en-US" b="1" i="1" dirty="0" err="1">
                <a:solidFill>
                  <a:srgbClr val="C00000"/>
                </a:solidFill>
              </a:rPr>
              <a:t>Clasificarea</a:t>
            </a:r>
            <a:r>
              <a:rPr lang="en-US" b="1" i="1" dirty="0">
                <a:solidFill>
                  <a:srgbClr val="C00000"/>
                </a:solidFill>
              </a:rPr>
              <a:t> </a:t>
            </a:r>
            <a:r>
              <a:rPr lang="en-US" b="1" i="1" dirty="0" err="1">
                <a:solidFill>
                  <a:srgbClr val="C00000"/>
                </a:solidFill>
              </a:rPr>
              <a:t>sistemelor</a:t>
            </a:r>
            <a:r>
              <a:rPr lang="en-US" b="1" i="1" dirty="0">
                <a:solidFill>
                  <a:srgbClr val="C00000"/>
                </a:solidFill>
              </a:rPr>
              <a:t> </a:t>
            </a:r>
            <a:r>
              <a:rPr lang="en-US" b="1" i="1" dirty="0" err="1">
                <a:solidFill>
                  <a:srgbClr val="C00000"/>
                </a:solidFill>
              </a:rPr>
              <a:t>informatice</a:t>
            </a:r>
            <a:r>
              <a:rPr lang="en-US" b="1" i="1" dirty="0">
                <a:solidFill>
                  <a:srgbClr val="C00000"/>
                </a:solidFill>
              </a:rPr>
              <a:t> </a:t>
            </a:r>
            <a:r>
              <a:rPr lang="en-US" b="1" i="1" dirty="0" err="1">
                <a:solidFill>
                  <a:srgbClr val="C00000"/>
                </a:solidFill>
              </a:rPr>
              <a:t>după</a:t>
            </a:r>
            <a:r>
              <a:rPr lang="en-US" b="1" i="1" dirty="0">
                <a:solidFill>
                  <a:srgbClr val="C00000"/>
                </a:solidFill>
              </a:rPr>
              <a:t> </a:t>
            </a:r>
            <a:r>
              <a:rPr lang="en-US" b="1" i="1" dirty="0" err="1">
                <a:solidFill>
                  <a:srgbClr val="C00000"/>
                </a:solidFill>
              </a:rPr>
              <a:t>modul</a:t>
            </a:r>
            <a:r>
              <a:rPr lang="en-US" b="1" i="1" dirty="0">
                <a:solidFill>
                  <a:srgbClr val="C00000"/>
                </a:solidFill>
              </a:rPr>
              <a:t> de </a:t>
            </a:r>
            <a:r>
              <a:rPr lang="en-US" b="1" i="1" dirty="0" err="1">
                <a:solidFill>
                  <a:srgbClr val="C00000"/>
                </a:solidFill>
              </a:rPr>
              <a:t>organizare</a:t>
            </a:r>
            <a:r>
              <a:rPr lang="en-US" b="1" i="1" dirty="0">
                <a:solidFill>
                  <a:srgbClr val="C00000"/>
                </a:solidFill>
              </a:rPr>
              <a:t> a </a:t>
            </a:r>
            <a:r>
              <a:rPr lang="en-US" b="1" i="1" dirty="0" err="1">
                <a:solidFill>
                  <a:srgbClr val="C00000"/>
                </a:solidFill>
              </a:rPr>
              <a:t>datelor</a:t>
            </a:r>
            <a:r>
              <a:rPr lang="en-US" i="1" dirty="0" smtClean="0">
                <a:solidFill>
                  <a:srgbClr val="C00000"/>
                </a:solidFill>
              </a:rPr>
              <a:t>:</a:t>
            </a:r>
            <a:endParaRPr lang="ro-RO" i="1" dirty="0" smtClean="0">
              <a:solidFill>
                <a:srgbClr val="C00000"/>
              </a:solidFill>
            </a:endParaRPr>
          </a:p>
          <a:p>
            <a:pPr marL="0" indent="0">
              <a:buNone/>
            </a:pPr>
            <a:r>
              <a:rPr lang="en-US" i="1" dirty="0">
                <a:solidFill>
                  <a:srgbClr val="C00000"/>
                </a:solidFill>
              </a:rPr>
              <a:t/>
            </a:r>
            <a:br>
              <a:rPr lang="en-US" i="1" dirty="0">
                <a:solidFill>
                  <a:srgbClr val="C00000"/>
                </a:solidFill>
              </a:rPr>
            </a:br>
            <a:r>
              <a:rPr lang="ro-RO" dirty="0"/>
              <a:t>-</a:t>
            </a:r>
            <a:r>
              <a:rPr lang="ru-RU" dirty="0">
                <a:sym typeface="Symbol" panose="05050102010706020507" pitchFamily="18" charset="2"/>
              </a:rPr>
              <a:t></a:t>
            </a:r>
            <a:r>
              <a:rPr lang="en-US" dirty="0" err="1"/>
              <a:t>sisteme</a:t>
            </a:r>
            <a:r>
              <a:rPr lang="en-US" dirty="0"/>
              <a:t> </a:t>
            </a:r>
            <a:r>
              <a:rPr lang="en-US" dirty="0" err="1"/>
              <a:t>bazate</a:t>
            </a:r>
            <a:r>
              <a:rPr lang="en-US" dirty="0"/>
              <a:t> </a:t>
            </a:r>
            <a:r>
              <a:rPr lang="en-US" dirty="0" err="1"/>
              <a:t>pe</a:t>
            </a:r>
            <a:r>
              <a:rPr lang="en-US" dirty="0"/>
              <a:t> </a:t>
            </a:r>
            <a:r>
              <a:rPr lang="en-US" dirty="0" err="1"/>
              <a:t>fişiere</a:t>
            </a:r>
            <a:r>
              <a:rPr lang="en-US" dirty="0"/>
              <a:t> </a:t>
            </a:r>
            <a:r>
              <a:rPr lang="en-US" dirty="0" err="1"/>
              <a:t>clasice</a:t>
            </a:r>
            <a:r>
              <a:rPr lang="en-US" dirty="0"/>
              <a:t>;</a:t>
            </a:r>
            <a:br>
              <a:rPr lang="en-US" dirty="0"/>
            </a:br>
            <a:r>
              <a:rPr lang="en-US" dirty="0"/>
              <a:t>-</a:t>
            </a:r>
            <a:r>
              <a:rPr lang="ru-RU" dirty="0">
                <a:sym typeface="Symbol" panose="05050102010706020507" pitchFamily="18" charset="2"/>
              </a:rPr>
              <a:t></a:t>
            </a:r>
            <a:r>
              <a:rPr lang="en-US" dirty="0" err="1"/>
              <a:t>sisteme</a:t>
            </a:r>
            <a:r>
              <a:rPr lang="en-US" dirty="0"/>
              <a:t> </a:t>
            </a:r>
            <a:r>
              <a:rPr lang="en-US" dirty="0" err="1"/>
              <a:t>bazate</a:t>
            </a:r>
            <a:r>
              <a:rPr lang="en-US" dirty="0"/>
              <a:t> </a:t>
            </a:r>
            <a:r>
              <a:rPr lang="en-US" dirty="0" err="1"/>
              <a:t>pe</a:t>
            </a:r>
            <a:r>
              <a:rPr lang="en-US" dirty="0"/>
              <a:t> </a:t>
            </a:r>
            <a:r>
              <a:rPr lang="en-US" dirty="0" err="1"/>
              <a:t>tehnica</a:t>
            </a:r>
            <a:r>
              <a:rPr lang="en-US" dirty="0"/>
              <a:t> </a:t>
            </a:r>
            <a:r>
              <a:rPr lang="en-US" dirty="0" err="1"/>
              <a:t>bazelor</a:t>
            </a:r>
            <a:r>
              <a:rPr lang="en-US" dirty="0"/>
              <a:t> de date: </a:t>
            </a:r>
            <a:r>
              <a:rPr lang="en-US" dirty="0" err="1"/>
              <a:t>ierarhice</a:t>
            </a:r>
            <a:r>
              <a:rPr lang="en-US" dirty="0"/>
              <a:t>, </a:t>
            </a:r>
            <a:r>
              <a:rPr lang="en-US" dirty="0" err="1"/>
              <a:t>reţea</a:t>
            </a:r>
            <a:r>
              <a:rPr lang="en-US" dirty="0"/>
              <a:t>, </a:t>
            </a:r>
            <a:r>
              <a:rPr lang="en-US" dirty="0" err="1"/>
              <a:t>relaţional</a:t>
            </a:r>
            <a:r>
              <a:rPr lang="en-US" dirty="0"/>
              <a:t>, orientate-</a:t>
            </a:r>
            <a:r>
              <a:rPr lang="en-US" dirty="0" err="1"/>
              <a:t>obiect</a:t>
            </a:r>
            <a:r>
              <a:rPr lang="en-US" dirty="0"/>
              <a:t>, </a:t>
            </a:r>
            <a:r>
              <a:rPr lang="en-US" dirty="0" err="1"/>
              <a:t>neuronale</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mixte</a:t>
            </a:r>
            <a:r>
              <a:rPr lang="en-US" dirty="0"/>
              <a:t>.</a:t>
            </a:r>
            <a:endParaRPr lang="ru-RU" dirty="0"/>
          </a:p>
          <a:p>
            <a:pPr marL="0" indent="0">
              <a:buNone/>
            </a:pPr>
            <a:r>
              <a:rPr lang="en-US" dirty="0"/>
              <a:t> </a:t>
            </a:r>
            <a:endParaRPr lang="ru-RU" dirty="0"/>
          </a:p>
          <a:p>
            <a:pPr marL="0" indent="0">
              <a:buNone/>
            </a:pPr>
            <a:r>
              <a:rPr lang="en-US" b="1" i="1" dirty="0" smtClean="0"/>
              <a:t> </a:t>
            </a:r>
            <a:r>
              <a:rPr lang="en-US" b="1" i="1" dirty="0" err="1">
                <a:solidFill>
                  <a:srgbClr val="C00000"/>
                </a:solidFill>
              </a:rPr>
              <a:t>Clasificarea</a:t>
            </a:r>
            <a:r>
              <a:rPr lang="en-US" b="1" i="1" dirty="0">
                <a:solidFill>
                  <a:srgbClr val="C00000"/>
                </a:solidFill>
              </a:rPr>
              <a:t> </a:t>
            </a:r>
            <a:r>
              <a:rPr lang="en-US" b="1" i="1" dirty="0" err="1">
                <a:solidFill>
                  <a:srgbClr val="C00000"/>
                </a:solidFill>
              </a:rPr>
              <a:t>sistemelor</a:t>
            </a:r>
            <a:r>
              <a:rPr lang="en-US" b="1" i="1" dirty="0">
                <a:solidFill>
                  <a:srgbClr val="C00000"/>
                </a:solidFill>
              </a:rPr>
              <a:t> </a:t>
            </a:r>
            <a:r>
              <a:rPr lang="en-US" b="1" i="1" dirty="0" err="1">
                <a:solidFill>
                  <a:srgbClr val="C00000"/>
                </a:solidFill>
              </a:rPr>
              <a:t>informatice</a:t>
            </a:r>
            <a:r>
              <a:rPr lang="en-US" b="1" i="1" dirty="0">
                <a:solidFill>
                  <a:srgbClr val="C00000"/>
                </a:solidFill>
              </a:rPr>
              <a:t> </a:t>
            </a:r>
            <a:r>
              <a:rPr lang="en-US" b="1" i="1" dirty="0" err="1">
                <a:solidFill>
                  <a:srgbClr val="C00000"/>
                </a:solidFill>
              </a:rPr>
              <a:t>după</a:t>
            </a:r>
            <a:r>
              <a:rPr lang="en-US" b="1" i="1" dirty="0">
                <a:solidFill>
                  <a:srgbClr val="C00000"/>
                </a:solidFill>
              </a:rPr>
              <a:t> </a:t>
            </a:r>
            <a:r>
              <a:rPr lang="en-US" b="1" i="1" dirty="0" err="1">
                <a:solidFill>
                  <a:srgbClr val="C00000"/>
                </a:solidFill>
              </a:rPr>
              <a:t>metoda</a:t>
            </a:r>
            <a:r>
              <a:rPr lang="en-US" b="1" i="1" dirty="0">
                <a:solidFill>
                  <a:srgbClr val="C00000"/>
                </a:solidFill>
              </a:rPr>
              <a:t> </a:t>
            </a:r>
            <a:r>
              <a:rPr lang="en-US" b="1" i="1" dirty="0" err="1">
                <a:solidFill>
                  <a:srgbClr val="C00000"/>
                </a:solidFill>
              </a:rPr>
              <a:t>folosită</a:t>
            </a:r>
            <a:r>
              <a:rPr lang="en-US" b="1" i="1" dirty="0">
                <a:solidFill>
                  <a:srgbClr val="C00000"/>
                </a:solidFill>
              </a:rPr>
              <a:t> la </a:t>
            </a:r>
            <a:r>
              <a:rPr lang="en-US" b="1" i="1" dirty="0" err="1">
                <a:solidFill>
                  <a:srgbClr val="C00000"/>
                </a:solidFill>
              </a:rPr>
              <a:t>analiza</a:t>
            </a:r>
            <a:r>
              <a:rPr lang="en-US" b="1" i="1" dirty="0">
                <a:solidFill>
                  <a:srgbClr val="C00000"/>
                </a:solidFill>
              </a:rPr>
              <a:t> </a:t>
            </a:r>
            <a:r>
              <a:rPr lang="en-US" b="1" i="1" dirty="0" err="1">
                <a:solidFill>
                  <a:srgbClr val="C00000"/>
                </a:solidFill>
              </a:rPr>
              <a:t>şi</a:t>
            </a:r>
            <a:r>
              <a:rPr lang="en-US" b="1" i="1" dirty="0">
                <a:solidFill>
                  <a:srgbClr val="C00000"/>
                </a:solidFill>
              </a:rPr>
              <a:t> </a:t>
            </a:r>
            <a:r>
              <a:rPr lang="en-US" b="1" i="1" dirty="0" err="1">
                <a:solidFill>
                  <a:srgbClr val="C00000"/>
                </a:solidFill>
              </a:rPr>
              <a:t>proiectarea</a:t>
            </a:r>
            <a:r>
              <a:rPr lang="en-US" b="1" i="1" dirty="0">
                <a:solidFill>
                  <a:srgbClr val="C00000"/>
                </a:solidFill>
              </a:rPr>
              <a:t> </a:t>
            </a:r>
            <a:r>
              <a:rPr lang="en-US" b="1" i="1" dirty="0" err="1">
                <a:solidFill>
                  <a:srgbClr val="C00000"/>
                </a:solidFill>
              </a:rPr>
              <a:t>sistemelor</a:t>
            </a:r>
            <a:r>
              <a:rPr lang="en-US" b="1" i="1" dirty="0">
                <a:solidFill>
                  <a:srgbClr val="C00000"/>
                </a:solidFill>
              </a:rPr>
              <a:t>:</a:t>
            </a:r>
            <a:r>
              <a:rPr lang="ru-RU" i="1" dirty="0">
                <a:solidFill>
                  <a:srgbClr val="C00000"/>
                </a:solidFill>
                <a:sym typeface="Symbol" panose="05050102010706020507" pitchFamily="18" charset="2"/>
              </a:rPr>
              <a:t></a:t>
            </a:r>
            <a:endParaRPr lang="ru-RU" dirty="0">
              <a:solidFill>
                <a:srgbClr val="C00000"/>
              </a:solidFill>
            </a:endParaRPr>
          </a:p>
          <a:p>
            <a:pPr marL="0" indent="0">
              <a:buNone/>
            </a:pPr>
            <a:r>
              <a:rPr lang="ro-RO" dirty="0"/>
              <a:t>- s</a:t>
            </a:r>
            <a:r>
              <a:rPr lang="en-US" dirty="0" err="1"/>
              <a:t>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sistemelor</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clasică</a:t>
            </a:r>
            <a:r>
              <a:rPr lang="en-US" dirty="0"/>
              <a:t> a </a:t>
            </a:r>
            <a:r>
              <a:rPr lang="en-US" dirty="0" err="1"/>
              <a:t>ciclului</a:t>
            </a:r>
            <a:r>
              <a:rPr lang="en-US" dirty="0"/>
              <a:t> de </a:t>
            </a:r>
            <a:r>
              <a:rPr lang="en-US" dirty="0" err="1"/>
              <a:t>viaţă</a:t>
            </a:r>
            <a:r>
              <a:rPr lang="en-US" dirty="0"/>
              <a:t> a </a:t>
            </a:r>
            <a:r>
              <a:rPr lang="en-US" dirty="0" err="1"/>
              <a:t>sistemelor</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structurată</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orientate-</a:t>
            </a:r>
            <a:r>
              <a:rPr lang="en-US" dirty="0" err="1"/>
              <a:t>obiect</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de </a:t>
            </a:r>
            <a:r>
              <a:rPr lang="en-US" dirty="0" err="1"/>
              <a:t>realizare</a:t>
            </a:r>
            <a:r>
              <a:rPr lang="en-US" dirty="0"/>
              <a:t> </a:t>
            </a:r>
            <a:r>
              <a:rPr lang="en-US" dirty="0" err="1"/>
              <a:t>rapidă</a:t>
            </a:r>
            <a:r>
              <a:rPr lang="en-US" dirty="0"/>
              <a:t> (RAD – </a:t>
            </a:r>
            <a:r>
              <a:rPr lang="en-US" i="1" dirty="0"/>
              <a:t>Rapid Application Development</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echipelor</a:t>
            </a:r>
            <a:r>
              <a:rPr lang="en-US" dirty="0"/>
              <a:t> </a:t>
            </a:r>
            <a:r>
              <a:rPr lang="en-US" dirty="0" err="1"/>
              <a:t>mixte</a:t>
            </a:r>
            <a:r>
              <a:rPr lang="en-US" dirty="0"/>
              <a:t> (JAD – </a:t>
            </a:r>
            <a:r>
              <a:rPr lang="en-US" i="1" dirty="0"/>
              <a:t>Join Application Design</a:t>
            </a:r>
            <a:r>
              <a:rPr lang="en-US" dirty="0"/>
              <a:t>);</a:t>
            </a:r>
            <a:endParaRPr lang="ru-RU" dirty="0"/>
          </a:p>
          <a:p>
            <a:pPr marL="0" indent="0">
              <a:buNone/>
            </a:pP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participativă</a:t>
            </a:r>
            <a:r>
              <a:rPr lang="en-US" dirty="0"/>
              <a:t>;</a:t>
            </a:r>
            <a:br>
              <a:rPr lang="en-US" dirty="0"/>
            </a:br>
            <a:r>
              <a:rPr lang="ro-RO" dirty="0"/>
              <a:t>-</a:t>
            </a:r>
            <a:r>
              <a:rPr lang="ru-RU" dirty="0">
                <a:sym typeface="Symbol" panose="05050102010706020507" pitchFamily="18" charset="2"/>
              </a:rPr>
              <a:t></a:t>
            </a:r>
            <a:r>
              <a:rPr lang="en-US" dirty="0" err="1"/>
              <a:t>sisteme</a:t>
            </a:r>
            <a:r>
              <a:rPr lang="en-US" dirty="0"/>
              <a:t> </a:t>
            </a:r>
            <a:r>
              <a:rPr lang="en-US" dirty="0" err="1"/>
              <a:t>dezvoltate</a:t>
            </a:r>
            <a:r>
              <a:rPr lang="en-US" dirty="0"/>
              <a:t> </a:t>
            </a:r>
            <a:r>
              <a:rPr lang="en-US" dirty="0" err="1"/>
              <a:t>după</a:t>
            </a:r>
            <a:r>
              <a:rPr lang="en-US" dirty="0"/>
              <a:t> </a:t>
            </a:r>
            <a:r>
              <a:rPr lang="en-US" dirty="0" err="1"/>
              <a:t>metoda</a:t>
            </a:r>
            <a:r>
              <a:rPr lang="en-US" dirty="0"/>
              <a:t> </a:t>
            </a:r>
            <a:r>
              <a:rPr lang="en-US" dirty="0" err="1"/>
              <a:t>prototipurilor</a:t>
            </a:r>
            <a:r>
              <a:rPr lang="en-US" dirty="0"/>
              <a:t>.</a:t>
            </a:r>
            <a:endParaRPr lang="ru-RU" dirty="0"/>
          </a:p>
        </p:txBody>
      </p:sp>
    </p:spTree>
    <p:extLst>
      <p:ext uri="{BB962C8B-B14F-4D97-AF65-F5344CB8AC3E}">
        <p14:creationId xmlns:p14="http://schemas.microsoft.com/office/powerpoint/2010/main" val="2607241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228600" lvl="1">
              <a:spcBef>
                <a:spcPts val="1000"/>
              </a:spcBef>
            </a:pPr>
            <a:r>
              <a:rPr lang="en-US" sz="2800" b="1" dirty="0" err="1">
                <a:latin typeface="Times New Roman" panose="02020603050405020304" pitchFamily="18" charset="0"/>
                <a:cs typeface="Times New Roman" panose="02020603050405020304" pitchFamily="18" charset="0"/>
              </a:rPr>
              <a:t>Abordări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arhitecturale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în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realizarea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sistemelor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informaționale</a:t>
            </a:r>
            <a:endParaRPr lang="ru-RU" sz="2800"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informațional</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una</a:t>
            </a:r>
            <a:r>
              <a:rPr lang="en-US" dirty="0">
                <a:latin typeface="Times New Roman" panose="02020603050405020304" pitchFamily="18" charset="0"/>
                <a:cs typeface="Times New Roman" panose="02020603050405020304" pitchFamily="18" charset="0"/>
              </a:rPr>
              <a:t> din </a:t>
            </a:r>
            <a:r>
              <a:rPr lang="en-US" dirty="0" err="1">
                <a:latin typeface="Times New Roman" panose="02020603050405020304" pitchFamily="18" charset="0"/>
                <a:cs typeface="Times New Roman" panose="02020603050405020304" pitchFamily="18" charset="0"/>
              </a:rPr>
              <a:t>urmatoarele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solutii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2"/>
            <a:r>
              <a:rPr lang="en-US" sz="2800" b="1" dirty="0" err="1">
                <a:latin typeface="Times New Roman" panose="02020603050405020304" pitchFamily="18" charset="0"/>
                <a:cs typeface="Times New Roman" panose="02020603050405020304" pitchFamily="18" charset="0"/>
              </a:rPr>
              <a:t>sistem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informațional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centralizat</a:t>
            </a:r>
            <a:endParaRPr lang="ru-RU" sz="2800" b="1" dirty="0">
              <a:latin typeface="Times New Roman" panose="02020603050405020304" pitchFamily="18" charset="0"/>
              <a:cs typeface="Times New Roman" panose="02020603050405020304" pitchFamily="18" charset="0"/>
            </a:endParaRPr>
          </a:p>
          <a:p>
            <a:pPr lvl="2"/>
            <a:r>
              <a:rPr lang="en-US" sz="2800" b="1" dirty="0" err="1">
                <a:latin typeface="Times New Roman" panose="02020603050405020304" pitchFamily="18" charset="0"/>
                <a:cs typeface="Times New Roman" panose="02020603050405020304" pitchFamily="18" charset="0"/>
              </a:rPr>
              <a:t>sistem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informațional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descentralizat</a:t>
            </a:r>
            <a:endParaRPr lang="ru-RU" sz="2800" b="1"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60241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1548" y="291548"/>
            <a:ext cx="11608904" cy="6427304"/>
          </a:xfrm>
        </p:spPr>
        <p:txBody>
          <a:bodyPr>
            <a:noAutofit/>
          </a:bodyPr>
          <a:lstStyle/>
          <a:p>
            <a:pPr marL="0" indent="0">
              <a:lnSpc>
                <a:spcPct val="150000"/>
              </a:lnSpc>
              <a:buNone/>
            </a:pPr>
            <a:r>
              <a:rPr lang="en-US" b="1" i="1" dirty="0" err="1" smtClean="0">
                <a:solidFill>
                  <a:srgbClr val="C00000"/>
                </a:solidFill>
                <a:latin typeface="Times New Roman" panose="02020603050405020304" pitchFamily="18" charset="0"/>
                <a:cs typeface="Times New Roman" panose="02020603050405020304" pitchFamily="18" charset="0"/>
              </a:rPr>
              <a:t>Sistemul</a:t>
            </a:r>
            <a:r>
              <a:rPr lang="en-US" b="1" i="1" dirty="0" smtClean="0">
                <a:solidFill>
                  <a:srgbClr val="C00000"/>
                </a:solidFill>
                <a:latin typeface="Times New Roman" panose="02020603050405020304" pitchFamily="18" charset="0"/>
                <a:cs typeface="Times New Roman" panose="02020603050405020304" pitchFamily="18" charset="0"/>
              </a:rPr>
              <a:t> </a:t>
            </a:r>
            <a:r>
              <a:rPr lang="en-US" b="1" i="1" dirty="0" err="1">
                <a:solidFill>
                  <a:srgbClr val="C00000"/>
                </a:solidFill>
                <a:latin typeface="Times New Roman" panose="02020603050405020304" pitchFamily="18" charset="0"/>
                <a:cs typeface="Times New Roman" panose="02020603050405020304" pitchFamily="18" charset="0"/>
              </a:rPr>
              <a:t>informațional</a:t>
            </a:r>
            <a:r>
              <a:rPr lang="en-US" b="1" i="1" dirty="0">
                <a:solidFill>
                  <a:srgbClr val="C00000"/>
                </a:solidFill>
                <a:latin typeface="Times New Roman" panose="02020603050405020304" pitchFamily="18" charset="0"/>
                <a:cs typeface="Times New Roman" panose="02020603050405020304" pitchFamily="18" charset="0"/>
              </a:rPr>
              <a:t> </a:t>
            </a:r>
            <a:r>
              <a:rPr lang="en-US" b="1" i="1" dirty="0" err="1">
                <a:solidFill>
                  <a:srgbClr val="C00000"/>
                </a:solidFill>
                <a:latin typeface="Times New Roman" panose="02020603050405020304" pitchFamily="18" charset="0"/>
                <a:cs typeface="Times New Roman" panose="02020603050405020304" pitchFamily="18" charset="0"/>
              </a:rPr>
              <a:t>centralizat</a:t>
            </a:r>
            <a:r>
              <a:rPr lang="en-US" b="1" i="1" dirty="0">
                <a:solidFill>
                  <a:srgbClr val="C00000"/>
                </a:solidFill>
                <a:latin typeface="Times New Roman" panose="02020603050405020304" pitchFamily="18" charset="0"/>
                <a:cs typeface="Times New Roman" panose="02020603050405020304" pitchFamily="18" charset="0"/>
              </a:rPr>
              <a:t> </a:t>
            </a:r>
            <a:endParaRPr lang="ro-RO" b="1" i="1" dirty="0" smtClean="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dirty="0" smtClean="0">
                <a:latin typeface="Times New Roman" panose="02020603050405020304" pitchFamily="18" charset="0"/>
                <a:cs typeface="Times New Roman" panose="02020603050405020304" pitchFamily="18" charset="0"/>
              </a:rPr>
              <a:t>se </a:t>
            </a:r>
            <a:r>
              <a:rPr lang="en-US" dirty="0" err="1">
                <a:latin typeface="Times New Roman" panose="02020603050405020304" pitchFamily="18" charset="0"/>
                <a:cs typeface="Times New Roman" panose="02020603050405020304" pitchFamily="18" charset="0"/>
              </a:rPr>
              <a:t>caracterizează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faptul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întregul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stocare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precum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dezvoltare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realizează</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nivelul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singure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locații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care se </a:t>
            </a:r>
            <a:r>
              <a:rPr lang="en-US" dirty="0" err="1">
                <a:latin typeface="Times New Roman" panose="02020603050405020304" pitchFamily="18" charset="0"/>
                <a:cs typeface="Times New Roman" panose="02020603050405020304" pitchFamily="18" charset="0"/>
              </a:rPr>
              <a:t>află</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singur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calcul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regula</a:t>
            </a:r>
            <a:r>
              <a:rPr lang="en-US" dirty="0">
                <a:latin typeface="Times New Roman" panose="02020603050405020304" pitchFamily="18" charset="0"/>
                <a:cs typeface="Times New Roman" panose="02020603050405020304" pitchFamily="18" charset="0"/>
              </a:rPr>
              <a:t> un mainframe, care </a:t>
            </a:r>
            <a:r>
              <a:rPr lang="en-US" dirty="0" err="1">
                <a:latin typeface="Times New Roman" panose="02020603050405020304" pitchFamily="18" charset="0"/>
                <a:cs typeface="Times New Roman" panose="02020603050405020304" pitchFamily="18" charset="0"/>
              </a:rPr>
              <a:t>stochează</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bază</a:t>
            </a:r>
            <a:r>
              <a:rPr lang="en-US" dirty="0">
                <a:latin typeface="Times New Roman" panose="02020603050405020304" pitchFamily="18" charset="0"/>
                <a:cs typeface="Times New Roman" panose="02020603050405020304" pitchFamily="18" charset="0"/>
              </a:rPr>
              <a:t> de date </a:t>
            </a:r>
            <a:r>
              <a:rPr lang="en-US" dirty="0" err="1" smtClean="0">
                <a:latin typeface="Times New Roman" panose="02020603050405020304" pitchFamily="18" charset="0"/>
                <a:cs typeface="Times New Roman" panose="02020603050405020304" pitchFamily="18" charset="0"/>
              </a:rPr>
              <a:t>unică</a:t>
            </a:r>
            <a:r>
              <a:rPr lang="ro-RO" dirty="0" smtClean="0">
                <a:latin typeface="Times New Roman" panose="02020603050405020304" pitchFamily="18" charset="0"/>
                <a:cs typeface="Times New Roman" panose="02020603050405020304" pitchFamily="18" charset="0"/>
              </a:rPr>
              <a:t> centralizată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precum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ansamblul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programelor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aplicație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interactionează</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sistemul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intermediul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terminalelor</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109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5527" y="471055"/>
            <a:ext cx="11118273" cy="5705908"/>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Avantajele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centralizării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reprezentate</a:t>
            </a:r>
            <a:r>
              <a:rPr lang="en-US" dirty="0">
                <a:latin typeface="Times New Roman" panose="02020603050405020304" pitchFamily="18" charset="0"/>
                <a:cs typeface="Times New Roman" panose="02020603050405020304" pitchFamily="18" charset="0"/>
              </a:rPr>
              <a:t> de:</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efectiv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asupra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utilizării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dezvoltării</a:t>
            </a:r>
            <a:r>
              <a:rPr lang="en-US" dirty="0">
                <a:latin typeface="Times New Roman" panose="02020603050405020304" pitchFamily="18" charset="0"/>
                <a:cs typeface="Times New Roman" panose="02020603050405020304" pitchFamily="18" charset="0"/>
              </a:rPr>
              <a:t> software-</a:t>
            </a:r>
            <a:r>
              <a:rPr lang="en-US" dirty="0" err="1">
                <a:latin typeface="Times New Roman" panose="02020603050405020304" pitchFamily="18" charset="0"/>
                <a:cs typeface="Times New Roman" panose="02020603050405020304" pitchFamily="18" charset="0"/>
              </a:rPr>
              <a:t>ului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asupra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securității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integrității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partajarea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resurselor</a:t>
            </a:r>
            <a:r>
              <a:rPr lang="en-US" dirty="0">
                <a:latin typeface="Times New Roman" panose="02020603050405020304" pitchFamily="18" charset="0"/>
                <a:cs typeface="Times New Roman" panose="02020603050405020304" pitchFamily="18" charset="0"/>
              </a:rPr>
              <a:t> hard, soft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eliminarea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riscului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incompatibilității</a:t>
            </a:r>
            <a:r>
              <a:rPr lang="en-US" dirty="0">
                <a:latin typeface="Times New Roman" panose="02020603050405020304" pitchFamily="18" charset="0"/>
                <a:cs typeface="Times New Roman" panose="02020603050405020304" pitchFamily="18" charset="0"/>
              </a:rPr>
              <a:t> hard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soft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cadrul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promovarea</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ușurință</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standardelor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tehnice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proiectare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procedurale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nivelul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întregului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asigurarea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serviciilor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solicitate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către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puterea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calcul</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central</a:t>
            </a:r>
            <a:endParaRPr lang="ru-RU"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Dezavantajele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centralizarii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sunt</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caderea</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calcul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blocheaza</a:t>
            </a:r>
            <a:r>
              <a:rPr lang="en-US" dirty="0">
                <a:latin typeface="Times New Roman" panose="02020603050405020304" pitchFamily="18" charset="0"/>
                <a:cs typeface="Times New Roman" panose="02020603050405020304" pitchFamily="18" charset="0"/>
              </a:rPr>
              <a:t> to</a:t>
            </a:r>
            <a:r>
              <a:rPr lang="ro-RO" dirty="0">
                <a:latin typeface="Times New Roman" panose="02020603050405020304" pitchFamily="18" charset="0"/>
                <a:cs typeface="Times New Roman" panose="02020603050405020304" pitchFamily="18" charset="0"/>
              </a:rPr>
              <a:t>ț</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ș</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programelor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voit</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accidental</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afecteaz</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to</a:t>
            </a:r>
            <a:r>
              <a:rPr lang="ro-RO" dirty="0">
                <a:latin typeface="Times New Roman" panose="02020603050405020304" pitchFamily="18" charset="0"/>
                <a:cs typeface="Times New Roman" panose="02020603050405020304" pitchFamily="18" charset="0"/>
              </a:rPr>
              <a:t>ț</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sistemul</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dovedi</a:t>
            </a:r>
            <a:r>
              <a:rPr lang="en-US" dirty="0">
                <a:latin typeface="Times New Roman" panose="02020603050405020304" pitchFamily="18" charset="0"/>
                <a:cs typeface="Times New Roman" panose="02020603050405020304" pitchFamily="18" charset="0"/>
              </a:rPr>
              <a:t> lent </a:t>
            </a:r>
            <a:r>
              <a:rPr lang="ro-RO" dirty="0">
                <a:latin typeface="Times New Roman" panose="02020603050405020304" pitchFamily="18" charset="0"/>
                <a:cs typeface="Times New Roman" panose="02020603050405020304" pitchFamily="18" charset="0"/>
              </a:rPr>
              <a:t>ș</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inflexibil</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nevoile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adesea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insuficient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adaptat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nevoilor</a:t>
            </a:r>
            <a:r>
              <a:rPr lang="en-US" dirty="0">
                <a:latin typeface="Times New Roman" panose="02020603050405020304" pitchFamily="18" charset="0"/>
                <a:cs typeface="Times New Roman" panose="02020603050405020304" pitchFamily="18" charset="0"/>
              </a:rPr>
              <a:t> locale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grup</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dura</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mare de </a:t>
            </a:r>
            <a:r>
              <a:rPr lang="en-US" dirty="0" err="1">
                <a:latin typeface="Times New Roman" panose="02020603050405020304" pitchFamily="18" charset="0"/>
                <a:cs typeface="Times New Roman" panose="02020603050405020304" pitchFamily="18" charset="0"/>
              </a:rPr>
              <a:t>raspuns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cazul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solicitari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simultane</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99611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1055"/>
            <a:ext cx="10515600" cy="5705908"/>
          </a:xfrm>
        </p:spPr>
        <p:txBody>
          <a:bodyPr>
            <a:normAutofit/>
          </a:bodyPr>
          <a:lstStyle/>
          <a:p>
            <a:pPr marL="0" indent="0">
              <a:lnSpc>
                <a:spcPct val="170000"/>
              </a:lnSpc>
              <a:buNone/>
            </a:pPr>
            <a:r>
              <a:rPr lang="en-US" sz="3200" b="1" i="1" dirty="0" err="1">
                <a:solidFill>
                  <a:srgbClr val="C00000"/>
                </a:solidFill>
              </a:rPr>
              <a:t>Sistemul</a:t>
            </a:r>
            <a:r>
              <a:rPr lang="en-US" sz="3200" b="1" i="1" dirty="0">
                <a:solidFill>
                  <a:srgbClr val="C00000"/>
                </a:solidFill>
              </a:rPr>
              <a:t> </a:t>
            </a:r>
            <a:r>
              <a:rPr lang="en-US" sz="3200" b="1" i="1" dirty="0" err="1">
                <a:solidFill>
                  <a:srgbClr val="C00000"/>
                </a:solidFill>
              </a:rPr>
              <a:t>informatic</a:t>
            </a:r>
            <a:r>
              <a:rPr lang="en-US" sz="3200" b="1" i="1" dirty="0">
                <a:solidFill>
                  <a:srgbClr val="C00000"/>
                </a:solidFill>
              </a:rPr>
              <a:t> </a:t>
            </a:r>
            <a:r>
              <a:rPr lang="en-US" sz="3200" b="1" i="1" dirty="0" err="1">
                <a:solidFill>
                  <a:srgbClr val="C00000"/>
                </a:solidFill>
              </a:rPr>
              <a:t>descentralizat</a:t>
            </a:r>
            <a:r>
              <a:rPr lang="en-US" sz="3200" b="1" i="1" dirty="0">
                <a:solidFill>
                  <a:srgbClr val="C00000"/>
                </a:solidFill>
              </a:rPr>
              <a:t> </a:t>
            </a:r>
            <a:endParaRPr lang="ro-RO" sz="3200" b="1" i="1" dirty="0" smtClean="0">
              <a:solidFill>
                <a:srgbClr val="C00000"/>
              </a:solidFill>
            </a:endParaRPr>
          </a:p>
          <a:p>
            <a:pPr marL="0" indent="0">
              <a:lnSpc>
                <a:spcPct val="170000"/>
              </a:lnSpc>
              <a:buNone/>
            </a:pPr>
            <a:r>
              <a:rPr lang="en-US" sz="3200" dirty="0" smtClean="0"/>
              <a:t>se </a:t>
            </a:r>
            <a:r>
              <a:rPr lang="en-US" sz="3200" dirty="0" err="1" smtClean="0"/>
              <a:t>caracterizeaz</a:t>
            </a:r>
            <a:r>
              <a:rPr lang="ro-RO" sz="3200" dirty="0" smtClean="0"/>
              <a:t>ă</a:t>
            </a:r>
            <a:r>
              <a:rPr lang="en-US" sz="3200" dirty="0" smtClean="0"/>
              <a:t> </a:t>
            </a:r>
            <a:r>
              <a:rPr lang="en-US" sz="3200" dirty="0" err="1"/>
              <a:t>prin</a:t>
            </a:r>
            <a:r>
              <a:rPr lang="en-US" sz="3200" dirty="0"/>
              <a:t> </a:t>
            </a:r>
            <a:r>
              <a:rPr lang="en-US" sz="3200" dirty="0" err="1"/>
              <a:t>faptul</a:t>
            </a:r>
            <a:r>
              <a:rPr lang="en-US" sz="3200" dirty="0"/>
              <a:t> </a:t>
            </a:r>
            <a:r>
              <a:rPr lang="en-US" sz="3200" dirty="0" smtClean="0"/>
              <a:t>c</a:t>
            </a:r>
            <a:r>
              <a:rPr lang="ro-RO" sz="3200" dirty="0" smtClean="0"/>
              <a:t>ă</a:t>
            </a:r>
            <a:r>
              <a:rPr lang="en-US" sz="3200" dirty="0" smtClean="0"/>
              <a:t> </a:t>
            </a:r>
            <a:r>
              <a:rPr lang="en-US" sz="3200" dirty="0" err="1"/>
              <a:t>datele</a:t>
            </a:r>
            <a:r>
              <a:rPr lang="en-US" sz="3200" dirty="0"/>
              <a:t>, software-</a:t>
            </a:r>
            <a:r>
              <a:rPr lang="en-US" sz="3200" dirty="0" err="1"/>
              <a:t>ul</a:t>
            </a:r>
            <a:r>
              <a:rPr lang="en-US" sz="3200" dirty="0"/>
              <a:t> </a:t>
            </a:r>
            <a:r>
              <a:rPr lang="ro-RO" sz="3200" dirty="0" err="1"/>
              <a:t>ș</a:t>
            </a:r>
            <a:r>
              <a:rPr lang="en-US" sz="3200" dirty="0" err="1" smtClean="0"/>
              <a:t>i</a:t>
            </a:r>
            <a:r>
              <a:rPr lang="en-US" sz="3200" dirty="0" smtClean="0"/>
              <a:t> </a:t>
            </a:r>
            <a:r>
              <a:rPr lang="en-US" sz="3200" dirty="0" err="1"/>
              <a:t>puterea</a:t>
            </a:r>
            <a:r>
              <a:rPr lang="en-US" sz="3200" dirty="0"/>
              <a:t> de </a:t>
            </a:r>
            <a:r>
              <a:rPr lang="en-US" sz="3200" dirty="0" err="1"/>
              <a:t>calcul</a:t>
            </a:r>
            <a:r>
              <a:rPr lang="en-US" sz="3200" dirty="0"/>
              <a:t> </a:t>
            </a:r>
            <a:r>
              <a:rPr lang="en-US" sz="3200" dirty="0" err="1"/>
              <a:t>sunt</a:t>
            </a:r>
            <a:r>
              <a:rPr lang="en-US" sz="3200" dirty="0"/>
              <a:t> </a:t>
            </a:r>
            <a:r>
              <a:rPr lang="en-US" sz="3200" dirty="0" err="1"/>
              <a:t>dispersate</a:t>
            </a:r>
            <a:r>
              <a:rPr lang="en-US" sz="3200" dirty="0"/>
              <a:t> </a:t>
            </a:r>
            <a:r>
              <a:rPr lang="en-US" sz="3200" dirty="0" err="1"/>
              <a:t>în</a:t>
            </a:r>
            <a:r>
              <a:rPr lang="en-US" sz="3200" dirty="0"/>
              <a:t> </a:t>
            </a:r>
            <a:r>
              <a:rPr lang="en-US" sz="3200" dirty="0" err="1"/>
              <a:t>diferite</a:t>
            </a:r>
            <a:r>
              <a:rPr lang="en-US" sz="3200" dirty="0"/>
              <a:t> </a:t>
            </a:r>
            <a:r>
              <a:rPr lang="en-US" sz="3200" dirty="0" err="1" smtClean="0"/>
              <a:t>loca</a:t>
            </a:r>
            <a:r>
              <a:rPr lang="ro-RO" sz="3200" dirty="0" smtClean="0"/>
              <a:t>ț</a:t>
            </a:r>
            <a:r>
              <a:rPr lang="en-US" sz="3200" dirty="0" smtClean="0"/>
              <a:t>ii </a:t>
            </a:r>
            <a:r>
              <a:rPr lang="en-US" sz="3200" dirty="0"/>
              <a:t>(</a:t>
            </a:r>
            <a:r>
              <a:rPr lang="en-US" sz="3200" dirty="0" err="1"/>
              <a:t>chiar</a:t>
            </a:r>
            <a:r>
              <a:rPr lang="en-US" sz="3200" dirty="0"/>
              <a:t> </a:t>
            </a:r>
            <a:r>
              <a:rPr lang="ro-RO" sz="3200" dirty="0" smtClean="0"/>
              <a:t>și</a:t>
            </a:r>
            <a:r>
              <a:rPr lang="en-US" sz="3200" dirty="0" smtClean="0"/>
              <a:t> </a:t>
            </a:r>
            <a:r>
              <a:rPr lang="en-US" sz="3200" dirty="0" err="1"/>
              <a:t>geografic</a:t>
            </a:r>
            <a:r>
              <a:rPr lang="en-US" sz="3200" dirty="0"/>
              <a:t>) ale </a:t>
            </a:r>
            <a:r>
              <a:rPr lang="en-US" sz="3200" dirty="0" err="1" smtClean="0"/>
              <a:t>organiza</a:t>
            </a:r>
            <a:r>
              <a:rPr lang="ro-RO" sz="3200" dirty="0" smtClean="0"/>
              <a:t>ț</a:t>
            </a:r>
            <a:r>
              <a:rPr lang="en-US" sz="3200" dirty="0" err="1" smtClean="0"/>
              <a:t>iei</a:t>
            </a:r>
            <a:r>
              <a:rPr lang="en-US" sz="3200" dirty="0"/>
              <a:t>. </a:t>
            </a:r>
            <a:r>
              <a:rPr lang="en-US" sz="3200" dirty="0" err="1" smtClean="0"/>
              <a:t>Pr</a:t>
            </a:r>
            <a:r>
              <a:rPr lang="ro-RO" sz="3200" dirty="0" smtClean="0"/>
              <a:t>oceasarea datelor</a:t>
            </a:r>
            <a:r>
              <a:rPr lang="en-US" sz="3200" dirty="0" smtClean="0"/>
              <a:t> </a:t>
            </a:r>
            <a:r>
              <a:rPr lang="en-US" sz="3200" dirty="0"/>
              <a:t>se </a:t>
            </a:r>
            <a:r>
              <a:rPr lang="en-US" sz="3200" dirty="0" err="1"/>
              <a:t>realizeaza</a:t>
            </a:r>
            <a:r>
              <a:rPr lang="en-US" sz="3200" dirty="0"/>
              <a:t> </a:t>
            </a:r>
            <a:r>
              <a:rPr lang="en-US" sz="3200" dirty="0" err="1"/>
              <a:t>pe</a:t>
            </a:r>
            <a:r>
              <a:rPr lang="en-US" sz="3200" dirty="0"/>
              <a:t> </a:t>
            </a:r>
            <a:r>
              <a:rPr lang="en-US" sz="3200" dirty="0" err="1"/>
              <a:t>calculatoare</a:t>
            </a:r>
            <a:r>
              <a:rPr lang="en-US" sz="3200" dirty="0"/>
              <a:t> </a:t>
            </a:r>
            <a:r>
              <a:rPr lang="en-US" sz="3200" dirty="0" err="1"/>
              <a:t>personale</a:t>
            </a:r>
            <a:r>
              <a:rPr lang="en-US" sz="3200" dirty="0"/>
              <a:t> </a:t>
            </a:r>
            <a:r>
              <a:rPr lang="en-US" sz="3200" dirty="0" err="1"/>
              <a:t>independente</a:t>
            </a:r>
            <a:r>
              <a:rPr lang="en-US" sz="3200" dirty="0"/>
              <a:t> </a:t>
            </a:r>
            <a:r>
              <a:rPr lang="en-US" sz="3200" dirty="0" err="1"/>
              <a:t>sau</a:t>
            </a:r>
            <a:r>
              <a:rPr lang="en-US" sz="3200" dirty="0"/>
              <a:t> </a:t>
            </a:r>
            <a:r>
              <a:rPr lang="en-US" sz="3200" dirty="0" err="1"/>
              <a:t>în</a:t>
            </a:r>
            <a:r>
              <a:rPr lang="en-US" sz="3200" dirty="0"/>
              <a:t> </a:t>
            </a:r>
            <a:r>
              <a:rPr lang="en-US" sz="3200" dirty="0" err="1"/>
              <a:t>cadrul</a:t>
            </a:r>
            <a:r>
              <a:rPr lang="en-US" sz="3200" dirty="0"/>
              <a:t> </a:t>
            </a:r>
            <a:r>
              <a:rPr lang="en-US" sz="3200" dirty="0" err="1"/>
              <a:t>unor</a:t>
            </a:r>
            <a:r>
              <a:rPr lang="en-US" sz="3200" dirty="0"/>
              <a:t> </a:t>
            </a:r>
            <a:r>
              <a:rPr lang="en-US" sz="3200" dirty="0" smtClean="0"/>
              <a:t>re</a:t>
            </a:r>
            <a:r>
              <a:rPr lang="ro-RO" sz="3200" dirty="0" smtClean="0"/>
              <a:t>ț</a:t>
            </a:r>
            <a:r>
              <a:rPr lang="en-US" sz="3200" dirty="0" err="1" smtClean="0"/>
              <a:t>ele</a:t>
            </a:r>
            <a:r>
              <a:rPr lang="en-US" sz="3200" dirty="0" smtClean="0"/>
              <a:t> </a:t>
            </a:r>
            <a:r>
              <a:rPr lang="en-US" sz="3200" dirty="0"/>
              <a:t>locale</a:t>
            </a:r>
            <a:r>
              <a:rPr lang="en-US" dirty="0"/>
              <a:t>.</a:t>
            </a:r>
            <a:endParaRPr lang="ru-RU" dirty="0"/>
          </a:p>
          <a:p>
            <a:endParaRPr lang="ru-RU" dirty="0"/>
          </a:p>
        </p:txBody>
      </p:sp>
    </p:spTree>
    <p:extLst>
      <p:ext uri="{BB962C8B-B14F-4D97-AF65-F5344CB8AC3E}">
        <p14:creationId xmlns:p14="http://schemas.microsoft.com/office/powerpoint/2010/main" val="38390697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74073"/>
            <a:ext cx="10515600" cy="5802890"/>
          </a:xfrm>
        </p:spPr>
        <p:txBody>
          <a:bodyPr>
            <a:normAutofit fontScale="92500" lnSpcReduction="20000"/>
          </a:bodyPr>
          <a:lstStyle/>
          <a:p>
            <a:r>
              <a:rPr lang="en-US" b="1" dirty="0" err="1"/>
              <a:t>Avantajele</a:t>
            </a:r>
            <a:r>
              <a:rPr lang="en-US" b="1" dirty="0"/>
              <a:t> </a:t>
            </a:r>
            <a:r>
              <a:rPr lang="en-US" b="1" dirty="0" err="1"/>
              <a:t>descentralizarii</a:t>
            </a:r>
            <a:r>
              <a:rPr lang="en-US" b="1" dirty="0"/>
              <a:t>:</a:t>
            </a:r>
            <a:endParaRPr lang="ru-RU" dirty="0"/>
          </a:p>
          <a:p>
            <a:pPr marL="0" indent="0">
              <a:buNone/>
            </a:pPr>
            <a:r>
              <a:rPr lang="en-US" dirty="0"/>
              <a:t>- </a:t>
            </a:r>
            <a:r>
              <a:rPr lang="en-US" dirty="0" err="1"/>
              <a:t>datele</a:t>
            </a:r>
            <a:r>
              <a:rPr lang="en-US" dirty="0"/>
              <a:t> </a:t>
            </a:r>
            <a:r>
              <a:rPr lang="en-US" dirty="0" err="1"/>
              <a:t>sunt</a:t>
            </a:r>
            <a:r>
              <a:rPr lang="en-US" dirty="0"/>
              <a:t> </a:t>
            </a:r>
            <a:r>
              <a:rPr lang="en-US" dirty="0" err="1"/>
              <a:t>stocate</a:t>
            </a:r>
            <a:r>
              <a:rPr lang="en-US" dirty="0"/>
              <a:t> </a:t>
            </a:r>
            <a:r>
              <a:rPr lang="ro-RO" dirty="0"/>
              <a:t>ș</a:t>
            </a:r>
            <a:r>
              <a:rPr lang="en-US" dirty="0" err="1"/>
              <a:t>i</a:t>
            </a:r>
            <a:r>
              <a:rPr lang="en-US" dirty="0"/>
              <a:t> </a:t>
            </a:r>
            <a:r>
              <a:rPr lang="en-US" dirty="0" err="1"/>
              <a:t>prelucrate</a:t>
            </a:r>
            <a:r>
              <a:rPr lang="en-US" dirty="0"/>
              <a:t> local;</a:t>
            </a:r>
            <a:endParaRPr lang="ru-RU" dirty="0"/>
          </a:p>
          <a:p>
            <a:pPr marL="0" indent="0">
              <a:buNone/>
            </a:pPr>
            <a:r>
              <a:rPr lang="en-US" dirty="0"/>
              <a:t>- soft-</a:t>
            </a:r>
            <a:r>
              <a:rPr lang="en-US" dirty="0" err="1"/>
              <a:t>ul</a:t>
            </a:r>
            <a:r>
              <a:rPr lang="en-US" dirty="0"/>
              <a:t> </a:t>
            </a:r>
            <a:r>
              <a:rPr lang="en-US" dirty="0" err="1"/>
              <a:t>este</a:t>
            </a:r>
            <a:r>
              <a:rPr lang="en-US" dirty="0"/>
              <a:t> </a:t>
            </a:r>
            <a:r>
              <a:rPr lang="en-US" dirty="0" err="1"/>
              <a:t>mai</a:t>
            </a:r>
            <a:r>
              <a:rPr lang="en-US" dirty="0"/>
              <a:t> bine </a:t>
            </a:r>
            <a:r>
              <a:rPr lang="en-US" dirty="0" err="1"/>
              <a:t>adaptat</a:t>
            </a:r>
            <a:r>
              <a:rPr lang="en-US" dirty="0"/>
              <a:t> </a:t>
            </a:r>
            <a:r>
              <a:rPr lang="en-US" dirty="0" err="1"/>
              <a:t>nevoilor</a:t>
            </a:r>
            <a:r>
              <a:rPr lang="en-US" dirty="0"/>
              <a:t> locale;</a:t>
            </a:r>
            <a:endParaRPr lang="ru-RU" dirty="0"/>
          </a:p>
          <a:p>
            <a:pPr marL="0" indent="0">
              <a:buNone/>
            </a:pPr>
            <a:r>
              <a:rPr lang="en-US" dirty="0"/>
              <a:t>- </a:t>
            </a:r>
            <a:r>
              <a:rPr lang="en-US" dirty="0" err="1"/>
              <a:t>avariile</a:t>
            </a:r>
            <a:r>
              <a:rPr lang="en-US" dirty="0"/>
              <a:t> hard, soft </a:t>
            </a:r>
            <a:r>
              <a:rPr lang="en-US" dirty="0" err="1"/>
              <a:t>sau</a:t>
            </a:r>
            <a:r>
              <a:rPr lang="en-US" dirty="0"/>
              <a:t> ale </a:t>
            </a:r>
            <a:r>
              <a:rPr lang="en-US" dirty="0" err="1"/>
              <a:t>bazei</a:t>
            </a:r>
            <a:r>
              <a:rPr lang="en-US" dirty="0"/>
              <a:t> de date la </a:t>
            </a:r>
            <a:r>
              <a:rPr lang="en-US" dirty="0" err="1"/>
              <a:t>nivelul</a:t>
            </a:r>
            <a:r>
              <a:rPr lang="en-US" dirty="0"/>
              <a:t> </a:t>
            </a:r>
            <a:r>
              <a:rPr lang="en-US" dirty="0" err="1"/>
              <a:t>unei</a:t>
            </a:r>
            <a:r>
              <a:rPr lang="en-US" dirty="0"/>
              <a:t> </a:t>
            </a:r>
            <a:r>
              <a:rPr lang="en-US" dirty="0" err="1"/>
              <a:t>loca</a:t>
            </a:r>
            <a:r>
              <a:rPr lang="ro-RO" dirty="0"/>
              <a:t>ț</a:t>
            </a:r>
            <a:r>
              <a:rPr lang="en-US" dirty="0"/>
              <a:t>ii nu </a:t>
            </a:r>
            <a:r>
              <a:rPr lang="en-US" dirty="0" err="1"/>
              <a:t>afecteaz</a:t>
            </a:r>
            <a:r>
              <a:rPr lang="ro-RO" dirty="0"/>
              <a:t>ă</a:t>
            </a:r>
            <a:r>
              <a:rPr lang="en-US" dirty="0"/>
              <a:t> </a:t>
            </a:r>
            <a:r>
              <a:rPr lang="en-US" dirty="0" err="1"/>
              <a:t>celelalte</a:t>
            </a:r>
            <a:r>
              <a:rPr lang="en-US" dirty="0"/>
              <a:t> </a:t>
            </a:r>
            <a:r>
              <a:rPr lang="en-US" dirty="0" err="1"/>
              <a:t>loca</a:t>
            </a:r>
            <a:r>
              <a:rPr lang="ro-RO" dirty="0"/>
              <a:t>ț</a:t>
            </a:r>
            <a:r>
              <a:rPr lang="en-US" dirty="0"/>
              <a:t>ii;</a:t>
            </a:r>
            <a:endParaRPr lang="ru-RU" dirty="0"/>
          </a:p>
          <a:p>
            <a:pPr marL="0" indent="0">
              <a:buNone/>
            </a:pPr>
            <a:r>
              <a:rPr lang="en-US" dirty="0"/>
              <a:t>- </a:t>
            </a:r>
            <a:r>
              <a:rPr lang="en-US" dirty="0" err="1"/>
              <a:t>configura</a:t>
            </a:r>
            <a:r>
              <a:rPr lang="ro-RO" dirty="0"/>
              <a:t>ț</a:t>
            </a:r>
            <a:r>
              <a:rPr lang="en-US" dirty="0" err="1"/>
              <a:t>ia</a:t>
            </a:r>
            <a:r>
              <a:rPr lang="en-US" dirty="0"/>
              <a:t> </a:t>
            </a:r>
            <a:r>
              <a:rPr lang="en-US" dirty="0" err="1"/>
              <a:t>sistemului</a:t>
            </a:r>
            <a:r>
              <a:rPr lang="en-US" dirty="0"/>
              <a:t> </a:t>
            </a:r>
            <a:r>
              <a:rPr lang="en-US" dirty="0" err="1"/>
              <a:t>poate</a:t>
            </a:r>
            <a:r>
              <a:rPr lang="en-US" dirty="0"/>
              <a:t> fi </a:t>
            </a:r>
            <a:r>
              <a:rPr lang="en-US" dirty="0" err="1"/>
              <a:t>gândita</a:t>
            </a:r>
            <a:r>
              <a:rPr lang="en-US" dirty="0"/>
              <a:t> </a:t>
            </a:r>
            <a:r>
              <a:rPr lang="en-US" dirty="0" err="1"/>
              <a:t>în</a:t>
            </a:r>
            <a:r>
              <a:rPr lang="en-US" dirty="0"/>
              <a:t> </a:t>
            </a:r>
            <a:r>
              <a:rPr lang="en-US" dirty="0" err="1"/>
              <a:t>func</a:t>
            </a:r>
            <a:r>
              <a:rPr lang="ro-RO" dirty="0"/>
              <a:t>ț</a:t>
            </a:r>
            <a:r>
              <a:rPr lang="en-US" dirty="0" err="1"/>
              <a:t>ie</a:t>
            </a:r>
            <a:r>
              <a:rPr lang="en-US" dirty="0"/>
              <a:t> de </a:t>
            </a:r>
            <a:r>
              <a:rPr lang="en-US" dirty="0" err="1"/>
              <a:t>nevoile</a:t>
            </a:r>
            <a:r>
              <a:rPr lang="en-US" dirty="0"/>
              <a:t> </a:t>
            </a:r>
            <a:r>
              <a:rPr lang="en-US" dirty="0" err="1"/>
              <a:t>diferitelor</a:t>
            </a:r>
            <a:r>
              <a:rPr lang="en-US" dirty="0"/>
              <a:t> </a:t>
            </a:r>
            <a:r>
              <a:rPr lang="en-US" dirty="0" err="1"/>
              <a:t>departamente</a:t>
            </a:r>
            <a:r>
              <a:rPr lang="en-US" dirty="0"/>
              <a:t> din </a:t>
            </a:r>
            <a:r>
              <a:rPr lang="en-US" dirty="0" err="1"/>
              <a:t>cadrul</a:t>
            </a:r>
            <a:r>
              <a:rPr lang="en-US" dirty="0"/>
              <a:t> </a:t>
            </a:r>
            <a:r>
              <a:rPr lang="en-US" dirty="0" err="1"/>
              <a:t>organiza</a:t>
            </a:r>
            <a:r>
              <a:rPr lang="ro-RO" dirty="0"/>
              <a:t>ț</a:t>
            </a:r>
            <a:r>
              <a:rPr lang="en-US" dirty="0" err="1"/>
              <a:t>iei</a:t>
            </a:r>
            <a:r>
              <a:rPr lang="en-US" dirty="0"/>
              <a:t> </a:t>
            </a:r>
            <a:r>
              <a:rPr lang="en-US" dirty="0" err="1"/>
              <a:t>sau</a:t>
            </a:r>
            <a:r>
              <a:rPr lang="en-US" dirty="0"/>
              <a:t> </a:t>
            </a:r>
            <a:r>
              <a:rPr lang="en-US" dirty="0" err="1"/>
              <a:t>chiar</a:t>
            </a:r>
            <a:r>
              <a:rPr lang="en-US" dirty="0"/>
              <a:t> a </a:t>
            </a:r>
            <a:r>
              <a:rPr lang="en-US" dirty="0" err="1"/>
              <a:t>utilizatorilor</a:t>
            </a:r>
            <a:r>
              <a:rPr lang="en-US" dirty="0"/>
              <a:t> </a:t>
            </a:r>
            <a:r>
              <a:rPr lang="en-US" dirty="0" err="1"/>
              <a:t>locali</a:t>
            </a:r>
            <a:r>
              <a:rPr lang="en-US" dirty="0"/>
              <a:t>;</a:t>
            </a:r>
            <a:endParaRPr lang="ru-RU" dirty="0"/>
          </a:p>
          <a:p>
            <a:pPr marL="0" indent="0">
              <a:buNone/>
            </a:pPr>
            <a:r>
              <a:rPr lang="en-US" dirty="0"/>
              <a:t>- </a:t>
            </a:r>
            <a:r>
              <a:rPr lang="en-US" dirty="0" err="1"/>
              <a:t>mai</a:t>
            </a:r>
            <a:r>
              <a:rPr lang="en-US" dirty="0"/>
              <a:t> </a:t>
            </a:r>
            <a:r>
              <a:rPr lang="en-US" dirty="0" err="1"/>
              <a:t>marea</a:t>
            </a:r>
            <a:r>
              <a:rPr lang="en-US" dirty="0"/>
              <a:t> </a:t>
            </a:r>
            <a:r>
              <a:rPr lang="en-US" dirty="0" err="1"/>
              <a:t>autonomie</a:t>
            </a:r>
            <a:r>
              <a:rPr lang="en-US" dirty="0"/>
              <a:t> </a:t>
            </a:r>
            <a:r>
              <a:rPr lang="en-US" dirty="0" err="1"/>
              <a:t>si</a:t>
            </a:r>
            <a:r>
              <a:rPr lang="en-US" dirty="0"/>
              <a:t> </a:t>
            </a:r>
            <a:r>
              <a:rPr lang="en-US" dirty="0" err="1"/>
              <a:t>motivare</a:t>
            </a:r>
            <a:r>
              <a:rPr lang="en-US" dirty="0"/>
              <a:t> la </a:t>
            </a:r>
            <a:r>
              <a:rPr lang="en-US" dirty="0" err="1"/>
              <a:t>nivelul</a:t>
            </a:r>
            <a:r>
              <a:rPr lang="en-US" dirty="0"/>
              <a:t> </a:t>
            </a:r>
            <a:r>
              <a:rPr lang="en-US" dirty="0" err="1"/>
              <a:t>utilizatorului</a:t>
            </a:r>
            <a:r>
              <a:rPr lang="en-US" dirty="0"/>
              <a:t> local.</a:t>
            </a:r>
            <a:endParaRPr lang="ru-RU" dirty="0"/>
          </a:p>
          <a:p>
            <a:r>
              <a:rPr lang="ru-RU" b="1" dirty="0" err="1"/>
              <a:t>Dezavantajele</a:t>
            </a:r>
            <a:r>
              <a:rPr lang="ru-RU" b="1" dirty="0"/>
              <a:t> </a:t>
            </a:r>
            <a:r>
              <a:rPr lang="ru-RU" b="1" dirty="0" err="1"/>
              <a:t>descentralizarii</a:t>
            </a:r>
            <a:r>
              <a:rPr lang="ru-RU" b="1" dirty="0"/>
              <a:t>:</a:t>
            </a:r>
            <a:endParaRPr lang="ru-RU" dirty="0"/>
          </a:p>
          <a:p>
            <a:pPr marL="0" indent="0">
              <a:buNone/>
            </a:pPr>
            <a:r>
              <a:rPr lang="en-US" dirty="0"/>
              <a:t>- </a:t>
            </a:r>
            <a:r>
              <a:rPr lang="en-US" dirty="0" err="1"/>
              <a:t>riscuri</a:t>
            </a:r>
            <a:r>
              <a:rPr lang="en-US" dirty="0"/>
              <a:t> </a:t>
            </a:r>
            <a:r>
              <a:rPr lang="en-US" dirty="0" err="1"/>
              <a:t>mari</a:t>
            </a:r>
            <a:r>
              <a:rPr lang="en-US" dirty="0"/>
              <a:t> legate de </a:t>
            </a:r>
            <a:r>
              <a:rPr lang="en-US" dirty="0" err="1"/>
              <a:t>incompatibilitati</a:t>
            </a:r>
            <a:r>
              <a:rPr lang="en-US" dirty="0"/>
              <a:t> hard </a:t>
            </a:r>
            <a:r>
              <a:rPr lang="ro-RO" dirty="0"/>
              <a:t>ș</a:t>
            </a:r>
            <a:r>
              <a:rPr lang="en-US" dirty="0" err="1"/>
              <a:t>i</a:t>
            </a:r>
            <a:r>
              <a:rPr lang="en-US" dirty="0"/>
              <a:t> soft </a:t>
            </a:r>
            <a:r>
              <a:rPr lang="en-US" dirty="0" err="1"/>
              <a:t>între</a:t>
            </a:r>
            <a:r>
              <a:rPr lang="en-US" dirty="0"/>
              <a:t> </a:t>
            </a:r>
            <a:r>
              <a:rPr lang="en-US" dirty="0" err="1"/>
              <a:t>diferite</a:t>
            </a:r>
            <a:r>
              <a:rPr lang="en-US" dirty="0"/>
              <a:t> </a:t>
            </a:r>
            <a:r>
              <a:rPr lang="en-US" dirty="0" err="1"/>
              <a:t>loca</a:t>
            </a:r>
            <a:r>
              <a:rPr lang="ro-RO" dirty="0"/>
              <a:t>ț</a:t>
            </a:r>
            <a:r>
              <a:rPr lang="en-US" dirty="0"/>
              <a:t>ii;</a:t>
            </a:r>
            <a:endParaRPr lang="ru-RU" dirty="0"/>
          </a:p>
          <a:p>
            <a:pPr marL="0" indent="0">
              <a:buNone/>
            </a:pPr>
            <a:r>
              <a:rPr lang="en-US" dirty="0"/>
              <a:t>- </a:t>
            </a:r>
            <a:r>
              <a:rPr lang="en-US" dirty="0" err="1"/>
              <a:t>apari</a:t>
            </a:r>
            <a:r>
              <a:rPr lang="ro-RO" dirty="0"/>
              <a:t>ț</a:t>
            </a:r>
            <a:r>
              <a:rPr lang="en-US" dirty="0" err="1"/>
              <a:t>ia</a:t>
            </a:r>
            <a:r>
              <a:rPr lang="en-US" dirty="0"/>
              <a:t> </a:t>
            </a:r>
            <a:r>
              <a:rPr lang="en-US" dirty="0" err="1"/>
              <a:t>inerent</a:t>
            </a:r>
            <a:r>
              <a:rPr lang="ro-RO" dirty="0"/>
              <a:t>ă</a:t>
            </a:r>
            <a:r>
              <a:rPr lang="en-US" dirty="0"/>
              <a:t> a </a:t>
            </a:r>
            <a:r>
              <a:rPr lang="en-US" dirty="0" err="1"/>
              <a:t>unor</a:t>
            </a:r>
            <a:r>
              <a:rPr lang="en-US" dirty="0"/>
              <a:t> </a:t>
            </a:r>
            <a:r>
              <a:rPr lang="en-US" dirty="0" err="1"/>
              <a:t>duplic</a:t>
            </a:r>
            <a:r>
              <a:rPr lang="ro-RO" dirty="0"/>
              <a:t>ă</a:t>
            </a:r>
            <a:r>
              <a:rPr lang="en-US" dirty="0" err="1"/>
              <a:t>ri</a:t>
            </a:r>
            <a:r>
              <a:rPr lang="en-US" dirty="0"/>
              <a:t> ale </a:t>
            </a:r>
            <a:r>
              <a:rPr lang="en-US" dirty="0" err="1"/>
              <a:t>datelor</a:t>
            </a:r>
            <a:r>
              <a:rPr lang="en-US" dirty="0"/>
              <a:t> </a:t>
            </a:r>
            <a:r>
              <a:rPr lang="ro-RO" dirty="0"/>
              <a:t>ș</a:t>
            </a:r>
            <a:r>
              <a:rPr lang="en-US" dirty="0" err="1"/>
              <a:t>i</a:t>
            </a:r>
            <a:r>
              <a:rPr lang="en-US" dirty="0"/>
              <a:t> software-</a:t>
            </a:r>
            <a:r>
              <a:rPr lang="en-US" dirty="0" err="1"/>
              <a:t>ului</a:t>
            </a:r>
            <a:r>
              <a:rPr lang="en-US" dirty="0"/>
              <a:t> </a:t>
            </a:r>
            <a:r>
              <a:rPr lang="en-US" dirty="0" err="1"/>
              <a:t>în</a:t>
            </a:r>
            <a:r>
              <a:rPr lang="en-US" dirty="0"/>
              <a:t> </a:t>
            </a:r>
            <a:r>
              <a:rPr lang="en-US" dirty="0" err="1"/>
              <a:t>diferite</a:t>
            </a:r>
            <a:r>
              <a:rPr lang="en-US" dirty="0"/>
              <a:t> </a:t>
            </a:r>
            <a:r>
              <a:rPr lang="en-US" dirty="0" err="1"/>
              <a:t>loca</a:t>
            </a:r>
            <a:r>
              <a:rPr lang="ro-RO" dirty="0"/>
              <a:t>ț</a:t>
            </a:r>
            <a:r>
              <a:rPr lang="en-US" dirty="0"/>
              <a:t>ii;</a:t>
            </a:r>
            <a:endParaRPr lang="ru-RU" dirty="0"/>
          </a:p>
          <a:p>
            <a:pPr marL="0" indent="0">
              <a:buNone/>
            </a:pPr>
            <a:r>
              <a:rPr lang="en-US" dirty="0"/>
              <a:t>- </a:t>
            </a:r>
            <a:r>
              <a:rPr lang="en-US" dirty="0" err="1"/>
              <a:t>dificultatea</a:t>
            </a:r>
            <a:r>
              <a:rPr lang="en-US" dirty="0"/>
              <a:t> </a:t>
            </a:r>
            <a:r>
              <a:rPr lang="en-US" dirty="0" err="1"/>
              <a:t>realiz</a:t>
            </a:r>
            <a:r>
              <a:rPr lang="ro-RO" dirty="0"/>
              <a:t>ă</a:t>
            </a:r>
            <a:r>
              <a:rPr lang="en-US" dirty="0" err="1"/>
              <a:t>rii</a:t>
            </a:r>
            <a:r>
              <a:rPr lang="en-US" dirty="0"/>
              <a:t> </a:t>
            </a:r>
            <a:r>
              <a:rPr lang="en-US" dirty="0" err="1"/>
              <a:t>unor</a:t>
            </a:r>
            <a:r>
              <a:rPr lang="en-US" dirty="0"/>
              <a:t> </a:t>
            </a:r>
            <a:r>
              <a:rPr lang="en-US" dirty="0" err="1"/>
              <a:t>proiecte</a:t>
            </a:r>
            <a:r>
              <a:rPr lang="en-US" dirty="0"/>
              <a:t> </a:t>
            </a:r>
            <a:r>
              <a:rPr lang="en-US" dirty="0" err="1"/>
              <a:t>complexe</a:t>
            </a:r>
            <a:r>
              <a:rPr lang="en-US" dirty="0"/>
              <a:t> la </a:t>
            </a:r>
            <a:r>
              <a:rPr lang="en-US" dirty="0" err="1"/>
              <a:t>nivel</a:t>
            </a:r>
            <a:r>
              <a:rPr lang="en-US" dirty="0"/>
              <a:t> local;</a:t>
            </a:r>
            <a:endParaRPr lang="ru-RU" dirty="0"/>
          </a:p>
          <a:p>
            <a:pPr marL="0" indent="0">
              <a:buNone/>
            </a:pPr>
            <a:r>
              <a:rPr lang="en-US" dirty="0"/>
              <a:t>- </a:t>
            </a:r>
            <a:r>
              <a:rPr lang="en-US" dirty="0" err="1"/>
              <a:t>riscul</a:t>
            </a:r>
            <a:r>
              <a:rPr lang="en-US" dirty="0"/>
              <a:t> de </a:t>
            </a:r>
            <a:r>
              <a:rPr lang="en-US" dirty="0" err="1"/>
              <a:t>fragmentare</a:t>
            </a:r>
            <a:r>
              <a:rPr lang="en-US" dirty="0"/>
              <a:t> a </a:t>
            </a:r>
            <a:r>
              <a:rPr lang="en-US" dirty="0" err="1"/>
              <a:t>politicii</a:t>
            </a:r>
            <a:r>
              <a:rPr lang="en-US" dirty="0"/>
              <a:t> TI;</a:t>
            </a:r>
            <a:endParaRPr lang="ru-RU" dirty="0"/>
          </a:p>
          <a:p>
            <a:pPr marL="0" indent="0">
              <a:buNone/>
            </a:pPr>
            <a:r>
              <a:rPr lang="en-US" dirty="0"/>
              <a:t>- </a:t>
            </a:r>
            <a:r>
              <a:rPr lang="en-US" dirty="0" err="1"/>
              <a:t>costuri</a:t>
            </a:r>
            <a:r>
              <a:rPr lang="en-US" dirty="0"/>
              <a:t> </a:t>
            </a:r>
            <a:r>
              <a:rPr lang="en-US" dirty="0" err="1"/>
              <a:t>mai</a:t>
            </a:r>
            <a:r>
              <a:rPr lang="en-US" dirty="0"/>
              <a:t> </a:t>
            </a:r>
            <a:r>
              <a:rPr lang="en-US" dirty="0" err="1"/>
              <a:t>mari</a:t>
            </a:r>
            <a:r>
              <a:rPr lang="en-US" dirty="0"/>
              <a:t> </a:t>
            </a:r>
            <a:r>
              <a:rPr lang="en-US" dirty="0" err="1"/>
              <a:t>în</a:t>
            </a:r>
            <a:r>
              <a:rPr lang="en-US" dirty="0"/>
              <a:t> </a:t>
            </a:r>
            <a:r>
              <a:rPr lang="en-US" dirty="0" err="1"/>
              <a:t>compara</a:t>
            </a:r>
            <a:r>
              <a:rPr lang="ro-RO" dirty="0"/>
              <a:t>ț</a:t>
            </a:r>
            <a:r>
              <a:rPr lang="en-US" dirty="0" err="1"/>
              <a:t>ie</a:t>
            </a:r>
            <a:r>
              <a:rPr lang="en-US" dirty="0"/>
              <a:t> cu </a:t>
            </a:r>
            <a:r>
              <a:rPr lang="en-US" dirty="0" err="1"/>
              <a:t>sistemul</a:t>
            </a:r>
            <a:r>
              <a:rPr lang="en-US" dirty="0"/>
              <a:t> </a:t>
            </a:r>
            <a:r>
              <a:rPr lang="en-US" dirty="0" err="1"/>
              <a:t>centralizat</a:t>
            </a:r>
            <a:r>
              <a:rPr lang="en-US" dirty="0"/>
              <a:t>.</a:t>
            </a:r>
            <a:endParaRPr lang="ru-RU" dirty="0"/>
          </a:p>
          <a:p>
            <a:endParaRPr lang="ru-RU" dirty="0"/>
          </a:p>
        </p:txBody>
      </p:sp>
    </p:spTree>
    <p:extLst>
      <p:ext uri="{BB962C8B-B14F-4D97-AF65-F5344CB8AC3E}">
        <p14:creationId xmlns:p14="http://schemas.microsoft.com/office/powerpoint/2010/main" val="2348644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11695" y="424069"/>
            <a:ext cx="10515600" cy="5991433"/>
          </a:xfrm>
        </p:spPr>
        <p:txBody>
          <a:bodyPr>
            <a:normAutofit fontScale="77500" lnSpcReduction="20000"/>
          </a:bodyPr>
          <a:lstStyle/>
          <a:p>
            <a:pPr marL="0" indent="0">
              <a:buNone/>
            </a:pPr>
            <a:r>
              <a:rPr lang="en-US" b="1" dirty="0" err="1" smtClean="0">
                <a:solidFill>
                  <a:srgbClr val="C00000"/>
                </a:solidFill>
                <a:latin typeface="Times New Roman" panose="02020603050405020304" pitchFamily="18" charset="0"/>
                <a:cs typeface="Times New Roman" panose="02020603050405020304" pitchFamily="18" charset="0"/>
              </a:rPr>
              <a:t>Tendin</a:t>
            </a:r>
            <a:r>
              <a:rPr lang="ro-RO" b="1" dirty="0" smtClean="0">
                <a:solidFill>
                  <a:srgbClr val="C00000"/>
                </a:solidFill>
                <a:latin typeface="Times New Roman" panose="02020603050405020304" pitchFamily="18" charset="0"/>
                <a:cs typeface="Times New Roman" panose="02020603050405020304" pitchFamily="18" charset="0"/>
              </a:rPr>
              <a:t>ț</a:t>
            </a:r>
            <a:r>
              <a:rPr lang="en-US" b="1" dirty="0" smtClean="0">
                <a:solidFill>
                  <a:srgbClr val="C00000"/>
                </a:solidFill>
                <a:latin typeface="Times New Roman" panose="02020603050405020304" pitchFamily="18" charset="0"/>
                <a:cs typeface="Times New Roman" panose="02020603050405020304" pitchFamily="18" charset="0"/>
              </a:rPr>
              <a:t>a actual</a:t>
            </a:r>
            <a:r>
              <a:rPr lang="ro-RO" b="1" dirty="0" smtClean="0">
                <a:solidFill>
                  <a:srgbClr val="C00000"/>
                </a:solidFill>
                <a:latin typeface="Times New Roman" panose="02020603050405020304" pitchFamily="18" charset="0"/>
                <a:cs typeface="Times New Roman" panose="02020603050405020304" pitchFamily="18" charset="0"/>
              </a:rPr>
              <a:t>ă</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este</a:t>
            </a:r>
            <a:r>
              <a:rPr lang="en-US" b="1" dirty="0">
                <a:solidFill>
                  <a:srgbClr val="C00000"/>
                </a:solidFill>
                <a:latin typeface="Times New Roman" panose="02020603050405020304" pitchFamily="18" charset="0"/>
                <a:cs typeface="Times New Roman" panose="02020603050405020304" pitchFamily="18" charset="0"/>
              </a:rPr>
              <a:t> net </a:t>
            </a:r>
            <a:r>
              <a:rPr lang="en-US" b="1" dirty="0" err="1" smtClean="0">
                <a:solidFill>
                  <a:srgbClr val="C00000"/>
                </a:solidFill>
                <a:latin typeface="Times New Roman" panose="02020603050405020304" pitchFamily="18" charset="0"/>
                <a:cs typeface="Times New Roman" panose="02020603050405020304" pitchFamily="18" charset="0"/>
              </a:rPr>
              <a:t>orientat</a:t>
            </a:r>
            <a:r>
              <a:rPr lang="ro-RO" b="1" dirty="0" smtClean="0">
                <a:solidFill>
                  <a:srgbClr val="C00000"/>
                </a:solidFill>
                <a:latin typeface="Times New Roman" panose="02020603050405020304" pitchFamily="18" charset="0"/>
                <a:cs typeface="Times New Roman" panose="02020603050405020304" pitchFamily="18" charset="0"/>
              </a:rPr>
              <a:t>ă</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catre</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descentralizare</a:t>
            </a:r>
            <a:r>
              <a:rPr lang="en-US" b="1" dirty="0">
                <a:solidFill>
                  <a:srgbClr val="C00000"/>
                </a:solidFill>
                <a:latin typeface="Times New Roman" panose="02020603050405020304" pitchFamily="18" charset="0"/>
                <a:cs typeface="Times New Roman" panose="02020603050405020304" pitchFamily="18" charset="0"/>
              </a:rPr>
              <a:t> care </a:t>
            </a:r>
            <a:r>
              <a:rPr lang="en-US" b="1" dirty="0" err="1">
                <a:solidFill>
                  <a:srgbClr val="C00000"/>
                </a:solidFill>
                <a:latin typeface="Times New Roman" panose="02020603050405020304" pitchFamily="18" charset="0"/>
                <a:cs typeface="Times New Roman" panose="02020603050405020304" pitchFamily="18" charset="0"/>
              </a:rPr>
              <a:t>trebuie</a:t>
            </a:r>
            <a:r>
              <a:rPr lang="en-US" b="1" dirty="0">
                <a:solidFill>
                  <a:srgbClr val="C00000"/>
                </a:solidFill>
                <a:latin typeface="Times New Roman" panose="02020603050405020304" pitchFamily="18" charset="0"/>
                <a:cs typeface="Times New Roman" panose="02020603050405020304" pitchFamily="18" charset="0"/>
              </a:rPr>
              <a:t> </a:t>
            </a:r>
            <a:r>
              <a:rPr lang="en-US" b="1" dirty="0" smtClean="0">
                <a:solidFill>
                  <a:srgbClr val="C00000"/>
                </a:solidFill>
                <a:latin typeface="Times New Roman" panose="02020603050405020304" pitchFamily="18" charset="0"/>
                <a:cs typeface="Times New Roman" panose="02020603050405020304" pitchFamily="18" charset="0"/>
              </a:rPr>
              <a:t>s</a:t>
            </a:r>
            <a:r>
              <a:rPr lang="ro-RO" b="1" dirty="0" smtClean="0">
                <a:solidFill>
                  <a:srgbClr val="C00000"/>
                </a:solidFill>
                <a:latin typeface="Times New Roman" panose="02020603050405020304" pitchFamily="18" charset="0"/>
                <a:cs typeface="Times New Roman" panose="02020603050405020304" pitchFamily="18" charset="0"/>
              </a:rPr>
              <a:t>ă</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se </a:t>
            </a:r>
            <a:r>
              <a:rPr lang="en-US" b="1" dirty="0" err="1">
                <a:solidFill>
                  <a:srgbClr val="C00000"/>
                </a:solidFill>
                <a:latin typeface="Times New Roman" panose="02020603050405020304" pitchFamily="18" charset="0"/>
                <a:cs typeface="Times New Roman" panose="02020603050405020304" pitchFamily="18" charset="0"/>
              </a:rPr>
              <a:t>realizeze</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astfel</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încât</a:t>
            </a:r>
            <a:r>
              <a:rPr lang="en-US" b="1" dirty="0">
                <a:solidFill>
                  <a:srgbClr val="C00000"/>
                </a:solidFill>
                <a:latin typeface="Times New Roman" panose="02020603050405020304" pitchFamily="18" charset="0"/>
                <a:cs typeface="Times New Roman" panose="02020603050405020304" pitchFamily="18" charset="0"/>
              </a:rPr>
              <a:t>:</a:t>
            </a:r>
            <a:endParaRPr lang="ru-RU" b="1" dirty="0">
              <a:solidFill>
                <a:srgbClr val="C00000"/>
              </a:solidFill>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întreaga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responsabilitate</a:t>
            </a:r>
            <a:r>
              <a:rPr lang="en-US"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ș</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func</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iile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descentralizate</a:t>
            </a:r>
            <a:r>
              <a:rPr lang="en-US" dirty="0">
                <a:latin typeface="Times New Roman" panose="02020603050405020304" pitchFamily="18" charset="0"/>
                <a:cs typeface="Times New Roman" panose="02020603050405020304" pitchFamily="18" charset="0"/>
              </a:rPr>
              <a:t> ale </a:t>
            </a:r>
            <a:r>
              <a:rPr lang="en-US" dirty="0" smtClean="0">
                <a:latin typeface="Times New Roman" panose="02020603050405020304" pitchFamily="18" charset="0"/>
                <a:cs typeface="Times New Roman" panose="02020603050405020304" pitchFamily="18" charset="0"/>
              </a:rPr>
              <a:t>S</a:t>
            </a:r>
            <a:r>
              <a:rPr lang="ro-RO"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I</a:t>
            </a:r>
            <a:r>
              <a:rPr lang="ro-RO"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s</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apar</a:t>
            </a:r>
            <a:r>
              <a:rPr lang="ro-RO" dirty="0" smtClean="0">
                <a:latin typeface="Times New Roman" panose="02020603050405020304" pitchFamily="18" charset="0"/>
                <a:cs typeface="Times New Roman" panose="02020603050405020304" pitchFamily="18" charset="0"/>
              </a:rPr>
              <a:t>ț</a:t>
            </a:r>
            <a:r>
              <a:rPr lang="en-US" dirty="0" smtClean="0">
                <a:latin typeface="Times New Roman" panose="02020603050405020304" pitchFamily="18" charset="0"/>
                <a:cs typeface="Times New Roman" panose="02020603050405020304" pitchFamily="18" charset="0"/>
              </a:rPr>
              <a:t>in</a:t>
            </a:r>
            <a:r>
              <a:rPr lang="ro-RO" dirty="0" smtClean="0">
                <a:latin typeface="Times New Roman" panose="02020603050405020304" pitchFamily="18" charset="0"/>
                <a:cs typeface="Times New Roman" panose="02020603050405020304" pitchFamily="18" charset="0"/>
              </a:rPr>
              <a:t>ă </a:t>
            </a:r>
            <a:r>
              <a:rPr lang="ru-RU" dirty="0" err="1" smtClean="0">
                <a:latin typeface="Times New Roman" panose="02020603050405020304" pitchFamily="18" charset="0"/>
                <a:cs typeface="Times New Roman" panose="02020603050405020304" pitchFamily="18" charset="0"/>
              </a:rPr>
              <a:t>managementului</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local</a:t>
            </a:r>
            <a:r>
              <a:rPr lang="ru-RU" dirty="0">
                <a:latin typeface="Times New Roman" panose="02020603050405020304" pitchFamily="18" charset="0"/>
                <a:cs typeface="Times New Roman" panose="02020603050405020304" pitchFamily="18" charset="0"/>
              </a:rPr>
              <a:t>;</a:t>
            </a:r>
          </a:p>
          <a:p>
            <a:pPr marL="0" indent="0">
              <a:buNone/>
            </a:pPr>
            <a:r>
              <a:rPr lang="ro-RO"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 </a:t>
            </a:r>
            <a:r>
              <a:rPr lang="en-US" dirty="0" err="1">
                <a:latin typeface="Times New Roman" panose="02020603050405020304" pitchFamily="18" charset="0"/>
                <a:cs typeface="Times New Roman" panose="02020603050405020304" pitchFamily="18" charset="0"/>
              </a:rPr>
              <a:t>asigure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alinierea</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standardele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nivelul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ro-RO" dirty="0" smtClean="0">
                <a:latin typeface="Times New Roman" panose="02020603050405020304" pitchFamily="18" charset="0"/>
                <a:cs typeface="Times New Roman" panose="02020603050405020304" pitchFamily="18" charset="0"/>
              </a:rPr>
              <a:t>istemului </a:t>
            </a:r>
            <a:r>
              <a:rPr lang="en-US" dirty="0" smtClean="0">
                <a:latin typeface="Times New Roman" panose="02020603050405020304" pitchFamily="18" charset="0"/>
                <a:cs typeface="Times New Roman" panose="02020603050405020304" pitchFamily="18" charset="0"/>
              </a:rPr>
              <a:t>I</a:t>
            </a:r>
            <a:r>
              <a:rPr lang="ro-RO" dirty="0" smtClean="0">
                <a:latin typeface="Times New Roman" panose="02020603050405020304" pitchFamily="18" charset="0"/>
                <a:cs typeface="Times New Roman" panose="02020603050405020304" pitchFamily="18" charset="0"/>
              </a:rPr>
              <a:t>nformațional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global al </a:t>
            </a:r>
            <a:r>
              <a:rPr lang="en-US" dirty="0" err="1">
                <a:latin typeface="Times New Roman" panose="02020603050405020304" pitchFamily="18" charset="0"/>
                <a:cs typeface="Times New Roman" panose="02020603050405020304" pitchFamily="18" charset="0"/>
              </a:rPr>
              <a:t>organizatiei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la </a:t>
            </a:r>
            <a:r>
              <a:rPr lang="en-US" dirty="0" err="1">
                <a:latin typeface="Times New Roman" panose="02020603050405020304" pitchFamily="18" charset="0"/>
                <a:cs typeface="Times New Roman" panose="02020603050405020304" pitchFamily="18" charset="0"/>
              </a:rPr>
              <a:t>nivel</a:t>
            </a:r>
            <a:r>
              <a:rPr lang="en-US" dirty="0">
                <a:latin typeface="Times New Roman" panose="02020603050405020304" pitchFamily="18" charset="0"/>
                <a:cs typeface="Times New Roman" panose="02020603050405020304" pitchFamily="18" charset="0"/>
              </a:rPr>
              <a:t> central </a:t>
            </a:r>
            <a:r>
              <a:rPr lang="en-US" dirty="0" err="1">
                <a:latin typeface="Times New Roman" panose="02020603050405020304" pitchFamily="18" charset="0"/>
                <a:cs typeface="Times New Roman" panose="02020603050405020304" pitchFamily="18" charset="0"/>
              </a:rPr>
              <a:t>urmeaza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realizeze</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elaborarea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strategiei</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nivelul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întregului</a:t>
            </a:r>
            <a:r>
              <a:rPr lang="en-US" dirty="0">
                <a:latin typeface="Times New Roman" panose="02020603050405020304" pitchFamily="18" charset="0"/>
                <a:cs typeface="Times New Roman" panose="02020603050405020304" pitchFamily="18" charset="0"/>
              </a:rPr>
              <a:t> S</a:t>
            </a:r>
            <a:r>
              <a:rPr lang="ro-RO" dirty="0" smtClean="0">
                <a:latin typeface="Times New Roman" panose="02020603050405020304" pitchFamily="18" charset="0"/>
                <a:cs typeface="Times New Roman" panose="02020603050405020304" pitchFamily="18" charset="0"/>
              </a:rPr>
              <a:t>istem </a:t>
            </a:r>
            <a:r>
              <a:rPr lang="en-US" dirty="0">
                <a:latin typeface="Times New Roman" panose="02020603050405020304" pitchFamily="18" charset="0"/>
                <a:cs typeface="Times New Roman" panose="02020603050405020304" pitchFamily="18" charset="0"/>
              </a:rPr>
              <a:t>I</a:t>
            </a:r>
            <a:r>
              <a:rPr lang="ro-RO" dirty="0">
                <a:latin typeface="Times New Roman" panose="02020603050405020304" pitchFamily="18" charset="0"/>
                <a:cs typeface="Times New Roman" panose="02020603050405020304" pitchFamily="18" charset="0"/>
              </a:rPr>
              <a:t>nformațional</a:t>
            </a:r>
            <a:r>
              <a:rPr lang="en-US" dirty="0">
                <a:latin typeface="Times New Roman" panose="02020603050405020304" pitchFamily="18" charset="0"/>
                <a:cs typeface="Times New Roman" panose="02020603050405020304" pitchFamily="18" charset="0"/>
              </a:rPr>
              <a:t> al </a:t>
            </a:r>
            <a:r>
              <a:rPr lang="en-US" dirty="0" err="1">
                <a:latin typeface="Times New Roman" panose="02020603050405020304" pitchFamily="18" charset="0"/>
                <a:cs typeface="Times New Roman" panose="02020603050405020304" pitchFamily="18" charset="0"/>
              </a:rPr>
              <a:t>organizatiei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managementul</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comunica</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iilor</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cadrul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elei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locale ale </a:t>
            </a:r>
            <a:r>
              <a:rPr lang="en-US" dirty="0" err="1" smtClean="0">
                <a:latin typeface="Times New Roman" panose="02020603050405020304" pitchFamily="18" charset="0"/>
                <a:cs typeface="Times New Roman" panose="02020603050405020304" pitchFamily="18" charset="0"/>
              </a:rPr>
              <a:t>organiza</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iei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administrarea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Asigurarea integrității datelor (</a:t>
            </a:r>
            <a:r>
              <a:rPr lang="en-US" dirty="0" err="1" smtClean="0">
                <a:latin typeface="Times New Roman" panose="02020603050405020304" pitchFamily="18" charset="0"/>
                <a:cs typeface="Times New Roman" panose="02020603050405020304" pitchFamily="18" charset="0"/>
              </a:rPr>
              <a:t>refacerea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caz</a:t>
            </a:r>
            <a:r>
              <a:rPr lang="en-US" dirty="0">
                <a:latin typeface="Times New Roman" panose="02020603050405020304" pitchFamily="18" charset="0"/>
                <a:cs typeface="Times New Roman" panose="02020603050405020304" pitchFamily="18" charset="0"/>
              </a:rPr>
              <a:t> de </a:t>
            </a:r>
            <a:r>
              <a:rPr lang="en-US" dirty="0" err="1" smtClean="0">
                <a:latin typeface="Times New Roman" panose="02020603050405020304" pitchFamily="18" charset="0"/>
                <a:cs typeface="Times New Roman" panose="02020603050405020304" pitchFamily="18" charset="0"/>
              </a:rPr>
              <a:t>dezastre</a:t>
            </a:r>
            <a:r>
              <a:rPr lang="ro-RO"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nSpc>
                <a:spcPct val="170000"/>
              </a:lnSpc>
            </a:pPr>
            <a:r>
              <a:rPr lang="en-US" dirty="0" err="1">
                <a:latin typeface="Times New Roman" panose="02020603050405020304" pitchFamily="18" charset="0"/>
                <a:cs typeface="Times New Roman" panose="02020603050405020304" pitchFamily="18" charset="0"/>
              </a:rPr>
              <a:t>Astazi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arhitectura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promovat</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descentralizate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arhitectura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client</a:t>
            </a:r>
            <a:r>
              <a:rPr lang="ro-RO"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server </a:t>
            </a:r>
            <a:r>
              <a:rPr lang="en-US" dirty="0" err="1" smtClean="0">
                <a:latin typeface="Times New Roman" panose="02020603050405020304" pitchFamily="18" charset="0"/>
                <a:cs typeface="Times New Roman" panose="02020603050405020304" pitchFamily="18" charset="0"/>
              </a:rPr>
              <a:t>caracterizat</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faptul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aplica</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iile</a:t>
            </a:r>
            <a:r>
              <a:rPr lang="en-US" dirty="0" smtClean="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ș</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puse</a:t>
            </a:r>
            <a:r>
              <a:rPr lang="en-US" dirty="0">
                <a:latin typeface="Times New Roman" panose="02020603050405020304" pitchFamily="18" charset="0"/>
                <a:cs typeface="Times New Roman" panose="02020603050405020304" pitchFamily="18" charset="0"/>
              </a:rPr>
              <a:t> la </a:t>
            </a:r>
            <a:r>
              <a:rPr lang="en-US" dirty="0" err="1" smtClean="0">
                <a:latin typeface="Times New Roman" panose="02020603050405020304" pitchFamily="18" charset="0"/>
                <a:cs typeface="Times New Roman" panose="02020603050405020304" pitchFamily="18" charset="0"/>
              </a:rPr>
              <a:t>dispozi</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dispersate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diferite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a:t>
            </a:r>
            <a:r>
              <a:rPr lang="en-US" dirty="0">
                <a:latin typeface="Times New Roman" panose="02020603050405020304" pitchFamily="18" charset="0"/>
                <a:cs typeface="Times New Roman" panose="02020603050405020304" pitchFamily="18" charset="0"/>
              </a:rPr>
              <a:t> hardware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func</a:t>
            </a:r>
            <a:r>
              <a:rPr lang="ro-RO" dirty="0" smtClean="0">
                <a:latin typeface="Times New Roman" panose="02020603050405020304" pitchFamily="18" charset="0"/>
                <a:cs typeface="Times New Roman" panose="02020603050405020304" pitchFamily="18" charset="0"/>
              </a:rPr>
              <a:t>ț</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 </a:t>
            </a:r>
            <a:r>
              <a:rPr lang="en-US" dirty="0" err="1">
                <a:latin typeface="Times New Roman" panose="02020603050405020304" pitchFamily="18" charset="0"/>
                <a:cs typeface="Times New Roman" panose="02020603050405020304" pitchFamily="18" charset="0"/>
              </a:rPr>
              <a:t>numarul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 care </a:t>
            </a:r>
            <a:r>
              <a:rPr lang="en-US" dirty="0" err="1">
                <a:latin typeface="Times New Roman" panose="02020603050405020304" pitchFamily="18" charset="0"/>
                <a:cs typeface="Times New Roman" panose="02020603050405020304" pitchFamily="18" charset="0"/>
              </a:rPr>
              <a:t>trebuie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acces</a:t>
            </a:r>
            <a:r>
              <a:rPr lang="en-US"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ș</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 </a:t>
            </a:r>
            <a:r>
              <a:rPr lang="en-US" dirty="0" err="1">
                <a:latin typeface="Times New Roman" panose="02020603050405020304" pitchFamily="18" charset="0"/>
                <a:cs typeface="Times New Roman" panose="02020603050405020304" pitchFamily="18" charset="0"/>
              </a:rPr>
              <a:t>puterea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calcul</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necesar</a:t>
            </a:r>
            <a:r>
              <a:rPr lang="ro-RO" dirty="0" smtClean="0">
                <a:latin typeface="Times New Roman" panose="02020603050405020304" pitchFamily="18" charset="0"/>
                <a:cs typeface="Times New Roman" panose="02020603050405020304" pitchFamily="18" charset="0"/>
              </a:rPr>
              <a:t>ă</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44191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sz="quarter" idx="1"/>
          </p:nvPr>
        </p:nvSpPr>
        <p:spPr>
          <a:xfrm>
            <a:off x="692727" y="712212"/>
            <a:ext cx="10796908" cy="5184775"/>
          </a:xfrm>
        </p:spPr>
        <p:txBody>
          <a:bodyPr>
            <a:normAutofit fontScale="92500"/>
          </a:bodyPr>
          <a:lstStyle/>
          <a:p>
            <a:pPr>
              <a:lnSpc>
                <a:spcPct val="150000"/>
              </a:lnSpc>
            </a:pPr>
            <a:r>
              <a:rPr lang="ro-RO" altLang="ru-RU" b="1" i="1" dirty="0" smtClean="0">
                <a:latin typeface="+mj-lt"/>
              </a:rPr>
              <a:t>I</a:t>
            </a:r>
            <a:r>
              <a:rPr lang="vi-VN" altLang="ru-RU" b="1" i="1" dirty="0" smtClean="0">
                <a:latin typeface="+mj-lt"/>
              </a:rPr>
              <a:t>nginer</a:t>
            </a:r>
            <a:r>
              <a:rPr lang="ro-RO" altLang="ru-RU" b="1" i="1" dirty="0" smtClean="0">
                <a:latin typeface="+mj-lt"/>
              </a:rPr>
              <a:t>ul</a:t>
            </a:r>
            <a:r>
              <a:rPr lang="vi-VN" altLang="ru-RU" b="1" i="1" dirty="0">
                <a:latin typeface="+mj-lt"/>
              </a:rPr>
              <a:t> este o persoană cu o pregătire </a:t>
            </a:r>
            <a:r>
              <a:rPr lang="vi-VN" altLang="ru-RU" i="1" dirty="0">
                <a:latin typeface="+mj-lt"/>
              </a:rPr>
              <a:t>tehnică - teoretică și practică, obținută într-un institut de învățământ superior</a:t>
            </a:r>
            <a:r>
              <a:rPr lang="ro-RO" altLang="ru-RU" i="1" dirty="0">
                <a:latin typeface="+mj-lt"/>
              </a:rPr>
              <a:t> </a:t>
            </a:r>
            <a:r>
              <a:rPr lang="ro-RO" altLang="ru-RU" b="1" i="1" dirty="0">
                <a:latin typeface="+mj-lt"/>
                <a:cs typeface="Tahoma" panose="020B0604030504040204" pitchFamily="34" charset="0"/>
              </a:rPr>
              <a:t>în care se studiază ingineria</a:t>
            </a:r>
            <a:r>
              <a:rPr lang="ro-RO" altLang="ru-RU" dirty="0">
                <a:latin typeface="+mj-lt"/>
                <a:cs typeface="Tahoma" panose="020B0604030504040204" pitchFamily="34" charset="0"/>
              </a:rPr>
              <a:t>  </a:t>
            </a:r>
            <a:r>
              <a:rPr lang="ro-RO" altLang="ru-RU" dirty="0" smtClean="0">
                <a:latin typeface="+mj-lt"/>
                <a:cs typeface="Tahoma" panose="020B0604030504040204" pitchFamily="34" charset="0"/>
              </a:rPr>
              <a:t>- aplicarea cunoștințelor </a:t>
            </a:r>
            <a:r>
              <a:rPr lang="ro-RO" altLang="ru-RU" dirty="0">
                <a:cs typeface="Tahoma" panose="020B0604030504040204" pitchFamily="34" charset="0"/>
              </a:rPr>
              <a:t>științifice</a:t>
            </a:r>
            <a:r>
              <a:rPr lang="ro-RO" altLang="ru-RU" dirty="0" smtClean="0">
                <a:latin typeface="+mj-lt"/>
                <a:cs typeface="Tahoma" panose="020B0604030504040204" pitchFamily="34" charset="0"/>
              </a:rPr>
              <a:t> obținute în diferite domenii: matematica, fizica, electronica, </a:t>
            </a:r>
            <a:r>
              <a:rPr lang="vi-VN" altLang="ru-RU" dirty="0">
                <a:latin typeface="+mj-lt"/>
              </a:rPr>
              <a:t> </a:t>
            </a:r>
            <a:r>
              <a:rPr lang="vi-VN" altLang="ru-RU" dirty="0" smtClean="0">
                <a:latin typeface="+mj-lt"/>
              </a:rPr>
              <a:t>economie</a:t>
            </a:r>
            <a:r>
              <a:rPr lang="vi-VN" altLang="ru-RU" dirty="0">
                <a:latin typeface="+mj-lt"/>
              </a:rPr>
              <a:t>, </a:t>
            </a:r>
            <a:r>
              <a:rPr lang="ro-RO" altLang="ru-RU" dirty="0" smtClean="0">
                <a:latin typeface="+mj-lt"/>
              </a:rPr>
              <a:t>științe </a:t>
            </a:r>
            <a:r>
              <a:rPr lang="vi-VN" altLang="ru-RU" dirty="0" smtClean="0">
                <a:latin typeface="+mj-lt"/>
              </a:rPr>
              <a:t>sociale,</a:t>
            </a:r>
            <a:r>
              <a:rPr lang="ro-RO" altLang="ru-RU" dirty="0" smtClean="0">
                <a:latin typeface="+mj-lt"/>
              </a:rPr>
              <a:t> și </a:t>
            </a:r>
            <a:r>
              <a:rPr lang="vi-VN" altLang="ru-RU" dirty="0" smtClean="0">
                <a:latin typeface="+mj-lt"/>
              </a:rPr>
              <a:t>practic</a:t>
            </a:r>
            <a:r>
              <a:rPr lang="ro-RO" altLang="ru-RU" dirty="0" smtClean="0">
                <a:latin typeface="+mj-lt"/>
              </a:rPr>
              <a:t>i</a:t>
            </a:r>
            <a:r>
              <a:rPr lang="vi-VN" altLang="ru-RU" dirty="0" smtClean="0">
                <a:latin typeface="+mj-lt"/>
              </a:rPr>
              <a:t> </a:t>
            </a:r>
            <a:r>
              <a:rPr lang="vi-VN" altLang="ru-RU" dirty="0">
                <a:latin typeface="+mj-lt"/>
              </a:rPr>
              <a:t>asupra </a:t>
            </a:r>
            <a:r>
              <a:rPr lang="vi-VN" altLang="ru-RU" dirty="0" smtClean="0">
                <a:latin typeface="+mj-lt"/>
              </a:rPr>
              <a:t>realit</a:t>
            </a:r>
            <a:r>
              <a:rPr lang="ro-RO" altLang="ru-RU" dirty="0" smtClean="0">
                <a:latin typeface="+mj-lt"/>
              </a:rPr>
              <a:t>ă</a:t>
            </a:r>
            <a:r>
              <a:rPr lang="vi-VN" altLang="ru-RU" dirty="0" smtClean="0">
                <a:latin typeface="+mj-lt"/>
              </a:rPr>
              <a:t>ții </a:t>
            </a:r>
            <a:r>
              <a:rPr lang="vi-VN" altLang="ru-RU" dirty="0">
                <a:latin typeface="+mj-lt"/>
              </a:rPr>
              <a:t>materiale și/sau sociale </a:t>
            </a:r>
            <a:r>
              <a:rPr lang="ro-RO" altLang="ru-RU" dirty="0" smtClean="0">
                <a:latin typeface="+mj-lt"/>
              </a:rPr>
              <a:t>î</a:t>
            </a:r>
            <a:r>
              <a:rPr lang="vi-VN" altLang="ru-RU" dirty="0" smtClean="0">
                <a:latin typeface="+mj-lt"/>
              </a:rPr>
              <a:t>n </a:t>
            </a:r>
            <a:r>
              <a:rPr lang="vi-VN" altLang="ru-RU" dirty="0">
                <a:latin typeface="+mj-lt"/>
              </a:rPr>
              <a:t>vederea proiectării, executării, intreținerii, modificării unor structuri și/sau ansamble care să fie capabile </a:t>
            </a:r>
            <a:r>
              <a:rPr lang="vi-VN" altLang="ru-RU" b="1" i="1" dirty="0">
                <a:latin typeface="+mj-lt"/>
              </a:rPr>
              <a:t>să furnizeze/genereze rezultate, produse, procese și/sau efecte predefinite și/sau conforme unor așteptări predictibile și/sau controlabile. </a:t>
            </a:r>
            <a:endParaRPr lang="ru-RU" altLang="ru-RU" b="1" i="1" dirty="0">
              <a:latin typeface="+mj-lt"/>
            </a:endParaRPr>
          </a:p>
        </p:txBody>
      </p:sp>
    </p:spTree>
    <p:extLst>
      <p:ext uri="{BB962C8B-B14F-4D97-AF65-F5344CB8AC3E}">
        <p14:creationId xmlns:p14="http://schemas.microsoft.com/office/powerpoint/2010/main" val="14948482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7927"/>
            <a:ext cx="10515600" cy="5789036"/>
          </a:xfrm>
        </p:spPr>
        <p:txBody>
          <a:bodyPr>
            <a:normAutofit lnSpcReduction="10000"/>
          </a:bodyPr>
          <a:lstStyle/>
          <a:p>
            <a:r>
              <a:rPr lang="ro-RO" b="1" dirty="0"/>
              <a:t>Bibliografie recomandată</a:t>
            </a:r>
            <a:endParaRPr lang="ru-RU" dirty="0"/>
          </a:p>
          <a:p>
            <a:pPr marL="0" indent="0">
              <a:buNone/>
            </a:pPr>
            <a:r>
              <a:rPr lang="fr-FR" dirty="0"/>
              <a:t>1.  Oprea D., Airinei D., Fotache M. Sisteme informaţionale pentru afaceri. Editura Polirom, 2002.</a:t>
            </a:r>
            <a:endParaRPr lang="ru-RU" dirty="0"/>
          </a:p>
          <a:p>
            <a:pPr marL="0" indent="0">
              <a:buNone/>
            </a:pPr>
            <a:r>
              <a:rPr lang="fr-FR" dirty="0"/>
              <a:t>2.  Petersen J. Baze de date pentru începători. Trad. </a:t>
            </a:r>
            <a:r>
              <a:rPr lang="en-US" dirty="0" err="1"/>
              <a:t>Slavu</a:t>
            </a:r>
            <a:r>
              <a:rPr lang="en-US" dirty="0"/>
              <a:t> O.V.  </a:t>
            </a:r>
            <a:r>
              <a:rPr lang="en-US" dirty="0" err="1"/>
              <a:t>Editura</a:t>
            </a:r>
            <a:r>
              <a:rPr lang="en-US" dirty="0"/>
              <a:t> All, 2002.</a:t>
            </a:r>
            <a:endParaRPr lang="ru-RU" dirty="0"/>
          </a:p>
          <a:p>
            <a:pPr marL="0" indent="0">
              <a:buNone/>
            </a:pPr>
            <a:r>
              <a:rPr lang="en-US" dirty="0"/>
              <a:t>3.  </a:t>
            </a:r>
            <a:r>
              <a:rPr lang="en-US" dirty="0" err="1"/>
              <a:t>Militaru</a:t>
            </a:r>
            <a:r>
              <a:rPr lang="en-US" dirty="0"/>
              <a:t> </a:t>
            </a:r>
            <a:r>
              <a:rPr lang="en-US" dirty="0" err="1"/>
              <a:t>Gh</a:t>
            </a:r>
            <a:r>
              <a:rPr lang="en-US" dirty="0"/>
              <a:t>. </a:t>
            </a:r>
            <a:r>
              <a:rPr lang="en-US" dirty="0" err="1"/>
              <a:t>Sisteme</a:t>
            </a:r>
            <a:r>
              <a:rPr lang="en-US" dirty="0"/>
              <a:t> </a:t>
            </a:r>
            <a:r>
              <a:rPr lang="en-US" dirty="0" err="1"/>
              <a:t>informatice</a:t>
            </a:r>
            <a:r>
              <a:rPr lang="en-US" dirty="0"/>
              <a:t> </a:t>
            </a:r>
            <a:r>
              <a:rPr lang="en-US" dirty="0" err="1"/>
              <a:t>pentru</a:t>
            </a:r>
            <a:r>
              <a:rPr lang="en-US" dirty="0"/>
              <a:t> management. </a:t>
            </a:r>
            <a:r>
              <a:rPr lang="en-US" dirty="0" err="1"/>
              <a:t>Editura</a:t>
            </a:r>
            <a:r>
              <a:rPr lang="en-US" dirty="0"/>
              <a:t> All, 2003.</a:t>
            </a:r>
            <a:endParaRPr lang="ru-RU" dirty="0"/>
          </a:p>
          <a:p>
            <a:pPr marL="0" indent="0">
              <a:buNone/>
            </a:pPr>
            <a:r>
              <a:rPr lang="en-US" dirty="0"/>
              <a:t>4.  Hernandez M. </a:t>
            </a:r>
            <a:r>
              <a:rPr lang="en-US" dirty="0" err="1"/>
              <a:t>Proiectarea</a:t>
            </a:r>
            <a:r>
              <a:rPr lang="en-US" dirty="0"/>
              <a:t> </a:t>
            </a:r>
            <a:r>
              <a:rPr lang="en-US" dirty="0" err="1"/>
              <a:t>bazelor</a:t>
            </a:r>
            <a:r>
              <a:rPr lang="en-US" dirty="0"/>
              <a:t> de date. </a:t>
            </a:r>
            <a:r>
              <a:rPr lang="en-US" dirty="0" err="1"/>
              <a:t>Editura</a:t>
            </a:r>
            <a:r>
              <a:rPr lang="en-US" dirty="0"/>
              <a:t> </a:t>
            </a:r>
            <a:r>
              <a:rPr lang="en-US" dirty="0" err="1"/>
              <a:t>Teora</a:t>
            </a:r>
            <a:r>
              <a:rPr lang="en-US" dirty="0"/>
              <a:t>, 2003.</a:t>
            </a:r>
            <a:endParaRPr lang="ru-RU" dirty="0"/>
          </a:p>
          <a:p>
            <a:pPr marL="0" indent="0">
              <a:buNone/>
            </a:pPr>
            <a:r>
              <a:rPr lang="en-US" dirty="0"/>
              <a:t>5.  </a:t>
            </a:r>
            <a:r>
              <a:rPr lang="en-US" dirty="0" err="1"/>
              <a:t>Popescu</a:t>
            </a:r>
            <a:r>
              <a:rPr lang="en-US" dirty="0"/>
              <a:t> I. </a:t>
            </a:r>
            <a:r>
              <a:rPr lang="en-US" dirty="0" err="1"/>
              <a:t>Modelarea</a:t>
            </a:r>
            <a:r>
              <a:rPr lang="en-US" dirty="0"/>
              <a:t> </a:t>
            </a:r>
            <a:r>
              <a:rPr lang="en-US" dirty="0" err="1"/>
              <a:t>bazelor</a:t>
            </a:r>
            <a:r>
              <a:rPr lang="en-US" dirty="0"/>
              <a:t> de date. </a:t>
            </a:r>
            <a:r>
              <a:rPr lang="en-US" dirty="0" err="1"/>
              <a:t>Editura</a:t>
            </a:r>
            <a:r>
              <a:rPr lang="en-US" dirty="0"/>
              <a:t> </a:t>
            </a:r>
            <a:r>
              <a:rPr lang="en-US" dirty="0" err="1"/>
              <a:t>Tehnica</a:t>
            </a:r>
            <a:r>
              <a:rPr lang="en-US" dirty="0"/>
              <a:t>, 2001.</a:t>
            </a:r>
            <a:endParaRPr lang="ru-RU" dirty="0"/>
          </a:p>
          <a:p>
            <a:pPr marL="0" indent="0">
              <a:buNone/>
            </a:pPr>
            <a:r>
              <a:rPr lang="en-US" dirty="0"/>
              <a:t>6.  </a:t>
            </a:r>
            <a:r>
              <a:rPr lang="en-US" dirty="0" err="1"/>
              <a:t>Karnyanszky</a:t>
            </a:r>
            <a:r>
              <a:rPr lang="en-US" dirty="0"/>
              <a:t> T.M. </a:t>
            </a:r>
            <a:r>
              <a:rPr lang="en-US" dirty="0" err="1"/>
              <a:t>Reţele</a:t>
            </a:r>
            <a:r>
              <a:rPr lang="en-US" dirty="0"/>
              <a:t> de </a:t>
            </a:r>
            <a:r>
              <a:rPr lang="en-US" dirty="0" err="1"/>
              <a:t>calculatoare</a:t>
            </a:r>
            <a:r>
              <a:rPr lang="en-US" dirty="0"/>
              <a:t> </a:t>
            </a:r>
            <a:r>
              <a:rPr lang="en-US" dirty="0" err="1"/>
              <a:t>şi</a:t>
            </a:r>
            <a:r>
              <a:rPr lang="en-US" dirty="0"/>
              <a:t> </a:t>
            </a:r>
            <a:r>
              <a:rPr lang="en-US" dirty="0" err="1"/>
              <a:t>comunicaţii</a:t>
            </a:r>
            <a:r>
              <a:rPr lang="en-US" dirty="0"/>
              <a:t> de date. </a:t>
            </a:r>
            <a:r>
              <a:rPr lang="en-US" dirty="0" err="1"/>
              <a:t>Editura</a:t>
            </a:r>
            <a:r>
              <a:rPr lang="en-US" dirty="0"/>
              <a:t> Augusta Timisoara, 2001.</a:t>
            </a:r>
            <a:endParaRPr lang="ru-RU" dirty="0"/>
          </a:p>
          <a:p>
            <a:pPr marL="0" indent="0">
              <a:buNone/>
            </a:pPr>
            <a:r>
              <a:rPr lang="en-US" dirty="0"/>
              <a:t>7.  Engineering, </a:t>
            </a:r>
            <a:r>
              <a:rPr lang="en-US" u="sng" dirty="0">
                <a:hlinkClick r:id="rId2"/>
              </a:rPr>
              <a:t>http://www.m-w.com/dictionary/engineering</a:t>
            </a:r>
            <a:r>
              <a:rPr lang="en-US" dirty="0"/>
              <a:t> </a:t>
            </a:r>
            <a:endParaRPr lang="ro-RO" dirty="0"/>
          </a:p>
          <a:p>
            <a:pPr marL="0" indent="0">
              <a:buNone/>
            </a:pPr>
            <a:r>
              <a:rPr lang="en-US" dirty="0" smtClean="0"/>
              <a:t> </a:t>
            </a:r>
            <a:r>
              <a:rPr lang="en-US" dirty="0"/>
              <a:t>8.  </a:t>
            </a:r>
            <a:r>
              <a:rPr lang="fr-FR" dirty="0"/>
              <a:t>Inginerie, </a:t>
            </a:r>
            <a:r>
              <a:rPr lang="fr-FR" u="sng" dirty="0">
                <a:hlinkClick r:id="rId3"/>
              </a:rPr>
              <a:t>http://enciclopedie.citatepedia.ro/index.php?c=inginerie</a:t>
            </a:r>
            <a:endParaRPr lang="ru-RU" dirty="0"/>
          </a:p>
          <a:p>
            <a:endParaRPr lang="ru-RU" dirty="0"/>
          </a:p>
        </p:txBody>
      </p:sp>
    </p:spTree>
    <p:extLst>
      <p:ext uri="{BB962C8B-B14F-4D97-AF65-F5344CB8AC3E}">
        <p14:creationId xmlns:p14="http://schemas.microsoft.com/office/powerpoint/2010/main" val="2624031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694508" y="741408"/>
            <a:ext cx="10515600" cy="4351338"/>
          </a:xfrm>
        </p:spPr>
        <p:txBody>
          <a:bodyPr>
            <a:normAutofit fontScale="92500" lnSpcReduction="20000"/>
          </a:bodyPr>
          <a:lstStyle/>
          <a:p>
            <a:endParaRPr lang="ro-RO" dirty="0" smtClean="0"/>
          </a:p>
          <a:p>
            <a:endParaRPr lang="ro-RO" dirty="0"/>
          </a:p>
          <a:p>
            <a:endParaRPr lang="ro-RO" dirty="0" smtClean="0"/>
          </a:p>
          <a:p>
            <a:r>
              <a:rPr lang="ro-RO" sz="3600" b="1" dirty="0"/>
              <a:t>Tema  2. Metode și metodologii de dezvoltare sisteme informaționale </a:t>
            </a:r>
            <a:r>
              <a:rPr lang="ro-RO" sz="3600" dirty="0"/>
              <a:t>în care </a:t>
            </a:r>
            <a:r>
              <a:rPr lang="ro-RO" sz="3600" dirty="0" smtClean="0"/>
              <a:t>v-om studia</a:t>
            </a:r>
            <a:r>
              <a:rPr lang="ro-RO" sz="3600" i="1" dirty="0" smtClean="0"/>
              <a:t>: </a:t>
            </a:r>
          </a:p>
          <a:p>
            <a:pPr marL="0" indent="0">
              <a:buNone/>
            </a:pPr>
            <a:r>
              <a:rPr lang="ro-RO" sz="3600" i="1" dirty="0" smtClean="0"/>
              <a:t>ciclul </a:t>
            </a:r>
            <a:r>
              <a:rPr lang="ro-RO" sz="3600" i="1" dirty="0"/>
              <a:t>de viață al sistemelor informaționale modele ale ciclului de viață,  metode și metodologii de dezvoltare sisteme informaționale.  Modele de elaborarea sistemelor informaționale.  Instrumente CASE  pentru dezvoltarea sistemelor informatice</a:t>
            </a:r>
            <a:endParaRPr lang="ru-RU" sz="3600" dirty="0"/>
          </a:p>
          <a:p>
            <a:pPr marL="0" indent="0" algn="ctr">
              <a:buNone/>
            </a:pPr>
            <a:endParaRPr lang="ru-RU" sz="3600" dirty="0"/>
          </a:p>
        </p:txBody>
      </p:sp>
    </p:spTree>
    <p:extLst>
      <p:ext uri="{BB962C8B-B14F-4D97-AF65-F5344CB8AC3E}">
        <p14:creationId xmlns:p14="http://schemas.microsoft.com/office/powerpoint/2010/main" val="2578503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p:cNvGraphicFramePr>
            <a:graphicFrameLocks noChangeAspect="1"/>
          </p:cNvGraphicFramePr>
          <p:nvPr>
            <p:extLst/>
          </p:nvPr>
        </p:nvGraphicFramePr>
        <p:xfrm>
          <a:off x="1524001" y="14288"/>
          <a:ext cx="9164720" cy="6843712"/>
        </p:xfrm>
        <a:graphic>
          <a:graphicData uri="http://schemas.openxmlformats.org/presentationml/2006/ole">
            <mc:AlternateContent xmlns:mc="http://schemas.openxmlformats.org/markup-compatibility/2006">
              <mc:Choice xmlns:v="urn:schemas-microsoft-com:vml" Requires="v">
                <p:oleObj spid="_x0000_s3137" name="SmartDraw" r:id="rId3" imgW="6463080" imgH="4826160" progId="SmartDraw.2">
                  <p:embed/>
                </p:oleObj>
              </mc:Choice>
              <mc:Fallback>
                <p:oleObj name="SmartDraw" r:id="rId3" imgW="6463080" imgH="4826160" progId="SmartDraw.2">
                  <p:embed/>
                  <p:pic>
                    <p:nvPicPr>
                      <p:cNvPr id="0" name=""/>
                      <p:cNvPicPr/>
                      <p:nvPr/>
                    </p:nvPicPr>
                    <p:blipFill>
                      <a:blip r:embed="rId4"/>
                      <a:stretch>
                        <a:fillRect/>
                      </a:stretch>
                    </p:blipFill>
                    <p:spPr>
                      <a:xfrm>
                        <a:off x="1524001" y="14288"/>
                        <a:ext cx="9164720" cy="6843712"/>
                      </a:xfrm>
                      <a:prstGeom prst="rect">
                        <a:avLst/>
                      </a:prstGeom>
                    </p:spPr>
                  </p:pic>
                </p:oleObj>
              </mc:Fallback>
            </mc:AlternateContent>
          </a:graphicData>
        </a:graphic>
      </p:graphicFrame>
      <p:sp>
        <p:nvSpPr>
          <p:cNvPr id="3" name="Дата 2"/>
          <p:cNvSpPr>
            <a:spLocks noGrp="1"/>
          </p:cNvSpPr>
          <p:nvPr>
            <p:ph type="dt" sz="half" idx="10"/>
          </p:nvPr>
        </p:nvSpPr>
        <p:spPr/>
        <p:txBody>
          <a:bodyPr/>
          <a:lstStyle/>
          <a:p>
            <a:fld id="{86085AD2-C8A3-48D8-AAB7-95F68EA3CB75}" type="datetime1">
              <a:rPr lang="ru-RU" smtClean="0"/>
              <a:t>05.09.2019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C417E6-1985-4ECB-BD97-807AB6C0A97C}" type="slidenum">
              <a:rPr lang="ru-RU" smtClean="0"/>
              <a:t>62</a:t>
            </a:fld>
            <a:endParaRPr lang="ru-RU"/>
          </a:p>
        </p:txBody>
      </p:sp>
    </p:spTree>
    <p:extLst>
      <p:ext uri="{BB962C8B-B14F-4D97-AF65-F5344CB8AC3E}">
        <p14:creationId xmlns:p14="http://schemas.microsoft.com/office/powerpoint/2010/main" val="42445281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1164" y="419202"/>
            <a:ext cx="11152909" cy="6415089"/>
          </a:xfrm>
          <a:prstGeom prst="rect">
            <a:avLst/>
          </a:prstGeom>
        </p:spPr>
        <p:txBody>
          <a:bodyPr wrap="square">
            <a:spAutoFit/>
          </a:bodyPr>
          <a:lstStyle/>
          <a:p>
            <a:pPr>
              <a:lnSpc>
                <a:spcPct val="107000"/>
              </a:lnSpc>
              <a:spcAft>
                <a:spcPts val="0"/>
              </a:spcAft>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Ingineria</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programării</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(Software engineering)</a:t>
            </a:r>
            <a:endParaRPr lang="ru-RU"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Wingdings" panose="05000000000000000000" pitchFamily="2" charset="2"/>
              <a:buChar char="ü"/>
            </a:pPr>
            <a:r>
              <a:rPr lang="en-US"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referă</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la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metodologiile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folosite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în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rezolvarea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proiectelor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mari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care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sunt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rezolvate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echipe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 </a:t>
            </a: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specialiști. </a:t>
            </a:r>
            <a:r>
              <a:rPr lang="en-US"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Folosirea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principiilor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inginereşti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în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analiza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dezvoltarea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punerea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în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funcţiune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testarea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întreţinerea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retragerea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produselor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a:t>
            </a:r>
            <a:endParaRPr lang="ro-RO"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0"/>
              </a:spcAft>
              <a:buFont typeface="Wingdings" panose="05000000000000000000" pitchFamily="2" charset="2"/>
              <a:buChar char="ü"/>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aici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pot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gestionarea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resurselor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coordonarea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echipelor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planificare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buget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obţinerea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 </a:t>
            </a: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produse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program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sigure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şi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care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funcţionează</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eficient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maşini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calcul</a:t>
            </a: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concrete</a:t>
            </a:r>
            <a:endParaRPr lang="ru-RU"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sz="2400"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Etapele</a:t>
            </a:r>
            <a:r>
              <a:rPr lang="en-US" sz="24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dezvoltării</a:t>
            </a:r>
            <a:r>
              <a:rPr lang="en-US" sz="24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produselor</a:t>
            </a:r>
            <a:r>
              <a:rPr lang="en-US" sz="24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soft:</a:t>
            </a:r>
            <a:endParaRPr lang="ru-RU" sz="2400" b="1"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Analiza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cerinţelor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(Requirements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analisys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Proiectarea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architecturală</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Arhitectural</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design)</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Proiectarea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detaliata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(Detailed design)</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Scrierea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codului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(Implementation)</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Integrarea</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componentelor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(Integration)</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Validare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(Validation</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ro-RO"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Verificare</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(Verification)</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o-RO"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sz="2400" dirty="0" smtClean="0">
                <a:solidFill>
                  <a:srgbClr val="2DA2B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Întreţinere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(Maintenance)</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2664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sz="quarter" idx="1"/>
          </p:nvPr>
        </p:nvSpPr>
        <p:spPr>
          <a:xfrm>
            <a:off x="1391478" y="110836"/>
            <a:ext cx="10237305" cy="5985164"/>
          </a:xfrm>
        </p:spPr>
        <p:txBody>
          <a:bodyPr/>
          <a:lstStyle/>
          <a:p>
            <a:r>
              <a:rPr lang="en-US" altLang="ru-RU" sz="2400" b="1" dirty="0" err="1"/>
              <a:t>Ciclul</a:t>
            </a:r>
            <a:r>
              <a:rPr lang="en-US" altLang="ru-RU" sz="2400" b="1" dirty="0"/>
              <a:t> de </a:t>
            </a:r>
            <a:r>
              <a:rPr lang="en-US" altLang="ru-RU" sz="2400" b="1" dirty="0" err="1"/>
              <a:t>viata</a:t>
            </a:r>
            <a:r>
              <a:rPr lang="en-US" altLang="ru-RU" sz="2400" b="1" dirty="0"/>
              <a:t> ca </a:t>
            </a:r>
            <a:r>
              <a:rPr lang="en-US" altLang="ru-RU" sz="2400" b="1" dirty="0" err="1"/>
              <a:t>întreg</a:t>
            </a:r>
            <a:endParaRPr lang="ro-RO" altLang="ru-RU" sz="2400" b="1" i="1" dirty="0" smtClean="0"/>
          </a:p>
          <a:p>
            <a:pPr marL="0" indent="0">
              <a:buNone/>
            </a:pPr>
            <a:r>
              <a:rPr lang="en-US" altLang="ru-RU" sz="2400" b="1" i="1" dirty="0" err="1" smtClean="0">
                <a:solidFill>
                  <a:srgbClr val="C00000"/>
                </a:solidFill>
              </a:rPr>
              <a:t>Conceptul</a:t>
            </a:r>
            <a:r>
              <a:rPr lang="en-US" altLang="ru-RU" sz="2400" b="1" i="1" dirty="0" smtClean="0">
                <a:solidFill>
                  <a:srgbClr val="C00000"/>
                </a:solidFill>
              </a:rPr>
              <a:t> </a:t>
            </a:r>
            <a:r>
              <a:rPr lang="en-US" altLang="ru-RU" sz="2400" b="1" i="1" dirty="0">
                <a:solidFill>
                  <a:srgbClr val="C00000"/>
                </a:solidFill>
              </a:rPr>
              <a:t>fundamental al </a:t>
            </a:r>
            <a:r>
              <a:rPr lang="en-US" altLang="ru-RU" sz="2400" b="1" i="1" dirty="0" err="1">
                <a:solidFill>
                  <a:srgbClr val="C00000"/>
                </a:solidFill>
              </a:rPr>
              <a:t>ingineriei</a:t>
            </a:r>
            <a:r>
              <a:rPr lang="en-US" altLang="ru-RU" sz="2400" b="1" i="1" dirty="0">
                <a:solidFill>
                  <a:srgbClr val="C00000"/>
                </a:solidFill>
              </a:rPr>
              <a:t> software </a:t>
            </a:r>
            <a:r>
              <a:rPr lang="en-US" altLang="ru-RU" sz="2400" b="1" i="1" dirty="0" err="1">
                <a:solidFill>
                  <a:srgbClr val="C00000"/>
                </a:solidFill>
              </a:rPr>
              <a:t>îl</a:t>
            </a:r>
            <a:r>
              <a:rPr lang="en-US" altLang="ru-RU" sz="2400" b="1" i="1" dirty="0">
                <a:solidFill>
                  <a:srgbClr val="C00000"/>
                </a:solidFill>
              </a:rPr>
              <a:t> </a:t>
            </a:r>
            <a:r>
              <a:rPr lang="en-US" altLang="ru-RU" sz="2400" b="1" i="1" dirty="0" err="1">
                <a:solidFill>
                  <a:srgbClr val="C00000"/>
                </a:solidFill>
              </a:rPr>
              <a:t>constituie</a:t>
            </a:r>
            <a:r>
              <a:rPr lang="en-US" altLang="ru-RU" sz="2400" b="1" i="1" dirty="0">
                <a:solidFill>
                  <a:srgbClr val="C00000"/>
                </a:solidFill>
              </a:rPr>
              <a:t> </a:t>
            </a:r>
            <a:r>
              <a:rPr lang="ro-RO" altLang="ru-RU" sz="2400" b="1" i="1" dirty="0">
                <a:solidFill>
                  <a:srgbClr val="C00000"/>
                </a:solidFill>
              </a:rPr>
              <a:t>C</a:t>
            </a:r>
            <a:r>
              <a:rPr lang="en-US" altLang="ru-RU" sz="2400" b="1" i="1" dirty="0" err="1">
                <a:solidFill>
                  <a:srgbClr val="C00000"/>
                </a:solidFill>
              </a:rPr>
              <a:t>iclul</a:t>
            </a:r>
            <a:r>
              <a:rPr lang="en-US" altLang="ru-RU" sz="2400" b="1" i="1" dirty="0">
                <a:solidFill>
                  <a:srgbClr val="C00000"/>
                </a:solidFill>
              </a:rPr>
              <a:t> de </a:t>
            </a:r>
            <a:r>
              <a:rPr lang="ro-RO" altLang="ru-RU" sz="2400" b="1" i="1" dirty="0">
                <a:solidFill>
                  <a:srgbClr val="C00000"/>
                </a:solidFill>
              </a:rPr>
              <a:t>V</a:t>
            </a:r>
            <a:r>
              <a:rPr lang="en-US" altLang="ru-RU" sz="2400" b="1" i="1" dirty="0" err="1" smtClean="0">
                <a:solidFill>
                  <a:srgbClr val="C00000"/>
                </a:solidFill>
              </a:rPr>
              <a:t>ia</a:t>
            </a:r>
            <a:r>
              <a:rPr lang="ro-RO" altLang="ru-RU" sz="2400" b="1" i="1" dirty="0" smtClean="0">
                <a:solidFill>
                  <a:srgbClr val="C00000"/>
                </a:solidFill>
              </a:rPr>
              <a:t>ță</a:t>
            </a:r>
            <a:r>
              <a:rPr lang="en-US" altLang="ru-RU" sz="2000" dirty="0" smtClean="0">
                <a:solidFill>
                  <a:srgbClr val="C00000"/>
                </a:solidFill>
              </a:rPr>
              <a:t>.</a:t>
            </a:r>
            <a:endParaRPr lang="ro-RO" altLang="ru-RU" sz="2000" dirty="0">
              <a:solidFill>
                <a:srgbClr val="C00000"/>
              </a:solidFill>
            </a:endParaRPr>
          </a:p>
          <a:p>
            <a:r>
              <a:rPr lang="en-US" altLang="ru-RU" sz="2400" dirty="0" err="1"/>
              <a:t>Odata</a:t>
            </a:r>
            <a:r>
              <a:rPr lang="en-US" altLang="ru-RU" sz="2400" dirty="0"/>
              <a:t> </a:t>
            </a:r>
            <a:r>
              <a:rPr lang="en-US" altLang="ru-RU" sz="2400" dirty="0" err="1"/>
              <a:t>dezvoltat</a:t>
            </a:r>
            <a:r>
              <a:rPr lang="en-US" altLang="ru-RU" sz="2400" dirty="0"/>
              <a:t>, </a:t>
            </a:r>
            <a:r>
              <a:rPr lang="en-US" altLang="ru-RU" sz="2400" dirty="0" err="1"/>
              <a:t>produsul</a:t>
            </a:r>
            <a:r>
              <a:rPr lang="ro-RO" altLang="ru-RU" sz="2400" dirty="0"/>
              <a:t> </a:t>
            </a:r>
            <a:r>
              <a:rPr lang="en-US" altLang="ru-RU" sz="2400" dirty="0"/>
              <a:t>software intra </a:t>
            </a:r>
            <a:r>
              <a:rPr lang="en-US" altLang="ru-RU" sz="2400" dirty="0" err="1"/>
              <a:t>într</a:t>
            </a:r>
            <a:r>
              <a:rPr lang="en-US" altLang="ru-RU" sz="2400" dirty="0"/>
              <a:t>-un </a:t>
            </a:r>
            <a:r>
              <a:rPr lang="en-US" altLang="ru-RU" sz="2400" dirty="0" err="1"/>
              <a:t>ciclu</a:t>
            </a:r>
            <a:r>
              <a:rPr lang="en-US" altLang="ru-RU" sz="2400" dirty="0"/>
              <a:t> de </a:t>
            </a:r>
            <a:r>
              <a:rPr lang="en-US" altLang="ru-RU" sz="2400" dirty="0" err="1"/>
              <a:t>utilizare</a:t>
            </a:r>
            <a:r>
              <a:rPr lang="en-US" altLang="ru-RU" sz="2400" dirty="0"/>
              <a:t> </a:t>
            </a:r>
            <a:r>
              <a:rPr lang="en-US" altLang="ru-RU" sz="2400" dirty="0" err="1"/>
              <a:t>si</a:t>
            </a:r>
            <a:r>
              <a:rPr lang="en-US" altLang="ru-RU" sz="2400" dirty="0"/>
              <a:t> </a:t>
            </a:r>
            <a:r>
              <a:rPr lang="en-US" altLang="ru-RU" sz="2400" dirty="0" err="1"/>
              <a:t>modificare</a:t>
            </a:r>
            <a:r>
              <a:rPr lang="en-US" altLang="ru-RU" sz="2400" dirty="0"/>
              <a:t>, care </a:t>
            </a:r>
            <a:r>
              <a:rPr lang="en-US" altLang="ru-RU" sz="2400" dirty="0" err="1" smtClean="0"/>
              <a:t>continu</a:t>
            </a:r>
            <a:r>
              <a:rPr lang="ro-RO" altLang="ru-RU" sz="2400" dirty="0" smtClean="0"/>
              <a:t>ă</a:t>
            </a:r>
            <a:r>
              <a:rPr lang="en-US" altLang="ru-RU" sz="2400" dirty="0" smtClean="0"/>
              <a:t> </a:t>
            </a:r>
            <a:r>
              <a:rPr lang="en-US" altLang="ru-RU" sz="2400" dirty="0" err="1"/>
              <a:t>pe</a:t>
            </a:r>
            <a:r>
              <a:rPr lang="en-US" altLang="ru-RU" sz="2400" dirty="0"/>
              <a:t> </a:t>
            </a:r>
            <a:r>
              <a:rPr lang="en-US" altLang="ru-RU" sz="2400" dirty="0" err="1"/>
              <a:t>toata</a:t>
            </a:r>
            <a:r>
              <a:rPr lang="en-US" altLang="ru-RU" sz="2400" dirty="0"/>
              <a:t> </a:t>
            </a:r>
            <a:r>
              <a:rPr lang="en-US" altLang="ru-RU" sz="2400" dirty="0" err="1"/>
              <a:t>durata</a:t>
            </a:r>
            <a:r>
              <a:rPr lang="en-US" altLang="ru-RU" sz="2400" dirty="0"/>
              <a:t> </a:t>
            </a:r>
            <a:r>
              <a:rPr lang="en-US" altLang="ru-RU" sz="2400" dirty="0" err="1"/>
              <a:t>sa</a:t>
            </a:r>
            <a:r>
              <a:rPr lang="en-US" altLang="ru-RU" sz="2400" dirty="0"/>
              <a:t> de</a:t>
            </a:r>
            <a:r>
              <a:rPr lang="en-US" altLang="ru-RU" sz="2400" b="1" dirty="0"/>
              <a:t> </a:t>
            </a:r>
            <a:r>
              <a:rPr lang="en-US" altLang="ru-RU" sz="2400" dirty="0" smtClean="0"/>
              <a:t>via</a:t>
            </a:r>
            <a:r>
              <a:rPr lang="ro-RO" altLang="ru-RU" sz="2400" dirty="0" smtClean="0"/>
              <a:t>ță</a:t>
            </a:r>
            <a:r>
              <a:rPr lang="en-US" altLang="ru-RU" sz="2400" dirty="0" smtClean="0"/>
              <a:t>. </a:t>
            </a:r>
            <a:endParaRPr lang="ro-RO" altLang="ru-RU" sz="2400" dirty="0"/>
          </a:p>
          <a:p>
            <a:r>
              <a:rPr lang="en-US" altLang="ru-RU" sz="2400" dirty="0" err="1"/>
              <a:t>Tiparul</a:t>
            </a:r>
            <a:r>
              <a:rPr lang="en-US" altLang="ru-RU" sz="2400" dirty="0"/>
              <a:t> nu </a:t>
            </a:r>
            <a:r>
              <a:rPr lang="en-US" altLang="ru-RU" sz="2400" dirty="0" err="1"/>
              <a:t>este</a:t>
            </a:r>
            <a:r>
              <a:rPr lang="en-US" altLang="ru-RU" sz="2400" dirty="0"/>
              <a:t> specific</a:t>
            </a:r>
            <a:r>
              <a:rPr lang="ro-RO" altLang="ru-RU" sz="2400" dirty="0"/>
              <a:t> numai</a:t>
            </a:r>
            <a:r>
              <a:rPr lang="en-US" altLang="ru-RU" sz="2400" dirty="0"/>
              <a:t> </a:t>
            </a:r>
            <a:r>
              <a:rPr lang="en-US" altLang="ru-RU" sz="2400" dirty="0" err="1"/>
              <a:t>produselor</a:t>
            </a:r>
            <a:r>
              <a:rPr lang="en-US" altLang="ru-RU" sz="2400" dirty="0"/>
              <a:t> software, el </a:t>
            </a:r>
            <a:r>
              <a:rPr lang="en-US" altLang="ru-RU" sz="2400" dirty="0" err="1"/>
              <a:t>putând</a:t>
            </a:r>
            <a:r>
              <a:rPr lang="en-US" altLang="ru-RU" sz="2400" dirty="0"/>
              <a:t> fi </a:t>
            </a:r>
            <a:r>
              <a:rPr lang="en-US" altLang="ru-RU" sz="2400" dirty="0" err="1"/>
              <a:t>generalizat</a:t>
            </a:r>
            <a:r>
              <a:rPr lang="en-US" altLang="ru-RU" sz="2400" dirty="0"/>
              <a:t> </a:t>
            </a:r>
            <a:r>
              <a:rPr lang="en-US" altLang="ru-RU" sz="2400" dirty="0" err="1"/>
              <a:t>pentru</a:t>
            </a:r>
            <a:r>
              <a:rPr lang="en-US" altLang="ru-RU" sz="2400" dirty="0"/>
              <a:t> </a:t>
            </a:r>
            <a:r>
              <a:rPr lang="en-US" altLang="ru-RU" sz="2400" dirty="0" err="1"/>
              <a:t>majoritatea</a:t>
            </a:r>
            <a:r>
              <a:rPr lang="en-US" altLang="ru-RU" sz="2400" dirty="0"/>
              <a:t> </a:t>
            </a:r>
            <a:r>
              <a:rPr lang="en-US" altLang="ru-RU" sz="2400" dirty="0" err="1"/>
              <a:t>produselor</a:t>
            </a:r>
            <a:r>
              <a:rPr lang="en-US" altLang="ru-RU" sz="2400" b="1" dirty="0"/>
              <a:t> </a:t>
            </a:r>
            <a:r>
              <a:rPr lang="en-US" altLang="ru-RU" sz="2400" dirty="0" err="1"/>
              <a:t>industriale</a:t>
            </a:r>
            <a:r>
              <a:rPr lang="en-US" altLang="ru-RU" sz="2400" dirty="0"/>
              <a:t>, cu </a:t>
            </a:r>
            <a:r>
              <a:rPr lang="en-US" altLang="ru-RU" sz="2400" dirty="0" err="1" smtClean="0"/>
              <a:t>diferen</a:t>
            </a:r>
            <a:r>
              <a:rPr lang="ro-RO" altLang="ru-RU" sz="2400" dirty="0" smtClean="0"/>
              <a:t>ț</a:t>
            </a:r>
            <a:r>
              <a:rPr lang="en-US" altLang="ru-RU" sz="2400" dirty="0" smtClean="0"/>
              <a:t>a c</a:t>
            </a:r>
            <a:r>
              <a:rPr lang="ro-RO" altLang="ru-RU" sz="2400" dirty="0" smtClean="0"/>
              <a:t>ă</a:t>
            </a:r>
            <a:r>
              <a:rPr lang="en-US" altLang="ru-RU" sz="2400" dirty="0" smtClean="0"/>
              <a:t> </a:t>
            </a:r>
            <a:r>
              <a:rPr lang="en-US" altLang="ru-RU" sz="2400" dirty="0" err="1"/>
              <a:t>în</a:t>
            </a:r>
            <a:r>
              <a:rPr lang="en-US" altLang="ru-RU" sz="2400" dirty="0"/>
              <a:t> </a:t>
            </a:r>
            <a:r>
              <a:rPr lang="en-US" altLang="ru-RU" sz="2400" dirty="0" err="1"/>
              <a:t>cazul</a:t>
            </a:r>
            <a:r>
              <a:rPr lang="en-US" altLang="ru-RU" sz="2400" dirty="0"/>
              <a:t> </a:t>
            </a:r>
            <a:r>
              <a:rPr lang="en-US" altLang="ru-RU" sz="2400" dirty="0" err="1"/>
              <a:t>acestora</a:t>
            </a:r>
            <a:r>
              <a:rPr lang="en-US" altLang="ru-RU" sz="2400" dirty="0"/>
              <a:t> din </a:t>
            </a:r>
            <a:r>
              <a:rPr lang="en-US" altLang="ru-RU" sz="2400" dirty="0" err="1" smtClean="0"/>
              <a:t>urm</a:t>
            </a:r>
            <a:r>
              <a:rPr lang="ro-RO" altLang="ru-RU" sz="2400" dirty="0" smtClean="0"/>
              <a:t>ă</a:t>
            </a:r>
            <a:r>
              <a:rPr lang="en-US" altLang="ru-RU" sz="2400" dirty="0" smtClean="0"/>
              <a:t> </a:t>
            </a:r>
            <a:r>
              <a:rPr lang="en-US" altLang="ru-RU" sz="2400" dirty="0" err="1"/>
              <a:t>etapa</a:t>
            </a:r>
            <a:r>
              <a:rPr lang="en-US" altLang="ru-RU" sz="2400" dirty="0"/>
              <a:t> de </a:t>
            </a:r>
            <a:r>
              <a:rPr lang="en-US" altLang="ru-RU" sz="2400" dirty="0" err="1"/>
              <a:t>modificare</a:t>
            </a:r>
            <a:r>
              <a:rPr lang="en-US" altLang="ru-RU" sz="2400" dirty="0"/>
              <a:t> se </a:t>
            </a:r>
            <a:r>
              <a:rPr lang="en-US" altLang="ru-RU" sz="2400" dirty="0" err="1" smtClean="0"/>
              <a:t>nume</a:t>
            </a:r>
            <a:r>
              <a:rPr lang="ro-RO" altLang="ru-RU" sz="2400" dirty="0" smtClean="0"/>
              <a:t>ș</a:t>
            </a:r>
            <a:r>
              <a:rPr lang="en-US" altLang="ru-RU" sz="2400" dirty="0" err="1" smtClean="0"/>
              <a:t>te</a:t>
            </a:r>
            <a:r>
              <a:rPr lang="en-US" altLang="ru-RU" sz="2400" dirty="0" smtClean="0"/>
              <a:t> </a:t>
            </a:r>
            <a:r>
              <a:rPr lang="en-US" altLang="ru-RU" sz="2400" dirty="0" err="1"/>
              <a:t>etapa</a:t>
            </a:r>
            <a:r>
              <a:rPr lang="en-US" altLang="ru-RU" sz="2400" dirty="0"/>
              <a:t> de </a:t>
            </a:r>
            <a:r>
              <a:rPr lang="en-US" altLang="ru-RU" sz="2400" dirty="0" err="1"/>
              <a:t>reparare</a:t>
            </a:r>
            <a:r>
              <a:rPr lang="en-US" altLang="ru-RU" sz="2400" b="1" dirty="0"/>
              <a:t> </a:t>
            </a:r>
            <a:r>
              <a:rPr lang="en-US" altLang="ru-RU" sz="2400" dirty="0" err="1"/>
              <a:t>sau</a:t>
            </a:r>
            <a:r>
              <a:rPr lang="en-US" altLang="ru-RU" sz="2400" dirty="0"/>
              <a:t> de </a:t>
            </a:r>
            <a:r>
              <a:rPr lang="en-US" altLang="ru-RU" sz="2400" dirty="0" err="1" smtClean="0"/>
              <a:t>între</a:t>
            </a:r>
            <a:r>
              <a:rPr lang="ro-RO" altLang="ru-RU" sz="2400" dirty="0" smtClean="0"/>
              <a:t>ț</a:t>
            </a:r>
            <a:r>
              <a:rPr lang="en-US" altLang="ru-RU" sz="2400" dirty="0" err="1" smtClean="0"/>
              <a:t>inere</a:t>
            </a:r>
            <a:r>
              <a:rPr lang="en-US" altLang="ru-RU" sz="2400" dirty="0" smtClean="0"/>
              <a:t> </a:t>
            </a:r>
            <a:r>
              <a:rPr lang="en-US" altLang="ru-RU" sz="2400" dirty="0"/>
              <a:t>(</a:t>
            </a:r>
            <a:r>
              <a:rPr lang="en-US" altLang="ru-RU" sz="2400" dirty="0" err="1"/>
              <a:t>ciclul</a:t>
            </a:r>
            <a:r>
              <a:rPr lang="en-US" altLang="ru-RU" sz="2400" dirty="0"/>
              <a:t> </a:t>
            </a:r>
            <a:r>
              <a:rPr lang="en-US" altLang="ru-RU" sz="2400" dirty="0" err="1"/>
              <a:t>este</a:t>
            </a:r>
            <a:r>
              <a:rPr lang="en-US" altLang="ru-RU" sz="2400" dirty="0"/>
              <a:t> </a:t>
            </a:r>
            <a:r>
              <a:rPr lang="en-US" altLang="ru-RU" sz="2400" dirty="0" err="1"/>
              <a:t>utilizare</a:t>
            </a:r>
            <a:r>
              <a:rPr lang="en-US" altLang="ru-RU" sz="2400" dirty="0"/>
              <a:t> - </a:t>
            </a:r>
            <a:r>
              <a:rPr lang="en-US" altLang="ru-RU" sz="2400" dirty="0" err="1"/>
              <a:t>modificare</a:t>
            </a:r>
            <a:r>
              <a:rPr lang="en-US" altLang="ru-RU" sz="2400" dirty="0"/>
              <a:t>, </a:t>
            </a:r>
            <a:r>
              <a:rPr lang="en-US" altLang="ru-RU" sz="2400" dirty="0" err="1"/>
              <a:t>pe</a:t>
            </a:r>
            <a:r>
              <a:rPr lang="en-US" altLang="ru-RU" sz="2400" dirty="0"/>
              <a:t> </a:t>
            </a:r>
            <a:r>
              <a:rPr lang="en-US" altLang="ru-RU" sz="2400" dirty="0" err="1"/>
              <a:t>masura</a:t>
            </a:r>
            <a:r>
              <a:rPr lang="en-US" altLang="ru-RU" sz="2400" dirty="0"/>
              <a:t> </a:t>
            </a:r>
            <a:r>
              <a:rPr lang="en-US" altLang="ru-RU" sz="2400" dirty="0" err="1"/>
              <a:t>ce</a:t>
            </a:r>
            <a:r>
              <a:rPr lang="en-US" altLang="ru-RU" sz="2400" dirty="0"/>
              <a:t> </a:t>
            </a:r>
            <a:r>
              <a:rPr lang="en-US" altLang="ru-RU" sz="2400" dirty="0" err="1"/>
              <a:t>componentele</a:t>
            </a:r>
            <a:r>
              <a:rPr lang="en-US" altLang="ru-RU" sz="2400" dirty="0"/>
              <a:t> se </a:t>
            </a:r>
            <a:r>
              <a:rPr lang="en-US" altLang="ru-RU" sz="2400" dirty="0" err="1"/>
              <a:t>uzeaza</a:t>
            </a:r>
            <a:r>
              <a:rPr lang="en-US" altLang="ru-RU" sz="2400" dirty="0"/>
              <a:t>).</a:t>
            </a:r>
            <a:endParaRPr lang="ru-RU" altLang="ru-RU" sz="2400" dirty="0"/>
          </a:p>
          <a:p>
            <a:endParaRPr lang="ru-RU" altLang="ru-RU" dirty="0" smtClean="0"/>
          </a:p>
          <a:p>
            <a:endParaRPr lang="ru-RU" altLang="ru-RU" dirty="0" smtClean="0"/>
          </a:p>
        </p:txBody>
      </p:sp>
      <p:pic>
        <p:nvPicPr>
          <p:cNvPr id="788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1" y="3544570"/>
            <a:ext cx="8830165" cy="255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372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Placeholder 2"/>
          <p:cNvSpPr>
            <a:spLocks noGrp="1"/>
          </p:cNvSpPr>
          <p:nvPr>
            <p:ph type="body" sz="half" idx="1"/>
          </p:nvPr>
        </p:nvSpPr>
        <p:spPr>
          <a:xfrm>
            <a:off x="1108365" y="928255"/>
            <a:ext cx="10280072" cy="5596371"/>
          </a:xfrm>
        </p:spPr>
        <p:txBody>
          <a:bodyPr/>
          <a:lstStyle/>
          <a:p>
            <a:pPr marL="0" indent="0">
              <a:buNone/>
            </a:pPr>
            <a:r>
              <a:rPr lang="ro-RO" altLang="ru-RU" b="1" i="1" dirty="0" smtClean="0">
                <a:solidFill>
                  <a:srgbClr val="C00000"/>
                </a:solidFill>
              </a:rPr>
              <a:t>Ciclul de Viață a unui Sistem Informațional - este succesiune de etape și procese,  executate în cadrul etapelor. </a:t>
            </a:r>
          </a:p>
          <a:p>
            <a:pPr marL="0" indent="0">
              <a:buNone/>
            </a:pPr>
            <a:r>
              <a:rPr lang="ro-RO" altLang="ru-RU" dirty="0" smtClean="0"/>
              <a:t>Pentru fiecare etapă este determinată componența și succesiunea lucrărilor executate, rezultatele la ieșire, metodele și mijloacele necesare pentru îndeplinirea lucrărilor, rolurile și responsabilitățile participanților. </a:t>
            </a:r>
          </a:p>
          <a:p>
            <a:pPr marL="0" indent="0">
              <a:buNone/>
            </a:pPr>
            <a:r>
              <a:rPr lang="ro-RO" altLang="ru-RU" b="1" dirty="0" smtClean="0">
                <a:solidFill>
                  <a:srgbClr val="C00000"/>
                </a:solidFill>
              </a:rPr>
              <a:t>Ciclul de viață</a:t>
            </a:r>
            <a:r>
              <a:rPr lang="ro-RO" altLang="ru-RU" dirty="0" smtClean="0">
                <a:solidFill>
                  <a:srgbClr val="C00000"/>
                </a:solidFill>
              </a:rPr>
              <a:t> - </a:t>
            </a:r>
            <a:r>
              <a:rPr lang="ro-RO" altLang="ru-RU" i="1" dirty="0" smtClean="0">
                <a:solidFill>
                  <a:srgbClr val="C00000"/>
                </a:solidFill>
              </a:rPr>
              <a:t>șir de evenimente, care se produc în procesul creării și exploatării sistemului informațional.</a:t>
            </a:r>
            <a:endParaRPr lang="en-US" altLang="ru-RU" i="1" dirty="0" smtClean="0">
              <a:solidFill>
                <a:srgbClr val="C00000"/>
              </a:solidFill>
            </a:endParaRPr>
          </a:p>
        </p:txBody>
      </p:sp>
    </p:spTree>
    <p:extLst>
      <p:ext uri="{BB962C8B-B14F-4D97-AF65-F5344CB8AC3E}">
        <p14:creationId xmlns:p14="http://schemas.microsoft.com/office/powerpoint/2010/main" val="1026018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93925" y="306388"/>
            <a:ext cx="7799388" cy="912812"/>
          </a:xfrm>
        </p:spPr>
        <p:txBody>
          <a:bodyPr/>
          <a:lstStyle/>
          <a:p>
            <a:pPr eaLnBrk="1" hangingPunct="1"/>
            <a:r>
              <a:rPr lang="ro-RO" altLang="en-US" dirty="0" smtClean="0"/>
              <a:t>Modele ale ciclului de viață</a:t>
            </a:r>
            <a:endParaRPr lang="en-US" altLang="en-US" dirty="0" smtClean="0"/>
          </a:p>
        </p:txBody>
      </p:sp>
      <p:sp>
        <p:nvSpPr>
          <p:cNvPr id="77827" name="Text Placeholder 2"/>
          <p:cNvSpPr>
            <a:spLocks noGrp="1"/>
          </p:cNvSpPr>
          <p:nvPr>
            <p:ph type="body" sz="half" idx="1"/>
          </p:nvPr>
        </p:nvSpPr>
        <p:spPr>
          <a:xfrm>
            <a:off x="1180618" y="1122218"/>
            <a:ext cx="9826002" cy="4921250"/>
          </a:xfrm>
        </p:spPr>
        <p:txBody>
          <a:bodyPr/>
          <a:lstStyle/>
          <a:p>
            <a:pPr marL="0" indent="0">
              <a:buNone/>
            </a:pPr>
            <a:endParaRPr lang="ro-RO" altLang="ru-RU" b="1" i="1" dirty="0"/>
          </a:p>
          <a:p>
            <a:pPr marL="0" indent="0">
              <a:buNone/>
            </a:pPr>
            <a:r>
              <a:rPr lang="ro-RO" altLang="ru-RU" b="1" i="1" dirty="0"/>
              <a:t>Modelul </a:t>
            </a:r>
            <a:r>
              <a:rPr lang="ro-RO" altLang="ru-RU" b="1" i="1" dirty="0" smtClean="0"/>
              <a:t>Ciclului de Viață </a:t>
            </a:r>
            <a:r>
              <a:rPr lang="ro-RO" altLang="ru-RU" dirty="0"/>
              <a:t>reflectă diferite stări ale sistemului, pornind de la momentul </a:t>
            </a:r>
            <a:r>
              <a:rPr lang="ro-RO" altLang="ru-RU" i="1" dirty="0"/>
              <a:t>apariției necesității </a:t>
            </a:r>
            <a:r>
              <a:rPr lang="ro-RO" altLang="ru-RU" dirty="0"/>
              <a:t>de elaborare până la retragerea sistemului. </a:t>
            </a:r>
          </a:p>
          <a:p>
            <a:pPr marL="0" indent="0">
              <a:buNone/>
            </a:pPr>
            <a:r>
              <a:rPr lang="ro-RO" altLang="ru-RU" b="1" i="1" dirty="0" smtClean="0"/>
              <a:t>Modelul </a:t>
            </a:r>
            <a:r>
              <a:rPr lang="ro-RO" altLang="ru-RU" b="1" i="1" dirty="0"/>
              <a:t>Ciclului de Viață </a:t>
            </a:r>
            <a:r>
              <a:rPr lang="ro-RO" altLang="ru-RU" b="1" i="1" dirty="0" smtClean="0"/>
              <a:t>- </a:t>
            </a:r>
            <a:r>
              <a:rPr lang="ro-RO" altLang="ru-RU" dirty="0"/>
              <a:t>poate fi privit ca structura, care include procesele, acțiunile și sarcinile realizate în timpul elaborării, funcționării și întreținerii produsului program pe întreaga perioadă de existență a sistemului, de la stabilirea cerințelor până la retragerea din </a:t>
            </a:r>
            <a:r>
              <a:rPr lang="ro-RO" altLang="ru-RU" dirty="0" smtClean="0"/>
              <a:t>uz.</a:t>
            </a:r>
            <a:endParaRPr lang="en-US" altLang="ru-RU" dirty="0"/>
          </a:p>
        </p:txBody>
      </p:sp>
    </p:spTree>
    <p:extLst>
      <p:ext uri="{BB962C8B-B14F-4D97-AF65-F5344CB8AC3E}">
        <p14:creationId xmlns:p14="http://schemas.microsoft.com/office/powerpoint/2010/main" val="23830744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Content Placeholder 2"/>
          <p:cNvSpPr>
            <a:spLocks noGrp="1"/>
          </p:cNvSpPr>
          <p:nvPr>
            <p:ph sz="quarter" idx="1"/>
          </p:nvPr>
        </p:nvSpPr>
        <p:spPr>
          <a:xfrm>
            <a:off x="1233054" y="1094509"/>
            <a:ext cx="10543309" cy="5358679"/>
          </a:xfrm>
        </p:spPr>
        <p:txBody>
          <a:bodyPr/>
          <a:lstStyle/>
          <a:p>
            <a:pPr marL="0" indent="0">
              <a:buNone/>
            </a:pPr>
            <a:r>
              <a:rPr lang="en-US" b="1" dirty="0" err="1"/>
              <a:t>Etapa</a:t>
            </a:r>
            <a:r>
              <a:rPr lang="en-US" b="1" dirty="0"/>
              <a:t> de </a:t>
            </a:r>
            <a:r>
              <a:rPr lang="en-US" b="1" dirty="0" err="1"/>
              <a:t>analiză</a:t>
            </a:r>
            <a:endParaRPr lang="ru-RU" altLang="ru-RU" dirty="0" smtClean="0"/>
          </a:p>
          <a:p>
            <a:r>
              <a:rPr lang="en-US" altLang="ru-RU" dirty="0" err="1" smtClean="0"/>
              <a:t>Aceasta</a:t>
            </a:r>
            <a:r>
              <a:rPr lang="en-US" altLang="ru-RU" dirty="0" smtClean="0"/>
              <a:t> </a:t>
            </a:r>
            <a:r>
              <a:rPr lang="en-US" altLang="ru-RU" dirty="0" err="1"/>
              <a:t>este</a:t>
            </a:r>
            <a:r>
              <a:rPr lang="en-US" altLang="ru-RU" dirty="0"/>
              <a:t> </a:t>
            </a:r>
            <a:r>
              <a:rPr lang="en-US" altLang="ru-RU" dirty="0" err="1"/>
              <a:t>etapa</a:t>
            </a:r>
            <a:r>
              <a:rPr lang="en-US" altLang="ru-RU" dirty="0"/>
              <a:t> </a:t>
            </a:r>
            <a:r>
              <a:rPr lang="en-US" altLang="ru-RU" dirty="0" err="1"/>
              <a:t>în</a:t>
            </a:r>
            <a:r>
              <a:rPr lang="en-US" altLang="ru-RU" dirty="0"/>
              <a:t> care se </a:t>
            </a:r>
            <a:r>
              <a:rPr lang="en-US" altLang="ru-RU" dirty="0" err="1"/>
              <a:t>constata</a:t>
            </a:r>
            <a:r>
              <a:rPr lang="en-US" altLang="ru-RU" dirty="0"/>
              <a:t> </a:t>
            </a:r>
            <a:r>
              <a:rPr lang="en-US" altLang="ru-RU" dirty="0" smtClean="0"/>
              <a:t>c</a:t>
            </a:r>
            <a:r>
              <a:rPr lang="ro-RO" altLang="ru-RU" dirty="0" smtClean="0"/>
              <a:t>ă</a:t>
            </a:r>
            <a:r>
              <a:rPr lang="en-US" altLang="ru-RU" dirty="0" smtClean="0"/>
              <a:t> </a:t>
            </a:r>
            <a:r>
              <a:rPr lang="en-US" altLang="ru-RU" dirty="0" err="1"/>
              <a:t>ar</a:t>
            </a:r>
            <a:r>
              <a:rPr lang="en-US" altLang="ru-RU" dirty="0"/>
              <a:t> fi </a:t>
            </a:r>
            <a:r>
              <a:rPr lang="en-US" altLang="ru-RU" dirty="0" err="1" smtClean="0"/>
              <a:t>util</a:t>
            </a:r>
            <a:r>
              <a:rPr lang="ro-RO" altLang="ru-RU" dirty="0" smtClean="0"/>
              <a:t>ă</a:t>
            </a:r>
            <a:r>
              <a:rPr lang="en-US" altLang="ru-RU" dirty="0" smtClean="0"/>
              <a:t> </a:t>
            </a:r>
            <a:r>
              <a:rPr lang="en-US" altLang="ru-RU" dirty="0"/>
              <a:t>o </a:t>
            </a:r>
            <a:r>
              <a:rPr lang="en-US" altLang="ru-RU" dirty="0" err="1" smtClean="0"/>
              <a:t>aplica</a:t>
            </a:r>
            <a:r>
              <a:rPr lang="ro-RO" altLang="ru-RU" dirty="0" smtClean="0"/>
              <a:t>ț</a:t>
            </a:r>
            <a:r>
              <a:rPr lang="en-US" altLang="ru-RU" dirty="0" err="1" smtClean="0"/>
              <a:t>ie</a:t>
            </a:r>
            <a:r>
              <a:rPr lang="en-US" altLang="ru-RU" dirty="0" smtClean="0"/>
              <a:t> </a:t>
            </a:r>
            <a:r>
              <a:rPr lang="en-US" altLang="ru-RU" dirty="0" err="1" smtClean="0"/>
              <a:t>informatic</a:t>
            </a:r>
            <a:r>
              <a:rPr lang="ro-RO" altLang="ru-RU" dirty="0" smtClean="0"/>
              <a:t>ă</a:t>
            </a:r>
            <a:r>
              <a:rPr lang="en-US" altLang="ru-RU" dirty="0" smtClean="0"/>
              <a:t> </a:t>
            </a:r>
            <a:r>
              <a:rPr lang="en-US" altLang="ru-RU" dirty="0" err="1"/>
              <a:t>si</a:t>
            </a:r>
            <a:r>
              <a:rPr lang="en-US" altLang="ru-RU" dirty="0"/>
              <a:t> se </a:t>
            </a:r>
            <a:r>
              <a:rPr lang="en-US" altLang="ru-RU" dirty="0" err="1"/>
              <a:t>ia</a:t>
            </a:r>
            <a:r>
              <a:rPr lang="en-US" altLang="ru-RU" dirty="0"/>
              <a:t> </a:t>
            </a:r>
            <a:r>
              <a:rPr lang="en-US" altLang="ru-RU" dirty="0" err="1"/>
              <a:t>decizia</a:t>
            </a:r>
            <a:r>
              <a:rPr lang="ro-RO" altLang="ru-RU" dirty="0"/>
              <a:t> </a:t>
            </a:r>
            <a:r>
              <a:rPr lang="en-US" altLang="ru-RU" dirty="0" err="1"/>
              <a:t>dezvoltarii</a:t>
            </a:r>
            <a:r>
              <a:rPr lang="en-US" altLang="ru-RU" dirty="0"/>
              <a:t> </a:t>
            </a:r>
            <a:r>
              <a:rPr lang="en-US" altLang="ru-RU" dirty="0" err="1"/>
              <a:t>unui</a:t>
            </a:r>
            <a:r>
              <a:rPr lang="en-US" altLang="ru-RU" dirty="0"/>
              <a:t> </a:t>
            </a:r>
            <a:r>
              <a:rPr lang="en-US" altLang="ru-RU" dirty="0" err="1"/>
              <a:t>sistem</a:t>
            </a:r>
            <a:r>
              <a:rPr lang="en-US" altLang="ru-RU" dirty="0"/>
              <a:t> </a:t>
            </a:r>
            <a:r>
              <a:rPr lang="ro-RO" altLang="ru-RU" dirty="0" smtClean="0"/>
              <a:t>informațional</a:t>
            </a:r>
            <a:r>
              <a:rPr lang="en-US" altLang="ru-RU" dirty="0" smtClean="0"/>
              <a:t>. </a:t>
            </a:r>
            <a:r>
              <a:rPr lang="en-US" altLang="ru-RU" dirty="0"/>
              <a:t>Fie c</a:t>
            </a:r>
            <a:r>
              <a:rPr lang="ro-RO" altLang="ru-RU" dirty="0"/>
              <a:t>ă</a:t>
            </a:r>
            <a:r>
              <a:rPr lang="en-US" altLang="ru-RU" dirty="0"/>
              <a:t> se </a:t>
            </a:r>
            <a:r>
              <a:rPr lang="en-US" altLang="ru-RU" dirty="0" err="1"/>
              <a:t>constat</a:t>
            </a:r>
            <a:r>
              <a:rPr lang="ro-RO" altLang="ru-RU" dirty="0"/>
              <a:t>ă</a:t>
            </a:r>
            <a:r>
              <a:rPr lang="en-US" altLang="ru-RU" dirty="0"/>
              <a:t> </a:t>
            </a:r>
            <a:r>
              <a:rPr lang="en-US" altLang="ru-RU" dirty="0" err="1"/>
              <a:t>existen</a:t>
            </a:r>
            <a:r>
              <a:rPr lang="ro-RO" altLang="ru-RU" dirty="0"/>
              <a:t>ţ</a:t>
            </a:r>
            <a:r>
              <a:rPr lang="en-US" altLang="ru-RU" dirty="0"/>
              <a:t>a </a:t>
            </a:r>
            <a:r>
              <a:rPr lang="en-US" altLang="ru-RU" dirty="0" err="1"/>
              <a:t>unei</a:t>
            </a:r>
            <a:r>
              <a:rPr lang="en-US" altLang="ru-RU" dirty="0"/>
              <a:t> pie</a:t>
            </a:r>
            <a:r>
              <a:rPr lang="ro-RO" altLang="ru-RU" dirty="0"/>
              <a:t>ţ</a:t>
            </a:r>
            <a:r>
              <a:rPr lang="en-US" altLang="ru-RU" dirty="0"/>
              <a:t>e </a:t>
            </a:r>
            <a:r>
              <a:rPr lang="en-US" altLang="ru-RU" dirty="0" err="1"/>
              <a:t>pentru</a:t>
            </a:r>
            <a:r>
              <a:rPr lang="en-US" altLang="ru-RU" dirty="0"/>
              <a:t> un </a:t>
            </a:r>
            <a:r>
              <a:rPr lang="en-US" altLang="ru-RU" dirty="0" err="1"/>
              <a:t>produs</a:t>
            </a:r>
            <a:r>
              <a:rPr lang="en-US" altLang="ru-RU" dirty="0"/>
              <a:t> de </a:t>
            </a:r>
            <a:r>
              <a:rPr lang="en-US" altLang="ru-RU" dirty="0" err="1"/>
              <a:t>uz</a:t>
            </a:r>
            <a:r>
              <a:rPr lang="en-US" altLang="ru-RU" dirty="0"/>
              <a:t> general, fie c</a:t>
            </a:r>
            <a:r>
              <a:rPr lang="ro-RO" altLang="ru-RU" dirty="0"/>
              <a:t>ă</a:t>
            </a:r>
            <a:r>
              <a:rPr lang="en-US" altLang="ru-RU" dirty="0"/>
              <a:t> o </a:t>
            </a:r>
            <a:r>
              <a:rPr lang="en-US" altLang="ru-RU" dirty="0" err="1"/>
              <a:t>anumit</a:t>
            </a:r>
            <a:r>
              <a:rPr lang="ro-RO" altLang="ru-RU" dirty="0"/>
              <a:t>ă</a:t>
            </a:r>
            <a:r>
              <a:rPr lang="en-US" altLang="ru-RU" dirty="0"/>
              <a:t> </a:t>
            </a:r>
            <a:r>
              <a:rPr lang="en-US" altLang="ru-RU" dirty="0" err="1"/>
              <a:t>organiza</a:t>
            </a:r>
            <a:r>
              <a:rPr lang="ro-RO" altLang="ru-RU" dirty="0"/>
              <a:t>ţ</a:t>
            </a:r>
            <a:r>
              <a:rPr lang="en-US" altLang="ru-RU" dirty="0" err="1"/>
              <a:t>ie</a:t>
            </a:r>
            <a:r>
              <a:rPr lang="en-US" altLang="ru-RU" dirty="0"/>
              <a:t> are </a:t>
            </a:r>
            <a:r>
              <a:rPr lang="en-US" altLang="ru-RU" dirty="0" err="1"/>
              <a:t>nevoie</a:t>
            </a:r>
            <a:r>
              <a:rPr lang="en-US" altLang="ru-RU" dirty="0"/>
              <a:t> de o </a:t>
            </a:r>
            <a:r>
              <a:rPr lang="en-US" altLang="ru-RU" dirty="0" err="1"/>
              <a:t>aplica</a:t>
            </a:r>
            <a:r>
              <a:rPr lang="ro-RO" altLang="ru-RU" dirty="0"/>
              <a:t>ţ</a:t>
            </a:r>
            <a:r>
              <a:rPr lang="en-US" altLang="ru-RU" dirty="0" err="1"/>
              <a:t>ie</a:t>
            </a:r>
            <a:r>
              <a:rPr lang="en-US" altLang="ru-RU" dirty="0"/>
              <a:t> </a:t>
            </a:r>
            <a:r>
              <a:rPr lang="en-US" altLang="ru-RU" dirty="0" err="1"/>
              <a:t>specializat</a:t>
            </a:r>
            <a:r>
              <a:rPr lang="ro-RO" altLang="ru-RU" dirty="0"/>
              <a:t>ă</a:t>
            </a:r>
            <a:r>
              <a:rPr lang="en-US" altLang="ru-RU" dirty="0"/>
              <a:t>, </a:t>
            </a:r>
            <a:r>
              <a:rPr lang="en-US" altLang="ru-RU" dirty="0" err="1"/>
              <a:t>în</a:t>
            </a:r>
            <a:r>
              <a:rPr lang="en-US" altLang="ru-RU" dirty="0"/>
              <a:t> mare </a:t>
            </a:r>
            <a:r>
              <a:rPr lang="en-US" altLang="ru-RU" dirty="0" err="1"/>
              <a:t>masur</a:t>
            </a:r>
            <a:r>
              <a:rPr lang="ro-RO" altLang="ru-RU" dirty="0"/>
              <a:t>ă</a:t>
            </a:r>
            <a:r>
              <a:rPr lang="en-US" altLang="ru-RU" dirty="0"/>
              <a:t> </a:t>
            </a:r>
            <a:r>
              <a:rPr lang="en-US" altLang="ru-RU" dirty="0" err="1"/>
              <a:t>aceast</a:t>
            </a:r>
            <a:r>
              <a:rPr lang="ro-RO" altLang="ru-RU" dirty="0"/>
              <a:t>ă</a:t>
            </a:r>
            <a:r>
              <a:rPr lang="en-US" altLang="ru-RU" dirty="0"/>
              <a:t> prim</a:t>
            </a:r>
            <a:r>
              <a:rPr lang="ro-RO" altLang="ru-RU" dirty="0"/>
              <a:t>ă</a:t>
            </a:r>
            <a:r>
              <a:rPr lang="en-US" altLang="ru-RU" dirty="0"/>
              <a:t> </a:t>
            </a:r>
            <a:r>
              <a:rPr lang="en-US" altLang="ru-RU" dirty="0" err="1"/>
              <a:t>etap</a:t>
            </a:r>
            <a:r>
              <a:rPr lang="ro-RO" altLang="ru-RU" dirty="0"/>
              <a:t>ă</a:t>
            </a:r>
            <a:r>
              <a:rPr lang="en-US" altLang="ru-RU" dirty="0"/>
              <a:t> </a:t>
            </a:r>
            <a:r>
              <a:rPr lang="en-US" altLang="ru-RU" dirty="0" err="1"/>
              <a:t>presupune</a:t>
            </a:r>
            <a:r>
              <a:rPr lang="en-US" altLang="ru-RU" dirty="0"/>
              <a:t> </a:t>
            </a:r>
            <a:r>
              <a:rPr lang="en-US" altLang="ru-RU" dirty="0" err="1"/>
              <a:t>mai</a:t>
            </a:r>
            <a:r>
              <a:rPr lang="en-US" altLang="ru-RU" dirty="0"/>
              <a:t> </a:t>
            </a:r>
            <a:r>
              <a:rPr lang="en-US" altLang="ru-RU" dirty="0" err="1"/>
              <a:t>degrab</a:t>
            </a:r>
            <a:r>
              <a:rPr lang="ro-RO" altLang="ru-RU" dirty="0"/>
              <a:t>ă</a:t>
            </a:r>
            <a:r>
              <a:rPr lang="en-US" altLang="ru-RU" dirty="0"/>
              <a:t> </a:t>
            </a:r>
            <a:r>
              <a:rPr lang="en-US" altLang="ru-RU" dirty="0" err="1"/>
              <a:t>luarea</a:t>
            </a:r>
            <a:r>
              <a:rPr lang="en-US" altLang="ru-RU" dirty="0"/>
              <a:t> </a:t>
            </a:r>
            <a:r>
              <a:rPr lang="en-US" altLang="ru-RU" dirty="0" err="1"/>
              <a:t>unor</a:t>
            </a:r>
            <a:r>
              <a:rPr lang="en-US" altLang="ru-RU" dirty="0"/>
              <a:t> </a:t>
            </a:r>
            <a:r>
              <a:rPr lang="en-US" altLang="ru-RU" dirty="0" err="1"/>
              <a:t>decizii</a:t>
            </a:r>
            <a:r>
              <a:rPr lang="en-US" altLang="ru-RU" dirty="0"/>
              <a:t> de management </a:t>
            </a:r>
            <a:r>
              <a:rPr lang="ro-RO" altLang="ru-RU" dirty="0"/>
              <a:t>ş</a:t>
            </a:r>
            <a:r>
              <a:rPr lang="en-US" altLang="ru-RU" dirty="0" err="1"/>
              <a:t>i</a:t>
            </a:r>
            <a:r>
              <a:rPr lang="en-US" altLang="ru-RU" dirty="0"/>
              <a:t> marketing </a:t>
            </a:r>
            <a:r>
              <a:rPr lang="en-US" altLang="ru-RU" dirty="0" err="1"/>
              <a:t>decât</a:t>
            </a:r>
            <a:r>
              <a:rPr lang="en-US" altLang="ru-RU" dirty="0"/>
              <a:t> </a:t>
            </a:r>
            <a:r>
              <a:rPr lang="en-US" altLang="ru-RU" dirty="0" err="1"/>
              <a:t>abordarea</a:t>
            </a:r>
            <a:r>
              <a:rPr lang="en-US" altLang="ru-RU" dirty="0"/>
              <a:t> </a:t>
            </a:r>
            <a:r>
              <a:rPr lang="en-US" altLang="ru-RU" dirty="0" err="1"/>
              <a:t>unor</a:t>
            </a:r>
            <a:r>
              <a:rPr lang="en-US" altLang="ru-RU" dirty="0"/>
              <a:t> problem legate de </a:t>
            </a:r>
            <a:r>
              <a:rPr lang="en-US" altLang="ru-RU" dirty="0" err="1"/>
              <a:t>studiul</a:t>
            </a:r>
            <a:r>
              <a:rPr lang="en-US" altLang="ru-RU" dirty="0"/>
              <a:t> </a:t>
            </a:r>
            <a:r>
              <a:rPr lang="en-US" altLang="ru-RU" dirty="0" err="1"/>
              <a:t>algoritmilor</a:t>
            </a:r>
            <a:r>
              <a:rPr lang="en-US" altLang="ru-RU" dirty="0"/>
              <a:t>. </a:t>
            </a:r>
            <a:endParaRPr lang="ro-RO" altLang="ru-RU" dirty="0"/>
          </a:p>
          <a:p>
            <a:r>
              <a:rPr lang="en-US" altLang="ru-RU" b="1" i="1" dirty="0"/>
              <a:t>Dup</a:t>
            </a:r>
            <a:r>
              <a:rPr lang="ro-RO" altLang="ru-RU" b="1" i="1" dirty="0"/>
              <a:t>ă</a:t>
            </a:r>
            <a:r>
              <a:rPr lang="en-US" altLang="ru-RU" b="1" i="1" dirty="0"/>
              <a:t> </a:t>
            </a:r>
            <a:r>
              <a:rPr lang="en-US" altLang="ru-RU" b="1" i="1" dirty="0" err="1"/>
              <a:t>luarea</a:t>
            </a:r>
            <a:r>
              <a:rPr lang="en-US" altLang="ru-RU" b="1" i="1" dirty="0"/>
              <a:t> </a:t>
            </a:r>
            <a:r>
              <a:rPr lang="en-US" altLang="ru-RU" b="1" i="1" dirty="0" err="1"/>
              <a:t>deciziei</a:t>
            </a:r>
            <a:r>
              <a:rPr lang="en-US" altLang="ru-RU" b="1" i="1" dirty="0"/>
              <a:t> de </a:t>
            </a:r>
            <a:r>
              <a:rPr lang="en-US" altLang="ru-RU" b="1" i="1" dirty="0" err="1"/>
              <a:t>dezvoltare</a:t>
            </a:r>
            <a:r>
              <a:rPr lang="en-US" altLang="ru-RU" b="1" i="1" dirty="0"/>
              <a:t> a </a:t>
            </a:r>
            <a:r>
              <a:rPr lang="en-US" altLang="ru-RU" b="1" i="1" dirty="0" err="1"/>
              <a:t>unui</a:t>
            </a:r>
            <a:r>
              <a:rPr lang="en-US" altLang="ru-RU" b="1" i="1" dirty="0"/>
              <a:t> </a:t>
            </a:r>
            <a:r>
              <a:rPr lang="en-US" altLang="ru-RU" b="1" i="1" dirty="0" err="1"/>
              <a:t>sistem</a:t>
            </a:r>
            <a:r>
              <a:rPr lang="en-US" altLang="ru-RU" b="1" i="1" dirty="0"/>
              <a:t> </a:t>
            </a:r>
            <a:r>
              <a:rPr lang="en-US" altLang="ru-RU" b="1" i="1" dirty="0" err="1"/>
              <a:t>informatic</a:t>
            </a:r>
            <a:r>
              <a:rPr lang="en-US" altLang="ru-RU" b="1" i="1" dirty="0"/>
              <a:t> </a:t>
            </a:r>
            <a:r>
              <a:rPr lang="en-US" altLang="ru-RU" b="1" i="1" dirty="0" err="1"/>
              <a:t>începe</a:t>
            </a:r>
            <a:r>
              <a:rPr lang="en-US" altLang="ru-RU" b="1" i="1" dirty="0"/>
              <a:t> </a:t>
            </a:r>
            <a:r>
              <a:rPr lang="en-US" altLang="ru-RU" b="1" i="1" dirty="0" err="1"/>
              <a:t>adevarata</a:t>
            </a:r>
            <a:r>
              <a:rPr lang="en-US" altLang="ru-RU" b="1" i="1" dirty="0"/>
              <a:t> </a:t>
            </a:r>
            <a:r>
              <a:rPr lang="en-US" altLang="ru-RU" b="1" i="1" dirty="0" err="1"/>
              <a:t>analiz</a:t>
            </a:r>
            <a:r>
              <a:rPr lang="ro-RO" altLang="ru-RU" b="1" i="1" dirty="0"/>
              <a:t>ă</a:t>
            </a:r>
            <a:r>
              <a:rPr lang="en-US" altLang="ru-RU" b="1" i="1" dirty="0"/>
              <a:t>, al c</a:t>
            </a:r>
            <a:r>
              <a:rPr lang="ro-RO" altLang="ru-RU" b="1" i="1" dirty="0"/>
              <a:t>ă</a:t>
            </a:r>
            <a:r>
              <a:rPr lang="en-US" altLang="ru-RU" b="1" i="1" dirty="0" err="1"/>
              <a:t>rei</a:t>
            </a:r>
            <a:r>
              <a:rPr lang="en-US" altLang="ru-RU" b="1" i="1" dirty="0"/>
              <a:t> </a:t>
            </a:r>
            <a:r>
              <a:rPr lang="en-US" altLang="ru-RU" b="1" i="1" dirty="0" err="1"/>
              <a:t>scop</a:t>
            </a:r>
            <a:r>
              <a:rPr lang="en-US" altLang="ru-RU" b="1" i="1" dirty="0"/>
              <a:t> principal </a:t>
            </a:r>
            <a:r>
              <a:rPr lang="en-US" altLang="ru-RU" b="1" i="1" dirty="0" err="1"/>
              <a:t>este</a:t>
            </a:r>
            <a:r>
              <a:rPr lang="en-US" altLang="ru-RU" b="1" i="1" dirty="0"/>
              <a:t> </a:t>
            </a:r>
            <a:r>
              <a:rPr lang="en-US" altLang="ru-RU" b="1" i="1" dirty="0" err="1"/>
              <a:t>identificarea</a:t>
            </a:r>
            <a:r>
              <a:rPr lang="en-US" altLang="ru-RU" b="1" i="1" dirty="0"/>
              <a:t> </a:t>
            </a:r>
            <a:r>
              <a:rPr lang="en-US" altLang="ru-RU" b="1" i="1" dirty="0" err="1"/>
              <a:t>necesit</a:t>
            </a:r>
            <a:r>
              <a:rPr lang="ro-RO" altLang="ru-RU" b="1" i="1" dirty="0"/>
              <a:t>ăţ</a:t>
            </a:r>
            <a:r>
              <a:rPr lang="en-US" altLang="ru-RU" b="1" i="1" dirty="0" err="1"/>
              <a:t>ilor</a:t>
            </a:r>
            <a:r>
              <a:rPr lang="en-US" altLang="ru-RU" b="1" i="1" dirty="0"/>
              <a:t> </a:t>
            </a:r>
            <a:r>
              <a:rPr lang="en-US" altLang="ru-RU" b="1" i="1" dirty="0" err="1"/>
              <a:t>utilizatorului</a:t>
            </a:r>
            <a:r>
              <a:rPr lang="en-US" altLang="ru-RU" b="1" i="1" dirty="0"/>
              <a:t> </a:t>
            </a:r>
            <a:r>
              <a:rPr lang="en-US" altLang="ru-RU" b="1" i="1" dirty="0" err="1"/>
              <a:t>poten</a:t>
            </a:r>
            <a:r>
              <a:rPr lang="ro-RO" altLang="ru-RU" b="1" i="1" dirty="0"/>
              <a:t>ţ</a:t>
            </a:r>
            <a:r>
              <a:rPr lang="en-US" altLang="ru-RU" b="1" i="1" dirty="0" err="1"/>
              <a:t>ial</a:t>
            </a:r>
            <a:r>
              <a:rPr lang="en-US" altLang="ru-RU" b="1" i="1" dirty="0"/>
              <a:t> al </a:t>
            </a:r>
            <a:r>
              <a:rPr lang="en-US" altLang="ru-RU" b="1" i="1" dirty="0" err="1"/>
              <a:t>sistemului</a:t>
            </a:r>
            <a:r>
              <a:rPr lang="en-US" altLang="ru-RU" b="1" i="1" dirty="0"/>
              <a:t>. </a:t>
            </a:r>
            <a:endParaRPr lang="ru-RU" altLang="ru-RU" b="1" i="1" dirty="0"/>
          </a:p>
          <a:p>
            <a:endParaRPr lang="ru-RU" altLang="ru-RU" dirty="0" smtClean="0"/>
          </a:p>
        </p:txBody>
      </p:sp>
    </p:spTree>
    <p:extLst>
      <p:ext uri="{BB962C8B-B14F-4D97-AF65-F5344CB8AC3E}">
        <p14:creationId xmlns:p14="http://schemas.microsoft.com/office/powerpoint/2010/main" val="6858844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1076"/>
            <a:ext cx="10465676" cy="6101255"/>
          </a:xfrm>
        </p:spPr>
        <p:txBody>
          <a:bodyPr>
            <a:normAutofit/>
          </a:bodyPr>
          <a:lstStyle/>
          <a:p>
            <a:endParaRPr lang="ro-RO" dirty="0" smtClean="0"/>
          </a:p>
          <a:p>
            <a:r>
              <a:rPr lang="en-US" dirty="0" smtClean="0"/>
              <a:t>Nu</a:t>
            </a:r>
            <a:r>
              <a:rPr lang="en-US" dirty="0"/>
              <a:t> </a:t>
            </a:r>
            <a:r>
              <a:rPr lang="en-US" dirty="0" err="1"/>
              <a:t>există</a:t>
            </a:r>
            <a:r>
              <a:rPr lang="en-US" dirty="0"/>
              <a:t> </a:t>
            </a:r>
            <a:r>
              <a:rPr lang="en-US" dirty="0" err="1"/>
              <a:t>sisteme</a:t>
            </a:r>
            <a:r>
              <a:rPr lang="en-US" dirty="0"/>
              <a:t> </a:t>
            </a:r>
            <a:r>
              <a:rPr lang="en-US" dirty="0" err="1"/>
              <a:t>informaționale</a:t>
            </a:r>
            <a:r>
              <a:rPr lang="en-US" dirty="0"/>
              <a:t> care </a:t>
            </a:r>
            <a:r>
              <a:rPr lang="en-US" dirty="0" err="1"/>
              <a:t>să</a:t>
            </a:r>
            <a:r>
              <a:rPr lang="en-US" dirty="0"/>
              <a:t> </a:t>
            </a:r>
            <a:r>
              <a:rPr lang="en-US" dirty="0" err="1"/>
              <a:t>poate</a:t>
            </a:r>
            <a:r>
              <a:rPr lang="en-US" dirty="0"/>
              <a:t> </a:t>
            </a:r>
            <a:r>
              <a:rPr lang="en-US" dirty="0" err="1"/>
              <a:t>afirma</a:t>
            </a:r>
            <a:r>
              <a:rPr lang="en-US" dirty="0"/>
              <a:t> </a:t>
            </a:r>
            <a:r>
              <a:rPr lang="en-US" dirty="0" err="1"/>
              <a:t>că</a:t>
            </a:r>
            <a:r>
              <a:rPr lang="en-US" dirty="0"/>
              <a:t> </a:t>
            </a:r>
            <a:r>
              <a:rPr lang="en-US" dirty="0" err="1"/>
              <a:t>sunt</a:t>
            </a:r>
            <a:r>
              <a:rPr lang="en-US" dirty="0"/>
              <a:t> „</a:t>
            </a:r>
            <a:r>
              <a:rPr lang="en-US" dirty="0" err="1"/>
              <a:t>ideale</a:t>
            </a:r>
            <a:r>
              <a:rPr lang="en-US" dirty="0"/>
              <a:t>” din </a:t>
            </a:r>
            <a:r>
              <a:rPr lang="en-US" dirty="0" err="1"/>
              <a:t>punct</a:t>
            </a:r>
            <a:r>
              <a:rPr lang="en-US" dirty="0"/>
              <a:t> de </a:t>
            </a:r>
            <a:r>
              <a:rPr lang="en-US" dirty="0" err="1"/>
              <a:t>vedere</a:t>
            </a:r>
            <a:r>
              <a:rPr lang="en-US" dirty="0"/>
              <a:t> al </a:t>
            </a:r>
            <a:r>
              <a:rPr lang="en-US" dirty="0" err="1"/>
              <a:t>utilităţii</a:t>
            </a:r>
            <a:r>
              <a:rPr lang="en-US" dirty="0"/>
              <a:t> </a:t>
            </a:r>
            <a:r>
              <a:rPr lang="en-US" dirty="0" err="1"/>
              <a:t>oferite</a:t>
            </a:r>
            <a:r>
              <a:rPr lang="en-US" dirty="0"/>
              <a:t> </a:t>
            </a:r>
            <a:r>
              <a:rPr lang="en-US" dirty="0" err="1"/>
              <a:t>utilizatorilor</a:t>
            </a:r>
            <a:r>
              <a:rPr lang="en-US" dirty="0"/>
              <a:t>. </a:t>
            </a:r>
            <a:endParaRPr lang="ro-RO" dirty="0" smtClean="0"/>
          </a:p>
          <a:p>
            <a:r>
              <a:rPr lang="en-US" dirty="0" smtClean="0"/>
              <a:t>Cu </a:t>
            </a:r>
            <a:r>
              <a:rPr lang="en-US" dirty="0" err="1"/>
              <a:t>toate</a:t>
            </a:r>
            <a:r>
              <a:rPr lang="en-US" dirty="0"/>
              <a:t> </a:t>
            </a:r>
            <a:r>
              <a:rPr lang="en-US" dirty="0" err="1"/>
              <a:t>acestea</a:t>
            </a:r>
            <a:r>
              <a:rPr lang="en-US" dirty="0"/>
              <a:t>, </a:t>
            </a:r>
            <a:r>
              <a:rPr lang="en-US" dirty="0" err="1"/>
              <a:t>produselor</a:t>
            </a:r>
            <a:r>
              <a:rPr lang="en-US" dirty="0"/>
              <a:t> </a:t>
            </a:r>
            <a:r>
              <a:rPr lang="en-US" dirty="0" err="1"/>
              <a:t>softwarw</a:t>
            </a:r>
            <a:r>
              <a:rPr lang="en-US" dirty="0"/>
              <a:t> cu o </a:t>
            </a:r>
            <a:r>
              <a:rPr lang="en-US" dirty="0" err="1"/>
              <a:t>utilitate</a:t>
            </a:r>
            <a:r>
              <a:rPr lang="en-US" dirty="0"/>
              <a:t> </a:t>
            </a:r>
            <a:r>
              <a:rPr lang="en-US" dirty="0" err="1" smtClean="0"/>
              <a:t>pe</a:t>
            </a:r>
            <a:r>
              <a:rPr lang="ro-RO" dirty="0" smtClean="0"/>
              <a:t>r</a:t>
            </a:r>
            <a:r>
              <a:rPr lang="en-US" dirty="0" err="1" smtClean="0"/>
              <a:t>cepută</a:t>
            </a:r>
            <a:r>
              <a:rPr lang="en-US" dirty="0" smtClean="0"/>
              <a:t> </a:t>
            </a:r>
            <a:r>
              <a:rPr lang="en-US" dirty="0" err="1"/>
              <a:t>mai</a:t>
            </a:r>
            <a:r>
              <a:rPr lang="en-US" dirty="0"/>
              <a:t> </a:t>
            </a:r>
            <a:r>
              <a:rPr lang="en-US" dirty="0" err="1"/>
              <a:t>bună</a:t>
            </a:r>
            <a:r>
              <a:rPr lang="en-US" dirty="0"/>
              <a:t> </a:t>
            </a:r>
            <a:r>
              <a:rPr lang="en-US" dirty="0" err="1"/>
              <a:t>sunt</a:t>
            </a:r>
            <a:r>
              <a:rPr lang="en-US" dirty="0"/>
              <a:t> </a:t>
            </a:r>
            <a:r>
              <a:rPr lang="en-US" dirty="0" err="1"/>
              <a:t>preferate</a:t>
            </a:r>
            <a:r>
              <a:rPr lang="en-US" dirty="0"/>
              <a:t> cu </a:t>
            </a:r>
            <a:r>
              <a:rPr lang="en-US" dirty="0" err="1"/>
              <a:t>regularitate</a:t>
            </a:r>
            <a:r>
              <a:rPr lang="en-US" dirty="0"/>
              <a:t> de </a:t>
            </a:r>
            <a:r>
              <a:rPr lang="en-US" dirty="0" err="1"/>
              <a:t>către</a:t>
            </a:r>
            <a:r>
              <a:rPr lang="en-US" dirty="0"/>
              <a:t> </a:t>
            </a:r>
            <a:r>
              <a:rPr lang="en-US" dirty="0" err="1"/>
              <a:t>cumpărători</a:t>
            </a:r>
            <a:r>
              <a:rPr lang="en-US" dirty="0"/>
              <a:t>, </a:t>
            </a:r>
            <a:r>
              <a:rPr lang="en-US" dirty="0" err="1"/>
              <a:t>iar</a:t>
            </a:r>
            <a:r>
              <a:rPr lang="en-US" dirty="0"/>
              <a:t> </a:t>
            </a:r>
            <a:r>
              <a:rPr lang="en-US" dirty="0" err="1"/>
              <a:t>utilitatea</a:t>
            </a:r>
            <a:r>
              <a:rPr lang="en-US" dirty="0"/>
              <a:t> </a:t>
            </a:r>
            <a:r>
              <a:rPr lang="en-US" dirty="0" err="1"/>
              <a:t>percepută</a:t>
            </a:r>
            <a:r>
              <a:rPr lang="en-US" dirty="0"/>
              <a:t> </a:t>
            </a:r>
            <a:r>
              <a:rPr lang="en-US" dirty="0" err="1"/>
              <a:t>bună</a:t>
            </a:r>
            <a:r>
              <a:rPr lang="en-US" dirty="0"/>
              <a:t> </a:t>
            </a:r>
            <a:r>
              <a:rPr lang="en-US" dirty="0" err="1"/>
              <a:t>este</a:t>
            </a:r>
            <a:r>
              <a:rPr lang="en-US" dirty="0"/>
              <a:t> de </a:t>
            </a:r>
            <a:r>
              <a:rPr lang="en-US" dirty="0" err="1"/>
              <a:t>regulă</a:t>
            </a:r>
            <a:r>
              <a:rPr lang="en-US" dirty="0"/>
              <a:t> o </a:t>
            </a:r>
            <a:r>
              <a:rPr lang="en-US" dirty="0" err="1"/>
              <a:t>expresie</a:t>
            </a:r>
            <a:r>
              <a:rPr lang="en-US" dirty="0"/>
              <a:t> a </a:t>
            </a:r>
            <a:r>
              <a:rPr lang="en-US" dirty="0" err="1"/>
              <a:t>unui</a:t>
            </a:r>
            <a:r>
              <a:rPr lang="en-US" dirty="0"/>
              <a:t> process de </a:t>
            </a:r>
            <a:r>
              <a:rPr lang="en-US" dirty="0" err="1"/>
              <a:t>concepție</a:t>
            </a:r>
            <a:r>
              <a:rPr lang="en-US" dirty="0"/>
              <a:t> </a:t>
            </a:r>
            <a:r>
              <a:rPr lang="en-US" dirty="0" err="1"/>
              <a:t>și</a:t>
            </a:r>
            <a:r>
              <a:rPr lang="en-US" dirty="0"/>
              <a:t> </a:t>
            </a:r>
            <a:r>
              <a:rPr lang="en-US" dirty="0" err="1"/>
              <a:t>execuție</a:t>
            </a:r>
            <a:r>
              <a:rPr lang="en-US" dirty="0"/>
              <a:t> care a </a:t>
            </a:r>
            <a:r>
              <a:rPr lang="en-US" dirty="0" err="1"/>
              <a:t>ținut</a:t>
            </a:r>
            <a:r>
              <a:rPr lang="en-US" dirty="0"/>
              <a:t> </a:t>
            </a:r>
            <a:r>
              <a:rPr lang="en-US" dirty="0" err="1"/>
              <a:t>seama</a:t>
            </a:r>
            <a:r>
              <a:rPr lang="en-US" dirty="0"/>
              <a:t> cu </a:t>
            </a:r>
            <a:r>
              <a:rPr lang="en-US" dirty="0" err="1"/>
              <a:t>consecvență</a:t>
            </a:r>
            <a:r>
              <a:rPr lang="en-US" dirty="0"/>
              <a:t> de </a:t>
            </a:r>
            <a:r>
              <a:rPr lang="en-US" dirty="0" err="1"/>
              <a:t>nevoile</a:t>
            </a:r>
            <a:r>
              <a:rPr lang="en-US" dirty="0"/>
              <a:t> </a:t>
            </a:r>
            <a:r>
              <a:rPr lang="en-US" dirty="0" err="1" smtClean="0"/>
              <a:t>publicului</a:t>
            </a:r>
            <a:endParaRPr lang="ro-RO" dirty="0" smtClean="0"/>
          </a:p>
          <a:p>
            <a:r>
              <a:rPr lang="en-US" dirty="0" smtClean="0"/>
              <a:t> </a:t>
            </a:r>
            <a:r>
              <a:rPr lang="en-US" dirty="0" err="1"/>
              <a:t>și</a:t>
            </a:r>
            <a:r>
              <a:rPr lang="en-US" dirty="0"/>
              <a:t> </a:t>
            </a:r>
            <a:r>
              <a:rPr lang="en-US" dirty="0" err="1"/>
              <a:t>în</a:t>
            </a:r>
            <a:r>
              <a:rPr lang="en-US" dirty="0"/>
              <a:t> </a:t>
            </a:r>
            <a:r>
              <a:rPr lang="en-US" dirty="0" err="1"/>
              <a:t>principiu</a:t>
            </a:r>
            <a:r>
              <a:rPr lang="en-US" dirty="0"/>
              <a:t>, </a:t>
            </a:r>
            <a:r>
              <a:rPr lang="en-US" dirty="0" err="1"/>
              <a:t>dacă</a:t>
            </a:r>
            <a:r>
              <a:rPr lang="en-US" dirty="0"/>
              <a:t> se </a:t>
            </a:r>
            <a:r>
              <a:rPr lang="en-US" dirty="0" err="1"/>
              <a:t>dorește</a:t>
            </a:r>
            <a:r>
              <a:rPr lang="en-US" dirty="0"/>
              <a:t> </a:t>
            </a:r>
            <a:r>
              <a:rPr lang="en-US" dirty="0" err="1"/>
              <a:t>realizarea</a:t>
            </a:r>
            <a:r>
              <a:rPr lang="en-US" dirty="0"/>
              <a:t> </a:t>
            </a:r>
            <a:r>
              <a:rPr lang="en-US" dirty="0" err="1"/>
              <a:t>unui</a:t>
            </a:r>
            <a:r>
              <a:rPr lang="en-US" dirty="0"/>
              <a:t> system </a:t>
            </a:r>
            <a:r>
              <a:rPr lang="en-US" dirty="0" err="1" smtClean="0"/>
              <a:t>informatic</a:t>
            </a:r>
            <a:r>
              <a:rPr lang="ro-RO" dirty="0" smtClean="0"/>
              <a:t> </a:t>
            </a:r>
            <a:r>
              <a:rPr lang="en-US" dirty="0" smtClean="0"/>
              <a:t>cu </a:t>
            </a:r>
            <a:r>
              <a:rPr lang="en-US" dirty="0"/>
              <a:t>o </a:t>
            </a:r>
            <a:r>
              <a:rPr lang="en-US" dirty="0" err="1"/>
              <a:t>utilitate</a:t>
            </a:r>
            <a:r>
              <a:rPr lang="en-US" dirty="0"/>
              <a:t> </a:t>
            </a:r>
            <a:r>
              <a:rPr lang="en-US" dirty="0" err="1"/>
              <a:t>pecepută</a:t>
            </a:r>
            <a:r>
              <a:rPr lang="en-US" dirty="0"/>
              <a:t> </a:t>
            </a:r>
            <a:r>
              <a:rPr lang="en-US" dirty="0" err="1"/>
              <a:t>ridicată</a:t>
            </a:r>
            <a:r>
              <a:rPr lang="en-US" dirty="0"/>
              <a:t>, </a:t>
            </a:r>
            <a:r>
              <a:rPr lang="en-US" dirty="0" err="1"/>
              <a:t>procesul</a:t>
            </a:r>
            <a:r>
              <a:rPr lang="en-US" dirty="0"/>
              <a:t> de design </a:t>
            </a:r>
            <a:r>
              <a:rPr lang="en-US" dirty="0" err="1"/>
              <a:t>trebuie</a:t>
            </a:r>
            <a:r>
              <a:rPr lang="en-US" dirty="0"/>
              <a:t> </a:t>
            </a:r>
            <a:r>
              <a:rPr lang="en-US" dirty="0" err="1"/>
              <a:t>să</a:t>
            </a:r>
            <a:r>
              <a:rPr lang="en-US" dirty="0"/>
              <a:t> </a:t>
            </a:r>
            <a:r>
              <a:rPr lang="en-US" dirty="0" err="1"/>
              <a:t>debuteze</a:t>
            </a:r>
            <a:r>
              <a:rPr lang="en-US" dirty="0"/>
              <a:t> </a:t>
            </a:r>
            <a:r>
              <a:rPr lang="en-US" dirty="0" err="1"/>
              <a:t>prin</a:t>
            </a:r>
            <a:r>
              <a:rPr lang="en-US" dirty="0"/>
              <a:t> </a:t>
            </a:r>
            <a:r>
              <a:rPr lang="en-US" dirty="0" err="1"/>
              <a:t>stabilirea</a:t>
            </a:r>
            <a:r>
              <a:rPr lang="en-US" dirty="0"/>
              <a:t> </a:t>
            </a:r>
            <a:r>
              <a:rPr lang="en-US" dirty="0" err="1"/>
              <a:t>obiectivului</a:t>
            </a:r>
            <a:r>
              <a:rPr lang="en-US" dirty="0"/>
              <a:t> </a:t>
            </a:r>
            <a:r>
              <a:rPr lang="en-US" dirty="0" err="1"/>
              <a:t>primar</a:t>
            </a:r>
            <a:r>
              <a:rPr lang="en-US" dirty="0"/>
              <a:t> al </a:t>
            </a:r>
            <a:r>
              <a:rPr lang="en-US" dirty="0" err="1"/>
              <a:t>acelui</a:t>
            </a:r>
            <a:r>
              <a:rPr lang="en-US" dirty="0"/>
              <a:t> </a:t>
            </a:r>
            <a:r>
              <a:rPr lang="en-US" dirty="0" err="1"/>
              <a:t>produs</a:t>
            </a:r>
            <a:r>
              <a:rPr lang="en-US" dirty="0"/>
              <a:t> software, </a:t>
            </a:r>
            <a:endParaRPr lang="ro-RO" dirty="0" smtClean="0"/>
          </a:p>
          <a:p>
            <a:r>
              <a:rPr lang="en-US" dirty="0" err="1" smtClean="0"/>
              <a:t>identificarea</a:t>
            </a:r>
            <a:r>
              <a:rPr lang="en-US" dirty="0" smtClean="0"/>
              <a:t> </a:t>
            </a:r>
            <a:r>
              <a:rPr lang="en-US" dirty="0" err="1"/>
              <a:t>publicului</a:t>
            </a:r>
            <a:r>
              <a:rPr lang="en-US" dirty="0"/>
              <a:t> </a:t>
            </a:r>
            <a:r>
              <a:rPr lang="en-US" dirty="0" err="1"/>
              <a:t>țintă</a:t>
            </a:r>
            <a:r>
              <a:rPr lang="en-US" dirty="0"/>
              <a:t> </a:t>
            </a:r>
            <a:r>
              <a:rPr lang="en-US" dirty="0" err="1"/>
              <a:t>și</a:t>
            </a:r>
            <a:r>
              <a:rPr lang="en-US" dirty="0"/>
              <a:t> a </a:t>
            </a:r>
            <a:r>
              <a:rPr lang="en-US" dirty="0" err="1"/>
              <a:t>competitorilor</a:t>
            </a:r>
            <a:r>
              <a:rPr lang="en-US" dirty="0"/>
              <a:t> </a:t>
            </a:r>
            <a:r>
              <a:rPr lang="en-US" dirty="0" err="1"/>
              <a:t>existenți</a:t>
            </a:r>
            <a:r>
              <a:rPr lang="en-US" dirty="0"/>
              <a:t> la </a:t>
            </a:r>
            <a:r>
              <a:rPr lang="en-US" dirty="0" err="1"/>
              <a:t>nivelul</a:t>
            </a:r>
            <a:r>
              <a:rPr lang="en-US" dirty="0"/>
              <a:t> </a:t>
            </a:r>
            <a:r>
              <a:rPr lang="en-US" dirty="0" err="1"/>
              <a:t>publicului</a:t>
            </a:r>
            <a:r>
              <a:rPr lang="en-US" dirty="0"/>
              <a:t> </a:t>
            </a:r>
            <a:r>
              <a:rPr lang="en-US" dirty="0" err="1"/>
              <a:t>țintă</a:t>
            </a:r>
            <a:r>
              <a:rPr lang="en-US" dirty="0"/>
              <a:t>, </a:t>
            </a:r>
            <a:r>
              <a:rPr lang="en-US" dirty="0" err="1"/>
              <a:t>în</a:t>
            </a:r>
            <a:r>
              <a:rPr lang="en-US" dirty="0"/>
              <a:t> </a:t>
            </a:r>
            <a:r>
              <a:rPr lang="en-US" dirty="0" err="1"/>
              <a:t>specual</a:t>
            </a:r>
            <a:r>
              <a:rPr lang="en-US" dirty="0"/>
              <a:t> a </a:t>
            </a:r>
            <a:r>
              <a:rPr lang="en-US" dirty="0" err="1"/>
              <a:t>acelora</a:t>
            </a:r>
            <a:r>
              <a:rPr lang="en-US" dirty="0"/>
              <a:t> care </a:t>
            </a:r>
            <a:r>
              <a:rPr lang="en-US" dirty="0" err="1"/>
              <a:t>sunt</a:t>
            </a:r>
            <a:r>
              <a:rPr lang="en-US" dirty="0"/>
              <a:t> la </a:t>
            </a:r>
            <a:r>
              <a:rPr lang="en-US" dirty="0" err="1"/>
              <a:t>momentul</a:t>
            </a:r>
            <a:r>
              <a:rPr lang="en-US" dirty="0"/>
              <a:t> respective </a:t>
            </a:r>
            <a:r>
              <a:rPr lang="en-US" dirty="0" err="1"/>
              <a:t>lideri</a:t>
            </a:r>
            <a:r>
              <a:rPr lang="en-US" dirty="0"/>
              <a:t> de </a:t>
            </a:r>
            <a:r>
              <a:rPr lang="en-US" dirty="0" err="1"/>
              <a:t>piață</a:t>
            </a:r>
            <a:r>
              <a:rPr lang="en-US" dirty="0"/>
              <a:t> </a:t>
            </a:r>
            <a:endParaRPr lang="ru-RU" dirty="0"/>
          </a:p>
          <a:p>
            <a:endParaRPr lang="ru-RU" dirty="0"/>
          </a:p>
        </p:txBody>
      </p:sp>
    </p:spTree>
    <p:extLst>
      <p:ext uri="{BB962C8B-B14F-4D97-AF65-F5344CB8AC3E}">
        <p14:creationId xmlns:p14="http://schemas.microsoft.com/office/powerpoint/2010/main" val="22649646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Content Placeholder 2"/>
          <p:cNvSpPr>
            <a:spLocks noGrp="1"/>
          </p:cNvSpPr>
          <p:nvPr>
            <p:ph sz="quarter" idx="1"/>
          </p:nvPr>
        </p:nvSpPr>
        <p:spPr>
          <a:xfrm>
            <a:off x="886691" y="401782"/>
            <a:ext cx="10307782" cy="5929168"/>
          </a:xfrm>
        </p:spPr>
        <p:txBody>
          <a:bodyPr>
            <a:normAutofit/>
          </a:bodyPr>
          <a:lstStyle/>
          <a:p>
            <a:pPr marL="0" indent="0">
              <a:buNone/>
            </a:pPr>
            <a:r>
              <a:rPr lang="ro-RO" altLang="ru-RU" sz="2400" i="1" dirty="0">
                <a:solidFill>
                  <a:schemeClr val="accent2"/>
                </a:solidFill>
              </a:rPr>
              <a:t>Etapa de </a:t>
            </a:r>
            <a:r>
              <a:rPr lang="en-US" altLang="ru-RU" sz="2400" i="1" dirty="0" err="1">
                <a:solidFill>
                  <a:schemeClr val="accent2"/>
                </a:solidFill>
              </a:rPr>
              <a:t>Proiectare</a:t>
            </a:r>
            <a:r>
              <a:rPr lang="ro-RO" altLang="ru-RU" sz="2400" i="1" dirty="0">
                <a:solidFill>
                  <a:schemeClr val="accent2"/>
                </a:solidFill>
              </a:rPr>
              <a:t> ahitecturală</a:t>
            </a:r>
            <a:endParaRPr lang="ru-RU" altLang="ru-RU" sz="2400" i="1" dirty="0" smtClean="0">
              <a:solidFill>
                <a:schemeClr val="accent2"/>
              </a:solidFill>
            </a:endParaRPr>
          </a:p>
          <a:p>
            <a:r>
              <a:rPr lang="en-US" altLang="ru-RU" sz="2400" dirty="0" err="1" smtClean="0"/>
              <a:t>În</a:t>
            </a:r>
            <a:r>
              <a:rPr lang="en-US" altLang="ru-RU" sz="2400" dirty="0" smtClean="0"/>
              <a:t> </a:t>
            </a:r>
            <a:r>
              <a:rPr lang="en-US" altLang="ru-RU" sz="2400" dirty="0" err="1"/>
              <a:t>faza</a:t>
            </a:r>
            <a:r>
              <a:rPr lang="en-US" altLang="ru-RU" sz="2400" dirty="0"/>
              <a:t> de </a:t>
            </a:r>
            <a:r>
              <a:rPr lang="en-US" altLang="ru-RU" sz="2400" dirty="0" err="1"/>
              <a:t>proiectare</a:t>
            </a:r>
            <a:r>
              <a:rPr lang="en-US" altLang="ru-RU" sz="2400" dirty="0"/>
              <a:t> </a:t>
            </a:r>
            <a:r>
              <a:rPr lang="en-US" altLang="ru-RU" sz="2400" dirty="0" err="1"/>
              <a:t>sunt</a:t>
            </a:r>
            <a:r>
              <a:rPr lang="en-US" altLang="ru-RU" sz="2400" dirty="0"/>
              <a:t> </a:t>
            </a:r>
            <a:r>
              <a:rPr lang="en-US" altLang="ru-RU" sz="2400" dirty="0" err="1"/>
              <a:t>dezvoltate</a:t>
            </a:r>
            <a:r>
              <a:rPr lang="en-US" altLang="ru-RU" sz="2400" dirty="0"/>
              <a:t> </a:t>
            </a:r>
            <a:r>
              <a:rPr lang="en-US" altLang="ru-RU" sz="2400" dirty="0" err="1"/>
              <a:t>detaliile</a:t>
            </a:r>
            <a:r>
              <a:rPr lang="en-US" altLang="ru-RU" sz="2400" dirty="0"/>
              <a:t> </a:t>
            </a:r>
            <a:r>
              <a:rPr lang="en-US" altLang="ru-RU" sz="2400" dirty="0" err="1"/>
              <a:t>tehnice</a:t>
            </a:r>
            <a:r>
              <a:rPr lang="en-US" altLang="ru-RU" sz="2400" dirty="0"/>
              <a:t> ale </a:t>
            </a:r>
            <a:r>
              <a:rPr lang="en-US" altLang="ru-RU" sz="2400" dirty="0" err="1"/>
              <a:t>sistemului</a:t>
            </a:r>
            <a:r>
              <a:rPr lang="en-US" altLang="ru-RU" sz="2400" dirty="0"/>
              <a:t>. </a:t>
            </a:r>
            <a:r>
              <a:rPr lang="en-US" altLang="ru-RU" sz="2400" dirty="0" err="1"/>
              <a:t>În</a:t>
            </a:r>
            <a:r>
              <a:rPr lang="en-US" altLang="ru-RU" sz="2400" dirty="0"/>
              <a:t> </a:t>
            </a:r>
            <a:r>
              <a:rPr lang="en-US" altLang="ru-RU" sz="2400" dirty="0" err="1"/>
              <a:t>aceast</a:t>
            </a:r>
            <a:r>
              <a:rPr lang="ro-RO" altLang="ru-RU" sz="2400" dirty="0"/>
              <a:t>ă</a:t>
            </a:r>
            <a:r>
              <a:rPr lang="en-US" altLang="ru-RU" sz="2400" dirty="0"/>
              <a:t> </a:t>
            </a:r>
            <a:r>
              <a:rPr lang="en-US" altLang="ru-RU" sz="2400" dirty="0" err="1"/>
              <a:t>etap</a:t>
            </a:r>
            <a:r>
              <a:rPr lang="ro-RO" altLang="ru-RU" sz="2400" dirty="0"/>
              <a:t>ă</a:t>
            </a:r>
            <a:r>
              <a:rPr lang="en-US" altLang="ru-RU" sz="2400" dirty="0"/>
              <a:t>,</a:t>
            </a:r>
            <a:r>
              <a:rPr lang="ro-RO" altLang="ru-RU" sz="2400" dirty="0"/>
              <a:t> </a:t>
            </a:r>
            <a:r>
              <a:rPr lang="en-US" altLang="ru-RU" sz="2400" dirty="0" err="1"/>
              <a:t>sistemul</a:t>
            </a:r>
            <a:r>
              <a:rPr lang="en-US" altLang="ru-RU" sz="2400" dirty="0"/>
              <a:t> </a:t>
            </a:r>
            <a:r>
              <a:rPr lang="en-US" altLang="ru-RU" sz="2400" dirty="0" err="1"/>
              <a:t>este</a:t>
            </a:r>
            <a:r>
              <a:rPr lang="en-US" altLang="ru-RU" sz="2400" dirty="0"/>
              <a:t> </a:t>
            </a:r>
            <a:r>
              <a:rPr lang="en-US" altLang="ru-RU" sz="2400" dirty="0" err="1"/>
              <a:t>descompus</a:t>
            </a:r>
            <a:r>
              <a:rPr lang="en-US" altLang="ru-RU" sz="2400" dirty="0"/>
              <a:t> </a:t>
            </a:r>
            <a:r>
              <a:rPr lang="en-US" altLang="ru-RU" sz="2400" dirty="0" err="1"/>
              <a:t>în</a:t>
            </a:r>
            <a:r>
              <a:rPr lang="en-US" altLang="ru-RU" sz="2400" dirty="0"/>
              <a:t> </a:t>
            </a:r>
            <a:r>
              <a:rPr lang="en-US" altLang="ru-RU" sz="2400" dirty="0" err="1"/>
              <a:t>componente</a:t>
            </a:r>
            <a:r>
              <a:rPr lang="en-US" altLang="ru-RU" sz="2400" dirty="0"/>
              <a:t> </a:t>
            </a:r>
            <a:r>
              <a:rPr lang="en-US" altLang="ru-RU" sz="2400" dirty="0" err="1"/>
              <a:t>mai</a:t>
            </a:r>
            <a:r>
              <a:rPr lang="en-US" altLang="ru-RU" sz="2400" dirty="0"/>
              <a:t> u</a:t>
            </a:r>
            <a:r>
              <a:rPr lang="ro-RO" altLang="ru-RU" sz="2400" dirty="0"/>
              <a:t>ş</a:t>
            </a:r>
            <a:r>
              <a:rPr lang="en-US" altLang="ru-RU" sz="2400" dirty="0"/>
              <a:t>or de </a:t>
            </a:r>
            <a:r>
              <a:rPr lang="en-US" altLang="ru-RU" sz="2400" dirty="0" err="1"/>
              <a:t>controlat</a:t>
            </a:r>
            <a:r>
              <a:rPr lang="en-US" altLang="ru-RU" sz="2400" dirty="0"/>
              <a:t>, </a:t>
            </a:r>
            <a:r>
              <a:rPr lang="en-US" altLang="ru-RU" sz="2400" dirty="0" err="1"/>
              <a:t>numite</a:t>
            </a:r>
            <a:r>
              <a:rPr lang="en-US" altLang="ru-RU" sz="2400" dirty="0"/>
              <a:t> module. </a:t>
            </a:r>
            <a:r>
              <a:rPr lang="en-US" altLang="ru-RU" sz="2400" dirty="0" err="1"/>
              <a:t>Implementarea</a:t>
            </a:r>
            <a:r>
              <a:rPr lang="en-US" altLang="ru-RU" sz="2400" dirty="0"/>
              <a:t> </a:t>
            </a:r>
            <a:r>
              <a:rPr lang="en-US" altLang="ru-RU" sz="2400" dirty="0" err="1"/>
              <a:t>sistemelor</a:t>
            </a:r>
            <a:r>
              <a:rPr lang="en-US" altLang="ru-RU" sz="2400" dirty="0"/>
              <a:t> </a:t>
            </a:r>
            <a:r>
              <a:rPr lang="en-US" altLang="ru-RU" sz="2400" dirty="0" err="1"/>
              <a:t>complexe</a:t>
            </a:r>
            <a:r>
              <a:rPr lang="en-US" altLang="ru-RU" sz="2400" dirty="0"/>
              <a:t> </a:t>
            </a:r>
            <a:r>
              <a:rPr lang="en-US" altLang="ru-RU" sz="2400" dirty="0" err="1"/>
              <a:t>devine</a:t>
            </a:r>
            <a:r>
              <a:rPr lang="en-US" altLang="ru-RU" sz="2400" dirty="0"/>
              <a:t> </a:t>
            </a:r>
            <a:r>
              <a:rPr lang="en-US" altLang="ru-RU" sz="2400" dirty="0" err="1"/>
              <a:t>posibil</a:t>
            </a:r>
            <a:r>
              <a:rPr lang="ro-RO" altLang="ru-RU" sz="2400" dirty="0"/>
              <a:t>ă</a:t>
            </a:r>
            <a:r>
              <a:rPr lang="en-US" altLang="ru-RU" sz="2400" dirty="0"/>
              <a:t> </a:t>
            </a:r>
            <a:r>
              <a:rPr lang="en-US" altLang="ru-RU" sz="2400" dirty="0" err="1"/>
              <a:t>tocmai</a:t>
            </a:r>
            <a:r>
              <a:rPr lang="en-US" altLang="ru-RU" sz="2400" dirty="0"/>
              <a:t> </a:t>
            </a:r>
            <a:r>
              <a:rPr lang="en-US" altLang="ru-RU" sz="2400" dirty="0" err="1"/>
              <a:t>prin</a:t>
            </a:r>
            <a:r>
              <a:rPr lang="en-US" altLang="ru-RU" sz="2400" dirty="0"/>
              <a:t> </a:t>
            </a:r>
            <a:r>
              <a:rPr lang="en-US" altLang="ru-RU" sz="2400" dirty="0" err="1"/>
              <a:t>aceast</a:t>
            </a:r>
            <a:r>
              <a:rPr lang="ro-RO" altLang="ru-RU" sz="2400" dirty="0"/>
              <a:t>ă</a:t>
            </a:r>
            <a:r>
              <a:rPr lang="en-US" altLang="ru-RU" sz="2400" dirty="0"/>
              <a:t> </a:t>
            </a:r>
            <a:r>
              <a:rPr lang="en-US" altLang="ru-RU" sz="2400" dirty="0" err="1"/>
              <a:t>descompunere</a:t>
            </a:r>
            <a:r>
              <a:rPr lang="en-US" altLang="ru-RU" sz="2400" dirty="0"/>
              <a:t> modular</a:t>
            </a:r>
            <a:r>
              <a:rPr lang="ro-RO" altLang="ru-RU" sz="2400" dirty="0"/>
              <a:t>ă</a:t>
            </a:r>
            <a:r>
              <a:rPr lang="en-US" altLang="ru-RU" sz="2400" dirty="0"/>
              <a:t>. </a:t>
            </a:r>
            <a:endParaRPr lang="ro-RO" altLang="ru-RU" sz="2400" dirty="0"/>
          </a:p>
          <a:p>
            <a:r>
              <a:rPr lang="en-US" altLang="ru-RU" sz="2400" dirty="0" err="1"/>
              <a:t>Altfel</a:t>
            </a:r>
            <a:r>
              <a:rPr lang="en-US" altLang="ru-RU" sz="2400" dirty="0"/>
              <a:t>, </a:t>
            </a:r>
            <a:r>
              <a:rPr lang="en-US" altLang="ru-RU" sz="2400" dirty="0" err="1"/>
              <a:t>mul</a:t>
            </a:r>
            <a:r>
              <a:rPr lang="ro-RO" altLang="ru-RU" sz="2400" dirty="0"/>
              <a:t>ţ</a:t>
            </a:r>
            <a:r>
              <a:rPr lang="en-US" altLang="ru-RU" sz="2400" dirty="0" err="1"/>
              <a:t>imea</a:t>
            </a:r>
            <a:r>
              <a:rPr lang="en-US" altLang="ru-RU" sz="2400" dirty="0"/>
              <a:t> </a:t>
            </a:r>
            <a:r>
              <a:rPr lang="en-US" altLang="ru-RU" sz="2400" dirty="0" err="1"/>
              <a:t>detaliilor</a:t>
            </a:r>
            <a:r>
              <a:rPr lang="en-US" altLang="ru-RU" sz="2400" dirty="0"/>
              <a:t> </a:t>
            </a:r>
            <a:r>
              <a:rPr lang="en-US" altLang="ru-RU" sz="2400" dirty="0" err="1"/>
              <a:t>tehnice</a:t>
            </a:r>
            <a:r>
              <a:rPr lang="en-US" altLang="ru-RU" sz="2400" dirty="0"/>
              <a:t> care </a:t>
            </a:r>
            <a:r>
              <a:rPr lang="en-US" altLang="ru-RU" sz="2400" dirty="0" err="1"/>
              <a:t>trebuie</a:t>
            </a:r>
            <a:r>
              <a:rPr lang="en-US" altLang="ru-RU" sz="2400" dirty="0"/>
              <a:t> </a:t>
            </a:r>
            <a:r>
              <a:rPr lang="en-US" altLang="ru-RU" sz="2400" dirty="0" err="1"/>
              <a:t>luate</a:t>
            </a:r>
            <a:r>
              <a:rPr lang="en-US" altLang="ru-RU" sz="2400" dirty="0"/>
              <a:t> </a:t>
            </a:r>
            <a:r>
              <a:rPr lang="en-US" altLang="ru-RU" sz="2400" dirty="0" err="1"/>
              <a:t>în</a:t>
            </a:r>
            <a:r>
              <a:rPr lang="en-US" altLang="ru-RU" sz="2400" dirty="0"/>
              <a:t> </a:t>
            </a:r>
            <a:r>
              <a:rPr lang="en-US" altLang="ru-RU" sz="2400" dirty="0" err="1"/>
              <a:t>considerare</a:t>
            </a:r>
            <a:r>
              <a:rPr lang="en-US" altLang="ru-RU" sz="2400" dirty="0"/>
              <a:t> </a:t>
            </a:r>
            <a:r>
              <a:rPr lang="en-US" altLang="ru-RU" sz="2400" dirty="0" err="1"/>
              <a:t>ar</a:t>
            </a:r>
            <a:r>
              <a:rPr lang="en-US" altLang="ru-RU" sz="2400" dirty="0"/>
              <a:t> fi </a:t>
            </a:r>
            <a:r>
              <a:rPr lang="en-US" altLang="ru-RU" sz="2400" dirty="0" err="1"/>
              <a:t>imposibil</a:t>
            </a:r>
            <a:r>
              <a:rPr lang="en-US" altLang="ru-RU" sz="2400" dirty="0"/>
              <a:t> de </a:t>
            </a:r>
            <a:r>
              <a:rPr lang="en-US" altLang="ru-RU" sz="2400" dirty="0" err="1"/>
              <a:t>stapânit</a:t>
            </a:r>
            <a:r>
              <a:rPr lang="en-US" altLang="ru-RU" sz="2400" dirty="0"/>
              <a:t>; </a:t>
            </a:r>
            <a:r>
              <a:rPr lang="en-US" altLang="ru-RU" sz="2400" dirty="0" err="1"/>
              <a:t>prin</a:t>
            </a:r>
            <a:r>
              <a:rPr lang="ro-RO" altLang="ru-RU" sz="2400" dirty="0"/>
              <a:t> </a:t>
            </a:r>
            <a:r>
              <a:rPr lang="en-US" altLang="ru-RU" sz="2400" dirty="0" err="1"/>
              <a:t>proiectarea</a:t>
            </a:r>
            <a:r>
              <a:rPr lang="en-US" altLang="ru-RU" sz="2400" dirty="0"/>
              <a:t> modular</a:t>
            </a:r>
            <a:r>
              <a:rPr lang="ro-RO" altLang="ru-RU" sz="2400" dirty="0"/>
              <a:t>ă</a:t>
            </a:r>
            <a:r>
              <a:rPr lang="en-US" altLang="ru-RU" sz="2400" dirty="0"/>
              <a:t>, </a:t>
            </a:r>
            <a:r>
              <a:rPr lang="en-US" altLang="ru-RU" sz="2400" dirty="0" err="1"/>
              <a:t>este</a:t>
            </a:r>
            <a:r>
              <a:rPr lang="en-US" altLang="ru-RU" sz="2400" dirty="0"/>
              <a:t> </a:t>
            </a:r>
            <a:r>
              <a:rPr lang="en-US" altLang="ru-RU" sz="2400" dirty="0" err="1"/>
              <a:t>suficient</a:t>
            </a:r>
            <a:r>
              <a:rPr lang="en-US" altLang="ru-RU" sz="2400" dirty="0"/>
              <a:t> s</a:t>
            </a:r>
            <a:r>
              <a:rPr lang="ro-RO" altLang="ru-RU" sz="2400" dirty="0"/>
              <a:t>ă</a:t>
            </a:r>
            <a:r>
              <a:rPr lang="en-US" altLang="ru-RU" sz="2400" dirty="0"/>
              <a:t> </a:t>
            </a:r>
            <a:r>
              <a:rPr lang="en-US" altLang="ru-RU" sz="2400" dirty="0" err="1"/>
              <a:t>avem</a:t>
            </a:r>
            <a:r>
              <a:rPr lang="en-US" altLang="ru-RU" sz="2400" dirty="0"/>
              <a:t> </a:t>
            </a:r>
            <a:r>
              <a:rPr lang="en-US" altLang="ru-RU" sz="2400" dirty="0" err="1"/>
              <a:t>în</a:t>
            </a:r>
            <a:r>
              <a:rPr lang="en-US" altLang="ru-RU" sz="2400" dirty="0"/>
              <a:t> </a:t>
            </a:r>
            <a:r>
              <a:rPr lang="en-US" altLang="ru-RU" sz="2400" dirty="0" err="1"/>
              <a:t>vedere</a:t>
            </a:r>
            <a:r>
              <a:rPr lang="en-US" altLang="ru-RU" sz="2400" dirty="0"/>
              <a:t> </a:t>
            </a:r>
            <a:r>
              <a:rPr lang="en-US" altLang="ru-RU" sz="2400" dirty="0" err="1"/>
              <a:t>pentru</a:t>
            </a:r>
            <a:r>
              <a:rPr lang="en-US" altLang="ru-RU" sz="2400" dirty="0"/>
              <a:t> </a:t>
            </a:r>
            <a:r>
              <a:rPr lang="en-US" altLang="ru-RU" sz="2400" dirty="0" err="1"/>
              <a:t>fiecare</a:t>
            </a:r>
            <a:r>
              <a:rPr lang="en-US" altLang="ru-RU" sz="2400" dirty="0"/>
              <a:t> </a:t>
            </a:r>
            <a:r>
              <a:rPr lang="en-US" altLang="ru-RU" sz="2400" dirty="0" err="1"/>
              <a:t>modul</a:t>
            </a:r>
            <a:r>
              <a:rPr lang="en-US" altLang="ru-RU" sz="2400" dirty="0"/>
              <a:t> </a:t>
            </a:r>
            <a:r>
              <a:rPr lang="en-US" altLang="ru-RU" sz="2400" dirty="0" err="1"/>
              <a:t>doar</a:t>
            </a:r>
            <a:r>
              <a:rPr lang="en-US" altLang="ru-RU" sz="2400" dirty="0"/>
              <a:t> </a:t>
            </a:r>
            <a:r>
              <a:rPr lang="en-US" altLang="ru-RU" sz="2400" dirty="0" err="1"/>
              <a:t>detaliile</a:t>
            </a:r>
            <a:r>
              <a:rPr lang="en-US" altLang="ru-RU" sz="2400" dirty="0"/>
              <a:t> </a:t>
            </a:r>
            <a:r>
              <a:rPr lang="en-US" altLang="ru-RU" sz="2400" dirty="0" err="1"/>
              <a:t>corespunzatoare</a:t>
            </a:r>
            <a:r>
              <a:rPr lang="en-US" altLang="ru-RU" sz="2400" dirty="0"/>
              <a:t> </a:t>
            </a:r>
            <a:r>
              <a:rPr lang="en-US" altLang="ru-RU" sz="2400" dirty="0" err="1"/>
              <a:t>acestuia</a:t>
            </a:r>
            <a:r>
              <a:rPr lang="en-US" altLang="ru-RU" sz="2400" dirty="0"/>
              <a:t>. </a:t>
            </a:r>
            <a:endParaRPr lang="ro-RO" altLang="ru-RU" sz="2400" dirty="0"/>
          </a:p>
          <a:p>
            <a:r>
              <a:rPr lang="en-US" altLang="ru-RU" sz="2400" dirty="0" err="1"/>
              <a:t>Pe</a:t>
            </a:r>
            <a:r>
              <a:rPr lang="en-US" altLang="ru-RU" sz="2400" dirty="0"/>
              <a:t> de</a:t>
            </a:r>
            <a:r>
              <a:rPr lang="ro-RO" altLang="ru-RU" sz="2400" dirty="0"/>
              <a:t> altă</a:t>
            </a:r>
            <a:r>
              <a:rPr lang="en-US" altLang="ru-RU" sz="2400" dirty="0"/>
              <a:t> parte, </a:t>
            </a:r>
            <a:r>
              <a:rPr lang="en-US" altLang="ru-RU" sz="2400" dirty="0" err="1"/>
              <a:t>proiectarea</a:t>
            </a:r>
            <a:r>
              <a:rPr lang="en-US" altLang="ru-RU" sz="2400" dirty="0"/>
              <a:t> modular</a:t>
            </a:r>
            <a:r>
              <a:rPr lang="ro-RO" altLang="ru-RU" sz="2400" dirty="0"/>
              <a:t>ă</a:t>
            </a:r>
            <a:r>
              <a:rPr lang="en-US" altLang="ru-RU" sz="2400" dirty="0"/>
              <a:t> </a:t>
            </a:r>
            <a:r>
              <a:rPr lang="en-US" altLang="ru-RU" sz="2400" dirty="0" err="1"/>
              <a:t>ajut</a:t>
            </a:r>
            <a:r>
              <a:rPr lang="ro-RO" altLang="ru-RU" sz="2400" dirty="0"/>
              <a:t>ă</a:t>
            </a:r>
            <a:r>
              <a:rPr lang="en-US" altLang="ru-RU" sz="2400" dirty="0"/>
              <a:t> </a:t>
            </a:r>
            <a:r>
              <a:rPr lang="ro-RO" altLang="ru-RU" sz="2400" dirty="0"/>
              <a:t>ş</a:t>
            </a:r>
            <a:r>
              <a:rPr lang="en-US" altLang="ru-RU" sz="2400" dirty="0" err="1"/>
              <a:t>i</a:t>
            </a:r>
            <a:r>
              <a:rPr lang="en-US" altLang="ru-RU" sz="2400" dirty="0"/>
              <a:t> la </a:t>
            </a:r>
            <a:r>
              <a:rPr lang="en-US" altLang="ru-RU" sz="2400" dirty="0" err="1"/>
              <a:t>între</a:t>
            </a:r>
            <a:r>
              <a:rPr lang="ro-RO" altLang="ru-RU" sz="2400" dirty="0"/>
              <a:t>ţ</a:t>
            </a:r>
            <a:r>
              <a:rPr lang="en-US" altLang="ru-RU" sz="2400" dirty="0" err="1"/>
              <a:t>inerea</a:t>
            </a:r>
            <a:r>
              <a:rPr lang="en-US" altLang="ru-RU" sz="2400" dirty="0"/>
              <a:t> </a:t>
            </a:r>
            <a:r>
              <a:rPr lang="en-US" altLang="ru-RU" sz="2400" dirty="0" err="1"/>
              <a:t>sistemului</a:t>
            </a:r>
            <a:r>
              <a:rPr lang="en-US" altLang="ru-RU" sz="2400" dirty="0"/>
              <a:t>. </a:t>
            </a:r>
            <a:endParaRPr lang="ro-RO" altLang="ru-RU" sz="2400" dirty="0"/>
          </a:p>
          <a:p>
            <a:r>
              <a:rPr lang="en-US" altLang="ru-RU" sz="2400" dirty="0"/>
              <a:t>O </a:t>
            </a:r>
            <a:r>
              <a:rPr lang="en-US" altLang="ru-RU" sz="2400" dirty="0" err="1"/>
              <a:t>structur</a:t>
            </a:r>
            <a:r>
              <a:rPr lang="ro-RO" altLang="ru-RU" sz="2400" dirty="0"/>
              <a:t>ă</a:t>
            </a:r>
            <a:r>
              <a:rPr lang="en-US" altLang="ru-RU" sz="2400" dirty="0"/>
              <a:t> modular</a:t>
            </a:r>
            <a:r>
              <a:rPr lang="ro-RO" altLang="ru-RU" sz="2400" dirty="0"/>
              <a:t>ă</a:t>
            </a:r>
            <a:r>
              <a:rPr lang="en-US" altLang="ru-RU" sz="2400" dirty="0"/>
              <a:t> bine </a:t>
            </a:r>
            <a:r>
              <a:rPr lang="en-US" altLang="ru-RU" sz="2400" dirty="0" err="1"/>
              <a:t>proiectat</a:t>
            </a:r>
            <a:r>
              <a:rPr lang="ro-RO" altLang="ru-RU" sz="2400" dirty="0"/>
              <a:t>ă</a:t>
            </a:r>
            <a:r>
              <a:rPr lang="en-US" altLang="ru-RU" sz="2400" dirty="0"/>
              <a:t> </a:t>
            </a:r>
            <a:r>
              <a:rPr lang="en-US" altLang="ru-RU" sz="2400" dirty="0" err="1"/>
              <a:t>este</a:t>
            </a:r>
            <a:r>
              <a:rPr lang="en-US" altLang="ru-RU" sz="2400" dirty="0"/>
              <a:t> important</a:t>
            </a:r>
            <a:r>
              <a:rPr lang="ro-RO" altLang="ru-RU" sz="2400" dirty="0"/>
              <a:t>ă</a:t>
            </a:r>
            <a:r>
              <a:rPr lang="en-US" altLang="ru-RU" sz="2400" dirty="0"/>
              <a:t> </a:t>
            </a:r>
            <a:r>
              <a:rPr lang="en-US" altLang="ru-RU" sz="2400" dirty="0" err="1"/>
              <a:t>atât</a:t>
            </a:r>
            <a:r>
              <a:rPr lang="en-US" altLang="ru-RU" sz="2400" dirty="0"/>
              <a:t> </a:t>
            </a:r>
            <a:r>
              <a:rPr lang="en-US" altLang="ru-RU" sz="2400" dirty="0" err="1"/>
              <a:t>pentru</a:t>
            </a:r>
            <a:r>
              <a:rPr lang="en-US" altLang="ru-RU" sz="2400" dirty="0"/>
              <a:t> </a:t>
            </a:r>
            <a:r>
              <a:rPr lang="en-US" altLang="ru-RU" sz="2400" dirty="0" err="1"/>
              <a:t>implementarea</a:t>
            </a:r>
            <a:r>
              <a:rPr lang="en-US" altLang="ru-RU" sz="2400" dirty="0"/>
              <a:t> </a:t>
            </a:r>
            <a:r>
              <a:rPr lang="en-US" altLang="ru-RU" sz="2400" dirty="0" err="1"/>
              <a:t>sistemului</a:t>
            </a:r>
            <a:r>
              <a:rPr lang="en-US" altLang="ru-RU" sz="2400" dirty="0"/>
              <a:t>, </a:t>
            </a:r>
            <a:r>
              <a:rPr lang="en-US" altLang="ru-RU" sz="2400" dirty="0" err="1"/>
              <a:t>cât</a:t>
            </a:r>
            <a:r>
              <a:rPr lang="en-US" altLang="ru-RU" sz="2400" dirty="0"/>
              <a:t> </a:t>
            </a:r>
            <a:r>
              <a:rPr lang="ro-RO" altLang="ru-RU" sz="2400" dirty="0"/>
              <a:t>ş</a:t>
            </a:r>
            <a:r>
              <a:rPr lang="en-US" altLang="ru-RU" sz="2400" dirty="0" err="1"/>
              <a:t>i</a:t>
            </a:r>
            <a:r>
              <a:rPr lang="en-US" altLang="ru-RU" sz="2400" dirty="0"/>
              <a:t> </a:t>
            </a:r>
            <a:r>
              <a:rPr lang="en-US" altLang="ru-RU" sz="2400" dirty="0" err="1"/>
              <a:t>pentru</a:t>
            </a:r>
            <a:r>
              <a:rPr lang="en-US" altLang="ru-RU" sz="2400" dirty="0"/>
              <a:t> </a:t>
            </a:r>
            <a:r>
              <a:rPr lang="en-US" altLang="ru-RU" sz="2400" dirty="0" err="1"/>
              <a:t>modificarea</a:t>
            </a:r>
            <a:r>
              <a:rPr lang="en-US" altLang="ru-RU" sz="2400" dirty="0"/>
              <a:t> </a:t>
            </a:r>
            <a:r>
              <a:rPr lang="en-US" altLang="ru-RU" sz="2400" dirty="0" err="1"/>
              <a:t>sa</a:t>
            </a:r>
            <a:r>
              <a:rPr lang="en-US" altLang="ru-RU" sz="2400" dirty="0"/>
              <a:t> </a:t>
            </a:r>
            <a:r>
              <a:rPr lang="en-US" altLang="ru-RU" sz="2400" dirty="0" err="1"/>
              <a:t>ulterioar</a:t>
            </a:r>
            <a:r>
              <a:rPr lang="ro-RO" altLang="ru-RU" sz="2400" dirty="0"/>
              <a:t>ă</a:t>
            </a:r>
            <a:r>
              <a:rPr lang="en-US" altLang="ru-RU" sz="2400" dirty="0"/>
              <a:t>. </a:t>
            </a:r>
            <a:r>
              <a:rPr lang="en-US" altLang="ru-RU" sz="2400" b="1" i="1" dirty="0" err="1"/>
              <a:t>Acesta</a:t>
            </a:r>
            <a:r>
              <a:rPr lang="en-US" altLang="ru-RU" sz="2400" b="1" i="1" dirty="0"/>
              <a:t> </a:t>
            </a:r>
            <a:r>
              <a:rPr lang="en-US" altLang="ru-RU" sz="2400" b="1" i="1" dirty="0" err="1"/>
              <a:t>este</a:t>
            </a:r>
            <a:r>
              <a:rPr lang="en-US" altLang="ru-RU" sz="2400" b="1" i="1" dirty="0"/>
              <a:t> </a:t>
            </a:r>
            <a:r>
              <a:rPr lang="en-US" altLang="ru-RU" sz="2400" b="1" i="1" dirty="0" err="1"/>
              <a:t>unul</a:t>
            </a:r>
            <a:r>
              <a:rPr lang="en-US" altLang="ru-RU" sz="2400" b="1" i="1" dirty="0"/>
              <a:t> </a:t>
            </a:r>
            <a:r>
              <a:rPr lang="en-US" altLang="ru-RU" sz="2400" b="1" i="1" dirty="0" err="1"/>
              <a:t>dintre</a:t>
            </a:r>
            <a:r>
              <a:rPr lang="en-US" altLang="ru-RU" sz="2400" b="1" i="1" dirty="0"/>
              <a:t> </a:t>
            </a:r>
            <a:r>
              <a:rPr lang="en-US" altLang="ru-RU" sz="2400" b="1" i="1" dirty="0" err="1"/>
              <a:t>principalele</a:t>
            </a:r>
            <a:r>
              <a:rPr lang="en-US" altLang="ru-RU" sz="2400" b="1" i="1" dirty="0"/>
              <a:t> motive </a:t>
            </a:r>
            <a:r>
              <a:rPr lang="en-US" altLang="ru-RU" sz="2400" b="1" i="1" dirty="0" err="1"/>
              <a:t>pentru</a:t>
            </a:r>
            <a:r>
              <a:rPr lang="en-US" altLang="ru-RU" sz="2400" b="1" i="1" dirty="0"/>
              <a:t> care</a:t>
            </a:r>
            <a:r>
              <a:rPr lang="ro-RO" altLang="ru-RU" sz="2400" b="1" i="1" dirty="0"/>
              <a:t> </a:t>
            </a:r>
            <a:r>
              <a:rPr lang="en-US" altLang="ru-RU" sz="2400" b="1" i="1" dirty="0" err="1"/>
              <a:t>paradigma</a:t>
            </a:r>
            <a:r>
              <a:rPr lang="en-US" altLang="ru-RU" sz="2400" b="1" i="1" dirty="0"/>
              <a:t> </a:t>
            </a:r>
            <a:r>
              <a:rPr lang="en-US" altLang="ru-RU" sz="2400" b="1" i="1" dirty="0" err="1"/>
              <a:t>orientata</a:t>
            </a:r>
            <a:r>
              <a:rPr lang="en-US" altLang="ru-RU" sz="2400" b="1" i="1" dirty="0"/>
              <a:t> </a:t>
            </a:r>
            <a:r>
              <a:rPr lang="en-US" altLang="ru-RU" sz="2400" b="1" i="1" dirty="0" err="1"/>
              <a:t>spre</a:t>
            </a:r>
            <a:r>
              <a:rPr lang="en-US" altLang="ru-RU" sz="2400" b="1" i="1" dirty="0"/>
              <a:t> </a:t>
            </a:r>
            <a:r>
              <a:rPr lang="en-US" altLang="ru-RU" sz="2400" b="1" i="1" dirty="0" err="1"/>
              <a:t>obiecte</a:t>
            </a:r>
            <a:r>
              <a:rPr lang="en-US" altLang="ru-RU" sz="2400" b="1" i="1" dirty="0"/>
              <a:t> </a:t>
            </a:r>
            <a:r>
              <a:rPr lang="en-US" altLang="ru-RU" sz="2400" b="1" i="1" dirty="0" err="1"/>
              <a:t>câstiga</a:t>
            </a:r>
            <a:r>
              <a:rPr lang="en-US" altLang="ru-RU" sz="2400" b="1" i="1" dirty="0"/>
              <a:t> </a:t>
            </a:r>
            <a:r>
              <a:rPr lang="en-US" altLang="ru-RU" sz="2400" b="1" i="1" dirty="0" err="1"/>
              <a:t>teren</a:t>
            </a:r>
            <a:r>
              <a:rPr lang="en-US" altLang="ru-RU" sz="2400" b="1" i="1" dirty="0"/>
              <a:t>: un </a:t>
            </a:r>
            <a:r>
              <a:rPr lang="en-US" altLang="ru-RU" sz="2400" b="1" i="1" dirty="0" err="1"/>
              <a:t>sistem</a:t>
            </a:r>
            <a:r>
              <a:rPr lang="en-US" altLang="ru-RU" sz="2400" b="1" i="1" dirty="0"/>
              <a:t> </a:t>
            </a:r>
            <a:r>
              <a:rPr lang="en-US" altLang="ru-RU" sz="2400" b="1" i="1" dirty="0" err="1"/>
              <a:t>proiectat</a:t>
            </a:r>
            <a:r>
              <a:rPr lang="en-US" altLang="ru-RU" sz="2400" b="1" i="1" dirty="0"/>
              <a:t> </a:t>
            </a:r>
            <a:r>
              <a:rPr lang="en-US" altLang="ru-RU" sz="2400" b="1" i="1" dirty="0" err="1"/>
              <a:t>orientat</a:t>
            </a:r>
            <a:r>
              <a:rPr lang="en-US" altLang="ru-RU" sz="2400" b="1" i="1" dirty="0"/>
              <a:t> </a:t>
            </a:r>
            <a:r>
              <a:rPr lang="en-US" altLang="ru-RU" sz="2400" b="1" i="1" dirty="0" err="1"/>
              <a:t>spre</a:t>
            </a:r>
            <a:r>
              <a:rPr lang="en-US" altLang="ru-RU" sz="2400" b="1" i="1" dirty="0"/>
              <a:t> </a:t>
            </a:r>
            <a:r>
              <a:rPr lang="en-US" altLang="ru-RU" sz="2400" b="1" i="1" dirty="0" err="1"/>
              <a:t>obiecte</a:t>
            </a:r>
            <a:r>
              <a:rPr lang="en-US" altLang="ru-RU" sz="2400" b="1" i="1" dirty="0"/>
              <a:t> </a:t>
            </a:r>
            <a:r>
              <a:rPr lang="en-US" altLang="ru-RU" sz="2400" b="1" i="1" dirty="0" err="1"/>
              <a:t>este</a:t>
            </a:r>
            <a:r>
              <a:rPr lang="en-US" altLang="ru-RU" sz="2400" b="1" i="1" dirty="0"/>
              <a:t> </a:t>
            </a:r>
            <a:r>
              <a:rPr lang="en-US" altLang="ru-RU" sz="2400" b="1" i="1" dirty="0" err="1"/>
              <a:t>prin</a:t>
            </a:r>
            <a:r>
              <a:rPr lang="en-US" altLang="ru-RU" sz="2400" b="1" i="1" dirty="0"/>
              <a:t> </a:t>
            </a:r>
            <a:r>
              <a:rPr lang="en-US" altLang="ru-RU" sz="2400" b="1" i="1" dirty="0" err="1"/>
              <a:t>definitie</a:t>
            </a:r>
            <a:r>
              <a:rPr lang="en-US" altLang="ru-RU" sz="2400" b="1" i="1" dirty="0"/>
              <a:t> un </a:t>
            </a:r>
            <a:r>
              <a:rPr lang="en-US" altLang="ru-RU" sz="2400" b="1" i="1" dirty="0" err="1"/>
              <a:t>sistem</a:t>
            </a:r>
            <a:r>
              <a:rPr lang="en-US" altLang="ru-RU" sz="2400" b="1" i="1" dirty="0"/>
              <a:t> modular.</a:t>
            </a:r>
            <a:endParaRPr lang="ru-RU" altLang="ru-RU" sz="2400" b="1" i="1" dirty="0"/>
          </a:p>
        </p:txBody>
      </p:sp>
    </p:spTree>
    <p:extLst>
      <p:ext uri="{BB962C8B-B14F-4D97-AF65-F5344CB8AC3E}">
        <p14:creationId xmlns:p14="http://schemas.microsoft.com/office/powerpoint/2010/main" val="43748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sz="quarter" idx="1"/>
          </p:nvPr>
        </p:nvSpPr>
        <p:spPr>
          <a:xfrm>
            <a:off x="742122" y="463825"/>
            <a:ext cx="10760765" cy="5830957"/>
          </a:xfrm>
        </p:spPr>
        <p:txBody>
          <a:bodyPr>
            <a:normAutofit/>
          </a:bodyPr>
          <a:lstStyle/>
          <a:p>
            <a:pPr marL="0" indent="0">
              <a:lnSpc>
                <a:spcPct val="150000"/>
              </a:lnSpc>
              <a:buNone/>
            </a:pPr>
            <a:r>
              <a:rPr lang="vi-VN" altLang="ru-RU" sz="3200" dirty="0" smtClean="0">
                <a:latin typeface="+mj-lt"/>
              </a:rPr>
              <a:t>Spre deosebire de oamenii de știință, care studiază natura și fenomenele naturale pentru a stabili principii, axiome și teoreme, inginerii aplică </a:t>
            </a:r>
            <a:r>
              <a:rPr lang="vi-VN" altLang="ru-RU" sz="3200" dirty="0" smtClean="0">
                <a:latin typeface="Times New Roman" panose="02020603050405020304" pitchFamily="18" charset="0"/>
                <a:cs typeface="Times New Roman" panose="02020603050405020304" pitchFamily="18" charset="0"/>
              </a:rPr>
              <a:t>principiile teoretice din matematică</a:t>
            </a:r>
            <a:r>
              <a:rPr lang="ro-RO" altLang="ru-RU" sz="3200" dirty="0" smtClean="0">
                <a:latin typeface="Times New Roman" panose="02020603050405020304" pitchFamily="18" charset="0"/>
                <a:cs typeface="Times New Roman" panose="02020603050405020304" pitchFamily="18" charset="0"/>
              </a:rPr>
              <a:t>,</a:t>
            </a:r>
            <a:r>
              <a:rPr lang="vi-VN" altLang="ru-RU" sz="3200" dirty="0" smtClean="0">
                <a:latin typeface="Times New Roman" panose="02020603050405020304" pitchFamily="18" charset="0"/>
                <a:cs typeface="Times New Roman" panose="02020603050405020304" pitchFamily="18" charset="0"/>
              </a:rPr>
              <a:t> fizică</a:t>
            </a:r>
            <a:r>
              <a:rPr lang="ro-RO" altLang="ru-RU" sz="3200" dirty="0" smtClean="0">
                <a:latin typeface="Times New Roman" panose="02020603050405020304" pitchFamily="18" charset="0"/>
                <a:cs typeface="Times New Roman" panose="02020603050405020304" pitchFamily="18" charset="0"/>
              </a:rPr>
              <a:t>, chimie şi alte ştiinţe fundamentale </a:t>
            </a:r>
            <a:r>
              <a:rPr lang="vi-VN" altLang="ru-RU" sz="3200" dirty="0" smtClean="0">
                <a:latin typeface="Times New Roman" panose="02020603050405020304" pitchFamily="18" charset="0"/>
                <a:cs typeface="Times New Roman" panose="02020603050405020304" pitchFamily="18" charset="0"/>
              </a:rPr>
              <a:t> </a:t>
            </a:r>
            <a:r>
              <a:rPr lang="vi-VN" altLang="ru-RU" sz="3200" b="1" i="1" dirty="0" smtClean="0">
                <a:solidFill>
                  <a:srgbClr val="C00000"/>
                </a:solidFill>
                <a:latin typeface="Times New Roman" panose="02020603050405020304" pitchFamily="18" charset="0"/>
                <a:cs typeface="Times New Roman" panose="02020603050405020304" pitchFamily="18" charset="0"/>
              </a:rPr>
              <a:t>pentru a crea un produs concret</a:t>
            </a:r>
            <a:r>
              <a:rPr lang="vi-VN" altLang="ru-RU" sz="3200" dirty="0" smtClean="0">
                <a:latin typeface="Times New Roman" panose="02020603050405020304" pitchFamily="18" charset="0"/>
                <a:cs typeface="Times New Roman" panose="02020603050405020304" pitchFamily="18" charset="0"/>
              </a:rPr>
              <a:t>, ca de exemplu</a:t>
            </a:r>
            <a:r>
              <a:rPr lang="ro-RO" altLang="ru-RU" sz="3200" dirty="0" smtClean="0">
                <a:latin typeface="Times New Roman" panose="02020603050405020304" pitchFamily="18" charset="0"/>
                <a:cs typeface="Times New Roman" panose="02020603050405020304" pitchFamily="18" charset="0"/>
              </a:rPr>
              <a:t>:</a:t>
            </a:r>
            <a:r>
              <a:rPr lang="vi-VN" altLang="ru-RU" sz="3200" dirty="0" smtClean="0">
                <a:latin typeface="Times New Roman" panose="02020603050405020304" pitchFamily="18" charset="0"/>
                <a:cs typeface="Times New Roman" panose="02020603050405020304" pitchFamily="18" charset="0"/>
              </a:rPr>
              <a:t> un rulment</a:t>
            </a:r>
            <a:r>
              <a:rPr lang="ro-RO" altLang="ru-RU" sz="3200" dirty="0" smtClean="0">
                <a:latin typeface="Times New Roman" panose="02020603050405020304" pitchFamily="18" charset="0"/>
                <a:cs typeface="Times New Roman" panose="02020603050405020304" pitchFamily="18" charset="0"/>
              </a:rPr>
              <a:t>,</a:t>
            </a:r>
            <a:r>
              <a:rPr lang="vi-VN" altLang="ru-RU" sz="3200" dirty="0" smtClean="0">
                <a:latin typeface="Times New Roman" panose="02020603050405020304" pitchFamily="18" charset="0"/>
                <a:cs typeface="Times New Roman" panose="02020603050405020304" pitchFamily="18" charset="0"/>
              </a:rPr>
              <a:t> o tastatură de </a:t>
            </a:r>
            <a:r>
              <a:rPr lang="ro-RO" altLang="ru-RU" sz="3200" dirty="0" smtClean="0">
                <a:latin typeface="Times New Roman" panose="02020603050405020304" pitchFamily="18" charset="0"/>
                <a:cs typeface="Times New Roman" panose="02020603050405020304" pitchFamily="18" charset="0"/>
              </a:rPr>
              <a:t>calculator sau un sistem informaţional</a:t>
            </a:r>
          </a:p>
          <a:p>
            <a:pPr marL="0" indent="0">
              <a:buNone/>
            </a:pPr>
            <a:endParaRPr lang="ru-RU" altLang="ru-RU" dirty="0" smtClean="0">
              <a:latin typeface="+mj-lt"/>
            </a:endParaRPr>
          </a:p>
        </p:txBody>
      </p:sp>
    </p:spTree>
    <p:extLst>
      <p:ext uri="{BB962C8B-B14F-4D97-AF65-F5344CB8AC3E}">
        <p14:creationId xmlns:p14="http://schemas.microsoft.com/office/powerpoint/2010/main" val="22959792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43345" y="609600"/>
            <a:ext cx="10958945" cy="5915027"/>
          </a:xfrm>
        </p:spPr>
        <p:txBody>
          <a:bodyPr>
            <a:normAutofit/>
          </a:bodyPr>
          <a:lstStyle/>
          <a:p>
            <a:pPr marL="0" indent="0">
              <a:buNone/>
            </a:pPr>
            <a:r>
              <a:rPr lang="ro-RO" altLang="ru-RU" b="1" i="1" u="sng" dirty="0">
                <a:solidFill>
                  <a:srgbClr val="C00000"/>
                </a:solidFill>
              </a:rPr>
              <a:t>Etapa de </a:t>
            </a:r>
            <a:r>
              <a:rPr lang="en-US" altLang="ru-RU" b="1" i="1" u="sng" dirty="0" err="1">
                <a:solidFill>
                  <a:srgbClr val="C00000"/>
                </a:solidFill>
              </a:rPr>
              <a:t>Implementarea</a:t>
            </a:r>
            <a:r>
              <a:rPr lang="ro-RO" altLang="ru-RU" b="1" i="1" dirty="0">
                <a:solidFill>
                  <a:srgbClr val="C00000"/>
                </a:solidFill>
              </a:rPr>
              <a:t>/</a:t>
            </a:r>
            <a:r>
              <a:rPr lang="en-US" altLang="ru-RU" b="1" i="1" u="sng" dirty="0" err="1">
                <a:solidFill>
                  <a:srgbClr val="C00000"/>
                </a:solidFill>
              </a:rPr>
              <a:t>Testarea</a:t>
            </a:r>
            <a:endParaRPr lang="ru-RU" dirty="0" smtClean="0"/>
          </a:p>
          <a:p>
            <a:r>
              <a:rPr lang="fr-FR" dirty="0" smtClean="0"/>
              <a:t>Această </a:t>
            </a:r>
            <a:r>
              <a:rPr lang="fr-FR" dirty="0"/>
              <a:t>fază se referă la testarea efectivă a programelor, crearea fişierelor de date şi dezvoltarea bazelor de date. </a:t>
            </a:r>
            <a:endParaRPr lang="ro-RO" dirty="0" smtClean="0"/>
          </a:p>
          <a:p>
            <a:pPr marL="0" indent="0">
              <a:buNone/>
            </a:pPr>
            <a:r>
              <a:rPr lang="ro-RO" dirty="0" smtClean="0"/>
              <a:t>	Implementarea </a:t>
            </a:r>
            <a:r>
              <a:rPr lang="ro-RO" dirty="0"/>
              <a:t>sistemului informatic este etapa în care se realizează efectiv trecerea de la vechiul sistem de lucru la cel nou. </a:t>
            </a:r>
            <a:endParaRPr lang="ro-RO" dirty="0" smtClean="0"/>
          </a:p>
          <a:p>
            <a:pPr marL="0" indent="0">
              <a:buNone/>
            </a:pPr>
            <a:r>
              <a:rPr lang="ro-RO" dirty="0"/>
              <a:t>	</a:t>
            </a:r>
            <a:r>
              <a:rPr lang="ro-RO" dirty="0" smtClean="0"/>
              <a:t>Este </a:t>
            </a:r>
            <a:r>
              <a:rPr lang="ro-RO" dirty="0"/>
              <a:t>o etapă foarte dificilă, deoarece necesită conlucrarea strânsă dintre realizatorii sistemului informatic şi beneficiarii acestuia, etapă în care sistemul este supus la cea mai dificilă testare, cea a condiţiilor reale de funcţionare. </a:t>
            </a:r>
            <a:r>
              <a:rPr lang="ro-RO" dirty="0" smtClean="0"/>
              <a:t>Aici </a:t>
            </a:r>
            <a:r>
              <a:rPr lang="ro-RO" dirty="0"/>
              <a:t>pot apărea cazuri care nu au fost prevăzute de proiectanţi, </a:t>
            </a:r>
            <a:r>
              <a:rPr lang="ro-RO" dirty="0" smtClean="0"/>
              <a:t>de </a:t>
            </a:r>
            <a:r>
              <a:rPr lang="ro-RO" dirty="0"/>
              <a:t>care </a:t>
            </a:r>
            <a:r>
              <a:rPr lang="ro-RO" dirty="0" smtClean="0"/>
              <a:t>nimeni </a:t>
            </a:r>
            <a:r>
              <a:rPr lang="ro-RO" dirty="0"/>
              <a:t>nu este protejat</a:t>
            </a:r>
            <a:r>
              <a:rPr lang="ro-RO" dirty="0" smtClean="0"/>
              <a:t>.</a:t>
            </a:r>
            <a:endParaRPr lang="ru-RU" dirty="0"/>
          </a:p>
        </p:txBody>
      </p:sp>
    </p:spTree>
    <p:extLst>
      <p:ext uri="{BB962C8B-B14F-4D97-AF65-F5344CB8AC3E}">
        <p14:creationId xmlns:p14="http://schemas.microsoft.com/office/powerpoint/2010/main" val="429235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8764"/>
            <a:ext cx="10515600" cy="5678199"/>
          </a:xfrm>
        </p:spPr>
        <p:txBody>
          <a:bodyPr>
            <a:normAutofit fontScale="92500" lnSpcReduction="10000"/>
          </a:bodyPr>
          <a:lstStyle/>
          <a:p>
            <a:pPr marL="0" indent="0">
              <a:buNone/>
            </a:pPr>
            <a:r>
              <a:rPr lang="ro-RO" dirty="0"/>
              <a:t>Implementarea sistemului constă în punerea în practică a specificaţiilor logice şi are în vedere:</a:t>
            </a:r>
            <a:endParaRPr lang="ru-RU" dirty="0"/>
          </a:p>
          <a:p>
            <a:pPr lvl="0"/>
            <a:r>
              <a:rPr lang="ro-RO" dirty="0"/>
              <a:t>corelarea modulelor din punct de vedere al funcţiilor logice realizate (invocări, utilizări);</a:t>
            </a:r>
            <a:endParaRPr lang="ru-RU" dirty="0"/>
          </a:p>
          <a:p>
            <a:pPr lvl="0"/>
            <a:r>
              <a:rPr lang="ro-RO" dirty="0"/>
              <a:t>crearea interferenţei între module conform </a:t>
            </a:r>
            <a:r>
              <a:rPr lang="ro-RO" dirty="0" smtClean="0"/>
              <a:t>cerințelor </a:t>
            </a:r>
            <a:r>
              <a:rPr lang="ro-RO" dirty="0"/>
              <a:t>de intrare/ieşire;</a:t>
            </a:r>
            <a:endParaRPr lang="ru-RU" dirty="0"/>
          </a:p>
          <a:p>
            <a:pPr lvl="0"/>
            <a:r>
              <a:rPr lang="ro-RO" dirty="0"/>
              <a:t>ordinea în care modulele sunt codificate, testate şi implementate;</a:t>
            </a:r>
            <a:endParaRPr lang="ru-RU" dirty="0"/>
          </a:p>
          <a:p>
            <a:pPr lvl="0"/>
            <a:r>
              <a:rPr lang="ro-RO" dirty="0"/>
              <a:t>calitatea datelor şi destinaţia rapoartelor;</a:t>
            </a:r>
            <a:endParaRPr lang="ru-RU" dirty="0"/>
          </a:p>
          <a:p>
            <a:pPr lvl="0"/>
            <a:r>
              <a:rPr lang="ro-RO" dirty="0"/>
              <a:t>cerinţele fişierelor şi ale bazei de date (număr, conţinut, tipuri de date, tipuri de acces, tipuri de înregistrări etc.);</a:t>
            </a:r>
            <a:endParaRPr lang="ru-RU" dirty="0"/>
          </a:p>
          <a:p>
            <a:pPr lvl="0"/>
            <a:r>
              <a:rPr lang="ro-RO" dirty="0"/>
              <a:t>ordonanţa activităţilor de implementare, instalare şi de instruire specifice sistemului considerat.</a:t>
            </a:r>
            <a:endParaRPr lang="ru-RU" dirty="0"/>
          </a:p>
          <a:p>
            <a:r>
              <a:rPr lang="ro-RO" dirty="0"/>
              <a:t>În cadrul acestei etape se testează, se verifică şi se asimilează de către beneficiar toate soluţiile stabilite în etapele anterioare şi se validează rezultatele obţinute.</a:t>
            </a:r>
            <a:endParaRPr lang="ru-RU" dirty="0"/>
          </a:p>
          <a:p>
            <a:endParaRPr lang="ru-RU" dirty="0"/>
          </a:p>
        </p:txBody>
      </p:sp>
    </p:spTree>
    <p:extLst>
      <p:ext uri="{BB962C8B-B14F-4D97-AF65-F5344CB8AC3E}">
        <p14:creationId xmlns:p14="http://schemas.microsoft.com/office/powerpoint/2010/main" val="4278772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4682837" y="873878"/>
            <a:ext cx="7066953" cy="4076201"/>
          </a:xfrm>
          <a:prstGeom prst="rect">
            <a:avLst/>
          </a:prstGeom>
        </p:spPr>
      </p:pic>
      <p:sp>
        <p:nvSpPr>
          <p:cNvPr id="7" name="TextBox 6"/>
          <p:cNvSpPr txBox="1"/>
          <p:nvPr/>
        </p:nvSpPr>
        <p:spPr>
          <a:xfrm>
            <a:off x="360218" y="609600"/>
            <a:ext cx="4322619" cy="4985980"/>
          </a:xfrm>
          <a:prstGeom prst="rect">
            <a:avLst/>
          </a:prstGeom>
          <a:noFill/>
        </p:spPr>
        <p:txBody>
          <a:bodyPr wrap="square" rtlCol="0">
            <a:spAutoFit/>
          </a:bodyPr>
          <a:lstStyle/>
          <a:p>
            <a:r>
              <a:rPr lang="fr-FR" sz="2000" b="1" i="1" dirty="0"/>
              <a:t>Testarea. </a:t>
            </a:r>
            <a:endParaRPr lang="ro-RO" sz="2000" b="1" i="1" dirty="0" smtClean="0"/>
          </a:p>
          <a:p>
            <a:r>
              <a:rPr lang="fr-FR" sz="2000" dirty="0" smtClean="0"/>
              <a:t>Aceast</a:t>
            </a:r>
            <a:r>
              <a:rPr lang="ro-RO" sz="2000" dirty="0"/>
              <a:t>ă</a:t>
            </a:r>
            <a:r>
              <a:rPr lang="fr-FR" sz="2000" dirty="0"/>
              <a:t> faz</a:t>
            </a:r>
            <a:r>
              <a:rPr lang="ro-RO" sz="2000" dirty="0"/>
              <a:t>ă</a:t>
            </a:r>
            <a:r>
              <a:rPr lang="fr-FR" sz="2000" dirty="0"/>
              <a:t> este strâns legat</a:t>
            </a:r>
            <a:r>
              <a:rPr lang="ro-RO" sz="2000" dirty="0"/>
              <a:t>ă</a:t>
            </a:r>
            <a:r>
              <a:rPr lang="fr-FR" sz="2000" dirty="0"/>
              <a:t> de faza anterioar</a:t>
            </a:r>
            <a:r>
              <a:rPr lang="ro-RO" sz="2000" dirty="0"/>
              <a:t>ă</a:t>
            </a:r>
            <a:r>
              <a:rPr lang="fr-FR" sz="2000" dirty="0"/>
              <a:t>, deoarece în mod normal fiecare modul al sistemului este testat în timpul implementarii într-un sistem bine proiectat. Fiecare modul poate fi testat în mod independent, utilizându-se versiuni simplificate ale celorlalte module pentru a se simula interac</a:t>
            </a:r>
            <a:r>
              <a:rPr lang="ro-RO" sz="2000" dirty="0"/>
              <a:t>ţ</a:t>
            </a:r>
            <a:r>
              <a:rPr lang="fr-FR" sz="2000" dirty="0"/>
              <a:t>iunile din</a:t>
            </a:r>
            <a:r>
              <a:rPr lang="ro-RO" sz="2000" dirty="0"/>
              <a:t>tr</a:t>
            </a:r>
            <a:r>
              <a:rPr lang="fr-FR" sz="2000" dirty="0"/>
              <a:t>e modulul </a:t>
            </a:r>
            <a:r>
              <a:rPr lang="ro-RO" sz="2000" dirty="0"/>
              <a:t>ţ</a:t>
            </a:r>
            <a:r>
              <a:rPr lang="fr-FR" sz="2000" dirty="0"/>
              <a:t>inta </a:t>
            </a:r>
            <a:r>
              <a:rPr lang="ro-RO" sz="2000" dirty="0"/>
              <a:t>ş</a:t>
            </a:r>
            <a:r>
              <a:rPr lang="fr-FR" sz="2000" dirty="0"/>
              <a:t>i restul sistemului. </a:t>
            </a:r>
            <a:r>
              <a:rPr lang="en-US" sz="2000" dirty="0" err="1"/>
              <a:t>Desigur</a:t>
            </a:r>
            <a:r>
              <a:rPr lang="en-US" sz="2000" dirty="0"/>
              <a:t>, </a:t>
            </a:r>
            <a:r>
              <a:rPr lang="en-US" sz="2000" dirty="0" err="1"/>
              <a:t>pe</a:t>
            </a:r>
            <a:r>
              <a:rPr lang="en-US" sz="2000" dirty="0"/>
              <a:t> </a:t>
            </a:r>
            <a:r>
              <a:rPr lang="en-US" sz="2000" dirty="0" err="1"/>
              <a:t>masură</a:t>
            </a:r>
            <a:r>
              <a:rPr lang="en-US" sz="2000" dirty="0"/>
              <a:t> </a:t>
            </a:r>
            <a:r>
              <a:rPr lang="en-US" sz="2000" dirty="0" err="1"/>
              <a:t>ce</a:t>
            </a:r>
            <a:r>
              <a:rPr lang="en-US" sz="2000" dirty="0"/>
              <a:t> </a:t>
            </a:r>
            <a:r>
              <a:rPr lang="en-US" sz="2000" dirty="0" err="1"/>
              <a:t>diferite</a:t>
            </a:r>
            <a:r>
              <a:rPr lang="en-US" sz="2000" dirty="0"/>
              <a:t> module </a:t>
            </a:r>
            <a:r>
              <a:rPr lang="en-US" sz="2000" dirty="0" err="1"/>
              <a:t>sunt</a:t>
            </a:r>
            <a:r>
              <a:rPr lang="en-US" sz="2000" dirty="0"/>
              <a:t> </a:t>
            </a:r>
            <a:r>
              <a:rPr lang="en-US" sz="2000" dirty="0" err="1"/>
              <a:t>analizate</a:t>
            </a:r>
            <a:r>
              <a:rPr lang="en-US" sz="2000" dirty="0"/>
              <a:t> </a:t>
            </a:r>
            <a:r>
              <a:rPr lang="ro-RO" sz="2000" dirty="0"/>
              <a:t>ş</a:t>
            </a:r>
            <a:r>
              <a:rPr lang="en-US" sz="2000" dirty="0" err="1"/>
              <a:t>i</a:t>
            </a:r>
            <a:r>
              <a:rPr lang="en-US" sz="2000" dirty="0"/>
              <a:t> </a:t>
            </a:r>
            <a:r>
              <a:rPr lang="en-US" sz="2000" dirty="0" err="1"/>
              <a:t>combinate</a:t>
            </a:r>
            <a:r>
              <a:rPr lang="en-US" sz="2000" dirty="0"/>
              <a:t>, </a:t>
            </a:r>
            <a:r>
              <a:rPr lang="en-US" sz="2000" dirty="0" err="1"/>
              <a:t>testarea</a:t>
            </a:r>
            <a:r>
              <a:rPr lang="en-US" sz="2000" dirty="0"/>
              <a:t> individual</a:t>
            </a:r>
            <a:r>
              <a:rPr lang="ro-RO" sz="2000" dirty="0"/>
              <a:t>ă</a:t>
            </a:r>
            <a:r>
              <a:rPr lang="en-US" sz="2000" dirty="0"/>
              <a:t> </a:t>
            </a:r>
            <a:r>
              <a:rPr lang="en-US" sz="2000" dirty="0" err="1"/>
              <a:t>trebuie</a:t>
            </a:r>
            <a:r>
              <a:rPr lang="en-US" sz="2000" dirty="0"/>
              <a:t> </a:t>
            </a:r>
            <a:r>
              <a:rPr lang="en-US" sz="2000" dirty="0" err="1"/>
              <a:t>continuată</a:t>
            </a:r>
            <a:r>
              <a:rPr lang="en-US" sz="2000" dirty="0"/>
              <a:t> cu </a:t>
            </a:r>
            <a:r>
              <a:rPr lang="en-US" sz="2000" dirty="0" err="1"/>
              <a:t>testarea</a:t>
            </a:r>
            <a:r>
              <a:rPr lang="en-US" sz="2000" dirty="0"/>
              <a:t> </a:t>
            </a:r>
            <a:r>
              <a:rPr lang="en-US" sz="2000" dirty="0" err="1"/>
              <a:t>generală</a:t>
            </a:r>
            <a:r>
              <a:rPr lang="en-US" sz="2000" dirty="0"/>
              <a:t> a </a:t>
            </a:r>
            <a:r>
              <a:rPr lang="en-US" sz="2000" dirty="0" err="1"/>
              <a:t>întregului</a:t>
            </a:r>
            <a:r>
              <a:rPr lang="en-US" sz="2000" dirty="0"/>
              <a:t> </a:t>
            </a:r>
            <a:r>
              <a:rPr lang="en-US" sz="2000" dirty="0" err="1"/>
              <a:t>sistem</a:t>
            </a:r>
            <a:r>
              <a:rPr lang="en-US" sz="2000" dirty="0"/>
              <a:t>.</a:t>
            </a:r>
            <a:endParaRPr lang="ru-RU" sz="2000" dirty="0"/>
          </a:p>
          <a:p>
            <a:endParaRPr lang="ru-RU" dirty="0"/>
          </a:p>
        </p:txBody>
      </p:sp>
    </p:spTree>
    <p:extLst>
      <p:ext uri="{BB962C8B-B14F-4D97-AF65-F5344CB8AC3E}">
        <p14:creationId xmlns:p14="http://schemas.microsoft.com/office/powerpoint/2010/main" val="895723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3455" y="193964"/>
            <a:ext cx="11166763" cy="6012872"/>
          </a:xfrm>
        </p:spPr>
        <p:txBody>
          <a:bodyPr>
            <a:normAutofit/>
          </a:bodyPr>
          <a:lstStyle/>
          <a:p>
            <a:pPr marL="0" indent="0">
              <a:buNone/>
              <a:defRPr/>
            </a:pPr>
            <a:r>
              <a:rPr lang="ro-RO" altLang="ru-RU" b="1" i="1" dirty="0">
                <a:solidFill>
                  <a:srgbClr val="C00000"/>
                </a:solidFill>
              </a:rPr>
              <a:t>F</a:t>
            </a:r>
            <a:r>
              <a:rPr lang="en-US" altLang="ru-RU" b="1" i="1" dirty="0" err="1">
                <a:solidFill>
                  <a:srgbClr val="C00000"/>
                </a:solidFill>
              </a:rPr>
              <a:t>aze</a:t>
            </a:r>
            <a:r>
              <a:rPr lang="en-US" altLang="ru-RU" b="1" i="1" dirty="0">
                <a:solidFill>
                  <a:srgbClr val="C00000"/>
                </a:solidFill>
              </a:rPr>
              <a:t>, ca </a:t>
            </a:r>
            <a:r>
              <a:rPr lang="en-US" altLang="ru-RU" b="1" i="1" dirty="0" err="1">
                <a:solidFill>
                  <a:srgbClr val="C00000"/>
                </a:solidFill>
              </a:rPr>
              <a:t>elemente</a:t>
            </a:r>
            <a:r>
              <a:rPr lang="en-US" altLang="ru-RU" b="1" i="1" dirty="0">
                <a:solidFill>
                  <a:srgbClr val="C00000"/>
                </a:solidFill>
              </a:rPr>
              <a:t> </a:t>
            </a:r>
            <a:r>
              <a:rPr lang="en-US" altLang="ru-RU" b="1" i="1" dirty="0" err="1">
                <a:solidFill>
                  <a:srgbClr val="C00000"/>
                </a:solidFill>
              </a:rPr>
              <a:t>comune</a:t>
            </a:r>
            <a:r>
              <a:rPr lang="en-US" altLang="ru-RU" b="1" i="1" dirty="0">
                <a:solidFill>
                  <a:srgbClr val="C00000"/>
                </a:solidFill>
              </a:rPr>
              <a:t> </a:t>
            </a:r>
            <a:r>
              <a:rPr lang="en-US" altLang="ru-RU" b="1" i="1" dirty="0" err="1">
                <a:solidFill>
                  <a:srgbClr val="C00000"/>
                </a:solidFill>
              </a:rPr>
              <a:t>duiferitelor</a:t>
            </a:r>
            <a:r>
              <a:rPr lang="en-US" altLang="ru-RU" b="1" i="1" dirty="0">
                <a:solidFill>
                  <a:srgbClr val="C00000"/>
                </a:solidFill>
              </a:rPr>
              <a:t> </a:t>
            </a:r>
            <a:r>
              <a:rPr lang="en-US" altLang="ru-RU" b="1" i="1" dirty="0" err="1">
                <a:solidFill>
                  <a:srgbClr val="C00000"/>
                </a:solidFill>
              </a:rPr>
              <a:t>abordări</a:t>
            </a:r>
            <a:r>
              <a:rPr lang="en-US" altLang="ru-RU" b="1" i="1" dirty="0">
                <a:solidFill>
                  <a:srgbClr val="C00000"/>
                </a:solidFill>
              </a:rPr>
              <a:t>:</a:t>
            </a:r>
            <a:endParaRPr lang="ru-RU" b="1" i="1" dirty="0" smtClean="0"/>
          </a:p>
          <a:p>
            <a:pPr marL="0" indent="0">
              <a:buNone/>
              <a:defRPr/>
            </a:pPr>
            <a:r>
              <a:rPr lang="ro-RO" b="1" i="1" dirty="0" smtClean="0"/>
              <a:t>1</a:t>
            </a:r>
            <a:r>
              <a:rPr lang="ro-RO" b="1" i="1" dirty="0"/>
              <a:t>. </a:t>
            </a:r>
            <a:r>
              <a:rPr lang="en-US" b="1" i="1" dirty="0" err="1"/>
              <a:t>Definirea</a:t>
            </a:r>
            <a:r>
              <a:rPr lang="en-US" b="1" i="1" dirty="0"/>
              <a:t> </a:t>
            </a:r>
            <a:r>
              <a:rPr lang="en-US" b="1" i="1" dirty="0" err="1"/>
              <a:t>cerinţelor</a:t>
            </a:r>
            <a:r>
              <a:rPr lang="en-US" b="1" i="1" dirty="0"/>
              <a:t> </a:t>
            </a:r>
            <a:r>
              <a:rPr lang="en-US" b="1" i="1" dirty="0" err="1"/>
              <a:t>utilizatorilor</a:t>
            </a:r>
            <a:r>
              <a:rPr lang="en-US" b="1" i="1" dirty="0"/>
              <a:t>: </a:t>
            </a:r>
            <a:r>
              <a:rPr lang="en-US" dirty="0" err="1"/>
              <a:t>utilizatorii</a:t>
            </a:r>
            <a:r>
              <a:rPr lang="en-US" dirty="0"/>
              <a:t> </a:t>
            </a:r>
            <a:r>
              <a:rPr lang="en-US" dirty="0" err="1"/>
              <a:t>vor</a:t>
            </a:r>
            <a:r>
              <a:rPr lang="en-US" dirty="0"/>
              <a:t> </a:t>
            </a:r>
            <a:r>
              <a:rPr lang="en-US" dirty="0" err="1"/>
              <a:t>preciza</a:t>
            </a:r>
            <a:r>
              <a:rPr lang="en-US" dirty="0"/>
              <a:t> </a:t>
            </a:r>
            <a:r>
              <a:rPr lang="en-US" dirty="0" err="1"/>
              <a:t>obiectivele</a:t>
            </a:r>
            <a:r>
              <a:rPr lang="en-US" dirty="0"/>
              <a:t> </a:t>
            </a:r>
            <a:r>
              <a:rPr lang="en-US" dirty="0" err="1"/>
              <a:t>pe</a:t>
            </a:r>
            <a:r>
              <a:rPr lang="en-US" dirty="0"/>
              <a:t> care </a:t>
            </a:r>
            <a:r>
              <a:rPr lang="en-US" dirty="0" err="1"/>
              <a:t>urmează</a:t>
            </a:r>
            <a:r>
              <a:rPr lang="en-US" dirty="0"/>
              <a:t> </a:t>
            </a:r>
            <a:r>
              <a:rPr lang="en-US" dirty="0" err="1"/>
              <a:t>să</a:t>
            </a:r>
            <a:r>
              <a:rPr lang="en-US" dirty="0"/>
              <a:t> le </a:t>
            </a:r>
            <a:r>
              <a:rPr lang="en-US" dirty="0" err="1"/>
              <a:t>îndeplinească</a:t>
            </a:r>
            <a:r>
              <a:rPr lang="en-US" dirty="0"/>
              <a:t> </a:t>
            </a:r>
            <a:r>
              <a:rPr lang="en-US" dirty="0" err="1"/>
              <a:t>viitorul</a:t>
            </a:r>
            <a:r>
              <a:rPr lang="en-US" dirty="0"/>
              <a:t> </a:t>
            </a:r>
            <a:r>
              <a:rPr lang="en-US" dirty="0" err="1"/>
              <a:t>sistem</a:t>
            </a:r>
            <a:r>
              <a:rPr lang="en-US" dirty="0"/>
              <a:t>  informational,  </a:t>
            </a:r>
            <a:r>
              <a:rPr lang="en-US" dirty="0" err="1"/>
              <a:t>criteriile</a:t>
            </a:r>
            <a:r>
              <a:rPr lang="en-US" dirty="0"/>
              <a:t> de </a:t>
            </a:r>
            <a:r>
              <a:rPr lang="en-US" dirty="0" err="1"/>
              <a:t>eficienţă</a:t>
            </a:r>
            <a:r>
              <a:rPr lang="en-US" dirty="0"/>
              <a:t>, </a:t>
            </a:r>
            <a:r>
              <a:rPr lang="en-US" dirty="0" err="1"/>
              <a:t>securitate</a:t>
            </a:r>
            <a:r>
              <a:rPr lang="en-US" dirty="0"/>
              <a:t>, </a:t>
            </a:r>
            <a:r>
              <a:rPr lang="en-US" dirty="0" err="1"/>
              <a:t>performanţă</a:t>
            </a:r>
            <a:r>
              <a:rPr lang="en-US" dirty="0"/>
              <a:t> </a:t>
            </a:r>
            <a:r>
              <a:rPr lang="en-US" dirty="0" err="1"/>
              <a:t>pe</a:t>
            </a:r>
            <a:r>
              <a:rPr lang="en-US" dirty="0"/>
              <a:t> care </a:t>
            </a:r>
            <a:r>
              <a:rPr lang="en-US" dirty="0" err="1"/>
              <a:t>acesta</a:t>
            </a:r>
            <a:r>
              <a:rPr lang="en-US" dirty="0"/>
              <a:t>  </a:t>
            </a:r>
            <a:r>
              <a:rPr lang="en-US" dirty="0" err="1"/>
              <a:t>urmează</a:t>
            </a:r>
            <a:r>
              <a:rPr lang="en-US" dirty="0"/>
              <a:t> </a:t>
            </a:r>
            <a:r>
              <a:rPr lang="en-US" dirty="0" err="1"/>
              <a:t>să</a:t>
            </a:r>
            <a:r>
              <a:rPr lang="en-US" dirty="0"/>
              <a:t> le </a:t>
            </a:r>
            <a:r>
              <a:rPr lang="en-US" dirty="0" err="1"/>
              <a:t>asigure</a:t>
            </a:r>
            <a:r>
              <a:rPr lang="en-US" dirty="0"/>
              <a:t>. </a:t>
            </a:r>
            <a:r>
              <a:rPr lang="en-US" dirty="0" err="1"/>
              <a:t>Calitatea</a:t>
            </a:r>
            <a:r>
              <a:rPr lang="en-US" dirty="0"/>
              <a:t> </a:t>
            </a:r>
            <a:r>
              <a:rPr lang="en-US" dirty="0" err="1"/>
              <a:t>şi</a:t>
            </a:r>
            <a:r>
              <a:rPr lang="en-US" dirty="0"/>
              <a:t> </a:t>
            </a:r>
            <a:r>
              <a:rPr lang="en-US" dirty="0" err="1"/>
              <a:t>performanşele</a:t>
            </a:r>
            <a:r>
              <a:rPr lang="en-US" dirty="0"/>
              <a:t> </a:t>
            </a:r>
            <a:r>
              <a:rPr lang="en-US" dirty="0" err="1"/>
              <a:t>unui</a:t>
            </a:r>
            <a:r>
              <a:rPr lang="en-US" dirty="0"/>
              <a:t> </a:t>
            </a:r>
            <a:r>
              <a:rPr lang="en-US" dirty="0" err="1"/>
              <a:t>produs</a:t>
            </a:r>
            <a:r>
              <a:rPr lang="en-US" dirty="0"/>
              <a:t> software depend de </a:t>
            </a:r>
            <a:r>
              <a:rPr lang="en-US" dirty="0" err="1"/>
              <a:t>abilitatea</a:t>
            </a:r>
            <a:r>
              <a:rPr lang="en-US" dirty="0"/>
              <a:t> </a:t>
            </a:r>
            <a:r>
              <a:rPr lang="en-US" dirty="0" err="1"/>
              <a:t>echipei</a:t>
            </a:r>
            <a:r>
              <a:rPr lang="en-US" dirty="0"/>
              <a:t> de </a:t>
            </a:r>
            <a:r>
              <a:rPr lang="en-US" dirty="0" err="1"/>
              <a:t>analiză</a:t>
            </a:r>
            <a:r>
              <a:rPr lang="en-US" dirty="0"/>
              <a:t> </a:t>
            </a:r>
            <a:r>
              <a:rPr lang="en-US" dirty="0" err="1"/>
              <a:t>în</a:t>
            </a:r>
            <a:r>
              <a:rPr lang="en-US" dirty="0"/>
              <a:t> </a:t>
            </a:r>
            <a:r>
              <a:rPr lang="en-US" dirty="0" err="1"/>
              <a:t>colectarea</a:t>
            </a:r>
            <a:r>
              <a:rPr lang="en-US" dirty="0"/>
              <a:t> de </a:t>
            </a:r>
            <a:r>
              <a:rPr lang="en-US" dirty="0" err="1"/>
              <a:t>specificaţii</a:t>
            </a:r>
            <a:r>
              <a:rPr lang="en-US" dirty="0"/>
              <a:t> </a:t>
            </a:r>
            <a:r>
              <a:rPr lang="en-US" dirty="0" err="1"/>
              <a:t>cât</a:t>
            </a:r>
            <a:r>
              <a:rPr lang="en-US" dirty="0"/>
              <a:t> </a:t>
            </a:r>
            <a:r>
              <a:rPr lang="en-US" dirty="0" err="1"/>
              <a:t>mai</a:t>
            </a:r>
            <a:r>
              <a:rPr lang="en-US" dirty="0"/>
              <a:t> complete de la </a:t>
            </a:r>
            <a:r>
              <a:rPr lang="en-US" dirty="0" err="1"/>
              <a:t>viitorul</a:t>
            </a:r>
            <a:r>
              <a:rPr lang="en-US" dirty="0"/>
              <a:t>  </a:t>
            </a:r>
            <a:r>
              <a:rPr lang="en-US" dirty="0" err="1"/>
              <a:t>utilizator</a:t>
            </a:r>
            <a:r>
              <a:rPr lang="en-US" dirty="0"/>
              <a:t> </a:t>
            </a:r>
            <a:r>
              <a:rPr lang="en-US" dirty="0" err="1"/>
              <a:t>şi</a:t>
            </a:r>
            <a:r>
              <a:rPr lang="en-US" dirty="0"/>
              <a:t> de a-I face </a:t>
            </a:r>
            <a:r>
              <a:rPr lang="en-US" dirty="0" err="1"/>
              <a:t>pe</a:t>
            </a:r>
            <a:r>
              <a:rPr lang="en-US" dirty="0"/>
              <a:t> </a:t>
            </a:r>
            <a:r>
              <a:rPr lang="en-US" dirty="0" err="1"/>
              <a:t>acestea</a:t>
            </a:r>
            <a:r>
              <a:rPr lang="en-US" dirty="0"/>
              <a:t>  </a:t>
            </a:r>
            <a:r>
              <a:rPr lang="en-US" b="1" i="1" dirty="0" err="1"/>
              <a:t>vadă</a:t>
            </a:r>
            <a:r>
              <a:rPr lang="en-US" dirty="0"/>
              <a:t>  </a:t>
            </a:r>
            <a:r>
              <a:rPr lang="en-US" dirty="0" err="1"/>
              <a:t>funcţionalitatea</a:t>
            </a:r>
            <a:r>
              <a:rPr lang="en-US" dirty="0"/>
              <a:t>  </a:t>
            </a:r>
            <a:r>
              <a:rPr lang="en-US" dirty="0" err="1"/>
              <a:t>viitorului</a:t>
            </a:r>
            <a:r>
              <a:rPr lang="en-US" dirty="0"/>
              <a:t> </a:t>
            </a:r>
            <a:r>
              <a:rPr lang="en-US" dirty="0" err="1"/>
              <a:t>sistem</a:t>
            </a:r>
            <a:r>
              <a:rPr lang="en-US" dirty="0"/>
              <a:t>  informational.</a:t>
            </a:r>
            <a:endParaRPr lang="ru-RU" dirty="0"/>
          </a:p>
          <a:p>
            <a:pPr marL="0" indent="0">
              <a:buNone/>
              <a:defRPr/>
            </a:pPr>
            <a:r>
              <a:rPr lang="ro-RO" b="1" i="1" dirty="0"/>
              <a:t>2. </a:t>
            </a:r>
            <a:r>
              <a:rPr lang="en-US" b="1" i="1" dirty="0" err="1"/>
              <a:t>Specificaţia</a:t>
            </a:r>
            <a:r>
              <a:rPr lang="en-US" b="1" i="1" dirty="0"/>
              <a:t> </a:t>
            </a:r>
            <a:r>
              <a:rPr lang="en-US" b="1" i="1" dirty="0" err="1"/>
              <a:t>cerinţelor</a:t>
            </a:r>
            <a:r>
              <a:rPr lang="en-US" b="1" i="1" dirty="0"/>
              <a:t> </a:t>
            </a:r>
            <a:r>
              <a:rPr lang="en-US" b="1" i="1" dirty="0" err="1"/>
              <a:t>sistemului</a:t>
            </a:r>
            <a:r>
              <a:rPr lang="en-US" b="1" i="1" dirty="0"/>
              <a:t>: </a:t>
            </a:r>
            <a:r>
              <a:rPr lang="en-US" dirty="0" err="1"/>
              <a:t>prezentarea</a:t>
            </a:r>
            <a:r>
              <a:rPr lang="en-US" dirty="0"/>
              <a:t> </a:t>
            </a:r>
            <a:r>
              <a:rPr lang="en-US" dirty="0" err="1"/>
              <a:t>detaliată</a:t>
            </a:r>
            <a:r>
              <a:rPr lang="en-US" dirty="0"/>
              <a:t> a </a:t>
            </a:r>
            <a:r>
              <a:rPr lang="en-US" dirty="0" err="1"/>
              <a:t>rezultatelor</a:t>
            </a:r>
            <a:r>
              <a:rPr lang="en-US" dirty="0"/>
              <a:t> </a:t>
            </a:r>
            <a:r>
              <a:rPr lang="en-US" dirty="0" err="1"/>
              <a:t>pe</a:t>
            </a:r>
            <a:r>
              <a:rPr lang="en-US" dirty="0"/>
              <a:t> care </a:t>
            </a:r>
            <a:r>
              <a:rPr lang="en-US" dirty="0" err="1"/>
              <a:t>sistemul</a:t>
            </a:r>
            <a:r>
              <a:rPr lang="en-US" dirty="0"/>
              <a:t>  informational  </a:t>
            </a:r>
            <a:r>
              <a:rPr lang="en-US" dirty="0" err="1"/>
              <a:t>urmează</a:t>
            </a:r>
            <a:r>
              <a:rPr lang="en-US" dirty="0"/>
              <a:t>  </a:t>
            </a:r>
            <a:r>
              <a:rPr lang="en-US" dirty="0" err="1"/>
              <a:t>să</a:t>
            </a:r>
            <a:r>
              <a:rPr lang="en-US" dirty="0"/>
              <a:t> le </a:t>
            </a:r>
            <a:r>
              <a:rPr lang="en-US" dirty="0" err="1"/>
              <a:t>asigure</a:t>
            </a:r>
            <a:r>
              <a:rPr lang="en-US" dirty="0"/>
              <a:t>. Se </a:t>
            </a:r>
            <a:r>
              <a:rPr lang="en-US" dirty="0" err="1"/>
              <a:t>va</a:t>
            </a:r>
            <a:r>
              <a:rPr lang="en-US" dirty="0"/>
              <a:t> </a:t>
            </a:r>
            <a:r>
              <a:rPr lang="en-US" dirty="0" err="1"/>
              <a:t>evidenţia</a:t>
            </a:r>
            <a:r>
              <a:rPr lang="en-US" dirty="0"/>
              <a:t> </a:t>
            </a:r>
            <a:r>
              <a:rPr lang="en-US" dirty="0" err="1"/>
              <a:t>ce</a:t>
            </a:r>
            <a:r>
              <a:rPr lang="en-US" dirty="0"/>
              <a:t> </a:t>
            </a:r>
            <a:r>
              <a:rPr lang="en-US" dirty="0" err="1"/>
              <a:t>anume</a:t>
            </a:r>
            <a:r>
              <a:rPr lang="en-US" dirty="0"/>
              <a:t> </a:t>
            </a:r>
            <a:r>
              <a:rPr lang="en-US" dirty="0" err="1"/>
              <a:t>urmează</a:t>
            </a:r>
            <a:r>
              <a:rPr lang="en-US" dirty="0"/>
              <a:t> </a:t>
            </a:r>
            <a:r>
              <a:rPr lang="en-US" dirty="0" err="1"/>
              <a:t>să</a:t>
            </a:r>
            <a:r>
              <a:rPr lang="en-US" dirty="0"/>
              <a:t> </a:t>
            </a:r>
            <a:r>
              <a:rPr lang="en-US" dirty="0" err="1"/>
              <a:t>facă</a:t>
            </a:r>
            <a:r>
              <a:rPr lang="en-US" dirty="0"/>
              <a:t> </a:t>
            </a:r>
            <a:r>
              <a:rPr lang="en-US" dirty="0" err="1"/>
              <a:t>sistemul</a:t>
            </a:r>
            <a:r>
              <a:rPr lang="en-US" dirty="0"/>
              <a:t>, </a:t>
            </a:r>
            <a:r>
              <a:rPr lang="en-US" dirty="0" err="1"/>
              <a:t>fără</a:t>
            </a:r>
            <a:r>
              <a:rPr lang="en-US" dirty="0"/>
              <a:t> a se </a:t>
            </a:r>
            <a:r>
              <a:rPr lang="en-US" dirty="0" err="1"/>
              <a:t>sugera</a:t>
            </a:r>
            <a:r>
              <a:rPr lang="en-US" dirty="0"/>
              <a:t> </a:t>
            </a:r>
            <a:r>
              <a:rPr lang="en-US" dirty="0" err="1"/>
              <a:t>ăn</a:t>
            </a:r>
            <a:r>
              <a:rPr lang="en-US" dirty="0"/>
              <a:t> </a:t>
            </a:r>
            <a:r>
              <a:rPr lang="en-US" dirty="0" err="1"/>
              <a:t>nici</a:t>
            </a:r>
            <a:r>
              <a:rPr lang="en-US" dirty="0"/>
              <a:t> un </a:t>
            </a:r>
            <a:r>
              <a:rPr lang="en-US" dirty="0" err="1"/>
              <a:t>fel</a:t>
            </a:r>
            <a:r>
              <a:rPr lang="en-US" dirty="0"/>
              <a:t> cum </a:t>
            </a:r>
            <a:r>
              <a:rPr lang="en-US" dirty="0" err="1"/>
              <a:t>va</a:t>
            </a:r>
            <a:r>
              <a:rPr lang="en-US" dirty="0"/>
              <a:t> face </a:t>
            </a:r>
            <a:r>
              <a:rPr lang="en-US" dirty="0" err="1"/>
              <a:t>acest</a:t>
            </a:r>
            <a:r>
              <a:rPr lang="en-US" dirty="0"/>
              <a:t> </a:t>
            </a:r>
            <a:r>
              <a:rPr lang="en-US" dirty="0" err="1"/>
              <a:t>lucru</a:t>
            </a:r>
            <a:r>
              <a:rPr lang="en-US" dirty="0"/>
              <a:t> </a:t>
            </a:r>
            <a:r>
              <a:rPr lang="en-US" dirty="0" err="1"/>
              <a:t>suistemul</a:t>
            </a:r>
            <a:r>
              <a:rPr lang="en-US" dirty="0"/>
              <a:t>. </a:t>
            </a:r>
            <a:r>
              <a:rPr lang="en-US" dirty="0" err="1"/>
              <a:t>Această</a:t>
            </a:r>
            <a:r>
              <a:rPr lang="en-US" dirty="0"/>
              <a:t> </a:t>
            </a:r>
            <a:r>
              <a:rPr lang="en-US" dirty="0" err="1"/>
              <a:t>fază</a:t>
            </a:r>
            <a:r>
              <a:rPr lang="en-US" dirty="0"/>
              <a:t> </a:t>
            </a:r>
            <a:r>
              <a:rPr lang="en-US" dirty="0" err="1"/>
              <a:t>este</a:t>
            </a:r>
            <a:r>
              <a:rPr lang="en-US" dirty="0"/>
              <a:t> un </a:t>
            </a:r>
            <a:r>
              <a:rPr lang="en-US" dirty="0" err="1"/>
              <a:t>răspuns</a:t>
            </a:r>
            <a:r>
              <a:rPr lang="en-US" dirty="0"/>
              <a:t> la </a:t>
            </a:r>
            <a:r>
              <a:rPr lang="en-US" dirty="0" err="1"/>
              <a:t>specificaţie</a:t>
            </a:r>
            <a:r>
              <a:rPr lang="en-US" dirty="0"/>
              <a:t>  </a:t>
            </a:r>
            <a:r>
              <a:rPr lang="en-US" dirty="0" err="1"/>
              <a:t>cuprinzând</a:t>
            </a:r>
            <a:r>
              <a:rPr lang="en-US" dirty="0"/>
              <a:t> </a:t>
            </a:r>
            <a:r>
              <a:rPr lang="en-US" dirty="0" err="1"/>
              <a:t>cerinţele</a:t>
            </a:r>
            <a:r>
              <a:rPr lang="en-US" dirty="0"/>
              <a:t> </a:t>
            </a:r>
            <a:r>
              <a:rPr lang="en-US" dirty="0" err="1"/>
              <a:t>utilizatorului</a:t>
            </a:r>
            <a:r>
              <a:rPr lang="en-US" dirty="0"/>
              <a:t> </a:t>
            </a:r>
            <a:r>
              <a:rPr lang="en-US" dirty="0" err="1"/>
              <a:t>şi</a:t>
            </a:r>
            <a:r>
              <a:rPr lang="en-US" dirty="0"/>
              <a:t> </a:t>
            </a:r>
            <a:r>
              <a:rPr lang="en-US" dirty="0" err="1"/>
              <a:t>va</a:t>
            </a:r>
            <a:r>
              <a:rPr lang="en-US" dirty="0"/>
              <a:t> fi </a:t>
            </a:r>
            <a:r>
              <a:rPr lang="en-US" dirty="0" err="1"/>
              <a:t>utilizată</a:t>
            </a:r>
            <a:r>
              <a:rPr lang="en-US" dirty="0"/>
              <a:t> </a:t>
            </a:r>
            <a:r>
              <a:rPr lang="en-US" dirty="0" err="1"/>
              <a:t>în</a:t>
            </a:r>
            <a:r>
              <a:rPr lang="en-US" dirty="0"/>
              <a:t> </a:t>
            </a:r>
            <a:r>
              <a:rPr lang="en-US" dirty="0" err="1"/>
              <a:t>faza</a:t>
            </a:r>
            <a:r>
              <a:rPr lang="en-US" dirty="0"/>
              <a:t> de </a:t>
            </a:r>
            <a:r>
              <a:rPr lang="en-US" dirty="0" err="1"/>
              <a:t>proiectare</a:t>
            </a:r>
            <a:r>
              <a:rPr lang="en-US" dirty="0"/>
              <a:t> a </a:t>
            </a:r>
            <a:r>
              <a:rPr lang="en-US" dirty="0" err="1"/>
              <a:t>sistemului</a:t>
            </a:r>
            <a:r>
              <a:rPr lang="en-US" dirty="0"/>
              <a:t>.</a:t>
            </a:r>
            <a:endParaRPr lang="ru-RU" dirty="0"/>
          </a:p>
          <a:p>
            <a:pPr>
              <a:defRPr/>
            </a:pPr>
            <a:endParaRPr lang="ru-RU" sz="2400" dirty="0"/>
          </a:p>
        </p:txBody>
      </p:sp>
    </p:spTree>
    <p:extLst>
      <p:ext uri="{BB962C8B-B14F-4D97-AF65-F5344CB8AC3E}">
        <p14:creationId xmlns:p14="http://schemas.microsoft.com/office/powerpoint/2010/main" val="7707835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03565" y="526473"/>
            <a:ext cx="10501744" cy="5926715"/>
          </a:xfrm>
        </p:spPr>
        <p:txBody>
          <a:bodyPr/>
          <a:lstStyle/>
          <a:p>
            <a:pPr marL="0" indent="0">
              <a:buNone/>
              <a:defRPr/>
            </a:pPr>
            <a:r>
              <a:rPr lang="ro-RO" b="1" i="1" dirty="0"/>
              <a:t>3. </a:t>
            </a:r>
            <a:r>
              <a:rPr lang="en-US" b="1" i="1" dirty="0" err="1"/>
              <a:t>Specificaţia</a:t>
            </a:r>
            <a:r>
              <a:rPr lang="en-US" b="1" i="1" dirty="0"/>
              <a:t> </a:t>
            </a:r>
            <a:r>
              <a:rPr lang="en-US" b="1" i="1" dirty="0" err="1"/>
              <a:t>cerinţelor</a:t>
            </a:r>
            <a:r>
              <a:rPr lang="ro-RO" b="1" i="1" dirty="0"/>
              <a:t> </a:t>
            </a:r>
            <a:r>
              <a:rPr lang="en-US" b="1" i="1" dirty="0"/>
              <a:t>software:</a:t>
            </a:r>
            <a:r>
              <a:rPr lang="en-US" dirty="0"/>
              <a:t> </a:t>
            </a:r>
            <a:r>
              <a:rPr lang="en-US" dirty="0" err="1"/>
              <a:t>evidenţiază</a:t>
            </a:r>
            <a:r>
              <a:rPr lang="en-US" dirty="0"/>
              <a:t> </a:t>
            </a:r>
            <a:r>
              <a:rPr lang="en-US" dirty="0" err="1"/>
              <a:t>ce</a:t>
            </a:r>
            <a:r>
              <a:rPr lang="en-US" dirty="0"/>
              <a:t> </a:t>
            </a:r>
            <a:r>
              <a:rPr lang="en-US" dirty="0" err="1"/>
              <a:t>urmează</a:t>
            </a:r>
            <a:r>
              <a:rPr lang="en-US" dirty="0"/>
              <a:t> </a:t>
            </a:r>
            <a:r>
              <a:rPr lang="en-US" dirty="0" err="1"/>
              <a:t>să</a:t>
            </a:r>
            <a:r>
              <a:rPr lang="en-US" dirty="0"/>
              <a:t> </a:t>
            </a:r>
            <a:r>
              <a:rPr lang="en-US" dirty="0" err="1"/>
              <a:t>facă</a:t>
            </a:r>
            <a:r>
              <a:rPr lang="en-US" dirty="0"/>
              <a:t> </a:t>
            </a:r>
            <a:r>
              <a:rPr lang="en-US" dirty="0" err="1"/>
              <a:t>produsul</a:t>
            </a:r>
            <a:r>
              <a:rPr lang="en-US" dirty="0"/>
              <a:t> software </a:t>
            </a:r>
            <a:r>
              <a:rPr lang="en-US" dirty="0" err="1"/>
              <a:t>şi</a:t>
            </a:r>
            <a:r>
              <a:rPr lang="en-US" dirty="0"/>
              <a:t> </a:t>
            </a:r>
            <a:r>
              <a:rPr lang="en-US" dirty="0" err="1"/>
              <a:t>testricţiile</a:t>
            </a:r>
            <a:r>
              <a:rPr lang="en-US" dirty="0"/>
              <a:t>  sub care </a:t>
            </a:r>
            <a:r>
              <a:rPr lang="en-US" dirty="0" err="1"/>
              <a:t>funcţionalitatea</a:t>
            </a:r>
            <a:r>
              <a:rPr lang="en-US" dirty="0"/>
              <a:t> </a:t>
            </a:r>
            <a:r>
              <a:rPr lang="en-US" dirty="0" err="1"/>
              <a:t>sa</a:t>
            </a:r>
            <a:r>
              <a:rPr lang="en-US" dirty="0"/>
              <a:t> </a:t>
            </a:r>
            <a:r>
              <a:rPr lang="en-US" dirty="0" err="1"/>
              <a:t>urmează</a:t>
            </a:r>
            <a:r>
              <a:rPr lang="en-US" dirty="0"/>
              <a:t> </a:t>
            </a:r>
            <a:r>
              <a:rPr lang="en-US" dirty="0" err="1"/>
              <a:t>să</a:t>
            </a:r>
            <a:r>
              <a:rPr lang="en-US" dirty="0"/>
              <a:t> fie </a:t>
            </a:r>
            <a:r>
              <a:rPr lang="en-US" dirty="0" err="1"/>
              <a:t>asigurată</a:t>
            </a:r>
            <a:r>
              <a:rPr lang="en-US" dirty="0"/>
              <a:t>.</a:t>
            </a:r>
            <a:endParaRPr lang="ru-RU" dirty="0"/>
          </a:p>
          <a:p>
            <a:pPr marL="0" indent="0">
              <a:buNone/>
              <a:defRPr/>
            </a:pPr>
            <a:r>
              <a:rPr lang="ro-RO" b="1" i="1" dirty="0"/>
              <a:t>4. </a:t>
            </a:r>
            <a:r>
              <a:rPr lang="en-US" b="1" i="1" dirty="0" err="1"/>
              <a:t>Proiectarea</a:t>
            </a:r>
            <a:r>
              <a:rPr lang="en-US" b="1" i="1" dirty="0"/>
              <a:t> </a:t>
            </a:r>
            <a:r>
              <a:rPr lang="en-US" b="1" i="1" dirty="0" err="1"/>
              <a:t>generală</a:t>
            </a:r>
            <a:r>
              <a:rPr lang="en-US" b="1" i="1" dirty="0"/>
              <a:t>,   </a:t>
            </a:r>
            <a:r>
              <a:rPr lang="en-US" dirty="0" err="1"/>
              <a:t>în</a:t>
            </a:r>
            <a:r>
              <a:rPr lang="en-US" dirty="0"/>
              <a:t> </a:t>
            </a:r>
            <a:r>
              <a:rPr lang="en-US" dirty="0" err="1"/>
              <a:t>cadrul</a:t>
            </a:r>
            <a:r>
              <a:rPr lang="en-US" dirty="0"/>
              <a:t> </a:t>
            </a:r>
            <a:r>
              <a:rPr lang="en-US" dirty="0" err="1"/>
              <a:t>căreia</a:t>
            </a:r>
            <a:r>
              <a:rPr lang="en-US" dirty="0"/>
              <a:t> se defines </a:t>
            </a:r>
            <a:r>
              <a:rPr lang="en-US" dirty="0" err="1"/>
              <a:t>soluţii</a:t>
            </a:r>
            <a:r>
              <a:rPr lang="en-US" dirty="0"/>
              <a:t> </a:t>
            </a:r>
            <a:r>
              <a:rPr lang="en-US" dirty="0" err="1"/>
              <a:t>cadru</a:t>
            </a:r>
            <a:r>
              <a:rPr lang="en-US" dirty="0"/>
              <a:t>, </a:t>
            </a:r>
            <a:r>
              <a:rPr lang="en-US" dirty="0" err="1"/>
              <a:t>conceptuale</a:t>
            </a:r>
            <a:r>
              <a:rPr lang="en-US" dirty="0"/>
              <a:t>, </a:t>
            </a:r>
            <a:r>
              <a:rPr lang="en-US" dirty="0" err="1"/>
              <a:t>privind</a:t>
            </a:r>
            <a:r>
              <a:rPr lang="en-US" dirty="0"/>
              <a:t> </a:t>
            </a:r>
            <a:r>
              <a:rPr lang="en-US" dirty="0" err="1"/>
              <a:t>viitorul</a:t>
            </a:r>
            <a:r>
              <a:rPr lang="en-US" dirty="0"/>
              <a:t> </a:t>
            </a:r>
            <a:r>
              <a:rPr lang="en-US" dirty="0" err="1"/>
              <a:t>sistem</a:t>
            </a:r>
            <a:r>
              <a:rPr lang="en-US" dirty="0"/>
              <a:t>  informational.</a:t>
            </a:r>
            <a:endParaRPr lang="ru-RU" dirty="0"/>
          </a:p>
          <a:p>
            <a:pPr marL="0" indent="0">
              <a:buNone/>
              <a:defRPr/>
            </a:pPr>
            <a:r>
              <a:rPr lang="ro-RO" b="1" i="1" dirty="0"/>
              <a:t>5. </a:t>
            </a:r>
            <a:r>
              <a:rPr lang="en-US" b="1" i="1" dirty="0" err="1"/>
              <a:t>Proiectarea</a:t>
            </a:r>
            <a:r>
              <a:rPr lang="en-US" b="1" i="1" dirty="0"/>
              <a:t> de </a:t>
            </a:r>
            <a:r>
              <a:rPr lang="en-US" b="1" i="1" dirty="0" err="1"/>
              <a:t>detaliu</a:t>
            </a:r>
            <a:r>
              <a:rPr lang="en-US" b="1" i="1" dirty="0"/>
              <a:t>, </a:t>
            </a:r>
            <a:r>
              <a:rPr lang="en-US" dirty="0"/>
              <a:t>care </a:t>
            </a:r>
            <a:r>
              <a:rPr lang="en-US" dirty="0" err="1"/>
              <a:t>rafinează</a:t>
            </a:r>
            <a:r>
              <a:rPr lang="en-US" dirty="0"/>
              <a:t>  </a:t>
            </a:r>
            <a:r>
              <a:rPr lang="en-US" dirty="0" err="1"/>
              <a:t>soluţia</a:t>
            </a:r>
            <a:r>
              <a:rPr lang="en-US" dirty="0"/>
              <a:t> </a:t>
            </a:r>
            <a:r>
              <a:rPr lang="en-US" dirty="0" err="1"/>
              <a:t>cadru</a:t>
            </a:r>
            <a:r>
              <a:rPr lang="en-US" dirty="0"/>
              <a:t> ,  </a:t>
            </a:r>
            <a:r>
              <a:rPr lang="en-US" dirty="0" err="1"/>
              <a:t>rezultat</a:t>
            </a:r>
            <a:r>
              <a:rPr lang="en-US" dirty="0"/>
              <a:t> al </a:t>
            </a:r>
            <a:r>
              <a:rPr lang="en-US" dirty="0" err="1"/>
              <a:t>proiectării</a:t>
            </a:r>
            <a:r>
              <a:rPr lang="en-US" dirty="0"/>
              <a:t> </a:t>
            </a:r>
            <a:r>
              <a:rPr lang="en-US" dirty="0" err="1"/>
              <a:t>generale</a:t>
            </a:r>
            <a:r>
              <a:rPr lang="en-US" dirty="0"/>
              <a:t>, </a:t>
            </a:r>
            <a:r>
              <a:rPr lang="en-US" dirty="0" err="1"/>
              <a:t>având</a:t>
            </a:r>
            <a:r>
              <a:rPr lang="en-US" dirty="0"/>
              <a:t> </a:t>
            </a:r>
            <a:r>
              <a:rPr lang="en-US" dirty="0" err="1"/>
              <a:t>ca</a:t>
            </a:r>
            <a:r>
              <a:rPr lang="en-US" dirty="0"/>
              <a:t>  </a:t>
            </a:r>
            <a:r>
              <a:rPr lang="en-US" dirty="0" err="1"/>
              <a:t>finalitate</a:t>
            </a:r>
            <a:r>
              <a:rPr lang="en-US" dirty="0"/>
              <a:t> </a:t>
            </a:r>
            <a:r>
              <a:rPr lang="en-US" dirty="0" err="1"/>
              <a:t>definirea</a:t>
            </a:r>
            <a:r>
              <a:rPr lang="en-US" dirty="0"/>
              <a:t> </a:t>
            </a:r>
            <a:r>
              <a:rPr lang="en-US" dirty="0" err="1"/>
              <a:t>soluţiei</a:t>
            </a:r>
            <a:r>
              <a:rPr lang="en-US" dirty="0"/>
              <a:t> finale a </a:t>
            </a:r>
            <a:r>
              <a:rPr lang="en-US" dirty="0" err="1"/>
              <a:t>sistemului</a:t>
            </a:r>
            <a:r>
              <a:rPr lang="en-US" dirty="0"/>
              <a:t> informational.</a:t>
            </a:r>
            <a:endParaRPr lang="ru-RU" dirty="0"/>
          </a:p>
          <a:p>
            <a:pPr marL="0" indent="0">
              <a:buNone/>
              <a:defRPr/>
            </a:pPr>
            <a:r>
              <a:rPr lang="ro-RO" b="1" i="1" dirty="0"/>
              <a:t>6. </a:t>
            </a:r>
            <a:r>
              <a:rPr lang="en-US" b="1" i="1" dirty="0" err="1"/>
              <a:t>Realizarea</a:t>
            </a:r>
            <a:r>
              <a:rPr lang="en-US" b="1" i="1" dirty="0"/>
              <a:t> </a:t>
            </a:r>
            <a:r>
              <a:rPr lang="en-US" b="1" i="1" dirty="0" err="1"/>
              <a:t>componentelor</a:t>
            </a:r>
            <a:r>
              <a:rPr lang="en-US" b="1" i="1" dirty="0"/>
              <a:t> </a:t>
            </a:r>
            <a:r>
              <a:rPr lang="en-US" b="1" i="1" dirty="0" err="1"/>
              <a:t>sistemului</a:t>
            </a:r>
            <a:r>
              <a:rPr lang="en-US" b="1" i="1" dirty="0"/>
              <a:t>  </a:t>
            </a:r>
            <a:r>
              <a:rPr lang="en-US" b="1" i="1" dirty="0" err="1" smtClean="0"/>
              <a:t>informaţiona</a:t>
            </a:r>
            <a:r>
              <a:rPr lang="ro-RO" b="1" i="1" dirty="0" smtClean="0"/>
              <a:t>l</a:t>
            </a:r>
            <a:r>
              <a:rPr lang="en-US" b="1" i="1" dirty="0" smtClean="0"/>
              <a:t>, </a:t>
            </a:r>
            <a:r>
              <a:rPr lang="en-US" dirty="0" err="1" smtClean="0"/>
              <a:t>pe</a:t>
            </a:r>
            <a:r>
              <a:rPr lang="en-US" dirty="0" smtClean="0"/>
              <a:t> </a:t>
            </a:r>
            <a:r>
              <a:rPr lang="en-US" dirty="0" err="1"/>
              <a:t>baza</a:t>
            </a:r>
            <a:r>
              <a:rPr lang="en-US" dirty="0"/>
              <a:t> </a:t>
            </a:r>
            <a:r>
              <a:rPr lang="en-US" dirty="0" err="1"/>
              <a:t>soluţiilor</a:t>
            </a:r>
            <a:r>
              <a:rPr lang="en-US" dirty="0"/>
              <a:t> </a:t>
            </a:r>
            <a:r>
              <a:rPr lang="en-US" dirty="0" err="1"/>
              <a:t>oferite</a:t>
            </a:r>
            <a:r>
              <a:rPr lang="en-US" dirty="0"/>
              <a:t>  de </a:t>
            </a:r>
            <a:r>
              <a:rPr lang="en-US" dirty="0" err="1"/>
              <a:t>proiectarea</a:t>
            </a:r>
            <a:r>
              <a:rPr lang="en-US" dirty="0"/>
              <a:t> de </a:t>
            </a:r>
            <a:r>
              <a:rPr lang="en-US" dirty="0" err="1"/>
              <a:t>detaliu</a:t>
            </a:r>
            <a:r>
              <a:rPr lang="en-US" dirty="0"/>
              <a:t>.</a:t>
            </a:r>
            <a:endParaRPr lang="ru-RU" dirty="0"/>
          </a:p>
          <a:p>
            <a:pPr>
              <a:defRPr/>
            </a:pPr>
            <a:endParaRPr lang="ru-RU" dirty="0"/>
          </a:p>
        </p:txBody>
      </p:sp>
    </p:spTree>
    <p:extLst>
      <p:ext uri="{BB962C8B-B14F-4D97-AF65-F5344CB8AC3E}">
        <p14:creationId xmlns:p14="http://schemas.microsoft.com/office/powerpoint/2010/main" val="6816262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68036" y="574963"/>
            <a:ext cx="10917381" cy="5659582"/>
          </a:xfrm>
        </p:spPr>
        <p:txBody>
          <a:bodyPr/>
          <a:lstStyle/>
          <a:p>
            <a:pPr marL="0" indent="0">
              <a:buNone/>
              <a:defRPr/>
            </a:pPr>
            <a:r>
              <a:rPr lang="ro-RO" b="1" i="1" dirty="0"/>
              <a:t>7. </a:t>
            </a:r>
            <a:r>
              <a:rPr lang="en-US" b="1" i="1" dirty="0" err="1"/>
              <a:t>Testarea</a:t>
            </a:r>
            <a:r>
              <a:rPr lang="en-US" b="1" i="1" dirty="0"/>
              <a:t> </a:t>
            </a:r>
            <a:r>
              <a:rPr lang="en-US" b="1" i="1" dirty="0" err="1"/>
              <a:t>componentelor</a:t>
            </a:r>
            <a:r>
              <a:rPr lang="en-US" b="1" i="1" dirty="0"/>
              <a:t>: </a:t>
            </a:r>
            <a:r>
              <a:rPr lang="en-US" dirty="0" err="1"/>
              <a:t>verificarea</a:t>
            </a:r>
            <a:r>
              <a:rPr lang="en-US" dirty="0"/>
              <a:t>  </a:t>
            </a:r>
            <a:r>
              <a:rPr lang="en-US" dirty="0" err="1"/>
              <a:t>modului</a:t>
            </a:r>
            <a:r>
              <a:rPr lang="en-US" dirty="0"/>
              <a:t> de  </a:t>
            </a:r>
            <a:r>
              <a:rPr lang="en-US" dirty="0" err="1"/>
              <a:t>funcţionare</a:t>
            </a:r>
            <a:r>
              <a:rPr lang="en-US" dirty="0"/>
              <a:t>, </a:t>
            </a:r>
            <a:r>
              <a:rPr lang="en-US" dirty="0" err="1"/>
              <a:t>modului</a:t>
            </a:r>
            <a:r>
              <a:rPr lang="en-US" dirty="0"/>
              <a:t> de </a:t>
            </a:r>
            <a:r>
              <a:rPr lang="en-US" dirty="0" err="1"/>
              <a:t>îndeplinire</a:t>
            </a:r>
            <a:r>
              <a:rPr lang="en-US" dirty="0"/>
              <a:t>  a </a:t>
            </a:r>
            <a:r>
              <a:rPr lang="en-US" dirty="0" err="1"/>
              <a:t>cerinţelor</a:t>
            </a:r>
            <a:r>
              <a:rPr lang="en-US" dirty="0"/>
              <a:t> </a:t>
            </a:r>
            <a:r>
              <a:rPr lang="en-US" dirty="0" err="1"/>
              <a:t>şi</a:t>
            </a:r>
            <a:r>
              <a:rPr lang="en-US" dirty="0"/>
              <a:t>  </a:t>
            </a:r>
            <a:r>
              <a:rPr lang="en-US" dirty="0" err="1"/>
              <a:t>fiabilitatea</a:t>
            </a:r>
            <a:r>
              <a:rPr lang="en-US" dirty="0"/>
              <a:t> </a:t>
            </a:r>
            <a:r>
              <a:rPr lang="en-US" dirty="0" err="1"/>
              <a:t>în</a:t>
            </a:r>
            <a:r>
              <a:rPr lang="en-US" dirty="0"/>
              <a:t> </a:t>
            </a:r>
            <a:r>
              <a:rPr lang="en-US" dirty="0" err="1"/>
              <a:t>utilizare</a:t>
            </a:r>
            <a:r>
              <a:rPr lang="en-US" dirty="0"/>
              <a:t>.</a:t>
            </a:r>
            <a:endParaRPr lang="ru-RU" dirty="0"/>
          </a:p>
          <a:p>
            <a:pPr marL="0" indent="0">
              <a:buNone/>
              <a:defRPr/>
            </a:pPr>
            <a:r>
              <a:rPr lang="ro-RO" b="1" i="1" dirty="0"/>
              <a:t>8. </a:t>
            </a:r>
            <a:r>
              <a:rPr lang="en-US" b="1" i="1" dirty="0" err="1"/>
              <a:t>Integrarea</a:t>
            </a:r>
            <a:r>
              <a:rPr lang="en-US" b="1" i="1" dirty="0"/>
              <a:t>  </a:t>
            </a:r>
            <a:r>
              <a:rPr lang="en-US" b="1" i="1" dirty="0" err="1"/>
              <a:t>componentelor</a:t>
            </a:r>
            <a:r>
              <a:rPr lang="en-US" b="1" i="1" dirty="0"/>
              <a:t> </a:t>
            </a:r>
            <a:r>
              <a:rPr lang="en-US" b="1" i="1" dirty="0" err="1"/>
              <a:t>şi</a:t>
            </a:r>
            <a:r>
              <a:rPr lang="en-US" b="1" i="1" dirty="0"/>
              <a:t> </a:t>
            </a:r>
            <a:r>
              <a:rPr lang="en-US" b="1" i="1" dirty="0" err="1"/>
              <a:t>testarea</a:t>
            </a:r>
            <a:r>
              <a:rPr lang="en-US" b="1" i="1" dirty="0"/>
              <a:t> </a:t>
            </a:r>
            <a:r>
              <a:rPr lang="en-US" b="1" i="1" dirty="0" err="1"/>
              <a:t>finală</a:t>
            </a:r>
            <a:r>
              <a:rPr lang="en-US" b="1" i="1" dirty="0"/>
              <a:t> a </a:t>
            </a:r>
            <a:r>
              <a:rPr lang="en-US" b="1" i="1" dirty="0" err="1"/>
              <a:t>sistemului</a:t>
            </a:r>
            <a:r>
              <a:rPr lang="en-US" b="1" i="1" dirty="0"/>
              <a:t>: </a:t>
            </a:r>
            <a:r>
              <a:rPr lang="en-US" dirty="0" err="1"/>
              <a:t>reunirea</a:t>
            </a:r>
            <a:r>
              <a:rPr lang="en-US" dirty="0"/>
              <a:t>  </a:t>
            </a:r>
            <a:r>
              <a:rPr lang="en-US" dirty="0" err="1"/>
              <a:t>componentelor</a:t>
            </a:r>
            <a:r>
              <a:rPr lang="en-US" dirty="0"/>
              <a:t>  </a:t>
            </a:r>
            <a:r>
              <a:rPr lang="en-US" dirty="0" err="1"/>
              <a:t>în</a:t>
            </a:r>
            <a:r>
              <a:rPr lang="en-US" dirty="0"/>
              <a:t> </a:t>
            </a:r>
            <a:r>
              <a:rPr lang="en-US" dirty="0" err="1"/>
              <a:t>cadrul</a:t>
            </a:r>
            <a:r>
              <a:rPr lang="en-US" dirty="0"/>
              <a:t> </a:t>
            </a:r>
            <a:r>
              <a:rPr lang="en-US" dirty="0" err="1"/>
              <a:t>produsului</a:t>
            </a:r>
            <a:r>
              <a:rPr lang="en-US" dirty="0"/>
              <a:t> final </a:t>
            </a:r>
            <a:r>
              <a:rPr lang="en-US" dirty="0" err="1"/>
              <a:t>şi</a:t>
            </a:r>
            <a:r>
              <a:rPr lang="en-US" dirty="0"/>
              <a:t> </a:t>
            </a:r>
            <a:r>
              <a:rPr lang="en-US" dirty="0" err="1"/>
              <a:t>verificarea</a:t>
            </a:r>
            <a:r>
              <a:rPr lang="en-US" dirty="0"/>
              <a:t> </a:t>
            </a:r>
            <a:r>
              <a:rPr lang="en-US" dirty="0" err="1"/>
              <a:t>funcţionării</a:t>
            </a:r>
            <a:r>
              <a:rPr lang="en-US" dirty="0"/>
              <a:t> </a:t>
            </a:r>
            <a:r>
              <a:rPr lang="en-US" dirty="0" err="1"/>
              <a:t>lui</a:t>
            </a:r>
            <a:r>
              <a:rPr lang="en-US" dirty="0"/>
              <a:t> </a:t>
            </a:r>
            <a:r>
              <a:rPr lang="en-US" dirty="0" err="1"/>
              <a:t>în</a:t>
            </a:r>
            <a:r>
              <a:rPr lang="en-US" dirty="0"/>
              <a:t> </a:t>
            </a:r>
            <a:r>
              <a:rPr lang="en-US" dirty="0" err="1"/>
              <a:t>ansamblu</a:t>
            </a:r>
            <a:r>
              <a:rPr lang="en-US" dirty="0"/>
              <a:t>.</a:t>
            </a:r>
            <a:endParaRPr lang="ru-RU" dirty="0"/>
          </a:p>
          <a:p>
            <a:pPr marL="0" indent="0">
              <a:buNone/>
              <a:defRPr/>
            </a:pPr>
            <a:r>
              <a:rPr lang="ro-RO" b="1" i="1" dirty="0"/>
              <a:t>9. </a:t>
            </a:r>
            <a:r>
              <a:rPr lang="en-US" b="1" i="1" dirty="0" err="1"/>
              <a:t>Implementarea</a:t>
            </a:r>
            <a:r>
              <a:rPr lang="en-US" b="1" i="1" dirty="0"/>
              <a:t> </a:t>
            </a:r>
            <a:r>
              <a:rPr lang="en-US" b="1" i="1" dirty="0" err="1"/>
              <a:t>şi</a:t>
            </a:r>
            <a:r>
              <a:rPr lang="en-US" b="1" i="1" dirty="0"/>
              <a:t> </a:t>
            </a:r>
            <a:r>
              <a:rPr lang="en-US" b="1" i="1" dirty="0" err="1"/>
              <a:t>testarea</a:t>
            </a:r>
            <a:r>
              <a:rPr lang="en-US" b="1" i="1" dirty="0"/>
              <a:t>  </a:t>
            </a:r>
            <a:r>
              <a:rPr lang="en-US" b="1" i="1" dirty="0" err="1"/>
              <a:t>produsului</a:t>
            </a:r>
            <a:r>
              <a:rPr lang="en-US" b="1" i="1" dirty="0"/>
              <a:t>  la  </a:t>
            </a:r>
            <a:r>
              <a:rPr lang="en-US" b="1" i="1" dirty="0" err="1"/>
              <a:t>beneficiar</a:t>
            </a:r>
            <a:r>
              <a:rPr lang="en-US" dirty="0"/>
              <a:t>, </a:t>
            </a:r>
            <a:r>
              <a:rPr lang="en-US" dirty="0" err="1"/>
              <a:t>urmate</a:t>
            </a:r>
            <a:r>
              <a:rPr lang="en-US" dirty="0"/>
              <a:t> de </a:t>
            </a:r>
            <a:r>
              <a:rPr lang="en-US" dirty="0" err="1"/>
              <a:t>acceptarea</a:t>
            </a:r>
            <a:r>
              <a:rPr lang="en-US" dirty="0"/>
              <a:t> de </a:t>
            </a:r>
            <a:r>
              <a:rPr lang="en-US" dirty="0" err="1"/>
              <a:t>către</a:t>
            </a:r>
            <a:r>
              <a:rPr lang="en-US" dirty="0"/>
              <a:t> </a:t>
            </a:r>
            <a:r>
              <a:rPr lang="en-US" dirty="0" err="1"/>
              <a:t>beneficiar</a:t>
            </a:r>
            <a:r>
              <a:rPr lang="en-US" dirty="0"/>
              <a:t>.</a:t>
            </a:r>
            <a:endParaRPr lang="ru-RU" dirty="0"/>
          </a:p>
          <a:p>
            <a:pPr marL="0" indent="0">
              <a:buNone/>
              <a:defRPr/>
            </a:pPr>
            <a:r>
              <a:rPr lang="ro-RO" b="1" i="1" dirty="0"/>
              <a:t>10. </a:t>
            </a:r>
            <a:r>
              <a:rPr lang="en-US" b="1" i="1" dirty="0" err="1"/>
              <a:t>Expluatarea</a:t>
            </a:r>
            <a:r>
              <a:rPr lang="en-US" b="1" i="1" dirty="0"/>
              <a:t> </a:t>
            </a:r>
            <a:r>
              <a:rPr lang="en-US" b="1" i="1" dirty="0" err="1"/>
              <a:t>şi</a:t>
            </a:r>
            <a:r>
              <a:rPr lang="en-US" b="1" i="1" dirty="0"/>
              <a:t> </a:t>
            </a:r>
            <a:r>
              <a:rPr lang="en-US" b="1" i="1" dirty="0" err="1"/>
              <a:t>mentenanţa</a:t>
            </a:r>
            <a:r>
              <a:rPr lang="en-US" b="1" i="1" dirty="0"/>
              <a:t> </a:t>
            </a:r>
            <a:r>
              <a:rPr lang="en-US" b="1" i="1" dirty="0" err="1"/>
              <a:t>sistemului</a:t>
            </a:r>
            <a:r>
              <a:rPr lang="en-US" b="1" i="1" dirty="0"/>
              <a:t>: </a:t>
            </a:r>
            <a:r>
              <a:rPr lang="en-US" dirty="0"/>
              <a:t> </a:t>
            </a:r>
            <a:r>
              <a:rPr lang="en-US" dirty="0" err="1"/>
              <a:t>utilizarea</a:t>
            </a:r>
            <a:r>
              <a:rPr lang="en-US" dirty="0"/>
              <a:t>  </a:t>
            </a:r>
            <a:r>
              <a:rPr lang="en-US" dirty="0" err="1"/>
              <a:t>curentă</a:t>
            </a:r>
            <a:r>
              <a:rPr lang="en-US" dirty="0"/>
              <a:t> a </a:t>
            </a:r>
            <a:r>
              <a:rPr lang="en-US" dirty="0" err="1"/>
              <a:t>sistemului</a:t>
            </a:r>
            <a:r>
              <a:rPr lang="en-US" dirty="0"/>
              <a:t>  informational </a:t>
            </a:r>
            <a:r>
              <a:rPr lang="en-US" dirty="0" err="1"/>
              <a:t>şi</a:t>
            </a:r>
            <a:r>
              <a:rPr lang="en-US" dirty="0"/>
              <a:t> </a:t>
            </a:r>
            <a:r>
              <a:rPr lang="en-US" dirty="0" err="1"/>
              <a:t>mentenanţa</a:t>
            </a:r>
            <a:r>
              <a:rPr lang="en-US" dirty="0"/>
              <a:t> </a:t>
            </a:r>
            <a:r>
              <a:rPr lang="en-US" dirty="0" err="1"/>
              <a:t>lui</a:t>
            </a:r>
            <a:r>
              <a:rPr lang="en-US" dirty="0"/>
              <a:t>.</a:t>
            </a:r>
            <a:endParaRPr lang="ru-RU" dirty="0"/>
          </a:p>
          <a:p>
            <a:pPr marL="0" indent="0">
              <a:buNone/>
              <a:defRPr/>
            </a:pPr>
            <a:r>
              <a:rPr lang="ro-RO" b="1" i="1" dirty="0"/>
              <a:t>11.</a:t>
            </a:r>
            <a:r>
              <a:rPr lang="en-US" b="1" i="1" dirty="0"/>
              <a:t> </a:t>
            </a:r>
            <a:r>
              <a:rPr lang="en-US" b="1" i="1" dirty="0" err="1"/>
              <a:t>Dezvoltarea</a:t>
            </a:r>
            <a:r>
              <a:rPr lang="en-US" b="1" i="1" dirty="0"/>
              <a:t>   </a:t>
            </a:r>
            <a:r>
              <a:rPr lang="en-US" dirty="0"/>
              <a:t> </a:t>
            </a:r>
            <a:r>
              <a:rPr lang="en-US" b="1" i="1" dirty="0" err="1"/>
              <a:t>sistemului</a:t>
            </a:r>
            <a:r>
              <a:rPr lang="en-US" b="1" i="1" dirty="0"/>
              <a:t>  informational: </a:t>
            </a:r>
            <a:r>
              <a:rPr lang="en-US" dirty="0" err="1"/>
              <a:t>realizarea</a:t>
            </a:r>
            <a:r>
              <a:rPr lang="en-US" dirty="0"/>
              <a:t> </a:t>
            </a:r>
            <a:r>
              <a:rPr lang="en-US" dirty="0" err="1"/>
              <a:t>şi</a:t>
            </a:r>
            <a:r>
              <a:rPr lang="en-US" dirty="0"/>
              <a:t> </a:t>
            </a:r>
            <a:r>
              <a:rPr lang="en-US" dirty="0" err="1"/>
              <a:t>integrarea</a:t>
            </a:r>
            <a:r>
              <a:rPr lang="en-US" dirty="0"/>
              <a:t> de </a:t>
            </a:r>
            <a:r>
              <a:rPr lang="en-US" dirty="0" err="1"/>
              <a:t>noi</a:t>
            </a:r>
            <a:r>
              <a:rPr lang="en-US" dirty="0"/>
              <a:t> </a:t>
            </a:r>
            <a:r>
              <a:rPr lang="en-US" dirty="0" err="1"/>
              <a:t>componente</a:t>
            </a:r>
            <a:r>
              <a:rPr lang="en-US" dirty="0"/>
              <a:t> care </a:t>
            </a:r>
            <a:r>
              <a:rPr lang="en-US" dirty="0" err="1"/>
              <a:t>să</a:t>
            </a:r>
            <a:r>
              <a:rPr lang="en-US" dirty="0"/>
              <a:t> </a:t>
            </a:r>
            <a:r>
              <a:rPr lang="en-US" dirty="0" err="1"/>
              <a:t>îmbunătăţească</a:t>
            </a:r>
            <a:r>
              <a:rPr lang="en-US" dirty="0"/>
              <a:t> </a:t>
            </a:r>
            <a:r>
              <a:rPr lang="en-US" dirty="0" err="1"/>
              <a:t>şi</a:t>
            </a:r>
            <a:r>
              <a:rPr lang="en-US" dirty="0"/>
              <a:t>/</a:t>
            </a:r>
            <a:r>
              <a:rPr lang="en-US" dirty="0" err="1"/>
              <a:t>sau</a:t>
            </a:r>
            <a:r>
              <a:rPr lang="en-US" dirty="0"/>
              <a:t> </a:t>
            </a:r>
            <a:r>
              <a:rPr lang="en-US" dirty="0" err="1"/>
              <a:t>dezvolte</a:t>
            </a:r>
            <a:r>
              <a:rPr lang="en-US" dirty="0"/>
              <a:t>  </a:t>
            </a:r>
            <a:r>
              <a:rPr lang="en-US" dirty="0" err="1"/>
              <a:t>funcţionalitatea</a:t>
            </a:r>
            <a:r>
              <a:rPr lang="en-US" dirty="0"/>
              <a:t>, </a:t>
            </a:r>
            <a:r>
              <a:rPr lang="en-US" dirty="0" err="1"/>
              <a:t>şi</a:t>
            </a:r>
            <a:r>
              <a:rPr lang="en-US" dirty="0"/>
              <a:t> </a:t>
            </a:r>
            <a:r>
              <a:rPr lang="en-US" dirty="0" err="1"/>
              <a:t>performanţele</a:t>
            </a:r>
            <a:r>
              <a:rPr lang="en-US" dirty="0"/>
              <a:t> </a:t>
            </a:r>
            <a:r>
              <a:rPr lang="en-US" dirty="0" err="1"/>
              <a:t>sistemului</a:t>
            </a:r>
            <a:r>
              <a:rPr lang="en-US" dirty="0" smtClean="0"/>
              <a:t>.</a:t>
            </a:r>
            <a:endParaRPr lang="ru-RU" dirty="0"/>
          </a:p>
        </p:txBody>
      </p:sp>
    </p:spTree>
    <p:extLst>
      <p:ext uri="{BB962C8B-B14F-4D97-AF65-F5344CB8AC3E}">
        <p14:creationId xmlns:p14="http://schemas.microsoft.com/office/powerpoint/2010/main" val="5366568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65909" y="2664979"/>
            <a:ext cx="10515600" cy="1325563"/>
          </a:xfrm>
        </p:spPr>
        <p:txBody>
          <a:bodyPr/>
          <a:lstStyle/>
          <a:p>
            <a:r>
              <a:rPr lang="ro-RO" altLang="ru-RU" b="1" dirty="0"/>
              <a:t>Modele de elaborare Sisteme Informaționale</a:t>
            </a:r>
            <a:endParaRPr lang="ru-RU" dirty="0"/>
          </a:p>
        </p:txBody>
      </p:sp>
    </p:spTree>
    <p:extLst>
      <p:ext uri="{BB962C8B-B14F-4D97-AF65-F5344CB8AC3E}">
        <p14:creationId xmlns:p14="http://schemas.microsoft.com/office/powerpoint/2010/main" val="335449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136775" y="228600"/>
            <a:ext cx="8153400" cy="990600"/>
          </a:xfrm>
        </p:spPr>
        <p:txBody>
          <a:bodyPr>
            <a:normAutofit fontScale="90000"/>
          </a:bodyPr>
          <a:lstStyle/>
          <a:p>
            <a:pPr algn="ctr"/>
            <a:r>
              <a:rPr lang="ro-RO" altLang="ru-RU" b="1" dirty="0" smtClean="0"/>
              <a:t>Modele de elaborare Sisteme Informaționale</a:t>
            </a:r>
            <a:endParaRPr lang="ru-RU" altLang="ru-RU" b="1" dirty="0" smtClean="0"/>
          </a:p>
        </p:txBody>
      </p:sp>
      <p:sp>
        <p:nvSpPr>
          <p:cNvPr id="89091" name="Content Placeholder 2"/>
          <p:cNvSpPr>
            <a:spLocks noGrp="1"/>
          </p:cNvSpPr>
          <p:nvPr>
            <p:ph sz="quarter" idx="1"/>
          </p:nvPr>
        </p:nvSpPr>
        <p:spPr>
          <a:xfrm>
            <a:off x="735497" y="1662544"/>
            <a:ext cx="10575234" cy="4877403"/>
          </a:xfrm>
        </p:spPr>
        <p:txBody>
          <a:bodyPr>
            <a:normAutofit fontScale="92500"/>
          </a:bodyPr>
          <a:lstStyle/>
          <a:p>
            <a:pPr marL="0" indent="0">
              <a:buNone/>
            </a:pPr>
            <a:r>
              <a:rPr lang="en-US" altLang="ru-RU" sz="3000" dirty="0" err="1" smtClean="0">
                <a:latin typeface="Times New Roman" panose="02020603050405020304" pitchFamily="18" charset="0"/>
                <a:cs typeface="Times New Roman" panose="02020603050405020304" pitchFamily="18" charset="0"/>
              </a:rPr>
              <a:t>Modelele</a:t>
            </a:r>
            <a:r>
              <a:rPr lang="en-US" altLang="ru-RU" sz="3000" dirty="0" smtClean="0">
                <a:latin typeface="Times New Roman" panose="02020603050405020304" pitchFamily="18" charset="0"/>
                <a:cs typeface="Times New Roman" panose="02020603050405020304" pitchFamily="18" charset="0"/>
              </a:rPr>
              <a:t> </a:t>
            </a:r>
            <a:r>
              <a:rPr lang="en-US" altLang="ru-RU" sz="3000" dirty="0">
                <a:latin typeface="Times New Roman" panose="02020603050405020304" pitchFamily="18" charset="0"/>
                <a:cs typeface="Times New Roman" panose="02020603050405020304" pitchFamily="18" charset="0"/>
              </a:rPr>
              <a:t>elaborate au </a:t>
            </a:r>
            <a:r>
              <a:rPr lang="en-US" altLang="ru-RU" sz="3000" dirty="0" err="1">
                <a:latin typeface="Times New Roman" panose="02020603050405020304" pitchFamily="18" charset="0"/>
                <a:cs typeface="Times New Roman" panose="02020603050405020304" pitchFamily="18" charset="0"/>
              </a:rPr>
              <a:t>cunoscut</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îmbunătăţiri</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permanente</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încercânduse</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adaptarea</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lor</a:t>
            </a:r>
            <a:r>
              <a:rPr lang="en-US" altLang="ru-RU" sz="3000" dirty="0">
                <a:latin typeface="Times New Roman" panose="02020603050405020304" pitchFamily="18" charset="0"/>
                <a:cs typeface="Times New Roman" panose="02020603050405020304" pitchFamily="18" charset="0"/>
              </a:rPr>
              <a:t> la </a:t>
            </a:r>
            <a:r>
              <a:rPr lang="ro-RO" altLang="ru-RU" sz="3000" dirty="0">
                <a:latin typeface="Times New Roman" panose="02020603050405020304" pitchFamily="18" charset="0"/>
                <a:cs typeface="Times New Roman" panose="02020603050405020304" pitchFamily="18" charset="0"/>
              </a:rPr>
              <a:t>n</a:t>
            </a:r>
            <a:r>
              <a:rPr lang="en-US" altLang="ru-RU" sz="3000" dirty="0" err="1">
                <a:latin typeface="Times New Roman" panose="02020603050405020304" pitchFamily="18" charset="0"/>
                <a:cs typeface="Times New Roman" panose="02020603050405020304" pitchFamily="18" charset="0"/>
              </a:rPr>
              <a:t>oile</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cerinţe</a:t>
            </a:r>
            <a:r>
              <a:rPr lang="en-US" altLang="ru-RU" sz="3000" dirty="0">
                <a:latin typeface="Times New Roman" panose="02020603050405020304" pitchFamily="18" charset="0"/>
                <a:cs typeface="Times New Roman" panose="02020603050405020304" pitchFamily="18" charset="0"/>
              </a:rPr>
              <a:t> ale </a:t>
            </a:r>
            <a:r>
              <a:rPr lang="en-US" altLang="ru-RU" sz="3000" dirty="0" err="1">
                <a:latin typeface="Times New Roman" panose="02020603050405020304" pitchFamily="18" charset="0"/>
                <a:cs typeface="Times New Roman" panose="02020603050405020304" pitchFamily="18" charset="0"/>
              </a:rPr>
              <a:t>modelării</a:t>
            </a:r>
            <a:r>
              <a:rPr lang="en-US" altLang="ru-RU" sz="3000" dirty="0">
                <a:latin typeface="Times New Roman" panose="02020603050405020304" pitchFamily="18" charset="0"/>
                <a:cs typeface="Times New Roman" panose="02020603050405020304" pitchFamily="18" charset="0"/>
              </a:rPr>
              <a:t> orientate </a:t>
            </a:r>
            <a:r>
              <a:rPr lang="en-US" altLang="ru-RU" sz="3000" dirty="0" err="1">
                <a:latin typeface="Times New Roman" panose="02020603050405020304" pitchFamily="18" charset="0"/>
                <a:cs typeface="Times New Roman" panose="02020603050405020304" pitchFamily="18" charset="0"/>
              </a:rPr>
              <a:t>obiect</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precum</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şi</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inserarea</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unor</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etape</a:t>
            </a:r>
            <a:r>
              <a:rPr lang="en-US" altLang="ru-RU" sz="3000" dirty="0">
                <a:latin typeface="Times New Roman" panose="02020603050405020304" pitchFamily="18" charset="0"/>
                <a:cs typeface="Times New Roman" panose="02020603050405020304" pitchFamily="18" charset="0"/>
              </a:rPr>
              <a:t> specific </a:t>
            </a:r>
            <a:r>
              <a:rPr lang="en-US" altLang="ru-RU" sz="3000" dirty="0" err="1">
                <a:latin typeface="Times New Roman" panose="02020603050405020304" pitchFamily="18" charset="0"/>
                <a:cs typeface="Times New Roman" panose="02020603050405020304" pitchFamily="18" charset="0"/>
              </a:rPr>
              <a:t>managmentului</a:t>
            </a:r>
            <a:r>
              <a:rPr lang="en-US" altLang="ru-RU" sz="3000" dirty="0">
                <a:latin typeface="Times New Roman" panose="02020603050405020304" pitchFamily="18" charset="0"/>
                <a:cs typeface="Times New Roman" panose="02020603050405020304" pitchFamily="18" charset="0"/>
              </a:rPr>
              <a:t> </a:t>
            </a:r>
            <a:r>
              <a:rPr lang="en-US" altLang="ru-RU" sz="3000" dirty="0" err="1">
                <a:latin typeface="Times New Roman" panose="02020603050405020304" pitchFamily="18" charset="0"/>
                <a:cs typeface="Times New Roman" panose="02020603050405020304" pitchFamily="18" charset="0"/>
              </a:rPr>
              <a:t>proiecrelor</a:t>
            </a:r>
            <a:r>
              <a:rPr lang="en-US" altLang="ru-RU" sz="3000" dirty="0">
                <a:latin typeface="Times New Roman" panose="02020603050405020304" pitchFamily="18" charset="0"/>
                <a:cs typeface="Times New Roman" panose="02020603050405020304" pitchFamily="18" charset="0"/>
              </a:rPr>
              <a:t>. </a:t>
            </a:r>
            <a:endParaRPr lang="ru-RU" altLang="ru-RU" sz="3000" dirty="0">
              <a:latin typeface="Times New Roman" panose="02020603050405020304" pitchFamily="18" charset="0"/>
              <a:cs typeface="Times New Roman" panose="02020603050405020304" pitchFamily="18" charset="0"/>
            </a:endParaRPr>
          </a:p>
          <a:p>
            <a:pPr marL="0" indent="0">
              <a:buNone/>
            </a:pPr>
            <a:r>
              <a:rPr lang="en-US" sz="3000" b="1" dirty="0" err="1">
                <a:latin typeface="Times New Roman" panose="02020603050405020304" pitchFamily="18" charset="0"/>
                <a:cs typeface="Times New Roman" panose="02020603050405020304" pitchFamily="18" charset="0"/>
              </a:rPr>
              <a:t>Criterii</a:t>
            </a:r>
            <a:r>
              <a:rPr lang="en-US" sz="3000" b="1" dirty="0">
                <a:latin typeface="Times New Roman" panose="02020603050405020304" pitchFamily="18" charset="0"/>
                <a:cs typeface="Times New Roman" panose="02020603050405020304" pitchFamily="18" charset="0"/>
              </a:rPr>
              <a:t> de </a:t>
            </a:r>
            <a:r>
              <a:rPr lang="en-US" sz="3000" b="1" dirty="0" err="1">
                <a:latin typeface="Times New Roman" panose="02020603050405020304" pitchFamily="18" charset="0"/>
                <a:cs typeface="Times New Roman" panose="02020603050405020304" pitchFamily="18" charset="0"/>
              </a:rPr>
              <a:t>selectare</a:t>
            </a:r>
            <a:r>
              <a:rPr lang="en-US" sz="3000" b="1" dirty="0">
                <a:latin typeface="Times New Roman" panose="02020603050405020304" pitchFamily="18" charset="0"/>
                <a:cs typeface="Times New Roman" panose="02020603050405020304" pitchFamily="18" charset="0"/>
              </a:rPr>
              <a:t> a </a:t>
            </a:r>
            <a:r>
              <a:rPr lang="en-US" sz="3000" b="1" dirty="0" err="1">
                <a:latin typeface="Times New Roman" panose="02020603050405020304" pitchFamily="18" charset="0"/>
                <a:cs typeface="Times New Roman" panose="02020603050405020304" pitchFamily="18" charset="0"/>
              </a:rPr>
              <a:t>unui</a:t>
            </a:r>
            <a:r>
              <a:rPr lang="en-US" sz="3000" b="1" dirty="0">
                <a:latin typeface="Times New Roman" panose="02020603050405020304" pitchFamily="18" charset="0"/>
                <a:cs typeface="Times New Roman" panose="02020603050405020304" pitchFamily="18" charset="0"/>
              </a:rPr>
              <a:t> model</a:t>
            </a:r>
            <a:endParaRPr lang="ru-RU" sz="3000" dirty="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Buget</a:t>
            </a:r>
            <a:r>
              <a:rPr lang="ro-RO" sz="3000" b="1" i="1" dirty="0" smtClean="0">
                <a:latin typeface="Times New Roman" panose="02020603050405020304" pitchFamily="18" charset="0"/>
                <a:cs typeface="Times New Roman" panose="02020603050405020304" pitchFamily="18" charset="0"/>
              </a:rPr>
              <a:t>ul - </a:t>
            </a:r>
            <a:r>
              <a:rPr lang="ru-RU"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Joaca</a:t>
            </a:r>
            <a:r>
              <a:rPr lang="en-US" sz="3000" dirty="0">
                <a:latin typeface="Times New Roman" panose="02020603050405020304" pitchFamily="18" charset="0"/>
                <a:cs typeface="Times New Roman" panose="02020603050405020304" pitchFamily="18" charset="0"/>
              </a:rPr>
              <a:t> un </a:t>
            </a:r>
            <a:r>
              <a:rPr lang="en-US" sz="3000" dirty="0" err="1">
                <a:latin typeface="Times New Roman" panose="02020603050405020304" pitchFamily="18" charset="0"/>
                <a:cs typeface="Times New Roman" panose="02020603050405020304" pitchFamily="18" charset="0"/>
              </a:rPr>
              <a:t>rol</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cheie</a:t>
            </a:r>
            <a:endParaRPr lang="ro-RO" sz="3000" dirty="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Dimensiunea</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echipei</a:t>
            </a:r>
            <a:r>
              <a:rPr lang="ro-RO" sz="3000" b="1" i="1" dirty="0" smtClean="0">
                <a:latin typeface="Times New Roman" panose="02020603050405020304" pitchFamily="18" charset="0"/>
                <a:cs typeface="Times New Roman" panose="02020603050405020304" pitchFamily="18" charset="0"/>
              </a:rPr>
              <a:t> - </a:t>
            </a:r>
            <a:r>
              <a:rPr lang="ru-RU"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Metodologii</a:t>
            </a:r>
            <a:r>
              <a:rPr lang="en-US" sz="3000" dirty="0">
                <a:latin typeface="Times New Roman" panose="02020603050405020304" pitchFamily="18" charset="0"/>
                <a:cs typeface="Times New Roman" panose="02020603050405020304" pitchFamily="18" charset="0"/>
              </a:rPr>
              <a:t> agile = </a:t>
            </a:r>
            <a:r>
              <a:rPr lang="en-US" sz="3000" dirty="0" err="1">
                <a:latin typeface="Times New Roman" panose="02020603050405020304" pitchFamily="18" charset="0"/>
                <a:cs typeface="Times New Roman" panose="02020603050405020304" pitchFamily="18" charset="0"/>
              </a:rPr>
              <a:t>echipe</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mici</a:t>
            </a:r>
            <a:endParaRPr lang="ro-RO" sz="3000" dirty="0" smtClean="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Tehnologiile</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utilizate</a:t>
            </a:r>
            <a:endParaRPr lang="ro-RO" sz="3000" b="1" i="1" dirty="0" smtClean="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Unelte</a:t>
            </a:r>
            <a:r>
              <a:rPr lang="en-US" sz="3000" b="1" i="1" dirty="0" smtClean="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si</a:t>
            </a:r>
            <a:r>
              <a:rPr lang="en-US" sz="3000" b="1" i="1" dirty="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tehnici</a:t>
            </a:r>
            <a:endParaRPr lang="ro-RO" sz="3000" b="1" i="1" dirty="0" smtClean="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Natura</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proiectului</a:t>
            </a:r>
            <a:endParaRPr lang="ro-RO" sz="3000" b="1" i="1" dirty="0" smtClean="0">
              <a:latin typeface="Times New Roman" panose="02020603050405020304" pitchFamily="18" charset="0"/>
              <a:cs typeface="Times New Roman" panose="02020603050405020304" pitchFamily="18" charset="0"/>
            </a:endParaRPr>
          </a:p>
          <a:p>
            <a:r>
              <a:rPr lang="en-US" sz="3000" b="1" i="1" dirty="0" err="1" smtClean="0">
                <a:latin typeface="Times New Roman" panose="02020603050405020304" pitchFamily="18" charset="0"/>
                <a:cs typeface="Times New Roman" panose="02020603050405020304" pitchFamily="18" charset="0"/>
              </a:rPr>
              <a:t>Procese</a:t>
            </a:r>
            <a:r>
              <a:rPr lang="en-US" sz="3000" b="1" i="1" dirty="0" smtClean="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existente</a:t>
            </a:r>
            <a:r>
              <a:rPr lang="en-US" sz="3000" b="1" i="1" dirty="0">
                <a:latin typeface="Times New Roman" panose="02020603050405020304" pitchFamily="18" charset="0"/>
                <a:cs typeface="Times New Roman" panose="02020603050405020304" pitchFamily="18" charset="0"/>
              </a:rPr>
              <a:t> in </a:t>
            </a:r>
            <a:r>
              <a:rPr lang="en-US" sz="3000" b="1" i="1" dirty="0" err="1">
                <a:latin typeface="Times New Roman" panose="02020603050405020304" pitchFamily="18" charset="0"/>
                <a:cs typeface="Times New Roman" panose="02020603050405020304" pitchFamily="18" charset="0"/>
              </a:rPr>
              <a:t>companie</a:t>
            </a:r>
            <a:endParaRPr lang="ru-RU" sz="3000" dirty="0">
              <a:latin typeface="Times New Roman" panose="02020603050405020304" pitchFamily="18" charset="0"/>
              <a:cs typeface="Times New Roman" panose="02020603050405020304" pitchFamily="18" charset="0"/>
            </a:endParaRPr>
          </a:p>
          <a:p>
            <a:endParaRPr lang="ru-RU" altLang="ru-RU" dirty="0" smtClean="0"/>
          </a:p>
        </p:txBody>
      </p:sp>
    </p:spTree>
    <p:extLst>
      <p:ext uri="{BB962C8B-B14F-4D97-AF65-F5344CB8AC3E}">
        <p14:creationId xmlns:p14="http://schemas.microsoft.com/office/powerpoint/2010/main" val="7248146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7527" y="387927"/>
            <a:ext cx="11055928" cy="6354187"/>
          </a:xfrm>
        </p:spPr>
        <p:txBody>
          <a:bodyPr/>
          <a:lstStyle/>
          <a:p>
            <a:pPr marL="0" indent="0">
              <a:buNone/>
              <a:defRPr/>
            </a:pPr>
            <a:r>
              <a:rPr lang="en-US" b="1" i="1" dirty="0" err="1" smtClean="0"/>
              <a:t>Modelul</a:t>
            </a:r>
            <a:r>
              <a:rPr lang="en-US" b="1" i="1" dirty="0" smtClean="0"/>
              <a:t> </a:t>
            </a:r>
            <a:r>
              <a:rPr lang="en-US" b="1" i="1" dirty="0" err="1"/>
              <a:t>cascadă</a:t>
            </a:r>
            <a:r>
              <a:rPr lang="en-US" dirty="0"/>
              <a:t>   </a:t>
            </a:r>
            <a:r>
              <a:rPr lang="en-US" i="1" dirty="0"/>
              <a:t>(Waterfall Model)  </a:t>
            </a:r>
            <a:r>
              <a:rPr lang="en-US" dirty="0"/>
              <a:t>a </a:t>
            </a:r>
            <a:r>
              <a:rPr lang="en-US" dirty="0" err="1"/>
              <a:t>fost</a:t>
            </a:r>
            <a:r>
              <a:rPr lang="en-US" dirty="0"/>
              <a:t> elaborate  de W.W. Royce  la </a:t>
            </a:r>
            <a:r>
              <a:rPr lang="en-US" dirty="0" err="1"/>
              <a:t>inceputul</a:t>
            </a:r>
            <a:r>
              <a:rPr lang="en-US" dirty="0"/>
              <a:t> </a:t>
            </a:r>
            <a:r>
              <a:rPr lang="en-US" dirty="0" err="1"/>
              <a:t>anilor</a:t>
            </a:r>
            <a:r>
              <a:rPr lang="en-US" dirty="0"/>
              <a:t> “70. Este un model de </a:t>
            </a:r>
            <a:r>
              <a:rPr lang="en-US" dirty="0" err="1"/>
              <a:t>referinţă</a:t>
            </a:r>
            <a:r>
              <a:rPr lang="en-US" dirty="0"/>
              <a:t> </a:t>
            </a:r>
            <a:r>
              <a:rPr lang="en-US" dirty="0" err="1"/>
              <a:t>în</a:t>
            </a:r>
            <a:r>
              <a:rPr lang="en-US" dirty="0"/>
              <a:t> </a:t>
            </a:r>
            <a:r>
              <a:rPr lang="en-US" dirty="0" err="1"/>
              <a:t>literatur</a:t>
            </a:r>
            <a:r>
              <a:rPr lang="ro-RO" dirty="0"/>
              <a:t>a</a:t>
            </a:r>
            <a:r>
              <a:rPr lang="en-US" dirty="0"/>
              <a:t> de </a:t>
            </a:r>
            <a:r>
              <a:rPr lang="en-US" dirty="0" err="1"/>
              <a:t>specialitate</a:t>
            </a:r>
            <a:r>
              <a:rPr lang="en-US" dirty="0"/>
              <a:t>, </a:t>
            </a:r>
            <a:r>
              <a:rPr lang="en-US" dirty="0" err="1"/>
              <a:t>caracterizat</a:t>
            </a:r>
            <a:r>
              <a:rPr lang="en-US" dirty="0"/>
              <a:t> </a:t>
            </a:r>
            <a:r>
              <a:rPr lang="en-US" dirty="0" err="1"/>
              <a:t>prin</a:t>
            </a:r>
            <a:r>
              <a:rPr lang="en-US" dirty="0"/>
              <a:t> </a:t>
            </a:r>
            <a:r>
              <a:rPr lang="en-US" dirty="0" err="1"/>
              <a:t>parcurgerea</a:t>
            </a:r>
            <a:r>
              <a:rPr lang="en-US" dirty="0"/>
              <a:t> </a:t>
            </a:r>
            <a:r>
              <a:rPr lang="en-US" dirty="0" err="1"/>
              <a:t>secvenţială</a:t>
            </a:r>
            <a:r>
              <a:rPr lang="en-US" dirty="0"/>
              <a:t> a </a:t>
            </a:r>
            <a:r>
              <a:rPr lang="en-US" dirty="0" err="1"/>
              <a:t>fazelor</a:t>
            </a:r>
            <a:r>
              <a:rPr lang="en-US" dirty="0"/>
              <a:t> </a:t>
            </a:r>
            <a:r>
              <a:rPr lang="en-US" dirty="0" err="1"/>
              <a:t>ciclului</a:t>
            </a:r>
            <a:r>
              <a:rPr lang="en-US" dirty="0"/>
              <a:t> de </a:t>
            </a:r>
            <a:r>
              <a:rPr lang="en-US" dirty="0" err="1"/>
              <a:t>viaţă</a:t>
            </a:r>
            <a:r>
              <a:rPr lang="en-US" dirty="0"/>
              <a:t>, faze care , la </a:t>
            </a:r>
            <a:r>
              <a:rPr lang="en-US" dirty="0" err="1"/>
              <a:t>rândul</a:t>
            </a:r>
            <a:r>
              <a:rPr lang="en-US" dirty="0"/>
              <a:t> </a:t>
            </a:r>
            <a:r>
              <a:rPr lang="en-US" dirty="0" err="1"/>
              <a:t>lor</a:t>
            </a:r>
            <a:r>
              <a:rPr lang="en-US" dirty="0"/>
              <a:t>, </a:t>
            </a:r>
            <a:r>
              <a:rPr lang="en-US" dirty="0" err="1"/>
              <a:t>sunt</a:t>
            </a:r>
            <a:r>
              <a:rPr lang="en-US" dirty="0"/>
              <a:t> </a:t>
            </a:r>
            <a:r>
              <a:rPr lang="en-US" dirty="0" err="1"/>
              <a:t>formate</a:t>
            </a:r>
            <a:r>
              <a:rPr lang="en-US" dirty="0"/>
              <a:t> din </a:t>
            </a:r>
            <a:r>
              <a:rPr lang="en-US" dirty="0" err="1"/>
              <a:t>activităţi</a:t>
            </a:r>
            <a:r>
              <a:rPr lang="en-US" dirty="0"/>
              <a:t>, </a:t>
            </a:r>
            <a:r>
              <a:rPr lang="en-US" dirty="0" err="1"/>
              <a:t>iar</a:t>
            </a:r>
            <a:r>
              <a:rPr lang="en-US" dirty="0"/>
              <a:t> </a:t>
            </a:r>
            <a:r>
              <a:rPr lang="en-US" dirty="0" err="1"/>
              <a:t>acestea</a:t>
            </a:r>
            <a:r>
              <a:rPr lang="en-US" dirty="0"/>
              <a:t> din </a:t>
            </a:r>
            <a:r>
              <a:rPr lang="en-US" dirty="0" err="1"/>
              <a:t>urmă</a:t>
            </a:r>
            <a:r>
              <a:rPr lang="en-US" dirty="0"/>
              <a:t> din </a:t>
            </a:r>
            <a:r>
              <a:rPr lang="en-US" dirty="0" err="1"/>
              <a:t>subactivităţi</a:t>
            </a:r>
            <a:r>
              <a:rPr lang="en-US" dirty="0"/>
              <a:t>. </a:t>
            </a:r>
            <a:endParaRPr lang="ru-RU" dirty="0"/>
          </a:p>
          <a:p>
            <a:pPr marL="0" indent="0">
              <a:buNone/>
              <a:defRPr/>
            </a:pPr>
            <a:r>
              <a:rPr lang="en-US" dirty="0" err="1"/>
              <a:t>Modelul</a:t>
            </a:r>
            <a:r>
              <a:rPr lang="en-US" dirty="0"/>
              <a:t> </a:t>
            </a:r>
            <a:r>
              <a:rPr lang="en-US" dirty="0" err="1"/>
              <a:t>prezintă</a:t>
            </a:r>
            <a:r>
              <a:rPr lang="en-US" dirty="0"/>
              <a:t> </a:t>
            </a:r>
            <a:r>
              <a:rPr lang="en-US" dirty="0" err="1"/>
              <a:t>următoarele</a:t>
            </a:r>
            <a:r>
              <a:rPr lang="en-US" dirty="0"/>
              <a:t> </a:t>
            </a:r>
            <a:r>
              <a:rPr lang="ro-RO" dirty="0" smtClean="0"/>
              <a:t>facilități</a:t>
            </a:r>
            <a:r>
              <a:rPr lang="en-US" dirty="0" smtClean="0"/>
              <a:t>:</a:t>
            </a:r>
            <a:endParaRPr lang="ru-RU" dirty="0"/>
          </a:p>
          <a:p>
            <a:pPr>
              <a:buClrTx/>
              <a:buFont typeface="Wingdings" panose="05000000000000000000" pitchFamily="2" charset="2"/>
              <a:buChar char="§"/>
              <a:defRPr/>
            </a:pPr>
            <a:r>
              <a:rPr lang="en-US" dirty="0" err="1"/>
              <a:t>Controlul</a:t>
            </a:r>
            <a:r>
              <a:rPr lang="en-US" dirty="0"/>
              <a:t> total al </a:t>
            </a:r>
            <a:r>
              <a:rPr lang="en-US" dirty="0" err="1"/>
              <a:t>fazelor</a:t>
            </a:r>
            <a:r>
              <a:rPr lang="en-US" dirty="0"/>
              <a:t>, </a:t>
            </a:r>
            <a:r>
              <a:rPr lang="en-US" dirty="0" err="1"/>
              <a:t>datorită</a:t>
            </a:r>
            <a:r>
              <a:rPr lang="en-US" dirty="0"/>
              <a:t> </a:t>
            </a:r>
            <a:r>
              <a:rPr lang="en-US" dirty="0" err="1"/>
              <a:t>modului</a:t>
            </a:r>
            <a:r>
              <a:rPr lang="en-US" dirty="0"/>
              <a:t> de </a:t>
            </a:r>
            <a:r>
              <a:rPr lang="en-US" dirty="0" err="1"/>
              <a:t>ordonare</a:t>
            </a:r>
            <a:r>
              <a:rPr lang="en-US" dirty="0"/>
              <a:t> a  </a:t>
            </a:r>
            <a:r>
              <a:rPr lang="en-US" dirty="0" err="1"/>
              <a:t>acestora</a:t>
            </a:r>
            <a:r>
              <a:rPr lang="en-US" dirty="0"/>
              <a:t>;</a:t>
            </a:r>
            <a:endParaRPr lang="ru-RU" dirty="0"/>
          </a:p>
          <a:p>
            <a:pPr>
              <a:buClrTx/>
              <a:buFont typeface="Wingdings" panose="05000000000000000000" pitchFamily="2" charset="2"/>
              <a:buChar char="§"/>
              <a:defRPr/>
            </a:pPr>
            <a:r>
              <a:rPr lang="en-US" dirty="0" err="1"/>
              <a:t>Uşor</a:t>
            </a:r>
            <a:r>
              <a:rPr lang="en-US" dirty="0"/>
              <a:t> de </a:t>
            </a:r>
            <a:r>
              <a:rPr lang="en-US" dirty="0" err="1"/>
              <a:t>însuşit</a:t>
            </a:r>
            <a:r>
              <a:rPr lang="en-US" dirty="0"/>
              <a:t> de </a:t>
            </a:r>
            <a:r>
              <a:rPr lang="en-US" dirty="0" err="1"/>
              <a:t>către</a:t>
            </a:r>
            <a:r>
              <a:rPr lang="en-US" dirty="0"/>
              <a:t>  </a:t>
            </a:r>
            <a:r>
              <a:rPr lang="en-US" dirty="0" err="1"/>
              <a:t>membrii</a:t>
            </a:r>
            <a:r>
              <a:rPr lang="en-US" dirty="0"/>
              <a:t> </a:t>
            </a:r>
            <a:r>
              <a:rPr lang="en-US" dirty="0" err="1"/>
              <a:t>echipelor</a:t>
            </a:r>
            <a:r>
              <a:rPr lang="en-US" dirty="0"/>
              <a:t> de </a:t>
            </a:r>
            <a:r>
              <a:rPr lang="en-US" dirty="0" err="1"/>
              <a:t>analiză</a:t>
            </a:r>
            <a:r>
              <a:rPr lang="en-US" dirty="0"/>
              <a:t> </a:t>
            </a:r>
            <a:r>
              <a:rPr lang="en-US" dirty="0" err="1"/>
              <a:t>şi</a:t>
            </a:r>
            <a:r>
              <a:rPr lang="en-US" dirty="0"/>
              <a:t> </a:t>
            </a:r>
            <a:r>
              <a:rPr lang="en-US" dirty="0" err="1"/>
              <a:t>proiectare</a:t>
            </a:r>
            <a:r>
              <a:rPr lang="en-US" dirty="0"/>
              <a:t>;</a:t>
            </a:r>
            <a:endParaRPr lang="ru-RU" dirty="0"/>
          </a:p>
          <a:p>
            <a:pPr>
              <a:buClrTx/>
              <a:buFont typeface="Wingdings" panose="05000000000000000000" pitchFamily="2" charset="2"/>
              <a:buChar char="§"/>
              <a:defRPr/>
            </a:pPr>
            <a:r>
              <a:rPr lang="en-US" dirty="0" err="1"/>
              <a:t>Fiecare</a:t>
            </a:r>
            <a:r>
              <a:rPr lang="en-US" dirty="0"/>
              <a:t> </a:t>
            </a:r>
            <a:r>
              <a:rPr lang="en-US" dirty="0" err="1"/>
              <a:t>fază</a:t>
            </a:r>
            <a:r>
              <a:rPr lang="en-US" dirty="0"/>
              <a:t> se </a:t>
            </a:r>
            <a:r>
              <a:rPr lang="en-US" dirty="0" err="1"/>
              <a:t>încheie</a:t>
            </a:r>
            <a:r>
              <a:rPr lang="en-US" dirty="0"/>
              <a:t> cu o </a:t>
            </a:r>
            <a:r>
              <a:rPr lang="en-US" dirty="0" err="1"/>
              <a:t>verificare</a:t>
            </a:r>
            <a:r>
              <a:rPr lang="en-US" dirty="0"/>
              <a:t> a </a:t>
            </a:r>
            <a:r>
              <a:rPr lang="en-US" dirty="0" err="1"/>
              <a:t>soluţiei</a:t>
            </a:r>
            <a:r>
              <a:rPr lang="en-US" dirty="0"/>
              <a:t> </a:t>
            </a:r>
            <a:r>
              <a:rPr lang="en-US" dirty="0" err="1"/>
              <a:t>oferite</a:t>
            </a:r>
            <a:r>
              <a:rPr lang="en-US" dirty="0"/>
              <a:t> </a:t>
            </a:r>
            <a:r>
              <a:rPr lang="en-US" dirty="0" err="1"/>
              <a:t>şi</a:t>
            </a:r>
            <a:r>
              <a:rPr lang="en-US" dirty="0"/>
              <a:t> </a:t>
            </a:r>
            <a:r>
              <a:rPr lang="en-US" dirty="0" err="1"/>
              <a:t>asigură</a:t>
            </a:r>
            <a:r>
              <a:rPr lang="en-US" dirty="0"/>
              <a:t> o </a:t>
            </a:r>
            <a:r>
              <a:rPr lang="en-US" dirty="0" err="1"/>
              <a:t>documentaţie</a:t>
            </a:r>
            <a:r>
              <a:rPr lang="en-US" dirty="0"/>
              <a:t> </a:t>
            </a:r>
            <a:r>
              <a:rPr lang="en-US" dirty="0" err="1"/>
              <a:t>prezentând</a:t>
            </a:r>
            <a:r>
              <a:rPr lang="en-US" dirty="0"/>
              <a:t> </a:t>
            </a:r>
            <a:r>
              <a:rPr lang="en-US" dirty="0" err="1"/>
              <a:t>soluţia</a:t>
            </a:r>
            <a:r>
              <a:rPr lang="en-US" dirty="0"/>
              <a:t> elaborate</a:t>
            </a:r>
            <a:endParaRPr lang="ro-RO" dirty="0"/>
          </a:p>
          <a:p>
            <a:pPr marL="0" indent="0">
              <a:buNone/>
              <a:defRPr/>
            </a:pPr>
            <a:r>
              <a:rPr lang="en-US" dirty="0" err="1"/>
              <a:t>În</a:t>
            </a:r>
            <a:r>
              <a:rPr lang="en-US" dirty="0"/>
              <a:t> </a:t>
            </a:r>
            <a:r>
              <a:rPr lang="en-US" dirty="0" err="1"/>
              <a:t>timp</a:t>
            </a:r>
            <a:r>
              <a:rPr lang="en-US" dirty="0"/>
              <a:t>  au </a:t>
            </a:r>
            <a:r>
              <a:rPr lang="en-US" dirty="0" err="1"/>
              <a:t>fost</a:t>
            </a:r>
            <a:r>
              <a:rPr lang="en-US" dirty="0"/>
              <a:t> </a:t>
            </a:r>
            <a:r>
              <a:rPr lang="en-US" dirty="0" err="1"/>
              <a:t>propuse</a:t>
            </a:r>
            <a:r>
              <a:rPr lang="en-US" dirty="0"/>
              <a:t> </a:t>
            </a:r>
            <a:r>
              <a:rPr lang="en-US" dirty="0" err="1"/>
              <a:t>variante</a:t>
            </a:r>
            <a:r>
              <a:rPr lang="en-US" dirty="0"/>
              <a:t> </a:t>
            </a:r>
            <a:r>
              <a:rPr lang="en-US" dirty="0" err="1"/>
              <a:t>îmbunătăţite</a:t>
            </a:r>
            <a:r>
              <a:rPr lang="en-US" dirty="0"/>
              <a:t> ale </a:t>
            </a:r>
            <a:r>
              <a:rPr lang="en-US" dirty="0" err="1"/>
              <a:t>modelului</a:t>
            </a:r>
            <a:r>
              <a:rPr lang="en-US" dirty="0"/>
              <a:t>:</a:t>
            </a:r>
            <a:endParaRPr lang="ru-RU" dirty="0"/>
          </a:p>
          <a:p>
            <a:pPr>
              <a:buClrTx/>
              <a:buFont typeface="Wingdings" panose="05000000000000000000" pitchFamily="2" charset="2"/>
              <a:buChar char="§"/>
              <a:defRPr/>
            </a:pPr>
            <a:r>
              <a:rPr lang="en-US" dirty="0" err="1"/>
              <a:t>Modelul</a:t>
            </a:r>
            <a:r>
              <a:rPr lang="en-US" dirty="0"/>
              <a:t> cu </a:t>
            </a:r>
            <a:r>
              <a:rPr lang="en-US" dirty="0" err="1"/>
              <a:t>revenire</a:t>
            </a:r>
            <a:r>
              <a:rPr lang="en-US" dirty="0"/>
              <a:t> la </a:t>
            </a:r>
            <a:r>
              <a:rPr lang="en-US" dirty="0" err="1"/>
              <a:t>pasul</a:t>
            </a:r>
            <a:r>
              <a:rPr lang="en-US" dirty="0"/>
              <a:t> </a:t>
            </a:r>
            <a:r>
              <a:rPr lang="ro-RO" dirty="0" smtClean="0"/>
              <a:t>precedent</a:t>
            </a:r>
            <a:r>
              <a:rPr lang="en-US" dirty="0" smtClean="0"/>
              <a:t> </a:t>
            </a:r>
            <a:r>
              <a:rPr lang="en-US" dirty="0"/>
              <a:t>(Waterfall Model with back flow);</a:t>
            </a:r>
            <a:endParaRPr lang="ru-RU" dirty="0"/>
          </a:p>
          <a:p>
            <a:pPr>
              <a:buClrTx/>
              <a:buFont typeface="Wingdings" panose="05000000000000000000" pitchFamily="2" charset="2"/>
              <a:buChar char="§"/>
              <a:defRPr/>
            </a:pPr>
            <a:r>
              <a:rPr lang="en-US" dirty="0" err="1"/>
              <a:t>Modelul</a:t>
            </a:r>
            <a:r>
              <a:rPr lang="en-US" dirty="0"/>
              <a:t>  cu </a:t>
            </a:r>
            <a:r>
              <a:rPr lang="en-US" dirty="0" err="1"/>
              <a:t>reluare</a:t>
            </a:r>
            <a:r>
              <a:rPr lang="en-US" dirty="0"/>
              <a:t> de la </a:t>
            </a:r>
            <a:r>
              <a:rPr lang="en-US" dirty="0" err="1"/>
              <a:t>faza</a:t>
            </a:r>
            <a:r>
              <a:rPr lang="en-US" dirty="0"/>
              <a:t> initial (“Da Capo” Waterfall Model)</a:t>
            </a:r>
            <a:endParaRPr lang="ru-RU" dirty="0"/>
          </a:p>
          <a:p>
            <a:pPr>
              <a:defRPr/>
            </a:pPr>
            <a:endParaRPr lang="ru-RU" sz="2400" dirty="0"/>
          </a:p>
          <a:p>
            <a:pPr>
              <a:defRPr/>
            </a:pPr>
            <a:endParaRPr lang="ru-RU" dirty="0"/>
          </a:p>
        </p:txBody>
      </p:sp>
    </p:spTree>
    <p:extLst>
      <p:ext uri="{BB962C8B-B14F-4D97-AF65-F5344CB8AC3E}">
        <p14:creationId xmlns:p14="http://schemas.microsoft.com/office/powerpoint/2010/main" val="1992404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851" y="0"/>
            <a:ext cx="6408737"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910946" y="391979"/>
            <a:ext cx="3685309" cy="954107"/>
          </a:xfrm>
          <a:prstGeom prst="rect">
            <a:avLst/>
          </a:prstGeom>
          <a:noFill/>
        </p:spPr>
        <p:txBody>
          <a:bodyPr wrap="square" rtlCol="0">
            <a:spAutoFit/>
          </a:bodyPr>
          <a:lstStyle/>
          <a:p>
            <a:pPr algn="ctr"/>
            <a:r>
              <a:rPr lang="ro-RO" sz="2800" b="1" i="1" dirty="0" smtClean="0"/>
              <a:t>Modelul cascadă cu </a:t>
            </a:r>
          </a:p>
          <a:p>
            <a:pPr algn="ctr"/>
            <a:r>
              <a:rPr lang="ro-RO" sz="2800" b="1" i="1" dirty="0" smtClean="0"/>
              <a:t>Control între faze</a:t>
            </a:r>
            <a:endParaRPr lang="ru-RU" sz="2800" b="1" i="1" dirty="0"/>
          </a:p>
        </p:txBody>
      </p:sp>
    </p:spTree>
    <p:extLst>
      <p:ext uri="{BB962C8B-B14F-4D97-AF65-F5344CB8AC3E}">
        <p14:creationId xmlns:p14="http://schemas.microsoft.com/office/powerpoint/2010/main" val="35343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9818" y="581891"/>
            <a:ext cx="10390909" cy="5514109"/>
          </a:xfrm>
        </p:spPr>
        <p:txBody>
          <a:bodyPr/>
          <a:lstStyle/>
          <a:p>
            <a:pPr>
              <a:defRPr/>
            </a:pPr>
            <a:r>
              <a:rPr lang="vi-VN" dirty="0" smtClean="0">
                <a:latin typeface="+mj-lt"/>
              </a:rPr>
              <a:t>Etimologi</a:t>
            </a:r>
            <a:r>
              <a:rPr lang="ro-RO" dirty="0" smtClean="0">
                <a:latin typeface="+mj-lt"/>
              </a:rPr>
              <a:t>c</a:t>
            </a:r>
            <a:r>
              <a:rPr lang="vi-VN" dirty="0" smtClean="0">
                <a:latin typeface="+mj-lt"/>
              </a:rPr>
              <a:t>: </a:t>
            </a:r>
            <a:endParaRPr lang="ro-RO" dirty="0" smtClean="0">
              <a:latin typeface="+mj-lt"/>
            </a:endParaRPr>
          </a:p>
          <a:p>
            <a:pPr marL="0" indent="0">
              <a:buNone/>
              <a:defRPr/>
            </a:pPr>
            <a:r>
              <a:rPr lang="ro-RO" dirty="0">
                <a:latin typeface="+mj-lt"/>
              </a:rPr>
              <a:t>V</a:t>
            </a:r>
            <a:r>
              <a:rPr lang="vi-VN" dirty="0" smtClean="0">
                <a:latin typeface="+mj-lt"/>
              </a:rPr>
              <a:t>ine din latinescul "ingeniare"= a născoci.</a:t>
            </a:r>
          </a:p>
          <a:p>
            <a:pPr marL="0" indent="0">
              <a:buNone/>
              <a:defRPr/>
            </a:pPr>
            <a:r>
              <a:rPr lang="vi-VN" dirty="0" smtClean="0">
                <a:latin typeface="+mj-lt"/>
              </a:rPr>
              <a:t>Inginerii  </a:t>
            </a:r>
            <a:r>
              <a:rPr lang="ro-RO" dirty="0" smtClean="0">
                <a:latin typeface="Times New Roman" panose="02020603050405020304" pitchFamily="18" charset="0"/>
                <a:ea typeface="Tahoma" pitchFamily="34" charset="0"/>
                <a:cs typeface="Times New Roman" panose="02020603050405020304" pitchFamily="18" charset="0"/>
              </a:rPr>
              <a:t>trebuie să poată profesa in procesele de</a:t>
            </a:r>
            <a:r>
              <a:rPr lang="ro-RO" dirty="0" smtClean="0">
                <a:latin typeface="Times New Roman" panose="02020603050405020304" pitchFamily="18" charset="0"/>
                <a:cs typeface="Times New Roman" panose="02020603050405020304" pitchFamily="18" charset="0"/>
              </a:rPr>
              <a:t>:</a:t>
            </a:r>
          </a:p>
          <a:p>
            <a:pPr>
              <a:buClrTx/>
              <a:buFont typeface="Wingdings" panose="05000000000000000000" pitchFamily="2" charset="2"/>
              <a:buChar char="Ø"/>
              <a:defRPr/>
            </a:pPr>
            <a:r>
              <a:rPr lang="ro-RO" dirty="0" smtClean="0">
                <a:latin typeface="+mj-lt"/>
              </a:rPr>
              <a:t>  </a:t>
            </a:r>
            <a:r>
              <a:rPr lang="vi-VN" b="1" dirty="0" smtClean="0">
                <a:solidFill>
                  <a:srgbClr val="C00000"/>
                </a:solidFill>
                <a:latin typeface="+mj-lt"/>
              </a:rPr>
              <a:t>proiectare,</a:t>
            </a:r>
            <a:endParaRPr lang="ro-RO" b="1" dirty="0" smtClean="0">
              <a:solidFill>
                <a:srgbClr val="C00000"/>
              </a:solidFill>
              <a:latin typeface="+mj-lt"/>
            </a:endParaRPr>
          </a:p>
          <a:p>
            <a:pPr>
              <a:buClrTx/>
              <a:buFont typeface="Wingdings" panose="05000000000000000000" pitchFamily="2" charset="2"/>
              <a:buChar char="Ø"/>
              <a:defRPr/>
            </a:pPr>
            <a:r>
              <a:rPr lang="vi-VN" b="1" dirty="0" smtClean="0">
                <a:latin typeface="+mj-lt"/>
              </a:rPr>
              <a:t> </a:t>
            </a:r>
            <a:r>
              <a:rPr lang="ro-RO" b="1" dirty="0" smtClean="0">
                <a:latin typeface="+mj-lt"/>
              </a:rPr>
              <a:t> </a:t>
            </a:r>
            <a:r>
              <a:rPr lang="vi-VN" b="1" dirty="0" smtClean="0">
                <a:latin typeface="+mj-lt"/>
              </a:rPr>
              <a:t>organizare,</a:t>
            </a:r>
            <a:endParaRPr lang="ro-RO" b="1" dirty="0" smtClean="0">
              <a:latin typeface="+mj-lt"/>
            </a:endParaRPr>
          </a:p>
          <a:p>
            <a:pPr>
              <a:buClrTx/>
              <a:buFont typeface="Wingdings" panose="05000000000000000000" pitchFamily="2" charset="2"/>
              <a:buChar char="Ø"/>
              <a:defRPr/>
            </a:pPr>
            <a:r>
              <a:rPr lang="vi-VN" b="1" dirty="0" smtClean="0">
                <a:latin typeface="+mj-lt"/>
              </a:rPr>
              <a:t> </a:t>
            </a:r>
            <a:r>
              <a:rPr lang="ro-RO" b="1" dirty="0" smtClean="0">
                <a:latin typeface="+mj-lt"/>
              </a:rPr>
              <a:t> </a:t>
            </a:r>
            <a:r>
              <a:rPr lang="vi-VN" b="1" dirty="0" smtClean="0">
                <a:latin typeface="+mj-lt"/>
              </a:rPr>
              <a:t>conducere și</a:t>
            </a:r>
            <a:endParaRPr lang="ro-RO" b="1" dirty="0" smtClean="0">
              <a:latin typeface="+mj-lt"/>
            </a:endParaRPr>
          </a:p>
          <a:p>
            <a:pPr>
              <a:buClrTx/>
              <a:buFont typeface="Wingdings" panose="05000000000000000000" pitchFamily="2" charset="2"/>
              <a:buChar char="Ø"/>
              <a:defRPr/>
            </a:pPr>
            <a:r>
              <a:rPr lang="ro-RO" b="1" dirty="0">
                <a:latin typeface="+mj-lt"/>
              </a:rPr>
              <a:t> </a:t>
            </a:r>
            <a:r>
              <a:rPr lang="vi-VN" b="1" dirty="0" smtClean="0">
                <a:latin typeface="+mj-lt"/>
              </a:rPr>
              <a:t> întreținere</a:t>
            </a:r>
            <a:r>
              <a:rPr lang="ro-RO" b="1" dirty="0" smtClean="0">
                <a:latin typeface="+mj-lt"/>
              </a:rPr>
              <a:t>  </a:t>
            </a:r>
            <a:r>
              <a:rPr lang="vi-VN" b="1" dirty="0" smtClean="0">
                <a:latin typeface="+mj-lt"/>
              </a:rPr>
              <a:t>a proceselor tehnologice</a:t>
            </a:r>
            <a:endParaRPr lang="ro-RO" b="1" dirty="0" smtClean="0">
              <a:latin typeface="+mj-lt"/>
            </a:endParaRPr>
          </a:p>
          <a:p>
            <a:pPr marL="0" indent="0">
              <a:buNone/>
              <a:defRPr/>
            </a:pPr>
            <a:r>
              <a:rPr lang="vi-VN" dirty="0" smtClean="0">
                <a:latin typeface="+mj-lt"/>
              </a:rPr>
              <a:t> din industrie, agricultur</a:t>
            </a:r>
            <a:r>
              <a:rPr lang="ro-RO" dirty="0" smtClean="0">
                <a:latin typeface="Times New Roman" panose="02020603050405020304" pitchFamily="18" charset="0"/>
                <a:cs typeface="Times New Roman" panose="02020603050405020304" pitchFamily="18" charset="0"/>
              </a:rPr>
              <a:t>ă ș</a:t>
            </a:r>
            <a:r>
              <a:rPr lang="ro-RO" dirty="0" smtClean="0">
                <a:latin typeface="+mj-lt"/>
              </a:rPr>
              <a:t>i/</a:t>
            </a:r>
            <a:r>
              <a:rPr lang="vi-VN" dirty="0" smtClean="0">
                <a:latin typeface="+mj-lt"/>
              </a:rPr>
              <a:t>au din administrație. </a:t>
            </a:r>
            <a:endParaRPr lang="ru-RU" dirty="0">
              <a:latin typeface="+mj-lt"/>
            </a:endParaRPr>
          </a:p>
        </p:txBody>
      </p:sp>
    </p:spTree>
    <p:extLst>
      <p:ext uri="{BB962C8B-B14F-4D97-AF65-F5344CB8AC3E}">
        <p14:creationId xmlns:p14="http://schemas.microsoft.com/office/powerpoint/2010/main" val="41293188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3131127" y="200891"/>
            <a:ext cx="8617528" cy="6463146"/>
          </a:xfrm>
          <a:prstGeom prst="rect">
            <a:avLst/>
          </a:prstGeom>
        </p:spPr>
      </p:pic>
      <p:sp>
        <p:nvSpPr>
          <p:cNvPr id="5" name="TextBox 4"/>
          <p:cNvSpPr txBox="1"/>
          <p:nvPr/>
        </p:nvSpPr>
        <p:spPr>
          <a:xfrm>
            <a:off x="290946" y="2955410"/>
            <a:ext cx="3685309" cy="954107"/>
          </a:xfrm>
          <a:prstGeom prst="rect">
            <a:avLst/>
          </a:prstGeom>
          <a:noFill/>
        </p:spPr>
        <p:txBody>
          <a:bodyPr wrap="square" rtlCol="0">
            <a:spAutoFit/>
          </a:bodyPr>
          <a:lstStyle/>
          <a:p>
            <a:pPr algn="ctr"/>
            <a:r>
              <a:rPr lang="ro-RO" sz="2800" b="1" i="1" dirty="0" smtClean="0"/>
              <a:t>Modelul cascadă cu </a:t>
            </a:r>
          </a:p>
          <a:p>
            <a:pPr algn="ctr"/>
            <a:r>
              <a:rPr lang="ro-RO" sz="2800" b="1" i="1" dirty="0" smtClean="0"/>
              <a:t>Control între faze</a:t>
            </a:r>
            <a:endParaRPr lang="ru-RU" sz="2800" b="1" i="1" dirty="0"/>
          </a:p>
        </p:txBody>
      </p:sp>
    </p:spTree>
    <p:extLst>
      <p:ext uri="{BB962C8B-B14F-4D97-AF65-F5344CB8AC3E}">
        <p14:creationId xmlns:p14="http://schemas.microsoft.com/office/powerpoint/2010/main" val="19938869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989" y="1607129"/>
            <a:ext cx="10497888" cy="490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179129" y="374074"/>
            <a:ext cx="6012871" cy="954107"/>
          </a:xfrm>
          <a:prstGeom prst="rect">
            <a:avLst/>
          </a:prstGeom>
          <a:noFill/>
        </p:spPr>
        <p:txBody>
          <a:bodyPr wrap="square" rtlCol="0">
            <a:spAutoFit/>
          </a:bodyPr>
          <a:lstStyle/>
          <a:p>
            <a:pPr algn="ctr"/>
            <a:r>
              <a:rPr lang="ro-RO" sz="2800" b="1" i="1" dirty="0" smtClean="0"/>
              <a:t>Modelul cascadă cu </a:t>
            </a:r>
          </a:p>
          <a:p>
            <a:pPr algn="ctr"/>
            <a:r>
              <a:rPr lang="ro-RO" sz="2800" b="1" i="1" dirty="0" smtClean="0"/>
              <a:t>Control între </a:t>
            </a:r>
            <a:r>
              <a:rPr lang="ro-RO" sz="2800" b="1" i="1" dirty="0" smtClean="0">
                <a:solidFill>
                  <a:srgbClr val="C00000"/>
                </a:solidFill>
              </a:rPr>
              <a:t>faze</a:t>
            </a:r>
            <a:r>
              <a:rPr lang="ro-RO" sz="2800" b="1" i="1" dirty="0" smtClean="0"/>
              <a:t> și/sau </a:t>
            </a:r>
            <a:r>
              <a:rPr lang="ro-RO" sz="2800" b="1" i="1" dirty="0" smtClean="0">
                <a:solidFill>
                  <a:srgbClr val="002060"/>
                </a:solidFill>
              </a:rPr>
              <a:t>faza inițială</a:t>
            </a:r>
            <a:endParaRPr lang="ru-RU" sz="2800" b="1" i="1" dirty="0">
              <a:solidFill>
                <a:srgbClr val="002060"/>
              </a:solidFill>
            </a:endParaRPr>
          </a:p>
        </p:txBody>
      </p:sp>
      <p:cxnSp>
        <p:nvCxnSpPr>
          <p:cNvPr id="6" name="Прямая соединительная линия 5"/>
          <p:cNvCxnSpPr/>
          <p:nvPr/>
        </p:nvCxnSpPr>
        <p:spPr>
          <a:xfrm flipH="1">
            <a:off x="4959927" y="1163782"/>
            <a:ext cx="6497782" cy="4184073"/>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H="1">
            <a:off x="4447310" y="1163782"/>
            <a:ext cx="4239490" cy="2563090"/>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5481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2136775" y="228600"/>
            <a:ext cx="8153400" cy="990600"/>
          </a:xfrm>
        </p:spPr>
        <p:txBody>
          <a:bodyPr/>
          <a:lstStyle/>
          <a:p>
            <a:r>
              <a:rPr lang="en-US" altLang="ru-RU" sz="3600" b="1" dirty="0" err="1"/>
              <a:t>Rezultatul</a:t>
            </a:r>
            <a:r>
              <a:rPr lang="en-US" altLang="ru-RU" sz="3600" b="1" dirty="0"/>
              <a:t> </a:t>
            </a:r>
            <a:r>
              <a:rPr lang="en-US" altLang="ru-RU" sz="3600" b="1" dirty="0" err="1" smtClean="0"/>
              <a:t>proiect</a:t>
            </a:r>
            <a:r>
              <a:rPr lang="ro-RO" altLang="ru-RU" sz="3600" b="1" dirty="0" smtClean="0"/>
              <a:t>ării</a:t>
            </a:r>
            <a:r>
              <a:rPr lang="en-US" altLang="ru-RU" sz="3600" b="1" dirty="0" smtClean="0"/>
              <a:t> </a:t>
            </a:r>
            <a:r>
              <a:rPr lang="en-US" altLang="ru-RU" sz="3600" b="1" dirty="0" err="1"/>
              <a:t>în</a:t>
            </a:r>
            <a:r>
              <a:rPr lang="en-US" altLang="ru-RU" sz="3600" b="1" dirty="0"/>
              <a:t> </a:t>
            </a:r>
            <a:r>
              <a:rPr lang="en-US" altLang="ru-RU" sz="3600" b="1" dirty="0" err="1"/>
              <a:t>modelul</a:t>
            </a:r>
            <a:r>
              <a:rPr lang="en-US" altLang="ru-RU" sz="3600" b="1" dirty="0"/>
              <a:t> </a:t>
            </a:r>
            <a:r>
              <a:rPr lang="en-US" altLang="ru-RU" sz="3600" b="1" dirty="0" err="1"/>
              <a:t>cascadă</a:t>
            </a:r>
            <a:endParaRPr lang="ru-RU" altLang="ru-RU" sz="3600" dirty="0"/>
          </a:p>
        </p:txBody>
      </p:sp>
      <p:sp>
        <p:nvSpPr>
          <p:cNvPr id="3" name="Content Placeholder 2"/>
          <p:cNvSpPr>
            <a:spLocks noGrp="1"/>
          </p:cNvSpPr>
          <p:nvPr>
            <p:ph sz="quarter" idx="1"/>
          </p:nvPr>
        </p:nvSpPr>
        <p:spPr>
          <a:xfrm>
            <a:off x="872836" y="1219200"/>
            <a:ext cx="10418619" cy="5257800"/>
          </a:xfrm>
        </p:spPr>
        <p:txBody>
          <a:bodyPr>
            <a:normAutofit fontScale="85000" lnSpcReduction="20000"/>
          </a:bodyPr>
          <a:lstStyle/>
          <a:p>
            <a:pPr marL="0" indent="0">
              <a:lnSpc>
                <a:spcPct val="120000"/>
              </a:lnSpc>
              <a:buNone/>
              <a:defRPr/>
            </a:pPr>
            <a:r>
              <a:rPr lang="en-US" sz="3000" dirty="0" err="1"/>
              <a:t>Setul</a:t>
            </a:r>
            <a:r>
              <a:rPr lang="en-US" sz="3000" dirty="0"/>
              <a:t> de </a:t>
            </a:r>
            <a:r>
              <a:rPr lang="en-US" sz="3000" dirty="0" err="1"/>
              <a:t>documente</a:t>
            </a:r>
            <a:r>
              <a:rPr lang="en-US" sz="3000" dirty="0"/>
              <a:t> </a:t>
            </a:r>
            <a:r>
              <a:rPr lang="en-US" sz="3000" dirty="0" err="1"/>
              <a:t>ce</a:t>
            </a:r>
            <a:r>
              <a:rPr lang="en-US" sz="3000" dirty="0"/>
              <a:t> </a:t>
            </a:r>
            <a:r>
              <a:rPr lang="en-US" sz="3000" dirty="0" err="1"/>
              <a:t>formează</a:t>
            </a:r>
            <a:r>
              <a:rPr lang="en-US" sz="3000" dirty="0"/>
              <a:t> </a:t>
            </a:r>
            <a:r>
              <a:rPr lang="en-US" sz="3000" dirty="0" err="1"/>
              <a:t>minimul</a:t>
            </a:r>
            <a:r>
              <a:rPr lang="en-US" sz="3000" dirty="0"/>
              <a:t> </a:t>
            </a:r>
            <a:r>
              <a:rPr lang="en-US" sz="3000" dirty="0" err="1"/>
              <a:t>ce</a:t>
            </a:r>
            <a:r>
              <a:rPr lang="en-US" sz="3000" dirty="0"/>
              <a:t> </a:t>
            </a:r>
            <a:r>
              <a:rPr lang="en-US" sz="3000" dirty="0" err="1"/>
              <a:t>ar</a:t>
            </a:r>
            <a:r>
              <a:rPr lang="en-US" sz="3000" dirty="0"/>
              <a:t> </a:t>
            </a:r>
            <a:r>
              <a:rPr lang="en-US" sz="3000" dirty="0" err="1"/>
              <a:t>trebui</a:t>
            </a:r>
            <a:r>
              <a:rPr lang="en-US" sz="3000" dirty="0"/>
              <a:t> </a:t>
            </a:r>
            <a:r>
              <a:rPr lang="en-US" sz="3000" dirty="0" err="1"/>
              <a:t>produs</a:t>
            </a:r>
            <a:r>
              <a:rPr lang="en-US" sz="3000" dirty="0"/>
              <a:t> </a:t>
            </a:r>
            <a:r>
              <a:rPr lang="en-US" sz="3000" dirty="0" err="1"/>
              <a:t>în</a:t>
            </a:r>
            <a:r>
              <a:rPr lang="en-US" sz="3000" dirty="0"/>
              <a:t> </a:t>
            </a:r>
            <a:r>
              <a:rPr lang="en-US" sz="3000" dirty="0" err="1"/>
              <a:t>fiecare</a:t>
            </a:r>
            <a:r>
              <a:rPr lang="en-US" sz="3000" dirty="0"/>
              <a:t> </a:t>
            </a:r>
            <a:r>
              <a:rPr lang="en-US" sz="3000" dirty="0" err="1"/>
              <a:t>proiect</a:t>
            </a:r>
            <a:r>
              <a:rPr lang="en-US" sz="3000" dirty="0"/>
              <a:t> </a:t>
            </a:r>
            <a:r>
              <a:rPr lang="en-US" sz="3000" dirty="0" err="1"/>
              <a:t>sunt</a:t>
            </a:r>
            <a:r>
              <a:rPr lang="en-US" sz="3000" dirty="0"/>
              <a:t>:</a:t>
            </a:r>
            <a:endParaRPr lang="ru-RU" sz="3000" dirty="0"/>
          </a:p>
          <a:p>
            <a:pPr>
              <a:lnSpc>
                <a:spcPct val="120000"/>
              </a:lnSpc>
              <a:defRPr/>
            </a:pPr>
            <a:r>
              <a:rPr lang="en-US" sz="3000" dirty="0"/>
              <a:t>Document de </a:t>
            </a:r>
            <a:r>
              <a:rPr lang="en-US" sz="3000" dirty="0" err="1"/>
              <a:t>cerinţe</a:t>
            </a:r>
            <a:endParaRPr lang="ru-RU" sz="3000" dirty="0"/>
          </a:p>
          <a:p>
            <a:pPr>
              <a:lnSpc>
                <a:spcPct val="120000"/>
              </a:lnSpc>
              <a:defRPr/>
            </a:pPr>
            <a:r>
              <a:rPr lang="en-US" sz="3000" dirty="0" err="1"/>
              <a:t>Planul</a:t>
            </a:r>
            <a:r>
              <a:rPr lang="en-US" sz="3000" dirty="0"/>
              <a:t> </a:t>
            </a:r>
            <a:r>
              <a:rPr lang="en-US" sz="3000" dirty="0" err="1"/>
              <a:t>proiectului</a:t>
            </a:r>
            <a:endParaRPr lang="ru-RU" sz="3000" dirty="0"/>
          </a:p>
          <a:p>
            <a:pPr>
              <a:lnSpc>
                <a:spcPct val="120000"/>
              </a:lnSpc>
              <a:defRPr/>
            </a:pPr>
            <a:r>
              <a:rPr lang="en-US" sz="3000" dirty="0"/>
              <a:t>Document de design al </a:t>
            </a:r>
            <a:r>
              <a:rPr lang="en-US" sz="3000" dirty="0" err="1"/>
              <a:t>sistemului</a:t>
            </a:r>
            <a:endParaRPr lang="ru-RU" sz="3000" dirty="0"/>
          </a:p>
          <a:p>
            <a:pPr>
              <a:lnSpc>
                <a:spcPct val="120000"/>
              </a:lnSpc>
              <a:defRPr/>
            </a:pPr>
            <a:r>
              <a:rPr lang="en-US" sz="3000" dirty="0"/>
              <a:t>Document de design </a:t>
            </a:r>
            <a:r>
              <a:rPr lang="en-US" sz="3000" dirty="0" err="1"/>
              <a:t>detaliat</a:t>
            </a:r>
            <a:endParaRPr lang="ru-RU" sz="3000" dirty="0"/>
          </a:p>
          <a:p>
            <a:pPr>
              <a:lnSpc>
                <a:spcPct val="120000"/>
              </a:lnSpc>
              <a:defRPr/>
            </a:pPr>
            <a:r>
              <a:rPr lang="en-US" sz="3000" dirty="0"/>
              <a:t>Plan de test </a:t>
            </a:r>
            <a:r>
              <a:rPr lang="en-US" sz="3000" dirty="0" err="1"/>
              <a:t>şi</a:t>
            </a:r>
            <a:r>
              <a:rPr lang="en-US" sz="3000" dirty="0"/>
              <a:t> </a:t>
            </a:r>
            <a:r>
              <a:rPr lang="en-US" sz="3000" dirty="0" err="1"/>
              <a:t>raport</a:t>
            </a:r>
            <a:r>
              <a:rPr lang="en-US" sz="3000" dirty="0"/>
              <a:t> de test</a:t>
            </a:r>
            <a:endParaRPr lang="ru-RU" sz="3000" dirty="0"/>
          </a:p>
          <a:p>
            <a:pPr>
              <a:lnSpc>
                <a:spcPct val="120000"/>
              </a:lnSpc>
              <a:defRPr/>
            </a:pPr>
            <a:r>
              <a:rPr lang="en-US" sz="3000" dirty="0"/>
              <a:t>Cod final</a:t>
            </a:r>
            <a:endParaRPr lang="ru-RU" sz="3000" dirty="0"/>
          </a:p>
          <a:p>
            <a:pPr>
              <a:lnSpc>
                <a:spcPct val="120000"/>
              </a:lnSpc>
              <a:defRPr/>
            </a:pPr>
            <a:r>
              <a:rPr lang="en-US" sz="3000" dirty="0" err="1"/>
              <a:t>Manuale</a:t>
            </a:r>
            <a:r>
              <a:rPr lang="en-US" sz="3000" dirty="0"/>
              <a:t> software (</a:t>
            </a:r>
            <a:r>
              <a:rPr lang="en-US" sz="3000" dirty="0" err="1"/>
              <a:t>manualul</a:t>
            </a:r>
            <a:r>
              <a:rPr lang="en-US" sz="3000" dirty="0"/>
              <a:t> </a:t>
            </a:r>
            <a:r>
              <a:rPr lang="en-US" sz="3000" dirty="0" err="1"/>
              <a:t>utilizatorului</a:t>
            </a:r>
            <a:r>
              <a:rPr lang="en-US" sz="3000" dirty="0"/>
              <a:t>, manual de </a:t>
            </a:r>
            <a:r>
              <a:rPr lang="en-US" sz="3000" dirty="0" err="1"/>
              <a:t>instalare</a:t>
            </a:r>
            <a:r>
              <a:rPr lang="en-US" sz="3000" dirty="0"/>
              <a:t> </a:t>
            </a:r>
            <a:r>
              <a:rPr lang="en-US" sz="3000" dirty="0" err="1"/>
              <a:t>etc</a:t>
            </a:r>
            <a:r>
              <a:rPr lang="en-US" sz="3000" dirty="0"/>
              <a:t>)</a:t>
            </a:r>
            <a:endParaRPr lang="ru-RU" sz="3000" dirty="0"/>
          </a:p>
          <a:p>
            <a:pPr>
              <a:lnSpc>
                <a:spcPct val="120000"/>
              </a:lnSpc>
              <a:defRPr/>
            </a:pPr>
            <a:r>
              <a:rPr lang="en-US" sz="3000" dirty="0" err="1"/>
              <a:t>Raporturi</a:t>
            </a:r>
            <a:r>
              <a:rPr lang="en-US" sz="3000" dirty="0"/>
              <a:t> de </a:t>
            </a:r>
            <a:r>
              <a:rPr lang="en-US" sz="3000" dirty="0" err="1"/>
              <a:t>evaluare</a:t>
            </a:r>
            <a:endParaRPr lang="ru-RU" sz="3000" dirty="0"/>
          </a:p>
          <a:p>
            <a:pPr>
              <a:defRPr/>
            </a:pPr>
            <a:endParaRPr lang="ru-RU" dirty="0"/>
          </a:p>
        </p:txBody>
      </p:sp>
    </p:spTree>
    <p:extLst>
      <p:ext uri="{BB962C8B-B14F-4D97-AF65-F5344CB8AC3E}">
        <p14:creationId xmlns:p14="http://schemas.microsoft.com/office/powerpoint/2010/main" val="14561565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Content Placeholder 2"/>
          <p:cNvSpPr>
            <a:spLocks noGrp="1"/>
          </p:cNvSpPr>
          <p:nvPr>
            <p:ph sz="quarter" idx="1"/>
          </p:nvPr>
        </p:nvSpPr>
        <p:spPr>
          <a:xfrm>
            <a:off x="526472" y="443345"/>
            <a:ext cx="11055927" cy="6225743"/>
          </a:xfrm>
        </p:spPr>
        <p:txBody>
          <a:bodyPr>
            <a:normAutofit/>
          </a:bodyPr>
          <a:lstStyle/>
          <a:p>
            <a:pPr marL="0" indent="0">
              <a:buClrTx/>
              <a:buNone/>
            </a:pPr>
            <a:r>
              <a:rPr lang="en-US" altLang="ru-RU" b="1" dirty="0" err="1"/>
              <a:t>Avantajele</a:t>
            </a:r>
            <a:r>
              <a:rPr lang="en-US" altLang="ru-RU" b="1" dirty="0"/>
              <a:t> </a:t>
            </a:r>
            <a:r>
              <a:rPr lang="en-US" altLang="ru-RU" b="1" dirty="0" err="1"/>
              <a:t>ciclu</a:t>
            </a:r>
            <a:r>
              <a:rPr lang="ro-RO" altLang="ru-RU" b="1" dirty="0"/>
              <a:t>lui</a:t>
            </a:r>
            <a:r>
              <a:rPr lang="en-US" altLang="ru-RU" b="1" dirty="0"/>
              <a:t> de </a:t>
            </a:r>
            <a:r>
              <a:rPr lang="en-US" altLang="ru-RU" b="1" dirty="0" err="1"/>
              <a:t>viaţă</a:t>
            </a:r>
            <a:r>
              <a:rPr lang="ro-RO" altLang="ru-RU" b="1" dirty="0"/>
              <a:t> </a:t>
            </a:r>
            <a:r>
              <a:rPr lang="en-US" altLang="ru-RU" b="1" dirty="0" err="1"/>
              <a:t>modelul</a:t>
            </a:r>
            <a:r>
              <a:rPr lang="en-US" altLang="ru-RU" b="1" dirty="0"/>
              <a:t> </a:t>
            </a:r>
            <a:r>
              <a:rPr lang="en-US" altLang="ru-RU" b="1" dirty="0" err="1"/>
              <a:t>cascadă</a:t>
            </a:r>
            <a:endParaRPr lang="ro-RO" altLang="ru-RU" dirty="0" smtClean="0"/>
          </a:p>
          <a:p>
            <a:pPr>
              <a:buClrTx/>
            </a:pPr>
            <a:r>
              <a:rPr lang="en-US" altLang="ru-RU" dirty="0" err="1" smtClean="0"/>
              <a:t>Uşor</a:t>
            </a:r>
            <a:r>
              <a:rPr lang="en-US" altLang="ru-RU" dirty="0" smtClean="0"/>
              <a:t> </a:t>
            </a:r>
            <a:r>
              <a:rPr lang="en-US" altLang="ru-RU" dirty="0"/>
              <a:t>de </a:t>
            </a:r>
            <a:r>
              <a:rPr lang="en-US" altLang="ru-RU" dirty="0" err="1"/>
              <a:t>explicat</a:t>
            </a:r>
            <a:r>
              <a:rPr lang="en-US" altLang="ru-RU" dirty="0"/>
              <a:t> </a:t>
            </a:r>
            <a:r>
              <a:rPr lang="en-US" altLang="ru-RU" dirty="0" err="1"/>
              <a:t>utilizatorilor</a:t>
            </a:r>
            <a:r>
              <a:rPr lang="en-US" altLang="ru-RU" dirty="0"/>
              <a:t>.</a:t>
            </a:r>
            <a:endParaRPr lang="ru-RU" altLang="ru-RU" dirty="0"/>
          </a:p>
          <a:p>
            <a:pPr>
              <a:buClrTx/>
            </a:pPr>
            <a:r>
              <a:rPr lang="en-US" altLang="ru-RU" dirty="0" err="1"/>
              <a:t>Etapele</a:t>
            </a:r>
            <a:r>
              <a:rPr lang="en-US" altLang="ru-RU" dirty="0"/>
              <a:t> </a:t>
            </a:r>
            <a:r>
              <a:rPr lang="en-US" altLang="ru-RU" dirty="0" err="1"/>
              <a:t>şi</a:t>
            </a:r>
            <a:r>
              <a:rPr lang="en-US" altLang="ru-RU" dirty="0"/>
              <a:t> </a:t>
            </a:r>
            <a:r>
              <a:rPr lang="en-US" altLang="ru-RU" dirty="0" err="1"/>
              <a:t>activităţile</a:t>
            </a:r>
            <a:r>
              <a:rPr lang="en-US" altLang="ru-RU" dirty="0"/>
              <a:t> </a:t>
            </a:r>
            <a:r>
              <a:rPr lang="en-US" altLang="ru-RU" dirty="0" err="1"/>
              <a:t>sunt</a:t>
            </a:r>
            <a:r>
              <a:rPr lang="en-US" altLang="ru-RU" dirty="0"/>
              <a:t> bine definite.</a:t>
            </a:r>
            <a:endParaRPr lang="ru-RU" altLang="ru-RU" dirty="0"/>
          </a:p>
          <a:p>
            <a:pPr>
              <a:buClrTx/>
            </a:pPr>
            <a:r>
              <a:rPr lang="en-US" altLang="ru-RU" dirty="0"/>
              <a:t>Este </a:t>
            </a:r>
            <a:r>
              <a:rPr lang="en-US" altLang="ru-RU" dirty="0" err="1"/>
              <a:t>utilă</a:t>
            </a:r>
            <a:r>
              <a:rPr lang="en-US" altLang="ru-RU" dirty="0"/>
              <a:t> </a:t>
            </a:r>
            <a:r>
              <a:rPr lang="en-US" altLang="ru-RU" dirty="0" err="1"/>
              <a:t>planificarea</a:t>
            </a:r>
            <a:r>
              <a:rPr lang="en-US" altLang="ru-RU" dirty="0"/>
              <a:t> </a:t>
            </a:r>
            <a:r>
              <a:rPr lang="en-US" altLang="ru-RU" dirty="0" err="1"/>
              <a:t>şi</a:t>
            </a:r>
            <a:r>
              <a:rPr lang="en-US" altLang="ru-RU" dirty="0"/>
              <a:t> </a:t>
            </a:r>
            <a:r>
              <a:rPr lang="en-US" altLang="ru-RU" dirty="0" err="1"/>
              <a:t>programarea</a:t>
            </a:r>
            <a:r>
              <a:rPr lang="en-US" altLang="ru-RU" dirty="0"/>
              <a:t> </a:t>
            </a:r>
            <a:r>
              <a:rPr lang="en-US" altLang="ru-RU" dirty="0" err="1"/>
              <a:t>proiectului</a:t>
            </a:r>
            <a:r>
              <a:rPr lang="en-US" altLang="ru-RU" dirty="0"/>
              <a:t>.</a:t>
            </a:r>
            <a:endParaRPr lang="ru-RU" altLang="ru-RU" dirty="0"/>
          </a:p>
          <a:p>
            <a:pPr>
              <a:buClrTx/>
            </a:pPr>
            <a:r>
              <a:rPr lang="en-US" altLang="ru-RU" dirty="0" err="1"/>
              <a:t>Verificarea</a:t>
            </a:r>
            <a:r>
              <a:rPr lang="en-US" altLang="ru-RU" dirty="0"/>
              <a:t> </a:t>
            </a:r>
            <a:r>
              <a:rPr lang="en-US" altLang="ru-RU" dirty="0" err="1"/>
              <a:t>în</a:t>
            </a:r>
            <a:r>
              <a:rPr lang="en-US" altLang="ru-RU" dirty="0"/>
              <a:t> </a:t>
            </a:r>
            <a:r>
              <a:rPr lang="en-US" altLang="ru-RU" dirty="0" err="1"/>
              <a:t>fiecare</a:t>
            </a:r>
            <a:r>
              <a:rPr lang="en-US" altLang="ru-RU" dirty="0"/>
              <a:t> </a:t>
            </a:r>
            <a:r>
              <a:rPr lang="en-US" altLang="ru-RU" dirty="0" err="1"/>
              <a:t>etapă</a:t>
            </a:r>
            <a:r>
              <a:rPr lang="en-US" altLang="ru-RU" dirty="0"/>
              <a:t> </a:t>
            </a:r>
            <a:r>
              <a:rPr lang="en-US" altLang="ru-RU" dirty="0" err="1"/>
              <a:t>asigură</a:t>
            </a:r>
            <a:r>
              <a:rPr lang="en-US" altLang="ru-RU" dirty="0"/>
              <a:t> </a:t>
            </a:r>
            <a:r>
              <a:rPr lang="en-US" altLang="ru-RU" dirty="0" err="1"/>
              <a:t>detecţia</a:t>
            </a:r>
            <a:r>
              <a:rPr lang="en-US" altLang="ru-RU" dirty="0"/>
              <a:t> </a:t>
            </a:r>
            <a:r>
              <a:rPr lang="en-US" altLang="ru-RU" dirty="0" err="1"/>
              <a:t>timpurie</a:t>
            </a:r>
            <a:r>
              <a:rPr lang="en-US" altLang="ru-RU" dirty="0"/>
              <a:t> a </a:t>
            </a:r>
            <a:r>
              <a:rPr lang="en-US" altLang="ru-RU" dirty="0" err="1"/>
              <a:t>erorilor</a:t>
            </a:r>
            <a:r>
              <a:rPr lang="en-US" altLang="ru-RU" dirty="0"/>
              <a:t>/</a:t>
            </a:r>
            <a:r>
              <a:rPr lang="en-US" altLang="ru-RU" dirty="0" err="1"/>
              <a:t>neînţelegerilor</a:t>
            </a:r>
            <a:r>
              <a:rPr lang="en-US" altLang="ru-RU" dirty="0"/>
              <a:t>.</a:t>
            </a:r>
            <a:endParaRPr lang="ru-RU" altLang="ru-RU" dirty="0"/>
          </a:p>
          <a:p>
            <a:pPr>
              <a:buClrTx/>
            </a:pPr>
            <a:r>
              <a:rPr lang="en-US" altLang="ru-RU" dirty="0" err="1"/>
              <a:t>Uşor</a:t>
            </a:r>
            <a:r>
              <a:rPr lang="en-US" altLang="ru-RU" dirty="0"/>
              <a:t> de </a:t>
            </a:r>
            <a:r>
              <a:rPr lang="en-US" altLang="ru-RU" dirty="0" err="1"/>
              <a:t>manevrat</a:t>
            </a:r>
            <a:r>
              <a:rPr lang="en-US" altLang="ru-RU" dirty="0"/>
              <a:t> </a:t>
            </a:r>
            <a:r>
              <a:rPr lang="en-US" altLang="ru-RU" dirty="0" err="1"/>
              <a:t>datorită</a:t>
            </a:r>
            <a:r>
              <a:rPr lang="en-US" altLang="ru-RU" dirty="0"/>
              <a:t> </a:t>
            </a:r>
            <a:r>
              <a:rPr lang="en-US" altLang="ru-RU" dirty="0" err="1"/>
              <a:t>rigidităţii</a:t>
            </a:r>
            <a:r>
              <a:rPr lang="en-US" altLang="ru-RU" dirty="0"/>
              <a:t> </a:t>
            </a:r>
            <a:r>
              <a:rPr lang="en-US" altLang="ru-RU" dirty="0" err="1"/>
              <a:t>modelului</a:t>
            </a:r>
            <a:r>
              <a:rPr lang="en-US" altLang="ru-RU" dirty="0"/>
              <a:t>.</a:t>
            </a:r>
            <a:endParaRPr lang="ru-RU" altLang="ru-RU" dirty="0"/>
          </a:p>
          <a:p>
            <a:pPr>
              <a:buClrTx/>
            </a:pPr>
            <a:r>
              <a:rPr lang="en-US" altLang="ru-RU" dirty="0" err="1"/>
              <a:t>Etapele</a:t>
            </a:r>
            <a:r>
              <a:rPr lang="en-US" altLang="ru-RU" dirty="0"/>
              <a:t> </a:t>
            </a:r>
            <a:r>
              <a:rPr lang="en-US" altLang="ru-RU" dirty="0" err="1"/>
              <a:t>sunt</a:t>
            </a:r>
            <a:r>
              <a:rPr lang="en-US" altLang="ru-RU" dirty="0"/>
              <a:t> </a:t>
            </a:r>
            <a:r>
              <a:rPr lang="en-US" altLang="ru-RU" dirty="0" err="1"/>
              <a:t>procesate</a:t>
            </a:r>
            <a:r>
              <a:rPr lang="en-US" altLang="ru-RU" dirty="0"/>
              <a:t> </a:t>
            </a:r>
            <a:r>
              <a:rPr lang="en-US" altLang="ru-RU" dirty="0" err="1"/>
              <a:t>şi</a:t>
            </a:r>
            <a:r>
              <a:rPr lang="en-US" altLang="ru-RU" dirty="0"/>
              <a:t> </a:t>
            </a:r>
            <a:r>
              <a:rPr lang="en-US" altLang="ru-RU" dirty="0" err="1"/>
              <a:t>completate</a:t>
            </a:r>
            <a:r>
              <a:rPr lang="en-US" altLang="ru-RU" dirty="0"/>
              <a:t> </a:t>
            </a:r>
            <a:r>
              <a:rPr lang="en-US" altLang="ru-RU" dirty="0" err="1"/>
              <a:t>pe</a:t>
            </a:r>
            <a:r>
              <a:rPr lang="en-US" altLang="ru-RU" dirty="0"/>
              <a:t> </a:t>
            </a:r>
            <a:r>
              <a:rPr lang="en-US" altLang="ru-RU" dirty="0" err="1"/>
              <a:t>rând</a:t>
            </a:r>
            <a:r>
              <a:rPr lang="en-US" altLang="ru-RU" dirty="0"/>
              <a:t>.</a:t>
            </a:r>
            <a:endParaRPr lang="ru-RU" altLang="ru-RU" dirty="0"/>
          </a:p>
          <a:p>
            <a:pPr>
              <a:buClrTx/>
            </a:pPr>
            <a:r>
              <a:rPr lang="en-US" altLang="ru-RU" dirty="0" err="1"/>
              <a:t>Funcţionează</a:t>
            </a:r>
            <a:r>
              <a:rPr lang="en-US" altLang="ru-RU" dirty="0"/>
              <a:t> bine </a:t>
            </a:r>
            <a:r>
              <a:rPr lang="en-US" altLang="ru-RU" dirty="0" err="1"/>
              <a:t>pentru</a:t>
            </a:r>
            <a:r>
              <a:rPr lang="en-US" altLang="ru-RU" dirty="0"/>
              <a:t> </a:t>
            </a:r>
            <a:r>
              <a:rPr lang="en-US" altLang="ru-RU" dirty="0" err="1"/>
              <a:t>proiectele</a:t>
            </a:r>
            <a:r>
              <a:rPr lang="en-US" altLang="ru-RU" dirty="0"/>
              <a:t> </a:t>
            </a:r>
            <a:r>
              <a:rPr lang="en-US" altLang="ru-RU" dirty="0" err="1"/>
              <a:t>mai</a:t>
            </a:r>
            <a:r>
              <a:rPr lang="en-US" altLang="ru-RU" dirty="0"/>
              <a:t> </a:t>
            </a:r>
            <a:r>
              <a:rPr lang="en-US" altLang="ru-RU" dirty="0" err="1"/>
              <a:t>mici</a:t>
            </a:r>
            <a:r>
              <a:rPr lang="en-US" altLang="ru-RU" dirty="0"/>
              <a:t> </a:t>
            </a:r>
            <a:r>
              <a:rPr lang="en-US" altLang="ru-RU" dirty="0" err="1"/>
              <a:t>unde</a:t>
            </a:r>
            <a:r>
              <a:rPr lang="en-US" altLang="ru-RU" dirty="0"/>
              <a:t> </a:t>
            </a:r>
            <a:r>
              <a:rPr lang="en-US" altLang="ru-RU" dirty="0" err="1"/>
              <a:t>necesităţile</a:t>
            </a:r>
            <a:r>
              <a:rPr lang="en-US" altLang="ru-RU" dirty="0"/>
              <a:t> </a:t>
            </a:r>
            <a:r>
              <a:rPr lang="en-US" altLang="ru-RU" dirty="0" err="1"/>
              <a:t>sunt</a:t>
            </a:r>
            <a:r>
              <a:rPr lang="en-US" altLang="ru-RU" dirty="0"/>
              <a:t> </a:t>
            </a:r>
            <a:r>
              <a:rPr lang="en-US" altLang="ru-RU" dirty="0" err="1"/>
              <a:t>foarte</a:t>
            </a:r>
            <a:r>
              <a:rPr lang="en-US" altLang="ru-RU" dirty="0"/>
              <a:t> bine </a:t>
            </a:r>
            <a:r>
              <a:rPr lang="en-US" altLang="ru-RU" dirty="0" err="1"/>
              <a:t>înţelese</a:t>
            </a:r>
            <a:r>
              <a:rPr lang="en-US" altLang="ru-RU" dirty="0"/>
              <a:t> </a:t>
            </a:r>
            <a:r>
              <a:rPr lang="en-US" altLang="ru-RU" dirty="0" err="1"/>
              <a:t>sau</a:t>
            </a:r>
            <a:r>
              <a:rPr lang="en-US" altLang="ru-RU" dirty="0"/>
              <a:t> </a:t>
            </a:r>
            <a:r>
              <a:rPr lang="en-US" altLang="ru-RU" dirty="0" err="1"/>
              <a:t>pentru</a:t>
            </a:r>
            <a:r>
              <a:rPr lang="en-US" altLang="ru-RU" dirty="0"/>
              <a:t> </a:t>
            </a:r>
            <a:r>
              <a:rPr lang="en-US" altLang="ru-RU" dirty="0" err="1"/>
              <a:t>automatizarea</a:t>
            </a:r>
            <a:r>
              <a:rPr lang="en-US" altLang="ru-RU" dirty="0"/>
              <a:t> </a:t>
            </a:r>
            <a:r>
              <a:rPr lang="en-US" altLang="ru-RU" dirty="0" err="1"/>
              <a:t>unor</a:t>
            </a:r>
            <a:r>
              <a:rPr lang="en-US" altLang="ru-RU" dirty="0"/>
              <a:t> </a:t>
            </a:r>
            <a:r>
              <a:rPr lang="en-US" altLang="ru-RU" dirty="0" err="1"/>
              <a:t>sisteme</a:t>
            </a:r>
            <a:r>
              <a:rPr lang="en-US" altLang="ru-RU" dirty="0"/>
              <a:t> </a:t>
            </a:r>
            <a:r>
              <a:rPr lang="en-US" altLang="ru-RU" dirty="0" err="1"/>
              <a:t>deja</a:t>
            </a:r>
            <a:r>
              <a:rPr lang="en-US" altLang="ru-RU" dirty="0"/>
              <a:t> </a:t>
            </a:r>
            <a:r>
              <a:rPr lang="en-US" altLang="ru-RU" dirty="0" err="1"/>
              <a:t>existente</a:t>
            </a:r>
            <a:r>
              <a:rPr lang="en-US" altLang="ru-RU" dirty="0"/>
              <a:t>.</a:t>
            </a:r>
            <a:endParaRPr lang="ru-RU" altLang="ru-RU" dirty="0"/>
          </a:p>
          <a:p>
            <a:pPr marL="0" indent="0">
              <a:buClrTx/>
              <a:buNone/>
            </a:pPr>
            <a:endParaRPr lang="ru-RU" altLang="ru-RU" dirty="0" smtClean="0"/>
          </a:p>
          <a:p>
            <a:endParaRPr lang="ru-RU" altLang="ru-RU" dirty="0" smtClean="0"/>
          </a:p>
        </p:txBody>
      </p:sp>
    </p:spTree>
    <p:extLst>
      <p:ext uri="{BB962C8B-B14F-4D97-AF65-F5344CB8AC3E}">
        <p14:creationId xmlns:p14="http://schemas.microsoft.com/office/powerpoint/2010/main" val="8474633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p:cNvSpPr>
            <a:spLocks noGrp="1"/>
          </p:cNvSpPr>
          <p:nvPr>
            <p:ph sz="quarter" idx="1"/>
          </p:nvPr>
        </p:nvSpPr>
        <p:spPr>
          <a:xfrm>
            <a:off x="581891" y="762000"/>
            <a:ext cx="9708285" cy="5835650"/>
          </a:xfrm>
        </p:spPr>
        <p:txBody>
          <a:bodyPr/>
          <a:lstStyle/>
          <a:p>
            <a:pPr marL="0" indent="0">
              <a:buClrTx/>
              <a:buNone/>
            </a:pPr>
            <a:r>
              <a:rPr lang="ro-RO" altLang="ru-RU" b="1" dirty="0"/>
              <a:t>Dezavantaje </a:t>
            </a:r>
            <a:r>
              <a:rPr lang="en-US" altLang="ru-RU" b="1" dirty="0"/>
              <a:t> ale </a:t>
            </a:r>
            <a:r>
              <a:rPr lang="en-US" altLang="ru-RU" b="1" dirty="0" err="1"/>
              <a:t>modelului</a:t>
            </a:r>
            <a:r>
              <a:rPr lang="en-US" altLang="ru-RU" b="1" dirty="0"/>
              <a:t>  </a:t>
            </a:r>
            <a:r>
              <a:rPr lang="en-US" altLang="ru-RU" b="1" dirty="0" err="1"/>
              <a:t>cascadă</a:t>
            </a:r>
            <a:endParaRPr lang="ru-RU" altLang="ru-RU" dirty="0" smtClean="0"/>
          </a:p>
          <a:p>
            <a:pPr>
              <a:buClrTx/>
              <a:buFont typeface="Wingdings" panose="05000000000000000000" pitchFamily="2" charset="2"/>
              <a:buChar char="Ø"/>
            </a:pPr>
            <a:r>
              <a:rPr lang="ro-RO" altLang="ru-RU" dirty="0" smtClean="0"/>
              <a:t>  </a:t>
            </a:r>
            <a:r>
              <a:rPr lang="en-US" altLang="ru-RU" dirty="0" err="1" smtClean="0"/>
              <a:t>Ajustarea</a:t>
            </a:r>
            <a:r>
              <a:rPr lang="en-US" altLang="ru-RU" dirty="0" smtClean="0"/>
              <a:t> </a:t>
            </a:r>
            <a:r>
              <a:rPr lang="en-US" altLang="ru-RU" dirty="0" err="1"/>
              <a:t>scopului</a:t>
            </a:r>
            <a:r>
              <a:rPr lang="en-US" altLang="ru-RU" dirty="0"/>
              <a:t> </a:t>
            </a:r>
            <a:r>
              <a:rPr lang="ro-RO" altLang="ru-RU" dirty="0" err="1"/>
              <a:t>î</a:t>
            </a:r>
            <a:r>
              <a:rPr lang="en-US" altLang="ru-RU" dirty="0" smtClean="0"/>
              <a:t>n </a:t>
            </a:r>
            <a:r>
              <a:rPr lang="en-US" altLang="ru-RU" dirty="0" err="1"/>
              <a:t>timpul</a:t>
            </a:r>
            <a:r>
              <a:rPr lang="en-US" altLang="ru-RU" dirty="0"/>
              <a:t> </a:t>
            </a:r>
            <a:r>
              <a:rPr lang="en-US" altLang="ru-RU" dirty="0" err="1"/>
              <a:t>ciclului</a:t>
            </a:r>
            <a:r>
              <a:rPr lang="en-US" altLang="ru-RU" dirty="0"/>
              <a:t> de </a:t>
            </a:r>
            <a:r>
              <a:rPr lang="en-US" altLang="ru-RU" dirty="0" err="1"/>
              <a:t>viaţă</a:t>
            </a:r>
            <a:r>
              <a:rPr lang="en-US" altLang="ru-RU" dirty="0"/>
              <a:t> </a:t>
            </a:r>
            <a:r>
              <a:rPr lang="en-US" altLang="ru-RU" dirty="0" err="1"/>
              <a:t>poate</a:t>
            </a:r>
            <a:r>
              <a:rPr lang="en-US" altLang="ru-RU" dirty="0"/>
              <a:t> </a:t>
            </a:r>
            <a:r>
              <a:rPr lang="ro-RO" altLang="ru-RU" dirty="0"/>
              <a:t>”</a:t>
            </a:r>
            <a:r>
              <a:rPr lang="en-US" altLang="ru-RU" dirty="0" err="1" smtClean="0"/>
              <a:t>omorî</a:t>
            </a:r>
            <a:r>
              <a:rPr lang="ro-RO" altLang="ru-RU" dirty="0" smtClean="0"/>
              <a:t>”</a:t>
            </a:r>
            <a:r>
              <a:rPr lang="en-US" altLang="ru-RU" dirty="0" smtClean="0"/>
              <a:t> </a:t>
            </a:r>
            <a:r>
              <a:rPr lang="en-US" altLang="ru-RU" dirty="0"/>
              <a:t>un </a:t>
            </a:r>
            <a:r>
              <a:rPr lang="en-US" altLang="ru-RU" dirty="0" err="1"/>
              <a:t>proiect</a:t>
            </a:r>
            <a:r>
              <a:rPr lang="en-US" altLang="ru-RU" dirty="0"/>
              <a:t>.</a:t>
            </a:r>
            <a:endParaRPr lang="ru-RU" altLang="ru-RU" dirty="0"/>
          </a:p>
          <a:p>
            <a:pPr>
              <a:buClrTx/>
              <a:buFont typeface="Wingdings" panose="05000000000000000000" pitchFamily="2" charset="2"/>
              <a:buChar char="Ø"/>
            </a:pPr>
            <a:r>
              <a:rPr lang="ro-RO" altLang="ru-RU" dirty="0" smtClean="0"/>
              <a:t>  </a:t>
            </a:r>
            <a:r>
              <a:rPr lang="en-US" altLang="ru-RU" dirty="0" smtClean="0"/>
              <a:t>Nu </a:t>
            </a:r>
            <a:r>
              <a:rPr lang="en-US" altLang="ru-RU" dirty="0"/>
              <a:t>se introduce software </a:t>
            </a:r>
            <a:r>
              <a:rPr lang="en-US" altLang="ru-RU" dirty="0" err="1"/>
              <a:t>funcţional</a:t>
            </a:r>
            <a:r>
              <a:rPr lang="en-US" altLang="ru-RU" dirty="0"/>
              <a:t> </a:t>
            </a:r>
            <a:r>
              <a:rPr lang="en-US" altLang="ru-RU" dirty="0" err="1"/>
              <a:t>până</a:t>
            </a:r>
            <a:r>
              <a:rPr lang="en-US" altLang="ru-RU" dirty="0"/>
              <a:t> </a:t>
            </a:r>
            <a:r>
              <a:rPr lang="en-US" altLang="ru-RU" dirty="0" err="1"/>
              <a:t>spre</a:t>
            </a:r>
            <a:r>
              <a:rPr lang="en-US" altLang="ru-RU" dirty="0"/>
              <a:t> </a:t>
            </a:r>
            <a:r>
              <a:rPr lang="en-US" altLang="ru-RU" dirty="0" err="1"/>
              <a:t>finalul</a:t>
            </a:r>
            <a:r>
              <a:rPr lang="en-US" altLang="ru-RU" dirty="0"/>
              <a:t> </a:t>
            </a:r>
            <a:r>
              <a:rPr lang="en-US" altLang="ru-RU" dirty="0" err="1"/>
              <a:t>ciclului</a:t>
            </a:r>
            <a:r>
              <a:rPr lang="en-US" altLang="ru-RU" dirty="0"/>
              <a:t> de </a:t>
            </a:r>
            <a:r>
              <a:rPr lang="en-US" altLang="ru-RU" dirty="0" err="1"/>
              <a:t>viaţă</a:t>
            </a:r>
            <a:r>
              <a:rPr lang="en-US" altLang="ru-RU" dirty="0"/>
              <a:t>.</a:t>
            </a:r>
            <a:endParaRPr lang="ru-RU" altLang="ru-RU" dirty="0"/>
          </a:p>
          <a:p>
            <a:pPr>
              <a:buClrTx/>
              <a:buFont typeface="Wingdings" panose="05000000000000000000" pitchFamily="2" charset="2"/>
              <a:buChar char="Ø"/>
            </a:pPr>
            <a:r>
              <a:rPr lang="ro-RO" altLang="ru-RU" dirty="0" smtClean="0"/>
              <a:t>  </a:t>
            </a:r>
            <a:r>
              <a:rPr lang="en-US" altLang="ru-RU" dirty="0" err="1" smtClean="0"/>
              <a:t>Cantităţi</a:t>
            </a:r>
            <a:r>
              <a:rPr lang="en-US" altLang="ru-RU" dirty="0" smtClean="0"/>
              <a:t> </a:t>
            </a:r>
            <a:r>
              <a:rPr lang="en-US" altLang="ru-RU" dirty="0" err="1"/>
              <a:t>mari</a:t>
            </a:r>
            <a:r>
              <a:rPr lang="en-US" altLang="ru-RU" dirty="0"/>
              <a:t> de </a:t>
            </a:r>
            <a:r>
              <a:rPr lang="en-US" altLang="ru-RU" dirty="0" err="1"/>
              <a:t>risc</a:t>
            </a:r>
            <a:r>
              <a:rPr lang="en-US" altLang="ru-RU" dirty="0"/>
              <a:t> </a:t>
            </a:r>
            <a:r>
              <a:rPr lang="en-US" altLang="ru-RU" dirty="0" err="1"/>
              <a:t>şi</a:t>
            </a:r>
            <a:r>
              <a:rPr lang="en-US" altLang="ru-RU" dirty="0"/>
              <a:t> </a:t>
            </a:r>
            <a:r>
              <a:rPr lang="en-US" altLang="ru-RU" dirty="0" err="1"/>
              <a:t>nesiguranţă</a:t>
            </a:r>
            <a:r>
              <a:rPr lang="en-US" altLang="ru-RU" dirty="0"/>
              <a:t>.</a:t>
            </a:r>
            <a:endParaRPr lang="ru-RU" altLang="ru-RU" dirty="0"/>
          </a:p>
          <a:p>
            <a:pPr>
              <a:buClrTx/>
              <a:buFont typeface="Wingdings" panose="05000000000000000000" pitchFamily="2" charset="2"/>
              <a:buChar char="Ø"/>
            </a:pPr>
            <a:r>
              <a:rPr lang="ro-RO" altLang="ru-RU" dirty="0" smtClean="0"/>
              <a:t>  </a:t>
            </a:r>
            <a:r>
              <a:rPr lang="en-US" altLang="ru-RU" dirty="0" smtClean="0"/>
              <a:t>Model </a:t>
            </a:r>
            <a:r>
              <a:rPr lang="en-US" altLang="ru-RU" dirty="0"/>
              <a:t>slab </a:t>
            </a:r>
            <a:r>
              <a:rPr lang="en-US" altLang="ru-RU" dirty="0" err="1"/>
              <a:t>pentru</a:t>
            </a:r>
            <a:r>
              <a:rPr lang="en-US" altLang="ru-RU" dirty="0"/>
              <a:t> </a:t>
            </a:r>
            <a:r>
              <a:rPr lang="en-US" altLang="ru-RU" dirty="0" err="1"/>
              <a:t>proiectele</a:t>
            </a:r>
            <a:r>
              <a:rPr lang="en-US" altLang="ru-RU" dirty="0"/>
              <a:t> </a:t>
            </a:r>
            <a:r>
              <a:rPr lang="en-US" altLang="ru-RU" dirty="0" err="1"/>
              <a:t>complexe</a:t>
            </a:r>
            <a:r>
              <a:rPr lang="en-US" altLang="ru-RU" dirty="0"/>
              <a:t> </a:t>
            </a:r>
            <a:r>
              <a:rPr lang="en-US" altLang="ru-RU" dirty="0" err="1"/>
              <a:t>şi</a:t>
            </a:r>
            <a:r>
              <a:rPr lang="en-US" altLang="ru-RU" dirty="0"/>
              <a:t> </a:t>
            </a:r>
            <a:r>
              <a:rPr lang="en-US" altLang="ru-RU" dirty="0" err="1"/>
              <a:t>obiect</a:t>
            </a:r>
            <a:r>
              <a:rPr lang="en-US" altLang="ru-RU" dirty="0"/>
              <a:t>-orientate.</a:t>
            </a:r>
            <a:endParaRPr lang="ru-RU" altLang="ru-RU" dirty="0"/>
          </a:p>
          <a:p>
            <a:pPr>
              <a:buClrTx/>
              <a:buFont typeface="Wingdings" panose="05000000000000000000" pitchFamily="2" charset="2"/>
              <a:buChar char="Ø"/>
            </a:pPr>
            <a:r>
              <a:rPr lang="ro-RO" altLang="ru-RU" dirty="0" smtClean="0"/>
              <a:t>  </a:t>
            </a:r>
            <a:r>
              <a:rPr lang="en-US" altLang="ru-RU" dirty="0" smtClean="0"/>
              <a:t>Model </a:t>
            </a:r>
            <a:r>
              <a:rPr lang="en-US" altLang="ru-RU" dirty="0"/>
              <a:t>slab </a:t>
            </a:r>
            <a:r>
              <a:rPr lang="en-US" altLang="ru-RU" dirty="0" err="1"/>
              <a:t>pentru</a:t>
            </a:r>
            <a:r>
              <a:rPr lang="en-US" altLang="ru-RU" dirty="0"/>
              <a:t> </a:t>
            </a:r>
            <a:r>
              <a:rPr lang="en-US" altLang="ru-RU" dirty="0" err="1"/>
              <a:t>proiectele</a:t>
            </a:r>
            <a:r>
              <a:rPr lang="en-US" altLang="ru-RU" dirty="0"/>
              <a:t> lungi </a:t>
            </a:r>
            <a:r>
              <a:rPr lang="en-US" altLang="ru-RU" dirty="0" err="1"/>
              <a:t>şi</a:t>
            </a:r>
            <a:r>
              <a:rPr lang="en-US" altLang="ru-RU" dirty="0"/>
              <a:t> continue.</a:t>
            </a:r>
            <a:endParaRPr lang="ru-RU" altLang="ru-RU" dirty="0"/>
          </a:p>
          <a:p>
            <a:pPr>
              <a:buClrTx/>
              <a:buFont typeface="Wingdings" panose="05000000000000000000" pitchFamily="2" charset="2"/>
              <a:buChar char="Ø"/>
            </a:pPr>
            <a:r>
              <a:rPr lang="ro-RO" altLang="ru-RU" dirty="0" smtClean="0"/>
              <a:t>  </a:t>
            </a:r>
            <a:r>
              <a:rPr lang="en-US" altLang="ru-RU" dirty="0" smtClean="0"/>
              <a:t>Model </a:t>
            </a:r>
            <a:r>
              <a:rPr lang="en-US" altLang="ru-RU" dirty="0"/>
              <a:t>slab </a:t>
            </a:r>
            <a:r>
              <a:rPr lang="en-US" altLang="ru-RU" dirty="0" err="1"/>
              <a:t>acolo</a:t>
            </a:r>
            <a:r>
              <a:rPr lang="en-US" altLang="ru-RU" dirty="0"/>
              <a:t> </a:t>
            </a:r>
            <a:r>
              <a:rPr lang="en-US" altLang="ru-RU" dirty="0" err="1"/>
              <a:t>unde</a:t>
            </a:r>
            <a:r>
              <a:rPr lang="en-US" altLang="ru-RU" dirty="0"/>
              <a:t> </a:t>
            </a:r>
            <a:r>
              <a:rPr lang="en-US" altLang="ru-RU" dirty="0" err="1"/>
              <a:t>necesităţile</a:t>
            </a:r>
            <a:r>
              <a:rPr lang="en-US" altLang="ru-RU" dirty="0"/>
              <a:t> au un </a:t>
            </a:r>
            <a:r>
              <a:rPr lang="en-US" altLang="ru-RU" dirty="0" err="1"/>
              <a:t>risc</a:t>
            </a:r>
            <a:r>
              <a:rPr lang="en-US" altLang="ru-RU" dirty="0"/>
              <a:t> </a:t>
            </a:r>
            <a:r>
              <a:rPr lang="en-US" altLang="ru-RU" dirty="0" err="1"/>
              <a:t>moderat</a:t>
            </a:r>
            <a:r>
              <a:rPr lang="en-US" altLang="ru-RU" dirty="0"/>
              <a:t> </a:t>
            </a:r>
            <a:r>
              <a:rPr lang="en-US" altLang="ru-RU" dirty="0" err="1"/>
              <a:t>spre</a:t>
            </a:r>
            <a:r>
              <a:rPr lang="en-US" altLang="ru-RU" dirty="0"/>
              <a:t> </a:t>
            </a:r>
            <a:r>
              <a:rPr lang="en-US" altLang="ru-RU" dirty="0" err="1"/>
              <a:t>ridicat</a:t>
            </a:r>
            <a:r>
              <a:rPr lang="en-US" altLang="ru-RU" dirty="0"/>
              <a:t> de a se </a:t>
            </a:r>
            <a:r>
              <a:rPr lang="en-US" altLang="ru-RU" dirty="0" err="1"/>
              <a:t>schimba</a:t>
            </a:r>
            <a:r>
              <a:rPr lang="en-US" altLang="ru-RU" dirty="0"/>
              <a:t>.</a:t>
            </a:r>
            <a:endParaRPr lang="ru-RU" altLang="ru-RU" dirty="0"/>
          </a:p>
          <a:p>
            <a:endParaRPr lang="ru-RU" altLang="ru-RU" dirty="0" smtClean="0"/>
          </a:p>
        </p:txBody>
      </p:sp>
    </p:spTree>
    <p:extLst>
      <p:ext uri="{BB962C8B-B14F-4D97-AF65-F5344CB8AC3E}">
        <p14:creationId xmlns:p14="http://schemas.microsoft.com/office/powerpoint/2010/main" val="2975001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Content Placeholder 2"/>
          <p:cNvSpPr>
            <a:spLocks noGrp="1"/>
          </p:cNvSpPr>
          <p:nvPr>
            <p:ph sz="quarter" idx="1"/>
          </p:nvPr>
        </p:nvSpPr>
        <p:spPr>
          <a:xfrm>
            <a:off x="477079" y="775252"/>
            <a:ext cx="11270974" cy="5822398"/>
          </a:xfrm>
        </p:spPr>
        <p:txBody>
          <a:bodyPr>
            <a:normAutofit lnSpcReduction="10000"/>
          </a:bodyPr>
          <a:lstStyle/>
          <a:p>
            <a:pPr>
              <a:lnSpc>
                <a:spcPct val="150000"/>
              </a:lnSpc>
            </a:pPr>
            <a:r>
              <a:rPr lang="en-US" altLang="ru-RU" dirty="0" err="1"/>
              <a:t>Modelul</a:t>
            </a:r>
            <a:r>
              <a:rPr lang="en-US" altLang="ru-RU" dirty="0"/>
              <a:t> </a:t>
            </a:r>
            <a:r>
              <a:rPr lang="en-US" altLang="ru-RU" dirty="0" err="1"/>
              <a:t>cascadă</a:t>
            </a:r>
            <a:r>
              <a:rPr lang="en-US" altLang="ru-RU" dirty="0"/>
              <a:t> </a:t>
            </a:r>
            <a:r>
              <a:rPr lang="en-US" altLang="ru-RU" dirty="0" err="1"/>
              <a:t>presupune</a:t>
            </a:r>
            <a:r>
              <a:rPr lang="en-US" altLang="ru-RU" dirty="0"/>
              <a:t> </a:t>
            </a:r>
            <a:r>
              <a:rPr lang="en-US" altLang="ru-RU" dirty="0" err="1"/>
              <a:t>că</a:t>
            </a:r>
            <a:r>
              <a:rPr lang="en-US" altLang="ru-RU" dirty="0"/>
              <a:t> </a:t>
            </a:r>
            <a:r>
              <a:rPr lang="en-US" altLang="ru-RU" dirty="0" err="1"/>
              <a:t>toate</a:t>
            </a:r>
            <a:r>
              <a:rPr lang="en-US" altLang="ru-RU" dirty="0"/>
              <a:t> </a:t>
            </a:r>
            <a:r>
              <a:rPr lang="en-US" altLang="ru-RU" dirty="0" err="1"/>
              <a:t>cerinţele</a:t>
            </a:r>
            <a:r>
              <a:rPr lang="en-US" altLang="ru-RU" dirty="0"/>
              <a:t> </a:t>
            </a:r>
            <a:r>
              <a:rPr lang="ro-RO" altLang="ru-RU" dirty="0" smtClean="0"/>
              <a:t>față de</a:t>
            </a:r>
            <a:r>
              <a:rPr lang="en-US" altLang="ru-RU" dirty="0" smtClean="0"/>
              <a:t> </a:t>
            </a:r>
            <a:r>
              <a:rPr lang="en-US" altLang="ru-RU" dirty="0" err="1"/>
              <a:t>sistem</a:t>
            </a:r>
            <a:r>
              <a:rPr lang="en-US" altLang="ru-RU" dirty="0"/>
              <a:t> pot fi </a:t>
            </a:r>
            <a:r>
              <a:rPr lang="en-US" altLang="ru-RU" dirty="0" err="1"/>
              <a:t>îngheţate</a:t>
            </a:r>
            <a:r>
              <a:rPr lang="en-US" altLang="ru-RU" dirty="0"/>
              <a:t> </a:t>
            </a:r>
            <a:r>
              <a:rPr lang="en-US" altLang="ru-RU" dirty="0" err="1"/>
              <a:t>înaintea</a:t>
            </a:r>
            <a:r>
              <a:rPr lang="en-US" altLang="ru-RU" dirty="0"/>
              <a:t> </a:t>
            </a:r>
            <a:r>
              <a:rPr lang="en-US" altLang="ru-RU" dirty="0" err="1"/>
              <a:t>începerii</a:t>
            </a:r>
            <a:r>
              <a:rPr lang="en-US" altLang="ru-RU" dirty="0"/>
              <a:t> design-</a:t>
            </a:r>
            <a:r>
              <a:rPr lang="en-US" altLang="ru-RU" dirty="0" err="1"/>
              <a:t>ului</a:t>
            </a:r>
            <a:r>
              <a:rPr lang="en-US" altLang="ru-RU" dirty="0"/>
              <a:t>. </a:t>
            </a:r>
            <a:r>
              <a:rPr lang="en-US" altLang="ru-RU" dirty="0" err="1"/>
              <a:t>Acest</a:t>
            </a:r>
            <a:r>
              <a:rPr lang="en-US" altLang="ru-RU" dirty="0"/>
              <a:t> </a:t>
            </a:r>
            <a:r>
              <a:rPr lang="en-US" altLang="ru-RU" dirty="0" err="1"/>
              <a:t>lucru</a:t>
            </a:r>
            <a:r>
              <a:rPr lang="en-US" altLang="ru-RU" dirty="0"/>
              <a:t> </a:t>
            </a:r>
            <a:r>
              <a:rPr lang="en-US" altLang="ru-RU" dirty="0" err="1"/>
              <a:t>este</a:t>
            </a:r>
            <a:r>
              <a:rPr lang="en-US" altLang="ru-RU" dirty="0"/>
              <a:t> </a:t>
            </a:r>
            <a:r>
              <a:rPr lang="en-US" altLang="ru-RU" dirty="0" err="1"/>
              <a:t>posibil</a:t>
            </a:r>
            <a:r>
              <a:rPr lang="en-US" altLang="ru-RU" dirty="0"/>
              <a:t> </a:t>
            </a:r>
            <a:r>
              <a:rPr lang="en-US" altLang="ru-RU" dirty="0" err="1"/>
              <a:t>pentru</a:t>
            </a:r>
            <a:r>
              <a:rPr lang="en-US" altLang="ru-RU" dirty="0"/>
              <a:t> </a:t>
            </a:r>
            <a:r>
              <a:rPr lang="en-US" altLang="ru-RU" dirty="0" err="1"/>
              <a:t>sistemele</a:t>
            </a:r>
            <a:r>
              <a:rPr lang="en-US" altLang="ru-RU" dirty="0"/>
              <a:t> create </a:t>
            </a:r>
            <a:r>
              <a:rPr lang="en-US" altLang="ru-RU" dirty="0" err="1"/>
              <a:t>să</a:t>
            </a:r>
            <a:r>
              <a:rPr lang="en-US" altLang="ru-RU" dirty="0"/>
              <a:t> </a:t>
            </a:r>
            <a:r>
              <a:rPr lang="en-US" altLang="ru-RU" dirty="0" err="1"/>
              <a:t>automatizeze</a:t>
            </a:r>
            <a:r>
              <a:rPr lang="en-US" altLang="ru-RU" dirty="0"/>
              <a:t> un </a:t>
            </a:r>
            <a:r>
              <a:rPr lang="en-US" altLang="ru-RU" dirty="0" err="1"/>
              <a:t>sistem</a:t>
            </a:r>
            <a:r>
              <a:rPr lang="en-US" altLang="ru-RU" dirty="0"/>
              <a:t> manual </a:t>
            </a:r>
            <a:r>
              <a:rPr lang="en-US" altLang="ru-RU" dirty="0" err="1"/>
              <a:t>deja</a:t>
            </a:r>
            <a:r>
              <a:rPr lang="en-US" altLang="ru-RU" dirty="0"/>
              <a:t> existent. Dar </a:t>
            </a:r>
            <a:r>
              <a:rPr lang="en-US" altLang="ru-RU" dirty="0" err="1"/>
              <a:t>pentru</a:t>
            </a:r>
            <a:r>
              <a:rPr lang="en-US" altLang="ru-RU" dirty="0"/>
              <a:t> un </a:t>
            </a:r>
            <a:r>
              <a:rPr lang="en-US" altLang="ru-RU" dirty="0" err="1"/>
              <a:t>sistem</a:t>
            </a:r>
            <a:r>
              <a:rPr lang="en-US" altLang="ru-RU" dirty="0"/>
              <a:t> </a:t>
            </a:r>
            <a:r>
              <a:rPr lang="en-US" altLang="ru-RU" dirty="0" err="1"/>
              <a:t>absolut</a:t>
            </a:r>
            <a:r>
              <a:rPr lang="en-US" altLang="ru-RU" dirty="0"/>
              <a:t> </a:t>
            </a:r>
            <a:r>
              <a:rPr lang="en-US" altLang="ru-RU" dirty="0" err="1"/>
              <a:t>nou</a:t>
            </a:r>
            <a:r>
              <a:rPr lang="en-US" altLang="ru-RU" dirty="0"/>
              <a:t>, </a:t>
            </a:r>
            <a:r>
              <a:rPr lang="en-US" altLang="ru-RU" dirty="0" err="1"/>
              <a:t>determinarea</a:t>
            </a:r>
            <a:r>
              <a:rPr lang="en-US" altLang="ru-RU" dirty="0"/>
              <a:t> </a:t>
            </a:r>
            <a:r>
              <a:rPr lang="en-US" altLang="ru-RU" dirty="0" err="1"/>
              <a:t>cerinţelor</a:t>
            </a:r>
            <a:r>
              <a:rPr lang="en-US" altLang="ru-RU" dirty="0"/>
              <a:t> </a:t>
            </a:r>
            <a:r>
              <a:rPr lang="en-US" altLang="ru-RU" dirty="0" err="1"/>
              <a:t>este</a:t>
            </a:r>
            <a:r>
              <a:rPr lang="en-US" altLang="ru-RU" dirty="0"/>
              <a:t> </a:t>
            </a:r>
            <a:r>
              <a:rPr lang="en-US" altLang="ru-RU" dirty="0" err="1"/>
              <a:t>dificilă</a:t>
            </a:r>
            <a:r>
              <a:rPr lang="en-US" altLang="ru-RU" dirty="0"/>
              <a:t>, din moment </a:t>
            </a:r>
            <a:r>
              <a:rPr lang="en-US" altLang="ru-RU" dirty="0" err="1"/>
              <a:t>ce</a:t>
            </a:r>
            <a:r>
              <a:rPr lang="en-US" altLang="ru-RU" dirty="0"/>
              <a:t> </a:t>
            </a:r>
            <a:r>
              <a:rPr lang="en-US" altLang="ru-RU" dirty="0" err="1"/>
              <a:t>nici</a:t>
            </a:r>
            <a:r>
              <a:rPr lang="en-US" altLang="ru-RU" dirty="0"/>
              <a:t> </a:t>
            </a:r>
            <a:r>
              <a:rPr lang="en-US" altLang="ru-RU" dirty="0" err="1"/>
              <a:t>chiar</a:t>
            </a:r>
            <a:r>
              <a:rPr lang="en-US" altLang="ru-RU" dirty="0"/>
              <a:t> </a:t>
            </a:r>
            <a:r>
              <a:rPr lang="en-US" altLang="ru-RU" dirty="0" err="1"/>
              <a:t>utilizatorul</a:t>
            </a:r>
            <a:r>
              <a:rPr lang="en-US" altLang="ru-RU" dirty="0"/>
              <a:t> nu </a:t>
            </a:r>
            <a:r>
              <a:rPr lang="en-US" altLang="ru-RU" dirty="0" err="1"/>
              <a:t>ştie</a:t>
            </a:r>
            <a:r>
              <a:rPr lang="en-US" altLang="ru-RU" dirty="0"/>
              <a:t> </a:t>
            </a:r>
            <a:r>
              <a:rPr lang="en-US" altLang="ru-RU" dirty="0" err="1"/>
              <a:t>cerinţele</a:t>
            </a:r>
            <a:r>
              <a:rPr lang="en-US" altLang="ru-RU" dirty="0"/>
              <a:t>. </a:t>
            </a:r>
            <a:r>
              <a:rPr lang="en-US" altLang="ru-RU" dirty="0" err="1"/>
              <a:t>Astfel</a:t>
            </a:r>
            <a:r>
              <a:rPr lang="en-US" altLang="ru-RU" dirty="0"/>
              <a:t>, a </a:t>
            </a:r>
            <a:r>
              <a:rPr lang="en-US" altLang="ru-RU" dirty="0" err="1"/>
              <a:t>avea</a:t>
            </a:r>
            <a:r>
              <a:rPr lang="en-US" altLang="ru-RU" dirty="0"/>
              <a:t> </a:t>
            </a:r>
            <a:r>
              <a:rPr lang="en-US" altLang="ru-RU" dirty="0" err="1"/>
              <a:t>cerinţe</a:t>
            </a:r>
            <a:r>
              <a:rPr lang="en-US" altLang="ru-RU" dirty="0"/>
              <a:t> </a:t>
            </a:r>
            <a:r>
              <a:rPr lang="en-US" altLang="ru-RU" dirty="0" err="1"/>
              <a:t>ce</a:t>
            </a:r>
            <a:r>
              <a:rPr lang="en-US" altLang="ru-RU" dirty="0"/>
              <a:t> nu se </a:t>
            </a:r>
            <a:r>
              <a:rPr lang="en-US" altLang="ru-RU" dirty="0" err="1"/>
              <a:t>schimbă</a:t>
            </a:r>
            <a:r>
              <a:rPr lang="en-US" altLang="ru-RU" dirty="0"/>
              <a:t> (</a:t>
            </a:r>
            <a:r>
              <a:rPr lang="en-US" altLang="ru-RU" dirty="0" err="1"/>
              <a:t>sau</a:t>
            </a:r>
            <a:r>
              <a:rPr lang="en-US" altLang="ru-RU" dirty="0"/>
              <a:t> se </a:t>
            </a:r>
            <a:r>
              <a:rPr lang="en-US" altLang="ru-RU" dirty="0" err="1" smtClean="0"/>
              <a:t>schimb</a:t>
            </a:r>
            <a:r>
              <a:rPr lang="ro-RO" altLang="ru-RU" dirty="0" smtClean="0"/>
              <a:t>ă</a:t>
            </a:r>
            <a:r>
              <a:rPr lang="en-US" altLang="ru-RU" dirty="0" smtClean="0"/>
              <a:t> </a:t>
            </a:r>
            <a:r>
              <a:rPr lang="en-US" altLang="ru-RU" dirty="0" err="1"/>
              <a:t>doar</a:t>
            </a:r>
            <a:r>
              <a:rPr lang="en-US" altLang="ru-RU" dirty="0"/>
              <a:t> </a:t>
            </a:r>
            <a:r>
              <a:rPr lang="en-US" altLang="ru-RU" dirty="0" err="1"/>
              <a:t>puţin</a:t>
            </a:r>
            <a:r>
              <a:rPr lang="en-US" altLang="ru-RU" dirty="0"/>
              <a:t>) </a:t>
            </a:r>
            <a:r>
              <a:rPr lang="en-US" altLang="ru-RU" dirty="0" err="1"/>
              <a:t>este</a:t>
            </a:r>
            <a:r>
              <a:rPr lang="en-US" altLang="ru-RU" dirty="0"/>
              <a:t> </a:t>
            </a:r>
            <a:r>
              <a:rPr lang="en-US" altLang="ru-RU" dirty="0" err="1"/>
              <a:t>nerealistă</a:t>
            </a:r>
            <a:r>
              <a:rPr lang="en-US" altLang="ru-RU" dirty="0"/>
              <a:t> </a:t>
            </a:r>
            <a:r>
              <a:rPr lang="en-US" altLang="ru-RU" dirty="0" err="1"/>
              <a:t>pentru</a:t>
            </a:r>
            <a:r>
              <a:rPr lang="en-US" altLang="ru-RU" dirty="0"/>
              <a:t> un </a:t>
            </a:r>
            <a:r>
              <a:rPr lang="en-US" altLang="ru-RU" dirty="0" err="1"/>
              <a:t>asemenea</a:t>
            </a:r>
            <a:r>
              <a:rPr lang="en-US" altLang="ru-RU" dirty="0"/>
              <a:t> </a:t>
            </a:r>
            <a:r>
              <a:rPr lang="en-US" altLang="ru-RU" dirty="0" err="1"/>
              <a:t>proiect</a:t>
            </a:r>
            <a:r>
              <a:rPr lang="en-US" altLang="ru-RU" dirty="0"/>
              <a:t>.</a:t>
            </a:r>
            <a:endParaRPr lang="ru-RU" altLang="ru-RU" dirty="0"/>
          </a:p>
          <a:p>
            <a:pPr>
              <a:lnSpc>
                <a:spcPct val="150000"/>
              </a:lnSpc>
            </a:pPr>
            <a:r>
              <a:rPr lang="en-US" altLang="ru-RU" dirty="0" err="1"/>
              <a:t>Îngheţarea</a:t>
            </a:r>
            <a:r>
              <a:rPr lang="en-US" altLang="ru-RU" dirty="0"/>
              <a:t> </a:t>
            </a:r>
            <a:r>
              <a:rPr lang="en-US" altLang="ru-RU" dirty="0" err="1"/>
              <a:t>cerinţelor</a:t>
            </a:r>
            <a:r>
              <a:rPr lang="en-US" altLang="ru-RU" dirty="0"/>
              <a:t> </a:t>
            </a:r>
            <a:r>
              <a:rPr lang="en-US" altLang="ru-RU" dirty="0" err="1"/>
              <a:t>necesită</a:t>
            </a:r>
            <a:r>
              <a:rPr lang="en-US" altLang="ru-RU" dirty="0"/>
              <a:t> </a:t>
            </a:r>
            <a:r>
              <a:rPr lang="en-US" altLang="ru-RU" dirty="0" err="1"/>
              <a:t>deseori</a:t>
            </a:r>
            <a:r>
              <a:rPr lang="en-US" altLang="ru-RU" dirty="0"/>
              <a:t> </a:t>
            </a:r>
            <a:r>
              <a:rPr lang="en-US" altLang="ru-RU" dirty="0" err="1"/>
              <a:t>alegerea</a:t>
            </a:r>
            <a:r>
              <a:rPr lang="en-US" altLang="ru-RU" dirty="0"/>
              <a:t> hardware-</a:t>
            </a:r>
            <a:r>
              <a:rPr lang="en-US" altLang="ru-RU" dirty="0" err="1"/>
              <a:t>ului</a:t>
            </a:r>
            <a:r>
              <a:rPr lang="en-US" altLang="ru-RU" dirty="0"/>
              <a:t> (din moment </a:t>
            </a:r>
            <a:r>
              <a:rPr lang="en-US" altLang="ru-RU" dirty="0" err="1"/>
              <a:t>ce</a:t>
            </a:r>
            <a:r>
              <a:rPr lang="en-US" altLang="ru-RU" dirty="0"/>
              <a:t> </a:t>
            </a:r>
            <a:r>
              <a:rPr lang="en-US" altLang="ru-RU" dirty="0" err="1"/>
              <a:t>formează</a:t>
            </a:r>
            <a:r>
              <a:rPr lang="en-US" altLang="ru-RU" dirty="0"/>
              <a:t> o parte a </a:t>
            </a:r>
            <a:r>
              <a:rPr lang="en-US" altLang="ru-RU" dirty="0" err="1"/>
              <a:t>specificaţiilor</a:t>
            </a:r>
            <a:r>
              <a:rPr lang="en-US" altLang="ru-RU" dirty="0"/>
              <a:t> </a:t>
            </a:r>
            <a:r>
              <a:rPr lang="en-US" altLang="ru-RU" dirty="0" err="1"/>
              <a:t>necesităţilor</a:t>
            </a:r>
            <a:r>
              <a:rPr lang="en-US" altLang="ru-RU" dirty="0"/>
              <a:t>).</a:t>
            </a:r>
            <a:endParaRPr lang="ru-RU" altLang="ru-RU" dirty="0"/>
          </a:p>
        </p:txBody>
      </p:sp>
    </p:spTree>
    <p:extLst>
      <p:ext uri="{BB962C8B-B14F-4D97-AF65-F5344CB8AC3E}">
        <p14:creationId xmlns:p14="http://schemas.microsoft.com/office/powerpoint/2010/main" val="23012003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sz="quarter" idx="1"/>
          </p:nvPr>
        </p:nvSpPr>
        <p:spPr>
          <a:xfrm>
            <a:off x="651164" y="240948"/>
            <a:ext cx="10972799" cy="6259720"/>
          </a:xfrm>
        </p:spPr>
        <p:txBody>
          <a:bodyPr>
            <a:normAutofit fontScale="92500" lnSpcReduction="20000"/>
          </a:bodyPr>
          <a:lstStyle/>
          <a:p>
            <a:pPr>
              <a:lnSpc>
                <a:spcPct val="150000"/>
              </a:lnSpc>
            </a:pPr>
            <a:r>
              <a:rPr lang="en-US" altLang="ru-RU" sz="2600" dirty="0"/>
              <a:t>Un </a:t>
            </a:r>
            <a:r>
              <a:rPr lang="en-US" altLang="ru-RU" sz="2600" dirty="0" err="1"/>
              <a:t>proiect</a:t>
            </a:r>
            <a:r>
              <a:rPr lang="en-US" altLang="ru-RU" sz="2600" dirty="0"/>
              <a:t> mare </a:t>
            </a:r>
            <a:r>
              <a:rPr lang="en-US" altLang="ru-RU" sz="2600" dirty="0" err="1"/>
              <a:t>ar</a:t>
            </a:r>
            <a:r>
              <a:rPr lang="en-US" altLang="ru-RU" sz="2600" dirty="0"/>
              <a:t> </a:t>
            </a:r>
            <a:r>
              <a:rPr lang="en-US" altLang="ru-RU" sz="2600" dirty="0" err="1"/>
              <a:t>putea</a:t>
            </a:r>
            <a:r>
              <a:rPr lang="en-US" altLang="ru-RU" sz="2600" dirty="0"/>
              <a:t> </a:t>
            </a:r>
            <a:r>
              <a:rPr lang="en-US" altLang="ru-RU" sz="2600" dirty="0" err="1"/>
              <a:t>dura</a:t>
            </a:r>
            <a:r>
              <a:rPr lang="en-US" altLang="ru-RU" sz="2600" dirty="0"/>
              <a:t> </a:t>
            </a:r>
            <a:r>
              <a:rPr lang="en-US" altLang="ru-RU" sz="2600" dirty="0" err="1"/>
              <a:t>câţiva</a:t>
            </a:r>
            <a:r>
              <a:rPr lang="en-US" altLang="ru-RU" sz="2600" dirty="0"/>
              <a:t> </a:t>
            </a:r>
            <a:r>
              <a:rPr lang="en-US" altLang="ru-RU" sz="2600" dirty="0" err="1"/>
              <a:t>ani</a:t>
            </a:r>
            <a:r>
              <a:rPr lang="en-US" altLang="ru-RU" sz="2600" dirty="0"/>
              <a:t> </a:t>
            </a:r>
            <a:r>
              <a:rPr lang="en-US" altLang="ru-RU" sz="2600" dirty="0" err="1"/>
              <a:t>până</a:t>
            </a:r>
            <a:r>
              <a:rPr lang="en-US" altLang="ru-RU" sz="2600" dirty="0"/>
              <a:t> la </a:t>
            </a:r>
            <a:r>
              <a:rPr lang="en-US" altLang="ru-RU" sz="2600" dirty="0" err="1"/>
              <a:t>finalizare</a:t>
            </a:r>
            <a:r>
              <a:rPr lang="en-US" altLang="ru-RU" sz="2600" dirty="0"/>
              <a:t>. </a:t>
            </a:r>
            <a:r>
              <a:rPr lang="en-US" altLang="ru-RU" sz="2600" dirty="0" err="1"/>
              <a:t>Dacă</a:t>
            </a:r>
            <a:r>
              <a:rPr lang="en-US" altLang="ru-RU" sz="2600" dirty="0"/>
              <a:t> hardware-</a:t>
            </a:r>
            <a:r>
              <a:rPr lang="en-US" altLang="ru-RU" sz="2600" dirty="0" err="1"/>
              <a:t>ul</a:t>
            </a:r>
            <a:r>
              <a:rPr lang="en-US" altLang="ru-RU" sz="2600" dirty="0"/>
              <a:t> </a:t>
            </a:r>
            <a:r>
              <a:rPr lang="en-US" altLang="ru-RU" sz="2600" dirty="0" err="1"/>
              <a:t>este</a:t>
            </a:r>
            <a:r>
              <a:rPr lang="en-US" altLang="ru-RU" sz="2600" dirty="0"/>
              <a:t> </a:t>
            </a:r>
            <a:r>
              <a:rPr lang="en-US" altLang="ru-RU" sz="2600" dirty="0" err="1"/>
              <a:t>selectat</a:t>
            </a:r>
            <a:r>
              <a:rPr lang="en-US" altLang="ru-RU" sz="2600" dirty="0"/>
              <a:t> </a:t>
            </a:r>
            <a:r>
              <a:rPr lang="en-US" altLang="ru-RU" sz="2600" dirty="0" err="1"/>
              <a:t>timpuriu</a:t>
            </a:r>
            <a:r>
              <a:rPr lang="en-US" altLang="ru-RU" sz="2600" dirty="0"/>
              <a:t>, </a:t>
            </a:r>
            <a:r>
              <a:rPr lang="en-US" altLang="ru-RU" sz="2600" dirty="0" err="1"/>
              <a:t>apoi</a:t>
            </a:r>
            <a:r>
              <a:rPr lang="en-US" altLang="ru-RU" sz="2600" dirty="0"/>
              <a:t> </a:t>
            </a:r>
            <a:r>
              <a:rPr lang="en-US" altLang="ru-RU" sz="2600" dirty="0" err="1"/>
              <a:t>datorită</a:t>
            </a:r>
            <a:r>
              <a:rPr lang="en-US" altLang="ru-RU" sz="2600" dirty="0"/>
              <a:t> </a:t>
            </a:r>
            <a:r>
              <a:rPr lang="en-US" altLang="ru-RU" sz="2600" dirty="0" err="1"/>
              <a:t>vitezei</a:t>
            </a:r>
            <a:r>
              <a:rPr lang="en-US" altLang="ru-RU" sz="2600" dirty="0"/>
              <a:t> la care </a:t>
            </a:r>
            <a:r>
              <a:rPr lang="en-US" altLang="ru-RU" sz="2600" dirty="0" err="1"/>
              <a:t>tehnologia</a:t>
            </a:r>
            <a:r>
              <a:rPr lang="en-US" altLang="ru-RU" sz="2600" dirty="0"/>
              <a:t> hardware se </a:t>
            </a:r>
            <a:r>
              <a:rPr lang="en-US" altLang="ru-RU" sz="2600" dirty="0" err="1"/>
              <a:t>schimbă</a:t>
            </a:r>
            <a:r>
              <a:rPr lang="en-US" altLang="ru-RU" sz="2600" dirty="0"/>
              <a:t>, </a:t>
            </a:r>
            <a:r>
              <a:rPr lang="en-US" altLang="ru-RU" sz="2600" dirty="0" err="1"/>
              <a:t>este</a:t>
            </a:r>
            <a:r>
              <a:rPr lang="en-US" altLang="ru-RU" sz="2600" dirty="0"/>
              <a:t> </a:t>
            </a:r>
            <a:r>
              <a:rPr lang="en-US" altLang="ru-RU" sz="2600" dirty="0" err="1"/>
              <a:t>foarte</a:t>
            </a:r>
            <a:r>
              <a:rPr lang="en-US" altLang="ru-RU" sz="2600" dirty="0"/>
              <a:t> </a:t>
            </a:r>
            <a:r>
              <a:rPr lang="en-US" altLang="ru-RU" sz="2600" dirty="0" err="1"/>
              <a:t>probabil</a:t>
            </a:r>
            <a:r>
              <a:rPr lang="en-US" altLang="ru-RU" sz="2600" dirty="0"/>
              <a:t> ca software-</a:t>
            </a:r>
            <a:r>
              <a:rPr lang="en-US" altLang="ru-RU" sz="2600" dirty="0" err="1"/>
              <a:t>ul</a:t>
            </a:r>
            <a:r>
              <a:rPr lang="en-US" altLang="ru-RU" sz="2600" dirty="0"/>
              <a:t> final </a:t>
            </a:r>
            <a:r>
              <a:rPr lang="en-US" altLang="ru-RU" sz="2600" dirty="0" err="1"/>
              <a:t>să</a:t>
            </a:r>
            <a:r>
              <a:rPr lang="en-US" altLang="ru-RU" sz="2600" dirty="0"/>
              <a:t> </a:t>
            </a:r>
            <a:r>
              <a:rPr lang="en-US" altLang="ru-RU" sz="2600" dirty="0" err="1"/>
              <a:t>necesite</a:t>
            </a:r>
            <a:r>
              <a:rPr lang="en-US" altLang="ru-RU" sz="2600" dirty="0"/>
              <a:t> o </a:t>
            </a:r>
            <a:r>
              <a:rPr lang="en-US" altLang="ru-RU" sz="2600" dirty="0" err="1"/>
              <a:t>tehnologie</a:t>
            </a:r>
            <a:r>
              <a:rPr lang="en-US" altLang="ru-RU" sz="2600" dirty="0"/>
              <a:t> hardware </a:t>
            </a:r>
            <a:r>
              <a:rPr lang="en-US" altLang="ru-RU" sz="2600" dirty="0" err="1"/>
              <a:t>ce</a:t>
            </a:r>
            <a:r>
              <a:rPr lang="en-US" altLang="ru-RU" sz="2600" dirty="0"/>
              <a:t> </a:t>
            </a:r>
            <a:r>
              <a:rPr lang="en-US" altLang="ru-RU" sz="2600" dirty="0" err="1"/>
              <a:t>este</a:t>
            </a:r>
            <a:r>
              <a:rPr lang="en-US" altLang="ru-RU" sz="2600" dirty="0"/>
              <a:t> </a:t>
            </a:r>
            <a:r>
              <a:rPr lang="en-US" altLang="ru-RU" sz="2600" dirty="0" err="1"/>
              <a:t>pe</a:t>
            </a:r>
            <a:r>
              <a:rPr lang="en-US" altLang="ru-RU" sz="2600" dirty="0"/>
              <a:t> </a:t>
            </a:r>
            <a:r>
              <a:rPr lang="en-US" altLang="ru-RU" sz="2600" dirty="0" err="1"/>
              <a:t>cale</a:t>
            </a:r>
            <a:r>
              <a:rPr lang="en-US" altLang="ru-RU" sz="2600" dirty="0"/>
              <a:t> </a:t>
            </a:r>
            <a:r>
              <a:rPr lang="en-US" altLang="ru-RU" sz="2600" dirty="0" err="1"/>
              <a:t>să</a:t>
            </a:r>
            <a:r>
              <a:rPr lang="en-US" altLang="ru-RU" sz="2600" dirty="0"/>
              <a:t> </a:t>
            </a:r>
            <a:r>
              <a:rPr lang="en-US" altLang="ru-RU" sz="2600" dirty="0" err="1"/>
              <a:t>devină</a:t>
            </a:r>
            <a:r>
              <a:rPr lang="en-US" altLang="ru-RU" sz="2600" dirty="0"/>
              <a:t> </a:t>
            </a:r>
            <a:r>
              <a:rPr lang="en-US" altLang="ru-RU" sz="2600" dirty="0" err="1"/>
              <a:t>învechită</a:t>
            </a:r>
            <a:r>
              <a:rPr lang="en-US" altLang="ru-RU" sz="2600" dirty="0"/>
              <a:t>. </a:t>
            </a:r>
            <a:r>
              <a:rPr lang="en-US" altLang="ru-RU" sz="2600" dirty="0" err="1"/>
              <a:t>Acest</a:t>
            </a:r>
            <a:r>
              <a:rPr lang="en-US" altLang="ru-RU" sz="2600" dirty="0"/>
              <a:t> </a:t>
            </a:r>
            <a:r>
              <a:rPr lang="en-US" altLang="ru-RU" sz="2600" dirty="0" err="1"/>
              <a:t>lucru</a:t>
            </a:r>
            <a:r>
              <a:rPr lang="en-US" altLang="ru-RU" sz="2600" dirty="0"/>
              <a:t> </a:t>
            </a:r>
            <a:r>
              <a:rPr lang="en-US" altLang="ru-RU" sz="2600" dirty="0" err="1"/>
              <a:t>este</a:t>
            </a:r>
            <a:r>
              <a:rPr lang="en-US" altLang="ru-RU" sz="2600" dirty="0"/>
              <a:t> </a:t>
            </a:r>
            <a:r>
              <a:rPr lang="en-US" altLang="ru-RU" sz="2600" dirty="0" err="1"/>
              <a:t>în</a:t>
            </a:r>
            <a:r>
              <a:rPr lang="en-US" altLang="ru-RU" sz="2600" dirty="0"/>
              <a:t> mod </a:t>
            </a:r>
            <a:r>
              <a:rPr lang="en-US" altLang="ru-RU" sz="2600" dirty="0" err="1"/>
              <a:t>clar</a:t>
            </a:r>
            <a:r>
              <a:rPr lang="en-US" altLang="ru-RU" sz="2600" dirty="0"/>
              <a:t> </a:t>
            </a:r>
            <a:r>
              <a:rPr lang="en-US" altLang="ru-RU" sz="2600" dirty="0" err="1"/>
              <a:t>nedorit</a:t>
            </a:r>
            <a:r>
              <a:rPr lang="en-US" altLang="ru-RU" sz="2600" dirty="0"/>
              <a:t> </a:t>
            </a:r>
            <a:r>
              <a:rPr lang="en-US" altLang="ru-RU" sz="2600" dirty="0" err="1"/>
              <a:t>pentru</a:t>
            </a:r>
            <a:r>
              <a:rPr lang="en-US" altLang="ru-RU" sz="2600" dirty="0"/>
              <a:t> software </a:t>
            </a:r>
            <a:r>
              <a:rPr lang="en-US" altLang="ru-RU" sz="2600" dirty="0" err="1"/>
              <a:t>atât</a:t>
            </a:r>
            <a:r>
              <a:rPr lang="en-US" altLang="ru-RU" sz="2600" dirty="0"/>
              <a:t> de </a:t>
            </a:r>
            <a:r>
              <a:rPr lang="en-US" altLang="ru-RU" sz="2600" dirty="0" err="1"/>
              <a:t>costisitor</a:t>
            </a:r>
            <a:r>
              <a:rPr lang="en-US" altLang="ru-RU" sz="2600" dirty="0"/>
              <a:t>.</a:t>
            </a:r>
            <a:endParaRPr lang="ru-RU" altLang="ru-RU" sz="2600" dirty="0"/>
          </a:p>
          <a:p>
            <a:pPr>
              <a:lnSpc>
                <a:spcPct val="150000"/>
              </a:lnSpc>
            </a:pPr>
            <a:r>
              <a:rPr lang="en-US" altLang="ru-RU" sz="2600" dirty="0" err="1"/>
              <a:t>Modelul</a:t>
            </a:r>
            <a:r>
              <a:rPr lang="en-US" altLang="ru-RU" sz="2600" dirty="0"/>
              <a:t> </a:t>
            </a:r>
            <a:r>
              <a:rPr lang="en-US" altLang="ru-RU" sz="2600" dirty="0" err="1"/>
              <a:t>cascadă</a:t>
            </a:r>
            <a:r>
              <a:rPr lang="en-US" altLang="ru-RU" sz="2600" dirty="0"/>
              <a:t> </a:t>
            </a:r>
            <a:r>
              <a:rPr lang="en-US" altLang="ru-RU" sz="2600" dirty="0" err="1"/>
              <a:t>stipulează</a:t>
            </a:r>
            <a:r>
              <a:rPr lang="en-US" altLang="ru-RU" sz="2600" dirty="0"/>
              <a:t> </a:t>
            </a:r>
            <a:r>
              <a:rPr lang="en-US" altLang="ru-RU" sz="2600" dirty="0" err="1"/>
              <a:t>faptul</a:t>
            </a:r>
            <a:r>
              <a:rPr lang="en-US" altLang="ru-RU" sz="2600" dirty="0"/>
              <a:t> </a:t>
            </a:r>
            <a:r>
              <a:rPr lang="en-US" altLang="ru-RU" sz="2600" dirty="0" err="1"/>
              <a:t>că</a:t>
            </a:r>
            <a:r>
              <a:rPr lang="en-US" altLang="ru-RU" sz="2600" dirty="0"/>
              <a:t> </a:t>
            </a:r>
            <a:r>
              <a:rPr lang="en-US" altLang="ru-RU" sz="2600" dirty="0" err="1"/>
              <a:t>cerinţele</a:t>
            </a:r>
            <a:r>
              <a:rPr lang="en-US" altLang="ru-RU" sz="2600" dirty="0"/>
              <a:t> </a:t>
            </a:r>
            <a:r>
              <a:rPr lang="en-US" altLang="ru-RU" sz="2600" dirty="0" err="1"/>
              <a:t>ar</a:t>
            </a:r>
            <a:r>
              <a:rPr lang="en-US" altLang="ru-RU" sz="2600" dirty="0"/>
              <a:t> </a:t>
            </a:r>
            <a:r>
              <a:rPr lang="en-US" altLang="ru-RU" sz="2600" dirty="0" err="1"/>
              <a:t>trebui</a:t>
            </a:r>
            <a:r>
              <a:rPr lang="en-US" altLang="ru-RU" sz="2600" dirty="0"/>
              <a:t> </a:t>
            </a:r>
            <a:r>
              <a:rPr lang="en-US" altLang="ru-RU" sz="2600" dirty="0" err="1"/>
              <a:t>specificate</a:t>
            </a:r>
            <a:r>
              <a:rPr lang="en-US" altLang="ru-RU" sz="2600" dirty="0"/>
              <a:t> </a:t>
            </a:r>
            <a:r>
              <a:rPr lang="en-US" altLang="ru-RU" sz="2600" dirty="0" err="1"/>
              <a:t>complet</a:t>
            </a:r>
            <a:r>
              <a:rPr lang="en-US" altLang="ru-RU" sz="2600" dirty="0"/>
              <a:t> </a:t>
            </a:r>
            <a:r>
              <a:rPr lang="en-US" altLang="ru-RU" sz="2600" dirty="0" err="1"/>
              <a:t>înainte</a:t>
            </a:r>
            <a:r>
              <a:rPr lang="en-US" altLang="ru-RU" sz="2600" dirty="0"/>
              <a:t> ca </a:t>
            </a:r>
            <a:r>
              <a:rPr lang="en-US" altLang="ru-RU" sz="2600" dirty="0" err="1"/>
              <a:t>restul</a:t>
            </a:r>
            <a:r>
              <a:rPr lang="en-US" altLang="ru-RU" sz="2600" dirty="0"/>
              <a:t> </a:t>
            </a:r>
            <a:r>
              <a:rPr lang="en-US" altLang="ru-RU" sz="2600" dirty="0" err="1"/>
              <a:t>dezvoltării</a:t>
            </a:r>
            <a:r>
              <a:rPr lang="en-US" altLang="ru-RU" sz="2600" dirty="0"/>
              <a:t> </a:t>
            </a:r>
            <a:r>
              <a:rPr lang="en-US" altLang="ru-RU" sz="2600" dirty="0" err="1"/>
              <a:t>să</a:t>
            </a:r>
            <a:r>
              <a:rPr lang="en-US" altLang="ru-RU" sz="2600" dirty="0"/>
              <a:t> </a:t>
            </a:r>
            <a:r>
              <a:rPr lang="en-US" altLang="ru-RU" sz="2600" dirty="0" err="1"/>
              <a:t>poată</a:t>
            </a:r>
            <a:r>
              <a:rPr lang="en-US" altLang="ru-RU" sz="2600" dirty="0"/>
              <a:t> </a:t>
            </a:r>
            <a:r>
              <a:rPr lang="en-US" altLang="ru-RU" sz="2600" dirty="0" err="1"/>
              <a:t>începe</a:t>
            </a:r>
            <a:r>
              <a:rPr lang="en-US" altLang="ru-RU" sz="2600" dirty="0"/>
              <a:t>. </a:t>
            </a:r>
            <a:r>
              <a:rPr lang="en-US" altLang="ru-RU" sz="2600" dirty="0" err="1"/>
              <a:t>În</a:t>
            </a:r>
            <a:r>
              <a:rPr lang="en-US" altLang="ru-RU" sz="2600" dirty="0"/>
              <a:t> </a:t>
            </a:r>
            <a:r>
              <a:rPr lang="en-US" altLang="ru-RU" sz="2600" dirty="0" err="1"/>
              <a:t>anumite</a:t>
            </a:r>
            <a:r>
              <a:rPr lang="en-US" altLang="ru-RU" sz="2600" dirty="0"/>
              <a:t> </a:t>
            </a:r>
            <a:r>
              <a:rPr lang="en-US" altLang="ru-RU" sz="2600" dirty="0" err="1"/>
              <a:t>situaţii</a:t>
            </a:r>
            <a:r>
              <a:rPr lang="en-US" altLang="ru-RU" sz="2600" dirty="0"/>
              <a:t> </a:t>
            </a:r>
            <a:r>
              <a:rPr lang="en-US" altLang="ru-RU" sz="2600" dirty="0" err="1"/>
              <a:t>ar</a:t>
            </a:r>
            <a:r>
              <a:rPr lang="en-US" altLang="ru-RU" sz="2600" dirty="0"/>
              <a:t> </a:t>
            </a:r>
            <a:r>
              <a:rPr lang="en-US" altLang="ru-RU" sz="2600" dirty="0" err="1"/>
              <a:t>putea</a:t>
            </a:r>
            <a:r>
              <a:rPr lang="en-US" altLang="ru-RU" sz="2600" dirty="0"/>
              <a:t> fi de </a:t>
            </a:r>
            <a:r>
              <a:rPr lang="en-US" altLang="ru-RU" sz="2600" dirty="0" err="1"/>
              <a:t>dorit</a:t>
            </a:r>
            <a:r>
              <a:rPr lang="en-US" altLang="ru-RU" sz="2600" dirty="0"/>
              <a:t> ca </a:t>
            </a:r>
            <a:r>
              <a:rPr lang="en-US" altLang="ru-RU" sz="2600" dirty="0" err="1"/>
              <a:t>mai</a:t>
            </a:r>
            <a:r>
              <a:rPr lang="en-US" altLang="ru-RU" sz="2600" dirty="0"/>
              <a:t> </a:t>
            </a:r>
            <a:r>
              <a:rPr lang="en-US" altLang="ru-RU" sz="2600" dirty="0" err="1"/>
              <a:t>întâi</a:t>
            </a:r>
            <a:r>
              <a:rPr lang="en-US" altLang="ru-RU" sz="2600" dirty="0"/>
              <a:t> </a:t>
            </a:r>
            <a:r>
              <a:rPr lang="en-US" altLang="ru-RU" sz="2600" dirty="0" err="1"/>
              <a:t>să</a:t>
            </a:r>
            <a:r>
              <a:rPr lang="en-US" altLang="ru-RU" sz="2600" dirty="0"/>
              <a:t> se </a:t>
            </a:r>
            <a:r>
              <a:rPr lang="en-US" altLang="ru-RU" sz="2600" dirty="0" err="1"/>
              <a:t>dezvolte</a:t>
            </a:r>
            <a:r>
              <a:rPr lang="en-US" altLang="ru-RU" sz="2600" dirty="0"/>
              <a:t> o parte a </a:t>
            </a:r>
            <a:r>
              <a:rPr lang="en-US" altLang="ru-RU" sz="2600" dirty="0" err="1"/>
              <a:t>sistemului</a:t>
            </a:r>
            <a:r>
              <a:rPr lang="en-US" altLang="ru-RU" sz="2600" dirty="0"/>
              <a:t> </a:t>
            </a:r>
            <a:r>
              <a:rPr lang="en-US" altLang="ru-RU" sz="2600" dirty="0" err="1"/>
              <a:t>complet</a:t>
            </a:r>
            <a:r>
              <a:rPr lang="en-US" altLang="ru-RU" sz="2600" dirty="0"/>
              <a:t>, </a:t>
            </a:r>
            <a:r>
              <a:rPr lang="en-US" altLang="ru-RU" sz="2600" dirty="0" err="1"/>
              <a:t>iar</a:t>
            </a:r>
            <a:r>
              <a:rPr lang="en-US" altLang="ru-RU" sz="2600" dirty="0"/>
              <a:t> </a:t>
            </a:r>
            <a:r>
              <a:rPr lang="en-US" altLang="ru-RU" sz="2600" dirty="0" err="1"/>
              <a:t>apoi</a:t>
            </a:r>
            <a:r>
              <a:rPr lang="en-US" altLang="ru-RU" sz="2600" dirty="0"/>
              <a:t> </a:t>
            </a:r>
            <a:r>
              <a:rPr lang="en-US" altLang="ru-RU" sz="2600" dirty="0" err="1"/>
              <a:t>să</a:t>
            </a:r>
            <a:r>
              <a:rPr lang="en-US" altLang="ru-RU" sz="2600" dirty="0"/>
              <a:t> se </a:t>
            </a:r>
            <a:r>
              <a:rPr lang="en-US" altLang="ru-RU" sz="2600" dirty="0" err="1"/>
              <a:t>îmbunătăţească</a:t>
            </a:r>
            <a:r>
              <a:rPr lang="en-US" altLang="ru-RU" sz="2600" dirty="0"/>
              <a:t> </a:t>
            </a:r>
            <a:r>
              <a:rPr lang="en-US" altLang="ru-RU" sz="2600" dirty="0" err="1"/>
              <a:t>sistemul</a:t>
            </a:r>
            <a:r>
              <a:rPr lang="en-US" altLang="ru-RU" sz="2600" dirty="0"/>
              <a:t>. </a:t>
            </a:r>
            <a:r>
              <a:rPr lang="en-US" altLang="ru-RU" sz="2600" dirty="0" err="1"/>
              <a:t>Acest</a:t>
            </a:r>
            <a:r>
              <a:rPr lang="en-US" altLang="ru-RU" sz="2600" dirty="0"/>
              <a:t> </a:t>
            </a:r>
            <a:r>
              <a:rPr lang="en-US" altLang="ru-RU" sz="2600" dirty="0" err="1"/>
              <a:t>lucru</a:t>
            </a:r>
            <a:r>
              <a:rPr lang="en-US" altLang="ru-RU" sz="2600" dirty="0"/>
              <a:t> </a:t>
            </a:r>
            <a:r>
              <a:rPr lang="en-US" altLang="ru-RU" sz="2600" dirty="0" err="1"/>
              <a:t>este</a:t>
            </a:r>
            <a:r>
              <a:rPr lang="en-US" altLang="ru-RU" sz="2600" dirty="0"/>
              <a:t> </a:t>
            </a:r>
            <a:r>
              <a:rPr lang="en-US" altLang="ru-RU" sz="2600" dirty="0" err="1"/>
              <a:t>deseori</a:t>
            </a:r>
            <a:r>
              <a:rPr lang="en-US" altLang="ru-RU" sz="2600" dirty="0"/>
              <a:t> </a:t>
            </a:r>
            <a:r>
              <a:rPr lang="en-US" altLang="ru-RU" sz="2600" dirty="0" err="1"/>
              <a:t>efectuat</a:t>
            </a:r>
            <a:r>
              <a:rPr lang="en-US" altLang="ru-RU" sz="2600" dirty="0"/>
              <a:t> </a:t>
            </a:r>
            <a:r>
              <a:rPr lang="en-US" altLang="ru-RU" sz="2600" dirty="0" err="1"/>
              <a:t>pentru</a:t>
            </a:r>
            <a:r>
              <a:rPr lang="en-US" altLang="ru-RU" sz="2600" dirty="0"/>
              <a:t> </a:t>
            </a:r>
            <a:r>
              <a:rPr lang="en-US" altLang="ru-RU" sz="2600" dirty="0" err="1"/>
              <a:t>produsele</a:t>
            </a:r>
            <a:r>
              <a:rPr lang="en-US" altLang="ru-RU" sz="2600" dirty="0"/>
              <a:t> software </a:t>
            </a:r>
            <a:r>
              <a:rPr lang="en-US" altLang="ru-RU" sz="2600" dirty="0" err="1"/>
              <a:t>ce</a:t>
            </a:r>
            <a:r>
              <a:rPr lang="en-US" altLang="ru-RU" sz="2600" dirty="0"/>
              <a:t> </a:t>
            </a:r>
            <a:r>
              <a:rPr lang="en-US" altLang="ru-RU" sz="2600" dirty="0" err="1"/>
              <a:t>sunt</a:t>
            </a:r>
            <a:r>
              <a:rPr lang="en-US" altLang="ru-RU" sz="2600" dirty="0"/>
              <a:t> </a:t>
            </a:r>
            <a:r>
              <a:rPr lang="en-US" altLang="ru-RU" sz="2600" dirty="0" err="1"/>
              <a:t>realizate</a:t>
            </a:r>
            <a:r>
              <a:rPr lang="en-US" altLang="ru-RU" sz="2600" dirty="0"/>
              <a:t> nu </a:t>
            </a:r>
            <a:r>
              <a:rPr lang="en-US" altLang="ru-RU" sz="2600" dirty="0" err="1"/>
              <a:t>neapărat</a:t>
            </a:r>
            <a:r>
              <a:rPr lang="en-US" altLang="ru-RU" sz="2600" dirty="0"/>
              <a:t> </a:t>
            </a:r>
            <a:r>
              <a:rPr lang="en-US" altLang="ru-RU" sz="2600" dirty="0" err="1"/>
              <a:t>pentru</a:t>
            </a:r>
            <a:r>
              <a:rPr lang="en-US" altLang="ru-RU" sz="2600" dirty="0"/>
              <a:t> un client (</a:t>
            </a:r>
            <a:r>
              <a:rPr lang="en-US" altLang="ru-RU" sz="2600" dirty="0" err="1"/>
              <a:t>unde</a:t>
            </a:r>
            <a:r>
              <a:rPr lang="en-US" altLang="ru-RU" sz="2600" dirty="0"/>
              <a:t> </a:t>
            </a:r>
            <a:r>
              <a:rPr lang="en-US" altLang="ru-RU" sz="2600" dirty="0" err="1"/>
              <a:t>clientul</a:t>
            </a:r>
            <a:r>
              <a:rPr lang="en-US" altLang="ru-RU" sz="2600" dirty="0"/>
              <a:t> </a:t>
            </a:r>
            <a:r>
              <a:rPr lang="en-US" altLang="ru-RU" sz="2600" dirty="0" err="1"/>
              <a:t>joacă</a:t>
            </a:r>
            <a:r>
              <a:rPr lang="en-US" altLang="ru-RU" sz="2600" dirty="0"/>
              <a:t> un </a:t>
            </a:r>
            <a:r>
              <a:rPr lang="en-US" altLang="ru-RU" sz="2600" dirty="0" err="1"/>
              <a:t>rol</a:t>
            </a:r>
            <a:r>
              <a:rPr lang="en-US" altLang="ru-RU" sz="2600" dirty="0"/>
              <a:t> important </a:t>
            </a:r>
            <a:r>
              <a:rPr lang="en-US" altLang="ru-RU" sz="2600" dirty="0" err="1"/>
              <a:t>în</a:t>
            </a:r>
            <a:r>
              <a:rPr lang="en-US" altLang="ru-RU" sz="2600" dirty="0"/>
              <a:t> </a:t>
            </a:r>
            <a:r>
              <a:rPr lang="en-US" altLang="ru-RU" sz="2600" dirty="0" err="1"/>
              <a:t>specificarea</a:t>
            </a:r>
            <a:r>
              <a:rPr lang="en-US" altLang="ru-RU" sz="2600" dirty="0"/>
              <a:t> </a:t>
            </a:r>
            <a:r>
              <a:rPr lang="en-US" altLang="ru-RU" sz="2600" dirty="0" err="1"/>
              <a:t>cerinţelor</a:t>
            </a:r>
            <a:r>
              <a:rPr lang="en-US" altLang="ru-RU" sz="2600" dirty="0"/>
              <a:t>), </a:t>
            </a:r>
            <a:r>
              <a:rPr lang="en-US" altLang="ru-RU" sz="2600" dirty="0" err="1"/>
              <a:t>dar</a:t>
            </a:r>
            <a:r>
              <a:rPr lang="en-US" altLang="ru-RU" sz="2600" dirty="0"/>
              <a:t> </a:t>
            </a:r>
            <a:r>
              <a:rPr lang="en-US" altLang="ru-RU" sz="2600" dirty="0" err="1"/>
              <a:t>pentru</a:t>
            </a:r>
            <a:r>
              <a:rPr lang="en-US" altLang="ru-RU" sz="2600" dirty="0"/>
              <a:t> </a:t>
            </a:r>
            <a:r>
              <a:rPr lang="en-US" altLang="ru-RU" sz="2600" dirty="0" err="1"/>
              <a:t>piaţa</a:t>
            </a:r>
            <a:r>
              <a:rPr lang="en-US" altLang="ru-RU" sz="2600" dirty="0"/>
              <a:t> </a:t>
            </a:r>
            <a:r>
              <a:rPr lang="en-US" altLang="ru-RU" sz="2600" dirty="0" err="1"/>
              <a:t>generală</a:t>
            </a:r>
            <a:r>
              <a:rPr lang="en-US" altLang="ru-RU" sz="2600" dirty="0"/>
              <a:t>, </a:t>
            </a:r>
            <a:r>
              <a:rPr lang="en-US" altLang="ru-RU" sz="2600" dirty="0" err="1"/>
              <a:t>în</a:t>
            </a:r>
            <a:r>
              <a:rPr lang="en-US" altLang="ru-RU" sz="2600" dirty="0"/>
              <a:t> care </a:t>
            </a:r>
            <a:r>
              <a:rPr lang="en-US" altLang="ru-RU" sz="2600" dirty="0" err="1"/>
              <a:t>cerinţele</a:t>
            </a:r>
            <a:r>
              <a:rPr lang="en-US" altLang="ru-RU" sz="2600" dirty="0"/>
              <a:t> </a:t>
            </a:r>
            <a:r>
              <a:rPr lang="en-US" altLang="ru-RU" sz="2600" dirty="0" err="1"/>
              <a:t>sunt</a:t>
            </a:r>
            <a:r>
              <a:rPr lang="en-US" altLang="ru-RU" sz="2600" dirty="0"/>
              <a:t> determinate </a:t>
            </a:r>
            <a:r>
              <a:rPr lang="en-US" altLang="ru-RU" sz="2600" dirty="0" err="1"/>
              <a:t>cel</a:t>
            </a:r>
            <a:r>
              <a:rPr lang="en-US" altLang="ru-RU" sz="2600" dirty="0"/>
              <a:t> </a:t>
            </a:r>
            <a:r>
              <a:rPr lang="en-US" altLang="ru-RU" sz="2600" dirty="0" err="1"/>
              <a:t>mai</a:t>
            </a:r>
            <a:r>
              <a:rPr lang="en-US" altLang="ru-RU" sz="2600" dirty="0"/>
              <a:t> </a:t>
            </a:r>
            <a:r>
              <a:rPr lang="en-US" altLang="ru-RU" sz="2600" dirty="0" err="1"/>
              <a:t>probabil</a:t>
            </a:r>
            <a:r>
              <a:rPr lang="en-US" altLang="ru-RU" sz="2600" dirty="0"/>
              <a:t> de </a:t>
            </a:r>
            <a:r>
              <a:rPr lang="en-US" altLang="ru-RU" sz="2600" dirty="0" err="1"/>
              <a:t>către</a:t>
            </a:r>
            <a:r>
              <a:rPr lang="en-US" altLang="ru-RU" sz="2600" dirty="0"/>
              <a:t> </a:t>
            </a:r>
            <a:r>
              <a:rPr lang="en-US" altLang="ru-RU" sz="2600" dirty="0" err="1"/>
              <a:t>dezvoltatori</a:t>
            </a:r>
            <a:r>
              <a:rPr lang="en-US" altLang="ru-RU" sz="2600" dirty="0"/>
              <a:t>.</a:t>
            </a:r>
            <a:endParaRPr lang="ru-RU" altLang="ru-RU" sz="2600" dirty="0"/>
          </a:p>
          <a:p>
            <a:pPr>
              <a:lnSpc>
                <a:spcPct val="150000"/>
              </a:lnSpc>
            </a:pPr>
            <a:endParaRPr lang="ru-RU" altLang="ru-RU" sz="2400" dirty="0"/>
          </a:p>
        </p:txBody>
      </p:sp>
    </p:spTree>
    <p:extLst>
      <p:ext uri="{BB962C8B-B14F-4D97-AF65-F5344CB8AC3E}">
        <p14:creationId xmlns:p14="http://schemas.microsoft.com/office/powerpoint/2010/main" val="36515011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2136775" y="228600"/>
            <a:ext cx="8153400" cy="990600"/>
          </a:xfrm>
        </p:spPr>
        <p:txBody>
          <a:bodyPr>
            <a:normAutofit/>
          </a:bodyPr>
          <a:lstStyle/>
          <a:p>
            <a:pPr algn="ctr"/>
            <a:r>
              <a:rPr lang="en-US" altLang="ru-RU" b="1" i="1" dirty="0" err="1" smtClean="0">
                <a:solidFill>
                  <a:srgbClr val="002060"/>
                </a:solidFill>
              </a:rPr>
              <a:t>Etape</a:t>
            </a:r>
            <a:r>
              <a:rPr lang="ro-RO" altLang="ru-RU" b="1" i="1" dirty="0" smtClean="0">
                <a:solidFill>
                  <a:srgbClr val="002060"/>
                </a:solidFill>
              </a:rPr>
              <a:t>. </a:t>
            </a:r>
            <a:r>
              <a:rPr lang="en-US" altLang="ru-RU" b="1" i="1" dirty="0" err="1" smtClean="0">
                <a:solidFill>
                  <a:srgbClr val="002060"/>
                </a:solidFill>
              </a:rPr>
              <a:t>Faz</a:t>
            </a:r>
            <a:r>
              <a:rPr lang="ro-RO" altLang="ru-RU" b="1" i="1" dirty="0" smtClean="0">
                <a:solidFill>
                  <a:srgbClr val="002060"/>
                </a:solidFill>
              </a:rPr>
              <a:t>e. </a:t>
            </a:r>
            <a:endParaRPr lang="ru-RU" altLang="ru-RU" b="1" i="1" dirty="0" smtClean="0">
              <a:solidFill>
                <a:srgbClr val="002060"/>
              </a:solidFill>
            </a:endParaRPr>
          </a:p>
        </p:txBody>
      </p:sp>
      <p:sp>
        <p:nvSpPr>
          <p:cNvPr id="98307" name="Content Placeholder 2"/>
          <p:cNvSpPr>
            <a:spLocks noGrp="1"/>
          </p:cNvSpPr>
          <p:nvPr>
            <p:ph sz="quarter" idx="1"/>
          </p:nvPr>
        </p:nvSpPr>
        <p:spPr>
          <a:xfrm>
            <a:off x="858982" y="1341438"/>
            <a:ext cx="10709563" cy="4754562"/>
          </a:xfrm>
        </p:spPr>
        <p:txBody>
          <a:bodyPr>
            <a:normAutofit lnSpcReduction="10000"/>
          </a:bodyPr>
          <a:lstStyle/>
          <a:p>
            <a:r>
              <a:rPr lang="en-US" altLang="ru-RU" b="1" dirty="0" err="1" smtClean="0"/>
              <a:t>Etape</a:t>
            </a:r>
            <a:r>
              <a:rPr lang="ro-RO" altLang="ru-RU" b="1" dirty="0" smtClean="0"/>
              <a:t> </a:t>
            </a:r>
            <a:r>
              <a:rPr lang="ro-RO" altLang="ru-RU" b="1" dirty="0"/>
              <a:t>-  </a:t>
            </a:r>
            <a:r>
              <a:rPr lang="en-US" altLang="ru-RU" dirty="0"/>
              <a:t>Se </a:t>
            </a:r>
            <a:r>
              <a:rPr lang="en-US" altLang="ru-RU" dirty="0" err="1"/>
              <a:t>poate</a:t>
            </a:r>
            <a:r>
              <a:rPr lang="en-US" altLang="ru-RU" dirty="0"/>
              <a:t> </a:t>
            </a:r>
            <a:r>
              <a:rPr lang="en-US" altLang="ru-RU" dirty="0" err="1"/>
              <a:t>considera</a:t>
            </a:r>
            <a:r>
              <a:rPr lang="en-US" altLang="ru-RU" dirty="0"/>
              <a:t> un model </a:t>
            </a:r>
            <a:r>
              <a:rPr lang="en-US" altLang="ru-RU" dirty="0" err="1"/>
              <a:t>cascadă</a:t>
            </a:r>
            <a:r>
              <a:rPr lang="en-US" altLang="ru-RU" dirty="0"/>
              <a:t> cu 7 </a:t>
            </a:r>
            <a:r>
              <a:rPr lang="ro-RO" altLang="ru-RU" dirty="0" smtClean="0"/>
              <a:t>faze</a:t>
            </a:r>
            <a:r>
              <a:rPr lang="en-US" altLang="ru-RU" dirty="0" smtClean="0"/>
              <a:t> </a:t>
            </a:r>
            <a:r>
              <a:rPr lang="en-US" altLang="ru-RU" dirty="0" err="1"/>
              <a:t>ce</a:t>
            </a:r>
            <a:r>
              <a:rPr lang="en-US" altLang="ru-RU" dirty="0"/>
              <a:t> se </a:t>
            </a:r>
            <a:r>
              <a:rPr lang="en-US" altLang="ru-RU" dirty="0" err="1"/>
              <a:t>includ</a:t>
            </a:r>
            <a:r>
              <a:rPr lang="en-US" altLang="ru-RU" dirty="0"/>
              <a:t> </a:t>
            </a:r>
            <a:r>
              <a:rPr lang="en-US" altLang="ru-RU" dirty="0" err="1"/>
              <a:t>în</a:t>
            </a:r>
            <a:r>
              <a:rPr lang="en-US" altLang="ru-RU" dirty="0"/>
              <a:t> </a:t>
            </a:r>
            <a:r>
              <a:rPr lang="en-US" altLang="ru-RU" dirty="0" err="1"/>
              <a:t>cele</a:t>
            </a:r>
            <a:r>
              <a:rPr lang="en-US" altLang="ru-RU" dirty="0"/>
              <a:t> </a:t>
            </a:r>
            <a:r>
              <a:rPr lang="en-US" altLang="ru-RU" dirty="0" err="1" smtClean="0"/>
              <a:t>patru</a:t>
            </a:r>
            <a:r>
              <a:rPr lang="ro-RO" altLang="ru-RU" dirty="0" smtClean="0"/>
              <a:t> </a:t>
            </a:r>
            <a:r>
              <a:rPr lang="ro-RO" altLang="ru-RU" dirty="0" smtClean="0"/>
              <a:t>etape</a:t>
            </a:r>
            <a:r>
              <a:rPr lang="en-US" altLang="ru-RU" dirty="0" smtClean="0"/>
              <a:t> </a:t>
            </a:r>
            <a:r>
              <a:rPr lang="en-US" altLang="ru-RU" dirty="0"/>
              <a:t>ale </a:t>
            </a:r>
            <a:r>
              <a:rPr lang="en-US" altLang="ru-RU" dirty="0" err="1"/>
              <a:t>unui</a:t>
            </a:r>
            <a:r>
              <a:rPr lang="en-US" altLang="ru-RU" dirty="0"/>
              <a:t> model SDLC (Software Development Life Cycle):</a:t>
            </a:r>
            <a:endParaRPr lang="ru-RU" altLang="ru-RU" dirty="0"/>
          </a:p>
          <a:p>
            <a:r>
              <a:rPr lang="ro-RO" altLang="ru-RU" b="1" i="1" dirty="0" smtClean="0"/>
              <a:t>Etap</a:t>
            </a:r>
            <a:r>
              <a:rPr lang="en-US" altLang="ru-RU" b="1" i="1" dirty="0" smtClean="0"/>
              <a:t>a </a:t>
            </a:r>
            <a:r>
              <a:rPr lang="en-US" altLang="ru-RU" b="1" i="1" dirty="0"/>
              <a:t>de </a:t>
            </a:r>
            <a:r>
              <a:rPr lang="en-US" altLang="ru-RU" b="1" i="1" dirty="0" err="1"/>
              <a:t>decizie</a:t>
            </a:r>
            <a:endParaRPr lang="ru-RU" altLang="ru-RU" b="1" i="1" dirty="0"/>
          </a:p>
          <a:p>
            <a:r>
              <a:rPr lang="ro-RO" altLang="ru-RU" dirty="0" smtClean="0"/>
              <a:t>Etapa</a:t>
            </a:r>
            <a:r>
              <a:rPr lang="en-US" altLang="ru-RU" dirty="0" smtClean="0"/>
              <a:t> </a:t>
            </a:r>
            <a:r>
              <a:rPr lang="en-US" altLang="ru-RU" dirty="0"/>
              <a:t>de </a:t>
            </a:r>
            <a:r>
              <a:rPr lang="en-US" altLang="ru-RU" dirty="0" err="1"/>
              <a:t>decizie</a:t>
            </a:r>
            <a:r>
              <a:rPr lang="en-US" altLang="ru-RU" dirty="0"/>
              <a:t> a </a:t>
            </a:r>
            <a:r>
              <a:rPr lang="en-US" altLang="ru-RU" dirty="0" err="1"/>
              <a:t>unui</a:t>
            </a:r>
            <a:r>
              <a:rPr lang="en-US" altLang="ru-RU" dirty="0"/>
              <a:t> SDLC </a:t>
            </a:r>
            <a:r>
              <a:rPr lang="en-US" altLang="ru-RU" dirty="0" err="1"/>
              <a:t>este</a:t>
            </a:r>
            <a:r>
              <a:rPr lang="en-US" altLang="ru-RU" dirty="0"/>
              <a:t> </a:t>
            </a:r>
            <a:r>
              <a:rPr lang="en-US" altLang="ru-RU" dirty="0" err="1"/>
              <a:t>atunci</a:t>
            </a:r>
            <a:r>
              <a:rPr lang="en-US" altLang="ru-RU" dirty="0"/>
              <a:t> </a:t>
            </a:r>
            <a:r>
              <a:rPr lang="en-US" altLang="ru-RU" dirty="0" err="1"/>
              <a:t>când</a:t>
            </a:r>
            <a:r>
              <a:rPr lang="en-US" altLang="ru-RU" dirty="0"/>
              <a:t> se decide </a:t>
            </a:r>
            <a:r>
              <a:rPr lang="en-US" altLang="ru-RU" dirty="0" smtClean="0"/>
              <a:t>c</a:t>
            </a:r>
            <a:r>
              <a:rPr lang="ro-RO" altLang="ru-RU" dirty="0" smtClean="0"/>
              <a:t>ă</a:t>
            </a:r>
            <a:r>
              <a:rPr lang="en-US" altLang="ru-RU" dirty="0" smtClean="0"/>
              <a:t> </a:t>
            </a:r>
            <a:r>
              <a:rPr lang="en-US" altLang="ru-RU" dirty="0"/>
              <a:t>se </a:t>
            </a:r>
            <a:r>
              <a:rPr lang="en-US" altLang="ru-RU" dirty="0" err="1"/>
              <a:t>doreşte</a:t>
            </a:r>
            <a:r>
              <a:rPr lang="en-US" altLang="ru-RU" dirty="0"/>
              <a:t> </a:t>
            </a:r>
            <a:r>
              <a:rPr lang="ro-RO" altLang="ru-RU" dirty="0"/>
              <a:t>a s</a:t>
            </a:r>
            <a:r>
              <a:rPr lang="en-US" altLang="ru-RU" dirty="0"/>
              <a:t>e implement</a:t>
            </a:r>
            <a:r>
              <a:rPr lang="ro-RO" altLang="ru-RU" dirty="0"/>
              <a:t>a</a:t>
            </a:r>
            <a:r>
              <a:rPr lang="en-US" altLang="ru-RU" dirty="0"/>
              <a:t> </a:t>
            </a:r>
            <a:r>
              <a:rPr lang="ro-RO" altLang="ru-RU" dirty="0" smtClean="0"/>
              <a:t>un</a:t>
            </a:r>
            <a:r>
              <a:rPr lang="en-US" altLang="ru-RU" dirty="0" smtClean="0"/>
              <a:t> </a:t>
            </a:r>
            <a:r>
              <a:rPr lang="en-US" altLang="ru-RU" dirty="0"/>
              <a:t>software. </a:t>
            </a:r>
            <a:r>
              <a:rPr lang="en-US" altLang="ru-RU" dirty="0" err="1"/>
              <a:t>În</a:t>
            </a:r>
            <a:r>
              <a:rPr lang="en-US" altLang="ru-RU" dirty="0"/>
              <a:t> </a:t>
            </a:r>
            <a:r>
              <a:rPr lang="en-US" altLang="ru-RU" dirty="0" err="1" smtClean="0"/>
              <a:t>această</a:t>
            </a:r>
            <a:r>
              <a:rPr lang="ro-RO" altLang="ru-RU" dirty="0" smtClean="0"/>
              <a:t> etapă </a:t>
            </a:r>
            <a:r>
              <a:rPr lang="en-US" altLang="ru-RU" dirty="0" err="1" smtClean="0"/>
              <a:t>sunt</a:t>
            </a:r>
            <a:r>
              <a:rPr lang="en-US" altLang="ru-RU" dirty="0" smtClean="0"/>
              <a:t> </a:t>
            </a:r>
            <a:r>
              <a:rPr lang="en-US" altLang="ru-RU" dirty="0"/>
              <a:t>3 </a:t>
            </a:r>
            <a:r>
              <a:rPr lang="en-US" altLang="ru-RU" dirty="0"/>
              <a:t> </a:t>
            </a:r>
            <a:r>
              <a:rPr lang="en-US" altLang="ru-RU" dirty="0" err="1" smtClean="0"/>
              <a:t>faz</a:t>
            </a:r>
            <a:r>
              <a:rPr lang="ro-RO" altLang="ru-RU" dirty="0"/>
              <a:t>e</a:t>
            </a:r>
            <a:r>
              <a:rPr lang="en-US" altLang="ru-RU" dirty="0" smtClean="0"/>
              <a:t>:</a:t>
            </a:r>
            <a:endParaRPr lang="ro-RO" altLang="ru-RU" dirty="0"/>
          </a:p>
          <a:p>
            <a:r>
              <a:rPr lang="en-US" altLang="ru-RU" b="1" dirty="0" err="1"/>
              <a:t>Situaţia</a:t>
            </a:r>
            <a:r>
              <a:rPr lang="en-US" altLang="ru-RU" b="1" dirty="0"/>
              <a:t> de </a:t>
            </a:r>
            <a:r>
              <a:rPr lang="en-US" altLang="ru-RU" b="1" dirty="0" err="1"/>
              <a:t>afaceri</a:t>
            </a:r>
            <a:r>
              <a:rPr lang="en-US" altLang="ru-RU" dirty="0"/>
              <a:t> – </a:t>
            </a:r>
            <a:r>
              <a:rPr lang="en-US" altLang="ru-RU" dirty="0" err="1"/>
              <a:t>ceea</a:t>
            </a:r>
            <a:r>
              <a:rPr lang="en-US" altLang="ru-RU" dirty="0"/>
              <a:t> </a:t>
            </a:r>
            <a:r>
              <a:rPr lang="en-US" altLang="ru-RU" dirty="0" err="1"/>
              <a:t>ce</a:t>
            </a:r>
            <a:r>
              <a:rPr lang="en-US" altLang="ru-RU" dirty="0"/>
              <a:t> </a:t>
            </a:r>
            <a:r>
              <a:rPr lang="en-US" altLang="ru-RU" dirty="0" err="1"/>
              <a:t>utilizatorul</a:t>
            </a:r>
            <a:r>
              <a:rPr lang="en-US" altLang="ru-RU" dirty="0"/>
              <a:t> </a:t>
            </a:r>
            <a:r>
              <a:rPr lang="en-US" altLang="ru-RU" dirty="0" err="1"/>
              <a:t>doreşte</a:t>
            </a:r>
            <a:r>
              <a:rPr lang="en-US" altLang="ru-RU" dirty="0"/>
              <a:t> </a:t>
            </a:r>
            <a:r>
              <a:rPr lang="en-US" altLang="ru-RU" dirty="0" err="1"/>
              <a:t>să</a:t>
            </a:r>
            <a:r>
              <a:rPr lang="en-US" altLang="ru-RU" dirty="0"/>
              <a:t> </a:t>
            </a:r>
            <a:r>
              <a:rPr lang="en-US" altLang="ru-RU" dirty="0" err="1"/>
              <a:t>obţină</a:t>
            </a:r>
            <a:r>
              <a:rPr lang="en-US" altLang="ru-RU" dirty="0"/>
              <a:t> de la </a:t>
            </a:r>
            <a:r>
              <a:rPr lang="en-US" altLang="ru-RU" dirty="0" smtClean="0"/>
              <a:t>s</a:t>
            </a:r>
            <a:r>
              <a:rPr lang="ro-RO" altLang="ru-RU" dirty="0" smtClean="0"/>
              <a:t>istem</a:t>
            </a:r>
            <a:r>
              <a:rPr lang="en-US" altLang="ru-RU" dirty="0" smtClean="0"/>
              <a:t>.</a:t>
            </a:r>
            <a:endParaRPr lang="ru-RU" altLang="ru-RU" dirty="0"/>
          </a:p>
          <a:p>
            <a:r>
              <a:rPr lang="en-US" altLang="ru-RU" b="1" dirty="0" err="1"/>
              <a:t>Cerinţele</a:t>
            </a:r>
            <a:r>
              <a:rPr lang="en-US" altLang="ru-RU" b="1" dirty="0"/>
              <a:t> </a:t>
            </a:r>
            <a:r>
              <a:rPr lang="en-US" altLang="ru-RU" b="1" dirty="0" err="1"/>
              <a:t>utilizatorilor</a:t>
            </a:r>
            <a:r>
              <a:rPr lang="en-US" altLang="ru-RU" b="1" dirty="0"/>
              <a:t> - </a:t>
            </a:r>
            <a:r>
              <a:rPr lang="en-US" altLang="ru-RU" dirty="0" err="1"/>
              <a:t>ceea</a:t>
            </a:r>
            <a:r>
              <a:rPr lang="en-US" altLang="ru-RU" dirty="0"/>
              <a:t> </a:t>
            </a:r>
            <a:r>
              <a:rPr lang="en-US" altLang="ru-RU" dirty="0" err="1"/>
              <a:t>ce</a:t>
            </a:r>
            <a:r>
              <a:rPr lang="en-US" altLang="ru-RU" dirty="0"/>
              <a:t> software-</a:t>
            </a:r>
            <a:r>
              <a:rPr lang="en-US" altLang="ru-RU" dirty="0" err="1"/>
              <a:t>ul</a:t>
            </a:r>
            <a:r>
              <a:rPr lang="en-US" altLang="ru-RU" dirty="0"/>
              <a:t> </a:t>
            </a:r>
            <a:r>
              <a:rPr lang="en-US" altLang="ru-RU" dirty="0" err="1"/>
              <a:t>trebuie</a:t>
            </a:r>
            <a:r>
              <a:rPr lang="en-US" altLang="ru-RU" dirty="0"/>
              <a:t> </a:t>
            </a:r>
            <a:r>
              <a:rPr lang="en-US" altLang="ru-RU" dirty="0" err="1"/>
              <a:t>să</a:t>
            </a:r>
            <a:r>
              <a:rPr lang="en-US" altLang="ru-RU" dirty="0"/>
              <a:t> </a:t>
            </a:r>
            <a:r>
              <a:rPr lang="en-US" altLang="ru-RU" dirty="0" err="1"/>
              <a:t>facă</a:t>
            </a:r>
            <a:r>
              <a:rPr lang="en-US" altLang="ru-RU" dirty="0"/>
              <a:t> </a:t>
            </a:r>
            <a:r>
              <a:rPr lang="en-US" altLang="ru-RU" dirty="0" err="1"/>
              <a:t>pentru</a:t>
            </a:r>
            <a:r>
              <a:rPr lang="en-US" altLang="ru-RU" dirty="0"/>
              <a:t> </a:t>
            </a:r>
            <a:r>
              <a:rPr lang="en-US" altLang="ru-RU" dirty="0" err="1"/>
              <a:t>afacere</a:t>
            </a:r>
            <a:r>
              <a:rPr lang="en-US" altLang="ru-RU" dirty="0"/>
              <a:t>.</a:t>
            </a:r>
            <a:endParaRPr lang="ru-RU" altLang="ru-RU" dirty="0"/>
          </a:p>
          <a:p>
            <a:r>
              <a:rPr lang="en-US" altLang="ru-RU" b="1" dirty="0" err="1"/>
              <a:t>Specificaţiile</a:t>
            </a:r>
            <a:r>
              <a:rPr lang="en-US" altLang="ru-RU" b="1" dirty="0"/>
              <a:t> </a:t>
            </a:r>
            <a:r>
              <a:rPr lang="en-US" altLang="ru-RU" b="1" dirty="0" err="1"/>
              <a:t>sistemului</a:t>
            </a:r>
            <a:r>
              <a:rPr lang="en-US" altLang="ru-RU" b="1" dirty="0"/>
              <a:t> –</a:t>
            </a:r>
            <a:r>
              <a:rPr lang="en-US" altLang="ru-RU" dirty="0"/>
              <a:t> </a:t>
            </a:r>
            <a:r>
              <a:rPr lang="en-US" altLang="ru-RU" dirty="0" err="1"/>
              <a:t>ceea</a:t>
            </a:r>
            <a:r>
              <a:rPr lang="en-US" altLang="ru-RU" dirty="0"/>
              <a:t> </a:t>
            </a:r>
            <a:r>
              <a:rPr lang="en-US" altLang="ru-RU" dirty="0" err="1"/>
              <a:t>ce</a:t>
            </a:r>
            <a:r>
              <a:rPr lang="en-US" altLang="ru-RU" dirty="0"/>
              <a:t> software-</a:t>
            </a:r>
            <a:r>
              <a:rPr lang="en-US" altLang="ru-RU" dirty="0" err="1"/>
              <a:t>ul</a:t>
            </a:r>
            <a:r>
              <a:rPr lang="en-US" altLang="ru-RU" dirty="0"/>
              <a:t> </a:t>
            </a:r>
            <a:r>
              <a:rPr lang="en-US" altLang="ru-RU" dirty="0" err="1"/>
              <a:t>trebuie</a:t>
            </a:r>
            <a:r>
              <a:rPr lang="en-US" altLang="ru-RU" dirty="0"/>
              <a:t> </a:t>
            </a:r>
            <a:r>
              <a:rPr lang="en-US" altLang="ru-RU" dirty="0" err="1"/>
              <a:t>să</a:t>
            </a:r>
            <a:r>
              <a:rPr lang="en-US" altLang="ru-RU" dirty="0"/>
              <a:t> </a:t>
            </a:r>
            <a:r>
              <a:rPr lang="en-US" altLang="ru-RU" dirty="0" err="1"/>
              <a:t>realizeze</a:t>
            </a:r>
            <a:r>
              <a:rPr lang="en-US" altLang="ru-RU" dirty="0"/>
              <a:t> </a:t>
            </a:r>
            <a:r>
              <a:rPr lang="en-US" altLang="ru-RU" dirty="0" err="1" smtClean="0"/>
              <a:t>pentru</a:t>
            </a:r>
            <a:r>
              <a:rPr lang="en-US" altLang="ru-RU" dirty="0" smtClean="0"/>
              <a:t> </a:t>
            </a:r>
            <a:r>
              <a:rPr lang="en-US" altLang="ru-RU" dirty="0"/>
              <a:t>a </a:t>
            </a:r>
            <a:r>
              <a:rPr lang="en-US" altLang="ru-RU" dirty="0" err="1"/>
              <a:t>îndeplini</a:t>
            </a:r>
            <a:r>
              <a:rPr lang="en-US" altLang="ru-RU" dirty="0"/>
              <a:t> </a:t>
            </a:r>
            <a:r>
              <a:rPr lang="en-US" altLang="ru-RU" dirty="0" err="1"/>
              <a:t>cerinţele</a:t>
            </a:r>
            <a:r>
              <a:rPr lang="en-US" altLang="ru-RU" dirty="0"/>
              <a:t> </a:t>
            </a:r>
            <a:r>
              <a:rPr lang="en-US" altLang="ru-RU" dirty="0" err="1"/>
              <a:t>clienţilor</a:t>
            </a:r>
            <a:r>
              <a:rPr lang="en-US" altLang="ru-RU" dirty="0"/>
              <a:t>.</a:t>
            </a:r>
            <a:endParaRPr lang="ru-RU" altLang="ru-RU" dirty="0"/>
          </a:p>
          <a:p>
            <a:endParaRPr lang="ru-RU" altLang="ru-RU" dirty="0" smtClean="0"/>
          </a:p>
          <a:p>
            <a:endParaRPr lang="ru-RU" altLang="ru-RU" dirty="0" smtClean="0"/>
          </a:p>
        </p:txBody>
      </p:sp>
    </p:spTree>
    <p:extLst>
      <p:ext uri="{BB962C8B-B14F-4D97-AF65-F5344CB8AC3E}">
        <p14:creationId xmlns:p14="http://schemas.microsoft.com/office/powerpoint/2010/main" val="33791888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2136775" y="228600"/>
            <a:ext cx="8153400" cy="990600"/>
          </a:xfrm>
        </p:spPr>
        <p:txBody>
          <a:bodyPr>
            <a:normAutofit fontScale="90000"/>
          </a:bodyPr>
          <a:lstStyle/>
          <a:p>
            <a:r>
              <a:rPr lang="en-US" altLang="ru-RU" sz="3600" dirty="0" smtClean="0"/>
              <a:t>Model</a:t>
            </a:r>
            <a:r>
              <a:rPr lang="ro-RO" altLang="ru-RU" sz="3600" dirty="0" smtClean="0"/>
              <a:t> </a:t>
            </a:r>
            <a:r>
              <a:rPr lang="en-US" altLang="ru-RU" sz="3600" dirty="0" smtClean="0"/>
              <a:t> </a:t>
            </a:r>
            <a:r>
              <a:rPr lang="en-US" altLang="ru-RU" sz="3600" dirty="0" err="1"/>
              <a:t>cascadă</a:t>
            </a:r>
            <a:r>
              <a:rPr lang="en-US" altLang="ru-RU" sz="3600" dirty="0"/>
              <a:t> </a:t>
            </a:r>
            <a:r>
              <a:rPr lang="en-US" altLang="ru-RU" sz="3600" dirty="0" smtClean="0"/>
              <a:t>cu</a:t>
            </a:r>
            <a:r>
              <a:rPr lang="ru-RU" altLang="ru-RU" sz="3600" dirty="0" smtClean="0"/>
              <a:t> 7 </a:t>
            </a:r>
            <a:r>
              <a:rPr lang="ro-RO" altLang="ru-RU" sz="3600" dirty="0" smtClean="0"/>
              <a:t>faze combinate în</a:t>
            </a:r>
            <a:r>
              <a:rPr lang="en-US" altLang="ru-RU" sz="3600" dirty="0" smtClean="0"/>
              <a:t> </a:t>
            </a:r>
            <a:r>
              <a:rPr lang="ru-RU" altLang="ru-RU" sz="3600" dirty="0" smtClean="0"/>
              <a:t>4</a:t>
            </a:r>
            <a:r>
              <a:rPr lang="en-US" altLang="ru-RU" sz="3600" dirty="0" smtClean="0"/>
              <a:t> </a:t>
            </a:r>
            <a:r>
              <a:rPr lang="en-US" altLang="ru-RU" sz="3600" dirty="0" err="1"/>
              <a:t>etape</a:t>
            </a:r>
            <a:r>
              <a:rPr lang="en-US" altLang="ru-RU" sz="3600" dirty="0"/>
              <a:t> </a:t>
            </a:r>
            <a:endParaRPr lang="ru-RU" altLang="ru-RU" sz="3600" dirty="0"/>
          </a:p>
        </p:txBody>
      </p:sp>
      <p:pic>
        <p:nvPicPr>
          <p:cNvPr id="99331"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2279650" y="1700214"/>
            <a:ext cx="8364538" cy="50450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705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136775" y="228600"/>
            <a:ext cx="8153400" cy="990600"/>
          </a:xfrm>
        </p:spPr>
        <p:txBody>
          <a:bodyPr/>
          <a:lstStyle/>
          <a:p>
            <a:pPr algn="ctr"/>
            <a:r>
              <a:rPr lang="ro-RO" altLang="ru-RU" sz="3600" b="1" dirty="0" smtClean="0"/>
              <a:t>Faza de decizie. </a:t>
            </a:r>
            <a:r>
              <a:rPr lang="en-US" altLang="ru-RU" sz="3600" b="1" dirty="0" err="1" smtClean="0"/>
              <a:t>Situaţia</a:t>
            </a:r>
            <a:r>
              <a:rPr lang="en-US" altLang="ru-RU" sz="3600" b="1" dirty="0" smtClean="0"/>
              <a:t> </a:t>
            </a:r>
            <a:r>
              <a:rPr lang="en-US" altLang="ru-RU" sz="3600" b="1" dirty="0"/>
              <a:t>de </a:t>
            </a:r>
            <a:r>
              <a:rPr lang="en-US" altLang="ru-RU" sz="3600" b="1" dirty="0" err="1"/>
              <a:t>afaceri</a:t>
            </a:r>
            <a:endParaRPr lang="ru-RU" altLang="ru-RU" sz="3600" dirty="0"/>
          </a:p>
        </p:txBody>
      </p:sp>
      <p:sp>
        <p:nvSpPr>
          <p:cNvPr id="3" name="Content Placeholder 2"/>
          <p:cNvSpPr>
            <a:spLocks noGrp="1"/>
          </p:cNvSpPr>
          <p:nvPr>
            <p:ph sz="quarter" idx="1"/>
          </p:nvPr>
        </p:nvSpPr>
        <p:spPr>
          <a:xfrm>
            <a:off x="834887" y="1219201"/>
            <a:ext cx="10833652" cy="5261112"/>
          </a:xfrm>
        </p:spPr>
        <p:txBody>
          <a:bodyPr>
            <a:normAutofit lnSpcReduction="10000"/>
          </a:bodyPr>
          <a:lstStyle/>
          <a:p>
            <a:pPr marL="0" indent="0">
              <a:buNone/>
              <a:defRPr/>
            </a:pPr>
            <a:r>
              <a:rPr lang="en-US" sz="2400" dirty="0" err="1"/>
              <a:t>Aceasta</a:t>
            </a:r>
            <a:r>
              <a:rPr lang="en-US" sz="2400" dirty="0"/>
              <a:t> </a:t>
            </a:r>
            <a:r>
              <a:rPr lang="en-US" sz="2400" dirty="0" err="1"/>
              <a:t>este</a:t>
            </a:r>
            <a:r>
              <a:rPr lang="en-US" sz="2400" dirty="0"/>
              <a:t> </a:t>
            </a:r>
            <a:r>
              <a:rPr lang="en-US" sz="2400" dirty="0" err="1"/>
              <a:t>justificarea</a:t>
            </a:r>
            <a:r>
              <a:rPr lang="en-US" sz="2400" dirty="0"/>
              <a:t> </a:t>
            </a:r>
            <a:r>
              <a:rPr lang="en-US" sz="2400" dirty="0" err="1"/>
              <a:t>pentru</a:t>
            </a:r>
            <a:r>
              <a:rPr lang="en-US" sz="2400" dirty="0"/>
              <a:t> a </a:t>
            </a:r>
            <a:r>
              <a:rPr lang="en-US" sz="2400" dirty="0" err="1"/>
              <a:t>construi</a:t>
            </a:r>
            <a:r>
              <a:rPr lang="en-US" sz="2400" dirty="0"/>
              <a:t> </a:t>
            </a:r>
            <a:r>
              <a:rPr lang="en-US" sz="2400" dirty="0" err="1"/>
              <a:t>sistemul</a:t>
            </a:r>
            <a:r>
              <a:rPr lang="en-US" sz="2400" dirty="0"/>
              <a:t> software </a:t>
            </a:r>
            <a:r>
              <a:rPr lang="en-US" sz="2400" dirty="0" err="1"/>
              <a:t>şi</a:t>
            </a:r>
            <a:r>
              <a:rPr lang="en-US" sz="2400" dirty="0"/>
              <a:t> </a:t>
            </a:r>
            <a:r>
              <a:rPr lang="en-US" sz="2400" dirty="0" err="1"/>
              <a:t>trebuie</a:t>
            </a:r>
            <a:r>
              <a:rPr lang="en-US" sz="2400" dirty="0"/>
              <a:t> </a:t>
            </a:r>
            <a:r>
              <a:rPr lang="en-US" sz="2400" dirty="0" err="1"/>
              <a:t>să</a:t>
            </a:r>
            <a:r>
              <a:rPr lang="en-US" sz="2400" dirty="0"/>
              <a:t> </a:t>
            </a:r>
            <a:r>
              <a:rPr lang="ro-RO" sz="2400" dirty="0" smtClean="0"/>
              <a:t>răspundă la</a:t>
            </a:r>
            <a:r>
              <a:rPr lang="en-US" sz="2400" dirty="0" smtClean="0"/>
              <a:t> </a:t>
            </a:r>
            <a:r>
              <a:rPr lang="en-US" sz="2400" dirty="0"/>
              <a:t>un </a:t>
            </a:r>
            <a:r>
              <a:rPr lang="ro-RO" sz="2400" dirty="0" smtClean="0"/>
              <a:t>șir </a:t>
            </a:r>
            <a:r>
              <a:rPr lang="en-US" sz="2400" dirty="0" smtClean="0"/>
              <a:t>de </a:t>
            </a:r>
            <a:r>
              <a:rPr lang="ro-RO" sz="2400" dirty="0" smtClean="0"/>
              <a:t>întrebări</a:t>
            </a:r>
            <a:r>
              <a:rPr lang="en-US" sz="2400" dirty="0" smtClean="0"/>
              <a:t>, </a:t>
            </a:r>
            <a:r>
              <a:rPr lang="en-US" sz="2400" dirty="0" err="1"/>
              <a:t>incluzând</a:t>
            </a:r>
            <a:r>
              <a:rPr lang="en-US" sz="2400" dirty="0"/>
              <a:t>:</a:t>
            </a:r>
            <a:endParaRPr lang="ru-RU" sz="2400" dirty="0"/>
          </a:p>
          <a:p>
            <a:pPr>
              <a:defRPr/>
            </a:pPr>
            <a:r>
              <a:rPr lang="en-US" sz="2400" dirty="0"/>
              <a:t>Care </a:t>
            </a:r>
            <a:r>
              <a:rPr lang="en-US" sz="2400" dirty="0" err="1"/>
              <a:t>este</a:t>
            </a:r>
            <a:r>
              <a:rPr lang="en-US" sz="2400" dirty="0"/>
              <a:t> </a:t>
            </a:r>
            <a:r>
              <a:rPr lang="en-US" sz="2400" dirty="0" err="1"/>
              <a:t>situaţia</a:t>
            </a:r>
            <a:r>
              <a:rPr lang="en-US" sz="2400" dirty="0"/>
              <a:t> </a:t>
            </a:r>
            <a:r>
              <a:rPr lang="en-US" sz="2400" dirty="0" err="1"/>
              <a:t>curentă</a:t>
            </a:r>
            <a:r>
              <a:rPr lang="en-US" sz="2400" dirty="0"/>
              <a:t> a </a:t>
            </a:r>
            <a:r>
              <a:rPr lang="en-US" sz="2400" dirty="0" err="1"/>
              <a:t>afacerii</a:t>
            </a:r>
            <a:r>
              <a:rPr lang="en-US" sz="2400" dirty="0"/>
              <a:t> </a:t>
            </a:r>
            <a:r>
              <a:rPr lang="en-US" sz="2400" dirty="0" err="1"/>
              <a:t>şi</a:t>
            </a:r>
            <a:r>
              <a:rPr lang="en-US" sz="2400" dirty="0"/>
              <a:t> </a:t>
            </a:r>
            <a:r>
              <a:rPr lang="en-US" sz="2400" dirty="0" smtClean="0"/>
              <a:t>software-</a:t>
            </a:r>
            <a:r>
              <a:rPr lang="en-US" sz="2400" dirty="0" err="1" smtClean="0"/>
              <a:t>ului</a:t>
            </a:r>
            <a:r>
              <a:rPr lang="ro-RO" sz="2400" dirty="0" smtClean="0"/>
              <a:t> în unitate</a:t>
            </a:r>
            <a:r>
              <a:rPr lang="en-US" sz="2400" dirty="0" smtClean="0"/>
              <a:t>.</a:t>
            </a:r>
            <a:endParaRPr lang="ru-RU" sz="2400" dirty="0"/>
          </a:p>
          <a:p>
            <a:pPr>
              <a:defRPr/>
            </a:pPr>
            <a:r>
              <a:rPr lang="en-US" sz="2400" dirty="0"/>
              <a:t>Care </a:t>
            </a:r>
            <a:r>
              <a:rPr lang="en-US" sz="2400" dirty="0" err="1"/>
              <a:t>este</a:t>
            </a:r>
            <a:r>
              <a:rPr lang="en-US" sz="2400" dirty="0"/>
              <a:t> </a:t>
            </a:r>
            <a:r>
              <a:rPr lang="en-US" sz="2400" dirty="0" err="1"/>
              <a:t>oportunitatea</a:t>
            </a:r>
            <a:r>
              <a:rPr lang="en-US" sz="2400" dirty="0"/>
              <a:t> de </a:t>
            </a:r>
            <a:r>
              <a:rPr lang="en-US" sz="2400" dirty="0" err="1"/>
              <a:t>afaceri</a:t>
            </a:r>
            <a:r>
              <a:rPr lang="en-US" sz="2400" dirty="0"/>
              <a:t> </a:t>
            </a:r>
            <a:r>
              <a:rPr lang="en-US" sz="2400" dirty="0" err="1"/>
              <a:t>pe</a:t>
            </a:r>
            <a:r>
              <a:rPr lang="en-US" sz="2400" dirty="0"/>
              <a:t> care software-</a:t>
            </a:r>
            <a:r>
              <a:rPr lang="en-US" sz="2400" dirty="0" err="1"/>
              <a:t>ul</a:t>
            </a:r>
            <a:r>
              <a:rPr lang="en-US" sz="2400" dirty="0"/>
              <a:t> o </a:t>
            </a:r>
            <a:r>
              <a:rPr lang="en-US" sz="2400" dirty="0" err="1"/>
              <a:t>va</a:t>
            </a:r>
            <a:r>
              <a:rPr lang="en-US" sz="2400" dirty="0"/>
              <a:t> </a:t>
            </a:r>
            <a:r>
              <a:rPr lang="en-US" sz="2400" dirty="0" err="1"/>
              <a:t>rezolva</a:t>
            </a:r>
            <a:r>
              <a:rPr lang="en-US" sz="2400" dirty="0"/>
              <a:t>.</a:t>
            </a:r>
            <a:endParaRPr lang="ru-RU" sz="2400" dirty="0"/>
          </a:p>
          <a:p>
            <a:pPr>
              <a:defRPr/>
            </a:pPr>
            <a:r>
              <a:rPr lang="en-US" sz="2400" dirty="0"/>
              <a:t>Care </a:t>
            </a:r>
            <a:r>
              <a:rPr lang="en-US" sz="2400" dirty="0" err="1"/>
              <a:t>sunt</a:t>
            </a:r>
            <a:r>
              <a:rPr lang="en-US" sz="2400" dirty="0"/>
              <a:t> </a:t>
            </a:r>
            <a:r>
              <a:rPr lang="en-US" sz="2400" dirty="0" err="1"/>
              <a:t>diversele</a:t>
            </a:r>
            <a:r>
              <a:rPr lang="en-US" sz="2400" dirty="0"/>
              <a:t> </a:t>
            </a:r>
            <a:r>
              <a:rPr lang="en-US" sz="2400" dirty="0" err="1"/>
              <a:t>strategii</a:t>
            </a:r>
            <a:r>
              <a:rPr lang="en-US" sz="2400" dirty="0"/>
              <a:t> de </a:t>
            </a:r>
            <a:r>
              <a:rPr lang="en-US" sz="2400" dirty="0" err="1"/>
              <a:t>soluţii</a:t>
            </a:r>
            <a:r>
              <a:rPr lang="en-US" sz="2400" dirty="0"/>
              <a:t> </a:t>
            </a:r>
            <a:r>
              <a:rPr lang="en-US" sz="2400" dirty="0" err="1"/>
              <a:t>şi</a:t>
            </a:r>
            <a:r>
              <a:rPr lang="en-US" sz="2400" dirty="0"/>
              <a:t> </a:t>
            </a:r>
            <a:r>
              <a:rPr lang="en-US" sz="2400" dirty="0" err="1"/>
              <a:t>fezabilitatea</a:t>
            </a:r>
            <a:r>
              <a:rPr lang="en-US" sz="2400" dirty="0"/>
              <a:t> </a:t>
            </a:r>
            <a:r>
              <a:rPr lang="en-US" sz="2400" dirty="0" err="1"/>
              <a:t>lor</a:t>
            </a:r>
            <a:r>
              <a:rPr lang="en-US" sz="2400" dirty="0"/>
              <a:t>.</a:t>
            </a:r>
            <a:endParaRPr lang="ru-RU" sz="2400" dirty="0"/>
          </a:p>
          <a:p>
            <a:pPr>
              <a:defRPr/>
            </a:pPr>
            <a:r>
              <a:rPr lang="en-US" sz="2400" dirty="0"/>
              <a:t>Care </a:t>
            </a:r>
            <a:r>
              <a:rPr lang="en-US" sz="2400" dirty="0" err="1"/>
              <a:t>este</a:t>
            </a:r>
            <a:r>
              <a:rPr lang="en-US" sz="2400" dirty="0"/>
              <a:t> </a:t>
            </a:r>
            <a:r>
              <a:rPr lang="en-US" sz="2400" dirty="0" err="1"/>
              <a:t>strategia</a:t>
            </a:r>
            <a:r>
              <a:rPr lang="en-US" sz="2400" dirty="0"/>
              <a:t> </a:t>
            </a:r>
            <a:r>
              <a:rPr lang="en-US" sz="2400" dirty="0" err="1"/>
              <a:t>preferată</a:t>
            </a:r>
            <a:r>
              <a:rPr lang="en-US" sz="2400" dirty="0"/>
              <a:t> de </a:t>
            </a:r>
            <a:r>
              <a:rPr lang="en-US" sz="2400" dirty="0" err="1" smtClean="0"/>
              <a:t>soluţie</a:t>
            </a:r>
            <a:r>
              <a:rPr lang="en-US" sz="2400" dirty="0" smtClean="0"/>
              <a:t>.</a:t>
            </a:r>
            <a:endParaRPr lang="ru-RU" sz="2400" dirty="0"/>
          </a:p>
          <a:p>
            <a:pPr>
              <a:defRPr/>
            </a:pPr>
            <a:r>
              <a:rPr lang="en-US" sz="2400" dirty="0"/>
              <a:t>Care </a:t>
            </a:r>
            <a:r>
              <a:rPr lang="en-US" sz="2400" dirty="0" err="1"/>
              <a:t>este</a:t>
            </a:r>
            <a:r>
              <a:rPr lang="en-US" sz="2400" dirty="0"/>
              <a:t> </a:t>
            </a:r>
            <a:r>
              <a:rPr lang="en-US" sz="2400" dirty="0" err="1"/>
              <a:t>relaţia</a:t>
            </a:r>
            <a:r>
              <a:rPr lang="en-US" sz="2400" dirty="0"/>
              <a:t> </a:t>
            </a:r>
            <a:r>
              <a:rPr lang="en-US" sz="2400" dirty="0" err="1"/>
              <a:t>costuri</a:t>
            </a:r>
            <a:r>
              <a:rPr lang="en-US" sz="2400" dirty="0"/>
              <a:t> - </a:t>
            </a:r>
            <a:r>
              <a:rPr lang="en-US" sz="2400" dirty="0" err="1"/>
              <a:t>beneficii</a:t>
            </a:r>
            <a:r>
              <a:rPr lang="en-US" sz="2400" dirty="0"/>
              <a:t>.</a:t>
            </a:r>
            <a:endParaRPr lang="ru-RU" sz="2400" dirty="0"/>
          </a:p>
          <a:p>
            <a:pPr>
              <a:defRPr/>
            </a:pPr>
            <a:r>
              <a:rPr lang="en-US" sz="2400" dirty="0"/>
              <a:t>Care </a:t>
            </a:r>
            <a:r>
              <a:rPr lang="en-US" sz="2400" dirty="0" err="1"/>
              <a:t>sunt</a:t>
            </a:r>
            <a:r>
              <a:rPr lang="en-US" sz="2400" dirty="0"/>
              <a:t> </a:t>
            </a:r>
            <a:r>
              <a:rPr lang="en-US" sz="2400" dirty="0" err="1"/>
              <a:t>presupunerile</a:t>
            </a:r>
            <a:r>
              <a:rPr lang="en-US" sz="2400" dirty="0"/>
              <a:t>, </a:t>
            </a:r>
            <a:r>
              <a:rPr lang="en-US" sz="2400" dirty="0" err="1"/>
              <a:t>riscurile</a:t>
            </a:r>
            <a:r>
              <a:rPr lang="en-US" sz="2400" dirty="0"/>
              <a:t> </a:t>
            </a:r>
            <a:r>
              <a:rPr lang="en-US" sz="2400" dirty="0" err="1"/>
              <a:t>şi</a:t>
            </a:r>
            <a:r>
              <a:rPr lang="en-US" sz="2400" dirty="0"/>
              <a:t> </a:t>
            </a:r>
            <a:r>
              <a:rPr lang="en-US" sz="2400" dirty="0" err="1"/>
              <a:t>constrângerile</a:t>
            </a:r>
            <a:r>
              <a:rPr lang="en-US" sz="2400" dirty="0"/>
              <a:t> </a:t>
            </a:r>
            <a:r>
              <a:rPr lang="en-US" sz="2400" dirty="0" err="1"/>
              <a:t>posibile</a:t>
            </a:r>
            <a:r>
              <a:rPr lang="en-US" sz="2400" dirty="0"/>
              <a:t>.</a:t>
            </a:r>
            <a:endParaRPr lang="ru-RU" sz="2400" dirty="0"/>
          </a:p>
          <a:p>
            <a:pPr>
              <a:defRPr/>
            </a:pPr>
            <a:r>
              <a:rPr lang="en-US" sz="2400" dirty="0"/>
              <a:t>Care </a:t>
            </a:r>
            <a:r>
              <a:rPr lang="en-US" sz="2400" dirty="0" err="1"/>
              <a:t>este</a:t>
            </a:r>
            <a:r>
              <a:rPr lang="en-US" sz="2400" dirty="0"/>
              <a:t> </a:t>
            </a:r>
            <a:r>
              <a:rPr lang="en-US" sz="2400" dirty="0" err="1"/>
              <a:t>abordarea</a:t>
            </a:r>
            <a:r>
              <a:rPr lang="en-US" sz="2400" dirty="0"/>
              <a:t> de </a:t>
            </a:r>
            <a:r>
              <a:rPr lang="en-US" sz="2400" dirty="0" err="1"/>
              <a:t>implementare</a:t>
            </a:r>
            <a:r>
              <a:rPr lang="en-US" sz="2400" dirty="0"/>
              <a:t> </a:t>
            </a:r>
            <a:r>
              <a:rPr lang="en-US" sz="2400" dirty="0" err="1"/>
              <a:t>în</a:t>
            </a:r>
            <a:r>
              <a:rPr lang="en-US" sz="2400" dirty="0"/>
              <a:t> </a:t>
            </a:r>
            <a:r>
              <a:rPr lang="en-US" sz="2400" dirty="0" err="1"/>
              <a:t>linii</a:t>
            </a:r>
            <a:r>
              <a:rPr lang="en-US" sz="2400" dirty="0"/>
              <a:t> </a:t>
            </a:r>
            <a:r>
              <a:rPr lang="en-US" sz="2400" dirty="0" err="1"/>
              <a:t>mari</a:t>
            </a:r>
            <a:r>
              <a:rPr lang="en-US" sz="2400" dirty="0"/>
              <a:t>.</a:t>
            </a:r>
            <a:endParaRPr lang="ru-RU" sz="2400" dirty="0"/>
          </a:p>
          <a:p>
            <a:pPr marL="0" indent="0">
              <a:buNone/>
              <a:defRPr/>
            </a:pPr>
            <a:r>
              <a:rPr lang="en-US" sz="2400" dirty="0" smtClean="0"/>
              <a:t>O </a:t>
            </a:r>
            <a:r>
              <a:rPr lang="en-US" sz="2400" dirty="0" err="1"/>
              <a:t>cantitate</a:t>
            </a:r>
            <a:r>
              <a:rPr lang="en-US" sz="2400" dirty="0"/>
              <a:t> </a:t>
            </a:r>
            <a:r>
              <a:rPr lang="en-US" sz="2400" dirty="0" err="1"/>
              <a:t>considerabilă</a:t>
            </a:r>
            <a:r>
              <a:rPr lang="en-US" sz="2400" dirty="0"/>
              <a:t> de </a:t>
            </a:r>
            <a:r>
              <a:rPr lang="en-US" sz="2400" dirty="0" err="1"/>
              <a:t>muncă</a:t>
            </a:r>
            <a:r>
              <a:rPr lang="en-US" sz="2400" dirty="0"/>
              <a:t> </a:t>
            </a:r>
            <a:r>
              <a:rPr lang="en-US" sz="2400" dirty="0" err="1"/>
              <a:t>trebuie</a:t>
            </a:r>
            <a:r>
              <a:rPr lang="en-US" sz="2400" dirty="0"/>
              <a:t> </a:t>
            </a:r>
            <a:r>
              <a:rPr lang="en-US" sz="2400" dirty="0" err="1"/>
              <a:t>să</a:t>
            </a:r>
            <a:r>
              <a:rPr lang="en-US" sz="2400" dirty="0"/>
              <a:t> fie </a:t>
            </a:r>
            <a:r>
              <a:rPr lang="en-US" sz="2400" dirty="0" err="1"/>
              <a:t>realizată</a:t>
            </a:r>
            <a:r>
              <a:rPr lang="en-US" sz="2400" dirty="0"/>
              <a:t> de </a:t>
            </a:r>
            <a:r>
              <a:rPr lang="en-US" sz="2400" dirty="0" err="1"/>
              <a:t>către</a:t>
            </a:r>
            <a:r>
              <a:rPr lang="en-US" sz="2400" dirty="0"/>
              <a:t> </a:t>
            </a:r>
            <a:r>
              <a:rPr lang="en-US" sz="2400" dirty="0" err="1"/>
              <a:t>utilizatori</a:t>
            </a:r>
            <a:r>
              <a:rPr lang="en-US" sz="2400" dirty="0"/>
              <a:t> cu date de </a:t>
            </a:r>
            <a:r>
              <a:rPr lang="en-US" sz="2400" dirty="0" err="1"/>
              <a:t>intrare</a:t>
            </a:r>
            <a:r>
              <a:rPr lang="en-US" sz="2400" dirty="0"/>
              <a:t> </a:t>
            </a:r>
            <a:r>
              <a:rPr lang="en-US" sz="2400" dirty="0" err="1"/>
              <a:t>oferite</a:t>
            </a:r>
            <a:r>
              <a:rPr lang="en-US" sz="2400" dirty="0"/>
              <a:t> de </a:t>
            </a:r>
            <a:r>
              <a:rPr lang="en-US" sz="2400" dirty="0" err="1"/>
              <a:t>dezvoltatori</a:t>
            </a:r>
            <a:r>
              <a:rPr lang="en-US" sz="2400" dirty="0"/>
              <a:t> </a:t>
            </a:r>
            <a:r>
              <a:rPr lang="en-US" sz="2400" dirty="0" err="1"/>
              <a:t>pentru</a:t>
            </a:r>
            <a:r>
              <a:rPr lang="en-US" sz="2400" dirty="0"/>
              <a:t> a produce o </a:t>
            </a:r>
            <a:r>
              <a:rPr lang="en-US" sz="2400" dirty="0" err="1"/>
              <a:t>situaţie</a:t>
            </a:r>
            <a:r>
              <a:rPr lang="en-US" sz="2400" dirty="0"/>
              <a:t> de </a:t>
            </a:r>
            <a:r>
              <a:rPr lang="en-US" sz="2400" dirty="0" err="1"/>
              <a:t>afaceri</a:t>
            </a:r>
            <a:r>
              <a:rPr lang="en-US" sz="2400" dirty="0"/>
              <a:t>.</a:t>
            </a:r>
            <a:endParaRPr lang="ro-RO" sz="2400" dirty="0"/>
          </a:p>
          <a:p>
            <a:pPr marL="0" indent="0">
              <a:buNone/>
              <a:defRPr/>
            </a:pPr>
            <a:r>
              <a:rPr lang="en-US" sz="2400" dirty="0" err="1" smtClean="0"/>
              <a:t>Beneficiile</a:t>
            </a:r>
            <a:r>
              <a:rPr lang="en-US" sz="2400" dirty="0" smtClean="0"/>
              <a:t> </a:t>
            </a:r>
            <a:r>
              <a:rPr lang="en-US" sz="2400" dirty="0" err="1"/>
              <a:t>realizării</a:t>
            </a:r>
            <a:r>
              <a:rPr lang="en-US" sz="2400" dirty="0"/>
              <a:t> </a:t>
            </a:r>
            <a:r>
              <a:rPr lang="en-US" sz="2400" dirty="0" err="1"/>
              <a:t>acestui</a:t>
            </a:r>
            <a:r>
              <a:rPr lang="en-US" sz="2400" dirty="0"/>
              <a:t> </a:t>
            </a:r>
            <a:r>
              <a:rPr lang="en-US" sz="2400" dirty="0" err="1"/>
              <a:t>lucru</a:t>
            </a:r>
            <a:r>
              <a:rPr lang="en-US" sz="2400" dirty="0"/>
              <a:t> </a:t>
            </a:r>
            <a:r>
              <a:rPr lang="en-US" sz="2400" dirty="0" err="1"/>
              <a:t>sunt</a:t>
            </a:r>
            <a:r>
              <a:rPr lang="en-US" sz="2400" dirty="0"/>
              <a:t> </a:t>
            </a:r>
            <a:r>
              <a:rPr lang="en-US" sz="2400" dirty="0" err="1"/>
              <a:t>oferirea</a:t>
            </a:r>
            <a:r>
              <a:rPr lang="en-US" sz="2400" dirty="0"/>
              <a:t> </a:t>
            </a:r>
            <a:r>
              <a:rPr lang="en-US" sz="2400" dirty="0" err="1" smtClean="0"/>
              <a:t>tuturor</a:t>
            </a:r>
            <a:r>
              <a:rPr lang="ro-RO" sz="2400" dirty="0" smtClean="0"/>
              <a:t> participanților</a:t>
            </a:r>
            <a:r>
              <a:rPr lang="en-US" sz="2400" dirty="0" smtClean="0"/>
              <a:t> </a:t>
            </a:r>
            <a:r>
              <a:rPr lang="en-US" sz="2400" dirty="0"/>
              <a:t>din </a:t>
            </a:r>
            <a:r>
              <a:rPr lang="en-US" sz="2400" dirty="0" err="1"/>
              <a:t>proiect</a:t>
            </a:r>
            <a:r>
              <a:rPr lang="en-US" sz="2400" dirty="0"/>
              <a:t> a </a:t>
            </a:r>
            <a:r>
              <a:rPr lang="en-US" sz="2400" dirty="0" err="1"/>
              <a:t>unei</a:t>
            </a:r>
            <a:r>
              <a:rPr lang="en-US" sz="2400" dirty="0"/>
              <a:t> </a:t>
            </a:r>
            <a:r>
              <a:rPr lang="en-US" sz="2400" dirty="0" err="1"/>
              <a:t>hărţi</a:t>
            </a:r>
            <a:r>
              <a:rPr lang="en-US" sz="2400" dirty="0"/>
              <a:t> </a:t>
            </a:r>
            <a:r>
              <a:rPr lang="en-US" sz="2400" dirty="0" err="1"/>
              <a:t>clare</a:t>
            </a:r>
            <a:r>
              <a:rPr lang="en-US" sz="2400" dirty="0"/>
              <a:t> </a:t>
            </a:r>
            <a:r>
              <a:rPr lang="ro-RO" sz="2400" dirty="0" smtClean="0"/>
              <a:t> și </a:t>
            </a:r>
            <a:r>
              <a:rPr lang="en-US" sz="2400" dirty="0" smtClean="0"/>
              <a:t>a </a:t>
            </a:r>
            <a:r>
              <a:rPr lang="ro-RO" sz="2400" dirty="0" smtClean="0"/>
              <a:t>direcției</a:t>
            </a:r>
            <a:r>
              <a:rPr lang="en-US" sz="2400" dirty="0" smtClean="0"/>
              <a:t> </a:t>
            </a:r>
            <a:r>
              <a:rPr lang="en-US" sz="2400" dirty="0" err="1"/>
              <a:t>în</a:t>
            </a:r>
            <a:r>
              <a:rPr lang="en-US" sz="2400" dirty="0"/>
              <a:t> care se </a:t>
            </a:r>
            <a:r>
              <a:rPr lang="en-US" sz="2400" dirty="0" err="1"/>
              <a:t>îndreaptă</a:t>
            </a:r>
            <a:r>
              <a:rPr lang="en-US" sz="2400" dirty="0"/>
              <a:t> </a:t>
            </a:r>
            <a:r>
              <a:rPr lang="en-US" sz="2400" dirty="0" err="1"/>
              <a:t>utilizatorii</a:t>
            </a:r>
            <a:r>
              <a:rPr lang="en-US" sz="2400" dirty="0"/>
              <a:t> </a:t>
            </a:r>
            <a:r>
              <a:rPr lang="en-US" sz="2400" dirty="0" err="1"/>
              <a:t>şi</a:t>
            </a:r>
            <a:r>
              <a:rPr lang="en-US" sz="2400" dirty="0"/>
              <a:t> de </a:t>
            </a:r>
            <a:r>
              <a:rPr lang="en-US" sz="2400" dirty="0" err="1"/>
              <a:t>ce</a:t>
            </a:r>
            <a:r>
              <a:rPr lang="en-US" sz="2400" dirty="0"/>
              <a:t>.</a:t>
            </a:r>
            <a:endParaRPr lang="ru-RU" sz="2400" dirty="0"/>
          </a:p>
          <a:p>
            <a:pPr>
              <a:defRPr/>
            </a:pPr>
            <a:endParaRPr lang="ru-RU" sz="2400" dirty="0"/>
          </a:p>
          <a:p>
            <a:pPr>
              <a:defRPr/>
            </a:pPr>
            <a:endParaRPr lang="ru-RU" dirty="0"/>
          </a:p>
        </p:txBody>
      </p:sp>
    </p:spTree>
    <p:extLst>
      <p:ext uri="{BB962C8B-B14F-4D97-AF65-F5344CB8AC3E}">
        <p14:creationId xmlns:p14="http://schemas.microsoft.com/office/powerpoint/2010/main" val="2781700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buNone/>
            </a:pPr>
            <a:r>
              <a:rPr lang="ro-RO" dirty="0"/>
              <a:t/>
            </a:r>
            <a:br>
              <a:rPr lang="ro-RO" dirty="0"/>
            </a:br>
            <a:r>
              <a:rPr lang="ro-RO" dirty="0"/>
              <a:t/>
            </a:r>
            <a:br>
              <a:rPr lang="ro-RO" dirty="0"/>
            </a:br>
            <a:endParaRPr lang="ru-RU" dirty="0"/>
          </a:p>
        </p:txBody>
      </p:sp>
      <p:pic>
        <p:nvPicPr>
          <p:cNvPr id="4" name="Рисунок 3"/>
          <p:cNvPicPr>
            <a:picLocks noChangeAspect="1"/>
          </p:cNvPicPr>
          <p:nvPr/>
        </p:nvPicPr>
        <p:blipFill>
          <a:blip r:embed="rId2"/>
          <a:stretch>
            <a:fillRect/>
          </a:stretch>
        </p:blipFill>
        <p:spPr>
          <a:xfrm>
            <a:off x="838200" y="466292"/>
            <a:ext cx="10048875" cy="5343525"/>
          </a:xfrm>
          <a:prstGeom prst="rect">
            <a:avLst/>
          </a:prstGeom>
        </p:spPr>
      </p:pic>
    </p:spTree>
    <p:extLst>
      <p:ext uri="{BB962C8B-B14F-4D97-AF65-F5344CB8AC3E}">
        <p14:creationId xmlns:p14="http://schemas.microsoft.com/office/powerpoint/2010/main" val="26965144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81892" y="496312"/>
            <a:ext cx="10945090" cy="5558124"/>
          </a:xfrm>
        </p:spPr>
        <p:txBody>
          <a:bodyPr>
            <a:normAutofit lnSpcReduction="10000"/>
          </a:bodyPr>
          <a:lstStyle/>
          <a:p>
            <a:pPr marL="0" indent="0">
              <a:buNone/>
              <a:defRPr/>
            </a:pPr>
            <a:r>
              <a:rPr lang="ro-RO" altLang="ru-RU" sz="2400" b="1" dirty="0" smtClean="0"/>
              <a:t>Elaborarea </a:t>
            </a:r>
            <a:r>
              <a:rPr lang="en-US" altLang="ru-RU" sz="2400" b="1" dirty="0" err="1" smtClean="0"/>
              <a:t>Cerinţel</a:t>
            </a:r>
            <a:r>
              <a:rPr lang="ro-RO" altLang="ru-RU" sz="2400" b="1" dirty="0" smtClean="0"/>
              <a:t>or</a:t>
            </a:r>
            <a:r>
              <a:rPr lang="en-US" altLang="ru-RU" sz="2400" b="1" dirty="0" smtClean="0"/>
              <a:t> </a:t>
            </a:r>
            <a:r>
              <a:rPr lang="en-US" altLang="ru-RU" sz="2400" b="1" dirty="0" err="1"/>
              <a:t>utilizatorilor</a:t>
            </a:r>
            <a:endParaRPr lang="ro-RO" sz="2200" dirty="0" smtClean="0"/>
          </a:p>
          <a:p>
            <a:pPr>
              <a:defRPr/>
            </a:pPr>
            <a:r>
              <a:rPr lang="en-US" sz="2400" dirty="0" err="1" smtClean="0"/>
              <a:t>Următoarea</a:t>
            </a:r>
            <a:r>
              <a:rPr lang="en-US" sz="2400" dirty="0" smtClean="0"/>
              <a:t> </a:t>
            </a:r>
            <a:r>
              <a:rPr lang="ro-RO" sz="2400" dirty="0" smtClean="0"/>
              <a:t>acțiune</a:t>
            </a:r>
            <a:r>
              <a:rPr lang="en-US" sz="2400" dirty="0" smtClean="0"/>
              <a:t> </a:t>
            </a:r>
            <a:r>
              <a:rPr lang="en-US" sz="2400" dirty="0" err="1"/>
              <a:t>este</a:t>
            </a:r>
            <a:r>
              <a:rPr lang="en-US" sz="2400" dirty="0"/>
              <a:t> </a:t>
            </a:r>
            <a:r>
              <a:rPr lang="en-US" sz="2400" dirty="0" err="1"/>
              <a:t>aceea</a:t>
            </a:r>
            <a:r>
              <a:rPr lang="en-US" sz="2400" dirty="0"/>
              <a:t> de a </a:t>
            </a:r>
            <a:r>
              <a:rPr lang="en-US" sz="2400" dirty="0" err="1"/>
              <a:t>defini</a:t>
            </a:r>
            <a:r>
              <a:rPr lang="en-US" sz="2400" dirty="0"/>
              <a:t> un set de </a:t>
            </a:r>
            <a:r>
              <a:rPr lang="en-US" sz="2400" dirty="0" err="1"/>
              <a:t>cerinţe</a:t>
            </a:r>
            <a:r>
              <a:rPr lang="en-US" sz="2400" dirty="0"/>
              <a:t> ale </a:t>
            </a:r>
            <a:r>
              <a:rPr lang="en-US" sz="2400" dirty="0" err="1"/>
              <a:t>utilizatorilor</a:t>
            </a:r>
            <a:r>
              <a:rPr lang="en-US" sz="2400" dirty="0"/>
              <a:t>. </a:t>
            </a:r>
            <a:r>
              <a:rPr lang="en-US" sz="2400" dirty="0" err="1"/>
              <a:t>Acestea</a:t>
            </a:r>
            <a:r>
              <a:rPr lang="en-US" sz="2400" dirty="0"/>
              <a:t> </a:t>
            </a:r>
            <a:r>
              <a:rPr lang="en-US" sz="2400" dirty="0" err="1"/>
              <a:t>definesc</a:t>
            </a:r>
            <a:r>
              <a:rPr lang="en-US" sz="2400" dirty="0"/>
              <a:t> </a:t>
            </a:r>
            <a:r>
              <a:rPr lang="en-US" sz="2400" dirty="0" err="1"/>
              <a:t>pentru</a:t>
            </a:r>
            <a:r>
              <a:rPr lang="en-US" sz="2400" dirty="0"/>
              <a:t> </a:t>
            </a:r>
            <a:r>
              <a:rPr lang="en-US" sz="2400" dirty="0" err="1"/>
              <a:t>strategia</a:t>
            </a:r>
            <a:r>
              <a:rPr lang="en-US" sz="2400" dirty="0"/>
              <a:t> </a:t>
            </a:r>
            <a:r>
              <a:rPr lang="en-US" sz="2400" dirty="0" err="1"/>
              <a:t>preferată</a:t>
            </a:r>
            <a:r>
              <a:rPr lang="en-US" sz="2400" dirty="0"/>
              <a:t> de </a:t>
            </a:r>
            <a:r>
              <a:rPr lang="en-US" sz="2400" dirty="0" err="1"/>
              <a:t>soluţii</a:t>
            </a:r>
            <a:r>
              <a:rPr lang="en-US" sz="2400" dirty="0"/>
              <a:t> </a:t>
            </a:r>
            <a:r>
              <a:rPr lang="en-US" sz="2400" dirty="0" err="1"/>
              <a:t>ceea</a:t>
            </a:r>
            <a:r>
              <a:rPr lang="en-US" sz="2400" dirty="0"/>
              <a:t> </a:t>
            </a:r>
            <a:r>
              <a:rPr lang="en-US" sz="2400" dirty="0" err="1"/>
              <a:t>ce</a:t>
            </a:r>
            <a:r>
              <a:rPr lang="en-US" sz="2400" dirty="0"/>
              <a:t> </a:t>
            </a:r>
            <a:r>
              <a:rPr lang="en-US" sz="2400" dirty="0" err="1"/>
              <a:t>sistemul</a:t>
            </a:r>
            <a:r>
              <a:rPr lang="en-US" sz="2400" dirty="0"/>
              <a:t> software </a:t>
            </a:r>
            <a:r>
              <a:rPr lang="en-US" sz="2400" dirty="0" err="1"/>
              <a:t>trebuie</a:t>
            </a:r>
            <a:r>
              <a:rPr lang="en-US" sz="2400" dirty="0"/>
              <a:t> </a:t>
            </a:r>
            <a:r>
              <a:rPr lang="en-US" sz="2400" dirty="0" err="1"/>
              <a:t>să</a:t>
            </a:r>
            <a:r>
              <a:rPr lang="en-US" sz="2400" dirty="0"/>
              <a:t> </a:t>
            </a:r>
            <a:r>
              <a:rPr lang="en-US" sz="2400" dirty="0" err="1"/>
              <a:t>obţină</a:t>
            </a:r>
            <a:r>
              <a:rPr lang="en-US" sz="2400" dirty="0"/>
              <a:t> </a:t>
            </a:r>
            <a:r>
              <a:rPr lang="en-US" sz="2400" dirty="0" err="1"/>
              <a:t>pentru</a:t>
            </a:r>
            <a:r>
              <a:rPr lang="en-US" sz="2400" dirty="0"/>
              <a:t> a </a:t>
            </a:r>
            <a:r>
              <a:rPr lang="en-US" sz="2400" dirty="0" err="1"/>
              <a:t>împlini</a:t>
            </a:r>
            <a:r>
              <a:rPr lang="en-US" sz="2400" dirty="0"/>
              <a:t> </a:t>
            </a:r>
            <a:r>
              <a:rPr lang="en-US" sz="2400" dirty="0" err="1"/>
              <a:t>oportunitatea</a:t>
            </a:r>
            <a:r>
              <a:rPr lang="en-US" sz="2400" dirty="0"/>
              <a:t> de </a:t>
            </a:r>
            <a:r>
              <a:rPr lang="en-US" sz="2400" dirty="0" err="1"/>
              <a:t>afaceri</a:t>
            </a:r>
            <a:r>
              <a:rPr lang="en-US" sz="2400" dirty="0"/>
              <a:t>. </a:t>
            </a:r>
            <a:endParaRPr lang="ro-RO" sz="2400" dirty="0"/>
          </a:p>
          <a:p>
            <a:pPr marL="0" indent="0">
              <a:buNone/>
              <a:defRPr/>
            </a:pPr>
            <a:r>
              <a:rPr lang="en-US" sz="2400" dirty="0" err="1"/>
              <a:t>Domeniile</a:t>
            </a:r>
            <a:r>
              <a:rPr lang="en-US" sz="2400" dirty="0"/>
              <a:t> </a:t>
            </a:r>
            <a:r>
              <a:rPr lang="en-US" sz="2400" dirty="0" err="1"/>
              <a:t>ce</a:t>
            </a:r>
            <a:r>
              <a:rPr lang="en-US" sz="2400" dirty="0"/>
              <a:t> </a:t>
            </a:r>
            <a:r>
              <a:rPr lang="en-US" sz="2400" dirty="0" err="1"/>
              <a:t>trebuie</a:t>
            </a:r>
            <a:r>
              <a:rPr lang="en-US" sz="2400" dirty="0"/>
              <a:t> </a:t>
            </a:r>
            <a:r>
              <a:rPr lang="en-US" sz="2400" dirty="0" err="1"/>
              <a:t>incluse</a:t>
            </a:r>
            <a:r>
              <a:rPr lang="en-US" sz="2400" dirty="0"/>
              <a:t> </a:t>
            </a:r>
            <a:r>
              <a:rPr lang="en-US" sz="2400" dirty="0" err="1"/>
              <a:t>sunt</a:t>
            </a:r>
            <a:r>
              <a:rPr lang="en-US" sz="2400" dirty="0"/>
              <a:t>:</a:t>
            </a:r>
            <a:endParaRPr lang="ru-RU" sz="2400" dirty="0"/>
          </a:p>
          <a:p>
            <a:pPr>
              <a:defRPr/>
            </a:pPr>
            <a:r>
              <a:rPr lang="en-US" sz="2400" b="1" i="1" dirty="0" err="1">
                <a:solidFill>
                  <a:srgbClr val="C00000"/>
                </a:solidFill>
              </a:rPr>
              <a:t>Cerinţe</a:t>
            </a:r>
            <a:r>
              <a:rPr lang="en-US" sz="2400" b="1" i="1" dirty="0">
                <a:solidFill>
                  <a:srgbClr val="C00000"/>
                </a:solidFill>
              </a:rPr>
              <a:t> </a:t>
            </a:r>
            <a:r>
              <a:rPr lang="en-US" sz="2400" b="1" i="1" dirty="0" err="1">
                <a:solidFill>
                  <a:srgbClr val="C00000"/>
                </a:solidFill>
              </a:rPr>
              <a:t>funcţionale</a:t>
            </a:r>
            <a:r>
              <a:rPr lang="en-US" sz="2400" b="1" i="1" dirty="0">
                <a:solidFill>
                  <a:srgbClr val="C00000"/>
                </a:solidFill>
              </a:rPr>
              <a:t> </a:t>
            </a:r>
            <a:r>
              <a:rPr lang="en-US" sz="2400" dirty="0"/>
              <a:t>– </a:t>
            </a:r>
            <a:r>
              <a:rPr lang="en-US" sz="2400" dirty="0" err="1"/>
              <a:t>ce</a:t>
            </a:r>
            <a:r>
              <a:rPr lang="en-US" sz="2400" dirty="0"/>
              <a:t> </a:t>
            </a:r>
            <a:r>
              <a:rPr lang="en-US" sz="2400" dirty="0" err="1"/>
              <a:t>trebuie</a:t>
            </a:r>
            <a:r>
              <a:rPr lang="en-US" sz="2400" dirty="0"/>
              <a:t> </a:t>
            </a:r>
            <a:r>
              <a:rPr lang="en-US" sz="2400" dirty="0" err="1"/>
              <a:t>să</a:t>
            </a:r>
            <a:r>
              <a:rPr lang="en-US" sz="2400" dirty="0"/>
              <a:t> </a:t>
            </a:r>
            <a:r>
              <a:rPr lang="en-US" sz="2400" dirty="0" err="1"/>
              <a:t>realizeze</a:t>
            </a:r>
            <a:r>
              <a:rPr lang="en-US" sz="2400" dirty="0"/>
              <a:t> </a:t>
            </a:r>
            <a:r>
              <a:rPr lang="en-US" sz="2400" dirty="0" err="1"/>
              <a:t>sistemul</a:t>
            </a:r>
            <a:r>
              <a:rPr lang="en-US" sz="2400" dirty="0"/>
              <a:t>, de </a:t>
            </a:r>
            <a:r>
              <a:rPr lang="en-US" sz="2400" dirty="0" err="1"/>
              <a:t>exemplu</a:t>
            </a:r>
            <a:r>
              <a:rPr lang="en-US" sz="2400" dirty="0"/>
              <a:t> </a:t>
            </a:r>
            <a:r>
              <a:rPr lang="en-US" sz="2400" dirty="0" err="1"/>
              <a:t>pentru</a:t>
            </a:r>
            <a:r>
              <a:rPr lang="en-US" sz="2400" dirty="0"/>
              <a:t> a </a:t>
            </a:r>
            <a:r>
              <a:rPr lang="en-US" sz="2400" dirty="0" err="1"/>
              <a:t>păstra</a:t>
            </a:r>
            <a:r>
              <a:rPr lang="en-US" sz="2400" dirty="0"/>
              <a:t> </a:t>
            </a:r>
            <a:r>
              <a:rPr lang="en-US" sz="2400" dirty="0" err="1"/>
              <a:t>detalii</a:t>
            </a:r>
            <a:r>
              <a:rPr lang="en-US" sz="2400" dirty="0"/>
              <a:t> ale </a:t>
            </a:r>
            <a:r>
              <a:rPr lang="en-US" sz="2400" dirty="0" err="1"/>
              <a:t>arhivelor</a:t>
            </a:r>
            <a:r>
              <a:rPr lang="en-US" sz="2400" dirty="0"/>
              <a:t> </a:t>
            </a:r>
            <a:r>
              <a:rPr lang="en-US" sz="2400" dirty="0" err="1"/>
              <a:t>utilizatorilor</a:t>
            </a:r>
            <a:r>
              <a:rPr lang="en-US" sz="2400" dirty="0"/>
              <a:t>.</a:t>
            </a:r>
            <a:endParaRPr lang="ru-RU" sz="2400" dirty="0"/>
          </a:p>
          <a:p>
            <a:pPr>
              <a:defRPr/>
            </a:pPr>
            <a:r>
              <a:rPr lang="en-US" sz="2400" b="1" i="1" dirty="0" err="1">
                <a:solidFill>
                  <a:srgbClr val="C00000"/>
                </a:solidFill>
              </a:rPr>
              <a:t>Cerinţe</a:t>
            </a:r>
            <a:r>
              <a:rPr lang="en-US" sz="2400" b="1" i="1" dirty="0">
                <a:solidFill>
                  <a:srgbClr val="C00000"/>
                </a:solidFill>
              </a:rPr>
              <a:t> non-</a:t>
            </a:r>
            <a:r>
              <a:rPr lang="en-US" sz="2400" b="1" i="1" dirty="0" err="1">
                <a:solidFill>
                  <a:srgbClr val="C00000"/>
                </a:solidFill>
              </a:rPr>
              <a:t>funcţionale</a:t>
            </a:r>
            <a:r>
              <a:rPr lang="en-US" sz="2400" b="1" i="1" dirty="0">
                <a:solidFill>
                  <a:srgbClr val="C00000"/>
                </a:solidFill>
              </a:rPr>
              <a:t> </a:t>
            </a:r>
            <a:r>
              <a:rPr lang="en-US" sz="2400" dirty="0"/>
              <a:t>– </a:t>
            </a:r>
            <a:r>
              <a:rPr lang="en-US" sz="2400" dirty="0" err="1"/>
              <a:t>sunt</a:t>
            </a:r>
            <a:r>
              <a:rPr lang="en-US" sz="2400" dirty="0"/>
              <a:t> </a:t>
            </a:r>
            <a:r>
              <a:rPr lang="en-US" sz="2400" dirty="0" err="1"/>
              <a:t>două</a:t>
            </a:r>
            <a:r>
              <a:rPr lang="en-US" sz="2400" dirty="0"/>
              <a:t> </a:t>
            </a:r>
            <a:r>
              <a:rPr lang="en-US" sz="2400" dirty="0" err="1"/>
              <a:t>tipuri</a:t>
            </a:r>
            <a:r>
              <a:rPr lang="en-US" sz="2400" dirty="0"/>
              <a:t>:</a:t>
            </a:r>
            <a:endParaRPr lang="ru-RU" sz="2400" dirty="0"/>
          </a:p>
          <a:p>
            <a:pPr>
              <a:defRPr/>
            </a:pPr>
            <a:r>
              <a:rPr lang="en-US" sz="2400" b="1" i="1" dirty="0" err="1">
                <a:solidFill>
                  <a:srgbClr val="C00000"/>
                </a:solidFill>
              </a:rPr>
              <a:t>Constrângeri</a:t>
            </a:r>
            <a:r>
              <a:rPr lang="en-US" sz="2400" b="1" i="1" dirty="0">
                <a:solidFill>
                  <a:srgbClr val="C00000"/>
                </a:solidFill>
              </a:rPr>
              <a:t> de </a:t>
            </a:r>
            <a:r>
              <a:rPr lang="en-US" sz="2400" b="1" i="1" dirty="0" err="1">
                <a:solidFill>
                  <a:srgbClr val="C00000"/>
                </a:solidFill>
              </a:rPr>
              <a:t>performanţe</a:t>
            </a:r>
            <a:r>
              <a:rPr lang="en-US" sz="2400" b="1" i="1" dirty="0">
                <a:solidFill>
                  <a:srgbClr val="C00000"/>
                </a:solidFill>
              </a:rPr>
              <a:t> </a:t>
            </a:r>
            <a:r>
              <a:rPr lang="en-US" sz="2400" dirty="0"/>
              <a:t>– </a:t>
            </a:r>
            <a:r>
              <a:rPr lang="en-US" sz="2400" dirty="0" err="1"/>
              <a:t>ce</a:t>
            </a:r>
            <a:r>
              <a:rPr lang="en-US" sz="2400" dirty="0"/>
              <a:t> </a:t>
            </a:r>
            <a:r>
              <a:rPr lang="en-US" sz="2400" dirty="0" err="1"/>
              <a:t>performanţă</a:t>
            </a:r>
            <a:r>
              <a:rPr lang="en-US" sz="2400" dirty="0"/>
              <a:t> </a:t>
            </a:r>
            <a:r>
              <a:rPr lang="en-US" sz="2400" dirty="0" err="1"/>
              <a:t>este</a:t>
            </a:r>
            <a:r>
              <a:rPr lang="en-US" sz="2400" dirty="0"/>
              <a:t> </a:t>
            </a:r>
            <a:r>
              <a:rPr lang="en-US" sz="2400" dirty="0" err="1"/>
              <a:t>necesară</a:t>
            </a:r>
            <a:r>
              <a:rPr lang="en-US" sz="2400" dirty="0"/>
              <a:t> din </a:t>
            </a:r>
            <a:r>
              <a:rPr lang="en-US" sz="2400" dirty="0" err="1"/>
              <a:t>partea</a:t>
            </a:r>
            <a:r>
              <a:rPr lang="en-US" sz="2400" dirty="0"/>
              <a:t> </a:t>
            </a:r>
            <a:r>
              <a:rPr lang="en-US" sz="2400" dirty="0" err="1"/>
              <a:t>sistemului</a:t>
            </a:r>
            <a:r>
              <a:rPr lang="en-US" sz="2400" dirty="0"/>
              <a:t>, de </a:t>
            </a:r>
            <a:r>
              <a:rPr lang="en-US" sz="2400" dirty="0" err="1"/>
              <a:t>exemplu</a:t>
            </a:r>
            <a:r>
              <a:rPr lang="en-US" sz="2400" dirty="0"/>
              <a:t> </a:t>
            </a:r>
            <a:r>
              <a:rPr lang="en-US" sz="2400" dirty="0" err="1"/>
              <a:t>dacă</a:t>
            </a:r>
            <a:r>
              <a:rPr lang="en-US" sz="2400" dirty="0"/>
              <a:t> </a:t>
            </a:r>
            <a:r>
              <a:rPr lang="en-US" sz="2400" dirty="0" err="1"/>
              <a:t>va</a:t>
            </a:r>
            <a:r>
              <a:rPr lang="en-US" sz="2400" dirty="0"/>
              <a:t> </a:t>
            </a:r>
            <a:r>
              <a:rPr lang="en-US" sz="2400" dirty="0" err="1"/>
              <a:t>aduce</a:t>
            </a:r>
            <a:r>
              <a:rPr lang="en-US" sz="2400" dirty="0"/>
              <a:t> la </a:t>
            </a:r>
            <a:r>
              <a:rPr lang="en-US" sz="2400" dirty="0" err="1"/>
              <a:t>zi</a:t>
            </a:r>
            <a:r>
              <a:rPr lang="en-US" sz="2400" dirty="0"/>
              <a:t> </a:t>
            </a:r>
            <a:r>
              <a:rPr lang="en-US" sz="2400" dirty="0" err="1"/>
              <a:t>arhivele</a:t>
            </a:r>
            <a:r>
              <a:rPr lang="en-US" sz="2400" dirty="0"/>
              <a:t> </a:t>
            </a:r>
            <a:r>
              <a:rPr lang="en-US" sz="2400" dirty="0" err="1"/>
              <a:t>clienţior</a:t>
            </a:r>
            <a:r>
              <a:rPr lang="en-US" sz="2400" dirty="0"/>
              <a:t> </a:t>
            </a:r>
            <a:r>
              <a:rPr lang="en-US" sz="2400" dirty="0" err="1"/>
              <a:t>peste</a:t>
            </a:r>
            <a:r>
              <a:rPr lang="en-US" sz="2400" dirty="0"/>
              <a:t> </a:t>
            </a:r>
            <a:r>
              <a:rPr lang="en-US" sz="2400" dirty="0" err="1"/>
              <a:t>noapte</a:t>
            </a:r>
            <a:r>
              <a:rPr lang="en-US" sz="2400" dirty="0"/>
              <a:t>.</a:t>
            </a:r>
            <a:endParaRPr lang="ru-RU" sz="2400" dirty="0"/>
          </a:p>
          <a:p>
            <a:pPr>
              <a:defRPr/>
            </a:pPr>
            <a:r>
              <a:rPr lang="en-US" sz="2400" b="1" i="1" dirty="0" err="1">
                <a:solidFill>
                  <a:srgbClr val="C00000"/>
                </a:solidFill>
              </a:rPr>
              <a:t>Contrângeri</a:t>
            </a:r>
            <a:r>
              <a:rPr lang="en-US" sz="2400" b="1" i="1" dirty="0">
                <a:solidFill>
                  <a:srgbClr val="C00000"/>
                </a:solidFill>
              </a:rPr>
              <a:t> de </a:t>
            </a:r>
            <a:r>
              <a:rPr lang="en-US" sz="2400" b="1" i="1" dirty="0" err="1">
                <a:solidFill>
                  <a:srgbClr val="C00000"/>
                </a:solidFill>
              </a:rPr>
              <a:t>dezvoltare</a:t>
            </a:r>
            <a:r>
              <a:rPr lang="en-US" sz="2400" b="1" i="1" dirty="0">
                <a:solidFill>
                  <a:srgbClr val="C00000"/>
                </a:solidFill>
              </a:rPr>
              <a:t> </a:t>
            </a:r>
            <a:r>
              <a:rPr lang="en-US" sz="2400" dirty="0"/>
              <a:t>– </a:t>
            </a:r>
            <a:r>
              <a:rPr lang="en-US" sz="2400" dirty="0" err="1"/>
              <a:t>ce</a:t>
            </a:r>
            <a:r>
              <a:rPr lang="en-US" sz="2400" dirty="0"/>
              <a:t> </a:t>
            </a:r>
            <a:r>
              <a:rPr lang="en-US" sz="2400" dirty="0" err="1"/>
              <a:t>restricţii</a:t>
            </a:r>
            <a:r>
              <a:rPr lang="en-US" sz="2400" dirty="0"/>
              <a:t> </a:t>
            </a:r>
            <a:r>
              <a:rPr lang="en-US" sz="2400" dirty="0" err="1"/>
              <a:t>asupra</a:t>
            </a:r>
            <a:r>
              <a:rPr lang="en-US" sz="2400" dirty="0"/>
              <a:t> </a:t>
            </a:r>
            <a:r>
              <a:rPr lang="en-US" sz="2400" dirty="0" err="1"/>
              <a:t>dezvoltării</a:t>
            </a:r>
            <a:r>
              <a:rPr lang="en-US" sz="2400" dirty="0"/>
              <a:t> se </a:t>
            </a:r>
            <a:r>
              <a:rPr lang="en-US" sz="2400" dirty="0" err="1"/>
              <a:t>vor</a:t>
            </a:r>
            <a:r>
              <a:rPr lang="en-US" sz="2400" dirty="0"/>
              <a:t> </a:t>
            </a:r>
            <a:r>
              <a:rPr lang="en-US" sz="2400" dirty="0" err="1"/>
              <a:t>aplica</a:t>
            </a:r>
            <a:r>
              <a:rPr lang="en-US" sz="2400" dirty="0"/>
              <a:t>, de </a:t>
            </a:r>
            <a:r>
              <a:rPr lang="en-US" sz="2400" dirty="0" err="1"/>
              <a:t>exemplu</a:t>
            </a:r>
            <a:r>
              <a:rPr lang="en-US" sz="2400" dirty="0"/>
              <a:t> </a:t>
            </a:r>
            <a:r>
              <a:rPr lang="en-US" sz="2400" dirty="0" err="1"/>
              <a:t>dacă</a:t>
            </a:r>
            <a:r>
              <a:rPr lang="en-US" sz="2400" dirty="0"/>
              <a:t> </a:t>
            </a:r>
            <a:r>
              <a:rPr lang="en-US" sz="2400" dirty="0" err="1"/>
              <a:t>sistemul</a:t>
            </a:r>
            <a:r>
              <a:rPr lang="en-US" sz="2400" dirty="0"/>
              <a:t> </a:t>
            </a:r>
            <a:r>
              <a:rPr lang="en-US" sz="2400" dirty="0" err="1"/>
              <a:t>trebuie</a:t>
            </a:r>
            <a:r>
              <a:rPr lang="en-US" sz="2400" dirty="0"/>
              <a:t> </a:t>
            </a:r>
            <a:r>
              <a:rPr lang="en-US" sz="2400" dirty="0" err="1"/>
              <a:t>să</a:t>
            </a:r>
            <a:r>
              <a:rPr lang="en-US" sz="2400" dirty="0"/>
              <a:t> fie </a:t>
            </a:r>
            <a:r>
              <a:rPr lang="en-US" sz="2400" dirty="0" err="1"/>
              <a:t>disponibil</a:t>
            </a:r>
            <a:r>
              <a:rPr lang="en-US" sz="2400" dirty="0"/>
              <a:t> la un </a:t>
            </a:r>
            <a:r>
              <a:rPr lang="en-US" sz="2400" dirty="0" err="1"/>
              <a:t>anumit</a:t>
            </a:r>
            <a:r>
              <a:rPr lang="en-US" sz="2400" dirty="0"/>
              <a:t> moment.</a:t>
            </a:r>
            <a:endParaRPr lang="ru-RU" sz="2400" dirty="0"/>
          </a:p>
          <a:p>
            <a:pPr>
              <a:defRPr/>
            </a:pPr>
            <a:r>
              <a:rPr lang="en-US" sz="2400" b="1" i="1" dirty="0" err="1">
                <a:solidFill>
                  <a:srgbClr val="C00000"/>
                </a:solidFill>
              </a:rPr>
              <a:t>Obiectivele</a:t>
            </a:r>
            <a:r>
              <a:rPr lang="en-US" sz="2400" b="1" i="1" dirty="0">
                <a:solidFill>
                  <a:srgbClr val="C00000"/>
                </a:solidFill>
              </a:rPr>
              <a:t> de design </a:t>
            </a:r>
            <a:r>
              <a:rPr lang="en-US" sz="2400" dirty="0"/>
              <a:t>– care </a:t>
            </a:r>
            <a:r>
              <a:rPr lang="en-US" sz="2400" dirty="0" err="1"/>
              <a:t>sunt</a:t>
            </a:r>
            <a:r>
              <a:rPr lang="en-US" sz="2400" dirty="0"/>
              <a:t> </a:t>
            </a:r>
            <a:r>
              <a:rPr lang="en-US" sz="2400" dirty="0" err="1"/>
              <a:t>cele</a:t>
            </a:r>
            <a:r>
              <a:rPr lang="en-US" sz="2400" dirty="0"/>
              <a:t> </a:t>
            </a:r>
            <a:r>
              <a:rPr lang="en-US" sz="2400" dirty="0" err="1"/>
              <a:t>mai</a:t>
            </a:r>
            <a:r>
              <a:rPr lang="en-US" sz="2400" dirty="0"/>
              <a:t> </a:t>
            </a:r>
            <a:r>
              <a:rPr lang="en-US" sz="2400" dirty="0" err="1"/>
              <a:t>importante</a:t>
            </a:r>
            <a:r>
              <a:rPr lang="en-US" sz="2400" dirty="0"/>
              <a:t> </a:t>
            </a:r>
            <a:r>
              <a:rPr lang="en-US" sz="2400" dirty="0" err="1"/>
              <a:t>caracteristici</a:t>
            </a:r>
            <a:r>
              <a:rPr lang="en-US" sz="2400" dirty="0"/>
              <a:t> </a:t>
            </a:r>
            <a:r>
              <a:rPr lang="en-US" sz="2400" dirty="0" err="1"/>
              <a:t>ce</a:t>
            </a:r>
            <a:r>
              <a:rPr lang="en-US" sz="2400" dirty="0"/>
              <a:t> se </a:t>
            </a:r>
            <a:r>
              <a:rPr lang="en-US" sz="2400" dirty="0" err="1"/>
              <a:t>aplică</a:t>
            </a:r>
            <a:r>
              <a:rPr lang="en-US" sz="2400" dirty="0"/>
              <a:t> </a:t>
            </a:r>
            <a:r>
              <a:rPr lang="en-US" sz="2400" dirty="0" err="1"/>
              <a:t>sistemului</a:t>
            </a:r>
            <a:r>
              <a:rPr lang="en-US" sz="2400" dirty="0"/>
              <a:t>.</a:t>
            </a:r>
            <a:endParaRPr lang="ru-RU" sz="2400" dirty="0"/>
          </a:p>
          <a:p>
            <a:pPr>
              <a:defRPr/>
            </a:pPr>
            <a:endParaRPr lang="ru-RU" dirty="0"/>
          </a:p>
        </p:txBody>
      </p:sp>
    </p:spTree>
    <p:extLst>
      <p:ext uri="{BB962C8B-B14F-4D97-AF65-F5344CB8AC3E}">
        <p14:creationId xmlns:p14="http://schemas.microsoft.com/office/powerpoint/2010/main" val="18339182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9490" y="346076"/>
            <a:ext cx="11208327" cy="5445125"/>
          </a:xfrm>
        </p:spPr>
        <p:txBody>
          <a:bodyPr/>
          <a:lstStyle/>
          <a:p>
            <a:pPr marL="0" indent="0">
              <a:buNone/>
              <a:defRPr/>
            </a:pPr>
            <a:r>
              <a:rPr lang="en-US" altLang="ru-RU" sz="2400" b="1" i="1" dirty="0" err="1">
                <a:solidFill>
                  <a:srgbClr val="002060"/>
                </a:solidFill>
              </a:rPr>
              <a:t>Specificaţiile</a:t>
            </a:r>
            <a:r>
              <a:rPr lang="en-US" altLang="ru-RU" sz="2400" b="1" i="1" dirty="0">
                <a:solidFill>
                  <a:srgbClr val="002060"/>
                </a:solidFill>
              </a:rPr>
              <a:t> </a:t>
            </a:r>
            <a:r>
              <a:rPr lang="en-US" altLang="ru-RU" sz="2400" b="1" i="1" dirty="0" err="1">
                <a:solidFill>
                  <a:srgbClr val="002060"/>
                </a:solidFill>
              </a:rPr>
              <a:t>sistemului</a:t>
            </a:r>
            <a:endParaRPr lang="ro-RO" sz="2400" b="1" i="1" dirty="0" smtClean="0">
              <a:solidFill>
                <a:srgbClr val="002060"/>
              </a:solidFill>
            </a:endParaRPr>
          </a:p>
          <a:p>
            <a:pPr marL="0" indent="0">
              <a:buNone/>
              <a:defRPr/>
            </a:pPr>
            <a:r>
              <a:rPr lang="en-US" sz="2400" dirty="0" err="1" smtClean="0"/>
              <a:t>Specificaţiile</a:t>
            </a:r>
            <a:r>
              <a:rPr lang="en-US" sz="2400" dirty="0" smtClean="0"/>
              <a:t> </a:t>
            </a:r>
            <a:r>
              <a:rPr lang="en-US" sz="2400" dirty="0" err="1"/>
              <a:t>sistemului</a:t>
            </a:r>
            <a:r>
              <a:rPr lang="en-US" sz="2400" dirty="0"/>
              <a:t> au </a:t>
            </a:r>
            <a:r>
              <a:rPr lang="en-US" sz="2400" dirty="0" err="1"/>
              <a:t>loc</a:t>
            </a:r>
            <a:r>
              <a:rPr lang="en-US" sz="2400" dirty="0"/>
              <a:t> </a:t>
            </a:r>
            <a:r>
              <a:rPr lang="en-US" sz="2400" dirty="0" err="1"/>
              <a:t>atunci</a:t>
            </a:r>
            <a:r>
              <a:rPr lang="en-US" sz="2400" dirty="0"/>
              <a:t> </a:t>
            </a:r>
            <a:r>
              <a:rPr lang="en-US" sz="2400" dirty="0" err="1"/>
              <a:t>când</a:t>
            </a:r>
            <a:r>
              <a:rPr lang="en-US" sz="2400" dirty="0"/>
              <a:t> se </a:t>
            </a:r>
            <a:r>
              <a:rPr lang="en-US" sz="2400" dirty="0" err="1"/>
              <a:t>trece</a:t>
            </a:r>
            <a:r>
              <a:rPr lang="en-US" sz="2400" dirty="0"/>
              <a:t> de la </a:t>
            </a:r>
            <a:r>
              <a:rPr lang="en-US" sz="2400" dirty="0" err="1"/>
              <a:t>concentrarea</a:t>
            </a:r>
            <a:r>
              <a:rPr lang="en-US" sz="2400" dirty="0"/>
              <a:t> </a:t>
            </a:r>
            <a:r>
              <a:rPr lang="en-US" sz="2400" dirty="0" err="1"/>
              <a:t>pe</a:t>
            </a:r>
            <a:r>
              <a:rPr lang="en-US" sz="2400" dirty="0"/>
              <a:t> </a:t>
            </a:r>
            <a:r>
              <a:rPr lang="en-US" sz="2400" dirty="0" err="1"/>
              <a:t>utilizatori</a:t>
            </a:r>
            <a:r>
              <a:rPr lang="en-US" sz="2400" dirty="0"/>
              <a:t> la </a:t>
            </a:r>
            <a:r>
              <a:rPr lang="en-US" sz="2400" dirty="0" err="1"/>
              <a:t>sistemul</a:t>
            </a:r>
            <a:r>
              <a:rPr lang="en-US" sz="2400" dirty="0"/>
              <a:t> </a:t>
            </a:r>
            <a:r>
              <a:rPr lang="en-US" sz="2400" dirty="0" err="1"/>
              <a:t>în</a:t>
            </a:r>
            <a:r>
              <a:rPr lang="en-US" sz="2400" dirty="0"/>
              <a:t> </a:t>
            </a:r>
            <a:r>
              <a:rPr lang="en-US" sz="2400" dirty="0" err="1"/>
              <a:t>dezoltare</a:t>
            </a:r>
            <a:r>
              <a:rPr lang="en-US" sz="2400" dirty="0"/>
              <a:t>. Este design-</a:t>
            </a:r>
            <a:r>
              <a:rPr lang="en-US" sz="2400" dirty="0" err="1"/>
              <a:t>ul</a:t>
            </a:r>
            <a:r>
              <a:rPr lang="en-US" sz="2400" dirty="0"/>
              <a:t> logic a </a:t>
            </a:r>
            <a:r>
              <a:rPr lang="en-US" sz="2400" dirty="0" err="1"/>
              <a:t>sistemului</a:t>
            </a:r>
            <a:r>
              <a:rPr lang="en-US" sz="2400" dirty="0"/>
              <a:t> </a:t>
            </a:r>
            <a:r>
              <a:rPr lang="en-US" sz="2400" dirty="0" smtClean="0"/>
              <a:t>soft </a:t>
            </a:r>
            <a:r>
              <a:rPr lang="en-US" sz="2400" dirty="0" err="1"/>
              <a:t>şi</a:t>
            </a:r>
            <a:r>
              <a:rPr lang="en-US" sz="2400" dirty="0"/>
              <a:t> </a:t>
            </a:r>
            <a:r>
              <a:rPr lang="en-US" sz="2400" dirty="0" err="1"/>
              <a:t>modul</a:t>
            </a:r>
            <a:r>
              <a:rPr lang="en-US" sz="2400" dirty="0"/>
              <a:t> de a-l </a:t>
            </a:r>
            <a:r>
              <a:rPr lang="en-US" sz="2400" dirty="0" err="1"/>
              <a:t>realiza</a:t>
            </a:r>
            <a:r>
              <a:rPr lang="en-US" sz="2400" dirty="0"/>
              <a:t>. </a:t>
            </a:r>
            <a:endParaRPr lang="ro-RO" sz="2400" dirty="0" smtClean="0"/>
          </a:p>
          <a:p>
            <a:pPr marL="0" indent="0">
              <a:buNone/>
              <a:defRPr/>
            </a:pPr>
            <a:r>
              <a:rPr lang="en-US" sz="2400" b="1" i="1" dirty="0" err="1" smtClean="0">
                <a:solidFill>
                  <a:srgbClr val="002060"/>
                </a:solidFill>
              </a:rPr>
              <a:t>Acoperă</a:t>
            </a:r>
            <a:r>
              <a:rPr lang="en-US" sz="2400" b="1" i="1" dirty="0">
                <a:solidFill>
                  <a:srgbClr val="002060"/>
                </a:solidFill>
              </a:rPr>
              <a:t>:</a:t>
            </a:r>
            <a:endParaRPr lang="ru-RU" sz="2400" b="1" i="1" dirty="0">
              <a:solidFill>
                <a:srgbClr val="002060"/>
              </a:solidFill>
            </a:endParaRPr>
          </a:p>
          <a:p>
            <a:pPr>
              <a:buClrTx/>
              <a:buFont typeface="Wingdings" panose="05000000000000000000" pitchFamily="2" charset="2"/>
              <a:buChar char="Ø"/>
              <a:defRPr/>
            </a:pPr>
            <a:r>
              <a:rPr lang="en-US" sz="2400" b="1" i="1" dirty="0" err="1">
                <a:solidFill>
                  <a:srgbClr val="C00000"/>
                </a:solidFill>
              </a:rPr>
              <a:t>Procesele</a:t>
            </a:r>
            <a:r>
              <a:rPr lang="en-US" sz="2400" b="1" i="1" dirty="0">
                <a:solidFill>
                  <a:srgbClr val="C00000"/>
                </a:solidFill>
              </a:rPr>
              <a:t> </a:t>
            </a:r>
            <a:r>
              <a:rPr lang="en-US" sz="2400" b="1" i="1" dirty="0" err="1">
                <a:solidFill>
                  <a:srgbClr val="C00000"/>
                </a:solidFill>
              </a:rPr>
              <a:t>sistemului</a:t>
            </a:r>
            <a:r>
              <a:rPr lang="en-US" sz="2400" b="1" i="1" dirty="0">
                <a:solidFill>
                  <a:srgbClr val="C00000"/>
                </a:solidFill>
              </a:rPr>
              <a:t> </a:t>
            </a:r>
            <a:r>
              <a:rPr lang="en-US" sz="2400" dirty="0"/>
              <a:t>– </a:t>
            </a:r>
            <a:r>
              <a:rPr lang="en-US" sz="2400" dirty="0" err="1"/>
              <a:t>ce</a:t>
            </a:r>
            <a:r>
              <a:rPr lang="en-US" sz="2400" dirty="0"/>
              <a:t> </a:t>
            </a:r>
            <a:r>
              <a:rPr lang="en-US" sz="2400" dirty="0" err="1"/>
              <a:t>proces</a:t>
            </a:r>
            <a:r>
              <a:rPr lang="en-US" sz="2400" dirty="0"/>
              <a:t> </a:t>
            </a:r>
            <a:r>
              <a:rPr lang="en-US" sz="2400" dirty="0" err="1"/>
              <a:t>tehnic</a:t>
            </a:r>
            <a:r>
              <a:rPr lang="en-US" sz="2400" dirty="0"/>
              <a:t> </a:t>
            </a:r>
            <a:r>
              <a:rPr lang="en-US" sz="2400" dirty="0" err="1"/>
              <a:t>este</a:t>
            </a:r>
            <a:r>
              <a:rPr lang="en-US" sz="2400" dirty="0"/>
              <a:t> </a:t>
            </a:r>
            <a:r>
              <a:rPr lang="en-US" sz="2400" dirty="0" err="1"/>
              <a:t>necesar</a:t>
            </a:r>
            <a:r>
              <a:rPr lang="en-US" sz="2400" dirty="0"/>
              <a:t> </a:t>
            </a:r>
            <a:r>
              <a:rPr lang="en-US" sz="2400" dirty="0" err="1"/>
              <a:t>pentru</a:t>
            </a:r>
            <a:r>
              <a:rPr lang="en-US" sz="2400" dirty="0"/>
              <a:t> a </a:t>
            </a:r>
            <a:r>
              <a:rPr lang="en-US" sz="2400" dirty="0" err="1"/>
              <a:t>implementa</a:t>
            </a:r>
            <a:r>
              <a:rPr lang="en-US" sz="2400" dirty="0"/>
              <a:t> </a:t>
            </a:r>
            <a:r>
              <a:rPr lang="en-US" sz="2400" dirty="0" err="1"/>
              <a:t>fiecare</a:t>
            </a:r>
            <a:r>
              <a:rPr lang="en-US" sz="2400" dirty="0"/>
              <a:t> </a:t>
            </a:r>
            <a:r>
              <a:rPr lang="en-US" sz="2400" dirty="0" err="1"/>
              <a:t>proces</a:t>
            </a:r>
            <a:r>
              <a:rPr lang="en-US" sz="2400" dirty="0"/>
              <a:t> de </a:t>
            </a:r>
            <a:r>
              <a:rPr lang="en-US" sz="2400" dirty="0" err="1"/>
              <a:t>afaceri</a:t>
            </a:r>
            <a:r>
              <a:rPr lang="en-US" sz="2400" dirty="0"/>
              <a:t>.</a:t>
            </a:r>
            <a:endParaRPr lang="ru-RU" sz="2400" dirty="0"/>
          </a:p>
          <a:p>
            <a:pPr>
              <a:buClrTx/>
              <a:buFont typeface="Wingdings" panose="05000000000000000000" pitchFamily="2" charset="2"/>
              <a:buChar char="Ø"/>
              <a:defRPr/>
            </a:pPr>
            <a:r>
              <a:rPr lang="en-US" sz="2400" b="1" i="1" dirty="0" err="1">
                <a:solidFill>
                  <a:srgbClr val="C00000"/>
                </a:solidFill>
              </a:rPr>
              <a:t>Interfeţe</a:t>
            </a:r>
            <a:r>
              <a:rPr lang="en-US" sz="2400" b="1" i="1" dirty="0">
                <a:solidFill>
                  <a:srgbClr val="C00000"/>
                </a:solidFill>
              </a:rPr>
              <a:t> </a:t>
            </a:r>
            <a:r>
              <a:rPr lang="en-US" sz="2400" b="1" i="1" dirty="0" err="1">
                <a:solidFill>
                  <a:srgbClr val="C00000"/>
                </a:solidFill>
              </a:rPr>
              <a:t>externe</a:t>
            </a:r>
            <a:r>
              <a:rPr lang="en-US" sz="2400" b="1" i="1" dirty="0">
                <a:solidFill>
                  <a:srgbClr val="C00000"/>
                </a:solidFill>
              </a:rPr>
              <a:t> </a:t>
            </a:r>
            <a:r>
              <a:rPr lang="en-US" sz="2400" dirty="0"/>
              <a:t>– </a:t>
            </a:r>
            <a:r>
              <a:rPr lang="en-US" sz="2400" dirty="0" err="1"/>
              <a:t>ceea</a:t>
            </a:r>
            <a:r>
              <a:rPr lang="en-US" sz="2400" dirty="0"/>
              <a:t> </a:t>
            </a:r>
            <a:r>
              <a:rPr lang="en-US" sz="2400" dirty="0" err="1"/>
              <a:t>ce</a:t>
            </a:r>
            <a:r>
              <a:rPr lang="en-US" sz="2400" dirty="0"/>
              <a:t> </a:t>
            </a:r>
            <a:r>
              <a:rPr lang="en-US" sz="2400" dirty="0" err="1"/>
              <a:t>este</a:t>
            </a:r>
            <a:r>
              <a:rPr lang="en-US" sz="2400" dirty="0"/>
              <a:t> </a:t>
            </a:r>
            <a:r>
              <a:rPr lang="en-US" sz="2400" dirty="0" err="1"/>
              <a:t>necesar</a:t>
            </a:r>
            <a:r>
              <a:rPr lang="en-US" sz="2400" dirty="0"/>
              <a:t> </a:t>
            </a:r>
            <a:r>
              <a:rPr lang="en-US" sz="2400" dirty="0" err="1"/>
              <a:t>pentru</a:t>
            </a:r>
            <a:r>
              <a:rPr lang="en-US" sz="2400" dirty="0"/>
              <a:t> </a:t>
            </a:r>
            <a:r>
              <a:rPr lang="en-US" sz="2400" dirty="0" err="1"/>
              <a:t>sistem</a:t>
            </a:r>
            <a:r>
              <a:rPr lang="en-US" sz="2400" dirty="0"/>
              <a:t> </a:t>
            </a:r>
            <a:r>
              <a:rPr lang="en-US" sz="2400" dirty="0" err="1"/>
              <a:t>pentru</a:t>
            </a:r>
            <a:r>
              <a:rPr lang="en-US" sz="2400" dirty="0"/>
              <a:t> a </a:t>
            </a:r>
            <a:r>
              <a:rPr lang="en-US" sz="2400" dirty="0" err="1"/>
              <a:t>comunica</a:t>
            </a:r>
            <a:r>
              <a:rPr lang="en-US" sz="2400" dirty="0"/>
              <a:t> </a:t>
            </a:r>
            <a:r>
              <a:rPr lang="en-US" sz="2400" dirty="0" err="1"/>
              <a:t>în</a:t>
            </a:r>
            <a:r>
              <a:rPr lang="en-US" sz="2400" dirty="0"/>
              <a:t> </a:t>
            </a:r>
            <a:r>
              <a:rPr lang="en-US" sz="2400" dirty="0" err="1"/>
              <a:t>afară</a:t>
            </a:r>
            <a:r>
              <a:rPr lang="en-US" sz="2400" dirty="0"/>
              <a:t>, </a:t>
            </a:r>
            <a:r>
              <a:rPr lang="en-US" sz="2400" dirty="0" err="1"/>
              <a:t>inclusiv</a:t>
            </a:r>
            <a:r>
              <a:rPr lang="en-US" sz="2400" dirty="0"/>
              <a:t>:</a:t>
            </a:r>
            <a:endParaRPr lang="ru-RU" sz="2400" dirty="0"/>
          </a:p>
          <a:p>
            <a:pPr>
              <a:buClrTx/>
              <a:buFont typeface="Wingdings" panose="05000000000000000000" pitchFamily="2" charset="2"/>
              <a:buChar char="Ø"/>
              <a:defRPr/>
            </a:pPr>
            <a:r>
              <a:rPr lang="en-US" sz="2400" b="1" i="1" dirty="0" err="1">
                <a:solidFill>
                  <a:srgbClr val="C00000"/>
                </a:solidFill>
              </a:rPr>
              <a:t>Interfeţe</a:t>
            </a:r>
            <a:r>
              <a:rPr lang="en-US" sz="2400" b="1" i="1" dirty="0">
                <a:solidFill>
                  <a:srgbClr val="C00000"/>
                </a:solidFill>
              </a:rPr>
              <a:t> </a:t>
            </a:r>
            <a:r>
              <a:rPr lang="en-US" sz="2400" b="1" i="1" dirty="0" err="1">
                <a:solidFill>
                  <a:srgbClr val="C00000"/>
                </a:solidFill>
              </a:rPr>
              <a:t>tranzacţionale</a:t>
            </a:r>
            <a:r>
              <a:rPr lang="en-US" sz="2400" b="1" i="1" dirty="0">
                <a:solidFill>
                  <a:srgbClr val="C00000"/>
                </a:solidFill>
              </a:rPr>
              <a:t> </a:t>
            </a:r>
            <a:r>
              <a:rPr lang="en-US" sz="2400" dirty="0"/>
              <a:t>– </a:t>
            </a:r>
            <a:r>
              <a:rPr lang="en-US" sz="2400" dirty="0" err="1"/>
              <a:t>ceea</a:t>
            </a:r>
            <a:r>
              <a:rPr lang="en-US" sz="2400" dirty="0"/>
              <a:t> </a:t>
            </a:r>
            <a:r>
              <a:rPr lang="en-US" sz="2400" dirty="0" err="1"/>
              <a:t>ce</a:t>
            </a:r>
            <a:r>
              <a:rPr lang="en-US" sz="2400" dirty="0"/>
              <a:t> </a:t>
            </a:r>
            <a:r>
              <a:rPr lang="en-US" sz="2400" dirty="0" err="1"/>
              <a:t>este</a:t>
            </a:r>
            <a:r>
              <a:rPr lang="en-US" sz="2400" dirty="0"/>
              <a:t> </a:t>
            </a:r>
            <a:r>
              <a:rPr lang="en-US" sz="2400" dirty="0" err="1"/>
              <a:t>necesar</a:t>
            </a:r>
            <a:r>
              <a:rPr lang="en-US" sz="2400" dirty="0"/>
              <a:t> </a:t>
            </a:r>
            <a:r>
              <a:rPr lang="en-US" sz="2400" dirty="0" err="1"/>
              <a:t>pentru</a:t>
            </a:r>
            <a:r>
              <a:rPr lang="en-US" sz="2400" dirty="0"/>
              <a:t> a </a:t>
            </a:r>
            <a:r>
              <a:rPr lang="en-US" sz="2400" dirty="0" err="1"/>
              <a:t>comunica</a:t>
            </a:r>
            <a:r>
              <a:rPr lang="en-US" sz="2400" dirty="0"/>
              <a:t> cu </a:t>
            </a:r>
            <a:r>
              <a:rPr lang="en-US" sz="2400" dirty="0" err="1"/>
              <a:t>utilizatorii</a:t>
            </a:r>
            <a:r>
              <a:rPr lang="en-US" sz="2400" dirty="0"/>
              <a:t> (cum </a:t>
            </a:r>
            <a:r>
              <a:rPr lang="en-US" sz="2400" dirty="0" err="1"/>
              <a:t>ar</a:t>
            </a:r>
            <a:r>
              <a:rPr lang="en-US" sz="2400" dirty="0"/>
              <a:t> fi </a:t>
            </a:r>
            <a:r>
              <a:rPr lang="en-US" sz="2400" dirty="0" err="1"/>
              <a:t>monitoare</a:t>
            </a:r>
            <a:r>
              <a:rPr lang="en-US" sz="2400" dirty="0"/>
              <a:t>).</a:t>
            </a:r>
            <a:endParaRPr lang="ru-RU" sz="2400" dirty="0"/>
          </a:p>
          <a:p>
            <a:pPr>
              <a:buClrTx/>
              <a:buFont typeface="Wingdings" panose="05000000000000000000" pitchFamily="2" charset="2"/>
              <a:buChar char="Ø"/>
              <a:defRPr/>
            </a:pPr>
            <a:r>
              <a:rPr lang="en-US" sz="2400" b="1" i="1" dirty="0" err="1">
                <a:solidFill>
                  <a:srgbClr val="C00000"/>
                </a:solidFill>
              </a:rPr>
              <a:t>Interfeţe</a:t>
            </a:r>
            <a:r>
              <a:rPr lang="en-US" sz="2400" b="1" i="1" dirty="0">
                <a:solidFill>
                  <a:srgbClr val="C00000"/>
                </a:solidFill>
              </a:rPr>
              <a:t> de </a:t>
            </a:r>
            <a:r>
              <a:rPr lang="en-US" sz="2400" b="1" i="1" dirty="0" err="1">
                <a:solidFill>
                  <a:srgbClr val="C00000"/>
                </a:solidFill>
              </a:rPr>
              <a:t>raport</a:t>
            </a:r>
            <a:r>
              <a:rPr lang="en-US" sz="2400" b="1" i="1" dirty="0">
                <a:solidFill>
                  <a:srgbClr val="C00000"/>
                </a:solidFill>
              </a:rPr>
              <a:t> </a:t>
            </a:r>
            <a:r>
              <a:rPr lang="en-US" sz="2400" dirty="0"/>
              <a:t>– </a:t>
            </a:r>
            <a:r>
              <a:rPr lang="en-US" sz="2400" dirty="0" err="1"/>
              <a:t>ce</a:t>
            </a:r>
            <a:r>
              <a:rPr lang="en-US" sz="2400" dirty="0"/>
              <a:t> </a:t>
            </a:r>
            <a:r>
              <a:rPr lang="en-US" sz="2400" dirty="0" err="1"/>
              <a:t>tipuri</a:t>
            </a:r>
            <a:r>
              <a:rPr lang="en-US" sz="2400" dirty="0"/>
              <a:t> de </a:t>
            </a:r>
            <a:r>
              <a:rPr lang="en-US" sz="2400" dirty="0" err="1"/>
              <a:t>rapoarte</a:t>
            </a:r>
            <a:r>
              <a:rPr lang="en-US" sz="2400" dirty="0"/>
              <a:t> </a:t>
            </a:r>
            <a:r>
              <a:rPr lang="en-US" sz="2400" dirty="0" err="1"/>
              <a:t>sunt</a:t>
            </a:r>
            <a:r>
              <a:rPr lang="en-US" sz="2400" dirty="0"/>
              <a:t> </a:t>
            </a:r>
            <a:r>
              <a:rPr lang="en-US" sz="2400" dirty="0" err="1"/>
              <a:t>necesare</a:t>
            </a:r>
            <a:r>
              <a:rPr lang="en-US" sz="2400" dirty="0"/>
              <a:t>.</a:t>
            </a:r>
            <a:endParaRPr lang="ru-RU" sz="2400" dirty="0"/>
          </a:p>
          <a:p>
            <a:pPr>
              <a:buClrTx/>
              <a:buFont typeface="Wingdings" panose="05000000000000000000" pitchFamily="2" charset="2"/>
              <a:buChar char="Ø"/>
              <a:defRPr/>
            </a:pPr>
            <a:r>
              <a:rPr lang="en-US" sz="2400" b="1" i="1" dirty="0" err="1">
                <a:solidFill>
                  <a:srgbClr val="C00000"/>
                </a:solidFill>
              </a:rPr>
              <a:t>Interfeţe</a:t>
            </a:r>
            <a:r>
              <a:rPr lang="en-US" sz="2400" b="1" i="1" dirty="0">
                <a:solidFill>
                  <a:srgbClr val="C00000"/>
                </a:solidFill>
              </a:rPr>
              <a:t> de </a:t>
            </a:r>
            <a:r>
              <a:rPr lang="en-US" sz="2400" b="1" i="1" dirty="0" err="1">
                <a:solidFill>
                  <a:srgbClr val="C00000"/>
                </a:solidFill>
              </a:rPr>
              <a:t>aplicaţii</a:t>
            </a:r>
            <a:r>
              <a:rPr lang="en-US" sz="2400" b="1" i="1" dirty="0">
                <a:solidFill>
                  <a:srgbClr val="C00000"/>
                </a:solidFill>
              </a:rPr>
              <a:t> </a:t>
            </a:r>
            <a:r>
              <a:rPr lang="en-US" sz="2400" dirty="0"/>
              <a:t>– </a:t>
            </a:r>
            <a:r>
              <a:rPr lang="en-US" sz="2400" dirty="0" err="1"/>
              <a:t>ce</a:t>
            </a:r>
            <a:r>
              <a:rPr lang="en-US" sz="2400" dirty="0"/>
              <a:t> </a:t>
            </a:r>
            <a:r>
              <a:rPr lang="en-US" sz="2400" dirty="0" err="1"/>
              <a:t>conexiuni</a:t>
            </a:r>
            <a:r>
              <a:rPr lang="en-US" sz="2400" dirty="0"/>
              <a:t> </a:t>
            </a:r>
            <a:r>
              <a:rPr lang="en-US" sz="2400" dirty="0" err="1"/>
              <a:t>sunt</a:t>
            </a:r>
            <a:r>
              <a:rPr lang="en-US" sz="2400" dirty="0"/>
              <a:t> </a:t>
            </a:r>
            <a:r>
              <a:rPr lang="en-US" sz="2400" dirty="0" err="1"/>
              <a:t>necesare</a:t>
            </a:r>
            <a:r>
              <a:rPr lang="en-US" sz="2400" dirty="0"/>
              <a:t> </a:t>
            </a:r>
            <a:r>
              <a:rPr lang="en-US" sz="2400" dirty="0" err="1"/>
              <a:t>pentru</a:t>
            </a:r>
            <a:r>
              <a:rPr lang="en-US" sz="2400" dirty="0"/>
              <a:t> </a:t>
            </a:r>
            <a:r>
              <a:rPr lang="en-US" sz="2400" dirty="0" err="1"/>
              <a:t>alte</a:t>
            </a:r>
            <a:r>
              <a:rPr lang="en-US" sz="2400" dirty="0"/>
              <a:t> </a:t>
            </a:r>
            <a:r>
              <a:rPr lang="en-US" sz="2400" dirty="0" err="1"/>
              <a:t>sisteme</a:t>
            </a:r>
            <a:r>
              <a:rPr lang="en-US" sz="2400" dirty="0"/>
              <a:t> software. </a:t>
            </a:r>
            <a:endParaRPr lang="ru-RU" sz="2400" dirty="0"/>
          </a:p>
          <a:p>
            <a:pPr>
              <a:buClrTx/>
              <a:buFont typeface="Wingdings" panose="05000000000000000000" pitchFamily="2" charset="2"/>
              <a:buChar char="Ø"/>
              <a:defRPr/>
            </a:pPr>
            <a:r>
              <a:rPr lang="en-US" sz="2400" b="1" i="1" dirty="0" err="1">
                <a:solidFill>
                  <a:srgbClr val="C00000"/>
                </a:solidFill>
              </a:rPr>
              <a:t>Cerinţe</a:t>
            </a:r>
            <a:r>
              <a:rPr lang="en-US" sz="2400" b="1" i="1" dirty="0">
                <a:solidFill>
                  <a:srgbClr val="C00000"/>
                </a:solidFill>
              </a:rPr>
              <a:t> non-</a:t>
            </a:r>
            <a:r>
              <a:rPr lang="en-US" sz="2400" b="1" i="1" dirty="0" err="1">
                <a:solidFill>
                  <a:srgbClr val="C00000"/>
                </a:solidFill>
              </a:rPr>
              <a:t>funcţionale</a:t>
            </a:r>
            <a:r>
              <a:rPr lang="en-US" sz="2400" b="1" i="1" dirty="0">
                <a:solidFill>
                  <a:srgbClr val="C00000"/>
                </a:solidFill>
              </a:rPr>
              <a:t> </a:t>
            </a:r>
            <a:r>
              <a:rPr lang="en-US" sz="2400" dirty="0"/>
              <a:t>– care </a:t>
            </a:r>
            <a:r>
              <a:rPr lang="en-US" sz="2400" dirty="0" err="1"/>
              <a:t>sunt</a:t>
            </a:r>
            <a:r>
              <a:rPr lang="en-US" sz="2400" dirty="0"/>
              <a:t> </a:t>
            </a:r>
            <a:r>
              <a:rPr lang="en-US" sz="2400" dirty="0" err="1"/>
              <a:t>constrângerile</a:t>
            </a:r>
            <a:r>
              <a:rPr lang="en-US" sz="2400" dirty="0"/>
              <a:t> </a:t>
            </a:r>
            <a:r>
              <a:rPr lang="en-US" sz="2400" dirty="0" err="1"/>
              <a:t>asupra</a:t>
            </a:r>
            <a:r>
              <a:rPr lang="en-US" sz="2400" dirty="0"/>
              <a:t> </a:t>
            </a:r>
            <a:r>
              <a:rPr lang="en-US" sz="2400" dirty="0" err="1"/>
              <a:t>sistemului</a:t>
            </a:r>
            <a:r>
              <a:rPr lang="en-US" sz="2400" dirty="0"/>
              <a:t>.</a:t>
            </a:r>
            <a:endParaRPr lang="ru-RU" sz="2400" dirty="0"/>
          </a:p>
        </p:txBody>
      </p:sp>
    </p:spTree>
    <p:extLst>
      <p:ext uri="{BB962C8B-B14F-4D97-AF65-F5344CB8AC3E}">
        <p14:creationId xmlns:p14="http://schemas.microsoft.com/office/powerpoint/2010/main" val="459885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2"/>
          <p:cNvSpPr>
            <a:spLocks noGrp="1"/>
          </p:cNvSpPr>
          <p:nvPr>
            <p:ph sz="quarter" idx="1"/>
          </p:nvPr>
        </p:nvSpPr>
        <p:spPr>
          <a:xfrm>
            <a:off x="1330036" y="762000"/>
            <a:ext cx="10086109" cy="5334000"/>
          </a:xfrm>
        </p:spPr>
        <p:txBody>
          <a:bodyPr>
            <a:normAutofit/>
          </a:bodyPr>
          <a:lstStyle/>
          <a:p>
            <a:pPr marL="0" indent="0">
              <a:buNone/>
            </a:pPr>
            <a:r>
              <a:rPr lang="en-US" altLang="ru-RU" b="1" dirty="0" err="1"/>
              <a:t>Observaţii</a:t>
            </a:r>
            <a:endParaRPr lang="ru-RU" altLang="ru-RU" dirty="0"/>
          </a:p>
          <a:p>
            <a:r>
              <a:rPr lang="en-US" altLang="ru-RU" dirty="0" err="1"/>
              <a:t>Aceste</a:t>
            </a:r>
            <a:r>
              <a:rPr lang="en-US" altLang="ru-RU" dirty="0"/>
              <a:t> </a:t>
            </a:r>
            <a:r>
              <a:rPr lang="en-US" altLang="ru-RU" dirty="0" err="1"/>
              <a:t>şapte</a:t>
            </a:r>
            <a:r>
              <a:rPr lang="en-US" altLang="ru-RU" dirty="0"/>
              <a:t> </a:t>
            </a:r>
            <a:r>
              <a:rPr lang="en-US" altLang="ru-RU" dirty="0" err="1"/>
              <a:t>etape</a:t>
            </a:r>
            <a:r>
              <a:rPr lang="en-US" altLang="ru-RU" dirty="0"/>
              <a:t> </a:t>
            </a:r>
            <a:r>
              <a:rPr lang="en-US" altLang="ru-RU" dirty="0" err="1"/>
              <a:t>realizează</a:t>
            </a:r>
            <a:r>
              <a:rPr lang="en-US" altLang="ru-RU" dirty="0"/>
              <a:t> </a:t>
            </a:r>
            <a:r>
              <a:rPr lang="en-US" altLang="ru-RU" dirty="0" err="1"/>
              <a:t>modelul</a:t>
            </a:r>
            <a:r>
              <a:rPr lang="en-US" altLang="ru-RU" dirty="0"/>
              <a:t> </a:t>
            </a:r>
            <a:r>
              <a:rPr lang="en-US" altLang="ru-RU" dirty="0" err="1"/>
              <a:t>cascadă</a:t>
            </a:r>
            <a:r>
              <a:rPr lang="en-US" altLang="ru-RU" dirty="0"/>
              <a:t> </a:t>
            </a:r>
            <a:r>
              <a:rPr lang="en-US" altLang="ru-RU" dirty="0" err="1"/>
              <a:t>aşa</a:t>
            </a:r>
            <a:r>
              <a:rPr lang="en-US" altLang="ru-RU" dirty="0"/>
              <a:t> cum </a:t>
            </a:r>
            <a:r>
              <a:rPr lang="en-US" altLang="ru-RU" dirty="0" err="1"/>
              <a:t>este</a:t>
            </a:r>
            <a:r>
              <a:rPr lang="en-US" altLang="ru-RU" dirty="0"/>
              <a:t> </a:t>
            </a:r>
            <a:r>
              <a:rPr lang="en-US" altLang="ru-RU" dirty="0" err="1"/>
              <a:t>utilizat</a:t>
            </a:r>
            <a:r>
              <a:rPr lang="en-US" altLang="ru-RU" dirty="0"/>
              <a:t> </a:t>
            </a:r>
            <a:r>
              <a:rPr lang="en-US" altLang="ru-RU" dirty="0" err="1"/>
              <a:t>în</a:t>
            </a:r>
            <a:r>
              <a:rPr lang="en-US" altLang="ru-RU" dirty="0"/>
              <a:t> mod </a:t>
            </a:r>
            <a:r>
              <a:rPr lang="en-US" altLang="ru-RU" dirty="0" err="1"/>
              <a:t>tradiţional</a:t>
            </a:r>
            <a:r>
              <a:rPr lang="en-US" altLang="ru-RU" dirty="0"/>
              <a:t>, </a:t>
            </a:r>
            <a:r>
              <a:rPr lang="en-US" altLang="ru-RU" dirty="0" err="1"/>
              <a:t>dar</a:t>
            </a:r>
            <a:r>
              <a:rPr lang="en-US" altLang="ru-RU" dirty="0"/>
              <a:t> </a:t>
            </a:r>
            <a:r>
              <a:rPr lang="en-US" altLang="ru-RU" dirty="0" err="1"/>
              <a:t>flexibilitatea</a:t>
            </a:r>
            <a:r>
              <a:rPr lang="en-US" altLang="ru-RU" dirty="0"/>
              <a:t> </a:t>
            </a:r>
            <a:r>
              <a:rPr lang="en-US" altLang="ru-RU" dirty="0" err="1"/>
              <a:t>în</a:t>
            </a:r>
            <a:r>
              <a:rPr lang="en-US" altLang="ru-RU" dirty="0"/>
              <a:t> </a:t>
            </a:r>
            <a:r>
              <a:rPr lang="en-US" altLang="ru-RU" dirty="0" err="1"/>
              <a:t>modul</a:t>
            </a:r>
            <a:r>
              <a:rPr lang="en-US" altLang="ru-RU" dirty="0"/>
              <a:t> </a:t>
            </a:r>
            <a:r>
              <a:rPr lang="en-US" altLang="ru-RU" dirty="0" err="1"/>
              <a:t>în</a:t>
            </a:r>
            <a:r>
              <a:rPr lang="en-US" altLang="ru-RU" dirty="0"/>
              <a:t> care </a:t>
            </a:r>
            <a:r>
              <a:rPr lang="en-US" altLang="ru-RU" dirty="0" err="1"/>
              <a:t>este</a:t>
            </a:r>
            <a:r>
              <a:rPr lang="en-US" altLang="ru-RU" dirty="0"/>
              <a:t> </a:t>
            </a:r>
            <a:r>
              <a:rPr lang="en-US" altLang="ru-RU" dirty="0" err="1"/>
              <a:t>utilizat</a:t>
            </a:r>
            <a:r>
              <a:rPr lang="en-US" altLang="ru-RU" dirty="0"/>
              <a:t> </a:t>
            </a:r>
            <a:r>
              <a:rPr lang="ro-RO" altLang="ru-RU" dirty="0"/>
              <a:t>se răsfrânge asupra </a:t>
            </a:r>
            <a:r>
              <a:rPr lang="en-US" altLang="ru-RU" dirty="0"/>
              <a:t> </a:t>
            </a:r>
            <a:r>
              <a:rPr lang="en-US" altLang="ru-RU" dirty="0" err="1"/>
              <a:t>succes</a:t>
            </a:r>
            <a:r>
              <a:rPr lang="ro-RO" altLang="ru-RU" dirty="0"/>
              <a:t>ului ce </a:t>
            </a:r>
            <a:r>
              <a:rPr lang="en-US" altLang="ru-RU" dirty="0"/>
              <a:t> </a:t>
            </a:r>
            <a:r>
              <a:rPr lang="en-US" altLang="ru-RU" dirty="0" err="1"/>
              <a:t>va</a:t>
            </a:r>
            <a:r>
              <a:rPr lang="en-US" altLang="ru-RU" dirty="0"/>
              <a:t> </a:t>
            </a:r>
            <a:r>
              <a:rPr lang="en-US" altLang="ru-RU" dirty="0" err="1"/>
              <a:t>avea</a:t>
            </a:r>
            <a:r>
              <a:rPr lang="en-US" altLang="ru-RU" dirty="0"/>
              <a:t>.</a:t>
            </a:r>
            <a:endParaRPr lang="ro-RO" altLang="ru-RU" dirty="0"/>
          </a:p>
          <a:p>
            <a:r>
              <a:rPr lang="en-US" altLang="ru-RU" dirty="0"/>
              <a:t> </a:t>
            </a:r>
            <a:r>
              <a:rPr lang="en-US" altLang="ru-RU" dirty="0" err="1"/>
              <a:t>Există</a:t>
            </a:r>
            <a:r>
              <a:rPr lang="en-US" altLang="ru-RU" dirty="0"/>
              <a:t> un </a:t>
            </a:r>
            <a:r>
              <a:rPr lang="en-US" altLang="ru-RU" dirty="0" err="1"/>
              <a:t>număr</a:t>
            </a:r>
            <a:r>
              <a:rPr lang="en-US" altLang="ru-RU" dirty="0"/>
              <a:t> de </a:t>
            </a:r>
            <a:r>
              <a:rPr lang="en-US" altLang="ru-RU" dirty="0" err="1"/>
              <a:t>probleme</a:t>
            </a:r>
            <a:r>
              <a:rPr lang="en-US" altLang="ru-RU" dirty="0"/>
              <a:t> cu </a:t>
            </a:r>
            <a:r>
              <a:rPr lang="en-US" altLang="ru-RU" dirty="0" err="1"/>
              <a:t>modelul</a:t>
            </a:r>
            <a:r>
              <a:rPr lang="en-US" altLang="ru-RU" dirty="0"/>
              <a:t> </a:t>
            </a:r>
            <a:r>
              <a:rPr lang="en-US" altLang="ru-RU" dirty="0" err="1"/>
              <a:t>cascadă</a:t>
            </a:r>
            <a:r>
              <a:rPr lang="en-US" altLang="ru-RU" dirty="0"/>
              <a:t>, de </a:t>
            </a:r>
            <a:r>
              <a:rPr lang="en-US" altLang="ru-RU" dirty="0" err="1"/>
              <a:t>aceea</a:t>
            </a:r>
            <a:r>
              <a:rPr lang="en-US" altLang="ru-RU" dirty="0"/>
              <a:t> a </a:t>
            </a:r>
            <a:r>
              <a:rPr lang="en-US" altLang="ru-RU" dirty="0" err="1"/>
              <a:t>evoluat</a:t>
            </a:r>
            <a:r>
              <a:rPr lang="en-US" altLang="ru-RU" dirty="0"/>
              <a:t> </a:t>
            </a:r>
            <a:r>
              <a:rPr lang="en-US" altLang="ru-RU" dirty="0" err="1"/>
              <a:t>în</a:t>
            </a:r>
            <a:r>
              <a:rPr lang="en-US" altLang="ru-RU" dirty="0"/>
              <a:t> </a:t>
            </a:r>
            <a:r>
              <a:rPr lang="en-US" altLang="ru-RU" dirty="0" err="1"/>
              <a:t>modelul</a:t>
            </a:r>
            <a:r>
              <a:rPr lang="en-US" altLang="ru-RU" dirty="0"/>
              <a:t> </a:t>
            </a:r>
            <a:r>
              <a:rPr lang="en-US" altLang="ru-RU" dirty="0" err="1"/>
              <a:t>în</a:t>
            </a:r>
            <a:r>
              <a:rPr lang="en-US" altLang="ru-RU" dirty="0"/>
              <a:t> V.</a:t>
            </a:r>
            <a:endParaRPr lang="ro-RO" altLang="ru-RU" dirty="0"/>
          </a:p>
          <a:p>
            <a:r>
              <a:rPr lang="en-US" altLang="ru-RU" b="1" dirty="0" err="1"/>
              <a:t>Aplicaţii</a:t>
            </a:r>
            <a:endParaRPr lang="ru-RU" altLang="ru-RU" dirty="0"/>
          </a:p>
          <a:p>
            <a:r>
              <a:rPr lang="en-US" altLang="ru-RU" dirty="0" err="1"/>
              <a:t>Modelul</a:t>
            </a:r>
            <a:r>
              <a:rPr lang="en-US" altLang="ru-RU" dirty="0"/>
              <a:t> </a:t>
            </a:r>
            <a:r>
              <a:rPr lang="en-US" altLang="ru-RU" dirty="0" err="1"/>
              <a:t>cascadă</a:t>
            </a:r>
            <a:r>
              <a:rPr lang="en-US" altLang="ru-RU" dirty="0"/>
              <a:t> </a:t>
            </a:r>
            <a:r>
              <a:rPr lang="en-US" altLang="ru-RU" dirty="0" err="1"/>
              <a:t>poate</a:t>
            </a:r>
            <a:r>
              <a:rPr lang="en-US" altLang="ru-RU" dirty="0"/>
              <a:t> fi </a:t>
            </a:r>
            <a:r>
              <a:rPr lang="en-US" altLang="ru-RU" dirty="0" err="1"/>
              <a:t>utilizat</a:t>
            </a:r>
            <a:r>
              <a:rPr lang="en-US" altLang="ru-RU" dirty="0"/>
              <a:t> cu </a:t>
            </a:r>
            <a:r>
              <a:rPr lang="en-US" altLang="ru-RU" dirty="0" err="1"/>
              <a:t>succes</a:t>
            </a:r>
            <a:r>
              <a:rPr lang="en-US" altLang="ru-RU" dirty="0"/>
              <a:t> </a:t>
            </a:r>
            <a:r>
              <a:rPr lang="en-US" altLang="ru-RU" dirty="0" err="1"/>
              <a:t>atunci</a:t>
            </a:r>
            <a:r>
              <a:rPr lang="en-US" altLang="ru-RU" dirty="0"/>
              <a:t> </a:t>
            </a:r>
            <a:r>
              <a:rPr lang="en-US" altLang="ru-RU" dirty="0" err="1"/>
              <a:t>când</a:t>
            </a:r>
            <a:r>
              <a:rPr lang="en-US" altLang="ru-RU" dirty="0"/>
              <a:t> </a:t>
            </a:r>
            <a:r>
              <a:rPr lang="en-US" altLang="ru-RU" dirty="0" err="1"/>
              <a:t>necesităţile</a:t>
            </a:r>
            <a:r>
              <a:rPr lang="en-US" altLang="ru-RU" dirty="0"/>
              <a:t> </a:t>
            </a:r>
            <a:r>
              <a:rPr lang="en-US" altLang="ru-RU" dirty="0" err="1"/>
              <a:t>sunt</a:t>
            </a:r>
            <a:r>
              <a:rPr lang="en-US" altLang="ru-RU" dirty="0"/>
              <a:t> bine </a:t>
            </a:r>
            <a:r>
              <a:rPr lang="en-US" altLang="ru-RU" dirty="0" err="1"/>
              <a:t>înţelese</a:t>
            </a:r>
            <a:r>
              <a:rPr lang="en-US" altLang="ru-RU" dirty="0"/>
              <a:t> de la </a:t>
            </a:r>
            <a:r>
              <a:rPr lang="en-US" altLang="ru-RU" dirty="0" err="1"/>
              <a:t>început</a:t>
            </a:r>
            <a:r>
              <a:rPr lang="en-US" altLang="ru-RU" dirty="0"/>
              <a:t> </a:t>
            </a:r>
            <a:r>
              <a:rPr lang="en-US" altLang="ru-RU" dirty="0" err="1"/>
              <a:t>şi</a:t>
            </a:r>
            <a:r>
              <a:rPr lang="en-US" altLang="ru-RU" dirty="0"/>
              <a:t> nu se </a:t>
            </a:r>
            <a:r>
              <a:rPr lang="en-US" altLang="ru-RU" dirty="0" err="1"/>
              <a:t>aşteaptă</a:t>
            </a:r>
            <a:r>
              <a:rPr lang="en-US" altLang="ru-RU" dirty="0"/>
              <a:t> </a:t>
            </a:r>
            <a:r>
              <a:rPr lang="en-US" altLang="ru-RU" dirty="0" err="1"/>
              <a:t>să</a:t>
            </a:r>
            <a:r>
              <a:rPr lang="en-US" altLang="ru-RU" dirty="0"/>
              <a:t> se </a:t>
            </a:r>
            <a:r>
              <a:rPr lang="en-US" altLang="ru-RU" dirty="0" err="1"/>
              <a:t>schimbe</a:t>
            </a:r>
            <a:r>
              <a:rPr lang="en-US" altLang="ru-RU" dirty="0"/>
              <a:t> </a:t>
            </a:r>
            <a:r>
              <a:rPr lang="en-US" altLang="ru-RU" dirty="0" err="1"/>
              <a:t>sau</a:t>
            </a:r>
            <a:r>
              <a:rPr lang="en-US" altLang="ru-RU" dirty="0"/>
              <a:t> </a:t>
            </a:r>
            <a:r>
              <a:rPr lang="en-US" altLang="ru-RU" dirty="0" err="1"/>
              <a:t>evolueze</a:t>
            </a:r>
            <a:r>
              <a:rPr lang="en-US" altLang="ru-RU" dirty="0"/>
              <a:t> </a:t>
            </a:r>
            <a:r>
              <a:rPr lang="en-US" altLang="ru-RU" dirty="0" err="1"/>
              <a:t>pe</a:t>
            </a:r>
            <a:r>
              <a:rPr lang="en-US" altLang="ru-RU" dirty="0"/>
              <a:t> </a:t>
            </a:r>
            <a:r>
              <a:rPr lang="en-US" altLang="ru-RU" dirty="0" err="1"/>
              <a:t>parcursul</a:t>
            </a:r>
            <a:r>
              <a:rPr lang="en-US" altLang="ru-RU" dirty="0"/>
              <a:t> </a:t>
            </a:r>
            <a:r>
              <a:rPr lang="en-US" altLang="ru-RU" dirty="0" err="1"/>
              <a:t>vieţii</a:t>
            </a:r>
            <a:r>
              <a:rPr lang="en-US" altLang="ru-RU" dirty="0"/>
              <a:t> </a:t>
            </a:r>
            <a:r>
              <a:rPr lang="en-US" altLang="ru-RU" dirty="0" err="1"/>
              <a:t>proiectului</a:t>
            </a:r>
            <a:r>
              <a:rPr lang="en-US" altLang="ru-RU" dirty="0"/>
              <a:t>. </a:t>
            </a:r>
            <a:r>
              <a:rPr lang="en-US" altLang="ru-RU" dirty="0" err="1"/>
              <a:t>Riscurile</a:t>
            </a:r>
            <a:r>
              <a:rPr lang="en-US" altLang="ru-RU" dirty="0"/>
              <a:t> </a:t>
            </a:r>
            <a:r>
              <a:rPr lang="en-US" altLang="ru-RU" dirty="0" err="1"/>
              <a:t>proiectului</a:t>
            </a:r>
            <a:r>
              <a:rPr lang="en-US" altLang="ru-RU" dirty="0"/>
              <a:t> </a:t>
            </a:r>
            <a:r>
              <a:rPr lang="en-US" altLang="ru-RU" dirty="0" err="1"/>
              <a:t>ar</a:t>
            </a:r>
            <a:r>
              <a:rPr lang="en-US" altLang="ru-RU" dirty="0"/>
              <a:t> </a:t>
            </a:r>
            <a:r>
              <a:rPr lang="en-US" altLang="ru-RU" dirty="0" err="1"/>
              <a:t>trebui</a:t>
            </a:r>
            <a:r>
              <a:rPr lang="en-US" altLang="ru-RU" dirty="0"/>
              <a:t> </a:t>
            </a:r>
            <a:r>
              <a:rPr lang="en-US" altLang="ru-RU" dirty="0" err="1"/>
              <a:t>să</a:t>
            </a:r>
            <a:r>
              <a:rPr lang="en-US" altLang="ru-RU" dirty="0"/>
              <a:t> fie </a:t>
            </a:r>
            <a:r>
              <a:rPr lang="en-US" altLang="ru-RU" dirty="0" err="1"/>
              <a:t>relativ</a:t>
            </a:r>
            <a:r>
              <a:rPr lang="en-US" altLang="ru-RU" dirty="0"/>
              <a:t> </a:t>
            </a:r>
            <a:r>
              <a:rPr lang="en-US" altLang="ru-RU" dirty="0" err="1"/>
              <a:t>joase</a:t>
            </a:r>
            <a:r>
              <a:rPr lang="en-US" altLang="ru-RU" sz="2400" dirty="0"/>
              <a:t>.</a:t>
            </a:r>
            <a:endParaRPr lang="ru-RU" altLang="ru-RU" sz="2400" dirty="0"/>
          </a:p>
          <a:p>
            <a:pPr marL="0" indent="0">
              <a:buNone/>
            </a:pPr>
            <a:endParaRPr lang="ru-RU" altLang="ru-RU" sz="2400" dirty="0"/>
          </a:p>
          <a:p>
            <a:endParaRPr lang="ru-RU" altLang="ru-RU" dirty="0" smtClean="0"/>
          </a:p>
        </p:txBody>
      </p:sp>
    </p:spTree>
    <p:extLst>
      <p:ext uri="{BB962C8B-B14F-4D97-AF65-F5344CB8AC3E}">
        <p14:creationId xmlns:p14="http://schemas.microsoft.com/office/powerpoint/2010/main" val="10191194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6018" y="2720398"/>
            <a:ext cx="10515600" cy="1325563"/>
          </a:xfrm>
        </p:spPr>
        <p:txBody>
          <a:bodyPr/>
          <a:lstStyle/>
          <a:p>
            <a:pPr algn="ctr"/>
            <a:r>
              <a:rPr lang="en-US" b="1" dirty="0" err="1"/>
              <a:t>Ciclului</a:t>
            </a:r>
            <a:r>
              <a:rPr lang="en-US" b="1" dirty="0"/>
              <a:t> de </a:t>
            </a:r>
            <a:r>
              <a:rPr lang="en-US" b="1" dirty="0" err="1"/>
              <a:t>viaţă</a:t>
            </a:r>
            <a:r>
              <a:rPr lang="en-US" dirty="0"/>
              <a:t> </a:t>
            </a:r>
            <a:r>
              <a:rPr lang="en-US" altLang="ru-RU" b="1" i="1" dirty="0" err="1"/>
              <a:t>Modelul</a:t>
            </a:r>
            <a:r>
              <a:rPr lang="en-US" altLang="ru-RU" b="1" i="1" dirty="0"/>
              <a:t> </a:t>
            </a:r>
            <a:r>
              <a:rPr lang="en-US" altLang="ru-RU" b="1" i="1" dirty="0" err="1"/>
              <a:t>în</a:t>
            </a:r>
            <a:r>
              <a:rPr lang="en-US" altLang="ru-RU" b="1" i="1" dirty="0"/>
              <a:t> V</a:t>
            </a:r>
            <a:endParaRPr lang="ru-RU" dirty="0"/>
          </a:p>
        </p:txBody>
      </p:sp>
    </p:spTree>
    <p:extLst>
      <p:ext uri="{BB962C8B-B14F-4D97-AF65-F5344CB8AC3E}">
        <p14:creationId xmlns:p14="http://schemas.microsoft.com/office/powerpoint/2010/main" val="4250390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2136775" y="228600"/>
            <a:ext cx="8153400" cy="990600"/>
          </a:xfrm>
        </p:spPr>
        <p:txBody>
          <a:bodyPr/>
          <a:lstStyle/>
          <a:p>
            <a:r>
              <a:rPr lang="en-US" b="1" dirty="0" err="1"/>
              <a:t>Ciclului</a:t>
            </a:r>
            <a:r>
              <a:rPr lang="en-US" b="1" dirty="0"/>
              <a:t> de </a:t>
            </a:r>
            <a:r>
              <a:rPr lang="en-US" b="1" dirty="0" err="1"/>
              <a:t>viaţă</a:t>
            </a:r>
            <a:r>
              <a:rPr lang="en-US" dirty="0"/>
              <a:t> </a:t>
            </a:r>
            <a:r>
              <a:rPr lang="en-US" altLang="ru-RU" b="1" i="1" dirty="0" err="1" smtClean="0"/>
              <a:t>Modelul</a:t>
            </a:r>
            <a:r>
              <a:rPr lang="en-US" altLang="ru-RU" b="1" i="1" dirty="0" smtClean="0"/>
              <a:t> </a:t>
            </a:r>
            <a:r>
              <a:rPr lang="en-US" altLang="ru-RU" b="1" i="1" dirty="0" err="1" smtClean="0"/>
              <a:t>în</a:t>
            </a:r>
            <a:r>
              <a:rPr lang="en-US" altLang="ru-RU" b="1" i="1" dirty="0" smtClean="0"/>
              <a:t> V</a:t>
            </a:r>
            <a:endParaRPr lang="ru-RU" altLang="ru-RU" dirty="0" smtClean="0"/>
          </a:p>
        </p:txBody>
      </p:sp>
      <p:sp>
        <p:nvSpPr>
          <p:cNvPr id="112643" name="Content Placeholder 2"/>
          <p:cNvSpPr>
            <a:spLocks noGrp="1"/>
          </p:cNvSpPr>
          <p:nvPr>
            <p:ph sz="quarter" idx="1"/>
          </p:nvPr>
        </p:nvSpPr>
        <p:spPr>
          <a:xfrm>
            <a:off x="993912" y="1219200"/>
            <a:ext cx="10436087" cy="4876800"/>
          </a:xfrm>
        </p:spPr>
        <p:txBody>
          <a:bodyPr>
            <a:normAutofit/>
          </a:bodyPr>
          <a:lstStyle/>
          <a:p>
            <a:pPr marL="0" indent="0">
              <a:buNone/>
            </a:pPr>
            <a:r>
              <a:rPr lang="en-US" dirty="0"/>
              <a:t>A </a:t>
            </a:r>
            <a:r>
              <a:rPr lang="en-US" dirty="0" err="1"/>
              <a:t>fost</a:t>
            </a:r>
            <a:r>
              <a:rPr lang="en-US" dirty="0"/>
              <a:t> </a:t>
            </a:r>
            <a:r>
              <a:rPr lang="en-US" dirty="0" err="1"/>
              <a:t>utilizat</a:t>
            </a:r>
            <a:r>
              <a:rPr lang="en-US" dirty="0"/>
              <a:t> </a:t>
            </a:r>
            <a:r>
              <a:rPr lang="en-US" dirty="0" err="1"/>
              <a:t>în</a:t>
            </a:r>
            <a:r>
              <a:rPr lang="en-US" dirty="0"/>
              <a:t> Germania </a:t>
            </a:r>
            <a:r>
              <a:rPr lang="en-US" dirty="0" err="1"/>
              <a:t>și</a:t>
            </a:r>
            <a:r>
              <a:rPr lang="en-US" dirty="0"/>
              <a:t> SUA </a:t>
            </a:r>
            <a:r>
              <a:rPr lang="en-US" dirty="0" err="1"/>
              <a:t>în</a:t>
            </a:r>
            <a:r>
              <a:rPr lang="en-US" dirty="0"/>
              <a:t> </a:t>
            </a:r>
            <a:r>
              <a:rPr lang="en-US" dirty="0" err="1"/>
              <a:t>anii</a:t>
            </a:r>
            <a:r>
              <a:rPr lang="en-US" dirty="0"/>
              <a:t> ’80</a:t>
            </a:r>
            <a:br>
              <a:rPr lang="en-US" dirty="0"/>
            </a:br>
            <a:r>
              <a:rPr lang="ru-RU" dirty="0">
                <a:sym typeface="Wingdings 3" panose="05040102010807070707" pitchFamily="18" charset="2"/>
              </a:rPr>
              <a:t></a:t>
            </a:r>
            <a:r>
              <a:rPr lang="ru-RU" dirty="0"/>
              <a:t> </a:t>
            </a:r>
            <a:r>
              <a:rPr lang="en-US" dirty="0" err="1"/>
              <a:t>Partea</a:t>
            </a:r>
            <a:r>
              <a:rPr lang="en-US" dirty="0"/>
              <a:t> </a:t>
            </a:r>
            <a:r>
              <a:rPr lang="en-US" dirty="0" err="1"/>
              <a:t>stângă</a:t>
            </a:r>
            <a:r>
              <a:rPr lang="en-US" dirty="0"/>
              <a:t> – </a:t>
            </a:r>
            <a:r>
              <a:rPr lang="en-US" dirty="0" err="1"/>
              <a:t>analiza</a:t>
            </a:r>
            <a:r>
              <a:rPr lang="en-US" dirty="0"/>
              <a:t> </a:t>
            </a:r>
            <a:r>
              <a:rPr lang="en-US" dirty="0" err="1"/>
              <a:t>cerințelor</a:t>
            </a:r>
            <a:r>
              <a:rPr lang="en-US" dirty="0"/>
              <a:t> </a:t>
            </a:r>
            <a:r>
              <a:rPr lang="en-US" dirty="0" err="1"/>
              <a:t>și</a:t>
            </a:r>
            <a:r>
              <a:rPr lang="en-US" dirty="0"/>
              <a:t> </a:t>
            </a:r>
            <a:r>
              <a:rPr lang="en-US" dirty="0" err="1"/>
              <a:t>crearea</a:t>
            </a:r>
            <a:r>
              <a:rPr lang="en-US" dirty="0"/>
              <a:t> </a:t>
            </a:r>
            <a:r>
              <a:rPr lang="en-US" dirty="0" err="1"/>
              <a:t>specificațiilor</a:t>
            </a:r>
            <a:r>
              <a:rPr lang="en-US" dirty="0"/>
              <a:t> </a:t>
            </a:r>
            <a:r>
              <a:rPr lang="en-US" dirty="0" err="1"/>
              <a:t>sistemului</a:t>
            </a:r>
            <a:r>
              <a:rPr lang="en-US" dirty="0"/>
              <a:t/>
            </a:r>
            <a:br>
              <a:rPr lang="en-US" dirty="0"/>
            </a:br>
            <a:r>
              <a:rPr lang="ru-RU" dirty="0">
                <a:sym typeface="Wingdings 3" panose="05040102010807070707" pitchFamily="18" charset="2"/>
              </a:rPr>
              <a:t></a:t>
            </a:r>
            <a:r>
              <a:rPr lang="ru-RU" dirty="0"/>
              <a:t> </a:t>
            </a:r>
            <a:r>
              <a:rPr lang="en-US" dirty="0" err="1"/>
              <a:t>Partea</a:t>
            </a:r>
            <a:r>
              <a:rPr lang="en-US" dirty="0"/>
              <a:t> </a:t>
            </a:r>
            <a:r>
              <a:rPr lang="en-US" dirty="0" err="1"/>
              <a:t>dreaptă</a:t>
            </a:r>
            <a:r>
              <a:rPr lang="en-US" dirty="0"/>
              <a:t> – </a:t>
            </a:r>
            <a:r>
              <a:rPr lang="en-US" dirty="0" err="1"/>
              <a:t>integrarea</a:t>
            </a:r>
            <a:r>
              <a:rPr lang="en-US" dirty="0"/>
              <a:t> </a:t>
            </a:r>
            <a:r>
              <a:rPr lang="en-US" dirty="0" err="1"/>
              <a:t>părților</a:t>
            </a:r>
            <a:r>
              <a:rPr lang="en-US" dirty="0"/>
              <a:t> </a:t>
            </a:r>
            <a:r>
              <a:rPr lang="en-US" dirty="0" err="1"/>
              <a:t>și</a:t>
            </a:r>
            <a:r>
              <a:rPr lang="en-US" dirty="0"/>
              <a:t> </a:t>
            </a:r>
            <a:r>
              <a:rPr lang="en-US" dirty="0" err="1"/>
              <a:t>validarea</a:t>
            </a:r>
            <a:r>
              <a:rPr lang="en-US" dirty="0"/>
              <a:t> </a:t>
            </a:r>
            <a:r>
              <a:rPr lang="en-US" dirty="0" err="1"/>
              <a:t>lor</a:t>
            </a:r>
            <a:r>
              <a:rPr lang="en-US" dirty="0"/>
              <a:t/>
            </a:r>
            <a:br>
              <a:rPr lang="en-US" dirty="0"/>
            </a:br>
            <a:r>
              <a:rPr lang="ru-RU" dirty="0">
                <a:sym typeface="Wingdings 3" panose="05040102010807070707" pitchFamily="18" charset="2"/>
              </a:rPr>
              <a:t></a:t>
            </a:r>
            <a:r>
              <a:rPr lang="ru-RU" dirty="0"/>
              <a:t> </a:t>
            </a:r>
            <a:r>
              <a:rPr lang="en-US" b="1" i="1" dirty="0">
                <a:solidFill>
                  <a:srgbClr val="002060"/>
                </a:solidFill>
              </a:rPr>
              <a:t>V de la </a:t>
            </a:r>
            <a:r>
              <a:rPr lang="en-US" b="1" i="1" dirty="0" err="1">
                <a:solidFill>
                  <a:srgbClr val="002060"/>
                </a:solidFill>
              </a:rPr>
              <a:t>Verificare</a:t>
            </a:r>
            <a:r>
              <a:rPr lang="en-US" b="1" i="1" dirty="0">
                <a:solidFill>
                  <a:srgbClr val="002060"/>
                </a:solidFill>
              </a:rPr>
              <a:t> </a:t>
            </a:r>
            <a:r>
              <a:rPr lang="en-US" b="1" i="1" dirty="0" err="1">
                <a:solidFill>
                  <a:srgbClr val="002060"/>
                </a:solidFill>
              </a:rPr>
              <a:t>și</a:t>
            </a:r>
            <a:r>
              <a:rPr lang="en-US" b="1" i="1" dirty="0">
                <a:solidFill>
                  <a:srgbClr val="002060"/>
                </a:solidFill>
              </a:rPr>
              <a:t> </a:t>
            </a:r>
            <a:r>
              <a:rPr lang="en-US" b="1" i="1" dirty="0" err="1">
                <a:solidFill>
                  <a:srgbClr val="002060"/>
                </a:solidFill>
              </a:rPr>
              <a:t>Validare</a:t>
            </a:r>
            <a:endParaRPr lang="ro-RO" altLang="ru-RU" b="1" i="1" dirty="0" smtClean="0">
              <a:solidFill>
                <a:srgbClr val="002060"/>
              </a:solidFill>
            </a:endParaRPr>
          </a:p>
          <a:p>
            <a:pPr marL="0" indent="0">
              <a:buNone/>
            </a:pPr>
            <a:r>
              <a:rPr lang="en-US" altLang="ru-RU" b="1" i="1" dirty="0" err="1" smtClean="0"/>
              <a:t>Modelul</a:t>
            </a:r>
            <a:r>
              <a:rPr lang="en-US" altLang="ru-RU" b="1" i="1" dirty="0" smtClean="0"/>
              <a:t> </a:t>
            </a:r>
            <a:r>
              <a:rPr lang="en-US" altLang="ru-RU" b="1" i="1" dirty="0" err="1" smtClean="0"/>
              <a:t>în</a:t>
            </a:r>
            <a:r>
              <a:rPr lang="en-US" altLang="ru-RU" b="1" i="1" dirty="0" smtClean="0"/>
              <a:t> V </a:t>
            </a:r>
            <a:r>
              <a:rPr lang="en-US" altLang="ru-RU" dirty="0" smtClean="0"/>
              <a:t> </a:t>
            </a:r>
            <a:r>
              <a:rPr lang="en-US" altLang="ru-RU" dirty="0" err="1" smtClean="0"/>
              <a:t>este</a:t>
            </a:r>
            <a:r>
              <a:rPr lang="en-US" altLang="ru-RU" dirty="0" smtClean="0"/>
              <a:t> o variant a </a:t>
            </a:r>
            <a:r>
              <a:rPr lang="en-US" altLang="ru-RU" dirty="0" err="1" smtClean="0"/>
              <a:t>modelului</a:t>
            </a:r>
            <a:r>
              <a:rPr lang="en-US" altLang="ru-RU" dirty="0" smtClean="0"/>
              <a:t> </a:t>
            </a:r>
            <a:r>
              <a:rPr lang="en-US" altLang="ru-RU" dirty="0" err="1" smtClean="0"/>
              <a:t>cascadă</a:t>
            </a:r>
            <a:r>
              <a:rPr lang="en-US" altLang="ru-RU" dirty="0" smtClean="0"/>
              <a:t>, care adduce </a:t>
            </a:r>
            <a:r>
              <a:rPr lang="en-US" altLang="ru-RU" dirty="0" err="1" smtClean="0"/>
              <a:t>elemente</a:t>
            </a:r>
            <a:r>
              <a:rPr lang="en-US" altLang="ru-RU" dirty="0" smtClean="0"/>
              <a:t> </a:t>
            </a:r>
            <a:r>
              <a:rPr lang="en-US" altLang="ru-RU" dirty="0" err="1" smtClean="0"/>
              <a:t>calitative</a:t>
            </a:r>
            <a:r>
              <a:rPr lang="en-US" altLang="ru-RU" dirty="0" smtClean="0"/>
              <a:t> </a:t>
            </a:r>
            <a:r>
              <a:rPr lang="en-US" altLang="ru-RU" dirty="0" err="1" smtClean="0"/>
              <a:t>noi</a:t>
            </a:r>
            <a:r>
              <a:rPr lang="en-US" altLang="ru-RU" dirty="0" smtClean="0"/>
              <a:t> </a:t>
            </a:r>
            <a:r>
              <a:rPr lang="en-US" altLang="ru-RU" dirty="0" err="1" smtClean="0"/>
              <a:t>importante</a:t>
            </a:r>
            <a:r>
              <a:rPr lang="en-US" altLang="ru-RU" dirty="0" smtClean="0"/>
              <a:t>.  Un element </a:t>
            </a:r>
            <a:r>
              <a:rPr lang="en-US" altLang="ru-RU" dirty="0" err="1" smtClean="0"/>
              <a:t>careacteristic</a:t>
            </a:r>
            <a:r>
              <a:rPr lang="en-US" altLang="ru-RU" dirty="0" smtClean="0"/>
              <a:t> al </a:t>
            </a:r>
            <a:r>
              <a:rPr lang="en-US" altLang="ru-RU" dirty="0" err="1" smtClean="0"/>
              <a:t>modelului</a:t>
            </a:r>
            <a:r>
              <a:rPr lang="en-US" altLang="ru-RU" dirty="0" smtClean="0"/>
              <a:t> </a:t>
            </a:r>
            <a:r>
              <a:rPr lang="en-US" altLang="ru-RU" dirty="0" err="1" smtClean="0"/>
              <a:t>este</a:t>
            </a:r>
            <a:r>
              <a:rPr lang="en-US" altLang="ru-RU" dirty="0" smtClean="0"/>
              <a:t> </a:t>
            </a:r>
            <a:r>
              <a:rPr lang="en-US" altLang="ru-RU" dirty="0" err="1" smtClean="0"/>
              <a:t>introducerea</a:t>
            </a:r>
            <a:r>
              <a:rPr lang="en-US" altLang="ru-RU" dirty="0" smtClean="0"/>
              <a:t> </a:t>
            </a:r>
            <a:r>
              <a:rPr lang="en-US" altLang="ru-RU" dirty="0" err="1" smtClean="0"/>
              <a:t>conceptelor</a:t>
            </a:r>
            <a:r>
              <a:rPr lang="en-US" altLang="ru-RU" dirty="0" smtClean="0"/>
              <a:t> de </a:t>
            </a:r>
            <a:r>
              <a:rPr lang="en-US" altLang="ru-RU" dirty="0" err="1" smtClean="0"/>
              <a:t>sistem</a:t>
            </a:r>
            <a:r>
              <a:rPr lang="en-US" altLang="ru-RU" dirty="0" smtClean="0"/>
              <a:t> </a:t>
            </a:r>
            <a:r>
              <a:rPr lang="en-US" altLang="ru-RU" dirty="0" err="1" smtClean="0"/>
              <a:t>şi</a:t>
            </a:r>
            <a:r>
              <a:rPr lang="en-US" altLang="ru-RU" dirty="0" smtClean="0"/>
              <a:t> component (</a:t>
            </a:r>
            <a:r>
              <a:rPr lang="en-US" altLang="ru-RU" dirty="0" err="1" smtClean="0"/>
              <a:t>subsistem</a:t>
            </a:r>
            <a:r>
              <a:rPr lang="en-US" altLang="ru-RU" dirty="0" smtClean="0"/>
              <a:t>), </a:t>
            </a:r>
            <a:r>
              <a:rPr lang="en-US" altLang="ru-RU" dirty="0" err="1" smtClean="0"/>
              <a:t>aplicânduse</a:t>
            </a:r>
            <a:r>
              <a:rPr lang="en-US" altLang="ru-RU" dirty="0" smtClean="0"/>
              <a:t>  </a:t>
            </a:r>
            <a:r>
              <a:rPr lang="en-US" altLang="ru-RU" dirty="0" err="1" smtClean="0"/>
              <a:t>teste</a:t>
            </a:r>
            <a:r>
              <a:rPr lang="en-US" altLang="ru-RU" dirty="0" smtClean="0"/>
              <a:t> </a:t>
            </a:r>
            <a:r>
              <a:rPr lang="en-US" altLang="ru-RU" dirty="0" err="1" smtClean="0"/>
              <a:t>explicite</a:t>
            </a:r>
            <a:r>
              <a:rPr lang="en-US" altLang="ru-RU" dirty="0" smtClean="0"/>
              <a:t> </a:t>
            </a:r>
            <a:r>
              <a:rPr lang="en-US" altLang="ru-RU" dirty="0" err="1" smtClean="0"/>
              <a:t>pentru</a:t>
            </a:r>
            <a:r>
              <a:rPr lang="en-US" altLang="ru-RU" dirty="0" smtClean="0"/>
              <a:t> </a:t>
            </a:r>
            <a:r>
              <a:rPr lang="en-US" altLang="ru-RU" dirty="0" err="1" smtClean="0"/>
              <a:t>creşterea</a:t>
            </a:r>
            <a:r>
              <a:rPr lang="en-US" altLang="ru-RU" dirty="0" smtClean="0"/>
              <a:t>  </a:t>
            </a:r>
            <a:r>
              <a:rPr lang="en-US" altLang="ru-RU" dirty="0" err="1" smtClean="0"/>
              <a:t>controlului</a:t>
            </a:r>
            <a:r>
              <a:rPr lang="en-US" altLang="ru-RU" dirty="0" smtClean="0"/>
              <a:t> </a:t>
            </a:r>
            <a:r>
              <a:rPr lang="en-US" altLang="ru-RU" dirty="0" err="1" smtClean="0"/>
              <a:t>asupra</a:t>
            </a:r>
            <a:r>
              <a:rPr lang="en-US" altLang="ru-RU" dirty="0" smtClean="0"/>
              <a:t> </a:t>
            </a:r>
            <a:r>
              <a:rPr lang="en-US" altLang="ru-RU" dirty="0" err="1" smtClean="0"/>
              <a:t>modelului</a:t>
            </a:r>
            <a:r>
              <a:rPr lang="en-US" altLang="ru-RU" dirty="0" smtClean="0"/>
              <a:t> </a:t>
            </a:r>
            <a:r>
              <a:rPr lang="en-US" altLang="ru-RU" dirty="0" err="1" smtClean="0"/>
              <a:t>în</a:t>
            </a:r>
            <a:r>
              <a:rPr lang="en-US" altLang="ru-RU" dirty="0" smtClean="0"/>
              <a:t> care se </a:t>
            </a:r>
            <a:r>
              <a:rPr lang="en-US" altLang="ru-RU" dirty="0" err="1" smtClean="0"/>
              <a:t>desfăşoară</a:t>
            </a:r>
            <a:r>
              <a:rPr lang="en-US" altLang="ru-RU" dirty="0" smtClean="0"/>
              <a:t> </a:t>
            </a:r>
            <a:r>
              <a:rPr lang="en-US" altLang="ru-RU" dirty="0" err="1" smtClean="0"/>
              <a:t>etapele</a:t>
            </a:r>
            <a:r>
              <a:rPr lang="en-US" altLang="ru-RU" dirty="0" smtClean="0"/>
              <a:t>. </a:t>
            </a:r>
            <a:r>
              <a:rPr lang="en-US" altLang="ru-RU" dirty="0" err="1" smtClean="0"/>
              <a:t>Fazele</a:t>
            </a:r>
            <a:r>
              <a:rPr lang="en-US" altLang="ru-RU" dirty="0" smtClean="0"/>
              <a:t> </a:t>
            </a:r>
            <a:r>
              <a:rPr lang="en-US" altLang="ru-RU" dirty="0" err="1" smtClean="0"/>
              <a:t>plasate</a:t>
            </a:r>
            <a:r>
              <a:rPr lang="en-US" altLang="ru-RU" dirty="0" smtClean="0"/>
              <a:t> </a:t>
            </a:r>
            <a:r>
              <a:rPr lang="en-US" altLang="ru-RU" dirty="0" err="1" smtClean="0"/>
              <a:t>în</a:t>
            </a:r>
            <a:r>
              <a:rPr lang="en-US" altLang="ru-RU" dirty="0" smtClean="0"/>
              <a:t> </a:t>
            </a:r>
            <a:r>
              <a:rPr lang="en-US" altLang="ru-RU" dirty="0" err="1" smtClean="0"/>
              <a:t>partea</a:t>
            </a:r>
            <a:r>
              <a:rPr lang="en-US" altLang="ru-RU" dirty="0" smtClean="0"/>
              <a:t> superior a </a:t>
            </a:r>
            <a:r>
              <a:rPr lang="en-US" altLang="ru-RU" dirty="0" err="1" smtClean="0"/>
              <a:t>modelului</a:t>
            </a:r>
            <a:r>
              <a:rPr lang="en-US" altLang="ru-RU" dirty="0" smtClean="0"/>
              <a:t> se </a:t>
            </a:r>
            <a:r>
              <a:rPr lang="en-US" altLang="ru-RU" dirty="0" err="1" smtClean="0"/>
              <a:t>caracterizează</a:t>
            </a:r>
            <a:r>
              <a:rPr lang="en-US" altLang="ru-RU" dirty="0" smtClean="0"/>
              <a:t> </a:t>
            </a:r>
            <a:r>
              <a:rPr lang="en-US" altLang="ru-RU" dirty="0" err="1" smtClean="0"/>
              <a:t>prin</a:t>
            </a:r>
            <a:r>
              <a:rPr lang="en-US" altLang="ru-RU" dirty="0" smtClean="0"/>
              <a:t> </a:t>
            </a:r>
            <a:r>
              <a:rPr lang="en-US" altLang="ru-RU" dirty="0" err="1" smtClean="0"/>
              <a:t>implicarea</a:t>
            </a:r>
            <a:r>
              <a:rPr lang="en-US" altLang="ru-RU" dirty="0" smtClean="0"/>
              <a:t>  direct a </a:t>
            </a:r>
            <a:r>
              <a:rPr lang="en-US" altLang="ru-RU" dirty="0" err="1" smtClean="0"/>
              <a:t>viitorului</a:t>
            </a:r>
            <a:r>
              <a:rPr lang="en-US" altLang="ru-RU" dirty="0" smtClean="0"/>
              <a:t> </a:t>
            </a:r>
            <a:r>
              <a:rPr lang="en-US" altLang="ru-RU" dirty="0" err="1" smtClean="0"/>
              <a:t>utilizator</a:t>
            </a:r>
            <a:r>
              <a:rPr lang="en-US" altLang="ru-RU" dirty="0" smtClean="0"/>
              <a:t>.</a:t>
            </a:r>
            <a:endParaRPr lang="ru-RU" altLang="ru-RU" dirty="0" smtClean="0"/>
          </a:p>
          <a:p>
            <a:endParaRPr lang="ru-RU" altLang="ru-RU" dirty="0" smtClean="0"/>
          </a:p>
        </p:txBody>
      </p:sp>
    </p:spTree>
    <p:extLst>
      <p:ext uri="{BB962C8B-B14F-4D97-AF65-F5344CB8AC3E}">
        <p14:creationId xmlns:p14="http://schemas.microsoft.com/office/powerpoint/2010/main" val="6745613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stretch>
            <a:fillRect/>
          </a:stretch>
        </p:blipFill>
        <p:spPr>
          <a:xfrm>
            <a:off x="934278" y="715617"/>
            <a:ext cx="9640957" cy="5605669"/>
          </a:xfrm>
          <a:prstGeom prst="rect">
            <a:avLst/>
          </a:prstGeom>
        </p:spPr>
      </p:pic>
    </p:spTree>
    <p:extLst>
      <p:ext uri="{BB962C8B-B14F-4D97-AF65-F5344CB8AC3E}">
        <p14:creationId xmlns:p14="http://schemas.microsoft.com/office/powerpoint/2010/main" val="863126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2136775" y="228600"/>
            <a:ext cx="8153400" cy="990600"/>
          </a:xfrm>
        </p:spPr>
        <p:txBody>
          <a:bodyPr/>
          <a:lstStyle/>
          <a:p>
            <a:r>
              <a:rPr lang="en-US" altLang="ru-RU" dirty="0" smtClean="0"/>
              <a:t>“V” Model from SEF (</a:t>
            </a:r>
            <a:r>
              <a:rPr lang="en-US" altLang="ru-RU" dirty="0" err="1" smtClean="0"/>
              <a:t>Ould</a:t>
            </a:r>
            <a:r>
              <a:rPr lang="en-US" altLang="ru-RU" dirty="0" smtClean="0"/>
              <a:t>, 1990)</a:t>
            </a:r>
            <a:endParaRPr lang="ru-RU" altLang="ru-RU" dirty="0" smtClean="0"/>
          </a:p>
        </p:txBody>
      </p:sp>
      <p:pic>
        <p:nvPicPr>
          <p:cNvPr id="113667"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78164" y="1600200"/>
            <a:ext cx="6689725" cy="5068888"/>
          </a:xfrm>
        </p:spPr>
      </p:pic>
    </p:spTree>
    <p:extLst>
      <p:ext uri="{BB962C8B-B14F-4D97-AF65-F5344CB8AC3E}">
        <p14:creationId xmlns:p14="http://schemas.microsoft.com/office/powerpoint/2010/main" val="36628531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2193925" y="306388"/>
            <a:ext cx="7799388" cy="912812"/>
          </a:xfrm>
        </p:spPr>
        <p:txBody>
          <a:bodyPr/>
          <a:lstStyle/>
          <a:p>
            <a:pPr eaLnBrk="1" hangingPunct="1"/>
            <a:r>
              <a:rPr lang="ro-RO" altLang="en-US" b="1" dirty="0" smtClean="0"/>
              <a:t>Modelul în V</a:t>
            </a:r>
            <a:endParaRPr lang="en-US" altLang="en-US" dirty="0" smtClean="0"/>
          </a:p>
        </p:txBody>
      </p:sp>
      <p:pic>
        <p:nvPicPr>
          <p:cNvPr id="114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485" y="1219201"/>
            <a:ext cx="9608428" cy="515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4063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2136775" y="228600"/>
            <a:ext cx="8153400" cy="990600"/>
          </a:xfrm>
        </p:spPr>
        <p:txBody>
          <a:bodyPr/>
          <a:lstStyle/>
          <a:p>
            <a:pPr algn="ctr"/>
            <a:r>
              <a:rPr lang="ro-RO" altLang="ru-RU" dirty="0" smtClean="0"/>
              <a:t>Descrierera diagramei</a:t>
            </a:r>
            <a:endParaRPr lang="ru-RU" altLang="ru-RU" dirty="0" smtClean="0"/>
          </a:p>
        </p:txBody>
      </p:sp>
      <p:sp>
        <p:nvSpPr>
          <p:cNvPr id="115715" name="Content Placeholder 2"/>
          <p:cNvSpPr>
            <a:spLocks noGrp="1"/>
          </p:cNvSpPr>
          <p:nvPr>
            <p:ph sz="quarter" idx="1"/>
          </p:nvPr>
        </p:nvSpPr>
        <p:spPr>
          <a:xfrm>
            <a:off x="1703389" y="1600200"/>
            <a:ext cx="8785225" cy="5068888"/>
          </a:xfrm>
        </p:spPr>
        <p:txBody>
          <a:bodyPr/>
          <a:lstStyle/>
          <a:p>
            <a:r>
              <a:rPr lang="en-US" altLang="ru-RU" sz="2600" b="1" i="1" dirty="0" err="1"/>
              <a:t>Braţul</a:t>
            </a:r>
            <a:r>
              <a:rPr lang="en-US" altLang="ru-RU" sz="2600" b="1" i="1" dirty="0"/>
              <a:t> </a:t>
            </a:r>
            <a:r>
              <a:rPr lang="en-US" altLang="ru-RU" sz="2600" b="1" i="1" dirty="0" err="1"/>
              <a:t>stâng</a:t>
            </a:r>
            <a:r>
              <a:rPr lang="en-US" altLang="ru-RU" sz="2600" b="1" i="1" dirty="0"/>
              <a:t> al </a:t>
            </a:r>
            <a:r>
              <a:rPr lang="en-US" altLang="ru-RU" sz="2600" b="1" i="1" dirty="0" err="1"/>
              <a:t>diagramei</a:t>
            </a:r>
            <a:r>
              <a:rPr lang="en-US" altLang="ru-RU" sz="2600" dirty="0"/>
              <a:t>, </a:t>
            </a:r>
            <a:r>
              <a:rPr lang="en-US" altLang="ru-RU" sz="2600" dirty="0" err="1"/>
              <a:t>parcurs</a:t>
            </a:r>
            <a:r>
              <a:rPr lang="en-US" altLang="ru-RU" sz="2600" dirty="0"/>
              <a:t> descendent, </a:t>
            </a:r>
            <a:r>
              <a:rPr lang="en-US" altLang="ru-RU" sz="2600" dirty="0" err="1"/>
              <a:t>reuneşte</a:t>
            </a:r>
            <a:r>
              <a:rPr lang="en-US" altLang="ru-RU" sz="2600" dirty="0"/>
              <a:t> </a:t>
            </a:r>
            <a:r>
              <a:rPr lang="en-US" altLang="ru-RU" sz="2600" dirty="0" err="1"/>
              <a:t>fazele</a:t>
            </a:r>
            <a:r>
              <a:rPr lang="en-US" altLang="ru-RU" sz="2600" dirty="0"/>
              <a:t> </a:t>
            </a:r>
            <a:r>
              <a:rPr lang="en-US" altLang="ru-RU" sz="2600" dirty="0" err="1"/>
              <a:t>în</a:t>
            </a:r>
            <a:r>
              <a:rPr lang="en-US" altLang="ru-RU" sz="2600" dirty="0"/>
              <a:t> </a:t>
            </a:r>
            <a:r>
              <a:rPr lang="en-US" altLang="ru-RU" sz="2600" dirty="0" err="1"/>
              <a:t>cadrul</a:t>
            </a:r>
            <a:r>
              <a:rPr lang="en-US" altLang="ru-RU" sz="2600" dirty="0"/>
              <a:t> </a:t>
            </a:r>
            <a:r>
              <a:rPr lang="en-US" altLang="ru-RU" sz="2600" dirty="0" err="1"/>
              <a:t>cărora</a:t>
            </a:r>
            <a:r>
              <a:rPr lang="en-US" altLang="ru-RU" sz="2600" dirty="0"/>
              <a:t> se </a:t>
            </a:r>
            <a:r>
              <a:rPr lang="en-US" altLang="ru-RU" sz="2600" dirty="0" err="1"/>
              <a:t>realizează</a:t>
            </a:r>
            <a:r>
              <a:rPr lang="en-US" altLang="ru-RU" sz="2600" dirty="0"/>
              <a:t>, pas cu pas, </a:t>
            </a:r>
            <a:r>
              <a:rPr lang="en-US" altLang="ru-RU" sz="2600" dirty="0" err="1"/>
              <a:t>proiectarea</a:t>
            </a:r>
            <a:r>
              <a:rPr lang="en-US" altLang="ru-RU" sz="2600" dirty="0"/>
              <a:t> </a:t>
            </a:r>
            <a:r>
              <a:rPr lang="en-US" altLang="ru-RU" sz="2600" dirty="0" err="1"/>
              <a:t>şi</a:t>
            </a:r>
            <a:r>
              <a:rPr lang="en-US" altLang="ru-RU" sz="2600" dirty="0"/>
              <a:t> </a:t>
            </a:r>
            <a:r>
              <a:rPr lang="en-US" altLang="ru-RU" sz="2600" dirty="0" err="1"/>
              <a:t>realizarea</a:t>
            </a:r>
            <a:r>
              <a:rPr lang="en-US" altLang="ru-RU" sz="2600" dirty="0"/>
              <a:t> </a:t>
            </a:r>
            <a:r>
              <a:rPr lang="en-US" altLang="ru-RU" sz="2600" dirty="0" err="1"/>
              <a:t>sistemului</a:t>
            </a:r>
            <a:r>
              <a:rPr lang="en-US" altLang="ru-RU" sz="2600" dirty="0"/>
              <a:t> informational. </a:t>
            </a:r>
            <a:r>
              <a:rPr lang="en-US" altLang="ru-RU" sz="2600" dirty="0" err="1"/>
              <a:t>Detalierea</a:t>
            </a:r>
            <a:r>
              <a:rPr lang="en-US" altLang="ru-RU" sz="2600" dirty="0"/>
              <a:t> </a:t>
            </a:r>
            <a:r>
              <a:rPr lang="en-US" altLang="ru-RU" sz="2600" dirty="0" err="1"/>
              <a:t>activităţilor</a:t>
            </a:r>
            <a:r>
              <a:rPr lang="en-US" altLang="ru-RU" sz="2600" dirty="0"/>
              <a:t> de </a:t>
            </a:r>
            <a:r>
              <a:rPr lang="en-US" altLang="ru-RU" sz="2600" dirty="0" err="1"/>
              <a:t>proiectare</a:t>
            </a:r>
            <a:r>
              <a:rPr lang="en-US" altLang="ru-RU" sz="2600" dirty="0"/>
              <a:t>, </a:t>
            </a:r>
            <a:r>
              <a:rPr lang="en-US" altLang="ru-RU" sz="2600" dirty="0" err="1"/>
              <a:t>codificare</a:t>
            </a:r>
            <a:r>
              <a:rPr lang="en-US" altLang="ru-RU" sz="2600" dirty="0"/>
              <a:t> </a:t>
            </a:r>
            <a:r>
              <a:rPr lang="en-US" altLang="ru-RU" sz="2600" dirty="0" err="1"/>
              <a:t>şi</a:t>
            </a:r>
            <a:r>
              <a:rPr lang="en-US" altLang="ru-RU" sz="2600" dirty="0"/>
              <a:t> </a:t>
            </a:r>
            <a:r>
              <a:rPr lang="en-US" altLang="ru-RU" sz="2600" dirty="0" err="1"/>
              <a:t>asamblare</a:t>
            </a:r>
            <a:r>
              <a:rPr lang="en-US" altLang="ru-RU" sz="2600" dirty="0"/>
              <a:t> a </a:t>
            </a:r>
            <a:r>
              <a:rPr lang="en-US" altLang="ru-RU" sz="2600" dirty="0" err="1"/>
              <a:t>componentelor</a:t>
            </a:r>
            <a:r>
              <a:rPr lang="en-US" altLang="ru-RU" sz="2600" dirty="0"/>
              <a:t> se </a:t>
            </a:r>
            <a:r>
              <a:rPr lang="en-US" altLang="ru-RU" sz="2600" dirty="0" err="1"/>
              <a:t>realizează</a:t>
            </a:r>
            <a:r>
              <a:rPr lang="en-US" altLang="ru-RU" sz="2600" dirty="0"/>
              <a:t> gradual.  </a:t>
            </a:r>
            <a:r>
              <a:rPr lang="en-US" altLang="ru-RU" sz="2600" dirty="0" err="1"/>
              <a:t>Dealtfel</a:t>
            </a:r>
            <a:r>
              <a:rPr lang="en-US" altLang="ru-RU" sz="2600" dirty="0"/>
              <a:t>,  </a:t>
            </a:r>
            <a:r>
              <a:rPr lang="en-US" altLang="ru-RU" sz="2600" dirty="0" err="1"/>
              <a:t>Ould</a:t>
            </a:r>
            <a:r>
              <a:rPr lang="en-US" altLang="ru-RU" sz="2600" dirty="0"/>
              <a:t>, </a:t>
            </a:r>
            <a:r>
              <a:rPr lang="en-US" altLang="ru-RU" sz="2600" dirty="0" err="1"/>
              <a:t>creatorul</a:t>
            </a:r>
            <a:r>
              <a:rPr lang="en-US" altLang="ru-RU" sz="2600" dirty="0"/>
              <a:t> </a:t>
            </a:r>
            <a:r>
              <a:rPr lang="en-US" altLang="ru-RU" sz="2600" dirty="0" err="1"/>
              <a:t>modelului</a:t>
            </a:r>
            <a:r>
              <a:rPr lang="en-US" altLang="ru-RU" sz="2600" dirty="0"/>
              <a:t> </a:t>
            </a:r>
            <a:r>
              <a:rPr lang="en-US" altLang="ru-RU" sz="2600" dirty="0" err="1"/>
              <a:t>în</a:t>
            </a:r>
            <a:r>
              <a:rPr lang="en-US" altLang="ru-RU" sz="2600" dirty="0"/>
              <a:t> forma </a:t>
            </a:r>
            <a:r>
              <a:rPr lang="en-US" altLang="ru-RU" sz="2600" dirty="0" err="1"/>
              <a:t>sa</a:t>
            </a:r>
            <a:r>
              <a:rPr lang="en-US" altLang="ru-RU" sz="2600" dirty="0"/>
              <a:t> </a:t>
            </a:r>
            <a:r>
              <a:rPr lang="en-US" altLang="ru-RU" sz="2600" dirty="0" err="1"/>
              <a:t>consacrată</a:t>
            </a:r>
            <a:r>
              <a:rPr lang="en-US" altLang="ru-RU" sz="2600" dirty="0"/>
              <a:t>, a </a:t>
            </a:r>
            <a:r>
              <a:rPr lang="en-US" altLang="ru-RU" sz="2600" dirty="0" err="1"/>
              <a:t>prevăzut</a:t>
            </a:r>
            <a:r>
              <a:rPr lang="en-US" altLang="ru-RU" sz="2600" dirty="0"/>
              <a:t> </a:t>
            </a:r>
            <a:r>
              <a:rPr lang="en-US" altLang="ru-RU" sz="2600" dirty="0" err="1"/>
              <a:t>doar</a:t>
            </a:r>
            <a:r>
              <a:rPr lang="en-US" altLang="ru-RU" sz="2600" dirty="0"/>
              <a:t> </a:t>
            </a:r>
            <a:r>
              <a:rPr lang="en-US" altLang="ru-RU" sz="2600" dirty="0" err="1"/>
              <a:t>latura</a:t>
            </a:r>
            <a:r>
              <a:rPr lang="en-US" altLang="ru-RU" sz="2600" dirty="0"/>
              <a:t> din </a:t>
            </a:r>
            <a:r>
              <a:rPr lang="en-US" altLang="ru-RU" sz="2600" dirty="0" err="1"/>
              <a:t>stânga</a:t>
            </a:r>
            <a:r>
              <a:rPr lang="en-US" altLang="ru-RU" sz="2600" dirty="0"/>
              <a:t>, </a:t>
            </a:r>
            <a:r>
              <a:rPr lang="en-US" altLang="ru-RU" sz="2600" dirty="0" err="1"/>
              <a:t>unde</a:t>
            </a:r>
            <a:r>
              <a:rPr lang="en-US" altLang="ru-RU" sz="2600" dirty="0"/>
              <a:t> </a:t>
            </a:r>
            <a:r>
              <a:rPr lang="en-US" altLang="ru-RU" sz="2600" dirty="0" err="1"/>
              <a:t>efortul</a:t>
            </a:r>
            <a:r>
              <a:rPr lang="en-US" altLang="ru-RU" sz="2600" dirty="0"/>
              <a:t> principal de </a:t>
            </a:r>
            <a:r>
              <a:rPr lang="en-US" altLang="ru-RU" sz="2600" dirty="0" err="1"/>
              <a:t>proiectare</a:t>
            </a:r>
            <a:r>
              <a:rPr lang="en-US" altLang="ru-RU" sz="2600" dirty="0"/>
              <a:t> se </a:t>
            </a:r>
            <a:r>
              <a:rPr lang="en-US" altLang="ru-RU" sz="2600" dirty="0" err="1"/>
              <a:t>focalizează</a:t>
            </a:r>
            <a:r>
              <a:rPr lang="en-US" altLang="ru-RU" sz="2600" dirty="0"/>
              <a:t> </a:t>
            </a:r>
            <a:r>
              <a:rPr lang="en-US" altLang="ru-RU" sz="2600" dirty="0" err="1"/>
              <a:t>pe</a:t>
            </a:r>
            <a:r>
              <a:rPr lang="en-US" altLang="ru-RU" sz="2600" dirty="0"/>
              <a:t> </a:t>
            </a:r>
            <a:r>
              <a:rPr lang="en-US" altLang="ru-RU" sz="2600" dirty="0" err="1"/>
              <a:t>descompunerea</a:t>
            </a:r>
            <a:r>
              <a:rPr lang="en-US" altLang="ru-RU" sz="2600" dirty="0"/>
              <a:t> </a:t>
            </a:r>
            <a:r>
              <a:rPr lang="en-US" altLang="ru-RU" sz="2600" dirty="0" err="1"/>
              <a:t>sistemului</a:t>
            </a:r>
            <a:r>
              <a:rPr lang="en-US" altLang="ru-RU" sz="2600" dirty="0"/>
              <a:t> </a:t>
            </a:r>
            <a:r>
              <a:rPr lang="en-US" altLang="ru-RU" sz="2600" dirty="0" err="1"/>
              <a:t>pe</a:t>
            </a:r>
            <a:r>
              <a:rPr lang="en-US" altLang="ru-RU" sz="2600" dirty="0"/>
              <a:t> component.</a:t>
            </a:r>
            <a:endParaRPr lang="ru-RU" altLang="ru-RU" sz="2600" dirty="0"/>
          </a:p>
          <a:p>
            <a:r>
              <a:rPr lang="en-US" altLang="ru-RU" sz="2600" b="1" i="1" dirty="0"/>
              <a:t> </a:t>
            </a:r>
            <a:r>
              <a:rPr lang="en-US" altLang="ru-RU" b="1" i="1" dirty="0" err="1"/>
              <a:t>Braţul</a:t>
            </a:r>
            <a:r>
              <a:rPr lang="en-US" altLang="ru-RU" b="1" i="1" dirty="0"/>
              <a:t> </a:t>
            </a:r>
            <a:r>
              <a:rPr lang="en-US" altLang="ru-RU" b="1" i="1" dirty="0" err="1"/>
              <a:t>drept</a:t>
            </a:r>
            <a:r>
              <a:rPr lang="en-US" altLang="ru-RU" b="1" i="1" dirty="0"/>
              <a:t> al </a:t>
            </a:r>
            <a:r>
              <a:rPr lang="en-US" altLang="ru-RU" b="1" i="1" dirty="0" err="1" smtClean="0"/>
              <a:t>diagramei</a:t>
            </a:r>
            <a:r>
              <a:rPr lang="ro-RO" altLang="ru-RU" b="1" i="1" dirty="0" smtClean="0"/>
              <a:t> </a:t>
            </a:r>
            <a:r>
              <a:rPr lang="en-US" dirty="0" err="1"/>
              <a:t>parcurs</a:t>
            </a:r>
            <a:r>
              <a:rPr lang="en-US" dirty="0"/>
              <a:t> </a:t>
            </a:r>
            <a:r>
              <a:rPr lang="en-US" dirty="0" err="1"/>
              <a:t>ascendent</a:t>
            </a:r>
            <a:r>
              <a:rPr lang="en-US" b="1" i="1" dirty="0"/>
              <a:t> </a:t>
            </a:r>
            <a:r>
              <a:rPr lang="en-US" altLang="ru-RU" b="1" i="1" dirty="0" smtClean="0"/>
              <a:t> </a:t>
            </a:r>
            <a:r>
              <a:rPr lang="en-US" altLang="ru-RU" dirty="0" err="1"/>
              <a:t>cuprinde</a:t>
            </a:r>
            <a:r>
              <a:rPr lang="en-US" altLang="ru-RU" dirty="0"/>
              <a:t> </a:t>
            </a:r>
            <a:r>
              <a:rPr lang="en-US" altLang="ru-RU" dirty="0" err="1"/>
              <a:t>reprezentarea</a:t>
            </a:r>
            <a:r>
              <a:rPr lang="en-US" altLang="ru-RU" dirty="0"/>
              <a:t> </a:t>
            </a:r>
            <a:r>
              <a:rPr lang="en-US" altLang="ru-RU" dirty="0" err="1"/>
              <a:t>fazelor</a:t>
            </a:r>
            <a:r>
              <a:rPr lang="en-US" altLang="ru-RU" dirty="0"/>
              <a:t> </a:t>
            </a:r>
            <a:r>
              <a:rPr lang="en-US" altLang="ru-RU" dirty="0" err="1"/>
              <a:t>asigurând</a:t>
            </a:r>
            <a:r>
              <a:rPr lang="en-US" altLang="ru-RU" dirty="0"/>
              <a:t> </a:t>
            </a:r>
            <a:r>
              <a:rPr lang="en-US" altLang="ru-RU" dirty="0" err="1"/>
              <a:t>asamblarea</a:t>
            </a:r>
            <a:r>
              <a:rPr lang="en-US" altLang="ru-RU" dirty="0"/>
              <a:t> </a:t>
            </a:r>
            <a:r>
              <a:rPr lang="en-US" altLang="ru-RU" dirty="0" err="1"/>
              <a:t>rogresivă</a:t>
            </a:r>
            <a:r>
              <a:rPr lang="en-US" altLang="ru-RU" dirty="0"/>
              <a:t> a </a:t>
            </a:r>
            <a:r>
              <a:rPr lang="en-US" altLang="ru-RU" dirty="0" err="1"/>
              <a:t>sisgtemului</a:t>
            </a:r>
            <a:r>
              <a:rPr lang="en-US" altLang="ru-RU" dirty="0"/>
              <a:t>, </a:t>
            </a:r>
            <a:r>
              <a:rPr lang="en-US" altLang="ru-RU" dirty="0" err="1"/>
              <a:t>pe</a:t>
            </a:r>
            <a:r>
              <a:rPr lang="en-US" altLang="ru-RU" dirty="0"/>
              <a:t> </a:t>
            </a:r>
            <a:r>
              <a:rPr lang="en-US" altLang="ru-RU" dirty="0" err="1"/>
              <a:t>măsura</a:t>
            </a:r>
            <a:r>
              <a:rPr lang="en-US" altLang="ru-RU" dirty="0"/>
              <a:t> </a:t>
            </a:r>
            <a:r>
              <a:rPr lang="en-US" altLang="ru-RU" dirty="0" err="1"/>
              <a:t>testării</a:t>
            </a:r>
            <a:r>
              <a:rPr lang="en-US" altLang="ru-RU" dirty="0"/>
              <a:t> </a:t>
            </a:r>
            <a:r>
              <a:rPr lang="en-US" altLang="ru-RU" dirty="0" err="1"/>
              <a:t>lor</a:t>
            </a:r>
            <a:r>
              <a:rPr lang="en-US" altLang="ru-RU" dirty="0"/>
              <a:t> </a:t>
            </a:r>
            <a:r>
              <a:rPr lang="en-US" altLang="ru-RU" dirty="0" err="1"/>
              <a:t>individuale</a:t>
            </a:r>
            <a:r>
              <a:rPr lang="en-US" altLang="ru-RU" dirty="0"/>
              <a:t>, </a:t>
            </a:r>
            <a:r>
              <a:rPr lang="en-US" altLang="ru-RU" dirty="0" err="1"/>
              <a:t>până</a:t>
            </a:r>
            <a:r>
              <a:rPr lang="en-US" altLang="ru-RU" dirty="0"/>
              <a:t> la </a:t>
            </a:r>
            <a:r>
              <a:rPr lang="en-US" altLang="ru-RU" dirty="0" err="1"/>
              <a:t>obţinerea</a:t>
            </a:r>
            <a:r>
              <a:rPr lang="en-US" altLang="ru-RU" dirty="0"/>
              <a:t> </a:t>
            </a:r>
            <a:r>
              <a:rPr lang="en-US" altLang="ru-RU" dirty="0" err="1"/>
              <a:t>sistemului</a:t>
            </a:r>
            <a:r>
              <a:rPr lang="en-US" altLang="ru-RU" dirty="0"/>
              <a:t> global </a:t>
            </a:r>
            <a:r>
              <a:rPr lang="en-US" altLang="ru-RU" dirty="0" err="1"/>
              <a:t>şi</a:t>
            </a:r>
            <a:r>
              <a:rPr lang="en-US" altLang="ru-RU" dirty="0"/>
              <a:t> </a:t>
            </a:r>
            <a:r>
              <a:rPr lang="en-US" altLang="ru-RU" dirty="0" err="1"/>
              <a:t>acceptarea</a:t>
            </a:r>
            <a:r>
              <a:rPr lang="en-US" altLang="ru-RU" dirty="0"/>
              <a:t> </a:t>
            </a:r>
            <a:r>
              <a:rPr lang="en-US" altLang="ru-RU" dirty="0" err="1"/>
              <a:t>acestuia</a:t>
            </a:r>
            <a:r>
              <a:rPr lang="en-US" altLang="ru-RU" dirty="0"/>
              <a:t> de </a:t>
            </a:r>
            <a:r>
              <a:rPr lang="en-US" altLang="ru-RU" dirty="0" err="1"/>
              <a:t>cître</a:t>
            </a:r>
            <a:r>
              <a:rPr lang="en-US" altLang="ru-RU" dirty="0"/>
              <a:t> </a:t>
            </a:r>
            <a:r>
              <a:rPr lang="en-US" altLang="ru-RU" dirty="0" err="1"/>
              <a:t>beneficiar</a:t>
            </a:r>
            <a:endParaRPr lang="ru-RU" altLang="ru-RU" dirty="0"/>
          </a:p>
        </p:txBody>
      </p:sp>
    </p:spTree>
    <p:extLst>
      <p:ext uri="{BB962C8B-B14F-4D97-AF65-F5344CB8AC3E}">
        <p14:creationId xmlns:p14="http://schemas.microsoft.com/office/powerpoint/2010/main" val="14856891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2136775" y="228600"/>
            <a:ext cx="8153400" cy="990600"/>
          </a:xfrm>
        </p:spPr>
        <p:txBody>
          <a:bodyPr/>
          <a:lstStyle/>
          <a:p>
            <a:pPr algn="ctr"/>
            <a:r>
              <a:rPr lang="ro-RO" altLang="ru-RU" dirty="0"/>
              <a:t>Descrierera diagramei</a:t>
            </a:r>
            <a:endParaRPr lang="ru-RU" altLang="ru-RU" dirty="0" smtClean="0"/>
          </a:p>
        </p:txBody>
      </p:sp>
      <p:sp>
        <p:nvSpPr>
          <p:cNvPr id="116739" name="Content Placeholder 2"/>
          <p:cNvSpPr>
            <a:spLocks noGrp="1"/>
          </p:cNvSpPr>
          <p:nvPr>
            <p:ph sz="quarter" idx="1"/>
          </p:nvPr>
        </p:nvSpPr>
        <p:spPr>
          <a:xfrm>
            <a:off x="1774825" y="1600201"/>
            <a:ext cx="8642350" cy="4924425"/>
          </a:xfrm>
        </p:spPr>
        <p:txBody>
          <a:bodyPr/>
          <a:lstStyle/>
          <a:p>
            <a:r>
              <a:rPr lang="en-US" altLang="ru-RU" dirty="0" err="1" smtClean="0"/>
              <a:t>În</a:t>
            </a:r>
            <a:r>
              <a:rPr lang="en-US" altLang="ru-RU" dirty="0" smtClean="0"/>
              <a:t> </a:t>
            </a:r>
            <a:r>
              <a:rPr lang="en-US" altLang="ru-RU" dirty="0" err="1" smtClean="0"/>
              <a:t>cadrul</a:t>
            </a:r>
            <a:r>
              <a:rPr lang="en-US" altLang="ru-RU" dirty="0" smtClean="0"/>
              <a:t>  </a:t>
            </a:r>
            <a:r>
              <a:rPr lang="en-US" altLang="ru-RU" dirty="0" err="1" smtClean="0"/>
              <a:t>modelului</a:t>
            </a:r>
            <a:r>
              <a:rPr lang="en-US" altLang="ru-RU" dirty="0" smtClean="0"/>
              <a:t>, se </a:t>
            </a:r>
            <a:r>
              <a:rPr lang="en-US" altLang="ru-RU" dirty="0" err="1" smtClean="0"/>
              <a:t>remarcă</a:t>
            </a:r>
            <a:r>
              <a:rPr lang="en-US" altLang="ru-RU" dirty="0" smtClean="0"/>
              <a:t> </a:t>
            </a:r>
            <a:r>
              <a:rPr lang="en-US" altLang="ru-RU" dirty="0" err="1" smtClean="0"/>
              <a:t>realizarea</a:t>
            </a:r>
            <a:r>
              <a:rPr lang="en-US" altLang="ru-RU" dirty="0" smtClean="0"/>
              <a:t> </a:t>
            </a:r>
            <a:r>
              <a:rPr lang="en-US" altLang="ru-RU" dirty="0" err="1" smtClean="0"/>
              <a:t>distincţiei</a:t>
            </a:r>
            <a:r>
              <a:rPr lang="en-US" altLang="ru-RU" dirty="0" smtClean="0"/>
              <a:t> </a:t>
            </a:r>
            <a:r>
              <a:rPr lang="en-US" altLang="ru-RU" dirty="0" err="1" smtClean="0"/>
              <a:t>dintre</a:t>
            </a:r>
            <a:r>
              <a:rPr lang="en-US" altLang="ru-RU" dirty="0" smtClean="0"/>
              <a:t> </a:t>
            </a:r>
            <a:r>
              <a:rPr lang="en-US" altLang="ru-RU" dirty="0" err="1" smtClean="0"/>
              <a:t>verificare</a:t>
            </a:r>
            <a:r>
              <a:rPr lang="en-US" altLang="ru-RU" dirty="0" smtClean="0"/>
              <a:t> </a:t>
            </a:r>
            <a:r>
              <a:rPr lang="en-US" altLang="ru-RU" dirty="0" err="1" smtClean="0"/>
              <a:t>şi</a:t>
            </a:r>
            <a:r>
              <a:rPr lang="en-US" altLang="ru-RU" dirty="0" smtClean="0"/>
              <a:t> </a:t>
            </a:r>
            <a:r>
              <a:rPr lang="en-US" altLang="ru-RU" dirty="0" err="1" smtClean="0"/>
              <a:t>valdare</a:t>
            </a:r>
            <a:r>
              <a:rPr lang="en-US" altLang="ru-RU" dirty="0" smtClean="0"/>
              <a:t>. </a:t>
            </a:r>
            <a:endParaRPr lang="ro-RO" altLang="ru-RU" dirty="0" smtClean="0"/>
          </a:p>
          <a:p>
            <a:r>
              <a:rPr lang="en-US" altLang="ru-RU" dirty="0" err="1" smtClean="0"/>
              <a:t>Verificarea</a:t>
            </a:r>
            <a:r>
              <a:rPr lang="en-US" altLang="ru-RU" dirty="0" smtClean="0"/>
              <a:t> se </a:t>
            </a:r>
            <a:r>
              <a:rPr lang="en-US" altLang="ru-RU" dirty="0" err="1" smtClean="0"/>
              <a:t>referă</a:t>
            </a:r>
            <a:r>
              <a:rPr lang="en-US" altLang="ru-RU" dirty="0" smtClean="0"/>
              <a:t> la </a:t>
            </a:r>
            <a:r>
              <a:rPr lang="en-US" altLang="ru-RU" dirty="0" err="1" smtClean="0"/>
              <a:t>testarea</a:t>
            </a:r>
            <a:r>
              <a:rPr lang="en-US" altLang="ru-RU" dirty="0" smtClean="0"/>
              <a:t> </a:t>
            </a:r>
            <a:r>
              <a:rPr lang="en-US" altLang="ru-RU" dirty="0" err="1" smtClean="0"/>
              <a:t>sistemului</a:t>
            </a:r>
            <a:r>
              <a:rPr lang="en-US" altLang="ru-RU" dirty="0" smtClean="0"/>
              <a:t> la </a:t>
            </a:r>
            <a:r>
              <a:rPr lang="en-US" altLang="ru-RU" dirty="0" err="1" smtClean="0"/>
              <a:t>diferite</a:t>
            </a:r>
            <a:r>
              <a:rPr lang="en-US" altLang="ru-RU" dirty="0" smtClean="0"/>
              <a:t> stadia </a:t>
            </a:r>
            <a:r>
              <a:rPr lang="en-US" altLang="ru-RU" dirty="0" err="1" smtClean="0"/>
              <a:t>pe</a:t>
            </a:r>
            <a:r>
              <a:rPr lang="en-US" altLang="ru-RU" dirty="0" smtClean="0"/>
              <a:t> care le </a:t>
            </a:r>
            <a:r>
              <a:rPr lang="en-US" altLang="ru-RU" dirty="0" err="1" smtClean="0"/>
              <a:t>parcurge</a:t>
            </a:r>
            <a:r>
              <a:rPr lang="en-US" altLang="ru-RU" dirty="0" smtClean="0"/>
              <a:t>, </a:t>
            </a:r>
            <a:r>
              <a:rPr lang="en-US" altLang="ru-RU" dirty="0" err="1" smtClean="0"/>
              <a:t>iar</a:t>
            </a:r>
            <a:r>
              <a:rPr lang="en-US" altLang="ru-RU" dirty="0" smtClean="0"/>
              <a:t> </a:t>
            </a:r>
            <a:r>
              <a:rPr lang="en-US" altLang="ru-RU" dirty="0" err="1" smtClean="0"/>
              <a:t>validarera</a:t>
            </a:r>
            <a:r>
              <a:rPr lang="en-US" altLang="ru-RU" dirty="0" smtClean="0"/>
              <a:t> </a:t>
            </a:r>
            <a:r>
              <a:rPr lang="en-US" altLang="ru-RU" dirty="0" err="1" smtClean="0"/>
              <a:t>urmăreşte</a:t>
            </a:r>
            <a:r>
              <a:rPr lang="en-US" altLang="ru-RU" dirty="0" smtClean="0"/>
              <a:t> </a:t>
            </a:r>
            <a:r>
              <a:rPr lang="en-US" altLang="ru-RU" dirty="0" err="1" smtClean="0"/>
              <a:t>să</a:t>
            </a:r>
            <a:r>
              <a:rPr lang="en-US" altLang="ru-RU" dirty="0" smtClean="0"/>
              <a:t> </a:t>
            </a:r>
            <a:r>
              <a:rPr lang="en-US" altLang="ru-RU" dirty="0" err="1" smtClean="0"/>
              <a:t>identifice</a:t>
            </a:r>
            <a:r>
              <a:rPr lang="en-US" altLang="ru-RU" dirty="0" smtClean="0"/>
              <a:t> </a:t>
            </a:r>
            <a:r>
              <a:rPr lang="en-US" altLang="ru-RU" dirty="0" err="1" smtClean="0"/>
              <a:t>în</a:t>
            </a:r>
            <a:r>
              <a:rPr lang="en-US" altLang="ru-RU" dirty="0" smtClean="0"/>
              <a:t> </a:t>
            </a:r>
            <a:r>
              <a:rPr lang="en-US" altLang="ru-RU" dirty="0" err="1" smtClean="0"/>
              <a:t>ce</a:t>
            </a:r>
            <a:r>
              <a:rPr lang="en-US" altLang="ru-RU" dirty="0" smtClean="0"/>
              <a:t> </a:t>
            </a:r>
            <a:r>
              <a:rPr lang="en-US" altLang="ru-RU" dirty="0" err="1" smtClean="0"/>
              <a:t>măsură</a:t>
            </a:r>
            <a:r>
              <a:rPr lang="en-US" altLang="ru-RU" dirty="0" smtClean="0"/>
              <a:t> </a:t>
            </a:r>
            <a:r>
              <a:rPr lang="en-US" altLang="ru-RU" dirty="0" err="1" smtClean="0"/>
              <a:t>sistemul</a:t>
            </a:r>
            <a:r>
              <a:rPr lang="en-US" altLang="ru-RU" dirty="0" smtClean="0"/>
              <a:t> </a:t>
            </a:r>
            <a:r>
              <a:rPr lang="en-US" altLang="ru-RU" dirty="0" err="1" smtClean="0"/>
              <a:t>corespunde</a:t>
            </a:r>
            <a:r>
              <a:rPr lang="en-US" altLang="ru-RU" dirty="0" smtClean="0"/>
              <a:t> </a:t>
            </a:r>
            <a:r>
              <a:rPr lang="en-US" altLang="ru-RU" dirty="0" err="1" smtClean="0"/>
              <a:t>cerinţelor</a:t>
            </a:r>
            <a:r>
              <a:rPr lang="en-US" altLang="ru-RU" dirty="0" smtClean="0"/>
              <a:t> </a:t>
            </a:r>
            <a:r>
              <a:rPr lang="en-US" altLang="ru-RU" dirty="0" err="1" smtClean="0"/>
              <a:t>iniţiale</a:t>
            </a:r>
            <a:r>
              <a:rPr lang="en-US" altLang="ru-RU" dirty="0" smtClean="0"/>
              <a:t>, </a:t>
            </a:r>
            <a:r>
              <a:rPr lang="en-US" altLang="ru-RU" dirty="0" err="1" smtClean="0"/>
              <a:t>ceea</a:t>
            </a:r>
            <a:r>
              <a:rPr lang="en-US" altLang="ru-RU" dirty="0" smtClean="0"/>
              <a:t> </a:t>
            </a:r>
            <a:r>
              <a:rPr lang="en-US" altLang="ru-RU" dirty="0" err="1" smtClean="0"/>
              <a:t>ce</a:t>
            </a:r>
            <a:r>
              <a:rPr lang="en-US" altLang="ru-RU" dirty="0" smtClean="0"/>
              <a:t> </a:t>
            </a:r>
            <a:r>
              <a:rPr lang="en-US" altLang="ru-RU" dirty="0" err="1" smtClean="0"/>
              <a:t>constitue</a:t>
            </a:r>
            <a:r>
              <a:rPr lang="en-US" altLang="ru-RU" dirty="0" smtClean="0"/>
              <a:t> un </a:t>
            </a:r>
            <a:r>
              <a:rPr lang="en-US" altLang="ru-RU" dirty="0" err="1" smtClean="0"/>
              <a:t>punct</a:t>
            </a:r>
            <a:r>
              <a:rPr lang="en-US" altLang="ru-RU" dirty="0" smtClean="0"/>
              <a:t> slab al </a:t>
            </a:r>
            <a:r>
              <a:rPr lang="en-US" altLang="ru-RU" dirty="0" err="1" smtClean="0"/>
              <a:t>modelului</a:t>
            </a:r>
            <a:r>
              <a:rPr lang="en-US" altLang="ru-RU" dirty="0" smtClean="0"/>
              <a:t>, </a:t>
            </a:r>
            <a:r>
              <a:rPr lang="en-US" altLang="ru-RU" dirty="0" err="1" smtClean="0"/>
              <a:t>datorită</a:t>
            </a:r>
            <a:r>
              <a:rPr lang="en-US" altLang="ru-RU" dirty="0" smtClean="0"/>
              <a:t> </a:t>
            </a:r>
            <a:r>
              <a:rPr lang="en-US" altLang="ru-RU" dirty="0" err="1" smtClean="0"/>
              <a:t>întârzierii</a:t>
            </a:r>
            <a:r>
              <a:rPr lang="en-US" altLang="ru-RU" dirty="0" smtClean="0"/>
              <a:t> cu care se produce </a:t>
            </a:r>
            <a:r>
              <a:rPr lang="en-US" altLang="ru-RU" dirty="0" err="1" smtClean="0"/>
              <a:t>această</a:t>
            </a:r>
            <a:r>
              <a:rPr lang="en-US" altLang="ru-RU" dirty="0" smtClean="0"/>
              <a:t> </a:t>
            </a:r>
            <a:r>
              <a:rPr lang="en-US" altLang="ru-RU" dirty="0" err="1" smtClean="0"/>
              <a:t>validare</a:t>
            </a:r>
            <a:r>
              <a:rPr lang="en-US" altLang="ru-RU" dirty="0" smtClean="0"/>
              <a:t>. </a:t>
            </a:r>
            <a:r>
              <a:rPr lang="en-US" altLang="ru-RU" dirty="0" err="1" smtClean="0"/>
              <a:t>Tocmai</a:t>
            </a:r>
            <a:r>
              <a:rPr lang="en-US" altLang="ru-RU" dirty="0" smtClean="0"/>
              <a:t> din </a:t>
            </a:r>
            <a:r>
              <a:rPr lang="en-US" altLang="ru-RU" dirty="0" err="1" smtClean="0"/>
              <a:t>această</a:t>
            </a:r>
            <a:r>
              <a:rPr lang="en-US" altLang="ru-RU" dirty="0" smtClean="0"/>
              <a:t> </a:t>
            </a:r>
            <a:r>
              <a:rPr lang="en-US" altLang="ru-RU" dirty="0" err="1" smtClean="0"/>
              <a:t>cauză</a:t>
            </a:r>
            <a:r>
              <a:rPr lang="en-US" altLang="ru-RU" dirty="0" smtClean="0"/>
              <a:t>, </a:t>
            </a:r>
            <a:r>
              <a:rPr lang="en-US" altLang="ru-RU" i="1" dirty="0" err="1" smtClean="0"/>
              <a:t>i</a:t>
            </a:r>
            <a:r>
              <a:rPr lang="en-US" altLang="ru-RU" i="1" dirty="0" smtClean="0"/>
              <a:t> se </a:t>
            </a:r>
            <a:r>
              <a:rPr lang="en-US" altLang="ru-RU" i="1" dirty="0" err="1" smtClean="0"/>
              <a:t>reproşează</a:t>
            </a:r>
            <a:r>
              <a:rPr lang="en-US" altLang="ru-RU" i="1" dirty="0" smtClean="0"/>
              <a:t> </a:t>
            </a:r>
            <a:r>
              <a:rPr lang="en-US" altLang="ru-RU" i="1" dirty="0" err="1" smtClean="0"/>
              <a:t>că</a:t>
            </a:r>
            <a:r>
              <a:rPr lang="en-US" altLang="ru-RU" i="1" dirty="0" smtClean="0"/>
              <a:t> </a:t>
            </a:r>
            <a:r>
              <a:rPr lang="en-US" altLang="ru-RU" i="1" dirty="0" err="1" smtClean="0"/>
              <a:t>lasă</a:t>
            </a:r>
            <a:r>
              <a:rPr lang="en-US" altLang="ru-RU" i="1" dirty="0" smtClean="0"/>
              <a:t> </a:t>
            </a:r>
            <a:r>
              <a:rPr lang="en-US" altLang="ru-RU" i="1" dirty="0" err="1" smtClean="0"/>
              <a:t>validarea</a:t>
            </a:r>
            <a:r>
              <a:rPr lang="en-US" altLang="ru-RU" i="1" dirty="0" smtClean="0"/>
              <a:t> </a:t>
            </a:r>
            <a:r>
              <a:rPr lang="en-US" altLang="ru-RU" i="1" dirty="0" err="1" smtClean="0"/>
              <a:t>prea</a:t>
            </a:r>
            <a:r>
              <a:rPr lang="en-US" altLang="ru-RU" i="1" dirty="0" smtClean="0"/>
              <a:t> </a:t>
            </a:r>
            <a:r>
              <a:rPr lang="en-US" altLang="ru-RU" i="1" dirty="0" err="1" smtClean="0"/>
              <a:t>târziu</a:t>
            </a:r>
            <a:r>
              <a:rPr lang="en-US" altLang="ru-RU" i="1" dirty="0" smtClean="0"/>
              <a:t>, </a:t>
            </a:r>
            <a:r>
              <a:rPr lang="en-US" altLang="ru-RU" i="1" dirty="0" err="1" smtClean="0"/>
              <a:t>după</a:t>
            </a:r>
            <a:r>
              <a:rPr lang="en-US" altLang="ru-RU" i="1" dirty="0" smtClean="0"/>
              <a:t> </a:t>
            </a:r>
            <a:r>
              <a:rPr lang="en-US" altLang="ru-RU" i="1" dirty="0" err="1" smtClean="0"/>
              <a:t>ce</a:t>
            </a:r>
            <a:r>
              <a:rPr lang="en-US" altLang="ru-RU" i="1" dirty="0" smtClean="0"/>
              <a:t> </a:t>
            </a:r>
            <a:r>
              <a:rPr lang="en-US" altLang="ru-RU" i="1" dirty="0" err="1" smtClean="0"/>
              <a:t>sistemul</a:t>
            </a:r>
            <a:r>
              <a:rPr lang="en-US" altLang="ru-RU" i="1" dirty="0" smtClean="0"/>
              <a:t> s-a </a:t>
            </a:r>
            <a:r>
              <a:rPr lang="en-US" altLang="ru-RU" i="1" dirty="0" err="1" smtClean="0"/>
              <a:t>construit</a:t>
            </a:r>
            <a:r>
              <a:rPr lang="en-US" altLang="ru-RU" i="1" dirty="0" smtClean="0"/>
              <a:t>, </a:t>
            </a:r>
            <a:r>
              <a:rPr lang="en-US" altLang="ru-RU" i="1" dirty="0" err="1" smtClean="0"/>
              <a:t>ceea</a:t>
            </a:r>
            <a:r>
              <a:rPr lang="en-US" altLang="ru-RU" i="1" dirty="0" smtClean="0"/>
              <a:t> </a:t>
            </a:r>
            <a:r>
              <a:rPr lang="en-US" altLang="ru-RU" i="1" dirty="0" err="1" smtClean="0"/>
              <a:t>ce</a:t>
            </a:r>
            <a:r>
              <a:rPr lang="en-US" altLang="ru-RU" i="1" dirty="0" smtClean="0"/>
              <a:t> </a:t>
            </a:r>
            <a:r>
              <a:rPr lang="en-US" altLang="ru-RU" i="1" dirty="0" err="1" smtClean="0"/>
              <a:t>îl</a:t>
            </a:r>
            <a:r>
              <a:rPr lang="en-US" altLang="ru-RU" i="1" dirty="0" smtClean="0"/>
              <a:t> face </a:t>
            </a:r>
            <a:r>
              <a:rPr lang="en-US" altLang="ru-RU" i="1" dirty="0" err="1" smtClean="0"/>
              <a:t>ineficient</a:t>
            </a:r>
            <a:r>
              <a:rPr lang="en-US" altLang="ru-RU" i="1" dirty="0" smtClean="0"/>
              <a:t>.</a:t>
            </a:r>
            <a:endParaRPr lang="ru-RU" altLang="ru-RU" i="1" dirty="0" smtClean="0"/>
          </a:p>
          <a:p>
            <a:endParaRPr lang="ru-RU" altLang="ru-RU" dirty="0" smtClean="0"/>
          </a:p>
        </p:txBody>
      </p:sp>
    </p:spTree>
    <p:extLst>
      <p:ext uri="{BB962C8B-B14F-4D97-AF65-F5344CB8AC3E}">
        <p14:creationId xmlns:p14="http://schemas.microsoft.com/office/powerpoint/2010/main" val="2382608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71231</TotalTime>
  <Words>13391</Words>
  <Application>Microsoft Office PowerPoint</Application>
  <PresentationFormat>Широкоэкранный</PresentationFormat>
  <Paragraphs>968</Paragraphs>
  <Slides>188</Slides>
  <Notes>4</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188</vt:i4>
      </vt:variant>
    </vt:vector>
  </HeadingPairs>
  <TitlesOfParts>
    <vt:vector size="199" baseType="lpstr">
      <vt:lpstr>Arial</vt:lpstr>
      <vt:lpstr>Calibri</vt:lpstr>
      <vt:lpstr>Calibri Light</vt:lpstr>
      <vt:lpstr>Symbol</vt:lpstr>
      <vt:lpstr>Tahoma</vt:lpstr>
      <vt:lpstr>Times New Roman</vt:lpstr>
      <vt:lpstr>Wingdings</vt:lpstr>
      <vt:lpstr>Wingdings 2</vt:lpstr>
      <vt:lpstr>Wingdings 3</vt:lpstr>
      <vt:lpstr>Тема Office</vt:lpstr>
      <vt:lpstr>SmartDraw</vt:lpstr>
      <vt:lpstr>PROIECTAREA SISTEMELOR INFORMAŢIONALE</vt:lpstr>
      <vt:lpstr>Презентация PowerPoint</vt:lpstr>
      <vt:lpstr>Презентация PowerPoint</vt:lpstr>
      <vt:lpstr>Презентация PowerPoint</vt:lpstr>
      <vt:lpstr>INGINER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Conceptul de sistem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Orice Unitate Social Economică interacţionează cu mediul exterior</vt:lpstr>
      <vt:lpstr>Locul Sistremului Informațional  într-o Unitate Social-economocă</vt:lpstr>
      <vt:lpstr>Poziţia sistemului informatic în cadrul sistemului informaţional </vt:lpstr>
      <vt:lpstr>Sistem informaţional – definiție</vt:lpstr>
      <vt:lpstr>Презентация PowerPoint</vt:lpstr>
      <vt:lpstr>Презентация PowerPoint</vt:lpstr>
      <vt:lpstr>Funcţiile unui sistem informaţional</vt:lpstr>
      <vt:lpstr>Componente  ierarhizate ale SI</vt:lpstr>
      <vt:lpstr>Презентация PowerPoint</vt:lpstr>
      <vt:lpstr>Principii de bază la proiectarea sistemelor informaţionale</vt:lpstr>
      <vt:lpstr>Презентация PowerPoint</vt:lpstr>
      <vt:lpstr>Principii de bază la proiectarea sistemelor informaţionale</vt:lpstr>
      <vt:lpstr>Gradualitatea implicării participanților la realizarea unui SI</vt:lpstr>
      <vt:lpstr>Divizarea resurselor pe fazele de proiectare</vt:lpstr>
      <vt:lpstr>Презентация PowerPoint</vt:lpstr>
      <vt:lpstr> Evolutia sistemelor informationale</vt:lpstr>
      <vt:lpstr>Презентация PowerPoint</vt:lpstr>
      <vt:lpstr>Презентация PowerPoint</vt:lpstr>
      <vt:lpstr>Презентация PowerPoint</vt:lpstr>
      <vt:lpstr>Презентация PowerPoint</vt:lpstr>
      <vt:lpstr>Презентация PowerPoint</vt:lpstr>
      <vt:lpstr>Clasificarea sistemelor informatice</vt:lpstr>
      <vt:lpstr>Презентация PowerPoint</vt:lpstr>
      <vt:lpstr>Презентация PowerPoint</vt:lpstr>
      <vt:lpstr>Презентация PowerPoint</vt:lpstr>
      <vt:lpstr>Презентация PowerPoint</vt:lpstr>
      <vt:lpstr>Sistemele informaţionale funcţionale la nivelul unei unităţi social-economice sunt grefate în câteva categorii structurale destul de bine definite în literatura de specialitate. În figură  sunt reprezentate principalele categorii de sisteme informaţionale şi adresabilitatea acestora: </vt:lpstr>
      <vt:lpstr>Clasificarea sistemelor informatice după destinație</vt:lpstr>
      <vt:lpstr>Clasificare Sisteme Informaționale după tipul datelor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Modele ale ciclului de viață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Modele de elaborare Sisteme Informaționale</vt:lpstr>
      <vt:lpstr>Modele de elaborare Sisteme Informaționale</vt:lpstr>
      <vt:lpstr>Презентация PowerPoint</vt:lpstr>
      <vt:lpstr>Презентация PowerPoint</vt:lpstr>
      <vt:lpstr>Презентация PowerPoint</vt:lpstr>
      <vt:lpstr>Презентация PowerPoint</vt:lpstr>
      <vt:lpstr>Rezultatul proiectării în modelul cascadă</vt:lpstr>
      <vt:lpstr>Презентация PowerPoint</vt:lpstr>
      <vt:lpstr>Презентация PowerPoint</vt:lpstr>
      <vt:lpstr>Презентация PowerPoint</vt:lpstr>
      <vt:lpstr>Презентация PowerPoint</vt:lpstr>
      <vt:lpstr>Etape. Faze. </vt:lpstr>
      <vt:lpstr>Model  cascadă cu 7 faze combinate în 4 etape </vt:lpstr>
      <vt:lpstr>Faza de decizie. Situaţia de afaceri</vt:lpstr>
      <vt:lpstr>Презентация PowerPoint</vt:lpstr>
      <vt:lpstr>Презентация PowerPoint</vt:lpstr>
      <vt:lpstr>Презентация PowerPoint</vt:lpstr>
      <vt:lpstr>Ciclului de viaţă Modelul în V</vt:lpstr>
      <vt:lpstr>Ciclului de viaţă Modelul în V</vt:lpstr>
      <vt:lpstr>Презентация PowerPoint</vt:lpstr>
      <vt:lpstr>“V” Model from SEF (Ould, 1990)</vt:lpstr>
      <vt:lpstr>Modelul în V</vt:lpstr>
      <vt:lpstr>Descrierera diagramei</vt:lpstr>
      <vt:lpstr>Descrierera diagramei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Ciclul de viață Modelul în W</vt:lpstr>
      <vt:lpstr>Ciclul de viață Modelul în W</vt:lpstr>
      <vt:lpstr>Ciclul de viață Modelul evolutiv</vt:lpstr>
      <vt:lpstr>Reprezentarea grafică  a modelului evolutiv</vt:lpstr>
      <vt:lpstr>Reprezentarea grafică  a modelului evolutiv</vt:lpstr>
      <vt:lpstr>Ciclul de viață Modelul spirala </vt:lpstr>
      <vt:lpstr>Modelul spirală </vt:lpstr>
      <vt:lpstr>Презентация PowerPoint</vt:lpstr>
      <vt:lpstr>Descrierea modelului spirala</vt:lpstr>
      <vt:lpstr>Descrierea modelului spirala</vt:lpstr>
      <vt:lpstr>Descrierea modelului spirala</vt:lpstr>
      <vt:lpstr>Avantaje si dezavantaje modelului spirala</vt:lpstr>
      <vt:lpstr>Aplicabilitate</vt:lpstr>
      <vt:lpstr>Ciclul de viață Modelul fântână arteziană</vt:lpstr>
      <vt:lpstr>Презентация PowerPoint</vt:lpstr>
      <vt:lpstr>Ciclul de viață Modelul  tridimensional</vt:lpstr>
      <vt:lpstr>Презентация PowerPoint</vt:lpstr>
      <vt:lpstr>Ciclului abstractizării</vt:lpstr>
      <vt:lpstr>Ciclul de dcecizie</vt:lpstr>
      <vt:lpstr>Презентация PowerPoint</vt:lpstr>
      <vt:lpstr>Презентация PowerPoint</vt:lpstr>
      <vt:lpstr>Ciclul de viață în Modelul RAD (Rapid Application Development)</vt:lpstr>
      <vt:lpstr>Презентация PowerPoint</vt:lpstr>
      <vt:lpstr>Презентация PowerPoint</vt:lpstr>
      <vt:lpstr>Презентация PowerPoint</vt:lpstr>
      <vt:lpstr>Презентация PowerPoint</vt:lpstr>
      <vt:lpstr>Modelul ciclului de viață "Incremental"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Instrumente CASE  pentru dezvoltarea sistemelor informatice</vt:lpstr>
      <vt:lpstr>Computer-Aided Software Engineering</vt:lpstr>
      <vt:lpstr>Instrumente CASE  pentru dezvoltarea sistemelor informatice</vt:lpstr>
      <vt:lpstr>Презентация PowerPoint</vt:lpstr>
      <vt:lpstr>Презентация PowerPoint</vt:lpstr>
      <vt:lpstr>Instrumente CASE şi procesul software</vt:lpstr>
      <vt:lpstr>Презентация PowerPoint</vt:lpstr>
      <vt:lpstr>Trei generaţii de instrumente CASE</vt:lpstr>
      <vt:lpstr>Презентация PowerPoint</vt:lpstr>
      <vt:lpstr>Презентация PowerPoint</vt:lpstr>
      <vt:lpstr>Instrumente, medii de lucru, medii de dezvoltare</vt:lpstr>
      <vt:lpstr>Facilităţi Instrumente CASE </vt:lpstr>
      <vt:lpstr>Facilităţi Instrumente CASE </vt:lpstr>
      <vt:lpstr>Facilităţi Instrumente CASE </vt:lpstr>
      <vt:lpstr> Obiectivul principal al CASE </vt:lpstr>
      <vt:lpstr>Obiectivele Instrumentelor CASE </vt:lpstr>
      <vt:lpstr>Презентация PowerPoint</vt:lpstr>
      <vt:lpstr>Презентация PowerPoint</vt:lpstr>
      <vt:lpstr>Презентация PowerPoint</vt:lpstr>
      <vt:lpstr>literatura</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PROIECTAREA SISTEMELOR INFORMAŢIONALE S1 L1</dc:title>
  <dc:creator>Пользователь</dc:creator>
  <cp:lastModifiedBy>PAVEL CHIREV</cp:lastModifiedBy>
  <cp:revision>181</cp:revision>
  <dcterms:created xsi:type="dcterms:W3CDTF">2015-09-28T08:05:31Z</dcterms:created>
  <dcterms:modified xsi:type="dcterms:W3CDTF">2019-09-09T07:03:19Z</dcterms:modified>
</cp:coreProperties>
</file>