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257" r:id="rId3"/>
    <p:sldId id="306" r:id="rId4"/>
    <p:sldId id="284" r:id="rId5"/>
    <p:sldId id="308" r:id="rId6"/>
    <p:sldId id="309" r:id="rId7"/>
    <p:sldId id="310" r:id="rId8"/>
    <p:sldId id="311" r:id="rId9"/>
    <p:sldId id="312" r:id="rId10"/>
    <p:sldId id="285" r:id="rId11"/>
    <p:sldId id="313" r:id="rId12"/>
    <p:sldId id="315" r:id="rId13"/>
    <p:sldId id="329" r:id="rId14"/>
    <p:sldId id="330" r:id="rId15"/>
    <p:sldId id="331" r:id="rId16"/>
    <p:sldId id="332" r:id="rId17"/>
    <p:sldId id="276" r:id="rId18"/>
    <p:sldId id="286" r:id="rId19"/>
    <p:sldId id="277" r:id="rId20"/>
    <p:sldId id="323" r:id="rId21"/>
    <p:sldId id="325" r:id="rId22"/>
    <p:sldId id="278" r:id="rId23"/>
    <p:sldId id="326" r:id="rId24"/>
    <p:sldId id="328" r:id="rId25"/>
    <p:sldId id="287"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9" r:id="rId41"/>
    <p:sldId id="347" r:id="rId42"/>
    <p:sldId id="348" r:id="rId43"/>
    <p:sldId id="283" r:id="rId44"/>
  </p:sldIdLst>
  <p:sldSz cx="9144000" cy="6858000" type="screen4x3"/>
  <p:notesSz cx="6858000" cy="9144000"/>
  <p:defaultText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57"/>
    <a:srgbClr val="003C9E"/>
    <a:srgbClr val="A7BFE7"/>
    <a:srgbClr val="BACDEC"/>
    <a:srgbClr val="C8D7F0"/>
    <a:srgbClr val="BED6FA"/>
    <a:srgbClr val="B9D4FF"/>
    <a:srgbClr val="003E8A"/>
    <a:srgbClr val="1581A7"/>
    <a:srgbClr val="24B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94" autoAdjust="0"/>
    <p:restoredTop sz="82524" autoAdjust="0"/>
  </p:normalViewPr>
  <p:slideViewPr>
    <p:cSldViewPr>
      <p:cViewPr varScale="1">
        <p:scale>
          <a:sx n="65" d="100"/>
          <a:sy n="65" d="100"/>
        </p:scale>
        <p:origin x="-96" y="-6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85" d="100"/>
          <a:sy n="85" d="100"/>
        </p:scale>
        <p:origin x="-31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explosion val="25"/>
          <c:dLbls>
            <c:numFmt formatCode="General" sourceLinked="0"/>
            <c:spPr>
              <a:ln>
                <a:noFill/>
              </a:ln>
            </c:spPr>
            <c:txPr>
              <a:bodyPr rot="0" vert="horz" anchor="ctr" anchorCtr="1"/>
              <a:lstStyle/>
              <a:p>
                <a:pPr>
                  <a:defRPr baseline="0">
                    <a:solidFill>
                      <a:schemeClr val="bg1"/>
                    </a:solidFill>
                    <a:latin typeface="Apple Symbols"/>
                  </a:defRPr>
                </a:pPr>
                <a:endParaRPr lang="en-US"/>
              </a:p>
            </c:txPr>
            <c:dLblPos val="bestFit"/>
            <c:showLegendKey val="0"/>
            <c:showVal val="0"/>
            <c:showCatName val="1"/>
            <c:showSerName val="0"/>
            <c:showPercent val="0"/>
            <c:showBubbleSize val="0"/>
            <c:showLeaderLines val="1"/>
            <c:leaderLines>
              <c:spPr>
                <a:ln>
                  <a:solidFill>
                    <a:schemeClr val="bg1">
                      <a:alpha val="94000"/>
                    </a:schemeClr>
                  </a:solidFill>
                </a:ln>
              </c:spPr>
            </c:leaderLines>
          </c:dLbls>
          <c:cat>
            <c:strRef>
              <c:f>Sheet1!$A$2:$A$6</c:f>
              <c:strCache>
                <c:ptCount val="5"/>
                <c:pt idx="0">
                  <c:v>Substructure &amp; Geotechnical Analysis</c:v>
                </c:pt>
                <c:pt idx="1">
                  <c:v>Superstructure &amp; Structural Aspects</c:v>
                </c:pt>
                <c:pt idx="2">
                  <c:v>Environmental Needs &amp; Concerns</c:v>
                </c:pt>
                <c:pt idx="3">
                  <c:v>Regulations &amp; Budget</c:v>
                </c:pt>
                <c:pt idx="4">
                  <c:v>Transportation &amp; Geometry</c:v>
                </c:pt>
              </c:strCache>
            </c:strRef>
          </c:cat>
          <c:val>
            <c:numRef>
              <c:f>Sheet1!$B$2:$B$7</c:f>
              <c:numCache>
                <c:formatCode>General</c:formatCode>
                <c:ptCount val="6"/>
                <c:pt idx="0">
                  <c:v>15</c:v>
                </c:pt>
                <c:pt idx="1">
                  <c:v>15</c:v>
                </c:pt>
                <c:pt idx="2">
                  <c:v>15</c:v>
                </c:pt>
                <c:pt idx="3">
                  <c:v>40</c:v>
                </c:pt>
                <c:pt idx="4">
                  <c:v>15</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4DFA23-2E58-4859-A5BC-246126C12C4B}" type="datetimeFigureOut">
              <a:rPr lang="en-US" smtClean="0"/>
              <a:pPr/>
              <a:t>4/28/2014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B70782-1804-468C-8F06-B64BACA47124}" type="slidenum">
              <a:rPr lang="en-US" smtClean="0"/>
              <a:pPr/>
              <a:t>‹#›</a:t>
            </a:fld>
            <a:endParaRPr lang="en-US"/>
          </a:p>
        </p:txBody>
      </p:sp>
    </p:spTree>
    <p:extLst>
      <p:ext uri="{BB962C8B-B14F-4D97-AF65-F5344CB8AC3E}">
        <p14:creationId xmlns:p14="http://schemas.microsoft.com/office/powerpoint/2010/main" val="1412114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466787-A5C5-4A6E-B0B8-4A343AF81BB5}" type="datetimeFigureOut">
              <a:rPr lang="en-US" smtClean="0"/>
              <a:pPr/>
              <a:t>4/28/2014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B3F3BB-132B-418B-8D02-CAC6A9422A35}" type="slidenum">
              <a:rPr lang="en-US" smtClean="0"/>
              <a:pPr/>
              <a:t>‹#›</a:t>
            </a:fld>
            <a:endParaRPr lang="en-US"/>
          </a:p>
        </p:txBody>
      </p:sp>
    </p:spTree>
    <p:extLst>
      <p:ext uri="{BB962C8B-B14F-4D97-AF65-F5344CB8AC3E}">
        <p14:creationId xmlns:p14="http://schemas.microsoft.com/office/powerpoint/2010/main" val="4146208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Evening everyone! Thank you all so much for attending our capstone design</a:t>
            </a:r>
            <a:r>
              <a:rPr lang="en-US" baseline="0" dirty="0" smtClean="0"/>
              <a:t> presentation. My name is Ana Gouveia and We are Team #1.</a:t>
            </a:r>
            <a:endParaRPr lang="en-US" dirty="0"/>
          </a:p>
        </p:txBody>
      </p:sp>
      <p:sp>
        <p:nvSpPr>
          <p:cNvPr id="4" name="Slide Number Placeholder 3"/>
          <p:cNvSpPr>
            <a:spLocks noGrp="1"/>
          </p:cNvSpPr>
          <p:nvPr>
            <p:ph type="sldNum" sz="quarter" idx="10"/>
          </p:nvPr>
        </p:nvSpPr>
        <p:spPr/>
        <p:txBody>
          <a:bodyPr/>
          <a:lstStyle/>
          <a:p>
            <a:fld id="{1FB3F3BB-132B-418B-8D02-CAC6A9422A35}" type="slidenum">
              <a:rPr lang="en-US" smtClean="0"/>
              <a:pPr/>
              <a:t>1</a:t>
            </a:fld>
            <a:endParaRPr lang="en-US"/>
          </a:p>
        </p:txBody>
      </p:sp>
    </p:spTree>
    <p:extLst>
      <p:ext uri="{BB962C8B-B14F-4D97-AF65-F5344CB8AC3E}">
        <p14:creationId xmlns:p14="http://schemas.microsoft.com/office/powerpoint/2010/main" val="38605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2014 Capstone Project</a:t>
            </a:r>
            <a:r>
              <a:rPr lang="en-US" baseline="0" dirty="0" smtClean="0"/>
              <a:t> consisted of the design of the Brimfield/Palmer replacement bridge, which carries Kings Bridge Road over the </a:t>
            </a:r>
            <a:r>
              <a:rPr lang="en-US" baseline="0" dirty="0" err="1" smtClean="0"/>
              <a:t>Quaboag</a:t>
            </a:r>
            <a:r>
              <a:rPr lang="en-US" baseline="0" dirty="0" smtClean="0"/>
              <a:t> River  in Brimfield, MA.</a:t>
            </a:r>
          </a:p>
          <a:p>
            <a:r>
              <a:rPr lang="en-US" baseline="0" dirty="0" smtClean="0"/>
              <a:t>As you can see in figure 1… and figure 2</a:t>
            </a:r>
          </a:p>
          <a:p>
            <a:endParaRPr lang="en-US" dirty="0"/>
          </a:p>
        </p:txBody>
      </p:sp>
      <p:sp>
        <p:nvSpPr>
          <p:cNvPr id="4" name="Slide Number Placeholder 3"/>
          <p:cNvSpPr>
            <a:spLocks noGrp="1"/>
          </p:cNvSpPr>
          <p:nvPr>
            <p:ph type="sldNum" sz="quarter" idx="10"/>
          </p:nvPr>
        </p:nvSpPr>
        <p:spPr/>
        <p:txBody>
          <a:bodyPr/>
          <a:lstStyle/>
          <a:p>
            <a:fld id="{1FB3F3BB-132B-418B-8D02-CAC6A9422A35}" type="slidenum">
              <a:rPr lang="en-US" smtClean="0"/>
              <a:pPr/>
              <a:t>2</a:t>
            </a:fld>
            <a:endParaRPr lang="en-US"/>
          </a:p>
        </p:txBody>
      </p:sp>
    </p:spTree>
    <p:extLst>
      <p:ext uri="{BB962C8B-B14F-4D97-AF65-F5344CB8AC3E}">
        <p14:creationId xmlns:p14="http://schemas.microsoft.com/office/powerpoint/2010/main" val="68749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Further, In order to successfully design this bridge, As you can see in the chart, four civil engineering elements had to be prepared and come together in order to satisfy current state regulations &amp; project budget.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following modules to be presented and that were executed throughout this semester were mainly focused on designing each one of these elements and will be presented by students that hope to pursuit the following areas as their concentrations in their careers as civil engineers.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FB3F3BB-132B-418B-8D02-CAC6A9422A35}" type="slidenum">
              <a:rPr lang="en-US" smtClean="0"/>
              <a:pPr/>
              <a:t>3</a:t>
            </a:fld>
            <a:endParaRPr lang="en-US"/>
          </a:p>
        </p:txBody>
      </p:sp>
    </p:spTree>
    <p:extLst>
      <p:ext uri="{BB962C8B-B14F-4D97-AF65-F5344CB8AC3E}">
        <p14:creationId xmlns:p14="http://schemas.microsoft.com/office/powerpoint/2010/main" val="6874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welcome, Thomas Duval, EIT presenting</a:t>
            </a:r>
            <a:r>
              <a:rPr lang="en-US" baseline="0" dirty="0" smtClean="0"/>
              <a:t> the Transportation Module.</a:t>
            </a:r>
            <a:endParaRPr lang="en-US" dirty="0"/>
          </a:p>
        </p:txBody>
      </p:sp>
      <p:sp>
        <p:nvSpPr>
          <p:cNvPr id="4" name="Slide Number Placeholder 3"/>
          <p:cNvSpPr>
            <a:spLocks noGrp="1"/>
          </p:cNvSpPr>
          <p:nvPr>
            <p:ph type="sldNum" sz="quarter" idx="10"/>
          </p:nvPr>
        </p:nvSpPr>
        <p:spPr/>
        <p:txBody>
          <a:bodyPr/>
          <a:lstStyle/>
          <a:p>
            <a:fld id="{1FB3F3BB-132B-418B-8D02-CAC6A9422A35}" type="slidenum">
              <a:rPr lang="en-US" smtClean="0"/>
              <a:pPr/>
              <a:t>4</a:t>
            </a:fld>
            <a:endParaRPr lang="en-US"/>
          </a:p>
        </p:txBody>
      </p:sp>
    </p:spTree>
    <p:extLst>
      <p:ext uri="{BB962C8B-B14F-4D97-AF65-F5344CB8AC3E}">
        <p14:creationId xmlns:p14="http://schemas.microsoft.com/office/powerpoint/2010/main" val="2134335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abutment</a:t>
            </a:r>
            <a:r>
              <a:rPr lang="en-US" baseline="0" dirty="0" smtClean="0"/>
              <a:t> design, it was necessary to compute dead &amp; live loads. These values were o</a:t>
            </a:r>
            <a:endParaRPr lang="en-US" dirty="0"/>
          </a:p>
        </p:txBody>
      </p:sp>
      <p:sp>
        <p:nvSpPr>
          <p:cNvPr id="4" name="Slide Number Placeholder 3"/>
          <p:cNvSpPr>
            <a:spLocks noGrp="1"/>
          </p:cNvSpPr>
          <p:nvPr>
            <p:ph type="sldNum" sz="quarter" idx="10"/>
          </p:nvPr>
        </p:nvSpPr>
        <p:spPr/>
        <p:txBody>
          <a:bodyPr/>
          <a:lstStyle/>
          <a:p>
            <a:fld id="{1FB3F3BB-132B-418B-8D02-CAC6A9422A35}" type="slidenum">
              <a:rPr lang="en-US" smtClean="0"/>
              <a:pPr/>
              <a:t>16</a:t>
            </a:fld>
            <a:endParaRPr lang="en-US"/>
          </a:p>
        </p:txBody>
      </p:sp>
    </p:spTree>
    <p:extLst>
      <p:ext uri="{BB962C8B-B14F-4D97-AF65-F5344CB8AC3E}">
        <p14:creationId xmlns:p14="http://schemas.microsoft.com/office/powerpoint/2010/main" val="7827442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descr="logo_small.png"/>
          <p:cNvPicPr>
            <a:picLocks noChangeAspect="1"/>
          </p:cNvPicPr>
          <p:nvPr userDrawn="1"/>
        </p:nvPicPr>
        <p:blipFill>
          <a:blip r:embed="rId2"/>
          <a:stretch>
            <a:fillRect/>
          </a:stretch>
        </p:blipFill>
        <p:spPr>
          <a:xfrm>
            <a:off x="8375905" y="6071616"/>
            <a:ext cx="572609" cy="685800"/>
          </a:xfrm>
          <a:prstGeom prst="rect">
            <a:avLst/>
          </a:prstGeom>
          <a:noFill/>
        </p:spPr>
      </p:pic>
      <p:pic>
        <p:nvPicPr>
          <p:cNvPr id="10" name="Picture 9" descr="cover_footer.png"/>
          <p:cNvPicPr>
            <a:picLocks noChangeAspect="1"/>
          </p:cNvPicPr>
          <p:nvPr userDrawn="1"/>
        </p:nvPicPr>
        <p:blipFill>
          <a:blip r:embed="rId3"/>
          <a:stretch>
            <a:fillRect/>
          </a:stretch>
        </p:blipFill>
        <p:spPr>
          <a:xfrm>
            <a:off x="0" y="4875610"/>
            <a:ext cx="9220200" cy="1982391"/>
          </a:xfrm>
          <a:prstGeom prst="rect">
            <a:avLst/>
          </a:prstGeom>
        </p:spPr>
      </p:pic>
      <p:pic>
        <p:nvPicPr>
          <p:cNvPr id="11" name="Picture 10" descr="logo_small.png"/>
          <p:cNvPicPr>
            <a:picLocks noChangeAspect="1"/>
          </p:cNvPicPr>
          <p:nvPr userDrawn="1"/>
        </p:nvPicPr>
        <p:blipFill>
          <a:blip r:embed="rId4"/>
          <a:stretch>
            <a:fillRect/>
          </a:stretch>
        </p:blipFill>
        <p:spPr>
          <a:xfrm>
            <a:off x="8375905" y="6071616"/>
            <a:ext cx="572609" cy="685800"/>
          </a:xfrm>
          <a:prstGeom prst="rect">
            <a:avLst/>
          </a:prstGeom>
        </p:spPr>
      </p:pic>
      <p:sp>
        <p:nvSpPr>
          <p:cNvPr id="4" name="TextBox 3"/>
          <p:cNvSpPr txBox="1"/>
          <p:nvPr userDrawn="1"/>
        </p:nvSpPr>
        <p:spPr>
          <a:xfrm>
            <a:off x="143536" y="6548474"/>
            <a:ext cx="3377761" cy="215444"/>
          </a:xfrm>
          <a:prstGeom prst="rect">
            <a:avLst/>
          </a:prstGeom>
          <a:noFill/>
        </p:spPr>
        <p:txBody>
          <a:bodyPr wrap="square" rtlCol="0">
            <a:spAutoFit/>
          </a:bodyPr>
          <a:lstStyle/>
          <a:p>
            <a:r>
              <a:rPr lang="en-US" sz="800" b="1" i="1" dirty="0" smtClean="0">
                <a:solidFill>
                  <a:srgbClr val="003E8A"/>
                </a:solidFill>
                <a:latin typeface="Verdana" pitchFamily="34" charset="0"/>
                <a:ea typeface="Verdana" pitchFamily="34" charset="0"/>
                <a:cs typeface="Verdana" pitchFamily="34" charset="0"/>
              </a:rPr>
              <a:t>Learning</a:t>
            </a:r>
            <a:r>
              <a:rPr lang="en-US" sz="800" b="1" i="1" baseline="0" dirty="0" smtClean="0">
                <a:solidFill>
                  <a:srgbClr val="003E8A"/>
                </a:solidFill>
                <a:latin typeface="Verdana" pitchFamily="34" charset="0"/>
                <a:ea typeface="Verdana" pitchFamily="34" charset="0"/>
                <a:cs typeface="Verdana" pitchFamily="34" charset="0"/>
              </a:rPr>
              <a:t> with Purpose</a:t>
            </a:r>
            <a:endParaRPr lang="en-US" sz="800" b="1" i="1" dirty="0">
              <a:solidFill>
                <a:srgbClr val="003E8A"/>
              </a:solidFill>
              <a:latin typeface="Verdana" pitchFamily="34" charset="0"/>
              <a:ea typeface="Verdana" pitchFamily="34" charset="0"/>
              <a:cs typeface="Verdana" pitchFamily="34" charset="0"/>
            </a:endParaRPr>
          </a:p>
        </p:txBody>
      </p:sp>
      <p:sp>
        <p:nvSpPr>
          <p:cNvPr id="7" name="Rounded Rectangle 6"/>
          <p:cNvSpPr/>
          <p:nvPr userDrawn="1"/>
        </p:nvSpPr>
        <p:spPr>
          <a:xfrm>
            <a:off x="1104900" y="1752600"/>
            <a:ext cx="6934200" cy="3352800"/>
          </a:xfrm>
          <a:prstGeom prst="roundRect">
            <a:avLst>
              <a:gd name="adj" fmla="val 6764"/>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295400" y="1981201"/>
            <a:ext cx="6553200" cy="1447799"/>
          </a:xfrm>
          <a:prstGeom prst="rect">
            <a:avLst/>
          </a:prstGeom>
        </p:spPr>
        <p:txBody>
          <a:bodyPr anchor="b">
            <a:normAutofit/>
          </a:bodyPr>
          <a:lstStyle>
            <a:lvl1pPr>
              <a:defRPr sz="3000" b="1">
                <a:solidFill>
                  <a:schemeClr val="bg1"/>
                </a:solidFill>
                <a:latin typeface="Verdana" pitchFamily="34" charset="0"/>
                <a:ea typeface="Verdana" pitchFamily="34" charset="0"/>
                <a:cs typeface="Verdana"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505200"/>
            <a:ext cx="6400800" cy="1447800"/>
          </a:xfrm>
          <a:prstGeom prst="rect">
            <a:avLst/>
          </a:prstGeom>
        </p:spPr>
        <p:txBody>
          <a:bodyPr>
            <a:normAutofit/>
          </a:bodyPr>
          <a:lstStyle>
            <a:lvl1pPr marL="0" indent="0" algn="ctr">
              <a:buNone/>
              <a:defRPr lang="en-US" sz="2500" b="0" kern="1200" dirty="0">
                <a:solidFill>
                  <a:srgbClr val="BFD72E"/>
                </a:solidFill>
                <a:latin typeface="Verdana" pitchFamily="34" charset="0"/>
                <a:ea typeface="Verdana" pitchFamily="34" charset="0"/>
                <a:cs typeface="Verdana"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r>
              <a:rPr lang="en-US" smtClean="0"/>
              <a:t>Click icon to add picture</a:t>
            </a:r>
            <a:endParaRPr lang="en-US"/>
          </a:p>
        </p:txBody>
      </p:sp>
      <p:sp>
        <p:nvSpPr>
          <p:cNvPr id="5" name="Title 13"/>
          <p:cNvSpPr>
            <a:spLocks noGrp="1"/>
          </p:cNvSpPr>
          <p:nvPr>
            <p:ph type="title" hasCustomPrompt="1"/>
          </p:nvPr>
        </p:nvSpPr>
        <p:spPr>
          <a:xfrm>
            <a:off x="457200" y="4953000"/>
            <a:ext cx="8229600" cy="639762"/>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FontTx/>
              <a:buNone/>
              <a:defRPr lang="en-US" sz="3000" b="1" baseline="0">
                <a:solidFill>
                  <a:schemeClr val="lt1"/>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6" name="Text Placeholder 15"/>
          <p:cNvSpPr>
            <a:spLocks noGrp="1"/>
          </p:cNvSpPr>
          <p:nvPr>
            <p:ph type="body" sz="quarter" idx="10" hasCustomPrompt="1"/>
          </p:nvPr>
        </p:nvSpPr>
        <p:spPr>
          <a:xfrm>
            <a:off x="457200" y="5668962"/>
            <a:ext cx="8229600" cy="533400"/>
          </a:xfrm>
          <a:prstGeom prst="rect">
            <a:avLst/>
          </a:prstGeom>
        </p:spPr>
        <p:txBody>
          <a:bodyPr anchor="ctr"/>
          <a:lstStyle>
            <a:lvl1pPr marL="0" indent="0" algn="ctr">
              <a:buNone/>
              <a:defRPr kumimoji="0" lang="en-US" sz="25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Animated">
    <p:spTree>
      <p:nvGrpSpPr>
        <p:cNvPr id="1" name=""/>
        <p:cNvGrpSpPr/>
        <p:nvPr/>
      </p:nvGrpSpPr>
      <p:grpSpPr>
        <a:xfrm>
          <a:off x="0" y="0"/>
          <a:ext cx="0" cy="0"/>
          <a:chOff x="0" y="0"/>
          <a:chExt cx="0" cy="0"/>
        </a:xfrm>
      </p:grpSpPr>
      <p:pic>
        <p:nvPicPr>
          <p:cNvPr id="10" name="Picture 9" descr="cover_footer.png"/>
          <p:cNvPicPr>
            <a:picLocks noChangeAspect="1"/>
          </p:cNvPicPr>
          <p:nvPr userDrawn="1"/>
        </p:nvPicPr>
        <p:blipFill>
          <a:blip r:embed="rId2"/>
          <a:stretch>
            <a:fillRect/>
          </a:stretch>
        </p:blipFill>
        <p:spPr>
          <a:xfrm>
            <a:off x="0" y="4875610"/>
            <a:ext cx="9220200" cy="1982391"/>
          </a:xfrm>
          <a:prstGeom prst="rect">
            <a:avLst/>
          </a:prstGeom>
        </p:spPr>
      </p:pic>
      <p:sp>
        <p:nvSpPr>
          <p:cNvPr id="4" name="TextBox 3"/>
          <p:cNvSpPr txBox="1"/>
          <p:nvPr userDrawn="1"/>
        </p:nvSpPr>
        <p:spPr>
          <a:xfrm>
            <a:off x="143536" y="6549228"/>
            <a:ext cx="3377761" cy="215444"/>
          </a:xfrm>
          <a:prstGeom prst="rect">
            <a:avLst/>
          </a:prstGeom>
          <a:noFill/>
        </p:spPr>
        <p:txBody>
          <a:bodyPr wrap="square" rtlCol="0">
            <a:spAutoFit/>
          </a:bodyPr>
          <a:lstStyle/>
          <a:p>
            <a:r>
              <a:rPr lang="en-US" sz="800" b="1" i="1" dirty="0" smtClean="0">
                <a:solidFill>
                  <a:srgbClr val="003E8A"/>
                </a:solidFill>
                <a:latin typeface="Verdana" pitchFamily="34" charset="0"/>
                <a:ea typeface="Verdana" pitchFamily="34" charset="0"/>
                <a:cs typeface="Verdana" pitchFamily="34" charset="0"/>
              </a:rPr>
              <a:t>Learning</a:t>
            </a:r>
            <a:r>
              <a:rPr lang="en-US" sz="800" b="1" i="1" baseline="0" dirty="0" smtClean="0">
                <a:solidFill>
                  <a:srgbClr val="003E8A"/>
                </a:solidFill>
                <a:latin typeface="Verdana" pitchFamily="34" charset="0"/>
                <a:ea typeface="Verdana" pitchFamily="34" charset="0"/>
                <a:cs typeface="Verdana" pitchFamily="34" charset="0"/>
              </a:rPr>
              <a:t> with Purpose</a:t>
            </a:r>
            <a:endParaRPr lang="en-US" sz="800" b="1" i="1" dirty="0">
              <a:solidFill>
                <a:srgbClr val="003E8A"/>
              </a:solidFill>
              <a:latin typeface="Verdana" pitchFamily="34" charset="0"/>
              <a:ea typeface="Verdana" pitchFamily="34" charset="0"/>
              <a:cs typeface="Verdana" pitchFamily="34" charset="0"/>
            </a:endParaRPr>
          </a:p>
        </p:txBody>
      </p:sp>
      <p:sp>
        <p:nvSpPr>
          <p:cNvPr id="7" name="Rounded Rectangle 6"/>
          <p:cNvSpPr/>
          <p:nvPr userDrawn="1"/>
        </p:nvSpPr>
        <p:spPr>
          <a:xfrm>
            <a:off x="1104900" y="1752600"/>
            <a:ext cx="6934200" cy="3352800"/>
          </a:xfrm>
          <a:prstGeom prst="roundRect">
            <a:avLst>
              <a:gd name="adj" fmla="val 6764"/>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95400" y="1981201"/>
            <a:ext cx="6553200" cy="1447799"/>
          </a:xfrm>
          <a:prstGeom prst="rect">
            <a:avLst/>
          </a:prstGeom>
        </p:spPr>
        <p:txBody>
          <a:bodyPr anchor="b">
            <a:normAutofit/>
          </a:bodyPr>
          <a:lstStyle>
            <a:lvl1pPr>
              <a:defRPr sz="3000" b="1">
                <a:solidFill>
                  <a:schemeClr val="bg1"/>
                </a:solidFill>
                <a:latin typeface="Verdana" pitchFamily="34" charset="0"/>
                <a:ea typeface="Verdana" pitchFamily="34" charset="0"/>
                <a:cs typeface="Verdana"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05200"/>
            <a:ext cx="6400800" cy="1447800"/>
          </a:xfrm>
          <a:prstGeom prst="rect">
            <a:avLst/>
          </a:prstGeom>
        </p:spPr>
        <p:txBody>
          <a:bodyPr>
            <a:normAutofit/>
          </a:bodyPr>
          <a:lstStyle>
            <a:lvl1pPr marL="0" indent="0" algn="ctr">
              <a:buNone/>
              <a:defRPr lang="en-US" sz="2500" b="0" kern="1200" dirty="0">
                <a:solidFill>
                  <a:srgbClr val="BFD72E"/>
                </a:solidFill>
                <a:latin typeface="Verdana" pitchFamily="34" charset="0"/>
                <a:ea typeface="Verdana" pitchFamily="34" charset="0"/>
                <a:cs typeface="Verdana"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logo_small.png"/>
          <p:cNvPicPr>
            <a:picLocks noChangeAspect="1"/>
          </p:cNvPicPr>
          <p:nvPr userDrawn="1"/>
        </p:nvPicPr>
        <p:blipFill>
          <a:blip r:embed="rId3"/>
          <a:stretch>
            <a:fillRect/>
          </a:stretch>
        </p:blipFill>
        <p:spPr>
          <a:xfrm>
            <a:off x="8302752" y="5907024"/>
            <a:ext cx="685170" cy="820611"/>
          </a:xfrm>
          <a:prstGeom prst="rect">
            <a:avLst/>
          </a:prstGeom>
          <a:noFill/>
        </p:spPr>
      </p:pic>
      <p:pic>
        <p:nvPicPr>
          <p:cNvPr id="11" name="Picture 10" descr="logo_small.png"/>
          <p:cNvPicPr>
            <a:picLocks noChangeAspect="1"/>
          </p:cNvPicPr>
          <p:nvPr userDrawn="1"/>
        </p:nvPicPr>
        <p:blipFill>
          <a:blip r:embed="rId4"/>
          <a:stretch>
            <a:fillRect/>
          </a:stretch>
        </p:blipFill>
        <p:spPr>
          <a:xfrm>
            <a:off x="8305800" y="5902919"/>
            <a:ext cx="685170" cy="820611"/>
          </a:xfrm>
          <a:prstGeom prst="rect">
            <a:avLst/>
          </a:prstGeom>
        </p:spPr>
      </p:pic>
    </p:spTree>
    <p:extLst>
      <p:ext uri="{BB962C8B-B14F-4D97-AF65-F5344CB8AC3E}">
        <p14:creationId xmlns:p14="http://schemas.microsoft.com/office/powerpoint/2010/main" val="371908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1100"/>
                                        <p:tgtEl>
                                          <p:spTgt spid="7"/>
                                        </p:tgtEl>
                                      </p:cBhvr>
                                    </p:animEffect>
                                    <p:set>
                                      <p:cBhvr>
                                        <p:cTn id="13" dur="1" fill="hold">
                                          <p:stCondLst>
                                            <p:cond delay="1099"/>
                                          </p:stCondLst>
                                        </p:cTn>
                                        <p:tgtEl>
                                          <p:spTgt spid="7"/>
                                        </p:tgtEl>
                                        <p:attrNameLst>
                                          <p:attrName>style.visibility</p:attrName>
                                        </p:attrNameLst>
                                      </p:cBhvr>
                                      <p:to>
                                        <p:strVal val="hidden"/>
                                      </p:to>
                                    </p:set>
                                  </p:childTnLst>
                                </p:cTn>
                              </p:par>
                            </p:childTnLst>
                          </p:cTn>
                        </p:par>
                        <p:par>
                          <p:cTn id="14" fill="hold">
                            <p:stCondLst>
                              <p:cond delay="1100"/>
                            </p:stCondLst>
                            <p:childTnLst>
                              <p:par>
                                <p:cTn id="15" presetID="2" presetClass="exit" presetSubtype="4" accel="50000" fill="hold" nodeType="afterEffect">
                                  <p:stCondLst>
                                    <p:cond delay="0"/>
                                  </p:stCondLst>
                                  <p:childTnLst>
                                    <p:anim calcmode="lin" valueType="num">
                                      <p:cBhvr additive="base">
                                        <p:cTn id="16" dur="1000"/>
                                        <p:tgtEl>
                                          <p:spTgt spid="10"/>
                                        </p:tgtEl>
                                        <p:attrNameLst>
                                          <p:attrName>ppt_x</p:attrName>
                                        </p:attrNameLst>
                                      </p:cBhvr>
                                      <p:tavLst>
                                        <p:tav tm="0">
                                          <p:val>
                                            <p:strVal val="ppt_x"/>
                                          </p:val>
                                        </p:tav>
                                        <p:tav tm="100000">
                                          <p:val>
                                            <p:strVal val="ppt_x"/>
                                          </p:val>
                                        </p:tav>
                                      </p:tavLst>
                                    </p:anim>
                                    <p:anim calcmode="lin" valueType="num">
                                      <p:cBhvr additive="base">
                                        <p:cTn id="17" dur="1000"/>
                                        <p:tgtEl>
                                          <p:spTgt spid="10"/>
                                        </p:tgtEl>
                                        <p:attrNameLst>
                                          <p:attrName>ppt_y</p:attrName>
                                        </p:attrNameLst>
                                      </p:cBhvr>
                                      <p:tavLst>
                                        <p:tav tm="0">
                                          <p:val>
                                            <p:strVal val="ppt_y"/>
                                          </p:val>
                                        </p:tav>
                                        <p:tav tm="100000">
                                          <p:val>
                                            <p:strVal val="1+ppt_h/2"/>
                                          </p:val>
                                        </p:tav>
                                      </p:tavLst>
                                    </p:anim>
                                    <p:set>
                                      <p:cBhvr>
                                        <p:cTn id="18" dur="1" fill="hold">
                                          <p:stCondLst>
                                            <p:cond delay="999"/>
                                          </p:stCondLst>
                                        </p:cTn>
                                        <p:tgtEl>
                                          <p:spTgt spid="10"/>
                                        </p:tgtEl>
                                        <p:attrNameLst>
                                          <p:attrName>style.visibility</p:attrName>
                                        </p:attrNameLst>
                                      </p:cBhvr>
                                      <p:to>
                                        <p:strVal val="hidden"/>
                                      </p:to>
                                    </p:set>
                                  </p:childTnLst>
                                </p:cTn>
                              </p:par>
                              <p:par>
                                <p:cTn id="19" presetID="6" presetClass="emph" presetSubtype="0" accel="100000" fill="hold" nodeType="withEffect">
                                  <p:stCondLst>
                                    <p:cond delay="0"/>
                                  </p:stCondLst>
                                  <p:childTnLst>
                                    <p:animScale>
                                      <p:cBhvr>
                                        <p:cTn id="20" dur="1400" fill="hold"/>
                                        <p:tgtEl>
                                          <p:spTgt spid="10"/>
                                        </p:tgtEl>
                                      </p:cBhvr>
                                      <p:by x="300000" y="300000"/>
                                    </p:animScale>
                                  </p:childTnLst>
                                </p:cTn>
                              </p:par>
                              <p:par>
                                <p:cTn id="21" presetID="10" presetClass="exit" presetSubtype="0" fill="hold" nodeType="withEffect">
                                  <p:stCondLst>
                                    <p:cond delay="300"/>
                                  </p:stCondLst>
                                  <p:childTnLst>
                                    <p:animEffect transition="out" filter="fade">
                                      <p:cBhvr>
                                        <p:cTn id="22" dur="1200"/>
                                        <p:tgtEl>
                                          <p:spTgt spid="11"/>
                                        </p:tgtEl>
                                      </p:cBhvr>
                                    </p:animEffect>
                                    <p:set>
                                      <p:cBhvr>
                                        <p:cTn id="23" dur="1" fill="hold">
                                          <p:stCondLst>
                                            <p:cond delay="1199"/>
                                          </p:stCondLst>
                                        </p:cTn>
                                        <p:tgtEl>
                                          <p:spTgt spid="11"/>
                                        </p:tgtEl>
                                        <p:attrNameLst>
                                          <p:attrName>style.visibility</p:attrName>
                                        </p:attrNameLst>
                                      </p:cBhvr>
                                      <p:to>
                                        <p:strVal val="hidden"/>
                                      </p:to>
                                    </p:set>
                                  </p:childTnLst>
                                </p:cTn>
                              </p:par>
                              <p:par>
                                <p:cTn id="24" presetID="10" presetClass="exit" presetSubtype="0" fill="hold" grpId="0" nodeType="withEffect">
                                  <p:stCondLst>
                                    <p:cond delay="300"/>
                                  </p:stCondLst>
                                  <p:childTnLst>
                                    <p:animEffect transition="out" filter="fade">
                                      <p:cBhvr>
                                        <p:cTn id="25" dur="1200"/>
                                        <p:tgtEl>
                                          <p:spTgt spid="4"/>
                                        </p:tgtEl>
                                      </p:cBhvr>
                                    </p:animEffect>
                                    <p:set>
                                      <p:cBhvr>
                                        <p:cTn id="26" dur="1" fill="hold">
                                          <p:stCondLst>
                                            <p:cond delay="11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2" grpId="0"/>
      <p:bldP spid="3" grpId="0" build="p">
        <p:tmplLst>
          <p:tmpl lvl="1">
            <p:tnLst>
              <p:par>
                <p:cTn presetID="10" presetClass="exit" presetSubtype="0" fill="hold" nodeType="withEffect">
                  <p:stCondLst>
                    <p:cond delay="0"/>
                  </p:stCondLst>
                  <p:childTnLst>
                    <p:animEffect transition="out" filter="fade">
                      <p:cBhvr>
                        <p:cTn dur="500"/>
                        <p:tgtEl>
                          <p:spTgt spid="3"/>
                        </p:tgtEl>
                      </p:cBhvr>
                    </p:animEffect>
                    <p:set>
                      <p:cBhvr>
                        <p:cTn dur="1" fill="hold">
                          <p:stCondLst>
                            <p:cond delay="499"/>
                          </p:stCondLst>
                        </p:cTn>
                        <p:tgtEl>
                          <p:spTgt spid="3"/>
                        </p:tgtEl>
                        <p:attrNameLst>
                          <p:attrName>style.visibility</p:attrName>
                        </p:attrNameLst>
                      </p:cBhvr>
                      <p:to>
                        <p:strVal val="hidden"/>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4"/>
              </a:buBlip>
              <a:defRPr sz="2500">
                <a:solidFill>
                  <a:schemeClr val="bg1"/>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bg1"/>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bg1"/>
                </a:solidFill>
                <a:latin typeface="Verdana" pitchFamily="34" charset="0"/>
                <a:ea typeface="Verdana" pitchFamily="34" charset="0"/>
                <a:cs typeface="Verdana" pitchFamily="34" charset="0"/>
              </a:defRPr>
            </a:lvl3pPr>
            <a:lvl4pPr>
              <a:defRPr sz="1800">
                <a:solidFill>
                  <a:schemeClr val="bg1"/>
                </a:solidFill>
                <a:latin typeface="Verdana" pitchFamily="34" charset="0"/>
                <a:ea typeface="Verdana" pitchFamily="34" charset="0"/>
                <a:cs typeface="Verdana" pitchFamily="34" charset="0"/>
              </a:defRPr>
            </a:lvl4pPr>
            <a:lvl5pPr>
              <a:defRPr sz="1600">
                <a:solidFill>
                  <a:schemeClr val="bg1"/>
                </a:solidFill>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FontTx/>
              <a:buNone/>
              <a:defRPr lang="en-US" sz="3000" b="1" baseline="0">
                <a:solidFill>
                  <a:schemeClr val="lt1"/>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3"/>
          <p:cNvSpPr>
            <a:spLocks noGrp="1"/>
          </p:cNvSpPr>
          <p:nvPr>
            <p:ph type="title" hasCustomPrompt="1"/>
          </p:nvPr>
        </p:nvSpPr>
        <p:spPr>
          <a:xfrm>
            <a:off x="457200" y="2895600"/>
            <a:ext cx="8229600" cy="639762"/>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FontTx/>
              <a:buNone/>
              <a:defRPr lang="en-US" sz="3000" b="1" baseline="0">
                <a:solidFill>
                  <a:schemeClr val="lt1"/>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5" name="Text Placeholder 15"/>
          <p:cNvSpPr>
            <a:spLocks noGrp="1"/>
          </p:cNvSpPr>
          <p:nvPr>
            <p:ph type="body" sz="quarter" idx="10" hasCustomPrompt="1"/>
          </p:nvPr>
        </p:nvSpPr>
        <p:spPr>
          <a:xfrm>
            <a:off x="457200" y="3611562"/>
            <a:ext cx="8229600" cy="533400"/>
          </a:xfrm>
          <a:prstGeom prst="rect">
            <a:avLst/>
          </a:prstGeom>
        </p:spPr>
        <p:txBody>
          <a:bodyPr anchor="ctr"/>
          <a:lstStyle>
            <a:lvl1pPr marL="0" indent="0" algn="ctr">
              <a:buNone/>
              <a:defRPr kumimoji="0" lang="en-US" sz="25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5029199"/>
          </a:xfrm>
          <a:prstGeom prst="rect">
            <a:avLst/>
          </a:prstGeom>
        </p:spPr>
        <p:txBody>
          <a:bodyPr/>
          <a:lstStyle>
            <a:lvl1pPr>
              <a:defRPr lang="en-US" sz="2500" smtClean="0">
                <a:solidFill>
                  <a:schemeClr val="bg1"/>
                </a:solidFill>
                <a:latin typeface="Verdana" pitchFamily="34" charset="0"/>
                <a:ea typeface="Verdana" pitchFamily="34" charset="0"/>
                <a:cs typeface="Verdana" pitchFamily="34" charset="0"/>
              </a:defRPr>
            </a:lvl1pPr>
            <a:lvl2pPr>
              <a:defRPr lang="en-US" sz="2200" smtClean="0">
                <a:solidFill>
                  <a:schemeClr val="bg1"/>
                </a:solidFill>
                <a:latin typeface="Verdana" pitchFamily="34" charset="0"/>
                <a:ea typeface="Verdana" pitchFamily="34" charset="0"/>
                <a:cs typeface="Verdana" pitchFamily="34" charset="0"/>
              </a:defRPr>
            </a:lvl2pPr>
            <a:lvl3pPr>
              <a:defRPr lang="en-US" sz="2000" smtClean="0">
                <a:solidFill>
                  <a:schemeClr val="bg1"/>
                </a:solidFill>
                <a:latin typeface="Verdana" pitchFamily="34" charset="0"/>
                <a:ea typeface="Verdana" pitchFamily="34" charset="0"/>
                <a:cs typeface="Verdana" pitchFamily="34" charset="0"/>
              </a:defRPr>
            </a:lvl3pPr>
            <a:lvl4pPr>
              <a:defRPr lang="en-US" sz="1800" smtClean="0">
                <a:solidFill>
                  <a:schemeClr val="bg1"/>
                </a:solidFill>
                <a:latin typeface="Verdana" pitchFamily="34" charset="0"/>
                <a:ea typeface="Verdana" pitchFamily="34" charset="0"/>
                <a:cs typeface="Verdana" pitchFamily="34" charset="0"/>
              </a:defRPr>
            </a:lvl4pPr>
            <a:lvl5pPr>
              <a:defRPr lang="en-US" sz="1600">
                <a:solidFill>
                  <a:schemeClr val="bg1"/>
                </a:solidFill>
                <a:latin typeface="Verdana" pitchFamily="34" charset="0"/>
                <a:ea typeface="Verdana" pitchFamily="34" charset="0"/>
                <a:cs typeface="Verdana" pitchFamily="34" charset="0"/>
              </a:defRPr>
            </a:lvl5pPr>
          </a:lstStyle>
          <a:p>
            <a:pPr lvl="0">
              <a:buFontTx/>
              <a:buBlip>
                <a:blip r:embed="rId2"/>
              </a:buBlip>
            </a:pPr>
            <a:r>
              <a:rPr lang="en-US" smtClean="0"/>
              <a:t>Click to edit Master text styles</a:t>
            </a:r>
          </a:p>
          <a:p>
            <a:pPr lvl="1">
              <a:buFontTx/>
              <a:buBlip>
                <a:blip r:embed="rId2"/>
              </a:buBlip>
            </a:pPr>
            <a:r>
              <a:rPr lang="en-US" smtClean="0"/>
              <a:t>Second level</a:t>
            </a:r>
          </a:p>
          <a:p>
            <a:pPr lvl="2">
              <a:buFontTx/>
              <a:buBlip>
                <a:blip r:embed="rId2"/>
              </a:buBlip>
            </a:pPr>
            <a:r>
              <a:rPr lang="en-US" smtClean="0"/>
              <a:t>Third level</a:t>
            </a:r>
          </a:p>
          <a:p>
            <a:pPr lvl="3">
              <a:buFontTx/>
              <a:buBlip>
                <a:blip r:embed="rId2"/>
              </a:buBlip>
            </a:pPr>
            <a:r>
              <a:rPr lang="en-US" smtClean="0"/>
              <a:t>Fourth level</a:t>
            </a:r>
          </a:p>
          <a:p>
            <a:pPr lvl="4">
              <a:buFontTx/>
              <a:buBlip>
                <a:blip r:embed="rId2"/>
              </a:buBlip>
            </a:pPr>
            <a:r>
              <a:rPr lang="en-US" smtClean="0"/>
              <a:t>Fifth level</a:t>
            </a:r>
            <a:endParaRPr lang="en-US"/>
          </a:p>
        </p:txBody>
      </p:sp>
      <p:sp>
        <p:nvSpPr>
          <p:cNvPr id="4" name="Content Placeholder 3"/>
          <p:cNvSpPr>
            <a:spLocks noGrp="1"/>
          </p:cNvSpPr>
          <p:nvPr>
            <p:ph sz="half" idx="2"/>
          </p:nvPr>
        </p:nvSpPr>
        <p:spPr>
          <a:xfrm>
            <a:off x="4648200" y="1600201"/>
            <a:ext cx="4038600" cy="5029199"/>
          </a:xfrm>
          <a:prstGeom prst="rect">
            <a:avLst/>
          </a:prstGeom>
        </p:spPr>
        <p:txBody>
          <a:bodyPr/>
          <a:lstStyle>
            <a:lvl1pPr>
              <a:defRPr lang="en-US" sz="2500" smtClean="0">
                <a:solidFill>
                  <a:schemeClr val="bg1"/>
                </a:solidFill>
                <a:latin typeface="Verdana" pitchFamily="34" charset="0"/>
                <a:ea typeface="Verdana" pitchFamily="34" charset="0"/>
                <a:cs typeface="Verdana" pitchFamily="34" charset="0"/>
              </a:defRPr>
            </a:lvl1pPr>
            <a:lvl2pPr>
              <a:defRPr lang="en-US" sz="2200" smtClean="0">
                <a:solidFill>
                  <a:schemeClr val="bg1"/>
                </a:solidFill>
                <a:latin typeface="Verdana" pitchFamily="34" charset="0"/>
                <a:ea typeface="Verdana" pitchFamily="34" charset="0"/>
                <a:cs typeface="Verdana" pitchFamily="34" charset="0"/>
              </a:defRPr>
            </a:lvl2pPr>
            <a:lvl3pPr>
              <a:defRPr lang="en-US" sz="2000" smtClean="0">
                <a:solidFill>
                  <a:schemeClr val="bg1"/>
                </a:solidFill>
                <a:latin typeface="Verdana" pitchFamily="34" charset="0"/>
                <a:ea typeface="Verdana" pitchFamily="34" charset="0"/>
                <a:cs typeface="Verdana" pitchFamily="34" charset="0"/>
              </a:defRPr>
            </a:lvl3pPr>
            <a:lvl4pPr>
              <a:defRPr lang="en-US" sz="1800" smtClean="0">
                <a:solidFill>
                  <a:schemeClr val="bg1"/>
                </a:solidFill>
                <a:latin typeface="Verdana" pitchFamily="34" charset="0"/>
                <a:ea typeface="Verdana" pitchFamily="34" charset="0"/>
                <a:cs typeface="Verdana" pitchFamily="34" charset="0"/>
              </a:defRPr>
            </a:lvl4pPr>
            <a:lvl5pPr>
              <a:defRPr lang="en-US" sz="1600">
                <a:solidFill>
                  <a:schemeClr val="bg1"/>
                </a:solidFill>
                <a:latin typeface="Verdana" pitchFamily="34" charset="0"/>
                <a:ea typeface="Verdana" pitchFamily="34" charset="0"/>
                <a:cs typeface="Verdana" pitchFamily="34" charset="0"/>
              </a:defRPr>
            </a:lvl5pPr>
          </a:lstStyle>
          <a:p>
            <a:pPr lvl="0">
              <a:buFontTx/>
              <a:buBlip>
                <a:blip r:embed="rId2"/>
              </a:buBlip>
            </a:pPr>
            <a:r>
              <a:rPr lang="en-US" smtClean="0"/>
              <a:t>Click to edit Master text styles</a:t>
            </a:r>
          </a:p>
          <a:p>
            <a:pPr lvl="1">
              <a:buFontTx/>
              <a:buBlip>
                <a:blip r:embed="rId2"/>
              </a:buBlip>
            </a:pPr>
            <a:r>
              <a:rPr lang="en-US" smtClean="0"/>
              <a:t>Second level</a:t>
            </a:r>
          </a:p>
          <a:p>
            <a:pPr lvl="2">
              <a:buFontTx/>
              <a:buBlip>
                <a:blip r:embed="rId2"/>
              </a:buBlip>
            </a:pPr>
            <a:r>
              <a:rPr lang="en-US" smtClean="0"/>
              <a:t>Third level</a:t>
            </a:r>
          </a:p>
          <a:p>
            <a:pPr lvl="3">
              <a:buFontTx/>
              <a:buBlip>
                <a:blip r:embed="rId2"/>
              </a:buBlip>
            </a:pPr>
            <a:r>
              <a:rPr lang="en-US" smtClean="0"/>
              <a:t>Fourth level</a:t>
            </a:r>
          </a:p>
          <a:p>
            <a:pPr lvl="4">
              <a:buFontTx/>
              <a:buBlip>
                <a:blip r:embed="rId2"/>
              </a:buBlip>
            </a:pPr>
            <a:r>
              <a:rPr lang="en-US" smtClean="0"/>
              <a:t>Fifth level</a:t>
            </a:r>
            <a:endParaRPr lang="en-US"/>
          </a:p>
        </p:txBody>
      </p:sp>
      <p:sp>
        <p:nvSpPr>
          <p:cNvPr id="6" name="Title 13"/>
          <p:cNvSpPr>
            <a:spLocks noGrp="1"/>
          </p:cNvSpPr>
          <p:nvPr>
            <p:ph type="title" hasCustomPrompt="1"/>
          </p:nvPr>
        </p:nvSpPr>
        <p:spPr>
          <a:xfrm>
            <a:off x="457200" y="274638"/>
            <a:ext cx="8229600" cy="639762"/>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FontTx/>
              <a:buNone/>
              <a:defRPr lang="en-US" sz="3000" b="1" baseline="0">
                <a:solidFill>
                  <a:schemeClr val="lt1"/>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7"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5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Content Placeholder 2"/>
          <p:cNvSpPr>
            <a:spLocks noGrp="1"/>
          </p:cNvSpPr>
          <p:nvPr>
            <p:ph sz="half" idx="1"/>
          </p:nvPr>
        </p:nvSpPr>
        <p:spPr>
          <a:xfrm>
            <a:off x="457200" y="1600201"/>
            <a:ext cx="4038600" cy="5029199"/>
          </a:xfrm>
          <a:prstGeom prst="rect">
            <a:avLst/>
          </a:prstGeom>
        </p:spPr>
        <p:txBody>
          <a:bodyPr/>
          <a:lstStyle>
            <a:lvl1pPr>
              <a:defRPr lang="en-US" sz="2500" smtClean="0">
                <a:solidFill>
                  <a:schemeClr val="bg1"/>
                </a:solidFill>
                <a:latin typeface="Verdana" pitchFamily="34" charset="0"/>
                <a:ea typeface="Verdana" pitchFamily="34" charset="0"/>
                <a:cs typeface="Verdana" pitchFamily="34" charset="0"/>
              </a:defRPr>
            </a:lvl1pPr>
            <a:lvl2pPr>
              <a:defRPr lang="en-US" sz="2200" smtClean="0">
                <a:solidFill>
                  <a:schemeClr val="bg1"/>
                </a:solidFill>
                <a:latin typeface="Verdana" pitchFamily="34" charset="0"/>
                <a:ea typeface="Verdana" pitchFamily="34" charset="0"/>
                <a:cs typeface="Verdana" pitchFamily="34" charset="0"/>
              </a:defRPr>
            </a:lvl2pPr>
            <a:lvl3pPr>
              <a:defRPr lang="en-US" sz="2000" smtClean="0">
                <a:solidFill>
                  <a:schemeClr val="bg1"/>
                </a:solidFill>
                <a:latin typeface="Verdana" pitchFamily="34" charset="0"/>
                <a:ea typeface="Verdana" pitchFamily="34" charset="0"/>
                <a:cs typeface="Verdana" pitchFamily="34" charset="0"/>
              </a:defRPr>
            </a:lvl3pPr>
            <a:lvl4pPr>
              <a:defRPr lang="en-US" sz="1800" smtClean="0">
                <a:solidFill>
                  <a:schemeClr val="bg1"/>
                </a:solidFill>
                <a:latin typeface="Verdana" pitchFamily="34" charset="0"/>
                <a:ea typeface="Verdana" pitchFamily="34" charset="0"/>
                <a:cs typeface="Verdana" pitchFamily="34" charset="0"/>
              </a:defRPr>
            </a:lvl4pPr>
            <a:lvl5pPr>
              <a:defRPr lang="en-US" sz="1600">
                <a:solidFill>
                  <a:schemeClr val="bg1"/>
                </a:solidFill>
                <a:latin typeface="Verdana" pitchFamily="34" charset="0"/>
                <a:ea typeface="Verdana" pitchFamily="34" charset="0"/>
                <a:cs typeface="Verdana" pitchFamily="34" charset="0"/>
              </a:defRPr>
            </a:lvl5pPr>
          </a:lstStyle>
          <a:p>
            <a:pPr lvl="0">
              <a:buFontTx/>
              <a:buBlip>
                <a:blip r:embed="rId2"/>
              </a:buBlip>
            </a:pPr>
            <a:r>
              <a:rPr lang="en-US" smtClean="0"/>
              <a:t>Click to edit Master text styles</a:t>
            </a:r>
          </a:p>
          <a:p>
            <a:pPr lvl="1">
              <a:buFontTx/>
              <a:buBlip>
                <a:blip r:embed="rId2"/>
              </a:buBlip>
            </a:pPr>
            <a:r>
              <a:rPr lang="en-US" smtClean="0"/>
              <a:t>Second level</a:t>
            </a:r>
          </a:p>
          <a:p>
            <a:pPr lvl="2">
              <a:buFontTx/>
              <a:buBlip>
                <a:blip r:embed="rId2"/>
              </a:buBlip>
            </a:pPr>
            <a:r>
              <a:rPr lang="en-US" smtClean="0"/>
              <a:t>Third level</a:t>
            </a:r>
          </a:p>
          <a:p>
            <a:pPr lvl="3">
              <a:buFontTx/>
              <a:buBlip>
                <a:blip r:embed="rId2"/>
              </a:buBlip>
            </a:pPr>
            <a:r>
              <a:rPr lang="en-US" smtClean="0"/>
              <a:t>Fourth level</a:t>
            </a:r>
          </a:p>
          <a:p>
            <a:pPr lvl="4">
              <a:buFontTx/>
              <a:buBlip>
                <a:blip r:embed="rId2"/>
              </a:buBlip>
            </a:pPr>
            <a:r>
              <a:rPr lang="en-US" smtClean="0"/>
              <a:t>Fifth level</a:t>
            </a:r>
            <a:endParaRPr lang="en-US"/>
          </a:p>
        </p:txBody>
      </p:sp>
      <p:sp>
        <p:nvSpPr>
          <p:cNvPr id="11" name="Content Placeholder 3"/>
          <p:cNvSpPr>
            <a:spLocks noGrp="1"/>
          </p:cNvSpPr>
          <p:nvPr>
            <p:ph sz="half" idx="2"/>
          </p:nvPr>
        </p:nvSpPr>
        <p:spPr>
          <a:xfrm>
            <a:off x="4648200" y="1600201"/>
            <a:ext cx="4038600" cy="5029199"/>
          </a:xfrm>
          <a:prstGeom prst="rect">
            <a:avLst/>
          </a:prstGeom>
        </p:spPr>
        <p:txBody>
          <a:bodyPr/>
          <a:lstStyle>
            <a:lvl1pPr>
              <a:defRPr lang="en-US" sz="2500" smtClean="0">
                <a:solidFill>
                  <a:schemeClr val="bg1"/>
                </a:solidFill>
                <a:latin typeface="Verdana" pitchFamily="34" charset="0"/>
                <a:ea typeface="Verdana" pitchFamily="34" charset="0"/>
                <a:cs typeface="Verdana" pitchFamily="34" charset="0"/>
              </a:defRPr>
            </a:lvl1pPr>
            <a:lvl2pPr>
              <a:defRPr lang="en-US" sz="2200" smtClean="0">
                <a:solidFill>
                  <a:schemeClr val="bg1"/>
                </a:solidFill>
                <a:latin typeface="Verdana" pitchFamily="34" charset="0"/>
                <a:ea typeface="Verdana" pitchFamily="34" charset="0"/>
                <a:cs typeface="Verdana" pitchFamily="34" charset="0"/>
              </a:defRPr>
            </a:lvl2pPr>
            <a:lvl3pPr>
              <a:defRPr lang="en-US" sz="2000" smtClean="0">
                <a:solidFill>
                  <a:schemeClr val="bg1"/>
                </a:solidFill>
                <a:latin typeface="Verdana" pitchFamily="34" charset="0"/>
                <a:ea typeface="Verdana" pitchFamily="34" charset="0"/>
                <a:cs typeface="Verdana" pitchFamily="34" charset="0"/>
              </a:defRPr>
            </a:lvl3pPr>
            <a:lvl4pPr>
              <a:defRPr lang="en-US" sz="1800" smtClean="0">
                <a:solidFill>
                  <a:schemeClr val="bg1"/>
                </a:solidFill>
                <a:latin typeface="Verdana" pitchFamily="34" charset="0"/>
                <a:ea typeface="Verdana" pitchFamily="34" charset="0"/>
                <a:cs typeface="Verdana" pitchFamily="34" charset="0"/>
              </a:defRPr>
            </a:lvl4pPr>
            <a:lvl5pPr>
              <a:defRPr lang="en-US" sz="1600">
                <a:solidFill>
                  <a:schemeClr val="bg1"/>
                </a:solidFill>
                <a:latin typeface="Verdana" pitchFamily="34" charset="0"/>
                <a:ea typeface="Verdana" pitchFamily="34" charset="0"/>
                <a:cs typeface="Verdana" pitchFamily="34" charset="0"/>
              </a:defRPr>
            </a:lvl5pPr>
          </a:lstStyle>
          <a:p>
            <a:pPr lvl="0">
              <a:buFontTx/>
              <a:buBlip>
                <a:blip r:embed="rId2"/>
              </a:buBlip>
            </a:pPr>
            <a:r>
              <a:rPr lang="en-US" smtClean="0"/>
              <a:t>Click to edit Master text styles</a:t>
            </a:r>
          </a:p>
          <a:p>
            <a:pPr lvl="1">
              <a:buFontTx/>
              <a:buBlip>
                <a:blip r:embed="rId2"/>
              </a:buBlip>
            </a:pPr>
            <a:r>
              <a:rPr lang="en-US" smtClean="0"/>
              <a:t>Second level</a:t>
            </a:r>
          </a:p>
          <a:p>
            <a:pPr lvl="2">
              <a:buFontTx/>
              <a:buBlip>
                <a:blip r:embed="rId2"/>
              </a:buBlip>
            </a:pPr>
            <a:r>
              <a:rPr lang="en-US" smtClean="0"/>
              <a:t>Third level</a:t>
            </a:r>
          </a:p>
          <a:p>
            <a:pPr lvl="3">
              <a:buFontTx/>
              <a:buBlip>
                <a:blip r:embed="rId2"/>
              </a:buBlip>
            </a:pPr>
            <a:r>
              <a:rPr lang="en-US" smtClean="0"/>
              <a:t>Fourth level</a:t>
            </a:r>
          </a:p>
          <a:p>
            <a:pPr lvl="4">
              <a:buFontTx/>
              <a:buBlip>
                <a:blip r:embed="rId2"/>
              </a:buBlip>
            </a:pPr>
            <a:r>
              <a:rPr lang="en-US" smtClean="0"/>
              <a:t>Fifth level</a:t>
            </a:r>
            <a:endParaRPr lang="en-US"/>
          </a:p>
        </p:txBody>
      </p:sp>
      <p:sp>
        <p:nvSpPr>
          <p:cNvPr id="6" name="Title 13"/>
          <p:cNvSpPr>
            <a:spLocks noGrp="1"/>
          </p:cNvSpPr>
          <p:nvPr>
            <p:ph type="title" hasCustomPrompt="1"/>
          </p:nvPr>
        </p:nvSpPr>
        <p:spPr>
          <a:xfrm>
            <a:off x="457200" y="274638"/>
            <a:ext cx="8229600" cy="639762"/>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FontTx/>
              <a:buNone/>
              <a:defRPr lang="en-US" sz="3000" b="1" baseline="0">
                <a:solidFill>
                  <a:schemeClr val="lt1"/>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7"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5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3"/>
          <p:cNvSpPr>
            <a:spLocks noGrp="1"/>
          </p:cNvSpPr>
          <p:nvPr>
            <p:ph type="title" hasCustomPrompt="1"/>
          </p:nvPr>
        </p:nvSpPr>
        <p:spPr>
          <a:xfrm>
            <a:off x="457200" y="274638"/>
            <a:ext cx="8229600" cy="639762"/>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FontTx/>
              <a:buNone/>
              <a:defRPr lang="en-US" sz="3000" b="1" baseline="0">
                <a:solidFill>
                  <a:schemeClr val="lt1"/>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5"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5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0"/>
            <a:ext cx="3008313" cy="4691063"/>
          </a:xfrm>
          <a:prstGeom prst="rect">
            <a:avLst/>
          </a:prstGeo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1026" name="Picture 2" descr="F:\UML\Powerpoint Redesign\images\logo_small_safe.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75904" y="6071616"/>
            <a:ext cx="576072" cy="6899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05800" y="5901068"/>
            <a:ext cx="685170" cy="820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43536" y="6553200"/>
            <a:ext cx="3377761" cy="215444"/>
          </a:xfrm>
          <a:prstGeom prst="rect">
            <a:avLst/>
          </a:prstGeom>
          <a:noFill/>
        </p:spPr>
        <p:txBody>
          <a:bodyPr wrap="square" rtlCol="0">
            <a:spAutoFit/>
          </a:bodyPr>
          <a:lstStyle/>
          <a:p>
            <a:r>
              <a:rPr lang="en-US" sz="800" b="1" i="1" dirty="0" smtClean="0">
                <a:solidFill>
                  <a:srgbClr val="A7BFE7"/>
                </a:solidFill>
                <a:latin typeface="Verdana" pitchFamily="34" charset="0"/>
                <a:ea typeface="Verdana" pitchFamily="34" charset="0"/>
                <a:cs typeface="Verdana" pitchFamily="34" charset="0"/>
              </a:rPr>
              <a:t>Learning</a:t>
            </a:r>
            <a:r>
              <a:rPr lang="en-US" sz="800" b="1" i="1" baseline="0" dirty="0" smtClean="0">
                <a:solidFill>
                  <a:srgbClr val="A7BFE7"/>
                </a:solidFill>
                <a:latin typeface="Verdana" pitchFamily="34" charset="0"/>
                <a:ea typeface="Verdana" pitchFamily="34" charset="0"/>
                <a:cs typeface="Verdana" pitchFamily="34" charset="0"/>
              </a:rPr>
              <a:t> with Purpose</a:t>
            </a:r>
            <a:endParaRPr lang="en-US" sz="800" b="1" i="1" dirty="0">
              <a:solidFill>
                <a:srgbClr val="A7BFE7"/>
              </a:solidFill>
              <a:latin typeface="Verdana" pitchFamily="34" charset="0"/>
              <a:ea typeface="Verdana" pitchFamily="34" charset="0"/>
              <a:cs typeface="Verdana"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293"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295400" y="2133600"/>
            <a:ext cx="6553200" cy="990600"/>
          </a:xfrm>
        </p:spPr>
        <p:txBody>
          <a:bodyPr>
            <a:normAutofit/>
          </a:bodyPr>
          <a:lstStyle/>
          <a:p>
            <a:r>
              <a:rPr lang="en-US" dirty="0" smtClean="0"/>
              <a:t>14.485 Capstone Design</a:t>
            </a:r>
            <a:r>
              <a:rPr lang="en-US" dirty="0"/>
              <a:t/>
            </a:r>
            <a:br>
              <a:rPr lang="en-US" dirty="0"/>
            </a:br>
            <a:r>
              <a:rPr lang="en-US" sz="2400" dirty="0" smtClean="0"/>
              <a:t>Civil and Environmental Engineering </a:t>
            </a:r>
            <a:endParaRPr lang="en-US" sz="2200" dirty="0"/>
          </a:p>
        </p:txBody>
      </p:sp>
      <p:sp>
        <p:nvSpPr>
          <p:cNvPr id="7" name="Subtitle 6"/>
          <p:cNvSpPr>
            <a:spLocks noGrp="1"/>
          </p:cNvSpPr>
          <p:nvPr>
            <p:ph type="subTitle" idx="1"/>
          </p:nvPr>
        </p:nvSpPr>
        <p:spPr>
          <a:xfrm>
            <a:off x="1371600" y="3352800"/>
            <a:ext cx="6324600" cy="1447800"/>
          </a:xfrm>
        </p:spPr>
        <p:txBody>
          <a:bodyPr>
            <a:normAutofit fontScale="62500" lnSpcReduction="20000"/>
          </a:bodyPr>
          <a:lstStyle/>
          <a:p>
            <a:r>
              <a:rPr lang="en-US" b="1" dirty="0" smtClean="0">
                <a:solidFill>
                  <a:schemeClr val="accent5">
                    <a:lumMod val="60000"/>
                    <a:lumOff val="40000"/>
                  </a:schemeClr>
                </a:solidFill>
              </a:rPr>
              <a:t>Spring 2014 | Section 201 | Team #1</a:t>
            </a:r>
          </a:p>
          <a:p>
            <a:endParaRPr lang="en-US" sz="600" b="1" dirty="0" smtClean="0">
              <a:solidFill>
                <a:schemeClr val="accent5">
                  <a:lumMod val="60000"/>
                  <a:lumOff val="40000"/>
                </a:schemeClr>
              </a:solidFill>
            </a:endParaRPr>
          </a:p>
          <a:p>
            <a:r>
              <a:rPr lang="en-US" b="1" dirty="0" smtClean="0">
                <a:solidFill>
                  <a:schemeClr val="accent5">
                    <a:lumMod val="60000"/>
                    <a:lumOff val="40000"/>
                  </a:schemeClr>
                </a:solidFill>
              </a:rPr>
              <a:t>Anas Al Sayed Ali</a:t>
            </a:r>
          </a:p>
          <a:p>
            <a:r>
              <a:rPr lang="en-US" b="1" dirty="0">
                <a:solidFill>
                  <a:schemeClr val="accent5">
                    <a:lumMod val="60000"/>
                    <a:lumOff val="40000"/>
                  </a:schemeClr>
                </a:solidFill>
              </a:rPr>
              <a:t>Thomas Duval, E.I.T.</a:t>
            </a:r>
          </a:p>
          <a:p>
            <a:r>
              <a:rPr lang="en-US" b="1" dirty="0" smtClean="0">
                <a:solidFill>
                  <a:schemeClr val="accent5">
                    <a:lumMod val="60000"/>
                    <a:lumOff val="40000"/>
                  </a:schemeClr>
                </a:solidFill>
              </a:rPr>
              <a:t>Ana Gouveia, E.I.T.</a:t>
            </a:r>
          </a:p>
          <a:p>
            <a:r>
              <a:rPr lang="en-US" b="1" dirty="0" smtClean="0">
                <a:solidFill>
                  <a:schemeClr val="accent5">
                    <a:lumMod val="60000"/>
                    <a:lumOff val="40000"/>
                  </a:schemeClr>
                </a:solidFill>
              </a:rPr>
              <a:t>Sarah </a:t>
            </a:r>
            <a:r>
              <a:rPr lang="en-US" b="1" dirty="0" smtClean="0">
                <a:solidFill>
                  <a:schemeClr val="accent5">
                    <a:lumMod val="60000"/>
                    <a:lumOff val="40000"/>
                  </a:schemeClr>
                </a:solidFill>
              </a:rPr>
              <a:t>Shaw</a:t>
            </a:r>
            <a:endParaRPr lang="en-US" b="1" dirty="0" smtClean="0">
              <a:solidFill>
                <a:schemeClr val="accent5">
                  <a:lumMod val="60000"/>
                  <a:lumOff val="40000"/>
                </a:schemeClr>
              </a:solidFill>
            </a:endParaRPr>
          </a:p>
        </p:txBody>
      </p:sp>
    </p:spTree>
    <p:custDataLst>
      <p:tags r:id="rId1"/>
    </p:custDataLst>
    <p:extLst>
      <p:ext uri="{BB962C8B-B14F-4D97-AF65-F5344CB8AC3E}">
        <p14:creationId xmlns:p14="http://schemas.microsoft.com/office/powerpoint/2010/main" val="1932470111"/>
      </p:ext>
    </p:extLst>
  </p:cSld>
  <p:clrMapOvr>
    <a:masterClrMapping/>
  </p:clrMapOvr>
  <mc:AlternateContent xmlns:mc="http://schemas.openxmlformats.org/markup-compatibility/2006" xmlns:p14="http://schemas.microsoft.com/office/powerpoint/2010/main">
    <mc:Choice Requires="p14">
      <p:transition spd="med" p14:dur="700" advTm="3509">
        <p:fade/>
      </p:transition>
    </mc:Choice>
    <mc:Fallback xmlns="">
      <p:transition spd="med" advTm="3509">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743200"/>
            <a:ext cx="8229600" cy="639762"/>
          </a:xfrm>
        </p:spPr>
        <p:txBody>
          <a:bodyPr/>
          <a:lstStyle/>
          <a:p>
            <a:r>
              <a:rPr lang="en-US" dirty="0" smtClean="0"/>
              <a:t>Geotechnical</a:t>
            </a:r>
            <a:endParaRPr lang="en-US" dirty="0"/>
          </a:p>
        </p:txBody>
      </p:sp>
      <p:sp>
        <p:nvSpPr>
          <p:cNvPr id="4" name="Text Placeholder 3"/>
          <p:cNvSpPr>
            <a:spLocks noGrp="1"/>
          </p:cNvSpPr>
          <p:nvPr>
            <p:ph type="body" sz="quarter" idx="10"/>
          </p:nvPr>
        </p:nvSpPr>
        <p:spPr>
          <a:xfrm>
            <a:off x="381000" y="5486400"/>
            <a:ext cx="8229600" cy="533400"/>
          </a:xfrm>
        </p:spPr>
        <p:txBody>
          <a:bodyPr/>
          <a:lstStyle/>
          <a:p>
            <a:r>
              <a:rPr lang="en-US" sz="2000" b="1" dirty="0" smtClean="0">
                <a:solidFill>
                  <a:schemeClr val="accent1">
                    <a:lumMod val="40000"/>
                    <a:lumOff val="60000"/>
                  </a:schemeClr>
                </a:solidFill>
              </a:rPr>
              <a:t>Presented by: Thomas Duval, E.I.T.</a:t>
            </a:r>
          </a:p>
          <a:p>
            <a:r>
              <a:rPr lang="en-US" sz="2000" b="1" dirty="0" smtClean="0">
                <a:solidFill>
                  <a:schemeClr val="accent1">
                    <a:lumMod val="40000"/>
                    <a:lumOff val="60000"/>
                  </a:schemeClr>
                </a:solidFill>
              </a:rPr>
              <a:t>                     Ana Gouveia, E.I.T.</a:t>
            </a:r>
          </a:p>
          <a:p>
            <a:endParaRPr lang="en-US" sz="2000" b="1" dirty="0">
              <a:solidFill>
                <a:schemeClr val="accent1">
                  <a:lumMod val="40000"/>
                  <a:lumOff val="60000"/>
                </a:schemeClr>
              </a:solidFill>
            </a:endParaRPr>
          </a:p>
        </p:txBody>
      </p:sp>
    </p:spTree>
    <p:extLst>
      <p:ext uri="{BB962C8B-B14F-4D97-AF65-F5344CB8AC3E}">
        <p14:creationId xmlns:p14="http://schemas.microsoft.com/office/powerpoint/2010/main" val="398756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228600" y="2971800"/>
            <a:ext cx="4191000" cy="3429000"/>
          </a:xfrm>
        </p:spPr>
        <p:txBody>
          <a:bodyPr/>
          <a:lstStyle/>
          <a:p>
            <a:pPr marL="0" indent="0">
              <a:lnSpc>
                <a:spcPct val="90000"/>
              </a:lnSpc>
              <a:buNone/>
            </a:pPr>
            <a:r>
              <a:rPr lang="en-US" sz="2000" dirty="0" smtClean="0">
                <a:latin typeface="Verdana" pitchFamily="-123" charset="0"/>
                <a:ea typeface="ＭＳ Ｐゴシック" pitchFamily="-123" charset="-128"/>
                <a:cs typeface="ＭＳ Ｐゴシック" pitchFamily="-123" charset="-128"/>
              </a:rPr>
              <a:t>N</a:t>
            </a:r>
            <a:r>
              <a:rPr lang="en-US" sz="2000" baseline="-25000" dirty="0" smtClean="0">
                <a:latin typeface="Verdana" pitchFamily="-123" charset="0"/>
                <a:ea typeface="ＭＳ Ｐゴシック" pitchFamily="-123" charset="-128"/>
                <a:cs typeface="ＭＳ Ｐゴシック" pitchFamily="-123" charset="-128"/>
              </a:rPr>
              <a:t>60</a:t>
            </a:r>
            <a:r>
              <a:rPr lang="en-US" sz="2000" dirty="0" smtClean="0">
                <a:latin typeface="Verdana" pitchFamily="-123" charset="0"/>
                <a:ea typeface="ＭＳ Ｐゴシック" pitchFamily="-123" charset="-128"/>
                <a:cs typeface="ＭＳ Ｐゴシック" pitchFamily="-123" charset="-128"/>
              </a:rPr>
              <a:t> </a:t>
            </a:r>
            <a:r>
              <a:rPr lang="en-US" sz="2000" dirty="0">
                <a:latin typeface="Verdana" pitchFamily="-123" charset="0"/>
                <a:ea typeface="ＭＳ Ｐゴシック" pitchFamily="-123" charset="-128"/>
                <a:cs typeface="ＭＳ Ｐゴシック" pitchFamily="-123" charset="-128"/>
              </a:rPr>
              <a:t>= Corrected N Values Corresponding to 60% Energy </a:t>
            </a:r>
            <a:r>
              <a:rPr lang="en-US" sz="2000" dirty="0" smtClean="0">
                <a:latin typeface="Verdana" pitchFamily="-123" charset="0"/>
                <a:ea typeface="ＭＳ Ｐゴシック" pitchFamily="-123" charset="-128"/>
                <a:cs typeface="ＭＳ Ｐゴシック" pitchFamily="-123" charset="-128"/>
              </a:rPr>
              <a:t>Efficiency</a:t>
            </a:r>
          </a:p>
          <a:p>
            <a:pPr>
              <a:lnSpc>
                <a:spcPct val="90000"/>
              </a:lnSpc>
              <a:buFont typeface="Arial" pitchFamily="34" charset="0"/>
              <a:buChar char="•"/>
            </a:pPr>
            <a:endParaRPr lang="en-US" sz="2000" dirty="0">
              <a:latin typeface="Verdana" pitchFamily="-123" charset="0"/>
              <a:ea typeface="ＭＳ Ｐゴシック" pitchFamily="-123" charset="-128"/>
              <a:cs typeface="ＭＳ Ｐゴシック" pitchFamily="-123" charset="-128"/>
            </a:endParaRPr>
          </a:p>
          <a:p>
            <a:pPr marL="0" indent="0" algn="ctr">
              <a:lnSpc>
                <a:spcPct val="90000"/>
              </a:lnSpc>
              <a:buNone/>
            </a:pPr>
            <a:r>
              <a:rPr lang="en-US" sz="2000" dirty="0">
                <a:latin typeface="Verdana" pitchFamily="-123" charset="0"/>
                <a:ea typeface="ＭＳ Ｐゴシック" pitchFamily="-123" charset="-128"/>
                <a:cs typeface="ＭＳ Ｐゴシック" pitchFamily="-123" charset="-128"/>
              </a:rPr>
              <a:t>N</a:t>
            </a:r>
            <a:r>
              <a:rPr lang="en-US" sz="2000" baseline="-25000" dirty="0">
                <a:latin typeface="Verdana" pitchFamily="-123" charset="0"/>
                <a:ea typeface="ＭＳ Ｐゴシック" pitchFamily="-123" charset="-128"/>
                <a:cs typeface="ＭＳ Ｐゴシック" pitchFamily="-123" charset="-128"/>
              </a:rPr>
              <a:t>60</a:t>
            </a:r>
            <a:r>
              <a:rPr lang="en-US" sz="2000" dirty="0">
                <a:latin typeface="Verdana" pitchFamily="-123" charset="0"/>
                <a:ea typeface="ＭＳ Ｐゴシック" pitchFamily="-123" charset="-128"/>
                <a:cs typeface="ＭＳ Ｐゴシック" pitchFamily="-123" charset="-128"/>
              </a:rPr>
              <a:t> = </a:t>
            </a:r>
            <a:r>
              <a:rPr lang="en-US" sz="2000" dirty="0" err="1" smtClean="0">
                <a:latin typeface="Verdana" pitchFamily="-123" charset="0"/>
                <a:ea typeface="ＭＳ Ｐゴシック" pitchFamily="-123" charset="-128"/>
                <a:cs typeface="ＭＳ Ｐゴシック" pitchFamily="-123" charset="-128"/>
              </a:rPr>
              <a:t>C</a:t>
            </a:r>
            <a:r>
              <a:rPr lang="en-US" sz="2000" baseline="-25000" dirty="0" err="1" smtClean="0">
                <a:latin typeface="Verdana" pitchFamily="-123" charset="0"/>
                <a:ea typeface="ＭＳ Ｐゴシック" pitchFamily="-123" charset="-128"/>
                <a:cs typeface="ＭＳ Ｐゴシック" pitchFamily="-123" charset="-128"/>
              </a:rPr>
              <a:t>E</a:t>
            </a:r>
            <a:r>
              <a:rPr lang="en-US" sz="2000" dirty="0" err="1" smtClean="0">
                <a:latin typeface="Verdana" pitchFamily="-123" charset="0"/>
                <a:ea typeface="ＭＳ Ｐゴシック" pitchFamily="-123" charset="-128"/>
                <a:cs typeface="ＭＳ Ｐゴシック" pitchFamily="-123" charset="-128"/>
              </a:rPr>
              <a:t>C</a:t>
            </a:r>
            <a:r>
              <a:rPr lang="en-US" sz="2000" baseline="-25000" dirty="0" err="1" smtClean="0">
                <a:latin typeface="Verdana" pitchFamily="-123" charset="0"/>
                <a:ea typeface="ＭＳ Ｐゴシック" pitchFamily="-123" charset="-128"/>
                <a:cs typeface="ＭＳ Ｐゴシック" pitchFamily="-123" charset="-128"/>
              </a:rPr>
              <a:t>B</a:t>
            </a:r>
            <a:r>
              <a:rPr lang="en-US" sz="2000" dirty="0" err="1" smtClean="0">
                <a:latin typeface="Verdana" pitchFamily="-123" charset="0"/>
                <a:ea typeface="ＭＳ Ｐゴシック" pitchFamily="-123" charset="-128"/>
                <a:cs typeface="ＭＳ Ｐゴシック" pitchFamily="-123" charset="-128"/>
              </a:rPr>
              <a:t>C</a:t>
            </a:r>
            <a:r>
              <a:rPr lang="en-US" sz="2000" baseline="-25000" dirty="0" err="1" smtClean="0">
                <a:latin typeface="Verdana" pitchFamily="-123" charset="0"/>
                <a:ea typeface="ＭＳ Ｐゴシック" pitchFamily="-123" charset="-128"/>
                <a:cs typeface="ＭＳ Ｐゴシック" pitchFamily="-123" charset="-128"/>
              </a:rPr>
              <a:t>S</a:t>
            </a:r>
            <a:r>
              <a:rPr lang="en-US" sz="2000" dirty="0" err="1" smtClean="0">
                <a:latin typeface="Verdana" pitchFamily="-123" charset="0"/>
                <a:ea typeface="ＭＳ Ｐゴシック" pitchFamily="-123" charset="-128"/>
                <a:cs typeface="ＭＳ Ｐゴシック" pitchFamily="-123" charset="-128"/>
              </a:rPr>
              <a:t>C</a:t>
            </a:r>
            <a:r>
              <a:rPr lang="en-US" sz="2000" baseline="-25000" dirty="0" err="1" smtClean="0">
                <a:latin typeface="Verdana" pitchFamily="-123" charset="0"/>
                <a:ea typeface="ＭＳ Ｐゴシック" pitchFamily="-123" charset="-128"/>
                <a:cs typeface="ＭＳ Ｐゴシック" pitchFamily="-123" charset="-128"/>
              </a:rPr>
              <a:t>R</a:t>
            </a:r>
            <a:r>
              <a:rPr lang="en-US" sz="2000" dirty="0" err="1" smtClean="0">
                <a:latin typeface="Verdana" pitchFamily="-123" charset="0"/>
                <a:ea typeface="ＭＳ Ｐゴシック" pitchFamily="-123" charset="-128"/>
                <a:cs typeface="ＭＳ Ｐゴシック" pitchFamily="-123" charset="-128"/>
              </a:rPr>
              <a:t>N</a:t>
            </a:r>
            <a:r>
              <a:rPr lang="en-US" sz="2000" baseline="-25000" dirty="0" err="1" smtClean="0">
                <a:latin typeface="Verdana" pitchFamily="-123" charset="0"/>
                <a:ea typeface="ＭＳ Ｐゴシック" pitchFamily="-123" charset="-128"/>
                <a:cs typeface="ＭＳ Ｐゴシック" pitchFamily="-123" charset="-128"/>
              </a:rPr>
              <a:t>measured</a:t>
            </a:r>
            <a:endParaRPr lang="en-US" sz="2000" baseline="-25000" dirty="0" smtClean="0">
              <a:latin typeface="Verdana" pitchFamily="-123" charset="0"/>
              <a:ea typeface="ＭＳ Ｐゴシック" pitchFamily="-123" charset="-128"/>
              <a:cs typeface="ＭＳ Ｐゴシック" pitchFamily="-123" charset="-128"/>
            </a:endParaRPr>
          </a:p>
          <a:p>
            <a:pPr marL="0" indent="0" algn="ctr">
              <a:lnSpc>
                <a:spcPct val="90000"/>
              </a:lnSpc>
              <a:buNone/>
            </a:pPr>
            <a:endParaRPr lang="en-US" sz="2000" baseline="-25000" dirty="0" smtClean="0">
              <a:latin typeface="Verdana" pitchFamily="-123" charset="0"/>
              <a:ea typeface="ＭＳ Ｐゴシック" pitchFamily="-123" charset="-128"/>
              <a:cs typeface="ＭＳ Ｐゴシック" pitchFamily="-123" charset="-128"/>
            </a:endParaRPr>
          </a:p>
          <a:p>
            <a:pPr>
              <a:lnSpc>
                <a:spcPct val="90000"/>
              </a:lnSpc>
              <a:buFont typeface="Arial" pitchFamily="34" charset="0"/>
              <a:buChar char="•"/>
            </a:pPr>
            <a:r>
              <a:rPr lang="en-US" sz="2000" dirty="0" smtClean="0">
                <a:latin typeface="Verdana" pitchFamily="-123" charset="0"/>
                <a:ea typeface="ＭＳ Ｐゴシック" pitchFamily="-123" charset="-128"/>
                <a:cs typeface="ＭＳ Ｐゴシック" pitchFamily="-123" charset="-128"/>
              </a:rPr>
              <a:t>C</a:t>
            </a:r>
            <a:r>
              <a:rPr lang="en-US" sz="2000" baseline="-25000" dirty="0" smtClean="0">
                <a:latin typeface="Verdana" pitchFamily="-123" charset="0"/>
                <a:ea typeface="ＭＳ Ｐゴシック" pitchFamily="-123" charset="-128"/>
                <a:cs typeface="ＭＳ Ｐゴシック" pitchFamily="-123" charset="-128"/>
              </a:rPr>
              <a:t>E </a:t>
            </a:r>
            <a:r>
              <a:rPr lang="en-US" sz="2000" dirty="0">
                <a:latin typeface="Verdana" pitchFamily="-123" charset="0"/>
                <a:ea typeface="ＭＳ Ｐゴシック" pitchFamily="-123" charset="-128"/>
                <a:cs typeface="ＭＳ Ｐゴシック" pitchFamily="-123" charset="-128"/>
              </a:rPr>
              <a:t>= Energy Ratio</a:t>
            </a:r>
          </a:p>
          <a:p>
            <a:pPr>
              <a:lnSpc>
                <a:spcPct val="90000"/>
              </a:lnSpc>
            </a:pPr>
            <a:r>
              <a:rPr lang="en-US" sz="2000" dirty="0">
                <a:latin typeface="Verdana" pitchFamily="-123" charset="0"/>
                <a:ea typeface="ＭＳ Ｐゴシック" pitchFamily="-123" charset="-128"/>
                <a:cs typeface="ＭＳ Ｐゴシック" pitchFamily="-123" charset="-128"/>
              </a:rPr>
              <a:t>C</a:t>
            </a:r>
            <a:r>
              <a:rPr lang="en-US" sz="2000" baseline="-25000" dirty="0">
                <a:latin typeface="Verdana" pitchFamily="-123" charset="0"/>
                <a:ea typeface="ＭＳ Ｐゴシック" pitchFamily="-123" charset="-128"/>
                <a:cs typeface="ＭＳ Ｐゴシック" pitchFamily="-123" charset="-128"/>
              </a:rPr>
              <a:t>B</a:t>
            </a:r>
            <a:r>
              <a:rPr lang="en-US" sz="2000" dirty="0">
                <a:latin typeface="Verdana" pitchFamily="-123" charset="0"/>
                <a:ea typeface="ＭＳ Ｐゴシック" pitchFamily="-123" charset="-128"/>
                <a:cs typeface="ＭＳ Ｐゴシック" pitchFamily="-123" charset="-128"/>
              </a:rPr>
              <a:t> = Borehole Diameter</a:t>
            </a:r>
          </a:p>
          <a:p>
            <a:pPr>
              <a:lnSpc>
                <a:spcPct val="90000"/>
              </a:lnSpc>
            </a:pPr>
            <a:r>
              <a:rPr lang="en-US" sz="2000" dirty="0">
                <a:latin typeface="Verdana" pitchFamily="-123" charset="0"/>
                <a:ea typeface="ＭＳ Ｐゴシック" pitchFamily="-123" charset="-128"/>
                <a:cs typeface="ＭＳ Ｐゴシック" pitchFamily="-123" charset="-128"/>
              </a:rPr>
              <a:t>C</a:t>
            </a:r>
            <a:r>
              <a:rPr lang="en-US" sz="2000" baseline="-25000" dirty="0">
                <a:latin typeface="Verdana" pitchFamily="-123" charset="0"/>
                <a:ea typeface="ＭＳ Ｐゴシック" pitchFamily="-123" charset="-128"/>
                <a:cs typeface="ＭＳ Ｐゴシック" pitchFamily="-123" charset="-128"/>
              </a:rPr>
              <a:t>S </a:t>
            </a:r>
            <a:r>
              <a:rPr lang="en-US" sz="2000" dirty="0">
                <a:latin typeface="Verdana" pitchFamily="-123" charset="0"/>
                <a:ea typeface="ＭＳ Ｐゴシック" pitchFamily="-123" charset="-128"/>
                <a:cs typeface="ＭＳ Ｐゴシック" pitchFamily="-123" charset="-128"/>
              </a:rPr>
              <a:t>= Sampling Method</a:t>
            </a:r>
          </a:p>
          <a:p>
            <a:pPr>
              <a:lnSpc>
                <a:spcPct val="90000"/>
              </a:lnSpc>
            </a:pPr>
            <a:r>
              <a:rPr lang="en-US" sz="2000" dirty="0">
                <a:latin typeface="Verdana" pitchFamily="-123" charset="0"/>
                <a:ea typeface="ＭＳ Ｐゴシック" pitchFamily="-123" charset="-128"/>
                <a:cs typeface="ＭＳ Ｐゴシック" pitchFamily="-123" charset="-128"/>
              </a:rPr>
              <a:t>C</a:t>
            </a:r>
            <a:r>
              <a:rPr lang="en-US" sz="2000" baseline="-25000" dirty="0">
                <a:latin typeface="Verdana" pitchFamily="-123" charset="0"/>
                <a:ea typeface="ＭＳ Ｐゴシック" pitchFamily="-123" charset="-128"/>
                <a:cs typeface="ＭＳ Ｐゴシック" pitchFamily="-123" charset="-128"/>
              </a:rPr>
              <a:t>R</a:t>
            </a:r>
            <a:r>
              <a:rPr lang="en-US" sz="2000" dirty="0">
                <a:latin typeface="Verdana" pitchFamily="-123" charset="0"/>
                <a:ea typeface="ＭＳ Ｐゴシック" pitchFamily="-123" charset="-128"/>
                <a:cs typeface="ＭＳ Ｐゴシック" pitchFamily="-123" charset="-128"/>
              </a:rPr>
              <a:t> = Rod </a:t>
            </a:r>
            <a:r>
              <a:rPr lang="en-US" sz="2000" dirty="0" smtClean="0">
                <a:latin typeface="Verdana" pitchFamily="-123" charset="0"/>
                <a:ea typeface="ＭＳ Ｐゴシック" pitchFamily="-123" charset="-128"/>
                <a:cs typeface="ＭＳ Ｐゴシック" pitchFamily="-123" charset="-128"/>
              </a:rPr>
              <a:t>Length</a:t>
            </a:r>
            <a:endParaRPr lang="en-US" sz="2000" dirty="0">
              <a:latin typeface="Verdana" pitchFamily="-123" charset="0"/>
              <a:ea typeface="ＭＳ Ｐゴシック" pitchFamily="-123" charset="-128"/>
              <a:cs typeface="ＭＳ Ｐゴシック" pitchFamily="-123" charset="-128"/>
            </a:endParaRPr>
          </a:p>
        </p:txBody>
      </p:sp>
      <p:sp>
        <p:nvSpPr>
          <p:cNvPr id="3" name="Title 2"/>
          <p:cNvSpPr>
            <a:spLocks noGrp="1"/>
          </p:cNvSpPr>
          <p:nvPr>
            <p:ph type="title"/>
          </p:nvPr>
        </p:nvSpPr>
        <p:spPr>
          <a:xfrm>
            <a:off x="457200" y="228600"/>
            <a:ext cx="8229600" cy="639762"/>
          </a:xfrm>
        </p:spPr>
        <p:txBody>
          <a:bodyPr vert="horz" wrap="square" lIns="91440" tIns="45720" rIns="91440" bIns="45720" numCol="1" anchorCtr="0" compatLnSpc="1">
            <a:prstTxWarp prst="textNoShape">
              <a:avLst/>
            </a:prstTxWarp>
          </a:bodyPr>
          <a:lstStyle/>
          <a:p>
            <a:r>
              <a:rPr dirty="0" smtClean="0">
                <a:solidFill>
                  <a:srgbClr val="FFFFFF"/>
                </a:solidFill>
                <a:latin typeface="Verdana" pitchFamily="-123" charset="0"/>
                <a:ea typeface="Verdana" pitchFamily="-123" charset="0"/>
                <a:cs typeface="Verdana" pitchFamily="-123" charset="0"/>
              </a:rPr>
              <a:t>GEOTECHNICAL ENGINEERING</a:t>
            </a:r>
            <a:endParaRPr dirty="0" smtClean="0">
              <a:solidFill>
                <a:srgbClr val="FFFFFF"/>
              </a:solidFill>
              <a:latin typeface="Verdana" pitchFamily="-123" charset="0"/>
              <a:ea typeface="Verdana" pitchFamily="-123" charset="0"/>
              <a:cs typeface="Verdana" pitchFamily="-123" charset="0"/>
            </a:endParaRPr>
          </a:p>
        </p:txBody>
      </p:sp>
      <p:sp>
        <p:nvSpPr>
          <p:cNvPr id="9" name="Text Placeholder 8"/>
          <p:cNvSpPr>
            <a:spLocks noGrp="1"/>
          </p:cNvSpPr>
          <p:nvPr>
            <p:ph type="body" sz="quarter" idx="10"/>
          </p:nvPr>
        </p:nvSpPr>
        <p:spPr>
          <a:xfrm>
            <a:off x="1905000" y="990600"/>
            <a:ext cx="5257800" cy="533400"/>
          </a:xfrm>
        </p:spPr>
        <p:txBody>
          <a:bodyPr/>
          <a:lstStyle/>
          <a:p>
            <a:pPr algn="l"/>
            <a:r>
              <a:rPr lang="en-US" b="1" dirty="0" smtClean="0">
                <a:solidFill>
                  <a:schemeClr val="accent5">
                    <a:lumMod val="40000"/>
                    <a:lumOff val="60000"/>
                  </a:schemeClr>
                </a:solidFill>
              </a:rPr>
              <a:t>Corrections to SPT N Values</a:t>
            </a:r>
            <a:endParaRPr lang="en-US" b="1" dirty="0">
              <a:solidFill>
                <a:schemeClr val="accent5">
                  <a:lumMod val="40000"/>
                  <a:lumOff val="60000"/>
                </a:schemeClr>
              </a:solidFill>
            </a:endParaRPr>
          </a:p>
        </p:txBody>
      </p:sp>
      <p:sp>
        <p:nvSpPr>
          <p:cNvPr id="7" name="Text Placeholder 8"/>
          <p:cNvSpPr txBox="1">
            <a:spLocks/>
          </p:cNvSpPr>
          <p:nvPr/>
        </p:nvSpPr>
        <p:spPr>
          <a:xfrm>
            <a:off x="228600" y="2209800"/>
            <a:ext cx="3810000" cy="533400"/>
          </a:xfrm>
          <a:prstGeom prst="rect">
            <a:avLst/>
          </a:prstGeom>
        </p:spPr>
        <p:txBody>
          <a:bodyPr anchor="ctr"/>
          <a:lstStyle>
            <a:lvl1pPr marL="0" indent="0" algn="ctr" defTabSz="914293" rtl="0" eaLnBrk="1" latinLnBrk="0" hangingPunct="1">
              <a:spcBef>
                <a:spcPct val="20000"/>
              </a:spcBef>
              <a:buFont typeface="Arial" pitchFamily="34" charset="0"/>
              <a:buNone/>
              <a:defRPr kumimoji="0" lang="en-US" sz="25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b="1" dirty="0" smtClean="0">
                <a:solidFill>
                  <a:schemeClr val="accent5">
                    <a:lumMod val="40000"/>
                    <a:lumOff val="60000"/>
                  </a:schemeClr>
                </a:solidFill>
              </a:rPr>
              <a:t>Energy correction:</a:t>
            </a:r>
            <a:endParaRPr lang="en-US" b="1" dirty="0">
              <a:solidFill>
                <a:schemeClr val="accent5">
                  <a:lumMod val="40000"/>
                  <a:lumOff val="60000"/>
                </a:schemeClr>
              </a:solidFill>
            </a:endParaRPr>
          </a:p>
        </p:txBody>
      </p:sp>
      <p:sp>
        <p:nvSpPr>
          <p:cNvPr id="8" name="Text Placeholder 8"/>
          <p:cNvSpPr txBox="1">
            <a:spLocks/>
          </p:cNvSpPr>
          <p:nvPr/>
        </p:nvSpPr>
        <p:spPr>
          <a:xfrm>
            <a:off x="4441723" y="2209800"/>
            <a:ext cx="4724400" cy="533400"/>
          </a:xfrm>
          <a:prstGeom prst="rect">
            <a:avLst/>
          </a:prstGeom>
        </p:spPr>
        <p:txBody>
          <a:bodyPr anchor="ctr"/>
          <a:lstStyle>
            <a:lvl1pPr marL="0" indent="0" algn="ctr" defTabSz="914293" rtl="0" eaLnBrk="1" latinLnBrk="0" hangingPunct="1">
              <a:spcBef>
                <a:spcPct val="20000"/>
              </a:spcBef>
              <a:buFont typeface="Arial" pitchFamily="34" charset="0"/>
              <a:buNone/>
              <a:defRPr kumimoji="0" lang="en-US" sz="25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b="1" dirty="0" smtClean="0">
                <a:solidFill>
                  <a:schemeClr val="accent5">
                    <a:lumMod val="40000"/>
                    <a:lumOff val="60000"/>
                  </a:schemeClr>
                </a:solidFill>
              </a:rPr>
              <a:t>Normalizing correction:</a:t>
            </a:r>
            <a:endParaRPr lang="en-US" b="1" dirty="0">
              <a:solidFill>
                <a:schemeClr val="accent5">
                  <a:lumMod val="40000"/>
                  <a:lumOff val="60000"/>
                </a:schemeClr>
              </a:solidFill>
            </a:endParaRPr>
          </a:p>
        </p:txBody>
      </p:sp>
      <p:sp>
        <p:nvSpPr>
          <p:cNvPr id="10" name="Content Placeholder 5"/>
          <p:cNvSpPr>
            <a:spLocks noGrp="1"/>
          </p:cNvSpPr>
          <p:nvPr>
            <p:ph sz="half" idx="1"/>
          </p:nvPr>
        </p:nvSpPr>
        <p:spPr>
          <a:xfrm>
            <a:off x="304800" y="1600200"/>
            <a:ext cx="8839200" cy="536223"/>
          </a:xfrm>
        </p:spPr>
        <p:txBody>
          <a:bodyPr/>
          <a:lstStyle/>
          <a:p>
            <a:pPr marL="0" indent="0">
              <a:lnSpc>
                <a:spcPct val="90000"/>
              </a:lnSpc>
              <a:buNone/>
            </a:pPr>
            <a:r>
              <a:rPr lang="en-US" sz="2200" dirty="0" err="1">
                <a:latin typeface="Verdana" pitchFamily="-123" charset="0"/>
                <a:ea typeface="ＭＳ Ｐゴシック" pitchFamily="-123" charset="-128"/>
                <a:cs typeface="ＭＳ Ｐゴシック" pitchFamily="-123" charset="-128"/>
              </a:rPr>
              <a:t>N</a:t>
            </a:r>
            <a:r>
              <a:rPr lang="en-US" sz="2200" baseline="-25000" dirty="0" err="1">
                <a:latin typeface="Verdana" pitchFamily="-123" charset="0"/>
                <a:ea typeface="ＭＳ Ｐゴシック" pitchFamily="-123" charset="-128"/>
                <a:cs typeface="ＭＳ Ｐゴシック" pitchFamily="-123" charset="-128"/>
              </a:rPr>
              <a:t>measured</a:t>
            </a:r>
            <a:r>
              <a:rPr lang="en-US" sz="2200" dirty="0">
                <a:latin typeface="Verdana" pitchFamily="-123" charset="0"/>
                <a:ea typeface="ＭＳ Ｐゴシック" pitchFamily="-123" charset="-128"/>
                <a:cs typeface="ＭＳ Ｐゴシック" pitchFamily="-123" charset="-128"/>
              </a:rPr>
              <a:t> = Raw SPT Value from Field Test (ASTM D1586-11</a:t>
            </a:r>
            <a:r>
              <a:rPr lang="en-US" sz="2200" dirty="0" smtClean="0">
                <a:latin typeface="Verdana" pitchFamily="-123" charset="0"/>
                <a:ea typeface="ＭＳ Ｐゴシック" pitchFamily="-123" charset="-128"/>
                <a:cs typeface="ＭＳ Ｐゴシック" pitchFamily="-123" charset="-128"/>
              </a:rPr>
              <a:t>)</a:t>
            </a:r>
          </a:p>
          <a:p>
            <a:pPr marL="0" indent="0">
              <a:lnSpc>
                <a:spcPct val="90000"/>
              </a:lnSpc>
              <a:buNone/>
            </a:pPr>
            <a:endParaRPr lang="en-US" sz="2200" dirty="0" smtClean="0">
              <a:latin typeface="Verdana" pitchFamily="-123" charset="0"/>
              <a:ea typeface="ＭＳ Ｐゴシック" pitchFamily="-123" charset="-128"/>
              <a:cs typeface="ＭＳ Ｐゴシック" pitchFamily="-123" charset="-128"/>
            </a:endParaRPr>
          </a:p>
        </p:txBody>
      </p:sp>
      <p:sp>
        <p:nvSpPr>
          <p:cNvPr id="11" name="Content Placeholder 5"/>
          <p:cNvSpPr>
            <a:spLocks noGrp="1"/>
          </p:cNvSpPr>
          <p:nvPr>
            <p:ph sz="half" idx="1"/>
          </p:nvPr>
        </p:nvSpPr>
        <p:spPr>
          <a:xfrm>
            <a:off x="4419600" y="2863280"/>
            <a:ext cx="4572000" cy="3766120"/>
          </a:xfrm>
        </p:spPr>
        <p:txBody>
          <a:bodyPr/>
          <a:lstStyle/>
          <a:p>
            <a:pPr marL="0" indent="0">
              <a:lnSpc>
                <a:spcPct val="90000"/>
              </a:lnSpc>
              <a:buNone/>
            </a:pPr>
            <a:r>
              <a:rPr lang="en-US" sz="2000" dirty="0" smtClean="0">
                <a:latin typeface="Verdana" pitchFamily="-123" charset="0"/>
                <a:ea typeface="ＭＳ Ｐゴシック" pitchFamily="-123" charset="-128"/>
                <a:cs typeface="ＭＳ Ｐゴシック" pitchFamily="-123" charset="-128"/>
              </a:rPr>
              <a:t>(N</a:t>
            </a:r>
            <a:r>
              <a:rPr lang="en-US" sz="2000" baseline="-25000" dirty="0" smtClean="0">
                <a:latin typeface="Verdana" pitchFamily="-123" charset="0"/>
                <a:ea typeface="ＭＳ Ｐゴシック" pitchFamily="-123" charset="-128"/>
                <a:cs typeface="ＭＳ Ｐゴシック" pitchFamily="-123" charset="-128"/>
              </a:rPr>
              <a:t>1</a:t>
            </a:r>
            <a:r>
              <a:rPr lang="en-US" sz="2000" dirty="0" smtClean="0">
                <a:latin typeface="Verdana" pitchFamily="-123" charset="0"/>
                <a:ea typeface="ＭＳ Ｐゴシック" pitchFamily="-123" charset="-128"/>
                <a:cs typeface="ＭＳ Ｐゴシック" pitchFamily="-123" charset="-128"/>
              </a:rPr>
              <a:t>)</a:t>
            </a:r>
            <a:r>
              <a:rPr lang="en-US" sz="2000" baseline="-25000" dirty="0" smtClean="0">
                <a:latin typeface="Verdana" pitchFamily="-123" charset="0"/>
                <a:ea typeface="ＭＳ Ｐゴシック" pitchFamily="-123" charset="-128"/>
                <a:cs typeface="ＭＳ Ｐゴシック" pitchFamily="-123" charset="-128"/>
              </a:rPr>
              <a:t>60</a:t>
            </a:r>
            <a:r>
              <a:rPr lang="en-US" sz="2000" dirty="0">
                <a:latin typeface="Verdana" pitchFamily="-123" charset="0"/>
                <a:ea typeface="ＭＳ Ｐゴシック" pitchFamily="-123" charset="-128"/>
                <a:cs typeface="ＭＳ Ｐゴシック" pitchFamily="-123" charset="-128"/>
              </a:rPr>
              <a:t> </a:t>
            </a:r>
            <a:r>
              <a:rPr lang="en-US" sz="2000" dirty="0" smtClean="0">
                <a:latin typeface="Verdana" pitchFamily="-123" charset="0"/>
                <a:ea typeface="ＭＳ Ｐゴシック" pitchFamily="-123" charset="-128"/>
                <a:cs typeface="ＭＳ Ｐゴシック" pitchFamily="-123" charset="-128"/>
              </a:rPr>
              <a:t>= N</a:t>
            </a:r>
            <a:r>
              <a:rPr lang="en-US" sz="2000" baseline="-25000" dirty="0" smtClean="0">
                <a:latin typeface="Verdana" pitchFamily="-123" charset="0"/>
                <a:ea typeface="ＭＳ Ｐゴシック" pitchFamily="-123" charset="-128"/>
                <a:cs typeface="ＭＳ Ｐゴシック" pitchFamily="-123" charset="-128"/>
              </a:rPr>
              <a:t>60</a:t>
            </a:r>
            <a:r>
              <a:rPr lang="en-US" sz="2000" dirty="0">
                <a:latin typeface="Verdana" pitchFamily="-123" charset="0"/>
                <a:ea typeface="ＭＳ Ｐゴシック" pitchFamily="-123" charset="-128"/>
                <a:cs typeface="ＭＳ Ｐゴシック" pitchFamily="-123" charset="-128"/>
              </a:rPr>
              <a:t> V</a:t>
            </a:r>
            <a:r>
              <a:rPr lang="en-US" sz="2000" dirty="0" smtClean="0">
                <a:latin typeface="Verdana" pitchFamily="-123" charset="0"/>
                <a:ea typeface="ＭＳ Ｐゴシック" pitchFamily="-123" charset="-128"/>
                <a:cs typeface="ＭＳ Ｐゴシック" pitchFamily="-123" charset="-128"/>
              </a:rPr>
              <a:t>alues Normalized to 1 </a:t>
            </a:r>
            <a:r>
              <a:rPr lang="en-US" sz="2000" dirty="0">
                <a:latin typeface="Verdana" pitchFamily="-123" charset="0"/>
                <a:ea typeface="ＭＳ Ｐゴシック" pitchFamily="-123" charset="-128"/>
                <a:cs typeface="ＭＳ Ｐゴシック" pitchFamily="-123" charset="-128"/>
              </a:rPr>
              <a:t>A</a:t>
            </a:r>
            <a:r>
              <a:rPr lang="en-US" sz="2000" dirty="0" smtClean="0">
                <a:latin typeface="Verdana" pitchFamily="-123" charset="0"/>
                <a:ea typeface="ＭＳ Ｐゴシック" pitchFamily="-123" charset="-128"/>
                <a:cs typeface="ＭＳ Ｐゴシック" pitchFamily="-123" charset="-128"/>
              </a:rPr>
              <a:t>tmosphere </a:t>
            </a:r>
            <a:r>
              <a:rPr lang="en-US" sz="2000" dirty="0">
                <a:latin typeface="Verdana" pitchFamily="-123" charset="0"/>
                <a:ea typeface="ＭＳ Ｐゴシック" pitchFamily="-123" charset="-128"/>
                <a:cs typeface="ＭＳ Ｐゴシック" pitchFamily="-123" charset="-128"/>
              </a:rPr>
              <a:t>O</a:t>
            </a:r>
            <a:r>
              <a:rPr lang="en-US" sz="2000" dirty="0" smtClean="0">
                <a:latin typeface="Verdana" pitchFamily="-123" charset="0"/>
                <a:ea typeface="ＭＳ Ｐゴシック" pitchFamily="-123" charset="-128"/>
                <a:cs typeface="ＭＳ Ｐゴシック" pitchFamily="-123" charset="-128"/>
              </a:rPr>
              <a:t>verburden Stress</a:t>
            </a:r>
            <a:endParaRPr lang="en-US" sz="2000" dirty="0">
              <a:latin typeface="Verdana" pitchFamily="-123" charset="0"/>
              <a:ea typeface="ＭＳ Ｐゴシック" pitchFamily="-123" charset="-128"/>
              <a:cs typeface="ＭＳ Ｐゴシック" pitchFamily="-123" charset="-128"/>
            </a:endParaRPr>
          </a:p>
          <a:p>
            <a:pPr marL="0" indent="0" algn="ctr">
              <a:lnSpc>
                <a:spcPct val="90000"/>
              </a:lnSpc>
              <a:buNone/>
            </a:pPr>
            <a:endParaRPr lang="en-US" sz="2000" dirty="0" smtClean="0">
              <a:latin typeface="Verdana" pitchFamily="-123" charset="0"/>
              <a:ea typeface="ＭＳ Ｐゴシック" pitchFamily="-123" charset="-128"/>
              <a:cs typeface="ＭＳ Ｐゴシック" pitchFamily="-123" charset="-128"/>
            </a:endParaRPr>
          </a:p>
          <a:p>
            <a:pPr marL="0" indent="0" algn="ctr">
              <a:lnSpc>
                <a:spcPct val="90000"/>
              </a:lnSpc>
              <a:buNone/>
            </a:pPr>
            <a:r>
              <a:rPr lang="en-US" sz="2000" dirty="0">
                <a:latin typeface="Verdana" pitchFamily="-123" charset="0"/>
                <a:ea typeface="ＭＳ Ｐゴシック" pitchFamily="-123" charset="-128"/>
                <a:cs typeface="ＭＳ Ｐゴシック" pitchFamily="-123" charset="-128"/>
              </a:rPr>
              <a:t>(N</a:t>
            </a:r>
            <a:r>
              <a:rPr lang="en-US" sz="2000" baseline="-25000" dirty="0">
                <a:latin typeface="Verdana" pitchFamily="-123" charset="0"/>
                <a:ea typeface="ＭＳ Ｐゴシック" pitchFamily="-123" charset="-128"/>
                <a:cs typeface="ＭＳ Ｐゴシック" pitchFamily="-123" charset="-128"/>
              </a:rPr>
              <a:t>1</a:t>
            </a:r>
            <a:r>
              <a:rPr lang="en-US" sz="2000" dirty="0">
                <a:latin typeface="Verdana" pitchFamily="-123" charset="0"/>
                <a:ea typeface="ＭＳ Ｐゴシック" pitchFamily="-123" charset="-128"/>
                <a:cs typeface="ＭＳ Ｐゴシック" pitchFamily="-123" charset="-128"/>
              </a:rPr>
              <a:t>)</a:t>
            </a:r>
            <a:r>
              <a:rPr lang="en-US" sz="2000" baseline="-25000" dirty="0">
                <a:latin typeface="Verdana" pitchFamily="-123" charset="0"/>
                <a:ea typeface="ＭＳ Ｐゴシック" pitchFamily="-123" charset="-128"/>
                <a:cs typeface="ＭＳ Ｐゴシック" pitchFamily="-123" charset="-128"/>
              </a:rPr>
              <a:t>60</a:t>
            </a:r>
            <a:r>
              <a:rPr lang="en-US" sz="2000" dirty="0">
                <a:latin typeface="Verdana" pitchFamily="-123" charset="0"/>
                <a:ea typeface="ＭＳ Ｐゴシック" pitchFamily="-123" charset="-128"/>
                <a:cs typeface="ＭＳ Ｐゴシック" pitchFamily="-123" charset="-128"/>
              </a:rPr>
              <a:t> = </a:t>
            </a:r>
            <a:r>
              <a:rPr lang="en-US" sz="2000" dirty="0" smtClean="0">
                <a:latin typeface="Verdana" pitchFamily="-123" charset="0"/>
                <a:ea typeface="ＭＳ Ｐゴシック" pitchFamily="-123" charset="-128"/>
                <a:cs typeface="ＭＳ Ｐゴシック" pitchFamily="-123" charset="-128"/>
              </a:rPr>
              <a:t>C</a:t>
            </a:r>
            <a:r>
              <a:rPr lang="en-US" sz="2000" baseline="-25000" dirty="0" smtClean="0">
                <a:latin typeface="Verdana" pitchFamily="-123" charset="0"/>
                <a:ea typeface="ＭＳ Ｐゴシック" pitchFamily="-123" charset="-128"/>
                <a:cs typeface="ＭＳ Ｐゴシック" pitchFamily="-123" charset="-128"/>
              </a:rPr>
              <a:t>N</a:t>
            </a:r>
            <a:r>
              <a:rPr lang="en-US" sz="2000" dirty="0" smtClean="0">
                <a:latin typeface="Verdana" pitchFamily="-123" charset="0"/>
                <a:ea typeface="ＭＳ Ｐゴシック" pitchFamily="-123" charset="-128"/>
                <a:cs typeface="ＭＳ Ｐゴシック" pitchFamily="-123" charset="-128"/>
              </a:rPr>
              <a:t>N</a:t>
            </a:r>
            <a:r>
              <a:rPr lang="en-US" sz="2000" baseline="-25000" dirty="0" smtClean="0">
                <a:latin typeface="Verdana" pitchFamily="-123" charset="0"/>
                <a:ea typeface="ＭＳ Ｐゴシック" pitchFamily="-123" charset="-128"/>
                <a:cs typeface="ＭＳ Ｐゴシック" pitchFamily="-123" charset="-128"/>
              </a:rPr>
              <a:t>60</a:t>
            </a:r>
          </a:p>
          <a:p>
            <a:pPr marL="0" indent="0" algn="ctr">
              <a:lnSpc>
                <a:spcPct val="90000"/>
              </a:lnSpc>
              <a:buNone/>
            </a:pPr>
            <a:endParaRPr lang="en-US" sz="2000" baseline="-25000" dirty="0" smtClean="0">
              <a:latin typeface="Verdana" pitchFamily="-123" charset="0"/>
              <a:ea typeface="ＭＳ Ｐゴシック" pitchFamily="-123" charset="-128"/>
              <a:cs typeface="ＭＳ Ｐゴシック" pitchFamily="-123" charset="-128"/>
            </a:endParaRPr>
          </a:p>
          <a:p>
            <a:pPr marL="0" indent="0" algn="ctr">
              <a:lnSpc>
                <a:spcPct val="90000"/>
              </a:lnSpc>
              <a:buNone/>
            </a:pPr>
            <a:endParaRPr lang="en-US" sz="2000" baseline="-25000" dirty="0">
              <a:latin typeface="Verdana" pitchFamily="-123" charset="0"/>
              <a:ea typeface="ＭＳ Ｐゴシック" pitchFamily="-123" charset="-128"/>
              <a:cs typeface="ＭＳ Ｐゴシック" pitchFamily="-123" charset="-128"/>
            </a:endParaRPr>
          </a:p>
          <a:p>
            <a:pPr>
              <a:lnSpc>
                <a:spcPct val="90000"/>
              </a:lnSpc>
              <a:buFont typeface="Arial" pitchFamily="34" charset="0"/>
              <a:buChar char="•"/>
            </a:pPr>
            <a:r>
              <a:rPr lang="en-US" sz="2000" dirty="0" smtClean="0">
                <a:latin typeface="Verdana" pitchFamily="-123" charset="0"/>
                <a:ea typeface="ＭＳ Ｐゴシック" pitchFamily="-123" charset="-128"/>
                <a:cs typeface="ＭＳ Ｐゴシック" pitchFamily="-123" charset="-128"/>
              </a:rPr>
              <a:t>C</a:t>
            </a:r>
            <a:r>
              <a:rPr lang="en-US" sz="2000" baseline="-25000" dirty="0">
                <a:latin typeface="Verdana" pitchFamily="-123" charset="0"/>
                <a:ea typeface="ＭＳ Ｐゴシック" pitchFamily="-123" charset="-128"/>
                <a:cs typeface="ＭＳ Ｐゴシック" pitchFamily="-123" charset="-128"/>
              </a:rPr>
              <a:t>N</a:t>
            </a:r>
            <a:r>
              <a:rPr lang="en-US" sz="2000" baseline="-25000" dirty="0" smtClean="0">
                <a:latin typeface="Verdana" pitchFamily="-123" charset="0"/>
                <a:ea typeface="ＭＳ Ｐゴシック" pitchFamily="-123" charset="-128"/>
                <a:cs typeface="ＭＳ Ｐゴシック" pitchFamily="-123" charset="-128"/>
              </a:rPr>
              <a:t> </a:t>
            </a:r>
            <a:r>
              <a:rPr lang="en-US" sz="2000" dirty="0">
                <a:latin typeface="Verdana" pitchFamily="-123" charset="0"/>
                <a:ea typeface="ＭＳ Ｐゴシック" pitchFamily="-123" charset="-128"/>
                <a:cs typeface="ＭＳ Ｐゴシック" pitchFamily="-123" charset="-128"/>
              </a:rPr>
              <a:t>= </a:t>
            </a:r>
            <a:r>
              <a:rPr lang="en-US" sz="2000" dirty="0" smtClean="0">
                <a:latin typeface="Verdana" pitchFamily="-123" charset="0"/>
                <a:ea typeface="ＭＳ Ｐゴシック" pitchFamily="-123" charset="-128"/>
                <a:cs typeface="ＭＳ Ｐゴシック" pitchFamily="-123" charset="-128"/>
              </a:rPr>
              <a:t>(</a:t>
            </a:r>
            <a:r>
              <a:rPr lang="en-US" sz="2000" dirty="0" smtClean="0"/>
              <a:t>P</a:t>
            </a:r>
            <a:r>
              <a:rPr lang="en-US" sz="2000" baseline="-25000" dirty="0" smtClean="0"/>
              <a:t>a</a:t>
            </a:r>
            <a:r>
              <a:rPr lang="en-US" sz="2000" dirty="0" smtClean="0"/>
              <a:t>/</a:t>
            </a:r>
            <a:r>
              <a:rPr lang="en-US" sz="2000" dirty="0" err="1" smtClean="0">
                <a:latin typeface="Symbol" pitchFamily="18" charset="2"/>
              </a:rPr>
              <a:t>s</a:t>
            </a:r>
            <a:r>
              <a:rPr lang="en-US" sz="2000" dirty="0" err="1" smtClean="0"/>
              <a:t>’</a:t>
            </a:r>
            <a:r>
              <a:rPr lang="en-US" sz="2000" baseline="-25000" dirty="0" err="1" smtClean="0"/>
              <a:t>VO</a:t>
            </a:r>
            <a:r>
              <a:rPr lang="en-US" sz="2000" dirty="0" smtClean="0"/>
              <a:t>)</a:t>
            </a:r>
            <a:r>
              <a:rPr lang="en-US" sz="2000" baseline="30000" dirty="0" smtClean="0"/>
              <a:t>n</a:t>
            </a:r>
            <a:endParaRPr lang="en-US" sz="2000" dirty="0">
              <a:latin typeface="Verdana" pitchFamily="-123" charset="0"/>
              <a:ea typeface="ＭＳ Ｐゴシック" pitchFamily="-123" charset="-128"/>
              <a:cs typeface="ＭＳ Ｐゴシック" pitchFamily="-123" charset="-128"/>
            </a:endParaRPr>
          </a:p>
          <a:p>
            <a:pPr>
              <a:lnSpc>
                <a:spcPct val="90000"/>
              </a:lnSpc>
            </a:pPr>
            <a:r>
              <a:rPr lang="en-US" sz="2000" dirty="0">
                <a:latin typeface="Verdana" pitchFamily="-123" charset="0"/>
                <a:ea typeface="ＭＳ Ｐゴシック" pitchFamily="-123" charset="-128"/>
                <a:cs typeface="ＭＳ Ｐゴシック" pitchFamily="-123" charset="-128"/>
              </a:rPr>
              <a:t>P</a:t>
            </a:r>
            <a:r>
              <a:rPr lang="en-US" sz="2000" baseline="-25000" dirty="0" smtClean="0">
                <a:latin typeface="Verdana" pitchFamily="-123" charset="0"/>
                <a:ea typeface="ＭＳ Ｐゴシック" pitchFamily="-123" charset="-128"/>
                <a:cs typeface="ＭＳ Ｐゴシック" pitchFamily="-123" charset="-128"/>
              </a:rPr>
              <a:t>a</a:t>
            </a:r>
            <a:r>
              <a:rPr lang="en-US" sz="2000" dirty="0" smtClean="0">
                <a:latin typeface="Verdana" pitchFamily="-123" charset="0"/>
                <a:ea typeface="ＭＳ Ｐゴシック" pitchFamily="-123" charset="-128"/>
                <a:cs typeface="ＭＳ Ｐゴシック" pitchFamily="-123" charset="-128"/>
              </a:rPr>
              <a:t> </a:t>
            </a:r>
            <a:r>
              <a:rPr lang="en-US" sz="2000" dirty="0">
                <a:latin typeface="Verdana" pitchFamily="-123" charset="0"/>
                <a:ea typeface="ＭＳ Ｐゴシック" pitchFamily="-123" charset="-128"/>
                <a:cs typeface="ＭＳ Ｐゴシック" pitchFamily="-123" charset="-128"/>
              </a:rPr>
              <a:t>= </a:t>
            </a:r>
            <a:r>
              <a:rPr lang="en-US" sz="2000" dirty="0" smtClean="0">
                <a:latin typeface="Verdana" pitchFamily="-123" charset="0"/>
                <a:ea typeface="ＭＳ Ｐゴシック" pitchFamily="-123" charset="-128"/>
                <a:cs typeface="ＭＳ Ｐゴシック" pitchFamily="-123" charset="-128"/>
              </a:rPr>
              <a:t>Atmospheric Pressure (1 </a:t>
            </a:r>
            <a:r>
              <a:rPr lang="en-US" sz="2000" dirty="0" err="1" smtClean="0">
                <a:latin typeface="Verdana" pitchFamily="-123" charset="0"/>
                <a:ea typeface="ＭＳ Ｐゴシック" pitchFamily="-123" charset="-128"/>
                <a:cs typeface="ＭＳ Ｐゴシック" pitchFamily="-123" charset="-128"/>
              </a:rPr>
              <a:t>atm</a:t>
            </a:r>
            <a:r>
              <a:rPr lang="en-US" sz="2000" dirty="0" smtClean="0">
                <a:latin typeface="Verdana" pitchFamily="-123" charset="0"/>
                <a:ea typeface="ＭＳ Ｐゴシック" pitchFamily="-123" charset="-128"/>
                <a:cs typeface="ＭＳ Ｐゴシック" pitchFamily="-123" charset="-128"/>
              </a:rPr>
              <a:t> = 14.7 psi = 2116 </a:t>
            </a:r>
            <a:r>
              <a:rPr lang="en-US" sz="2000" dirty="0" err="1" smtClean="0">
                <a:latin typeface="Verdana" pitchFamily="-123" charset="0"/>
                <a:ea typeface="ＭＳ Ｐゴシック" pitchFamily="-123" charset="-128"/>
                <a:cs typeface="ＭＳ Ｐゴシック" pitchFamily="-123" charset="-128"/>
              </a:rPr>
              <a:t>psf</a:t>
            </a:r>
            <a:r>
              <a:rPr lang="en-US" sz="2000" dirty="0">
                <a:latin typeface="Verdana" pitchFamily="-123" charset="0"/>
                <a:ea typeface="ＭＳ Ｐゴシック" pitchFamily="-123" charset="-128"/>
                <a:cs typeface="ＭＳ Ｐゴシック" pitchFamily="-123" charset="-128"/>
              </a:rPr>
              <a:t>)</a:t>
            </a:r>
          </a:p>
          <a:p>
            <a:pPr>
              <a:lnSpc>
                <a:spcPct val="90000"/>
              </a:lnSpc>
            </a:pPr>
            <a:r>
              <a:rPr lang="en-US" sz="2000" dirty="0" err="1" smtClean="0">
                <a:latin typeface="Symbol" pitchFamily="18" charset="2"/>
              </a:rPr>
              <a:t>s</a:t>
            </a:r>
            <a:r>
              <a:rPr lang="en-US" sz="2000" dirty="0" err="1" smtClean="0"/>
              <a:t>’</a:t>
            </a:r>
            <a:r>
              <a:rPr lang="en-US" sz="2000" baseline="-25000" dirty="0" err="1" smtClean="0"/>
              <a:t>VO</a:t>
            </a:r>
            <a:r>
              <a:rPr lang="en-US" sz="2000" dirty="0"/>
              <a:t> </a:t>
            </a:r>
            <a:r>
              <a:rPr lang="en-US" sz="2000" dirty="0" smtClean="0"/>
              <a:t>= </a:t>
            </a:r>
            <a:r>
              <a:rPr lang="en-US" sz="2000" dirty="0" err="1" smtClean="0"/>
              <a:t>Insitu</a:t>
            </a:r>
            <a:r>
              <a:rPr lang="en-US" sz="2000" dirty="0" smtClean="0"/>
              <a:t> Vertical Effective Stress (n = 0.5 to 0.6 for sands)</a:t>
            </a:r>
            <a:endParaRPr lang="en-US" sz="2000" dirty="0">
              <a:latin typeface="Verdana" pitchFamily="-123" charset="0"/>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1024182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1447800" y="2920008"/>
            <a:ext cx="6477000" cy="2794992"/>
          </a:xfrm>
        </p:spPr>
        <p:txBody>
          <a:bodyPr/>
          <a:lstStyle/>
          <a:p>
            <a:pPr>
              <a:lnSpc>
                <a:spcPct val="90000"/>
              </a:lnSpc>
              <a:buFont typeface="Arial" pitchFamily="34" charset="0"/>
              <a:buChar char="•"/>
            </a:pPr>
            <a:r>
              <a:rPr lang="en-US" sz="2000" dirty="0" smtClean="0">
                <a:solidFill>
                  <a:srgbClr val="BACDEC"/>
                </a:solidFill>
                <a:latin typeface="Verdana" pitchFamily="-123" charset="0"/>
                <a:ea typeface="ＭＳ Ｐゴシック" pitchFamily="-123" charset="-128"/>
                <a:cs typeface="ＭＳ Ｐゴシック" pitchFamily="-123" charset="-128"/>
              </a:rPr>
              <a:t>Effective Friction Angle, </a:t>
            </a:r>
            <a:r>
              <a:rPr lang="en-US" sz="2000" dirty="0" smtClean="0">
                <a:solidFill>
                  <a:srgbClr val="BACDEC"/>
                </a:solidFill>
                <a:latin typeface="Symbol" pitchFamily="18" charset="2"/>
                <a:ea typeface="ＭＳ Ｐゴシック" pitchFamily="-123" charset="-128"/>
                <a:cs typeface="ＭＳ Ｐゴシック" pitchFamily="-123" charset="-128"/>
              </a:rPr>
              <a:t>f</a:t>
            </a:r>
            <a:r>
              <a:rPr lang="en-US" sz="2000" dirty="0" smtClean="0">
                <a:solidFill>
                  <a:srgbClr val="BACDEC"/>
                </a:solidFill>
                <a:latin typeface="Verdana" pitchFamily="-123" charset="0"/>
                <a:ea typeface="ＭＳ Ｐゴシック" pitchFamily="-123" charset="-128"/>
                <a:cs typeface="ＭＳ Ｐゴシック" pitchFamily="-123" charset="-128"/>
              </a:rPr>
              <a:t>’ , Calculated with </a:t>
            </a:r>
            <a:r>
              <a:rPr lang="en-US" sz="2000" dirty="0" err="1" smtClean="0">
                <a:solidFill>
                  <a:srgbClr val="BACDEC"/>
                </a:solidFill>
                <a:latin typeface="Verdana" pitchFamily="-123" charset="0"/>
                <a:ea typeface="ＭＳ Ｐゴシック" pitchFamily="-123" charset="-128"/>
                <a:cs typeface="ＭＳ Ｐゴシック" pitchFamily="-123" charset="-128"/>
              </a:rPr>
              <a:t>Meyerhoff</a:t>
            </a:r>
            <a:r>
              <a:rPr lang="en-US" sz="2000" dirty="0" smtClean="0">
                <a:solidFill>
                  <a:srgbClr val="BACDEC"/>
                </a:solidFill>
                <a:latin typeface="Verdana" pitchFamily="-123" charset="0"/>
                <a:ea typeface="ＭＳ Ｐゴシック" pitchFamily="-123" charset="-128"/>
                <a:cs typeface="ＭＳ Ｐゴシック" pitchFamily="-123" charset="-128"/>
              </a:rPr>
              <a:t> (1996) Correlations:</a:t>
            </a:r>
            <a:endParaRPr lang="en-US" sz="2000" dirty="0" smtClean="0">
              <a:solidFill>
                <a:srgbClr val="BACDEC"/>
              </a:solidFill>
              <a:latin typeface="Verdana" pitchFamily="-123" charset="0"/>
              <a:ea typeface="ＭＳ Ｐゴシック" pitchFamily="-123" charset="-128"/>
              <a:cs typeface="ＭＳ Ｐゴシック" pitchFamily="-123" charset="-128"/>
            </a:endParaRPr>
          </a:p>
          <a:p>
            <a:pPr>
              <a:lnSpc>
                <a:spcPct val="90000"/>
              </a:lnSpc>
              <a:buFont typeface="Arial" pitchFamily="34" charset="0"/>
              <a:buChar char="•"/>
            </a:pPr>
            <a:endParaRPr lang="en-US" sz="2000" dirty="0">
              <a:solidFill>
                <a:srgbClr val="BACDEC"/>
              </a:solidFill>
              <a:latin typeface="Verdana" pitchFamily="-123" charset="0"/>
              <a:ea typeface="ＭＳ Ｐゴシック" pitchFamily="-123" charset="-128"/>
              <a:cs typeface="ＭＳ Ｐゴシック" pitchFamily="-123" charset="-128"/>
            </a:endParaRPr>
          </a:p>
          <a:p>
            <a:pPr marL="0" indent="0" algn="ctr">
              <a:lnSpc>
                <a:spcPct val="90000"/>
              </a:lnSpc>
              <a:buNone/>
            </a:pPr>
            <a:r>
              <a:rPr lang="en-US" sz="2000" dirty="0" smtClean="0">
                <a:solidFill>
                  <a:srgbClr val="BACDEC"/>
                </a:solidFill>
                <a:latin typeface="Symbol" pitchFamily="18" charset="2"/>
                <a:ea typeface="ＭＳ Ｐゴシック" pitchFamily="-123" charset="-128"/>
                <a:cs typeface="ＭＳ Ｐゴシック" pitchFamily="-123" charset="-128"/>
              </a:rPr>
              <a:t>f</a:t>
            </a:r>
            <a:r>
              <a:rPr lang="en-US" sz="2000" dirty="0" smtClean="0">
                <a:solidFill>
                  <a:srgbClr val="BACDEC"/>
                </a:solidFill>
                <a:latin typeface="Verdana" pitchFamily="-123" charset="0"/>
                <a:ea typeface="ＭＳ Ｐゴシック" pitchFamily="-123" charset="-128"/>
                <a:cs typeface="ＭＳ Ｐゴシック" pitchFamily="-123" charset="-128"/>
              </a:rPr>
              <a:t>’ = [15.4(N</a:t>
            </a:r>
            <a:r>
              <a:rPr lang="en-US" sz="2000" baseline="-25000" dirty="0">
                <a:solidFill>
                  <a:srgbClr val="BACDEC"/>
                </a:solidFill>
                <a:latin typeface="Verdana" pitchFamily="-123" charset="0"/>
                <a:ea typeface="ＭＳ Ｐゴシック" pitchFamily="-123" charset="-128"/>
                <a:cs typeface="ＭＳ Ｐゴシック" pitchFamily="-123" charset="-128"/>
              </a:rPr>
              <a:t>1</a:t>
            </a:r>
            <a:r>
              <a:rPr lang="en-US" sz="2000" dirty="0" smtClean="0">
                <a:solidFill>
                  <a:srgbClr val="BACDEC"/>
                </a:solidFill>
                <a:latin typeface="Verdana" pitchFamily="-123" charset="0"/>
                <a:ea typeface="ＭＳ Ｐゴシック" pitchFamily="-123" charset="-128"/>
                <a:cs typeface="ＭＳ Ｐゴシック" pitchFamily="-123" charset="-128"/>
              </a:rPr>
              <a:t>)</a:t>
            </a:r>
            <a:r>
              <a:rPr lang="en-US" sz="2000" baseline="-25000" dirty="0" smtClean="0">
                <a:solidFill>
                  <a:srgbClr val="BACDEC"/>
                </a:solidFill>
                <a:latin typeface="Verdana" pitchFamily="-123" charset="0"/>
                <a:ea typeface="ＭＳ Ｐゴシック" pitchFamily="-123" charset="-128"/>
                <a:cs typeface="ＭＳ Ｐゴシック" pitchFamily="-123" charset="-128"/>
              </a:rPr>
              <a:t>60</a:t>
            </a:r>
            <a:r>
              <a:rPr lang="en-US" sz="2000" dirty="0" smtClean="0">
                <a:solidFill>
                  <a:srgbClr val="BACDEC"/>
                </a:solidFill>
                <a:latin typeface="Verdana" pitchFamily="-123" charset="0"/>
                <a:ea typeface="ＭＳ Ｐゴシック" pitchFamily="-123" charset="-128"/>
                <a:cs typeface="ＭＳ Ｐゴシック" pitchFamily="-123" charset="-128"/>
              </a:rPr>
              <a:t>]</a:t>
            </a:r>
            <a:r>
              <a:rPr lang="en-US" sz="2000" baseline="30000" dirty="0" smtClean="0">
                <a:solidFill>
                  <a:srgbClr val="BACDEC"/>
                </a:solidFill>
                <a:latin typeface="Verdana" pitchFamily="-123" charset="0"/>
                <a:ea typeface="ＭＳ Ｐゴシック" pitchFamily="-123" charset="-128"/>
                <a:cs typeface="ＭＳ Ｐゴシック" pitchFamily="-123" charset="-128"/>
              </a:rPr>
              <a:t>(1/2)</a:t>
            </a:r>
            <a:r>
              <a:rPr lang="en-US" sz="2000" dirty="0" smtClean="0">
                <a:solidFill>
                  <a:srgbClr val="BACDEC"/>
                </a:solidFill>
                <a:latin typeface="Verdana" pitchFamily="-123" charset="0"/>
                <a:ea typeface="ＭＳ Ｐゴシック" pitchFamily="-123" charset="-128"/>
                <a:cs typeface="ＭＳ Ｐゴシック" pitchFamily="-123" charset="-128"/>
              </a:rPr>
              <a:t> + 20</a:t>
            </a:r>
            <a:r>
              <a:rPr lang="en-US" sz="2000" dirty="0" smtClean="0">
                <a:solidFill>
                  <a:srgbClr val="BACDEC"/>
                </a:solidFill>
                <a:latin typeface="Calibri"/>
                <a:ea typeface="ＭＳ Ｐゴシック" pitchFamily="-123" charset="-128"/>
                <a:cs typeface="ＭＳ Ｐゴシック" pitchFamily="-123" charset="-128"/>
              </a:rPr>
              <a:t>˚</a:t>
            </a:r>
          </a:p>
          <a:p>
            <a:pPr algn="ctr">
              <a:lnSpc>
                <a:spcPct val="90000"/>
              </a:lnSpc>
              <a:buFont typeface="Arial" pitchFamily="34" charset="0"/>
              <a:buChar char="•"/>
            </a:pPr>
            <a:endParaRPr lang="en-US" sz="2000" dirty="0">
              <a:solidFill>
                <a:srgbClr val="BACDEC"/>
              </a:solidFill>
              <a:latin typeface="Calibri"/>
              <a:ea typeface="ＭＳ Ｐゴシック" pitchFamily="-123" charset="-128"/>
              <a:cs typeface="ＭＳ Ｐゴシック" pitchFamily="-123" charset="-128"/>
            </a:endParaRPr>
          </a:p>
          <a:p>
            <a:pPr marL="0" indent="0" algn="ctr">
              <a:lnSpc>
                <a:spcPct val="90000"/>
              </a:lnSpc>
              <a:buNone/>
            </a:pPr>
            <a:r>
              <a:rPr lang="en-US" sz="2000" dirty="0">
                <a:solidFill>
                  <a:srgbClr val="BACDEC"/>
                </a:solidFill>
                <a:latin typeface="Symbol" pitchFamily="18" charset="2"/>
                <a:ea typeface="ＭＳ Ｐゴシック" pitchFamily="-123" charset="-128"/>
                <a:cs typeface="ＭＳ Ｐゴシック" pitchFamily="-123" charset="-128"/>
              </a:rPr>
              <a:t>f</a:t>
            </a:r>
            <a:r>
              <a:rPr lang="en-US" sz="2000" dirty="0" smtClean="0">
                <a:solidFill>
                  <a:srgbClr val="BACDEC"/>
                </a:solidFill>
                <a:latin typeface="Verdana" pitchFamily="-123" charset="0"/>
                <a:ea typeface="ＭＳ Ｐゴシック" pitchFamily="-123" charset="-128"/>
                <a:cs typeface="ＭＳ Ｐゴシック" pitchFamily="-123" charset="-128"/>
              </a:rPr>
              <a:t>’ = 37</a:t>
            </a:r>
            <a:r>
              <a:rPr lang="en-US" sz="2000" dirty="0" smtClean="0">
                <a:solidFill>
                  <a:srgbClr val="BACDEC"/>
                </a:solidFill>
                <a:latin typeface="Calibri"/>
                <a:ea typeface="ＭＳ Ｐゴシック" pitchFamily="-123" charset="-128"/>
                <a:cs typeface="ＭＳ Ｐゴシック" pitchFamily="-123" charset="-128"/>
              </a:rPr>
              <a:t>˚ (</a:t>
            </a:r>
            <a:r>
              <a:rPr lang="en-US" sz="2000" dirty="0" smtClean="0">
                <a:solidFill>
                  <a:srgbClr val="BACDEC"/>
                </a:solidFill>
                <a:latin typeface="Calibri"/>
                <a:ea typeface="ＭＳ Ｐゴシック" pitchFamily="-123" charset="-128"/>
                <a:cs typeface="ＭＳ Ｐゴシック" pitchFamily="-123" charset="-128"/>
              </a:rPr>
              <a:t>Averaged)</a:t>
            </a:r>
            <a:endParaRPr lang="en-US" sz="2000" dirty="0">
              <a:solidFill>
                <a:srgbClr val="BACDEC"/>
              </a:solidFill>
              <a:latin typeface="Verdana" pitchFamily="-123" charset="0"/>
              <a:ea typeface="ＭＳ Ｐゴシック" pitchFamily="-123" charset="-128"/>
              <a:cs typeface="ＭＳ Ｐゴシック" pitchFamily="-123" charset="-128"/>
            </a:endParaRPr>
          </a:p>
        </p:txBody>
      </p:sp>
      <p:sp>
        <p:nvSpPr>
          <p:cNvPr id="9" name="Text Placeholder 8"/>
          <p:cNvSpPr>
            <a:spLocks noGrp="1"/>
          </p:cNvSpPr>
          <p:nvPr>
            <p:ph type="body" sz="quarter" idx="10"/>
          </p:nvPr>
        </p:nvSpPr>
        <p:spPr>
          <a:xfrm>
            <a:off x="228600" y="1295400"/>
            <a:ext cx="4953000" cy="533400"/>
          </a:xfrm>
        </p:spPr>
        <p:txBody>
          <a:bodyPr/>
          <a:lstStyle/>
          <a:p>
            <a:r>
              <a:rPr lang="en-US" b="1" dirty="0" smtClean="0">
                <a:solidFill>
                  <a:schemeClr val="accent5">
                    <a:lumMod val="40000"/>
                    <a:lumOff val="60000"/>
                  </a:schemeClr>
                </a:solidFill>
              </a:rPr>
              <a:t>Effective Friction Angle</a:t>
            </a:r>
            <a:endParaRPr lang="en-US" b="1" dirty="0">
              <a:solidFill>
                <a:schemeClr val="accent5">
                  <a:lumMod val="40000"/>
                  <a:lumOff val="60000"/>
                </a:schemeClr>
              </a:solidFill>
            </a:endParaRPr>
          </a:p>
        </p:txBody>
      </p:sp>
      <p:sp>
        <p:nvSpPr>
          <p:cNvPr id="10" name="Title 2"/>
          <p:cNvSpPr>
            <a:spLocks noGrp="1"/>
          </p:cNvSpPr>
          <p:nvPr>
            <p:ph type="title"/>
          </p:nvPr>
        </p:nvSpPr>
        <p:spPr>
          <a:xfrm>
            <a:off x="457200" y="350838"/>
            <a:ext cx="8229600" cy="639762"/>
          </a:xfrm>
        </p:spPr>
        <p:txBody>
          <a:bodyPr vert="horz" wrap="square" lIns="91440" tIns="45720" rIns="91440" bIns="45720" numCol="1" anchorCtr="0" compatLnSpc="1">
            <a:prstTxWarp prst="textNoShape">
              <a:avLst/>
            </a:prstTxWarp>
          </a:bodyPr>
          <a:lstStyle/>
          <a:p>
            <a:r>
              <a:rPr dirty="0" smtClean="0">
                <a:solidFill>
                  <a:srgbClr val="FFFFFF"/>
                </a:solidFill>
                <a:latin typeface="Verdana" pitchFamily="-123" charset="0"/>
                <a:ea typeface="Verdana" pitchFamily="-123" charset="0"/>
                <a:cs typeface="Verdana" pitchFamily="-123" charset="0"/>
              </a:rPr>
              <a:t>GEOTECHNICAL ENGINEERING</a:t>
            </a:r>
            <a:endParaRPr dirty="0" smtClean="0">
              <a:solidFill>
                <a:srgbClr val="FFFFFF"/>
              </a:solidFill>
              <a:latin typeface="Verdana" pitchFamily="-123" charset="0"/>
              <a:ea typeface="Verdana" pitchFamily="-123" charset="0"/>
              <a:cs typeface="Verdana" pitchFamily="-123" charset="0"/>
            </a:endParaRPr>
          </a:p>
        </p:txBody>
      </p:sp>
    </p:spTree>
    <p:extLst>
      <p:ext uri="{BB962C8B-B14F-4D97-AF65-F5344CB8AC3E}">
        <p14:creationId xmlns:p14="http://schemas.microsoft.com/office/powerpoint/2010/main" val="3746356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56622" y="4783088"/>
            <a:ext cx="4777578" cy="1008112"/>
          </a:xfrm>
        </p:spPr>
      </p:pic>
      <p:sp>
        <p:nvSpPr>
          <p:cNvPr id="9" name="Text Placeholder 8"/>
          <p:cNvSpPr>
            <a:spLocks noGrp="1"/>
          </p:cNvSpPr>
          <p:nvPr>
            <p:ph type="body" sz="quarter" idx="10"/>
          </p:nvPr>
        </p:nvSpPr>
        <p:spPr>
          <a:xfrm>
            <a:off x="457200" y="1219200"/>
            <a:ext cx="8229600" cy="533400"/>
          </a:xfrm>
        </p:spPr>
        <p:txBody>
          <a:bodyPr/>
          <a:lstStyle/>
          <a:p>
            <a:r>
              <a:rPr lang="en-US" b="1" dirty="0" smtClean="0">
                <a:solidFill>
                  <a:schemeClr val="accent1">
                    <a:lumMod val="40000"/>
                    <a:lumOff val="60000"/>
                  </a:schemeClr>
                </a:solidFill>
              </a:rPr>
              <a:t>General Bearing Capacity Equation</a:t>
            </a:r>
            <a:endParaRPr lang="en-US" b="1" dirty="0">
              <a:solidFill>
                <a:schemeClr val="accent1">
                  <a:lumMod val="40000"/>
                  <a:lumOff val="60000"/>
                </a:schemeClr>
              </a:solidFill>
            </a:endParaRPr>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2195736" y="1950368"/>
            <a:ext cx="4642940" cy="2088232"/>
          </a:xfrm>
        </p:spPr>
      </p:pic>
      <p:sp>
        <p:nvSpPr>
          <p:cNvPr id="8" name="Title 2"/>
          <p:cNvSpPr>
            <a:spLocks noGrp="1"/>
          </p:cNvSpPr>
          <p:nvPr>
            <p:ph type="title"/>
          </p:nvPr>
        </p:nvSpPr>
        <p:spPr>
          <a:xfrm>
            <a:off x="457200" y="350838"/>
            <a:ext cx="8229600" cy="639762"/>
          </a:xfrm>
        </p:spPr>
        <p:txBody>
          <a:bodyPr vert="horz" wrap="square" lIns="91440" tIns="45720" rIns="91440" bIns="45720" numCol="1" anchorCtr="0" compatLnSpc="1">
            <a:prstTxWarp prst="textNoShape">
              <a:avLst/>
            </a:prstTxWarp>
          </a:bodyPr>
          <a:lstStyle/>
          <a:p>
            <a:r>
              <a:rPr dirty="0" smtClean="0">
                <a:solidFill>
                  <a:srgbClr val="FFFFFF"/>
                </a:solidFill>
                <a:latin typeface="Verdana" pitchFamily="-123" charset="0"/>
                <a:ea typeface="Verdana" pitchFamily="-123" charset="0"/>
                <a:cs typeface="Verdana" pitchFamily="-123" charset="0"/>
              </a:rPr>
              <a:t>GEOTECHNICAL ENGINEERING</a:t>
            </a:r>
          </a:p>
        </p:txBody>
      </p:sp>
      <p:sp>
        <p:nvSpPr>
          <p:cNvPr id="10" name="Rectangle 9"/>
          <p:cNvSpPr/>
          <p:nvPr/>
        </p:nvSpPr>
        <p:spPr>
          <a:xfrm>
            <a:off x="2133600" y="4081046"/>
            <a:ext cx="4953000" cy="584775"/>
          </a:xfrm>
          <a:prstGeom prst="rect">
            <a:avLst/>
          </a:prstGeom>
        </p:spPr>
        <p:txBody>
          <a:bodyPr wrap="square">
            <a:spAutoFit/>
          </a:bodyPr>
          <a:lstStyle/>
          <a:p>
            <a:r>
              <a:rPr lang="en-US" sz="1600" b="1" i="1" dirty="0" smtClean="0">
                <a:solidFill>
                  <a:schemeClr val="bg1"/>
                </a:solidFill>
              </a:rPr>
              <a:t>Figure 5. </a:t>
            </a:r>
            <a:r>
              <a:rPr lang="en-US" sz="1600" i="1" dirty="0" smtClean="0">
                <a:solidFill>
                  <a:schemeClr val="bg1"/>
                </a:solidFill>
              </a:rPr>
              <a:t>Bearing Capacity Equation ((Meyerhof, 1963) </a:t>
            </a:r>
            <a:r>
              <a:rPr lang="en-US" sz="1600" i="1" dirty="0" err="1" smtClean="0">
                <a:solidFill>
                  <a:schemeClr val="bg1"/>
                </a:solidFill>
              </a:rPr>
              <a:t>Hajduk</a:t>
            </a:r>
            <a:r>
              <a:rPr lang="en-US" sz="1600" i="1" dirty="0" smtClean="0">
                <a:solidFill>
                  <a:schemeClr val="bg1"/>
                </a:solidFill>
              </a:rPr>
              <a:t>, 2014)</a:t>
            </a:r>
            <a:endParaRPr lang="en-US" sz="1600" i="1" dirty="0"/>
          </a:p>
        </p:txBody>
      </p:sp>
      <p:sp>
        <p:nvSpPr>
          <p:cNvPr id="11" name="Rectangle 10"/>
          <p:cNvSpPr/>
          <p:nvPr/>
        </p:nvSpPr>
        <p:spPr>
          <a:xfrm>
            <a:off x="2133600" y="5867400"/>
            <a:ext cx="5029200" cy="338554"/>
          </a:xfrm>
          <a:prstGeom prst="rect">
            <a:avLst/>
          </a:prstGeom>
        </p:spPr>
        <p:txBody>
          <a:bodyPr wrap="square">
            <a:spAutoFit/>
          </a:bodyPr>
          <a:lstStyle/>
          <a:p>
            <a:r>
              <a:rPr lang="en-US" sz="1600" b="1" i="1" dirty="0" smtClean="0">
                <a:solidFill>
                  <a:schemeClr val="bg1"/>
                </a:solidFill>
              </a:rPr>
              <a:t>Figure 6. </a:t>
            </a:r>
            <a:r>
              <a:rPr lang="en-US" sz="1600" i="1" dirty="0" smtClean="0">
                <a:solidFill>
                  <a:schemeClr val="bg1"/>
                </a:solidFill>
              </a:rPr>
              <a:t>Shape, Depth, and Inclination Factors</a:t>
            </a:r>
            <a:endParaRPr lang="en-US" sz="1600" i="1" dirty="0"/>
          </a:p>
        </p:txBody>
      </p:sp>
    </p:spTree>
    <p:extLst>
      <p:ext uri="{BB962C8B-B14F-4D97-AF65-F5344CB8AC3E}">
        <p14:creationId xmlns:p14="http://schemas.microsoft.com/office/powerpoint/2010/main" val="3257345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7200" y="1219200"/>
            <a:ext cx="8229600" cy="533400"/>
          </a:xfrm>
        </p:spPr>
        <p:txBody>
          <a:bodyPr/>
          <a:lstStyle/>
          <a:p>
            <a:r>
              <a:rPr lang="en-US" b="1" dirty="0" smtClean="0">
                <a:solidFill>
                  <a:schemeClr val="accent1">
                    <a:lumMod val="40000"/>
                    <a:lumOff val="60000"/>
                  </a:schemeClr>
                </a:solidFill>
              </a:rPr>
              <a:t>Bearing Resistance of Soil</a:t>
            </a:r>
            <a:endParaRPr lang="en-US" b="1" dirty="0">
              <a:solidFill>
                <a:schemeClr val="accent1">
                  <a:lumMod val="40000"/>
                  <a:lumOff val="60000"/>
                </a:schemeClr>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4008" y="2260021"/>
            <a:ext cx="4038600" cy="2997779"/>
          </a:xfrm>
        </p:spPr>
      </p:pic>
      <p:sp>
        <p:nvSpPr>
          <p:cNvPr id="6" name="Content Placeholder 5"/>
          <p:cNvSpPr>
            <a:spLocks noGrp="1"/>
          </p:cNvSpPr>
          <p:nvPr>
            <p:ph sz="half" idx="1"/>
          </p:nvPr>
        </p:nvSpPr>
        <p:spPr>
          <a:xfrm>
            <a:off x="457200" y="2149624"/>
            <a:ext cx="3124200" cy="1431776"/>
          </a:xfrm>
        </p:spPr>
        <p:txBody>
          <a:bodyPr/>
          <a:lstStyle/>
          <a:p>
            <a:r>
              <a:rPr lang="en-US" dirty="0" err="1" smtClean="0">
                <a:latin typeface="Symbol" pitchFamily="18" charset="2"/>
              </a:rPr>
              <a:t>j</a:t>
            </a:r>
            <a:r>
              <a:rPr lang="en-US" baseline="-25000" dirty="0" err="1" smtClean="0">
                <a:latin typeface="+mn-lt"/>
              </a:rPr>
              <a:t>b</a:t>
            </a:r>
            <a:r>
              <a:rPr lang="en-US" dirty="0" smtClean="0">
                <a:latin typeface="+mn-lt"/>
              </a:rPr>
              <a:t> = 0.45</a:t>
            </a:r>
          </a:p>
          <a:p>
            <a:r>
              <a:rPr lang="en-US" dirty="0" err="1" smtClean="0">
                <a:latin typeface="+mn-lt"/>
              </a:rPr>
              <a:t>q</a:t>
            </a:r>
            <a:r>
              <a:rPr lang="en-US" baseline="-25000" dirty="0" err="1" smtClean="0">
                <a:latin typeface="+mn-lt"/>
              </a:rPr>
              <a:t>n</a:t>
            </a:r>
            <a:r>
              <a:rPr lang="en-US" dirty="0" smtClean="0">
                <a:latin typeface="+mn-lt"/>
              </a:rPr>
              <a:t> = </a:t>
            </a:r>
            <a:r>
              <a:rPr lang="en-US" dirty="0" err="1" smtClean="0">
                <a:latin typeface="+mn-lt"/>
              </a:rPr>
              <a:t>q</a:t>
            </a:r>
            <a:r>
              <a:rPr lang="en-US" baseline="-25000" dirty="0" err="1" smtClean="0">
                <a:latin typeface="+mn-lt"/>
              </a:rPr>
              <a:t>u</a:t>
            </a:r>
            <a:r>
              <a:rPr lang="en-US" dirty="0" smtClean="0">
                <a:latin typeface="+mn-lt"/>
              </a:rPr>
              <a:t> = 52.6 </a:t>
            </a:r>
            <a:r>
              <a:rPr lang="en-US" dirty="0" err="1" smtClean="0">
                <a:latin typeface="+mn-lt"/>
              </a:rPr>
              <a:t>ksf</a:t>
            </a:r>
            <a:endParaRPr lang="en-US" dirty="0" smtClean="0">
              <a:latin typeface="+mn-lt"/>
            </a:endParaRPr>
          </a:p>
          <a:p>
            <a:r>
              <a:rPr lang="en-US" dirty="0" err="1" smtClean="0">
                <a:latin typeface="+mn-lt"/>
              </a:rPr>
              <a:t>q</a:t>
            </a:r>
            <a:r>
              <a:rPr lang="en-US" baseline="-25000" dirty="0" err="1" smtClean="0">
                <a:latin typeface="+mn-lt"/>
              </a:rPr>
              <a:t>R</a:t>
            </a:r>
            <a:r>
              <a:rPr lang="en-US" dirty="0" smtClean="0">
                <a:latin typeface="+mn-lt"/>
              </a:rPr>
              <a:t> = 23.67 </a:t>
            </a:r>
            <a:r>
              <a:rPr lang="en-US" dirty="0" err="1" smtClean="0">
                <a:latin typeface="+mn-lt"/>
              </a:rPr>
              <a:t>ksf</a:t>
            </a:r>
            <a:endParaRPr lang="en-US" dirty="0">
              <a:latin typeface="Symbol" pitchFamily="18" charset="2"/>
            </a:endParaRPr>
          </a:p>
        </p:txBody>
      </p:sp>
      <p:sp>
        <p:nvSpPr>
          <p:cNvPr id="8" name="Title 2"/>
          <p:cNvSpPr>
            <a:spLocks noGrp="1"/>
          </p:cNvSpPr>
          <p:nvPr>
            <p:ph type="title"/>
          </p:nvPr>
        </p:nvSpPr>
        <p:spPr>
          <a:xfrm>
            <a:off x="457200" y="350838"/>
            <a:ext cx="8229600" cy="639762"/>
          </a:xfrm>
        </p:spPr>
        <p:txBody>
          <a:bodyPr vert="horz" wrap="square" lIns="91440" tIns="45720" rIns="91440" bIns="45720" numCol="1" anchorCtr="0" compatLnSpc="1">
            <a:prstTxWarp prst="textNoShape">
              <a:avLst/>
            </a:prstTxWarp>
          </a:bodyPr>
          <a:lstStyle/>
          <a:p>
            <a:r>
              <a:rPr dirty="0" smtClean="0">
                <a:solidFill>
                  <a:srgbClr val="FFFFFF"/>
                </a:solidFill>
                <a:latin typeface="Verdana" pitchFamily="-123" charset="0"/>
                <a:ea typeface="Verdana" pitchFamily="-123" charset="0"/>
                <a:cs typeface="Verdana" pitchFamily="-123" charset="0"/>
              </a:rPr>
              <a:t>GEOTECHNICAL ENGINEERING</a:t>
            </a:r>
          </a:p>
        </p:txBody>
      </p:sp>
      <p:sp>
        <p:nvSpPr>
          <p:cNvPr id="10" name="Rectangle 9"/>
          <p:cNvSpPr/>
          <p:nvPr/>
        </p:nvSpPr>
        <p:spPr>
          <a:xfrm>
            <a:off x="4648200" y="5334000"/>
            <a:ext cx="3879290" cy="584775"/>
          </a:xfrm>
          <a:prstGeom prst="rect">
            <a:avLst/>
          </a:prstGeom>
        </p:spPr>
        <p:txBody>
          <a:bodyPr wrap="square">
            <a:spAutoFit/>
          </a:bodyPr>
          <a:lstStyle/>
          <a:p>
            <a:r>
              <a:rPr lang="en-US" sz="1600" b="1" i="1" dirty="0" smtClean="0">
                <a:solidFill>
                  <a:schemeClr val="bg1"/>
                </a:solidFill>
              </a:rPr>
              <a:t>Figure 7. </a:t>
            </a:r>
            <a:r>
              <a:rPr lang="en-US" sz="1600" i="1" dirty="0" smtClean="0">
                <a:solidFill>
                  <a:schemeClr val="bg1"/>
                </a:solidFill>
              </a:rPr>
              <a:t>Bearing Resistance of Soil Equation ((AASHTO 10.6, 2010) </a:t>
            </a:r>
            <a:r>
              <a:rPr lang="en-US" sz="1600" i="1" dirty="0" err="1" smtClean="0">
                <a:solidFill>
                  <a:schemeClr val="bg1"/>
                </a:solidFill>
              </a:rPr>
              <a:t>Hajduk</a:t>
            </a:r>
            <a:r>
              <a:rPr lang="en-US" sz="1600" i="1" dirty="0" smtClean="0">
                <a:solidFill>
                  <a:schemeClr val="bg1"/>
                </a:solidFill>
              </a:rPr>
              <a:t>, 2014)</a:t>
            </a:r>
            <a:endParaRPr lang="en-US" sz="1600" i="1" dirty="0"/>
          </a:p>
        </p:txBody>
      </p:sp>
    </p:spTree>
    <p:extLst>
      <p:ext uri="{BB962C8B-B14F-4D97-AF65-F5344CB8AC3E}">
        <p14:creationId xmlns:p14="http://schemas.microsoft.com/office/powerpoint/2010/main" val="2618809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7200" y="1143000"/>
            <a:ext cx="8229600" cy="533400"/>
          </a:xfrm>
        </p:spPr>
        <p:txBody>
          <a:bodyPr/>
          <a:lstStyle/>
          <a:p>
            <a:r>
              <a:rPr lang="en-US" b="1" dirty="0" smtClean="0">
                <a:solidFill>
                  <a:schemeClr val="accent1">
                    <a:lumMod val="40000"/>
                    <a:lumOff val="60000"/>
                  </a:schemeClr>
                </a:solidFill>
              </a:rPr>
              <a:t>Calculation of Applied Vertical Stress</a:t>
            </a:r>
            <a:endParaRPr lang="en-US" b="1" dirty="0">
              <a:solidFill>
                <a:schemeClr val="accent1">
                  <a:lumMod val="40000"/>
                  <a:lumOff val="60000"/>
                </a:schemeClr>
              </a:solidFill>
            </a:endParaRPr>
          </a:p>
        </p:txBody>
      </p:sp>
      <p:sp>
        <p:nvSpPr>
          <p:cNvPr id="2" name="Content Placeholder 1"/>
          <p:cNvSpPr>
            <a:spLocks noGrp="1"/>
          </p:cNvSpPr>
          <p:nvPr>
            <p:ph sz="half" idx="2"/>
          </p:nvPr>
        </p:nvSpPr>
        <p:spPr>
          <a:xfrm>
            <a:off x="323528" y="2286000"/>
            <a:ext cx="3888432" cy="2558008"/>
          </a:xfrm>
        </p:spPr>
        <p:txBody>
          <a:bodyPr/>
          <a:lstStyle/>
          <a:p>
            <a:pPr>
              <a:buFont typeface="Arial" pitchFamily="34" charset="0"/>
              <a:buChar char="•"/>
            </a:pPr>
            <a:r>
              <a:rPr lang="en-US" sz="2200" dirty="0" smtClean="0"/>
              <a:t>Given Maximum Settlement, S</a:t>
            </a:r>
            <a:r>
              <a:rPr lang="en-US" sz="2200" baseline="-25000" dirty="0" smtClean="0"/>
              <a:t>e</a:t>
            </a:r>
            <a:r>
              <a:rPr lang="en-US" sz="2200" dirty="0" smtClean="0"/>
              <a:t>, of 1 in, Elastic Half-Space Method Used to Calc. Applied Vertical Stress, q</a:t>
            </a:r>
            <a:r>
              <a:rPr lang="en-US" sz="2200" baseline="-25000" dirty="0" smtClean="0"/>
              <a:t>0</a:t>
            </a:r>
            <a:endParaRPr lang="en-US" sz="2200" dirty="0" smtClean="0"/>
          </a:p>
          <a:p>
            <a:pPr>
              <a:buFont typeface="Arial" pitchFamily="34" charset="0"/>
              <a:buChar char="•"/>
            </a:pPr>
            <a:r>
              <a:rPr lang="en-US" sz="2200" dirty="0" smtClean="0">
                <a:latin typeface="+mj-lt"/>
              </a:rPr>
              <a:t>q</a:t>
            </a:r>
            <a:r>
              <a:rPr lang="en-US" sz="2200" baseline="-25000" dirty="0" smtClean="0">
                <a:latin typeface="+mj-lt"/>
              </a:rPr>
              <a:t>0</a:t>
            </a:r>
            <a:r>
              <a:rPr lang="en-US" sz="2200" dirty="0" smtClean="0">
                <a:latin typeface="+mj-lt"/>
              </a:rPr>
              <a:t> = 32.6 </a:t>
            </a:r>
            <a:r>
              <a:rPr lang="en-US" sz="2200" dirty="0" err="1" smtClean="0">
                <a:latin typeface="+mj-lt"/>
              </a:rPr>
              <a:t>ksf</a:t>
            </a:r>
            <a:endParaRPr lang="en-US" sz="2200" dirty="0">
              <a:latin typeface="+mj-lt"/>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648200" y="2209800"/>
            <a:ext cx="4038600" cy="3062635"/>
          </a:xfrm>
        </p:spPr>
      </p:pic>
      <p:sp>
        <p:nvSpPr>
          <p:cNvPr id="7" name="Title 2"/>
          <p:cNvSpPr>
            <a:spLocks noGrp="1"/>
          </p:cNvSpPr>
          <p:nvPr>
            <p:ph type="title"/>
          </p:nvPr>
        </p:nvSpPr>
        <p:spPr>
          <a:xfrm>
            <a:off x="457200" y="350838"/>
            <a:ext cx="8229600" cy="639762"/>
          </a:xfrm>
        </p:spPr>
        <p:txBody>
          <a:bodyPr vert="horz" wrap="square" lIns="91440" tIns="45720" rIns="91440" bIns="45720" numCol="1" anchorCtr="0" compatLnSpc="1">
            <a:prstTxWarp prst="textNoShape">
              <a:avLst/>
            </a:prstTxWarp>
          </a:bodyPr>
          <a:lstStyle/>
          <a:p>
            <a:r>
              <a:rPr dirty="0" smtClean="0">
                <a:solidFill>
                  <a:srgbClr val="FFFFFF"/>
                </a:solidFill>
                <a:latin typeface="Verdana" pitchFamily="-123" charset="0"/>
                <a:ea typeface="Verdana" pitchFamily="-123" charset="0"/>
                <a:cs typeface="Verdana" pitchFamily="-123" charset="0"/>
              </a:rPr>
              <a:t>GEOTECHNICAL ENGINEERING</a:t>
            </a:r>
          </a:p>
        </p:txBody>
      </p:sp>
      <p:sp>
        <p:nvSpPr>
          <p:cNvPr id="8" name="Rectangle 7"/>
          <p:cNvSpPr/>
          <p:nvPr/>
        </p:nvSpPr>
        <p:spPr>
          <a:xfrm>
            <a:off x="4724400" y="5334000"/>
            <a:ext cx="3879290" cy="584775"/>
          </a:xfrm>
          <a:prstGeom prst="rect">
            <a:avLst/>
          </a:prstGeom>
        </p:spPr>
        <p:txBody>
          <a:bodyPr wrap="square">
            <a:spAutoFit/>
          </a:bodyPr>
          <a:lstStyle/>
          <a:p>
            <a:r>
              <a:rPr lang="en-US" sz="1600" b="1" i="1" dirty="0" smtClean="0">
                <a:solidFill>
                  <a:schemeClr val="bg1"/>
                </a:solidFill>
              </a:rPr>
              <a:t>Figure 8. </a:t>
            </a:r>
            <a:r>
              <a:rPr lang="en-US" sz="1600" i="1" dirty="0" smtClean="0">
                <a:solidFill>
                  <a:schemeClr val="bg1"/>
                </a:solidFill>
              </a:rPr>
              <a:t>Elastic Half-Space Settlement Equation ((AASHTO 10.6) </a:t>
            </a:r>
            <a:r>
              <a:rPr lang="en-US" sz="1600" i="1" dirty="0" err="1" smtClean="0">
                <a:solidFill>
                  <a:schemeClr val="bg1"/>
                </a:solidFill>
              </a:rPr>
              <a:t>Hajduk</a:t>
            </a:r>
            <a:r>
              <a:rPr lang="en-US" sz="1600" i="1" dirty="0" smtClean="0">
                <a:solidFill>
                  <a:schemeClr val="bg1"/>
                </a:solidFill>
              </a:rPr>
              <a:t>, 2014)</a:t>
            </a:r>
            <a:endParaRPr lang="en-US" sz="1600" i="1" dirty="0"/>
          </a:p>
        </p:txBody>
      </p:sp>
    </p:spTree>
    <p:extLst>
      <p:ext uri="{BB962C8B-B14F-4D97-AF65-F5344CB8AC3E}">
        <p14:creationId xmlns:p14="http://schemas.microsoft.com/office/powerpoint/2010/main" val="4124215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ABUTMENT DESIGN</a:t>
            </a:r>
            <a:endParaRPr lang="en-US" sz="2800" dirty="0"/>
          </a:p>
        </p:txBody>
      </p:sp>
      <p:sp>
        <p:nvSpPr>
          <p:cNvPr id="6" name="Content Placeholder 1"/>
          <p:cNvSpPr>
            <a:spLocks noGrp="1"/>
          </p:cNvSpPr>
          <p:nvPr>
            <p:ph idx="1"/>
          </p:nvPr>
        </p:nvSpPr>
        <p:spPr>
          <a:xfrm>
            <a:off x="457200" y="1143000"/>
            <a:ext cx="8153400" cy="2057400"/>
          </a:xfrm>
        </p:spPr>
        <p:txBody>
          <a:bodyPr/>
          <a:lstStyle/>
          <a:p>
            <a:pPr>
              <a:buFont typeface="Arial"/>
              <a:buChar char="•"/>
            </a:pPr>
            <a:r>
              <a:rPr lang="en-US" b="1" dirty="0" smtClean="0">
                <a:solidFill>
                  <a:schemeClr val="accent1">
                    <a:lumMod val="60000"/>
                    <a:lumOff val="40000"/>
                  </a:schemeClr>
                </a:solidFill>
              </a:rPr>
              <a:t>Loading Considerations:</a:t>
            </a:r>
          </a:p>
          <a:p>
            <a:pPr lvl="1">
              <a:buFont typeface="Arial"/>
              <a:buChar char="•"/>
            </a:pPr>
            <a:r>
              <a:rPr lang="en-US" dirty="0" smtClean="0"/>
              <a:t>Dead Loads: See Figure 3.</a:t>
            </a:r>
          </a:p>
          <a:p>
            <a:pPr lvl="1">
              <a:buFont typeface="Arial"/>
              <a:buChar char="•"/>
            </a:pPr>
            <a:r>
              <a:rPr lang="en-US" dirty="0" smtClean="0"/>
              <a:t>Live Loads: HL-93 Truck &amp; Lane Load of 640 </a:t>
            </a:r>
            <a:r>
              <a:rPr lang="en-US" dirty="0" err="1" smtClean="0"/>
              <a:t>plf</a:t>
            </a:r>
            <a:endParaRPr lang="en-US" dirty="0"/>
          </a:p>
          <a:p>
            <a:pPr lvl="1">
              <a:buFont typeface="Arial"/>
              <a:buChar char="•"/>
            </a:pPr>
            <a:r>
              <a:rPr lang="en-US" dirty="0" smtClean="0"/>
              <a:t>Seismic &amp; Wind Loads: Given</a:t>
            </a:r>
          </a:p>
          <a:p>
            <a:pPr lvl="1">
              <a:buFont typeface="Arial"/>
              <a:buChar char="•"/>
            </a:pPr>
            <a:r>
              <a:rPr lang="en-US" dirty="0"/>
              <a:t>Strength I Min. and Service I. </a:t>
            </a:r>
            <a:r>
              <a:rPr lang="en-US" dirty="0" smtClean="0"/>
              <a:t>Factors Used</a:t>
            </a:r>
            <a:endParaRPr lang="en-US" dirty="0"/>
          </a:p>
          <a:p>
            <a:pPr lvl="1">
              <a:buFont typeface="Arial"/>
              <a:buChar char="•"/>
            </a:pPr>
            <a:endParaRPr lang="en-US" dirty="0" smtClean="0"/>
          </a:p>
          <a:p>
            <a:pPr marL="457146" lvl="1" indent="0">
              <a:buNone/>
            </a:pPr>
            <a:endParaRPr lang="en-US" dirty="0" smtClean="0"/>
          </a:p>
          <a:p>
            <a:pPr lvl="1">
              <a:buFont typeface="Arial"/>
              <a:buChar char="•"/>
            </a:pPr>
            <a:endParaRPr lang="en-US" dirty="0"/>
          </a:p>
          <a:p>
            <a:pPr lvl="1">
              <a:buFont typeface="Arial"/>
              <a:buChar char="•"/>
            </a:pPr>
            <a:endParaRPr lang="en-US" dirty="0" smtClean="0"/>
          </a:p>
          <a:p>
            <a:pPr lvl="1">
              <a:buFont typeface="Arial"/>
              <a:buChar char="•"/>
            </a:pPr>
            <a:endParaRPr lang="en-US" dirty="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6645" y="3581400"/>
            <a:ext cx="762155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743200" y="5943600"/>
            <a:ext cx="2783454" cy="369332"/>
          </a:xfrm>
          <a:prstGeom prst="rect">
            <a:avLst/>
          </a:prstGeom>
        </p:spPr>
        <p:txBody>
          <a:bodyPr wrap="none">
            <a:spAutoFit/>
          </a:bodyPr>
          <a:lstStyle/>
          <a:p>
            <a:r>
              <a:rPr lang="en-US" dirty="0" smtClean="0">
                <a:solidFill>
                  <a:srgbClr val="FFFFFF"/>
                </a:solidFill>
              </a:rPr>
              <a:t>Figure 9. Transverse Section</a:t>
            </a:r>
            <a:endParaRPr lang="en-US" dirty="0">
              <a:solidFill>
                <a:srgbClr val="FFFFFF"/>
              </a:solidFill>
            </a:endParaRPr>
          </a:p>
        </p:txBody>
      </p:sp>
    </p:spTree>
    <p:extLst>
      <p:ext uri="{BB962C8B-B14F-4D97-AF65-F5344CB8AC3E}">
        <p14:creationId xmlns:p14="http://schemas.microsoft.com/office/powerpoint/2010/main" val="208863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ABUTMENT DESIGN</a:t>
            </a:r>
            <a:endParaRPr lang="en-US" sz="2800" dirty="0"/>
          </a:p>
        </p:txBody>
      </p:sp>
      <p:sp>
        <p:nvSpPr>
          <p:cNvPr id="6" name="Content Placeholder 1"/>
          <p:cNvSpPr>
            <a:spLocks noGrp="1"/>
          </p:cNvSpPr>
          <p:nvPr>
            <p:ph idx="1"/>
          </p:nvPr>
        </p:nvSpPr>
        <p:spPr>
          <a:xfrm>
            <a:off x="457200" y="1143000"/>
            <a:ext cx="8153400" cy="5029200"/>
          </a:xfrm>
        </p:spPr>
        <p:txBody>
          <a:bodyPr/>
          <a:lstStyle/>
          <a:p>
            <a:pPr>
              <a:buFont typeface="Arial"/>
              <a:buChar char="•"/>
            </a:pPr>
            <a:r>
              <a:rPr lang="en-US" b="1" dirty="0" smtClean="0">
                <a:solidFill>
                  <a:schemeClr val="accent1">
                    <a:lumMod val="60000"/>
                    <a:lumOff val="40000"/>
                  </a:schemeClr>
                </a:solidFill>
              </a:rPr>
              <a:t>Abutment Dimensions &amp; Design:</a:t>
            </a:r>
            <a:endParaRPr lang="en-US" b="1" dirty="0">
              <a:solidFill>
                <a:schemeClr val="accent1">
                  <a:lumMod val="60000"/>
                  <a:lumOff val="40000"/>
                </a:schemeClr>
              </a:solidFill>
            </a:endParaRPr>
          </a:p>
          <a:p>
            <a:pPr lvl="1">
              <a:buFont typeface="Arial"/>
              <a:buChar char="•"/>
            </a:pPr>
            <a:r>
              <a:rPr lang="en-US" dirty="0" smtClean="0">
                <a:solidFill>
                  <a:srgbClr val="FFFFFF"/>
                </a:solidFill>
              </a:rPr>
              <a:t>Height: 22’0”</a:t>
            </a:r>
          </a:p>
          <a:p>
            <a:pPr lvl="1">
              <a:buFont typeface="Arial"/>
              <a:buChar char="•"/>
            </a:pPr>
            <a:r>
              <a:rPr lang="en-US" dirty="0" smtClean="0">
                <a:solidFill>
                  <a:srgbClr val="FFFFFF"/>
                </a:solidFill>
              </a:rPr>
              <a:t>Stem Thickness: 4’6”</a:t>
            </a:r>
          </a:p>
          <a:p>
            <a:pPr lvl="1">
              <a:buFont typeface="Arial"/>
              <a:buChar char="•"/>
            </a:pPr>
            <a:r>
              <a:rPr lang="en-US" dirty="0" smtClean="0">
                <a:solidFill>
                  <a:srgbClr val="FFFFFF"/>
                </a:solidFill>
              </a:rPr>
              <a:t>Footing Width: 15’0”</a:t>
            </a:r>
          </a:p>
          <a:p>
            <a:pPr lvl="1">
              <a:buFont typeface="Arial"/>
              <a:buChar char="•"/>
            </a:pPr>
            <a:r>
              <a:rPr lang="en-US" dirty="0" smtClean="0">
                <a:solidFill>
                  <a:srgbClr val="FFFFFF"/>
                </a:solidFill>
              </a:rPr>
              <a:t>Toe Width: 2</a:t>
            </a:r>
            <a:r>
              <a:rPr lang="en-US" dirty="0">
                <a:solidFill>
                  <a:srgbClr val="FFFFFF"/>
                </a:solidFill>
              </a:rPr>
              <a:t>’0</a:t>
            </a:r>
            <a:r>
              <a:rPr lang="en-US" dirty="0" smtClean="0">
                <a:solidFill>
                  <a:srgbClr val="FFFFFF"/>
                </a:solidFill>
              </a:rPr>
              <a:t>”</a:t>
            </a:r>
          </a:p>
          <a:p>
            <a:pPr lvl="1">
              <a:buFont typeface="Arial"/>
              <a:buChar char="•"/>
            </a:pPr>
            <a:r>
              <a:rPr lang="en-US" dirty="0" smtClean="0">
                <a:solidFill>
                  <a:srgbClr val="FFFFFF"/>
                </a:solidFill>
              </a:rPr>
              <a:t>Footing Thickness: 2’6”</a:t>
            </a:r>
          </a:p>
          <a:p>
            <a:pPr lvl="1">
              <a:buFont typeface="Arial"/>
              <a:buChar char="•"/>
            </a:pPr>
            <a:endParaRPr lang="en-US" dirty="0" smtClean="0">
              <a:solidFill>
                <a:srgbClr val="FFFFFF"/>
              </a:solidFill>
            </a:endParaRPr>
          </a:p>
          <a:p>
            <a:pPr>
              <a:buFont typeface="Arial"/>
              <a:buChar char="•"/>
            </a:pPr>
            <a:r>
              <a:rPr lang="en-US" b="1" dirty="0" smtClean="0">
                <a:solidFill>
                  <a:schemeClr val="accent1">
                    <a:lumMod val="60000"/>
                    <a:lumOff val="40000"/>
                  </a:schemeClr>
                </a:solidFill>
              </a:rPr>
              <a:t>Safety </a:t>
            </a:r>
            <a:r>
              <a:rPr lang="en-US" b="1" dirty="0" smtClean="0">
                <a:solidFill>
                  <a:srgbClr val="95B3D7"/>
                </a:solidFill>
              </a:rPr>
              <a:t>Checks:</a:t>
            </a:r>
          </a:p>
          <a:p>
            <a:pPr lvl="1">
              <a:buFont typeface="Arial"/>
              <a:buChar char="•"/>
            </a:pPr>
            <a:r>
              <a:rPr lang="en-US" dirty="0" smtClean="0">
                <a:solidFill>
                  <a:srgbClr val="FFFFFF"/>
                </a:solidFill>
              </a:rPr>
              <a:t>Earth Pressures, Vertical &amp; Horizontal forces and moments about Toe and Stem were obtained.</a:t>
            </a:r>
          </a:p>
          <a:p>
            <a:pPr lvl="1">
              <a:buFont typeface="Arial"/>
              <a:buChar char="•"/>
            </a:pPr>
            <a:r>
              <a:rPr lang="en-US" dirty="0" smtClean="0">
                <a:solidFill>
                  <a:srgbClr val="FFFFFF"/>
                </a:solidFill>
              </a:rPr>
              <a:t>Results checked stability, eccentricity, bearing and sliding.</a:t>
            </a:r>
            <a:endParaRPr lang="en-US" dirty="0">
              <a:solidFill>
                <a:srgbClr val="FFFFFF"/>
              </a:solidFill>
            </a:endParaRPr>
          </a:p>
        </p:txBody>
      </p:sp>
    </p:spTree>
    <p:extLst>
      <p:ext uri="{BB962C8B-B14F-4D97-AF65-F5344CB8AC3E}">
        <p14:creationId xmlns:p14="http://schemas.microsoft.com/office/powerpoint/2010/main" val="373847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941638"/>
            <a:ext cx="8229600" cy="639762"/>
          </a:xfrm>
        </p:spPr>
        <p:txBody>
          <a:bodyPr/>
          <a:lstStyle/>
          <a:p>
            <a:r>
              <a:rPr lang="en-US" dirty="0" smtClean="0"/>
              <a:t>Structural</a:t>
            </a:r>
            <a:endParaRPr lang="en-US" dirty="0"/>
          </a:p>
        </p:txBody>
      </p:sp>
      <p:sp>
        <p:nvSpPr>
          <p:cNvPr id="4" name="Text Placeholder 3"/>
          <p:cNvSpPr>
            <a:spLocks noGrp="1"/>
          </p:cNvSpPr>
          <p:nvPr>
            <p:ph type="body" sz="quarter" idx="10"/>
          </p:nvPr>
        </p:nvSpPr>
        <p:spPr>
          <a:xfrm>
            <a:off x="381000" y="5334000"/>
            <a:ext cx="8229600" cy="533400"/>
          </a:xfrm>
        </p:spPr>
        <p:txBody>
          <a:bodyPr/>
          <a:lstStyle/>
          <a:p>
            <a:r>
              <a:rPr lang="en-US" sz="2000" b="1" dirty="0" smtClean="0">
                <a:solidFill>
                  <a:schemeClr val="accent1">
                    <a:lumMod val="40000"/>
                    <a:lumOff val="60000"/>
                  </a:schemeClr>
                </a:solidFill>
              </a:rPr>
              <a:t>Presented by: Anas Al Sayed Ali</a:t>
            </a:r>
            <a:endParaRPr lang="en-US" sz="2000" b="1" dirty="0">
              <a:solidFill>
                <a:schemeClr val="accent1">
                  <a:lumMod val="40000"/>
                  <a:lumOff val="60000"/>
                </a:schemeClr>
              </a:solidFill>
            </a:endParaRPr>
          </a:p>
        </p:txBody>
      </p:sp>
    </p:spTree>
    <p:extLst>
      <p:ext uri="{BB962C8B-B14F-4D97-AF65-F5344CB8AC3E}">
        <p14:creationId xmlns:p14="http://schemas.microsoft.com/office/powerpoint/2010/main" val="50549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REINFORCED CONCRETE DESIGN</a:t>
            </a:r>
            <a:endParaRPr lang="en-US" sz="2800" dirty="0"/>
          </a:p>
        </p:txBody>
      </p:sp>
      <p:sp>
        <p:nvSpPr>
          <p:cNvPr id="6" name="Content Placeholder 2"/>
          <p:cNvSpPr>
            <a:spLocks noGrp="1"/>
          </p:cNvSpPr>
          <p:nvPr>
            <p:ph idx="1"/>
          </p:nvPr>
        </p:nvSpPr>
        <p:spPr>
          <a:xfrm>
            <a:off x="152400" y="1219200"/>
            <a:ext cx="4876800" cy="5029200"/>
          </a:xfrm>
        </p:spPr>
        <p:txBody>
          <a:bodyPr>
            <a:noAutofit/>
          </a:bodyPr>
          <a:lstStyle/>
          <a:p>
            <a:pPr>
              <a:buFont typeface="Arial" pitchFamily="34" charset="0"/>
              <a:buChar char="•"/>
            </a:pPr>
            <a:r>
              <a:rPr lang="en-US" sz="2200" dirty="0" smtClean="0">
                <a:solidFill>
                  <a:schemeClr val="bg1"/>
                </a:solidFill>
              </a:rPr>
              <a:t>Determine </a:t>
            </a:r>
            <a:r>
              <a:rPr lang="en-US" sz="2200" dirty="0" smtClean="0">
                <a:solidFill>
                  <a:schemeClr val="bg1"/>
                </a:solidFill>
              </a:rPr>
              <a:t>Reinforcement on Footing according to </a:t>
            </a:r>
            <a:r>
              <a:rPr lang="en-US" sz="2200" dirty="0" smtClean="0">
                <a:solidFill>
                  <a:schemeClr val="bg1"/>
                </a:solidFill>
              </a:rPr>
              <a:t>AASHTO and </a:t>
            </a:r>
            <a:r>
              <a:rPr lang="en-US" sz="2200" dirty="0" err="1" smtClean="0">
                <a:solidFill>
                  <a:schemeClr val="bg1"/>
                </a:solidFill>
              </a:rPr>
              <a:t>MassDOT</a:t>
            </a:r>
            <a:r>
              <a:rPr lang="en-US" sz="2200" dirty="0" smtClean="0">
                <a:solidFill>
                  <a:schemeClr val="bg1"/>
                </a:solidFill>
              </a:rPr>
              <a:t> specifications</a:t>
            </a:r>
          </a:p>
          <a:p>
            <a:pPr>
              <a:buFont typeface="Arial" pitchFamily="34" charset="0"/>
              <a:buChar char="•"/>
            </a:pPr>
            <a:r>
              <a:rPr lang="en-US" sz="2200" dirty="0" smtClean="0">
                <a:solidFill>
                  <a:schemeClr val="bg1"/>
                </a:solidFill>
              </a:rPr>
              <a:t>Assess 4 specific </a:t>
            </a:r>
            <a:r>
              <a:rPr lang="en-US" sz="2200" dirty="0" smtClean="0">
                <a:solidFill>
                  <a:schemeClr val="bg1"/>
                </a:solidFill>
              </a:rPr>
              <a:t>re-bars </a:t>
            </a:r>
            <a:r>
              <a:rPr lang="en-US" sz="2200" dirty="0" smtClean="0">
                <a:solidFill>
                  <a:schemeClr val="bg1"/>
                </a:solidFill>
              </a:rPr>
              <a:t>within the abutment design:</a:t>
            </a:r>
          </a:p>
          <a:p>
            <a:pPr lvl="1"/>
            <a:r>
              <a:rPr lang="en-US" dirty="0" smtClean="0">
                <a:solidFill>
                  <a:schemeClr val="bg1"/>
                </a:solidFill>
              </a:rPr>
              <a:t>Footing (1)</a:t>
            </a:r>
          </a:p>
          <a:p>
            <a:pPr lvl="1"/>
            <a:r>
              <a:rPr lang="en-US" dirty="0" smtClean="0">
                <a:solidFill>
                  <a:schemeClr val="bg1"/>
                </a:solidFill>
              </a:rPr>
              <a:t>Abutment Stem (1)</a:t>
            </a:r>
          </a:p>
          <a:p>
            <a:pPr lvl="1"/>
            <a:r>
              <a:rPr lang="en-US" dirty="0" smtClean="0">
                <a:solidFill>
                  <a:schemeClr val="bg1"/>
                </a:solidFill>
              </a:rPr>
              <a:t>Abutment </a:t>
            </a:r>
            <a:r>
              <a:rPr lang="en-US" dirty="0" err="1" smtClean="0">
                <a:solidFill>
                  <a:schemeClr val="bg1"/>
                </a:solidFill>
              </a:rPr>
              <a:t>Backwall</a:t>
            </a:r>
            <a:r>
              <a:rPr lang="en-US" dirty="0" smtClean="0">
                <a:solidFill>
                  <a:schemeClr val="bg1"/>
                </a:solidFill>
              </a:rPr>
              <a:t> (1)</a:t>
            </a:r>
          </a:p>
          <a:p>
            <a:pPr lvl="1"/>
            <a:r>
              <a:rPr lang="en-US" dirty="0" smtClean="0">
                <a:solidFill>
                  <a:schemeClr val="bg1"/>
                </a:solidFill>
              </a:rPr>
              <a:t>Abutment Bearing Seat (1)</a:t>
            </a:r>
            <a:endParaRPr lang="en-US" dirty="0">
              <a:solidFill>
                <a:schemeClr val="bg1"/>
              </a:solidFill>
            </a:endParaRPr>
          </a:p>
          <a:p>
            <a:pPr>
              <a:buFont typeface="Arial" pitchFamily="34" charset="0"/>
              <a:buChar char="•"/>
            </a:pPr>
            <a:r>
              <a:rPr lang="en-US" sz="2200" dirty="0" smtClean="0">
                <a:solidFill>
                  <a:schemeClr val="bg1"/>
                </a:solidFill>
              </a:rPr>
              <a:t>Check if these reinforcement bars will maintain force loads and bearing pressures of the settlement and concrete</a:t>
            </a:r>
          </a:p>
        </p:txBody>
      </p:sp>
      <p:pic>
        <p:nvPicPr>
          <p:cNvPr id="7" name="Content Placeholder 3"/>
          <p:cNvPicPr>
            <a:picLocks noChangeAspect="1" noChangeArrowheads="1"/>
          </p:cNvPicPr>
          <p:nvPr/>
        </p:nvPicPr>
        <p:blipFill rotWithShape="1">
          <a:blip r:embed="rId2">
            <a:extLst>
              <a:ext uri="{28A0092B-C50C-407E-A947-70E740481C1C}">
                <a14:useLocalDpi xmlns:a14="http://schemas.microsoft.com/office/drawing/2010/main" val="0"/>
              </a:ext>
            </a:extLst>
          </a:blip>
          <a:srcRect l="33860" t="29984" r="49274" b="23979"/>
          <a:stretch/>
        </p:blipFill>
        <p:spPr bwMode="auto">
          <a:xfrm>
            <a:off x="5090057" y="1600200"/>
            <a:ext cx="3672943" cy="381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Rectangle 7"/>
          <p:cNvSpPr/>
          <p:nvPr/>
        </p:nvSpPr>
        <p:spPr>
          <a:xfrm>
            <a:off x="5029200" y="5535561"/>
            <a:ext cx="3733800" cy="923330"/>
          </a:xfrm>
          <a:prstGeom prst="rect">
            <a:avLst/>
          </a:prstGeom>
        </p:spPr>
        <p:txBody>
          <a:bodyPr wrap="square">
            <a:spAutoFit/>
          </a:bodyPr>
          <a:lstStyle/>
          <a:p>
            <a:r>
              <a:rPr lang="en-US" b="1" i="1" dirty="0" smtClean="0">
                <a:solidFill>
                  <a:schemeClr val="bg1"/>
                </a:solidFill>
              </a:rPr>
              <a:t>Figure 10. </a:t>
            </a:r>
            <a:r>
              <a:rPr lang="en-US" i="1" dirty="0" smtClean="0">
                <a:solidFill>
                  <a:schemeClr val="bg1"/>
                </a:solidFill>
              </a:rPr>
              <a:t>Abutment </a:t>
            </a:r>
          </a:p>
          <a:p>
            <a:r>
              <a:rPr lang="en-US" i="1" dirty="0" smtClean="0">
                <a:solidFill>
                  <a:schemeClr val="bg1"/>
                </a:solidFill>
              </a:rPr>
              <a:t>Reinforcement Locations</a:t>
            </a:r>
          </a:p>
          <a:p>
            <a:r>
              <a:rPr lang="en-US" i="1" dirty="0" smtClean="0">
                <a:solidFill>
                  <a:schemeClr val="bg1"/>
                </a:solidFill>
              </a:rPr>
              <a:t> </a:t>
            </a:r>
            <a:endParaRPr lang="en-US" i="1" dirty="0"/>
          </a:p>
        </p:txBody>
      </p:sp>
    </p:spTree>
    <p:extLst>
      <p:ext uri="{BB962C8B-B14F-4D97-AF65-F5344CB8AC3E}">
        <p14:creationId xmlns:p14="http://schemas.microsoft.com/office/powerpoint/2010/main" val="283277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BRIDGE DESIGN INTRODUCTION</a:t>
            </a:r>
            <a:endParaRPr lang="en-US" dirty="0"/>
          </a:p>
        </p:txBody>
      </p:sp>
      <p:sp>
        <p:nvSpPr>
          <p:cNvPr id="9" name="Rectangle 8"/>
          <p:cNvSpPr/>
          <p:nvPr/>
        </p:nvSpPr>
        <p:spPr>
          <a:xfrm>
            <a:off x="228600" y="6062246"/>
            <a:ext cx="3505199" cy="338554"/>
          </a:xfrm>
          <a:prstGeom prst="rect">
            <a:avLst/>
          </a:prstGeom>
        </p:spPr>
        <p:txBody>
          <a:bodyPr wrap="square">
            <a:spAutoFit/>
          </a:bodyPr>
          <a:lstStyle/>
          <a:p>
            <a:r>
              <a:rPr lang="en-US" sz="1600" dirty="0" smtClean="0">
                <a:solidFill>
                  <a:srgbClr val="FFFFFF"/>
                </a:solidFill>
              </a:rPr>
              <a:t>Figure 1. Aerial </a:t>
            </a:r>
            <a:r>
              <a:rPr lang="en-US" sz="1600" dirty="0" smtClean="0">
                <a:solidFill>
                  <a:srgbClr val="FFFFFF"/>
                </a:solidFill>
              </a:rPr>
              <a:t>View </a:t>
            </a:r>
            <a:r>
              <a:rPr lang="en-US" sz="1600" dirty="0" smtClean="0">
                <a:solidFill>
                  <a:srgbClr val="FFFFFF"/>
                </a:solidFill>
              </a:rPr>
              <a:t>of Kings Bridge Rd.</a:t>
            </a:r>
            <a:endParaRPr lang="en-US" sz="1600" dirty="0">
              <a:solidFill>
                <a:srgbClr val="FFFFFF"/>
              </a:solidFill>
            </a:endParaRPr>
          </a:p>
        </p:txBody>
      </p:sp>
      <p:pic>
        <p:nvPicPr>
          <p:cNvPr id="11" name="Picture 10" descr="Screen Shot 2014-04-28 at 8.36.15 AM.png"/>
          <p:cNvPicPr>
            <a:picLocks noChangeAspect="1"/>
          </p:cNvPicPr>
          <p:nvPr/>
        </p:nvPicPr>
        <p:blipFill rotWithShape="1">
          <a:blip r:embed="rId3">
            <a:extLst>
              <a:ext uri="{28A0092B-C50C-407E-A947-70E740481C1C}">
                <a14:useLocalDpi xmlns:a14="http://schemas.microsoft.com/office/drawing/2010/main" val="0"/>
              </a:ext>
            </a:extLst>
          </a:blip>
          <a:srcRect l="5914" t="14828" r="9876" b="17151"/>
          <a:stretch/>
        </p:blipFill>
        <p:spPr>
          <a:xfrm>
            <a:off x="289884" y="4230054"/>
            <a:ext cx="3291516" cy="1865946"/>
          </a:xfrm>
          <a:prstGeom prst="rect">
            <a:avLst/>
          </a:prstGeom>
        </p:spPr>
      </p:pic>
      <p:pic>
        <p:nvPicPr>
          <p:cNvPr id="13" name="Picture 12" descr="Screen Shot 2014-04-28 at 8.36.35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1185446"/>
            <a:ext cx="5396203" cy="2667000"/>
          </a:xfrm>
          <a:prstGeom prst="rect">
            <a:avLst/>
          </a:prstGeom>
        </p:spPr>
      </p:pic>
      <p:sp>
        <p:nvSpPr>
          <p:cNvPr id="14" name="Rectangle 13"/>
          <p:cNvSpPr/>
          <p:nvPr/>
        </p:nvSpPr>
        <p:spPr>
          <a:xfrm>
            <a:off x="3733800" y="3852446"/>
            <a:ext cx="4953000" cy="338554"/>
          </a:xfrm>
          <a:prstGeom prst="rect">
            <a:avLst/>
          </a:prstGeom>
        </p:spPr>
        <p:txBody>
          <a:bodyPr wrap="square">
            <a:spAutoFit/>
          </a:bodyPr>
          <a:lstStyle/>
          <a:p>
            <a:r>
              <a:rPr lang="en-US" sz="1600" dirty="0" smtClean="0">
                <a:solidFill>
                  <a:srgbClr val="FFFFFF"/>
                </a:solidFill>
              </a:rPr>
              <a:t>Figure 2. Overview of Massachusetts and Brimfield, MA.  </a:t>
            </a:r>
            <a:endParaRPr lang="en-US" sz="1600" dirty="0">
              <a:solidFill>
                <a:srgbClr val="FFFFFF"/>
              </a:solidFill>
            </a:endParaRPr>
          </a:p>
        </p:txBody>
      </p:sp>
      <p:sp>
        <p:nvSpPr>
          <p:cNvPr id="15" name="Rectangle 14"/>
          <p:cNvSpPr/>
          <p:nvPr/>
        </p:nvSpPr>
        <p:spPr>
          <a:xfrm>
            <a:off x="304801" y="2186226"/>
            <a:ext cx="2971799" cy="861774"/>
          </a:xfrm>
          <a:prstGeom prst="rect">
            <a:avLst/>
          </a:prstGeom>
        </p:spPr>
        <p:txBody>
          <a:bodyPr wrap="square">
            <a:spAutoFit/>
          </a:bodyPr>
          <a:lstStyle/>
          <a:p>
            <a:r>
              <a:rPr lang="en-US" dirty="0" smtClean="0">
                <a:solidFill>
                  <a:srgbClr val="FFFFFF"/>
                </a:solidFill>
              </a:rPr>
              <a:t>2014 Capstone Project: </a:t>
            </a:r>
            <a:r>
              <a:rPr lang="en-US" sz="1600" dirty="0" smtClean="0">
                <a:solidFill>
                  <a:srgbClr val="FFFFFF"/>
                </a:solidFill>
              </a:rPr>
              <a:t>Design Brimfield, MA, Kings Bridge Road Replacement Bridge.</a:t>
            </a:r>
            <a:endParaRPr lang="en-US" sz="1600" dirty="0">
              <a:solidFill>
                <a:srgbClr val="FFFFFF"/>
              </a:solidFill>
            </a:endParaRPr>
          </a:p>
        </p:txBody>
      </p:sp>
    </p:spTree>
    <p:extLst>
      <p:ext uri="{BB962C8B-B14F-4D97-AF65-F5344CB8AC3E}">
        <p14:creationId xmlns:p14="http://schemas.microsoft.com/office/powerpoint/2010/main" val="4113907319"/>
      </p:ext>
    </p:extLst>
  </p:cSld>
  <p:clrMapOvr>
    <a:masterClrMapping/>
  </p:clrMapOvr>
  <mc:AlternateContent xmlns:mc="http://schemas.openxmlformats.org/markup-compatibility/2006" xmlns:p14="http://schemas.microsoft.com/office/powerpoint/2010/main">
    <mc:Choice Requires="p14">
      <p:transition spd="med" p14:dur="700" advTm="1123">
        <p:fade/>
      </p:transition>
    </mc:Choice>
    <mc:Fallback xmlns="">
      <p:transition spd="med" advTm="1123">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REINFORCED CONCRETE DESIGN</a:t>
            </a:r>
            <a:endParaRPr lang="en-US" sz="2800" dirty="0"/>
          </a:p>
        </p:txBody>
      </p:sp>
      <p:sp>
        <p:nvSpPr>
          <p:cNvPr id="5" name="Content Placeholder 1"/>
          <p:cNvSpPr>
            <a:spLocks noGrp="1"/>
          </p:cNvSpPr>
          <p:nvPr>
            <p:ph idx="1"/>
          </p:nvPr>
        </p:nvSpPr>
        <p:spPr>
          <a:xfrm>
            <a:off x="533400" y="1447800"/>
            <a:ext cx="7010400" cy="4495800"/>
          </a:xfrm>
        </p:spPr>
        <p:txBody>
          <a:bodyPr/>
          <a:lstStyle/>
          <a:p>
            <a:pPr>
              <a:buFont typeface="Arial" pitchFamily="34" charset="0"/>
              <a:buChar char="•"/>
            </a:pPr>
            <a:r>
              <a:rPr lang="en-US" dirty="0" smtClean="0">
                <a:solidFill>
                  <a:schemeClr val="bg1"/>
                </a:solidFill>
              </a:rPr>
              <a:t>Determine Ultimate Moment (M</a:t>
            </a:r>
            <a:r>
              <a:rPr lang="en-US" sz="2000" dirty="0" smtClean="0">
                <a:solidFill>
                  <a:schemeClr val="bg1"/>
                </a:solidFill>
              </a:rPr>
              <a:t>u</a:t>
            </a:r>
            <a:r>
              <a:rPr lang="en-US" sz="2800" dirty="0" smtClean="0">
                <a:solidFill>
                  <a:schemeClr val="bg1"/>
                </a:solidFill>
              </a:rPr>
              <a:t>)</a:t>
            </a:r>
            <a:endParaRPr lang="en-US" dirty="0" smtClean="0">
              <a:solidFill>
                <a:schemeClr val="bg1"/>
              </a:solidFill>
            </a:endParaRPr>
          </a:p>
          <a:p>
            <a:pPr>
              <a:buFont typeface="Arial" pitchFamily="34" charset="0"/>
              <a:buChar char="•"/>
            </a:pPr>
            <a:r>
              <a:rPr lang="en-US" dirty="0" smtClean="0">
                <a:solidFill>
                  <a:schemeClr val="bg1"/>
                </a:solidFill>
              </a:rPr>
              <a:t>Determine Moment of Inertia (</a:t>
            </a:r>
            <a:r>
              <a:rPr lang="en-US" dirty="0" err="1" smtClean="0">
                <a:solidFill>
                  <a:schemeClr val="bg1"/>
                </a:solidFill>
              </a:rPr>
              <a:t>I</a:t>
            </a:r>
            <a:r>
              <a:rPr lang="en-US" sz="2000" dirty="0" err="1" smtClean="0">
                <a:solidFill>
                  <a:schemeClr val="bg1"/>
                </a:solidFill>
              </a:rPr>
              <a:t>g</a:t>
            </a:r>
            <a:r>
              <a:rPr lang="en-US" dirty="0" smtClean="0">
                <a:solidFill>
                  <a:schemeClr val="bg1"/>
                </a:solidFill>
              </a:rPr>
              <a:t> )</a:t>
            </a:r>
          </a:p>
          <a:p>
            <a:pPr lvl="1"/>
            <a:r>
              <a:rPr lang="en-US" dirty="0">
                <a:solidFill>
                  <a:schemeClr val="bg1"/>
                </a:solidFill>
              </a:rPr>
              <a:t> </a:t>
            </a:r>
            <a:r>
              <a:rPr lang="en-US" dirty="0" err="1" smtClean="0">
                <a:solidFill>
                  <a:schemeClr val="bg1"/>
                </a:solidFill>
              </a:rPr>
              <a:t>Ig</a:t>
            </a:r>
            <a:r>
              <a:rPr lang="en-US" dirty="0" smtClean="0">
                <a:solidFill>
                  <a:schemeClr val="bg1"/>
                </a:solidFill>
              </a:rPr>
              <a:t> = (b × h^3)	/ 12	</a:t>
            </a:r>
          </a:p>
          <a:p>
            <a:pPr>
              <a:buFont typeface="Arial" pitchFamily="34" charset="0"/>
              <a:buChar char="•"/>
            </a:pPr>
            <a:r>
              <a:rPr lang="en-US" dirty="0" smtClean="0">
                <a:solidFill>
                  <a:schemeClr val="bg1"/>
                </a:solidFill>
              </a:rPr>
              <a:t>Determine Section Modulus (</a:t>
            </a:r>
            <a:r>
              <a:rPr lang="en-US" dirty="0" err="1" smtClean="0">
                <a:solidFill>
                  <a:schemeClr val="bg1"/>
                </a:solidFill>
              </a:rPr>
              <a:t>S</a:t>
            </a:r>
            <a:r>
              <a:rPr lang="en-US" sz="1800" dirty="0" err="1" smtClean="0">
                <a:solidFill>
                  <a:schemeClr val="bg1"/>
                </a:solidFill>
              </a:rPr>
              <a:t>c</a:t>
            </a:r>
            <a:r>
              <a:rPr lang="en-US" dirty="0" smtClean="0">
                <a:solidFill>
                  <a:schemeClr val="bg1"/>
                </a:solidFill>
              </a:rPr>
              <a:t>)</a:t>
            </a:r>
          </a:p>
          <a:p>
            <a:pPr lvl="1"/>
            <a:r>
              <a:rPr lang="en-US" dirty="0">
                <a:solidFill>
                  <a:schemeClr val="bg1"/>
                </a:solidFill>
              </a:rPr>
              <a:t> </a:t>
            </a:r>
            <a:r>
              <a:rPr lang="en-US" dirty="0" err="1" smtClean="0">
                <a:solidFill>
                  <a:schemeClr val="bg1"/>
                </a:solidFill>
              </a:rPr>
              <a:t>S</a:t>
            </a:r>
            <a:r>
              <a:rPr lang="en-US" sz="2000" dirty="0" err="1" smtClean="0">
                <a:solidFill>
                  <a:schemeClr val="bg1"/>
                </a:solidFill>
              </a:rPr>
              <a:t>c</a:t>
            </a:r>
            <a:r>
              <a:rPr lang="en-US" sz="2000" dirty="0" smtClean="0">
                <a:solidFill>
                  <a:schemeClr val="bg1"/>
                </a:solidFill>
              </a:rPr>
              <a:t> </a:t>
            </a:r>
            <a:r>
              <a:rPr lang="en-US" dirty="0" smtClean="0">
                <a:solidFill>
                  <a:schemeClr val="bg1"/>
                </a:solidFill>
              </a:rPr>
              <a:t>= </a:t>
            </a:r>
            <a:r>
              <a:rPr lang="en-US" dirty="0" err="1" smtClean="0">
                <a:solidFill>
                  <a:schemeClr val="bg1"/>
                </a:solidFill>
              </a:rPr>
              <a:t>I</a:t>
            </a:r>
            <a:r>
              <a:rPr lang="en-US" sz="2000" dirty="0" err="1" smtClean="0">
                <a:solidFill>
                  <a:schemeClr val="bg1"/>
                </a:solidFill>
              </a:rPr>
              <a:t>g</a:t>
            </a:r>
            <a:r>
              <a:rPr lang="en-US" dirty="0" smtClean="0">
                <a:solidFill>
                  <a:schemeClr val="bg1"/>
                </a:solidFill>
              </a:rPr>
              <a:t> / (h/2) </a:t>
            </a:r>
          </a:p>
          <a:p>
            <a:pPr>
              <a:buFont typeface="Arial" pitchFamily="34" charset="0"/>
              <a:buChar char="•"/>
            </a:pPr>
            <a:r>
              <a:rPr lang="en-US" dirty="0" smtClean="0">
                <a:solidFill>
                  <a:schemeClr val="bg1"/>
                </a:solidFill>
              </a:rPr>
              <a:t>Determine Modulus of Rupture (</a:t>
            </a:r>
            <a:r>
              <a:rPr lang="en-US" dirty="0" err="1" smtClean="0">
                <a:solidFill>
                  <a:schemeClr val="bg1"/>
                </a:solidFill>
              </a:rPr>
              <a:t>f</a:t>
            </a:r>
            <a:r>
              <a:rPr lang="en-US" sz="2000" dirty="0" err="1" smtClean="0">
                <a:solidFill>
                  <a:schemeClr val="bg1"/>
                </a:solidFill>
              </a:rPr>
              <a:t>r</a:t>
            </a:r>
            <a:r>
              <a:rPr lang="en-US" dirty="0" smtClean="0">
                <a:solidFill>
                  <a:schemeClr val="bg1"/>
                </a:solidFill>
              </a:rPr>
              <a:t>)</a:t>
            </a:r>
          </a:p>
          <a:p>
            <a:pPr lvl="1"/>
            <a:r>
              <a:rPr lang="en-US" dirty="0" smtClean="0">
                <a:solidFill>
                  <a:schemeClr val="bg1"/>
                </a:solidFill>
              </a:rPr>
              <a:t> </a:t>
            </a:r>
            <a:r>
              <a:rPr lang="en-US" dirty="0" err="1" smtClean="0">
                <a:solidFill>
                  <a:schemeClr val="bg1"/>
                </a:solidFill>
              </a:rPr>
              <a:t>Fr</a:t>
            </a:r>
            <a:r>
              <a:rPr lang="en-US" dirty="0" smtClean="0">
                <a:solidFill>
                  <a:schemeClr val="bg1"/>
                </a:solidFill>
              </a:rPr>
              <a:t> = 0.24 × (</a:t>
            </a:r>
            <a:r>
              <a:rPr lang="en-US" dirty="0" err="1" smtClean="0">
                <a:solidFill>
                  <a:schemeClr val="bg1"/>
                </a:solidFill>
              </a:rPr>
              <a:t>fcp</a:t>
            </a:r>
            <a:r>
              <a:rPr lang="en-US" dirty="0" smtClean="0">
                <a:solidFill>
                  <a:schemeClr val="bg1"/>
                </a:solidFill>
              </a:rPr>
              <a:t>) ^0.5</a:t>
            </a:r>
          </a:p>
          <a:p>
            <a:pPr>
              <a:buFont typeface="Arial" pitchFamily="34" charset="0"/>
              <a:buChar char="•"/>
            </a:pPr>
            <a:r>
              <a:rPr lang="en-US" dirty="0" smtClean="0">
                <a:solidFill>
                  <a:schemeClr val="bg1"/>
                </a:solidFill>
              </a:rPr>
              <a:t>Determine Cracking Moment (</a:t>
            </a:r>
            <a:r>
              <a:rPr lang="en-US" dirty="0" err="1" smtClean="0">
                <a:solidFill>
                  <a:prstClr val="white"/>
                </a:solidFill>
              </a:rPr>
              <a:t>M</a:t>
            </a:r>
            <a:r>
              <a:rPr lang="en-US" sz="2400" dirty="0" err="1" smtClean="0">
                <a:solidFill>
                  <a:prstClr val="white"/>
                </a:solidFill>
              </a:rPr>
              <a:t>cr</a:t>
            </a:r>
            <a:r>
              <a:rPr lang="en-US" sz="2400" dirty="0">
                <a:solidFill>
                  <a:prstClr val="white"/>
                </a:solidFill>
              </a:rPr>
              <a:t> </a:t>
            </a:r>
            <a:r>
              <a:rPr lang="en-US" sz="2400" dirty="0" smtClean="0">
                <a:solidFill>
                  <a:prstClr val="white"/>
                </a:solidFill>
              </a:rPr>
              <a:t>)</a:t>
            </a:r>
            <a:endParaRPr lang="en-US" dirty="0" smtClean="0">
              <a:solidFill>
                <a:schemeClr val="bg1"/>
              </a:solidFill>
            </a:endParaRPr>
          </a:p>
          <a:p>
            <a:pPr lvl="1"/>
            <a:r>
              <a:rPr lang="en-US" dirty="0" err="1" smtClean="0">
                <a:solidFill>
                  <a:schemeClr val="bg1"/>
                </a:solidFill>
              </a:rPr>
              <a:t>M</a:t>
            </a:r>
            <a:r>
              <a:rPr lang="en-US" sz="2400" dirty="0" err="1" smtClean="0">
                <a:solidFill>
                  <a:schemeClr val="bg1"/>
                </a:solidFill>
              </a:rPr>
              <a:t>cr</a:t>
            </a:r>
            <a:r>
              <a:rPr lang="en-US" dirty="0" smtClean="0">
                <a:solidFill>
                  <a:schemeClr val="bg1"/>
                </a:solidFill>
              </a:rPr>
              <a:t> = </a:t>
            </a:r>
            <a:r>
              <a:rPr lang="en-US" dirty="0" err="1" smtClean="0">
                <a:solidFill>
                  <a:schemeClr val="bg1"/>
                </a:solidFill>
              </a:rPr>
              <a:t>S</a:t>
            </a:r>
            <a:r>
              <a:rPr lang="en-US" sz="2400" dirty="0" err="1" smtClean="0">
                <a:solidFill>
                  <a:schemeClr val="bg1"/>
                </a:solidFill>
              </a:rPr>
              <a:t>c</a:t>
            </a:r>
            <a:r>
              <a:rPr lang="en-US" dirty="0">
                <a:solidFill>
                  <a:schemeClr val="bg1"/>
                </a:solidFill>
              </a:rPr>
              <a:t> </a:t>
            </a:r>
            <a:r>
              <a:rPr lang="en-US" dirty="0" smtClean="0">
                <a:solidFill>
                  <a:schemeClr val="bg1"/>
                </a:solidFill>
              </a:rPr>
              <a:t>× </a:t>
            </a:r>
            <a:r>
              <a:rPr lang="en-US" dirty="0" err="1" smtClean="0">
                <a:solidFill>
                  <a:schemeClr val="bg1"/>
                </a:solidFill>
              </a:rPr>
              <a:t>f</a:t>
            </a:r>
            <a:r>
              <a:rPr lang="en-US" sz="2400" dirty="0" err="1" smtClean="0">
                <a:solidFill>
                  <a:schemeClr val="bg1"/>
                </a:solidFill>
              </a:rPr>
              <a:t>r</a:t>
            </a:r>
            <a:endParaRPr lang="en-US" sz="2400" dirty="0" smtClean="0">
              <a:solidFill>
                <a:schemeClr val="bg1"/>
              </a:solidFill>
            </a:endParaRPr>
          </a:p>
          <a:p>
            <a:pPr lvl="1"/>
            <a:r>
              <a:rPr lang="en-US" dirty="0" smtClean="0">
                <a:solidFill>
                  <a:schemeClr val="bg1"/>
                </a:solidFill>
              </a:rPr>
              <a:t>Compare 1.2* </a:t>
            </a:r>
            <a:r>
              <a:rPr lang="en-US" dirty="0" err="1" smtClean="0">
                <a:solidFill>
                  <a:schemeClr val="bg1"/>
                </a:solidFill>
              </a:rPr>
              <a:t>Mcr</a:t>
            </a:r>
            <a:r>
              <a:rPr lang="en-US" dirty="0" smtClean="0">
                <a:solidFill>
                  <a:schemeClr val="bg1"/>
                </a:solidFill>
              </a:rPr>
              <a:t>   &amp;     1.33Mu (LRFD)</a:t>
            </a:r>
          </a:p>
          <a:p>
            <a:endParaRPr lang="en-US" dirty="0"/>
          </a:p>
        </p:txBody>
      </p:sp>
    </p:spTree>
    <p:extLst>
      <p:ext uri="{BB962C8B-B14F-4D97-AF65-F5344CB8AC3E}">
        <p14:creationId xmlns:p14="http://schemas.microsoft.com/office/powerpoint/2010/main" val="19170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REINFORCED CONCRETE DESIGN</a:t>
            </a:r>
            <a:endParaRPr lang="en-US" sz="2800" dirty="0"/>
          </a:p>
        </p:txBody>
      </p:sp>
      <p:sp>
        <p:nvSpPr>
          <p:cNvPr id="6" name="Content Placeholder 2"/>
          <p:cNvSpPr>
            <a:spLocks noGrp="1"/>
          </p:cNvSpPr>
          <p:nvPr>
            <p:ph idx="1"/>
          </p:nvPr>
        </p:nvSpPr>
        <p:spPr>
          <a:xfrm>
            <a:off x="381000" y="1143000"/>
            <a:ext cx="8305800" cy="914400"/>
          </a:xfrm>
        </p:spPr>
        <p:txBody>
          <a:bodyPr>
            <a:noAutofit/>
          </a:bodyPr>
          <a:lstStyle/>
          <a:p>
            <a:pPr>
              <a:buFont typeface="Arial" pitchFamily="34" charset="0"/>
              <a:buChar char="•"/>
            </a:pPr>
            <a:r>
              <a:rPr lang="en-US" sz="2200" dirty="0" smtClean="0"/>
              <a:t>Design Moments, Re-bar size and spacing used </a:t>
            </a:r>
            <a:r>
              <a:rPr lang="en-US" sz="2200" dirty="0" smtClean="0"/>
              <a:t>were determined as follow:</a:t>
            </a:r>
            <a:endParaRPr lang="en-US" sz="2200" dirty="0" smtClean="0">
              <a:solidFill>
                <a:schemeClr val="bg1"/>
              </a:solidFill>
            </a:endParaRPr>
          </a:p>
        </p:txBody>
      </p:sp>
      <p:sp>
        <p:nvSpPr>
          <p:cNvPr id="8" name="Rectangle 7"/>
          <p:cNvSpPr/>
          <p:nvPr/>
        </p:nvSpPr>
        <p:spPr>
          <a:xfrm>
            <a:off x="471295" y="1981200"/>
            <a:ext cx="4557905" cy="369332"/>
          </a:xfrm>
          <a:prstGeom prst="rect">
            <a:avLst/>
          </a:prstGeom>
        </p:spPr>
        <p:txBody>
          <a:bodyPr wrap="square">
            <a:spAutoFit/>
          </a:bodyPr>
          <a:lstStyle/>
          <a:p>
            <a:r>
              <a:rPr lang="en-US" b="1" dirty="0" smtClean="0">
                <a:solidFill>
                  <a:schemeClr val="bg1"/>
                </a:solidFill>
              </a:rPr>
              <a:t>Table 1. </a:t>
            </a:r>
            <a:r>
              <a:rPr lang="en-US" dirty="0" smtClean="0">
                <a:solidFill>
                  <a:schemeClr val="bg1"/>
                </a:solidFill>
              </a:rPr>
              <a:t>Abutment Reinforcement Values</a:t>
            </a:r>
            <a:endParaRPr lang="en-US" dirty="0"/>
          </a:p>
        </p:txBody>
      </p:sp>
      <p:grpSp>
        <p:nvGrpSpPr>
          <p:cNvPr id="9" name="Group 4"/>
          <p:cNvGrpSpPr>
            <a:grpSpLocks noChangeAspect="1"/>
          </p:cNvGrpSpPr>
          <p:nvPr/>
        </p:nvGrpSpPr>
        <p:grpSpPr bwMode="auto">
          <a:xfrm>
            <a:off x="624903" y="2362200"/>
            <a:ext cx="7604697" cy="3970172"/>
            <a:chOff x="288" y="1056"/>
            <a:chExt cx="4852" cy="2752"/>
          </a:xfrm>
        </p:grpSpPr>
        <p:sp>
          <p:nvSpPr>
            <p:cNvPr id="10" name="AutoShape 3"/>
            <p:cNvSpPr>
              <a:spLocks noChangeAspect="1" noChangeArrowheads="1" noTextEdit="1"/>
            </p:cNvSpPr>
            <p:nvPr/>
          </p:nvSpPr>
          <p:spPr bwMode="auto">
            <a:xfrm>
              <a:off x="288" y="1056"/>
              <a:ext cx="4852"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288" y="1056"/>
              <a:ext cx="4814" cy="3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288" y="1385"/>
              <a:ext cx="1482"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1762" y="1385"/>
              <a:ext cx="777" cy="17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C000"/>
                </a:solidFill>
              </a:endParaRPr>
            </a:p>
          </p:txBody>
        </p:sp>
        <p:sp>
          <p:nvSpPr>
            <p:cNvPr id="14" name="Rectangle 8"/>
            <p:cNvSpPr>
              <a:spLocks noChangeArrowheads="1"/>
            </p:cNvSpPr>
            <p:nvPr/>
          </p:nvSpPr>
          <p:spPr bwMode="auto">
            <a:xfrm>
              <a:off x="2531" y="1385"/>
              <a:ext cx="2571"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288" y="1554"/>
              <a:ext cx="4814"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288" y="1875"/>
              <a:ext cx="2251"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2531" y="1875"/>
              <a:ext cx="520" cy="16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3043" y="1875"/>
              <a:ext cx="2059"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288" y="2035"/>
              <a:ext cx="4814"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288" y="2356"/>
              <a:ext cx="2251"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p:nvSpPr>
          <p:spPr bwMode="auto">
            <a:xfrm>
              <a:off x="2531" y="2356"/>
              <a:ext cx="520" cy="16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3043" y="2356"/>
              <a:ext cx="2059"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7"/>
            <p:cNvSpPr>
              <a:spLocks noChangeArrowheads="1"/>
            </p:cNvSpPr>
            <p:nvPr/>
          </p:nvSpPr>
          <p:spPr bwMode="auto">
            <a:xfrm>
              <a:off x="288" y="2516"/>
              <a:ext cx="4814"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8"/>
            <p:cNvSpPr>
              <a:spLocks noChangeArrowheads="1"/>
            </p:cNvSpPr>
            <p:nvPr/>
          </p:nvSpPr>
          <p:spPr bwMode="auto">
            <a:xfrm>
              <a:off x="288" y="2837"/>
              <a:ext cx="2251"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2531" y="2837"/>
              <a:ext cx="520" cy="16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0"/>
            <p:cNvSpPr>
              <a:spLocks noChangeArrowheads="1"/>
            </p:cNvSpPr>
            <p:nvPr/>
          </p:nvSpPr>
          <p:spPr bwMode="auto">
            <a:xfrm>
              <a:off x="3043" y="2837"/>
              <a:ext cx="205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p:nvSpPr>
          <p:spPr bwMode="auto">
            <a:xfrm>
              <a:off x="288" y="2998"/>
              <a:ext cx="4814" cy="8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2"/>
            <p:cNvSpPr>
              <a:spLocks noChangeArrowheads="1"/>
            </p:cNvSpPr>
            <p:nvPr/>
          </p:nvSpPr>
          <p:spPr bwMode="auto">
            <a:xfrm>
              <a:off x="825" y="1152"/>
              <a:ext cx="48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Black" pitchFamily="34" charset="0"/>
                  <a:cs typeface="Arial" pitchFamily="34" charset="0"/>
                </a:rPr>
                <a:t>Location</a:t>
              </a:r>
              <a:endParaRPr kumimoji="0" lang="en-US" sz="1800" b="0" i="0" u="none" strike="noStrike" cap="none" normalizeH="0" baseline="0" dirty="0" smtClean="0">
                <a:ln>
                  <a:noFill/>
                </a:ln>
                <a:solidFill>
                  <a:schemeClr val="tx1"/>
                </a:solidFill>
                <a:effectLst/>
                <a:latin typeface="Arial Black" pitchFamily="34" charset="0"/>
                <a:cs typeface="Arial" pitchFamily="34" charset="0"/>
              </a:endParaRPr>
            </a:p>
          </p:txBody>
        </p:sp>
        <p:sp>
          <p:nvSpPr>
            <p:cNvPr id="29" name="Rectangle 23"/>
            <p:cNvSpPr>
              <a:spLocks noChangeArrowheads="1"/>
            </p:cNvSpPr>
            <p:nvPr/>
          </p:nvSpPr>
          <p:spPr bwMode="auto">
            <a:xfrm>
              <a:off x="1938" y="1072"/>
              <a:ext cx="937"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Calibri" pitchFamily="34" charset="0"/>
                  <a:cs typeface="Arial" pitchFamily="34" charset="0"/>
                </a:rPr>
                <a:t>1.33*Mu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24"/>
            <p:cNvSpPr>
              <a:spLocks noChangeArrowheads="1"/>
            </p:cNvSpPr>
            <p:nvPr/>
          </p:nvSpPr>
          <p:spPr bwMode="auto">
            <a:xfrm>
              <a:off x="2066" y="1233"/>
              <a:ext cx="23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k-ft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25"/>
            <p:cNvSpPr>
              <a:spLocks noChangeArrowheads="1"/>
            </p:cNvSpPr>
            <p:nvPr/>
          </p:nvSpPr>
          <p:spPr bwMode="auto">
            <a:xfrm>
              <a:off x="2595" y="1072"/>
              <a:ext cx="857"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Calibri" pitchFamily="34" charset="0"/>
                  <a:cs typeface="Arial" pitchFamily="34" charset="0"/>
                </a:rPr>
                <a:t>1.2*Mcr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 name="Rectangle 26"/>
            <p:cNvSpPr>
              <a:spLocks noChangeArrowheads="1"/>
            </p:cNvSpPr>
            <p:nvPr/>
          </p:nvSpPr>
          <p:spPr bwMode="auto">
            <a:xfrm>
              <a:off x="2707" y="1233"/>
              <a:ext cx="23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k-ft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 name="Rectangle 27"/>
            <p:cNvSpPr>
              <a:spLocks noChangeArrowheads="1"/>
            </p:cNvSpPr>
            <p:nvPr/>
          </p:nvSpPr>
          <p:spPr bwMode="auto">
            <a:xfrm>
              <a:off x="3172" y="1072"/>
              <a:ext cx="74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Calibri" pitchFamily="34" charset="0"/>
                  <a:cs typeface="Arial" pitchFamily="34" charset="0"/>
                </a:rPr>
                <a:t>?Mn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 name="Rectangle 28"/>
            <p:cNvSpPr>
              <a:spLocks noChangeArrowheads="1"/>
            </p:cNvSpPr>
            <p:nvPr/>
          </p:nvSpPr>
          <p:spPr bwMode="auto">
            <a:xfrm>
              <a:off x="3220" y="1233"/>
              <a:ext cx="23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k-ft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 name="Rectangle 29"/>
            <p:cNvSpPr>
              <a:spLocks noChangeArrowheads="1"/>
            </p:cNvSpPr>
            <p:nvPr/>
          </p:nvSpPr>
          <p:spPr bwMode="auto">
            <a:xfrm>
              <a:off x="3676" y="1152"/>
              <a:ext cx="3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Calibri" pitchFamily="34" charset="0"/>
                  <a:cs typeface="Arial" pitchFamily="34" charset="0"/>
                </a:rPr>
                <a:t>Rebar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 name="Rectangle 30"/>
            <p:cNvSpPr>
              <a:spLocks noChangeArrowheads="1"/>
            </p:cNvSpPr>
            <p:nvPr/>
          </p:nvSpPr>
          <p:spPr bwMode="auto">
            <a:xfrm>
              <a:off x="4141" y="1152"/>
              <a:ext cx="44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Calibri" pitchFamily="34" charset="0"/>
                  <a:cs typeface="Arial" pitchFamily="34" charset="0"/>
                </a:rPr>
                <a:t>Spacing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 name="Rectangle 31"/>
            <p:cNvSpPr>
              <a:spLocks noChangeArrowheads="1"/>
            </p:cNvSpPr>
            <p:nvPr/>
          </p:nvSpPr>
          <p:spPr bwMode="auto">
            <a:xfrm>
              <a:off x="312" y="1409"/>
              <a:ext cx="145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Back of Stem wall @ bottom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32"/>
            <p:cNvSpPr>
              <a:spLocks noChangeArrowheads="1"/>
            </p:cNvSpPr>
            <p:nvPr/>
          </p:nvSpPr>
          <p:spPr bwMode="auto">
            <a:xfrm>
              <a:off x="1994" y="1409"/>
              <a:ext cx="27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500" dirty="0" smtClean="0">
                  <a:solidFill>
                    <a:srgbClr val="000000"/>
                  </a:solidFill>
                  <a:latin typeface="Calibri" pitchFamily="34" charset="0"/>
                  <a:cs typeface="Arial" pitchFamily="34" charset="0"/>
                </a:rPr>
                <a:t>90.69</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Rectangle 33"/>
            <p:cNvSpPr>
              <a:spLocks noChangeArrowheads="1"/>
            </p:cNvSpPr>
            <p:nvPr/>
          </p:nvSpPr>
          <p:spPr bwMode="auto">
            <a:xfrm>
              <a:off x="2635" y="1409"/>
              <a:ext cx="40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279.94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 name="Rectangle 34"/>
            <p:cNvSpPr>
              <a:spLocks noChangeArrowheads="1"/>
            </p:cNvSpPr>
            <p:nvPr/>
          </p:nvSpPr>
          <p:spPr bwMode="auto">
            <a:xfrm>
              <a:off x="3147" y="1409"/>
              <a:ext cx="40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Calibri" pitchFamily="34" charset="0"/>
                  <a:cs typeface="Arial" pitchFamily="34" charset="0"/>
                </a:rPr>
                <a:t>137.86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Rectangle 35"/>
            <p:cNvSpPr>
              <a:spLocks noChangeArrowheads="1"/>
            </p:cNvSpPr>
            <p:nvPr/>
          </p:nvSpPr>
          <p:spPr bwMode="auto">
            <a:xfrm>
              <a:off x="3764" y="1409"/>
              <a:ext cx="1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Calibri" pitchFamily="34" charset="0"/>
                  <a:cs typeface="Arial" pitchFamily="34" charset="0"/>
                </a:rPr>
                <a:t>#</a:t>
              </a:r>
              <a:r>
                <a:rPr lang="en-US" sz="1500" dirty="0">
                  <a:solidFill>
                    <a:srgbClr val="000000"/>
                  </a:solidFill>
                  <a:latin typeface="Calibri" pitchFamily="34" charset="0"/>
                  <a:cs typeface="Arial" pitchFamily="34" charset="0"/>
                </a:rPr>
                <a:t>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2" name="Rectangle 36"/>
            <p:cNvSpPr>
              <a:spLocks noChangeArrowheads="1"/>
            </p:cNvSpPr>
            <p:nvPr/>
          </p:nvSpPr>
          <p:spPr bwMode="auto">
            <a:xfrm>
              <a:off x="4253" y="1409"/>
              <a:ext cx="23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Rectangle 37"/>
            <p:cNvSpPr>
              <a:spLocks noChangeArrowheads="1"/>
            </p:cNvSpPr>
            <p:nvPr/>
          </p:nvSpPr>
          <p:spPr bwMode="auto">
            <a:xfrm>
              <a:off x="312" y="1578"/>
              <a:ext cx="62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Tahoma" pitchFamily="34" charset="0"/>
                  <a:cs typeface="Arial" pitchFamily="34" charset="0"/>
                </a:rPr>
                <a:t>*As(</a:t>
              </a:r>
              <a:r>
                <a:rPr kumimoji="0" lang="en-US" sz="1300" b="0" i="0" u="none" strike="noStrike" cap="none" normalizeH="0" baseline="0" dirty="0" err="1" smtClean="0">
                  <a:ln>
                    <a:noFill/>
                  </a:ln>
                  <a:solidFill>
                    <a:srgbClr val="000000"/>
                  </a:solidFill>
                  <a:effectLst/>
                  <a:latin typeface="Tahoma" pitchFamily="34" charset="0"/>
                  <a:cs typeface="Arial" pitchFamily="34" charset="0"/>
                </a:rPr>
                <a:t>req</a:t>
              </a:r>
              <a:r>
                <a:rPr kumimoji="0" lang="en-US" sz="1300" b="0" i="0" u="none" strike="noStrike" cap="none" normalizeH="0" baseline="0" dirty="0" smtClean="0">
                  <a:ln>
                    <a:noFill/>
                  </a:ln>
                  <a:solidFill>
                    <a:srgbClr val="000000"/>
                  </a:solidFill>
                  <a:effectLst/>
                  <a:latin typeface="Tahoma" pitchFamily="34" charset="0"/>
                  <a:cs typeface="Arial" pitchFamily="34" charset="0"/>
                </a:rPr>
                <a:t>) = 0.79</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Rectangle 38"/>
            <p:cNvSpPr>
              <a:spLocks noChangeArrowheads="1"/>
            </p:cNvSpPr>
            <p:nvPr/>
          </p:nvSpPr>
          <p:spPr bwMode="auto">
            <a:xfrm>
              <a:off x="312" y="1891"/>
              <a:ext cx="62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Top of Heel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 name="Rectangle 39"/>
            <p:cNvSpPr>
              <a:spLocks noChangeArrowheads="1"/>
            </p:cNvSpPr>
            <p:nvPr/>
          </p:nvSpPr>
          <p:spPr bwMode="auto">
            <a:xfrm>
              <a:off x="1994" y="1891"/>
              <a:ext cx="27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Calibri" pitchFamily="34" charset="0"/>
                  <a:cs typeface="Arial" pitchFamily="34" charset="0"/>
                </a:rPr>
                <a:t>98.08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6" name="Rectangle 40"/>
            <p:cNvSpPr>
              <a:spLocks noChangeArrowheads="1"/>
            </p:cNvSpPr>
            <p:nvPr/>
          </p:nvSpPr>
          <p:spPr bwMode="auto">
            <a:xfrm>
              <a:off x="2691" y="1891"/>
              <a:ext cx="28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86.4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7" name="Rectangle 41"/>
            <p:cNvSpPr>
              <a:spLocks noChangeArrowheads="1"/>
            </p:cNvSpPr>
            <p:nvPr/>
          </p:nvSpPr>
          <p:spPr bwMode="auto">
            <a:xfrm>
              <a:off x="3204" y="1891"/>
              <a:ext cx="28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95.7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 name="Rectangle 42"/>
            <p:cNvSpPr>
              <a:spLocks noChangeArrowheads="1"/>
            </p:cNvSpPr>
            <p:nvPr/>
          </p:nvSpPr>
          <p:spPr bwMode="auto">
            <a:xfrm>
              <a:off x="3764" y="1891"/>
              <a:ext cx="18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Calibri" pitchFamily="34" charset="0"/>
                  <a:cs typeface="Arial" pitchFamily="34" charset="0"/>
                </a:rPr>
                <a:t>#12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 name="Rectangle 43"/>
            <p:cNvSpPr>
              <a:spLocks noChangeArrowheads="1"/>
            </p:cNvSpPr>
            <p:nvPr/>
          </p:nvSpPr>
          <p:spPr bwMode="auto">
            <a:xfrm>
              <a:off x="4253" y="1891"/>
              <a:ext cx="23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 name="Rectangle 44"/>
            <p:cNvSpPr>
              <a:spLocks noChangeArrowheads="1"/>
            </p:cNvSpPr>
            <p:nvPr/>
          </p:nvSpPr>
          <p:spPr bwMode="auto">
            <a:xfrm>
              <a:off x="312" y="2059"/>
              <a:ext cx="627"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Tahoma" pitchFamily="34" charset="0"/>
                  <a:cs typeface="Arial" pitchFamily="34" charset="0"/>
                </a:rPr>
                <a:t>*As(</a:t>
              </a:r>
              <a:r>
                <a:rPr kumimoji="0" lang="en-US" sz="1300" b="0" i="0" u="none" strike="noStrike" cap="none" normalizeH="0" baseline="0" dirty="0" err="1" smtClean="0">
                  <a:ln>
                    <a:noFill/>
                  </a:ln>
                  <a:solidFill>
                    <a:srgbClr val="000000"/>
                  </a:solidFill>
                  <a:effectLst/>
                  <a:latin typeface="Tahoma" pitchFamily="34" charset="0"/>
                  <a:cs typeface="Arial" pitchFamily="34" charset="0"/>
                </a:rPr>
                <a:t>req</a:t>
              </a:r>
              <a:r>
                <a:rPr kumimoji="0" lang="en-US" sz="1300" b="0" i="0" u="none" strike="noStrike" cap="none" normalizeH="0" baseline="0" dirty="0" smtClean="0">
                  <a:ln>
                    <a:noFill/>
                  </a:ln>
                  <a:solidFill>
                    <a:srgbClr val="000000"/>
                  </a:solidFill>
                  <a:effectLst/>
                  <a:latin typeface="Tahoma" pitchFamily="34" charset="0"/>
                  <a:cs typeface="Arial" pitchFamily="34" charset="0"/>
                </a:rPr>
                <a:t>) = </a:t>
              </a:r>
              <a:r>
                <a:rPr lang="en-US" sz="1300" dirty="0" smtClean="0">
                  <a:solidFill>
                    <a:srgbClr val="000000"/>
                  </a:solidFill>
                  <a:latin typeface="Tahoma" pitchFamily="34" charset="0"/>
                  <a:cs typeface="Arial" pitchFamily="34" charset="0"/>
                </a:rPr>
                <a:t>2.25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 name="Rectangle 45"/>
            <p:cNvSpPr>
              <a:spLocks noChangeArrowheads="1"/>
            </p:cNvSpPr>
            <p:nvPr/>
          </p:nvSpPr>
          <p:spPr bwMode="auto">
            <a:xfrm>
              <a:off x="312" y="2372"/>
              <a:ext cx="116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Inside face of backwall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 name="Rectangle 46"/>
            <p:cNvSpPr>
              <a:spLocks noChangeArrowheads="1"/>
            </p:cNvSpPr>
            <p:nvPr/>
          </p:nvSpPr>
          <p:spPr bwMode="auto">
            <a:xfrm>
              <a:off x="2026" y="2372"/>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Calibri" pitchFamily="34" charset="0"/>
                  <a:cs typeface="Arial" pitchFamily="34" charset="0"/>
                </a:rPr>
                <a:t>58.26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3" name="Rectangle 47"/>
            <p:cNvSpPr>
              <a:spLocks noChangeArrowheads="1"/>
            </p:cNvSpPr>
            <p:nvPr/>
          </p:nvSpPr>
          <p:spPr bwMode="auto">
            <a:xfrm>
              <a:off x="2691" y="2372"/>
              <a:ext cx="28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22.3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 name="Rectangle 48"/>
            <p:cNvSpPr>
              <a:spLocks noChangeArrowheads="1"/>
            </p:cNvSpPr>
            <p:nvPr/>
          </p:nvSpPr>
          <p:spPr bwMode="auto">
            <a:xfrm>
              <a:off x="3180" y="2372"/>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26.88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 name="Rectangle 49"/>
            <p:cNvSpPr>
              <a:spLocks noChangeArrowheads="1"/>
            </p:cNvSpPr>
            <p:nvPr/>
          </p:nvSpPr>
          <p:spPr bwMode="auto">
            <a:xfrm>
              <a:off x="3764" y="2372"/>
              <a:ext cx="18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Calibri" pitchFamily="34" charset="0"/>
                  <a:cs typeface="Arial" pitchFamily="34" charset="0"/>
                </a:rPr>
                <a:t>#10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6" name="Rectangle 50"/>
            <p:cNvSpPr>
              <a:spLocks noChangeArrowheads="1"/>
            </p:cNvSpPr>
            <p:nvPr/>
          </p:nvSpPr>
          <p:spPr bwMode="auto">
            <a:xfrm>
              <a:off x="4253" y="2372"/>
              <a:ext cx="23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Rectangle 51"/>
            <p:cNvSpPr>
              <a:spLocks noChangeArrowheads="1"/>
            </p:cNvSpPr>
            <p:nvPr/>
          </p:nvSpPr>
          <p:spPr bwMode="auto">
            <a:xfrm>
              <a:off x="312" y="2541"/>
              <a:ext cx="627"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Tahoma" pitchFamily="34" charset="0"/>
                  <a:cs typeface="Arial" pitchFamily="34" charset="0"/>
                </a:rPr>
                <a:t>*As(</a:t>
              </a:r>
              <a:r>
                <a:rPr kumimoji="0" lang="en-US" sz="1300" b="0" i="0" u="none" strike="noStrike" cap="none" normalizeH="0" baseline="0" dirty="0" err="1" smtClean="0">
                  <a:ln>
                    <a:noFill/>
                  </a:ln>
                  <a:solidFill>
                    <a:srgbClr val="000000"/>
                  </a:solidFill>
                  <a:effectLst/>
                  <a:latin typeface="Tahoma" pitchFamily="34" charset="0"/>
                  <a:cs typeface="Arial" pitchFamily="34" charset="0"/>
                </a:rPr>
                <a:t>req</a:t>
              </a:r>
              <a:r>
                <a:rPr kumimoji="0" lang="en-US" sz="1300" b="0" i="0" u="none" strike="noStrike" cap="none" normalizeH="0" baseline="0" dirty="0" smtClean="0">
                  <a:ln>
                    <a:noFill/>
                  </a:ln>
                  <a:solidFill>
                    <a:srgbClr val="000000"/>
                  </a:solidFill>
                  <a:effectLst/>
                  <a:latin typeface="Tahoma" pitchFamily="34" charset="0"/>
                  <a:cs typeface="Arial" pitchFamily="34" charset="0"/>
                </a:rPr>
                <a:t>) = </a:t>
              </a:r>
              <a:r>
                <a:rPr lang="en-US" sz="1300" dirty="0" smtClean="0">
                  <a:solidFill>
                    <a:srgbClr val="000000"/>
                  </a:solidFill>
                  <a:latin typeface="Tahoma" pitchFamily="34" charset="0"/>
                  <a:cs typeface="Arial" pitchFamily="34" charset="0"/>
                </a:rPr>
                <a:t>1.27</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8" name="Rectangle 52"/>
            <p:cNvSpPr>
              <a:spLocks noChangeArrowheads="1"/>
            </p:cNvSpPr>
            <p:nvPr/>
          </p:nvSpPr>
          <p:spPr bwMode="auto">
            <a:xfrm>
              <a:off x="312" y="2854"/>
              <a:ext cx="125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Calibri" pitchFamily="34" charset="0"/>
                  <a:cs typeface="Arial" pitchFamily="34" charset="0"/>
                </a:rPr>
                <a:t>Outside face of </a:t>
              </a:r>
              <a:r>
                <a:rPr kumimoji="0" lang="en-US" sz="1500" b="0" i="0" u="none" strike="noStrike" cap="none" normalizeH="0" baseline="0" dirty="0" err="1" smtClean="0">
                  <a:ln>
                    <a:noFill/>
                  </a:ln>
                  <a:solidFill>
                    <a:srgbClr val="000000"/>
                  </a:solidFill>
                  <a:effectLst/>
                  <a:latin typeface="Calibri" pitchFamily="34" charset="0"/>
                  <a:cs typeface="Arial" pitchFamily="34" charset="0"/>
                </a:rPr>
                <a:t>backwall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9" name="Rectangle 53"/>
            <p:cNvSpPr>
              <a:spLocks noChangeArrowheads="1"/>
            </p:cNvSpPr>
            <p:nvPr/>
          </p:nvSpPr>
          <p:spPr bwMode="auto">
            <a:xfrm>
              <a:off x="2026" y="2854"/>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33.89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54"/>
            <p:cNvSpPr>
              <a:spLocks noChangeArrowheads="1"/>
            </p:cNvSpPr>
            <p:nvPr/>
          </p:nvSpPr>
          <p:spPr bwMode="auto">
            <a:xfrm>
              <a:off x="2691" y="2854"/>
              <a:ext cx="28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22.3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 name="Rectangle 55"/>
            <p:cNvSpPr>
              <a:spLocks noChangeArrowheads="1"/>
            </p:cNvSpPr>
            <p:nvPr/>
          </p:nvSpPr>
          <p:spPr bwMode="auto">
            <a:xfrm>
              <a:off x="3180" y="2854"/>
              <a:ext cx="3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26.88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 name="Rectangle 56"/>
            <p:cNvSpPr>
              <a:spLocks noChangeArrowheads="1"/>
            </p:cNvSpPr>
            <p:nvPr/>
          </p:nvSpPr>
          <p:spPr bwMode="auto">
            <a:xfrm>
              <a:off x="3764" y="2854"/>
              <a:ext cx="18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Calibri" pitchFamily="34" charset="0"/>
                  <a:cs typeface="Arial" pitchFamily="34" charset="0"/>
                </a:rPr>
                <a:t>#10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Rectangle 57"/>
            <p:cNvSpPr>
              <a:spLocks noChangeArrowheads="1"/>
            </p:cNvSpPr>
            <p:nvPr/>
          </p:nvSpPr>
          <p:spPr bwMode="auto">
            <a:xfrm>
              <a:off x="4253" y="2854"/>
              <a:ext cx="23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alibri" pitchFamily="34" charset="0"/>
                  <a:cs typeface="Arial" pitchFamily="34"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4" name="Rectangle 58"/>
            <p:cNvSpPr>
              <a:spLocks noChangeArrowheads="1"/>
            </p:cNvSpPr>
            <p:nvPr/>
          </p:nvSpPr>
          <p:spPr bwMode="auto">
            <a:xfrm>
              <a:off x="312" y="3022"/>
              <a:ext cx="627"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Tahoma" pitchFamily="34" charset="0"/>
                  <a:cs typeface="Arial" pitchFamily="34" charset="0"/>
                </a:rPr>
                <a:t>*As(</a:t>
              </a:r>
              <a:r>
                <a:rPr kumimoji="0" lang="en-US" sz="1300" b="0" i="0" u="none" strike="noStrike" cap="none" normalizeH="0" baseline="0" dirty="0" err="1" smtClean="0">
                  <a:ln>
                    <a:noFill/>
                  </a:ln>
                  <a:solidFill>
                    <a:srgbClr val="000000"/>
                  </a:solidFill>
                  <a:effectLst/>
                  <a:latin typeface="Tahoma" pitchFamily="34" charset="0"/>
                  <a:cs typeface="Arial" pitchFamily="34" charset="0"/>
                </a:rPr>
                <a:t>req</a:t>
              </a:r>
              <a:r>
                <a:rPr kumimoji="0" lang="en-US" sz="1300" b="0" i="0" u="none" strike="noStrike" cap="none" normalizeH="0" baseline="0" dirty="0" smtClean="0">
                  <a:ln>
                    <a:noFill/>
                  </a:ln>
                  <a:solidFill>
                    <a:srgbClr val="000000"/>
                  </a:solidFill>
                  <a:effectLst/>
                  <a:latin typeface="Tahoma" pitchFamily="34" charset="0"/>
                  <a:cs typeface="Arial" pitchFamily="34" charset="0"/>
                </a:rPr>
                <a:t>) = </a:t>
              </a:r>
              <a:r>
                <a:rPr lang="en-US" sz="1300" dirty="0" smtClean="0">
                  <a:solidFill>
                    <a:srgbClr val="000000"/>
                  </a:solidFill>
                  <a:latin typeface="Tahoma" pitchFamily="34" charset="0"/>
                  <a:cs typeface="Arial" pitchFamily="34" charset="0"/>
                </a:rPr>
                <a:t>2.25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5" name="Rectangle 59"/>
            <p:cNvSpPr>
              <a:spLocks noChangeArrowheads="1"/>
            </p:cNvSpPr>
            <p:nvPr/>
          </p:nvSpPr>
          <p:spPr bwMode="auto">
            <a:xfrm>
              <a:off x="312" y="3503"/>
              <a:ext cx="440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Tahoma" pitchFamily="34" charset="0"/>
                  <a:cs typeface="Arial" pitchFamily="34" charset="0"/>
                </a:rPr>
                <a:t>*Check Minimum Temp and Shrinkage Reinforcement Based on 2009 </a:t>
              </a:r>
              <a:r>
                <a:rPr kumimoji="0" lang="en-US" sz="1300" b="0" i="0" u="none" strike="noStrike" cap="none" normalizeH="0" baseline="0" dirty="0" err="1" smtClean="0">
                  <a:ln>
                    <a:noFill/>
                  </a:ln>
                  <a:solidFill>
                    <a:srgbClr val="000000"/>
                  </a:solidFill>
                  <a:effectLst/>
                  <a:latin typeface="Tahoma" pitchFamily="34" charset="0"/>
                  <a:cs typeface="Arial" pitchFamily="34" charset="0"/>
                </a:rPr>
                <a:t>MassDOT</a:t>
              </a:r>
              <a:r>
                <a:rPr kumimoji="0" lang="en-US" sz="1300" b="0" i="0" u="none" strike="noStrike" cap="none" normalizeH="0" baseline="0" dirty="0" smtClean="0">
                  <a:ln>
                    <a:noFill/>
                  </a:ln>
                  <a:solidFill>
                    <a:srgbClr val="000000"/>
                  </a:solidFill>
                  <a:effectLst/>
                  <a:latin typeface="Tahoma" pitchFamily="34" charset="0"/>
                  <a:cs typeface="Arial" pitchFamily="34" charset="0"/>
                </a:rPr>
                <a:t> BR. Man. 3.1.3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6" name="Rectangle 60"/>
            <p:cNvSpPr>
              <a:spLocks noChangeArrowheads="1"/>
            </p:cNvSpPr>
            <p:nvPr/>
          </p:nvSpPr>
          <p:spPr bwMode="auto">
            <a:xfrm>
              <a:off x="288" y="1377"/>
              <a:ext cx="4301"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1"/>
            <p:cNvSpPr>
              <a:spLocks noChangeArrowheads="1"/>
            </p:cNvSpPr>
            <p:nvPr/>
          </p:nvSpPr>
          <p:spPr bwMode="auto">
            <a:xfrm>
              <a:off x="1754" y="1056"/>
              <a:ext cx="24" cy="21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Line 62"/>
            <p:cNvSpPr>
              <a:spLocks noChangeShapeType="1"/>
            </p:cNvSpPr>
            <p:nvPr/>
          </p:nvSpPr>
          <p:spPr bwMode="auto">
            <a:xfrm>
              <a:off x="5102" y="1056"/>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Rectangle 63"/>
            <p:cNvSpPr>
              <a:spLocks noChangeArrowheads="1"/>
            </p:cNvSpPr>
            <p:nvPr/>
          </p:nvSpPr>
          <p:spPr bwMode="auto">
            <a:xfrm>
              <a:off x="5102" y="1056"/>
              <a:ext cx="8" cy="8"/>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Line 64"/>
            <p:cNvSpPr>
              <a:spLocks noChangeShapeType="1"/>
            </p:cNvSpPr>
            <p:nvPr/>
          </p:nvSpPr>
          <p:spPr bwMode="auto">
            <a:xfrm>
              <a:off x="5102" y="1385"/>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Rectangle 65"/>
            <p:cNvSpPr>
              <a:spLocks noChangeArrowheads="1"/>
            </p:cNvSpPr>
            <p:nvPr/>
          </p:nvSpPr>
          <p:spPr bwMode="auto">
            <a:xfrm>
              <a:off x="5102" y="1385"/>
              <a:ext cx="8" cy="8"/>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Line 66"/>
            <p:cNvSpPr>
              <a:spLocks noChangeShapeType="1"/>
            </p:cNvSpPr>
            <p:nvPr/>
          </p:nvSpPr>
          <p:spPr bwMode="auto">
            <a:xfrm>
              <a:off x="5102" y="1554"/>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Rectangle 67"/>
            <p:cNvSpPr>
              <a:spLocks noChangeArrowheads="1"/>
            </p:cNvSpPr>
            <p:nvPr/>
          </p:nvSpPr>
          <p:spPr bwMode="auto">
            <a:xfrm>
              <a:off x="5102" y="1554"/>
              <a:ext cx="8" cy="8"/>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Line 68"/>
            <p:cNvSpPr>
              <a:spLocks noChangeShapeType="1"/>
            </p:cNvSpPr>
            <p:nvPr/>
          </p:nvSpPr>
          <p:spPr bwMode="auto">
            <a:xfrm>
              <a:off x="5102" y="1714"/>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Rectangle 69"/>
            <p:cNvSpPr>
              <a:spLocks noChangeArrowheads="1"/>
            </p:cNvSpPr>
            <p:nvPr/>
          </p:nvSpPr>
          <p:spPr bwMode="auto">
            <a:xfrm>
              <a:off x="5102" y="1714"/>
              <a:ext cx="8" cy="8"/>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Line 70"/>
            <p:cNvSpPr>
              <a:spLocks noChangeShapeType="1"/>
            </p:cNvSpPr>
            <p:nvPr/>
          </p:nvSpPr>
          <p:spPr bwMode="auto">
            <a:xfrm>
              <a:off x="5102" y="1875"/>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Rectangle 71"/>
            <p:cNvSpPr>
              <a:spLocks noChangeArrowheads="1"/>
            </p:cNvSpPr>
            <p:nvPr/>
          </p:nvSpPr>
          <p:spPr bwMode="auto">
            <a:xfrm>
              <a:off x="5102" y="1875"/>
              <a:ext cx="8" cy="8"/>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Line 72"/>
            <p:cNvSpPr>
              <a:spLocks noChangeShapeType="1"/>
            </p:cNvSpPr>
            <p:nvPr/>
          </p:nvSpPr>
          <p:spPr bwMode="auto">
            <a:xfrm>
              <a:off x="5102" y="2035"/>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Rectangle 73"/>
            <p:cNvSpPr>
              <a:spLocks noChangeArrowheads="1"/>
            </p:cNvSpPr>
            <p:nvPr/>
          </p:nvSpPr>
          <p:spPr bwMode="auto">
            <a:xfrm>
              <a:off x="5102" y="2035"/>
              <a:ext cx="8" cy="8"/>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Line 74"/>
            <p:cNvSpPr>
              <a:spLocks noChangeShapeType="1"/>
            </p:cNvSpPr>
            <p:nvPr/>
          </p:nvSpPr>
          <p:spPr bwMode="auto">
            <a:xfrm>
              <a:off x="5102" y="2195"/>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Rectangle 75"/>
            <p:cNvSpPr>
              <a:spLocks noChangeArrowheads="1"/>
            </p:cNvSpPr>
            <p:nvPr/>
          </p:nvSpPr>
          <p:spPr bwMode="auto">
            <a:xfrm>
              <a:off x="5102" y="2195"/>
              <a:ext cx="8" cy="9"/>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Line 76"/>
            <p:cNvSpPr>
              <a:spLocks noChangeShapeType="1"/>
            </p:cNvSpPr>
            <p:nvPr/>
          </p:nvSpPr>
          <p:spPr bwMode="auto">
            <a:xfrm>
              <a:off x="5102" y="2356"/>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Rectangle 77"/>
            <p:cNvSpPr>
              <a:spLocks noChangeArrowheads="1"/>
            </p:cNvSpPr>
            <p:nvPr/>
          </p:nvSpPr>
          <p:spPr bwMode="auto">
            <a:xfrm>
              <a:off x="5102" y="2356"/>
              <a:ext cx="8" cy="8"/>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Line 78"/>
            <p:cNvSpPr>
              <a:spLocks noChangeShapeType="1"/>
            </p:cNvSpPr>
            <p:nvPr/>
          </p:nvSpPr>
          <p:spPr bwMode="auto">
            <a:xfrm>
              <a:off x="5102" y="2516"/>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Rectangle 79"/>
            <p:cNvSpPr>
              <a:spLocks noChangeArrowheads="1"/>
            </p:cNvSpPr>
            <p:nvPr/>
          </p:nvSpPr>
          <p:spPr bwMode="auto">
            <a:xfrm>
              <a:off x="5102" y="2516"/>
              <a:ext cx="8" cy="8"/>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Line 80"/>
            <p:cNvSpPr>
              <a:spLocks noChangeShapeType="1"/>
            </p:cNvSpPr>
            <p:nvPr/>
          </p:nvSpPr>
          <p:spPr bwMode="auto">
            <a:xfrm>
              <a:off x="5102" y="2677"/>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Rectangle 81"/>
            <p:cNvSpPr>
              <a:spLocks noChangeArrowheads="1"/>
            </p:cNvSpPr>
            <p:nvPr/>
          </p:nvSpPr>
          <p:spPr bwMode="auto">
            <a:xfrm>
              <a:off x="5102" y="2677"/>
              <a:ext cx="8" cy="8"/>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Line 82"/>
            <p:cNvSpPr>
              <a:spLocks noChangeShapeType="1"/>
            </p:cNvSpPr>
            <p:nvPr/>
          </p:nvSpPr>
          <p:spPr bwMode="auto">
            <a:xfrm>
              <a:off x="5102" y="2837"/>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Rectangle 83"/>
            <p:cNvSpPr>
              <a:spLocks noChangeArrowheads="1"/>
            </p:cNvSpPr>
            <p:nvPr/>
          </p:nvSpPr>
          <p:spPr bwMode="auto">
            <a:xfrm>
              <a:off x="5102" y="2837"/>
              <a:ext cx="8" cy="8"/>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Line 84"/>
            <p:cNvSpPr>
              <a:spLocks noChangeShapeType="1"/>
            </p:cNvSpPr>
            <p:nvPr/>
          </p:nvSpPr>
          <p:spPr bwMode="auto">
            <a:xfrm>
              <a:off x="5102" y="2998"/>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Rectangle 85"/>
            <p:cNvSpPr>
              <a:spLocks noChangeArrowheads="1"/>
            </p:cNvSpPr>
            <p:nvPr/>
          </p:nvSpPr>
          <p:spPr bwMode="auto">
            <a:xfrm>
              <a:off x="5102" y="2998"/>
              <a:ext cx="8" cy="8"/>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Line 86"/>
            <p:cNvSpPr>
              <a:spLocks noChangeShapeType="1"/>
            </p:cNvSpPr>
            <p:nvPr/>
          </p:nvSpPr>
          <p:spPr bwMode="auto">
            <a:xfrm>
              <a:off x="5102" y="3158"/>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Rectangle 87"/>
            <p:cNvSpPr>
              <a:spLocks noChangeArrowheads="1"/>
            </p:cNvSpPr>
            <p:nvPr/>
          </p:nvSpPr>
          <p:spPr bwMode="auto">
            <a:xfrm>
              <a:off x="5102" y="3158"/>
              <a:ext cx="8" cy="8"/>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Line 88"/>
            <p:cNvSpPr>
              <a:spLocks noChangeShapeType="1"/>
            </p:cNvSpPr>
            <p:nvPr/>
          </p:nvSpPr>
          <p:spPr bwMode="auto">
            <a:xfrm>
              <a:off x="5102" y="3319"/>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Rectangle 89"/>
            <p:cNvSpPr>
              <a:spLocks noChangeArrowheads="1"/>
            </p:cNvSpPr>
            <p:nvPr/>
          </p:nvSpPr>
          <p:spPr bwMode="auto">
            <a:xfrm>
              <a:off x="5102" y="3319"/>
              <a:ext cx="8" cy="8"/>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90"/>
            <p:cNvSpPr>
              <a:spLocks noChangeShapeType="1"/>
            </p:cNvSpPr>
            <p:nvPr/>
          </p:nvSpPr>
          <p:spPr bwMode="auto">
            <a:xfrm>
              <a:off x="5102" y="3479"/>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Rectangle 91"/>
            <p:cNvSpPr>
              <a:spLocks noChangeArrowheads="1"/>
            </p:cNvSpPr>
            <p:nvPr/>
          </p:nvSpPr>
          <p:spPr bwMode="auto">
            <a:xfrm>
              <a:off x="5102" y="3479"/>
              <a:ext cx="8" cy="8"/>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Line 92"/>
            <p:cNvSpPr>
              <a:spLocks noChangeShapeType="1"/>
            </p:cNvSpPr>
            <p:nvPr/>
          </p:nvSpPr>
          <p:spPr bwMode="auto">
            <a:xfrm>
              <a:off x="5102" y="3640"/>
              <a:ext cx="1" cy="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Rectangle 93"/>
            <p:cNvSpPr>
              <a:spLocks noChangeArrowheads="1"/>
            </p:cNvSpPr>
            <p:nvPr/>
          </p:nvSpPr>
          <p:spPr bwMode="auto">
            <a:xfrm>
              <a:off x="5102" y="3640"/>
              <a:ext cx="8" cy="8"/>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4165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SUPERSTRUCTURE DESIGN</a:t>
            </a:r>
            <a:endParaRPr lang="en-US" sz="2800" dirty="0"/>
          </a:p>
        </p:txBody>
      </p:sp>
      <p:sp>
        <p:nvSpPr>
          <p:cNvPr id="4" name="Text Placeholder 3"/>
          <p:cNvSpPr>
            <a:spLocks noGrp="1"/>
          </p:cNvSpPr>
          <p:nvPr>
            <p:ph type="body" sz="quarter" idx="10"/>
          </p:nvPr>
        </p:nvSpPr>
        <p:spPr>
          <a:xfrm>
            <a:off x="0" y="4343400"/>
            <a:ext cx="5356124" cy="685800"/>
          </a:xfrm>
        </p:spPr>
        <p:txBody>
          <a:bodyPr/>
          <a:lstStyle/>
          <a:p>
            <a:r>
              <a:rPr lang="en-US" sz="2500" b="1" dirty="0" smtClean="0">
                <a:solidFill>
                  <a:schemeClr val="accent1">
                    <a:lumMod val="40000"/>
                    <a:lumOff val="60000"/>
                  </a:schemeClr>
                </a:solidFill>
              </a:rPr>
              <a:t>Concrete Slab Dimensions: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045" y="1143000"/>
            <a:ext cx="408355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8600" y="1728787"/>
            <a:ext cx="4648200" cy="2462213"/>
          </a:xfrm>
          <a:prstGeom prst="rect">
            <a:avLst/>
          </a:prstGeom>
        </p:spPr>
        <p:txBody>
          <a:bodyPr wrap="square">
            <a:spAutoFit/>
          </a:bodyPr>
          <a:lstStyle/>
          <a:p>
            <a:pPr marL="285750" indent="-285750">
              <a:buFont typeface="Arial" pitchFamily="34" charset="0"/>
              <a:buChar char="•"/>
            </a:pPr>
            <a:r>
              <a:rPr lang="en-US" sz="2200" b="1" dirty="0">
                <a:solidFill>
                  <a:schemeClr val="bg1"/>
                </a:solidFill>
              </a:rPr>
              <a:t>Top </a:t>
            </a:r>
            <a:r>
              <a:rPr lang="en-US" sz="2200" b="1" dirty="0" smtClean="0">
                <a:solidFill>
                  <a:schemeClr val="bg1"/>
                </a:solidFill>
              </a:rPr>
              <a:t>flange:          </a:t>
            </a:r>
            <a:r>
              <a:rPr lang="en-US" sz="2200" dirty="0" smtClean="0">
                <a:solidFill>
                  <a:schemeClr val="bg1"/>
                </a:solidFill>
              </a:rPr>
              <a:t>Thickness </a:t>
            </a:r>
            <a:r>
              <a:rPr lang="en-US" sz="2200" dirty="0">
                <a:solidFill>
                  <a:schemeClr val="bg1"/>
                </a:solidFill>
              </a:rPr>
              <a:t>= 1.5 in</a:t>
            </a:r>
          </a:p>
          <a:p>
            <a:pPr marL="411480" lvl="1" indent="0">
              <a:buNone/>
            </a:pPr>
            <a:r>
              <a:rPr lang="en-US" sz="2200" dirty="0" smtClean="0">
                <a:solidFill>
                  <a:schemeClr val="bg1"/>
                </a:solidFill>
              </a:rPr>
              <a:t>		      Width </a:t>
            </a:r>
            <a:r>
              <a:rPr lang="en-US" sz="2200" dirty="0">
                <a:solidFill>
                  <a:schemeClr val="bg1"/>
                </a:solidFill>
              </a:rPr>
              <a:t>= 20 in</a:t>
            </a:r>
          </a:p>
          <a:p>
            <a:pPr marL="285750" indent="-285750">
              <a:buFont typeface="Arial" pitchFamily="34" charset="0"/>
              <a:buChar char="•"/>
            </a:pPr>
            <a:r>
              <a:rPr lang="en-US" sz="2200" b="1" dirty="0">
                <a:solidFill>
                  <a:schemeClr val="bg1"/>
                </a:solidFill>
              </a:rPr>
              <a:t>Bottom </a:t>
            </a:r>
            <a:r>
              <a:rPr lang="en-US" sz="2200" b="1" dirty="0" smtClean="0">
                <a:solidFill>
                  <a:schemeClr val="bg1"/>
                </a:solidFill>
              </a:rPr>
              <a:t>Flange:  </a:t>
            </a:r>
            <a:r>
              <a:rPr lang="en-US" sz="2200" dirty="0" smtClean="0">
                <a:solidFill>
                  <a:schemeClr val="bg1"/>
                </a:solidFill>
              </a:rPr>
              <a:t>Thickness </a:t>
            </a:r>
            <a:r>
              <a:rPr lang="en-US" sz="2200" dirty="0">
                <a:solidFill>
                  <a:schemeClr val="bg1"/>
                </a:solidFill>
              </a:rPr>
              <a:t>= 2 in</a:t>
            </a:r>
          </a:p>
          <a:p>
            <a:pPr marL="411480" lvl="1" indent="0">
              <a:buNone/>
            </a:pPr>
            <a:r>
              <a:rPr lang="en-US" sz="2200" dirty="0" smtClean="0">
                <a:solidFill>
                  <a:schemeClr val="bg1"/>
                </a:solidFill>
              </a:rPr>
              <a:t>		      Width </a:t>
            </a:r>
            <a:r>
              <a:rPr lang="en-US" sz="2200" dirty="0">
                <a:solidFill>
                  <a:schemeClr val="bg1"/>
                </a:solidFill>
              </a:rPr>
              <a:t>= 24 in</a:t>
            </a:r>
          </a:p>
          <a:p>
            <a:pPr marL="285750" indent="-285750">
              <a:buFont typeface="Arial" pitchFamily="34" charset="0"/>
              <a:buChar char="•"/>
            </a:pPr>
            <a:r>
              <a:rPr lang="en-US" sz="2200" b="1" dirty="0" smtClean="0">
                <a:solidFill>
                  <a:schemeClr val="bg1"/>
                </a:solidFill>
              </a:rPr>
              <a:t>Web:		      </a:t>
            </a:r>
            <a:r>
              <a:rPr lang="en-US" sz="2200" dirty="0" smtClean="0">
                <a:solidFill>
                  <a:schemeClr val="bg1"/>
                </a:solidFill>
              </a:rPr>
              <a:t>Thickness </a:t>
            </a:r>
            <a:r>
              <a:rPr lang="en-US" sz="2200" dirty="0">
                <a:solidFill>
                  <a:schemeClr val="bg1"/>
                </a:solidFill>
              </a:rPr>
              <a:t>= 0.75 in</a:t>
            </a:r>
          </a:p>
          <a:p>
            <a:pPr marL="411480" lvl="1" indent="0">
              <a:buNone/>
            </a:pPr>
            <a:r>
              <a:rPr lang="en-US" sz="2200" dirty="0" smtClean="0">
                <a:solidFill>
                  <a:schemeClr val="bg1"/>
                </a:solidFill>
              </a:rPr>
              <a:t>		      Depth </a:t>
            </a:r>
            <a:r>
              <a:rPr lang="en-US" sz="2200" dirty="0">
                <a:solidFill>
                  <a:schemeClr val="bg1"/>
                </a:solidFill>
              </a:rPr>
              <a:t>= 72.50 </a:t>
            </a:r>
            <a:r>
              <a:rPr lang="en-US" sz="2200" dirty="0" smtClean="0">
                <a:solidFill>
                  <a:schemeClr val="bg1"/>
                </a:solidFill>
              </a:rPr>
              <a:t>in</a:t>
            </a:r>
          </a:p>
          <a:p>
            <a:pPr marL="285750" indent="-285750">
              <a:buFont typeface="Arial" pitchFamily="34" charset="0"/>
              <a:buChar char="•"/>
            </a:pPr>
            <a:r>
              <a:rPr lang="en-US" sz="2200" b="1" dirty="0" smtClean="0">
                <a:solidFill>
                  <a:schemeClr val="bg1"/>
                </a:solidFill>
              </a:rPr>
              <a:t>Spacing:  	      </a:t>
            </a:r>
            <a:r>
              <a:rPr lang="en-US" sz="2200" dirty="0" smtClean="0">
                <a:solidFill>
                  <a:schemeClr val="bg1"/>
                </a:solidFill>
              </a:rPr>
              <a:t>8.08 </a:t>
            </a:r>
            <a:r>
              <a:rPr lang="en-US" sz="2200" dirty="0" err="1" smtClean="0">
                <a:solidFill>
                  <a:schemeClr val="bg1"/>
                </a:solidFill>
              </a:rPr>
              <a:t>ft</a:t>
            </a:r>
            <a:endParaRPr lang="en-US" sz="2200" dirty="0" smtClean="0">
              <a:solidFill>
                <a:schemeClr val="bg1"/>
              </a:solidFill>
            </a:endParaRPr>
          </a:p>
        </p:txBody>
      </p:sp>
      <p:sp>
        <p:nvSpPr>
          <p:cNvPr id="8" name="Text Placeholder 3"/>
          <p:cNvSpPr txBox="1">
            <a:spLocks/>
          </p:cNvSpPr>
          <p:nvPr/>
        </p:nvSpPr>
        <p:spPr>
          <a:xfrm>
            <a:off x="0" y="1066800"/>
            <a:ext cx="4038600" cy="533400"/>
          </a:xfrm>
          <a:prstGeom prst="rect">
            <a:avLst/>
          </a:prstGeom>
        </p:spPr>
        <p:txBody>
          <a:bodyPr anchor="ctr"/>
          <a:lstStyle>
            <a:lvl1pPr marL="0" indent="0" algn="ctr" defTabSz="914293" rtl="0" eaLnBrk="1" latinLnBrk="0" hangingPunct="1">
              <a:spcBef>
                <a:spcPct val="20000"/>
              </a:spcBef>
              <a:buFont typeface="Arial" pitchFamily="34" charset="0"/>
              <a:buNone/>
              <a:defRPr kumimoji="0" lang="en-US" sz="23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b="1" dirty="0" smtClean="0">
                <a:solidFill>
                  <a:schemeClr val="accent1">
                    <a:lumMod val="40000"/>
                    <a:lumOff val="60000"/>
                  </a:schemeClr>
                </a:solidFill>
              </a:rPr>
              <a:t>Girder Dimensions:</a:t>
            </a:r>
            <a:endParaRPr lang="en-US" sz="2500" b="1" dirty="0">
              <a:solidFill>
                <a:schemeClr val="accent1">
                  <a:lumMod val="40000"/>
                  <a:lumOff val="60000"/>
                </a:schemeClr>
              </a:solidFill>
            </a:endParaRPr>
          </a:p>
        </p:txBody>
      </p:sp>
      <p:sp>
        <p:nvSpPr>
          <p:cNvPr id="9" name="Rectangle 8"/>
          <p:cNvSpPr/>
          <p:nvPr/>
        </p:nvSpPr>
        <p:spPr>
          <a:xfrm>
            <a:off x="228600" y="5486400"/>
            <a:ext cx="4314001" cy="477054"/>
          </a:xfrm>
          <a:prstGeom prst="rect">
            <a:avLst/>
          </a:prstGeom>
        </p:spPr>
        <p:txBody>
          <a:bodyPr wrap="none">
            <a:spAutoFit/>
          </a:bodyPr>
          <a:lstStyle/>
          <a:p>
            <a:r>
              <a:rPr lang="en-US" sz="2500" b="1" dirty="0">
                <a:solidFill>
                  <a:schemeClr val="accent1">
                    <a:lumMod val="40000"/>
                    <a:lumOff val="60000"/>
                  </a:schemeClr>
                </a:solidFill>
                <a:latin typeface="Verdana" pitchFamily="34" charset="0"/>
                <a:ea typeface="Verdana" pitchFamily="34" charset="0"/>
                <a:cs typeface="Verdana" pitchFamily="34" charset="0"/>
              </a:rPr>
              <a:t>Pavement </a:t>
            </a:r>
            <a:r>
              <a:rPr lang="en-US" sz="2500" b="1" dirty="0" smtClean="0">
                <a:solidFill>
                  <a:schemeClr val="accent1">
                    <a:lumMod val="40000"/>
                    <a:lumOff val="60000"/>
                  </a:schemeClr>
                </a:solidFill>
                <a:latin typeface="Verdana" pitchFamily="34" charset="0"/>
                <a:ea typeface="Verdana" pitchFamily="34" charset="0"/>
                <a:cs typeface="Verdana" pitchFamily="34" charset="0"/>
              </a:rPr>
              <a:t>Dimensions:</a:t>
            </a:r>
            <a:endParaRPr lang="en-US" sz="2500" b="1" dirty="0">
              <a:solidFill>
                <a:schemeClr val="accent1">
                  <a:lumMod val="40000"/>
                  <a:lumOff val="60000"/>
                </a:schemeClr>
              </a:solidFill>
              <a:latin typeface="Verdana" pitchFamily="34" charset="0"/>
              <a:ea typeface="Verdana" pitchFamily="34" charset="0"/>
              <a:cs typeface="Verdana" pitchFamily="34" charset="0"/>
            </a:endParaRPr>
          </a:p>
        </p:txBody>
      </p:sp>
      <p:sp>
        <p:nvSpPr>
          <p:cNvPr id="10" name="Rectangle 9"/>
          <p:cNvSpPr/>
          <p:nvPr/>
        </p:nvSpPr>
        <p:spPr>
          <a:xfrm>
            <a:off x="4800600" y="4495800"/>
            <a:ext cx="3321555" cy="769441"/>
          </a:xfrm>
          <a:prstGeom prst="rect">
            <a:avLst/>
          </a:prstGeom>
        </p:spPr>
        <p:txBody>
          <a:bodyPr wrap="square">
            <a:spAutoFit/>
          </a:bodyPr>
          <a:lstStyle/>
          <a:p>
            <a:pPr marL="411480" lvl="1" indent="0">
              <a:buNone/>
            </a:pPr>
            <a:r>
              <a:rPr lang="en-US" sz="2200" dirty="0">
                <a:solidFill>
                  <a:schemeClr val="bg1"/>
                </a:solidFill>
              </a:rPr>
              <a:t>Thickness = 8 in</a:t>
            </a:r>
          </a:p>
          <a:p>
            <a:pPr marL="411480" lvl="1" indent="0">
              <a:buNone/>
            </a:pPr>
            <a:r>
              <a:rPr lang="en-US" sz="2200" dirty="0">
                <a:solidFill>
                  <a:schemeClr val="bg1"/>
                </a:solidFill>
              </a:rPr>
              <a:t>Effective Width = 97 in</a:t>
            </a:r>
          </a:p>
        </p:txBody>
      </p:sp>
      <p:sp>
        <p:nvSpPr>
          <p:cNvPr id="11" name="Rectangle 10"/>
          <p:cNvSpPr/>
          <p:nvPr/>
        </p:nvSpPr>
        <p:spPr>
          <a:xfrm>
            <a:off x="4800600" y="5534159"/>
            <a:ext cx="3810274" cy="769441"/>
          </a:xfrm>
          <a:prstGeom prst="rect">
            <a:avLst/>
          </a:prstGeom>
        </p:spPr>
        <p:txBody>
          <a:bodyPr wrap="none">
            <a:spAutoFit/>
          </a:bodyPr>
          <a:lstStyle/>
          <a:p>
            <a:pPr marL="411480" lvl="1" indent="0">
              <a:buNone/>
            </a:pPr>
            <a:r>
              <a:rPr lang="en-US" sz="2200" dirty="0" smtClean="0">
                <a:solidFill>
                  <a:schemeClr val="bg1"/>
                </a:solidFill>
              </a:rPr>
              <a:t>Base Pave Thickness </a:t>
            </a:r>
            <a:r>
              <a:rPr lang="en-US" sz="2200" dirty="0">
                <a:solidFill>
                  <a:schemeClr val="bg1"/>
                </a:solidFill>
              </a:rPr>
              <a:t>= </a:t>
            </a:r>
            <a:r>
              <a:rPr lang="en-US" sz="2200" dirty="0" smtClean="0">
                <a:solidFill>
                  <a:schemeClr val="bg1"/>
                </a:solidFill>
              </a:rPr>
              <a:t>1.5 in</a:t>
            </a:r>
          </a:p>
          <a:p>
            <a:pPr marL="411480" lvl="1" indent="0">
              <a:buNone/>
            </a:pPr>
            <a:r>
              <a:rPr lang="en-US" sz="2200" dirty="0" smtClean="0">
                <a:solidFill>
                  <a:schemeClr val="bg1"/>
                </a:solidFill>
              </a:rPr>
              <a:t>Surface Pavement = 1.5 in</a:t>
            </a:r>
            <a:endParaRPr lang="en-US" sz="2200" dirty="0">
              <a:solidFill>
                <a:schemeClr val="bg1"/>
              </a:solidFill>
            </a:endParaRPr>
          </a:p>
        </p:txBody>
      </p:sp>
      <p:sp>
        <p:nvSpPr>
          <p:cNvPr id="13" name="Rectangle 12"/>
          <p:cNvSpPr/>
          <p:nvPr/>
        </p:nvSpPr>
        <p:spPr>
          <a:xfrm>
            <a:off x="5188510" y="3657600"/>
            <a:ext cx="3879290" cy="584775"/>
          </a:xfrm>
          <a:prstGeom prst="rect">
            <a:avLst/>
          </a:prstGeom>
        </p:spPr>
        <p:txBody>
          <a:bodyPr wrap="square">
            <a:spAutoFit/>
          </a:bodyPr>
          <a:lstStyle/>
          <a:p>
            <a:r>
              <a:rPr lang="en-US" sz="1600" b="1" i="1" dirty="0" smtClean="0">
                <a:solidFill>
                  <a:schemeClr val="bg1"/>
                </a:solidFill>
              </a:rPr>
              <a:t>Figure 11. </a:t>
            </a:r>
            <a:r>
              <a:rPr lang="en-US" sz="1600" i="1" dirty="0" smtClean="0">
                <a:solidFill>
                  <a:schemeClr val="bg1"/>
                </a:solidFill>
              </a:rPr>
              <a:t>Composite Steel Beam and Girder Cross-Section</a:t>
            </a:r>
            <a:endParaRPr lang="en-US" sz="1600" i="1" dirty="0"/>
          </a:p>
        </p:txBody>
      </p:sp>
    </p:spTree>
    <p:extLst>
      <p:ext uri="{BB962C8B-B14F-4D97-AF65-F5344CB8AC3E}">
        <p14:creationId xmlns:p14="http://schemas.microsoft.com/office/powerpoint/2010/main" val="12702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SUPERSTRUCTURE DESIGN</a:t>
            </a:r>
            <a:endParaRPr lang="en-US" sz="2800" dirty="0"/>
          </a:p>
        </p:txBody>
      </p:sp>
      <p:sp>
        <p:nvSpPr>
          <p:cNvPr id="8" name="Text Placeholder 3"/>
          <p:cNvSpPr txBox="1">
            <a:spLocks/>
          </p:cNvSpPr>
          <p:nvPr/>
        </p:nvSpPr>
        <p:spPr>
          <a:xfrm>
            <a:off x="304800" y="1295400"/>
            <a:ext cx="4038600" cy="533400"/>
          </a:xfrm>
          <a:prstGeom prst="rect">
            <a:avLst/>
          </a:prstGeom>
        </p:spPr>
        <p:txBody>
          <a:bodyPr anchor="ctr"/>
          <a:lstStyle>
            <a:lvl1pPr marL="0" indent="0" algn="ctr" defTabSz="914293" rtl="0" eaLnBrk="1" latinLnBrk="0" hangingPunct="1">
              <a:spcBef>
                <a:spcPct val="20000"/>
              </a:spcBef>
              <a:buFont typeface="Arial" pitchFamily="34" charset="0"/>
              <a:buNone/>
              <a:defRPr kumimoji="0" lang="en-US" sz="23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b="1" dirty="0" smtClean="0">
                <a:solidFill>
                  <a:schemeClr val="accent1">
                    <a:lumMod val="40000"/>
                    <a:lumOff val="60000"/>
                  </a:schemeClr>
                </a:solidFill>
              </a:rPr>
              <a:t>Material Properties:</a:t>
            </a:r>
            <a:endParaRPr lang="en-US" sz="2500" b="1" dirty="0">
              <a:solidFill>
                <a:schemeClr val="accent1">
                  <a:lumMod val="40000"/>
                  <a:lumOff val="60000"/>
                </a:schemeClr>
              </a:solidFill>
            </a:endParaRPr>
          </a:p>
        </p:txBody>
      </p:sp>
      <p:sp>
        <p:nvSpPr>
          <p:cNvPr id="12" name="Content Placeholder 34"/>
          <p:cNvSpPr>
            <a:spLocks noGrp="1"/>
          </p:cNvSpPr>
          <p:nvPr>
            <p:ph sz="half" idx="4294967295"/>
          </p:nvPr>
        </p:nvSpPr>
        <p:spPr>
          <a:xfrm>
            <a:off x="914400" y="1981200"/>
            <a:ext cx="3657600" cy="2971800"/>
          </a:xfrm>
          <a:prstGeom prst="rect">
            <a:avLst/>
          </a:prstGeom>
        </p:spPr>
        <p:txBody>
          <a:bodyPr>
            <a:normAutofit/>
          </a:bodyPr>
          <a:lstStyle/>
          <a:p>
            <a:r>
              <a:rPr lang="en-US" sz="2200" dirty="0" smtClean="0">
                <a:solidFill>
                  <a:schemeClr val="bg1"/>
                </a:solidFill>
              </a:rPr>
              <a:t>F’c</a:t>
            </a:r>
            <a:r>
              <a:rPr lang="en-US" sz="2200" dirty="0">
                <a:solidFill>
                  <a:schemeClr val="bg1"/>
                </a:solidFill>
              </a:rPr>
              <a:t> </a:t>
            </a:r>
            <a:r>
              <a:rPr lang="en-US" sz="2200" dirty="0" smtClean="0">
                <a:solidFill>
                  <a:schemeClr val="bg1"/>
                </a:solidFill>
              </a:rPr>
              <a:t>= 4 ksi</a:t>
            </a:r>
          </a:p>
          <a:p>
            <a:r>
              <a:rPr lang="en-US" sz="2200" dirty="0" smtClean="0">
                <a:solidFill>
                  <a:schemeClr val="bg1"/>
                </a:solidFill>
              </a:rPr>
              <a:t>Fy (Girder) = 50 ksi</a:t>
            </a:r>
          </a:p>
          <a:p>
            <a:r>
              <a:rPr lang="en-US" sz="2200" dirty="0" smtClean="0">
                <a:solidFill>
                  <a:schemeClr val="bg1"/>
                </a:solidFill>
              </a:rPr>
              <a:t>Fy (rebar) = 60 ksi</a:t>
            </a:r>
          </a:p>
          <a:p>
            <a:r>
              <a:rPr lang="en-US" sz="2200" dirty="0" err="1" smtClean="0">
                <a:solidFill>
                  <a:schemeClr val="bg1"/>
                </a:solidFill>
              </a:rPr>
              <a:t>Ec</a:t>
            </a:r>
            <a:r>
              <a:rPr lang="en-US" sz="2200" dirty="0">
                <a:solidFill>
                  <a:schemeClr val="bg1"/>
                </a:solidFill>
              </a:rPr>
              <a:t> </a:t>
            </a:r>
            <a:r>
              <a:rPr lang="en-US" sz="2200" dirty="0" smtClean="0">
                <a:solidFill>
                  <a:schemeClr val="bg1"/>
                </a:solidFill>
              </a:rPr>
              <a:t>= 57*(4000)^1/2</a:t>
            </a:r>
          </a:p>
          <a:p>
            <a:r>
              <a:rPr lang="en-US" sz="2200" dirty="0" err="1" smtClean="0">
                <a:solidFill>
                  <a:schemeClr val="bg1"/>
                </a:solidFill>
              </a:rPr>
              <a:t>Ec</a:t>
            </a:r>
            <a:r>
              <a:rPr lang="en-US" sz="2200" dirty="0" smtClean="0">
                <a:solidFill>
                  <a:schemeClr val="bg1"/>
                </a:solidFill>
              </a:rPr>
              <a:t> = 3605 ksi</a:t>
            </a:r>
          </a:p>
          <a:p>
            <a:r>
              <a:rPr lang="en-US" sz="2200" dirty="0" smtClean="0">
                <a:solidFill>
                  <a:schemeClr val="bg1"/>
                </a:solidFill>
              </a:rPr>
              <a:t>Es</a:t>
            </a:r>
            <a:r>
              <a:rPr lang="en-US" sz="2200" dirty="0">
                <a:solidFill>
                  <a:schemeClr val="bg1"/>
                </a:solidFill>
              </a:rPr>
              <a:t> </a:t>
            </a:r>
            <a:r>
              <a:rPr lang="en-US" sz="2200" dirty="0" smtClean="0">
                <a:solidFill>
                  <a:schemeClr val="bg1"/>
                </a:solidFill>
              </a:rPr>
              <a:t>= 29000 ksi</a:t>
            </a:r>
          </a:p>
          <a:p>
            <a:r>
              <a:rPr lang="en-US" sz="2200" dirty="0" smtClean="0">
                <a:solidFill>
                  <a:schemeClr val="bg1"/>
                </a:solidFill>
              </a:rPr>
              <a:t>n (Es/Ec) = </a:t>
            </a:r>
            <a:r>
              <a:rPr lang="en-US" sz="2200" dirty="0" smtClean="0">
                <a:solidFill>
                  <a:schemeClr val="bg1"/>
                </a:solidFill>
              </a:rPr>
              <a:t>8</a:t>
            </a:r>
            <a:endParaRPr lang="en-US" sz="2200" dirty="0" smtClean="0">
              <a:solidFill>
                <a:schemeClr val="accent2">
                  <a:lumMod val="50000"/>
                </a:schemeClr>
              </a:solidFill>
            </a:endParaRPr>
          </a:p>
          <a:p>
            <a:pPr marL="114300" indent="0">
              <a:buNone/>
            </a:pPr>
            <a:endParaRPr lang="en-US" sz="1600" dirty="0">
              <a:solidFill>
                <a:schemeClr val="accent2">
                  <a:lumMod val="50000"/>
                </a:schemeClr>
              </a:solidFill>
            </a:endParaRPr>
          </a:p>
        </p:txBody>
      </p:sp>
    </p:spTree>
    <p:extLst>
      <p:ext uri="{BB962C8B-B14F-4D97-AF65-F5344CB8AC3E}">
        <p14:creationId xmlns:p14="http://schemas.microsoft.com/office/powerpoint/2010/main" val="60976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SUPERSTRUCTURE DESIGN</a:t>
            </a:r>
            <a:endParaRPr lang="en-US" sz="2800" dirty="0"/>
          </a:p>
        </p:txBody>
      </p:sp>
      <p:sp>
        <p:nvSpPr>
          <p:cNvPr id="4" name="Text Placeholder 3"/>
          <p:cNvSpPr>
            <a:spLocks noGrp="1"/>
          </p:cNvSpPr>
          <p:nvPr>
            <p:ph type="body" sz="quarter" idx="10"/>
          </p:nvPr>
        </p:nvSpPr>
        <p:spPr>
          <a:xfrm>
            <a:off x="76200" y="2433818"/>
            <a:ext cx="5181599" cy="685800"/>
          </a:xfrm>
        </p:spPr>
        <p:txBody>
          <a:bodyPr/>
          <a:lstStyle/>
          <a:p>
            <a:pPr marL="342900" indent="-342900" algn="l">
              <a:buFont typeface="Arial" pitchFamily="34" charset="0"/>
              <a:buChar char="•"/>
            </a:pPr>
            <a:r>
              <a:rPr lang="en-US" sz="2500" b="1" dirty="0" smtClean="0">
                <a:solidFill>
                  <a:schemeClr val="tx2">
                    <a:lumMod val="20000"/>
                    <a:lumOff val="80000"/>
                  </a:schemeClr>
                </a:solidFill>
              </a:rPr>
              <a:t>Deflection </a:t>
            </a:r>
            <a:r>
              <a:rPr lang="en-US" sz="2500" b="1" dirty="0">
                <a:solidFill>
                  <a:schemeClr val="tx2">
                    <a:lumMod val="20000"/>
                    <a:lumOff val="80000"/>
                  </a:schemeClr>
                </a:solidFill>
              </a:rPr>
              <a:t>by Dead L</a:t>
            </a:r>
            <a:r>
              <a:rPr lang="en-US" sz="2500" b="1" dirty="0" smtClean="0">
                <a:solidFill>
                  <a:schemeClr val="tx2">
                    <a:lumMod val="20000"/>
                    <a:lumOff val="80000"/>
                  </a:schemeClr>
                </a:solidFill>
              </a:rPr>
              <a:t>oad:</a:t>
            </a:r>
            <a:endParaRPr lang="en-US" sz="2500" b="1" dirty="0">
              <a:solidFill>
                <a:schemeClr val="tx2">
                  <a:lumMod val="20000"/>
                  <a:lumOff val="80000"/>
                </a:schemeClr>
              </a:solidFill>
            </a:endParaRPr>
          </a:p>
          <a:p>
            <a:endParaRPr lang="en-US" sz="2500" b="1" dirty="0" smtClean="0">
              <a:solidFill>
                <a:schemeClr val="accent1">
                  <a:lumMod val="40000"/>
                  <a:lumOff val="60000"/>
                </a:schemeClr>
              </a:solidFill>
            </a:endParaRPr>
          </a:p>
        </p:txBody>
      </p:sp>
      <p:sp>
        <p:nvSpPr>
          <p:cNvPr id="8" name="Text Placeholder 3"/>
          <p:cNvSpPr txBox="1">
            <a:spLocks/>
          </p:cNvSpPr>
          <p:nvPr/>
        </p:nvSpPr>
        <p:spPr>
          <a:xfrm>
            <a:off x="2514600" y="1037304"/>
            <a:ext cx="5638800" cy="533400"/>
          </a:xfrm>
          <a:prstGeom prst="rect">
            <a:avLst/>
          </a:prstGeom>
        </p:spPr>
        <p:txBody>
          <a:bodyPr anchor="ctr"/>
          <a:lstStyle>
            <a:lvl1pPr marL="0" indent="0" algn="ctr" defTabSz="914293" rtl="0" eaLnBrk="1" latinLnBrk="0" hangingPunct="1">
              <a:spcBef>
                <a:spcPct val="20000"/>
              </a:spcBef>
              <a:buFont typeface="Arial" pitchFamily="34" charset="0"/>
              <a:buNone/>
              <a:defRPr kumimoji="0" lang="en-US" sz="23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2500" b="1" dirty="0" smtClean="0">
                <a:solidFill>
                  <a:schemeClr val="accent1">
                    <a:lumMod val="40000"/>
                    <a:lumOff val="60000"/>
                  </a:schemeClr>
                </a:solidFill>
              </a:rPr>
              <a:t>Deflection Calculations:</a:t>
            </a:r>
            <a:endParaRPr lang="en-US" sz="2500" b="1" dirty="0">
              <a:solidFill>
                <a:schemeClr val="accent1">
                  <a:lumMod val="40000"/>
                  <a:lumOff val="60000"/>
                </a:schemeClr>
              </a:solidFill>
            </a:endParaRPr>
          </a:p>
        </p:txBody>
      </p:sp>
      <mc:AlternateContent xmlns:mc="http://schemas.openxmlformats.org/markup-compatibility/2006">
        <mc:Choice xmlns:a14="http://schemas.microsoft.com/office/drawing/2010/main" Requires="a14">
          <p:sp>
            <p:nvSpPr>
              <p:cNvPr id="12" name="Content Placeholder 4"/>
              <p:cNvSpPr>
                <a:spLocks noGrp="1"/>
              </p:cNvSpPr>
              <p:nvPr>
                <p:ph idx="1"/>
              </p:nvPr>
            </p:nvSpPr>
            <p:spPr>
              <a:xfrm>
                <a:off x="1066800" y="2814818"/>
                <a:ext cx="3505200" cy="695632"/>
              </a:xfrm>
            </p:spPr>
            <p:txBody>
              <a:bodyPr/>
              <a:lstStyle/>
              <a:p>
                <a:pPr marL="0" indent="0">
                  <a:buNone/>
                </a:pPr>
                <a:r>
                  <a:rPr lang="en-US" sz="2400" dirty="0" smtClean="0">
                    <a:solidFill>
                      <a:schemeClr val="bg1"/>
                    </a:solidFill>
                    <a:latin typeface="Cambria Math"/>
                    <a:ea typeface="Cambria Math"/>
                  </a:rPr>
                  <a:t>𝞭</a:t>
                </a:r>
                <a:r>
                  <a:rPr lang="en-US" sz="2400" dirty="0">
                    <a:solidFill>
                      <a:schemeClr val="bg1"/>
                    </a:solidFill>
                  </a:rPr>
                  <a:t>=</a:t>
                </a:r>
                <a14:m>
                  <m:oMath xmlns:m="http://schemas.openxmlformats.org/officeDocument/2006/math">
                    <m:f>
                      <m:fPr>
                        <m:ctrlPr>
                          <a:rPr lang="en-US" sz="2400" i="1">
                            <a:solidFill>
                              <a:schemeClr val="bg1"/>
                            </a:solidFill>
                            <a:latin typeface="Cambria Math"/>
                          </a:rPr>
                        </m:ctrlPr>
                      </m:fPr>
                      <m:num>
                        <m:r>
                          <a:rPr lang="en-US" sz="2400" i="1">
                            <a:solidFill>
                              <a:schemeClr val="bg1"/>
                            </a:solidFill>
                            <a:latin typeface="Cambria Math"/>
                          </a:rPr>
                          <m:t>𝑊𝑥</m:t>
                        </m:r>
                      </m:num>
                      <m:den>
                        <m:r>
                          <a:rPr lang="en-US" sz="2400" i="1">
                            <a:solidFill>
                              <a:schemeClr val="bg1"/>
                            </a:solidFill>
                            <a:latin typeface="Cambria Math"/>
                          </a:rPr>
                          <m:t>24</m:t>
                        </m:r>
                        <m:r>
                          <a:rPr lang="en-US" sz="2400" i="1">
                            <a:solidFill>
                              <a:schemeClr val="bg1"/>
                            </a:solidFill>
                            <a:latin typeface="Cambria Math"/>
                          </a:rPr>
                          <m:t>𝐸𝐼</m:t>
                        </m:r>
                      </m:den>
                    </m:f>
                    <m:r>
                      <a:rPr lang="en-US" sz="2400" i="1">
                        <a:solidFill>
                          <a:schemeClr val="bg1"/>
                        </a:solidFill>
                        <a:latin typeface="Cambria Math"/>
                      </a:rPr>
                      <m:t>[</m:t>
                    </m:r>
                    <m:sSup>
                      <m:sSupPr>
                        <m:ctrlPr>
                          <a:rPr lang="en-US" sz="2400" i="1">
                            <a:solidFill>
                              <a:schemeClr val="bg1"/>
                            </a:solidFill>
                            <a:latin typeface="Cambria Math"/>
                          </a:rPr>
                        </m:ctrlPr>
                      </m:sSupPr>
                      <m:e>
                        <m:r>
                          <a:rPr lang="en-US" sz="2400" i="1">
                            <a:solidFill>
                              <a:schemeClr val="bg1"/>
                            </a:solidFill>
                            <a:latin typeface="Cambria Math"/>
                          </a:rPr>
                          <m:t>𝑙</m:t>
                        </m:r>
                      </m:e>
                      <m:sup>
                        <m:r>
                          <a:rPr lang="en-US" sz="2400" i="1">
                            <a:solidFill>
                              <a:schemeClr val="bg1"/>
                            </a:solidFill>
                            <a:latin typeface="Cambria Math"/>
                          </a:rPr>
                          <m:t>3</m:t>
                        </m:r>
                      </m:sup>
                    </m:sSup>
                    <m:r>
                      <a:rPr lang="en-US" sz="2400" i="1">
                        <a:solidFill>
                          <a:schemeClr val="bg1"/>
                        </a:solidFill>
                        <a:latin typeface="Cambria Math"/>
                      </a:rPr>
                      <m:t>−2</m:t>
                    </m:r>
                    <m:r>
                      <a:rPr lang="en-US" sz="2400" i="1">
                        <a:solidFill>
                          <a:schemeClr val="bg1"/>
                        </a:solidFill>
                        <a:latin typeface="Cambria Math"/>
                      </a:rPr>
                      <m:t>𝑙</m:t>
                    </m:r>
                    <m:sSup>
                      <m:sSupPr>
                        <m:ctrlPr>
                          <a:rPr lang="en-US" sz="2400" i="1">
                            <a:solidFill>
                              <a:schemeClr val="bg1"/>
                            </a:solidFill>
                            <a:latin typeface="Cambria Math"/>
                          </a:rPr>
                        </m:ctrlPr>
                      </m:sSupPr>
                      <m:e>
                        <m:r>
                          <a:rPr lang="en-US" sz="2400" i="1">
                            <a:solidFill>
                              <a:schemeClr val="bg1"/>
                            </a:solidFill>
                            <a:latin typeface="Cambria Math"/>
                          </a:rPr>
                          <m:t>𝑥</m:t>
                        </m:r>
                      </m:e>
                      <m:sup>
                        <m:r>
                          <a:rPr lang="en-US" sz="2400" i="1">
                            <a:solidFill>
                              <a:schemeClr val="bg1"/>
                            </a:solidFill>
                            <a:latin typeface="Cambria Math"/>
                          </a:rPr>
                          <m:t>2</m:t>
                        </m:r>
                      </m:sup>
                    </m:sSup>
                    <m:r>
                      <a:rPr lang="en-US" sz="2400" i="1">
                        <a:solidFill>
                          <a:schemeClr val="bg1"/>
                        </a:solidFill>
                        <a:latin typeface="Cambria Math"/>
                      </a:rPr>
                      <m:t>+</m:t>
                    </m:r>
                    <m:sSup>
                      <m:sSupPr>
                        <m:ctrlPr>
                          <a:rPr lang="en-US" sz="2400" i="1">
                            <a:solidFill>
                              <a:schemeClr val="bg1"/>
                            </a:solidFill>
                            <a:latin typeface="Cambria Math"/>
                          </a:rPr>
                        </m:ctrlPr>
                      </m:sSupPr>
                      <m:e>
                        <m:r>
                          <a:rPr lang="en-US" sz="2400" i="1">
                            <a:solidFill>
                              <a:schemeClr val="bg1"/>
                            </a:solidFill>
                            <a:latin typeface="Cambria Math"/>
                          </a:rPr>
                          <m:t>𝑥</m:t>
                        </m:r>
                      </m:e>
                      <m:sup>
                        <m:r>
                          <a:rPr lang="en-US" sz="2400" i="1">
                            <a:solidFill>
                              <a:schemeClr val="bg1"/>
                            </a:solidFill>
                            <a:latin typeface="Cambria Math"/>
                          </a:rPr>
                          <m:t>3</m:t>
                        </m:r>
                      </m:sup>
                    </m:sSup>
                    <m:r>
                      <a:rPr lang="en-US" sz="2400" i="1">
                        <a:latin typeface="Cambria Math"/>
                      </a:rPr>
                      <m:t>]</m:t>
                    </m:r>
                  </m:oMath>
                </a14:m>
                <a:endParaRPr lang="en-US" sz="2400" dirty="0"/>
              </a:p>
              <a:p>
                <a:endParaRPr lang="en-US" dirty="0"/>
              </a:p>
            </p:txBody>
          </p:sp>
        </mc:Choice>
        <mc:Fallback>
          <p:sp>
            <p:nvSpPr>
              <p:cNvPr id="12" name="Content Placeholder 4"/>
              <p:cNvSpPr>
                <a:spLocks noGrp="1" noRot="1" noChangeAspect="1" noMove="1" noResize="1" noEditPoints="1" noAdjustHandles="1" noChangeArrowheads="1" noChangeShapeType="1" noTextEdit="1"/>
              </p:cNvSpPr>
              <p:nvPr>
                <p:ph idx="1"/>
              </p:nvPr>
            </p:nvSpPr>
            <p:spPr>
              <a:xfrm>
                <a:off x="1066800" y="2814818"/>
                <a:ext cx="3505200" cy="695632"/>
              </a:xfrm>
              <a:blipFill rotWithShape="1">
                <a:blip r:embed="rId2"/>
                <a:stretch>
                  <a:fillRect l="-26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1295953" y="4186418"/>
                <a:ext cx="2437847" cy="690382"/>
              </a:xfrm>
              <a:prstGeom prst="rect">
                <a:avLst/>
              </a:prstGeom>
            </p:spPr>
            <p:txBody>
              <a:bodyPr wrap="none">
                <a:spAutoFit/>
              </a:bodyPr>
              <a:lstStyle/>
              <a:p>
                <a14:m>
                  <m:oMath xmlns:m="http://schemas.openxmlformats.org/officeDocument/2006/math">
                    <m:r>
                      <a:rPr lang="en-US" sz="2500" i="1">
                        <a:solidFill>
                          <a:schemeClr val="bg1"/>
                        </a:solidFill>
                        <a:latin typeface="Cambria Math"/>
                        <a:ea typeface="Cambria Math"/>
                      </a:rPr>
                      <m:t>𝞭</m:t>
                    </m:r>
                    <m:r>
                      <a:rPr lang="en-US" sz="2500" i="1">
                        <a:solidFill>
                          <a:schemeClr val="bg1"/>
                        </a:solidFill>
                        <a:latin typeface="Cambria Math"/>
                      </a:rPr>
                      <m:t>=</m:t>
                    </m:r>
                    <m:f>
                      <m:fPr>
                        <m:ctrlPr>
                          <a:rPr lang="en-US" sz="2500" i="1">
                            <a:solidFill>
                              <a:schemeClr val="bg1"/>
                            </a:solidFill>
                            <a:latin typeface="Cambria Math"/>
                          </a:rPr>
                        </m:ctrlPr>
                      </m:fPr>
                      <m:num>
                        <m:r>
                          <a:rPr lang="en-US" sz="2500" i="1">
                            <a:solidFill>
                              <a:schemeClr val="bg1"/>
                            </a:solidFill>
                            <a:latin typeface="Cambria Math"/>
                          </a:rPr>
                          <m:t>𝑃𝑥</m:t>
                        </m:r>
                      </m:num>
                      <m:den>
                        <m:r>
                          <a:rPr lang="en-US" sz="2500" i="1">
                            <a:solidFill>
                              <a:schemeClr val="bg1"/>
                            </a:solidFill>
                            <a:latin typeface="Cambria Math"/>
                          </a:rPr>
                          <m:t>12</m:t>
                        </m:r>
                        <m:r>
                          <a:rPr lang="en-US" sz="2500" i="1">
                            <a:solidFill>
                              <a:schemeClr val="bg1"/>
                            </a:solidFill>
                            <a:latin typeface="Cambria Math"/>
                          </a:rPr>
                          <m:t>𝐸𝐼</m:t>
                        </m:r>
                      </m:den>
                    </m:f>
                    <m:r>
                      <a:rPr lang="en-US" sz="2500">
                        <a:solidFill>
                          <a:schemeClr val="bg1"/>
                        </a:solidFill>
                        <a:latin typeface="Cambria Math"/>
                      </a:rPr>
                      <m:t>(</m:t>
                    </m:r>
                    <m:f>
                      <m:fPr>
                        <m:ctrlPr>
                          <a:rPr lang="en-US" sz="2500" i="1">
                            <a:solidFill>
                              <a:schemeClr val="bg1"/>
                            </a:solidFill>
                            <a:latin typeface="Cambria Math"/>
                          </a:rPr>
                        </m:ctrlPr>
                      </m:fPr>
                      <m:num>
                        <m:r>
                          <a:rPr lang="en-US" sz="2500" i="1">
                            <a:solidFill>
                              <a:schemeClr val="bg1"/>
                            </a:solidFill>
                            <a:latin typeface="Cambria Math"/>
                          </a:rPr>
                          <m:t>3</m:t>
                        </m:r>
                        <m:sSup>
                          <m:sSupPr>
                            <m:ctrlPr>
                              <a:rPr lang="en-US" sz="2500" i="1">
                                <a:solidFill>
                                  <a:schemeClr val="bg1"/>
                                </a:solidFill>
                                <a:latin typeface="Cambria Math"/>
                              </a:rPr>
                            </m:ctrlPr>
                          </m:sSupPr>
                          <m:e>
                            <m:r>
                              <a:rPr lang="en-US" sz="2500" i="1">
                                <a:solidFill>
                                  <a:schemeClr val="bg1"/>
                                </a:solidFill>
                                <a:latin typeface="Cambria Math"/>
                              </a:rPr>
                              <m:t>𝐿</m:t>
                            </m:r>
                          </m:e>
                          <m:sup>
                            <m:r>
                              <a:rPr lang="en-US" sz="2500" i="1">
                                <a:solidFill>
                                  <a:schemeClr val="bg1"/>
                                </a:solidFill>
                                <a:latin typeface="Cambria Math"/>
                              </a:rPr>
                              <m:t>2</m:t>
                            </m:r>
                          </m:sup>
                        </m:sSup>
                      </m:num>
                      <m:den>
                        <m:r>
                          <a:rPr lang="en-US" sz="2500" i="1">
                            <a:solidFill>
                              <a:schemeClr val="bg1"/>
                            </a:solidFill>
                            <a:latin typeface="Cambria Math"/>
                          </a:rPr>
                          <m:t>4</m:t>
                        </m:r>
                      </m:den>
                    </m:f>
                  </m:oMath>
                </a14:m>
                <a:r>
                  <a:rPr lang="en-US" sz="2500" dirty="0">
                    <a:solidFill>
                      <a:schemeClr val="bg1"/>
                    </a:solidFill>
                  </a:rPr>
                  <a:t>-</a:t>
                </a:r>
                <a14:m>
                  <m:oMath xmlns:m="http://schemas.openxmlformats.org/officeDocument/2006/math">
                    <m:sSup>
                      <m:sSupPr>
                        <m:ctrlPr>
                          <a:rPr lang="en-US" sz="2500" i="1">
                            <a:solidFill>
                              <a:schemeClr val="bg1"/>
                            </a:solidFill>
                            <a:latin typeface="Cambria Math"/>
                          </a:rPr>
                        </m:ctrlPr>
                      </m:sSupPr>
                      <m:e>
                        <m:r>
                          <a:rPr lang="en-US" sz="2500" i="1">
                            <a:solidFill>
                              <a:schemeClr val="bg1"/>
                            </a:solidFill>
                            <a:latin typeface="Cambria Math"/>
                          </a:rPr>
                          <m:t>𝑥</m:t>
                        </m:r>
                      </m:e>
                      <m:sup>
                        <m:r>
                          <a:rPr lang="en-US" sz="2500" i="1">
                            <a:solidFill>
                              <a:schemeClr val="bg1"/>
                            </a:solidFill>
                            <a:latin typeface="Cambria Math"/>
                          </a:rPr>
                          <m:t>2</m:t>
                        </m:r>
                      </m:sup>
                    </m:sSup>
                    <m:r>
                      <a:rPr lang="en-US" sz="2500" i="1">
                        <a:solidFill>
                          <a:schemeClr val="bg1"/>
                        </a:solidFill>
                        <a:latin typeface="Cambria Math"/>
                      </a:rPr>
                      <m:t>)</m:t>
                    </m:r>
                  </m:oMath>
                </a14:m>
                <a:endParaRPr lang="en-US" sz="2500" dirty="0">
                  <a:solidFill>
                    <a:schemeClr val="bg1"/>
                  </a:solidFill>
                </a:endParaRPr>
              </a:p>
            </p:txBody>
          </p:sp>
        </mc:Choice>
        <mc:Fallback>
          <p:sp>
            <p:nvSpPr>
              <p:cNvPr id="7" name="Rectangle 6"/>
              <p:cNvSpPr>
                <a:spLocks noRot="1" noChangeAspect="1" noMove="1" noResize="1" noEditPoints="1" noAdjustHandles="1" noChangeArrowheads="1" noChangeShapeType="1" noTextEdit="1"/>
              </p:cNvSpPr>
              <p:nvPr/>
            </p:nvSpPr>
            <p:spPr>
              <a:xfrm>
                <a:off x="1295953" y="4186418"/>
                <a:ext cx="2437847" cy="690382"/>
              </a:xfrm>
              <a:prstGeom prst="rect">
                <a:avLst/>
              </a:prstGeom>
              <a:blipFill rotWithShape="1">
                <a:blip r:embed="rId3"/>
                <a:stretch>
                  <a:fillRect b="-9735"/>
                </a:stretch>
              </a:blipFill>
            </p:spPr>
            <p:txBody>
              <a:bodyPr/>
              <a:lstStyle/>
              <a:p>
                <a:r>
                  <a:rPr lang="en-US">
                    <a:noFill/>
                  </a:rPr>
                  <a:t> </a:t>
                </a:r>
              </a:p>
            </p:txBody>
          </p:sp>
        </mc:Fallback>
      </mc:AlternateContent>
      <p:sp>
        <p:nvSpPr>
          <p:cNvPr id="14" name="Text Placeholder 3"/>
          <p:cNvSpPr txBox="1">
            <a:spLocks/>
          </p:cNvSpPr>
          <p:nvPr/>
        </p:nvSpPr>
        <p:spPr>
          <a:xfrm>
            <a:off x="76063" y="3729218"/>
            <a:ext cx="6324737" cy="685800"/>
          </a:xfrm>
          <a:prstGeom prst="rect">
            <a:avLst/>
          </a:prstGeom>
        </p:spPr>
        <p:txBody>
          <a:bodyPr anchor="ctr"/>
          <a:lstStyle>
            <a:lvl1pPr marL="0" indent="0" algn="ctr" defTabSz="914293" rtl="0" eaLnBrk="1" latinLnBrk="0" hangingPunct="1">
              <a:spcBef>
                <a:spcPct val="20000"/>
              </a:spcBef>
              <a:buFont typeface="Arial" pitchFamily="34" charset="0"/>
              <a:buNone/>
              <a:defRPr kumimoji="0" lang="en-US" sz="23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gn="l">
              <a:buFont typeface="Arial" pitchFamily="34" charset="0"/>
              <a:buChar char="•"/>
            </a:pPr>
            <a:r>
              <a:rPr lang="en-US" sz="2500" b="1" dirty="0" smtClean="0">
                <a:solidFill>
                  <a:schemeClr val="tx2">
                    <a:lumMod val="20000"/>
                    <a:lumOff val="80000"/>
                  </a:schemeClr>
                </a:solidFill>
              </a:rPr>
              <a:t>Deflection by Live Load:</a:t>
            </a:r>
          </a:p>
          <a:p>
            <a:pPr algn="l"/>
            <a:endParaRPr lang="en-US" sz="2500" b="1" dirty="0">
              <a:solidFill>
                <a:schemeClr val="accent1">
                  <a:lumMod val="40000"/>
                  <a:lumOff val="60000"/>
                </a:schemeClr>
              </a:solidFill>
            </a:endParaRPr>
          </a:p>
        </p:txBody>
      </p:sp>
      <p:graphicFrame>
        <p:nvGraphicFramePr>
          <p:cNvPr id="15" name="Content Placeholder 3"/>
          <p:cNvGraphicFramePr>
            <a:graphicFrameLocks/>
          </p:cNvGraphicFramePr>
          <p:nvPr>
            <p:extLst>
              <p:ext uri="{D42A27DB-BD31-4B8C-83A1-F6EECF244321}">
                <p14:modId xmlns:p14="http://schemas.microsoft.com/office/powerpoint/2010/main" val="1934298474"/>
              </p:ext>
            </p:extLst>
          </p:nvPr>
        </p:nvGraphicFramePr>
        <p:xfrm>
          <a:off x="5562600" y="2385060"/>
          <a:ext cx="3124200" cy="3406140"/>
        </p:xfrm>
        <a:graphic>
          <a:graphicData uri="http://schemas.openxmlformats.org/drawingml/2006/table">
            <a:tbl>
              <a:tblPr>
                <a:tableStyleId>{5C22544A-7EE6-4342-B048-85BDC9FD1C3A}</a:tableStyleId>
              </a:tblPr>
              <a:tblGrid>
                <a:gridCol w="1524000"/>
                <a:gridCol w="1600200"/>
              </a:tblGrid>
              <a:tr h="273050">
                <a:tc>
                  <a:txBody>
                    <a:bodyPr/>
                    <a:lstStyle/>
                    <a:p>
                      <a:pPr algn="ctr" fontAlgn="b"/>
                      <a:r>
                        <a:rPr lang="en-US" sz="1800" u="none" strike="noStrike" dirty="0">
                          <a:effectLst/>
                        </a:rPr>
                        <a:t>x(ft)</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Deflection (in)</a:t>
                      </a:r>
                      <a:endParaRPr lang="en-US" sz="1800" b="0" i="0" u="none" strike="noStrike" dirty="0">
                        <a:solidFill>
                          <a:srgbClr val="000000"/>
                        </a:solidFill>
                        <a:effectLst/>
                        <a:latin typeface="Calibri"/>
                      </a:endParaRPr>
                    </a:p>
                  </a:txBody>
                  <a:tcPr marL="9525" marR="9525" marT="9525" marB="0" anchor="b"/>
                </a:tc>
              </a:tr>
              <a:tr h="273050">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0.0000</a:t>
                      </a:r>
                      <a:endParaRPr lang="en-US" sz="1800" b="0" i="0" u="none" strike="noStrike" dirty="0">
                        <a:solidFill>
                          <a:srgbClr val="000000"/>
                        </a:solidFill>
                        <a:effectLst/>
                        <a:latin typeface="Calibri"/>
                      </a:endParaRPr>
                    </a:p>
                  </a:txBody>
                  <a:tcPr marL="9525" marR="9525" marT="9525" marB="0" anchor="b"/>
                </a:tc>
              </a:tr>
              <a:tr h="273050">
                <a:tc>
                  <a:txBody>
                    <a:bodyPr/>
                    <a:lstStyle/>
                    <a:p>
                      <a:pPr algn="ctr" fontAlgn="b"/>
                      <a:r>
                        <a:rPr lang="en-US" sz="1800" u="none" strike="noStrike" dirty="0">
                          <a:effectLst/>
                        </a:rPr>
                        <a:t>17</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2.4271</a:t>
                      </a:r>
                      <a:endParaRPr lang="en-US" sz="1800" b="0" i="0" u="none" strike="noStrike" dirty="0">
                        <a:solidFill>
                          <a:srgbClr val="000000"/>
                        </a:solidFill>
                        <a:effectLst/>
                        <a:latin typeface="Calibri"/>
                      </a:endParaRPr>
                    </a:p>
                  </a:txBody>
                  <a:tcPr marL="9525" marR="9525" marT="9525" marB="0" anchor="b"/>
                </a:tc>
              </a:tr>
              <a:tr h="273050">
                <a:tc>
                  <a:txBody>
                    <a:bodyPr/>
                    <a:lstStyle/>
                    <a:p>
                      <a:pPr algn="ctr" fontAlgn="b"/>
                      <a:r>
                        <a:rPr lang="en-US" sz="1800" u="none" strike="noStrike" dirty="0">
                          <a:effectLst/>
                        </a:rPr>
                        <a:t>34</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4.5999</a:t>
                      </a:r>
                      <a:endParaRPr lang="en-US" sz="1800" b="0" i="0" u="none" strike="noStrike">
                        <a:solidFill>
                          <a:srgbClr val="000000"/>
                        </a:solidFill>
                        <a:effectLst/>
                        <a:latin typeface="Calibri"/>
                      </a:endParaRPr>
                    </a:p>
                  </a:txBody>
                  <a:tcPr marL="9525" marR="9525" marT="9525" marB="0" anchor="b"/>
                </a:tc>
              </a:tr>
              <a:tr h="273050">
                <a:tc>
                  <a:txBody>
                    <a:bodyPr/>
                    <a:lstStyle/>
                    <a:p>
                      <a:pPr algn="ctr" fontAlgn="b"/>
                      <a:r>
                        <a:rPr lang="en-US" sz="1800" u="none" strike="noStrike" dirty="0">
                          <a:effectLst/>
                        </a:rPr>
                        <a:t>51</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6.3118</a:t>
                      </a:r>
                      <a:endParaRPr lang="en-US" sz="1800" b="0" i="0" u="none" strike="noStrike">
                        <a:solidFill>
                          <a:srgbClr val="000000"/>
                        </a:solidFill>
                        <a:effectLst/>
                        <a:latin typeface="Calibri"/>
                      </a:endParaRPr>
                    </a:p>
                  </a:txBody>
                  <a:tcPr marL="9525" marR="9525" marT="9525" marB="0" anchor="b"/>
                </a:tc>
              </a:tr>
              <a:tr h="273050">
                <a:tc>
                  <a:txBody>
                    <a:bodyPr/>
                    <a:lstStyle/>
                    <a:p>
                      <a:pPr algn="ctr" fontAlgn="b"/>
                      <a:r>
                        <a:rPr lang="en-US" sz="1800" u="none" strike="noStrike">
                          <a:effectLst/>
                        </a:rPr>
                        <a:t>68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7.4085</a:t>
                      </a:r>
                      <a:endParaRPr lang="en-US" sz="1800" b="0" i="0" u="none" strike="noStrike" dirty="0">
                        <a:solidFill>
                          <a:srgbClr val="000000"/>
                        </a:solidFill>
                        <a:effectLst/>
                        <a:latin typeface="Calibri"/>
                      </a:endParaRPr>
                    </a:p>
                  </a:txBody>
                  <a:tcPr marL="9525" marR="9525" marT="9525" marB="0" anchor="b"/>
                </a:tc>
              </a:tr>
              <a:tr h="273050">
                <a:tc>
                  <a:txBody>
                    <a:bodyPr/>
                    <a:lstStyle/>
                    <a:p>
                      <a:pPr algn="ctr" fontAlgn="b"/>
                      <a:r>
                        <a:rPr lang="en-US" sz="1800" u="none" strike="noStrike">
                          <a:effectLst/>
                        </a:rPr>
                        <a:t>85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7.7880</a:t>
                      </a:r>
                      <a:endParaRPr lang="en-US" sz="1800" b="0" i="0" u="none" strike="noStrike" dirty="0">
                        <a:solidFill>
                          <a:srgbClr val="000000"/>
                        </a:solidFill>
                        <a:effectLst/>
                        <a:latin typeface="Calibri"/>
                      </a:endParaRPr>
                    </a:p>
                  </a:txBody>
                  <a:tcPr marL="9525" marR="9525" marT="9525" marB="0" anchor="b"/>
                </a:tc>
              </a:tr>
              <a:tr h="273050">
                <a:tc>
                  <a:txBody>
                    <a:bodyPr/>
                    <a:lstStyle/>
                    <a:p>
                      <a:pPr algn="ctr" fontAlgn="b"/>
                      <a:r>
                        <a:rPr lang="en-US" sz="1800" u="none" strike="noStrike" dirty="0">
                          <a:effectLst/>
                        </a:rPr>
                        <a:t>102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7.4006</a:t>
                      </a:r>
                      <a:endParaRPr lang="en-US" sz="1800" b="0" i="0" u="none" strike="noStrike" dirty="0">
                        <a:solidFill>
                          <a:srgbClr val="000000"/>
                        </a:solidFill>
                        <a:effectLst/>
                        <a:latin typeface="Calibri"/>
                      </a:endParaRPr>
                    </a:p>
                  </a:txBody>
                  <a:tcPr marL="9525" marR="9525" marT="9525" marB="0" anchor="b"/>
                </a:tc>
              </a:tr>
              <a:tr h="273050">
                <a:tc>
                  <a:txBody>
                    <a:bodyPr/>
                    <a:lstStyle/>
                    <a:p>
                      <a:pPr algn="ctr" fontAlgn="b"/>
                      <a:r>
                        <a:rPr lang="en-US" sz="1800" u="none" strike="noStrike">
                          <a:effectLst/>
                        </a:rPr>
                        <a:t>119</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6.2486</a:t>
                      </a:r>
                      <a:endParaRPr lang="en-US" sz="1800" b="0" i="0" u="none" strike="noStrike" dirty="0">
                        <a:solidFill>
                          <a:srgbClr val="000000"/>
                        </a:solidFill>
                        <a:effectLst/>
                        <a:latin typeface="Calibri"/>
                      </a:endParaRPr>
                    </a:p>
                  </a:txBody>
                  <a:tcPr marL="9525" marR="9525" marT="9525" marB="0" anchor="b"/>
                </a:tc>
              </a:tr>
              <a:tr h="273050">
                <a:tc>
                  <a:txBody>
                    <a:bodyPr/>
                    <a:lstStyle/>
                    <a:p>
                      <a:pPr algn="ctr" fontAlgn="b"/>
                      <a:r>
                        <a:rPr lang="en-US" sz="1800" u="none" strike="noStrike">
                          <a:effectLst/>
                        </a:rPr>
                        <a:t>136</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4.3867</a:t>
                      </a:r>
                      <a:endParaRPr lang="en-US" sz="1800" b="0" i="0" u="none" strike="noStrike" dirty="0">
                        <a:solidFill>
                          <a:srgbClr val="000000"/>
                        </a:solidFill>
                        <a:effectLst/>
                        <a:latin typeface="Calibri"/>
                      </a:endParaRPr>
                    </a:p>
                  </a:txBody>
                  <a:tcPr marL="9525" marR="9525" marT="9525" marB="0" anchor="b"/>
                </a:tc>
              </a:tr>
              <a:tr h="273050">
                <a:tc>
                  <a:txBody>
                    <a:bodyPr/>
                    <a:lstStyle/>
                    <a:p>
                      <a:pPr algn="ctr" fontAlgn="b"/>
                      <a:r>
                        <a:rPr lang="en-US" sz="1800" u="none" strike="noStrike">
                          <a:effectLst/>
                        </a:rPr>
                        <a:t>153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2.1349</a:t>
                      </a:r>
                      <a:endParaRPr lang="en-US" sz="1800" b="0" i="0" u="none" strike="noStrike" dirty="0">
                        <a:solidFill>
                          <a:srgbClr val="000000"/>
                        </a:solidFill>
                        <a:effectLst/>
                        <a:latin typeface="Calibri"/>
                      </a:endParaRPr>
                    </a:p>
                  </a:txBody>
                  <a:tcPr marL="9525" marR="9525" marT="9525" marB="0" anchor="b"/>
                </a:tc>
              </a:tr>
              <a:tr h="273050">
                <a:tc>
                  <a:txBody>
                    <a:bodyPr/>
                    <a:lstStyle/>
                    <a:p>
                      <a:pPr algn="ctr" fontAlgn="b"/>
                      <a:r>
                        <a:rPr lang="en-US" sz="1800" u="none" strike="noStrike" dirty="0">
                          <a:effectLst/>
                        </a:rPr>
                        <a:t>170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0</a:t>
                      </a:r>
                      <a:endParaRPr lang="en-US" sz="1800" b="0" i="0" u="none" strike="noStrike" dirty="0">
                        <a:solidFill>
                          <a:srgbClr val="000000"/>
                        </a:solidFill>
                        <a:effectLst/>
                        <a:latin typeface="Calibri"/>
                      </a:endParaRPr>
                    </a:p>
                  </a:txBody>
                  <a:tcPr marL="9525" marR="9525" marT="9525" marB="0" anchor="b"/>
                </a:tc>
              </a:tr>
            </a:tbl>
          </a:graphicData>
        </a:graphic>
      </p:graphicFrame>
      <p:sp>
        <p:nvSpPr>
          <p:cNvPr id="16" name="Rectangle 15"/>
          <p:cNvSpPr/>
          <p:nvPr/>
        </p:nvSpPr>
        <p:spPr>
          <a:xfrm>
            <a:off x="5232755" y="1701225"/>
            <a:ext cx="3879290" cy="584775"/>
          </a:xfrm>
          <a:prstGeom prst="rect">
            <a:avLst/>
          </a:prstGeom>
        </p:spPr>
        <p:txBody>
          <a:bodyPr wrap="square">
            <a:spAutoFit/>
          </a:bodyPr>
          <a:lstStyle/>
          <a:p>
            <a:r>
              <a:rPr lang="en-US" sz="1600" b="1" i="1" dirty="0" smtClean="0">
                <a:solidFill>
                  <a:schemeClr val="bg1"/>
                </a:solidFill>
              </a:rPr>
              <a:t>Table 2.  Total</a:t>
            </a:r>
            <a:r>
              <a:rPr lang="en-US" sz="1600" i="1" dirty="0" smtClean="0">
                <a:solidFill>
                  <a:schemeClr val="bg1"/>
                </a:solidFill>
              </a:rPr>
              <a:t> Deflection results at each of the distances x, </a:t>
            </a:r>
            <a:r>
              <a:rPr lang="en-US" sz="1600" i="1" dirty="0" err="1" smtClean="0">
                <a:solidFill>
                  <a:schemeClr val="bg1"/>
                </a:solidFill>
              </a:rPr>
              <a:t>ft</a:t>
            </a:r>
            <a:r>
              <a:rPr lang="en-US" sz="1600" i="1" dirty="0" smtClean="0">
                <a:solidFill>
                  <a:schemeClr val="bg1"/>
                </a:solidFill>
              </a:rPr>
              <a:t> from the support.</a:t>
            </a:r>
            <a:endParaRPr lang="en-US" sz="1600" i="1" dirty="0"/>
          </a:p>
        </p:txBody>
      </p:sp>
    </p:spTree>
    <p:extLst>
      <p:ext uri="{BB962C8B-B14F-4D97-AF65-F5344CB8AC3E}">
        <p14:creationId xmlns:p14="http://schemas.microsoft.com/office/powerpoint/2010/main" val="202817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971800"/>
            <a:ext cx="8229600" cy="639762"/>
          </a:xfrm>
        </p:spPr>
        <p:txBody>
          <a:bodyPr/>
          <a:lstStyle/>
          <a:p>
            <a:r>
              <a:rPr lang="en-US" dirty="0" smtClean="0"/>
              <a:t>Environmental</a:t>
            </a:r>
            <a:endParaRPr lang="en-US" dirty="0"/>
          </a:p>
        </p:txBody>
      </p:sp>
      <p:sp>
        <p:nvSpPr>
          <p:cNvPr id="4" name="Text Placeholder 3"/>
          <p:cNvSpPr>
            <a:spLocks noGrp="1"/>
          </p:cNvSpPr>
          <p:nvPr>
            <p:ph type="body" sz="quarter" idx="10"/>
          </p:nvPr>
        </p:nvSpPr>
        <p:spPr>
          <a:xfrm>
            <a:off x="381000" y="5334000"/>
            <a:ext cx="8229600" cy="533400"/>
          </a:xfrm>
        </p:spPr>
        <p:txBody>
          <a:bodyPr/>
          <a:lstStyle/>
          <a:p>
            <a:r>
              <a:rPr lang="en-US" sz="2000" b="1" dirty="0" smtClean="0">
                <a:solidFill>
                  <a:schemeClr val="accent1">
                    <a:lumMod val="40000"/>
                    <a:lumOff val="60000"/>
                  </a:schemeClr>
                </a:solidFill>
              </a:rPr>
              <a:t>Presented by: Sarah Shaw</a:t>
            </a:r>
            <a:endParaRPr lang="en-US" sz="2000" b="1" dirty="0">
              <a:solidFill>
                <a:schemeClr val="accent1">
                  <a:lumMod val="40000"/>
                  <a:lumOff val="60000"/>
                </a:schemeClr>
              </a:solidFill>
            </a:endParaRPr>
          </a:p>
        </p:txBody>
      </p:sp>
    </p:spTree>
    <p:extLst>
      <p:ext uri="{BB962C8B-B14F-4D97-AF65-F5344CB8AC3E}">
        <p14:creationId xmlns:p14="http://schemas.microsoft.com/office/powerpoint/2010/main" val="50549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828800"/>
            <a:ext cx="7543800" cy="3657600"/>
          </a:xfrm>
        </p:spPr>
        <p:txBody>
          <a:bodyPr/>
          <a:lstStyle/>
          <a:p>
            <a:pPr>
              <a:lnSpc>
                <a:spcPct val="150000"/>
              </a:lnSpc>
              <a:buFont typeface="Arial" pitchFamily="34" charset="0"/>
              <a:buChar char="•"/>
            </a:pPr>
            <a:r>
              <a:rPr lang="en-US" b="1" dirty="0" smtClean="0"/>
              <a:t>Prepare Roadway Drainage Design for Brimfield/Palmer Bridge End of Site</a:t>
            </a:r>
          </a:p>
          <a:p>
            <a:pPr lvl="1">
              <a:lnSpc>
                <a:spcPct val="150000"/>
              </a:lnSpc>
              <a:buClr>
                <a:schemeClr val="bg1"/>
              </a:buClr>
            </a:pPr>
            <a:r>
              <a:rPr lang="en-US" sz="2000" dirty="0" smtClean="0"/>
              <a:t>Determine 10 year storm event peak discharge</a:t>
            </a:r>
            <a:endParaRPr lang="en-US" sz="1700" dirty="0"/>
          </a:p>
          <a:p>
            <a:pPr lvl="1">
              <a:lnSpc>
                <a:spcPct val="150000"/>
              </a:lnSpc>
              <a:buClr>
                <a:schemeClr val="bg1"/>
              </a:buClr>
            </a:pPr>
            <a:r>
              <a:rPr lang="en-US" sz="1800" dirty="0" smtClean="0"/>
              <a:t>Compute Hillside, Bridge, &amp; Roadway Drainage Areas</a:t>
            </a:r>
          </a:p>
          <a:p>
            <a:pPr lvl="1">
              <a:lnSpc>
                <a:spcPct val="150000"/>
              </a:lnSpc>
              <a:buClr>
                <a:schemeClr val="bg1"/>
              </a:buClr>
            </a:pPr>
            <a:r>
              <a:rPr lang="en-US" sz="1800" dirty="0" smtClean="0"/>
              <a:t>Calculate Required Manhole Inlet &amp; Outlet Elevations</a:t>
            </a:r>
          </a:p>
          <a:p>
            <a:pPr lvl="1">
              <a:lnSpc>
                <a:spcPct val="150000"/>
              </a:lnSpc>
              <a:buClr>
                <a:schemeClr val="bg1"/>
              </a:buClr>
            </a:pPr>
            <a:r>
              <a:rPr lang="en-US" sz="1800" dirty="0" smtClean="0"/>
              <a:t>Compute Required Drainpipe Sizes</a:t>
            </a:r>
          </a:p>
          <a:p>
            <a:pPr marL="914294" lvl="2" indent="0">
              <a:buNone/>
            </a:pPr>
            <a:endParaRPr lang="en-US" sz="1500" dirty="0"/>
          </a:p>
          <a:p>
            <a:pPr marL="914294" lvl="2" indent="0">
              <a:buNone/>
            </a:pPr>
            <a:endParaRPr lang="en-US" sz="1500" dirty="0" smtClean="0"/>
          </a:p>
          <a:p>
            <a:pPr lvl="2"/>
            <a:endParaRPr lang="en-US" sz="1500" dirty="0" smtClean="0"/>
          </a:p>
          <a:p>
            <a:pPr lvl="2"/>
            <a:endParaRPr lang="en-US" sz="1500" dirty="0" smtClean="0"/>
          </a:p>
          <a:p>
            <a:pPr lvl="2"/>
            <a:endParaRPr lang="en-US" sz="1500" dirty="0" smtClean="0"/>
          </a:p>
          <a:p>
            <a:pPr marL="0" indent="0" algn="ctr">
              <a:buNone/>
            </a:pPr>
            <a:endParaRPr lang="en-US" sz="3600" dirty="0"/>
          </a:p>
        </p:txBody>
      </p:sp>
      <p:sp>
        <p:nvSpPr>
          <p:cNvPr id="3" name="Title 2"/>
          <p:cNvSpPr>
            <a:spLocks noGrp="1"/>
          </p:cNvSpPr>
          <p:nvPr>
            <p:ph type="title"/>
          </p:nvPr>
        </p:nvSpPr>
        <p:spPr/>
        <p:txBody>
          <a:bodyPr/>
          <a:lstStyle/>
          <a:p>
            <a:r>
              <a:rPr lang="en-US" sz="2800" dirty="0" smtClean="0"/>
              <a:t>DRAINAGE AND EROSION CONTROL</a:t>
            </a:r>
            <a:endParaRPr lang="en-US" sz="2800" dirty="0"/>
          </a:p>
        </p:txBody>
      </p:sp>
      <p:sp>
        <p:nvSpPr>
          <p:cNvPr id="4" name="Rectangle 3"/>
          <p:cNvSpPr/>
          <p:nvPr/>
        </p:nvSpPr>
        <p:spPr>
          <a:xfrm>
            <a:off x="3505200" y="1066800"/>
            <a:ext cx="2199641" cy="477054"/>
          </a:xfrm>
          <a:prstGeom prst="rect">
            <a:avLst/>
          </a:prstGeom>
        </p:spPr>
        <p:txBody>
          <a:bodyPr wrap="none">
            <a:spAutoFit/>
          </a:bodyPr>
          <a:lstStyle/>
          <a:p>
            <a:r>
              <a:rPr lang="en-US" sz="2500" b="1" dirty="0" smtClean="0">
                <a:solidFill>
                  <a:schemeClr val="accent1">
                    <a:lumMod val="40000"/>
                    <a:lumOff val="60000"/>
                  </a:schemeClr>
                </a:solidFill>
                <a:latin typeface="Verdana"/>
                <a:cs typeface="Verdana"/>
              </a:rPr>
              <a:t>Objectives</a:t>
            </a:r>
            <a:r>
              <a:rPr lang="en-US" sz="2300" b="1" dirty="0" smtClean="0">
                <a:solidFill>
                  <a:schemeClr val="accent1">
                    <a:lumMod val="40000"/>
                    <a:lumOff val="60000"/>
                  </a:schemeClr>
                </a:solidFill>
                <a:latin typeface="Verdana"/>
                <a:cs typeface="Verdana"/>
              </a:rPr>
              <a:t>:</a:t>
            </a:r>
            <a:endParaRPr lang="en-US" sz="2300" dirty="0">
              <a:latin typeface="Verdana"/>
              <a:cs typeface="Verdana"/>
            </a:endParaRPr>
          </a:p>
        </p:txBody>
      </p:sp>
    </p:spTree>
    <p:extLst>
      <p:ext uri="{BB962C8B-B14F-4D97-AF65-F5344CB8AC3E}">
        <p14:creationId xmlns:p14="http://schemas.microsoft.com/office/powerpoint/2010/main" val="138407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400" i="1" dirty="0" smtClean="0"/>
              <a:t>Reference: MassDOT Highway Design Guide, 2006, Section 8-110</a:t>
            </a:r>
            <a:endParaRPr lang="en-US" sz="1600" i="1" dirty="0" smtClean="0"/>
          </a:p>
          <a:p>
            <a:pPr>
              <a:buFont typeface="Arial" pitchFamily="34" charset="0"/>
              <a:buChar char="•"/>
            </a:pPr>
            <a:endParaRPr lang="en-US" dirty="0" smtClean="0"/>
          </a:p>
          <a:p>
            <a:pPr>
              <a:buFont typeface="Arial" pitchFamily="34" charset="0"/>
              <a:buChar char="•"/>
            </a:pPr>
            <a:r>
              <a:rPr lang="en-US" b="1" dirty="0" smtClean="0"/>
              <a:t>Rational Method: </a:t>
            </a:r>
          </a:p>
          <a:p>
            <a:pPr>
              <a:buFont typeface="Arial" pitchFamily="34" charset="0"/>
              <a:buChar char="•"/>
            </a:pPr>
            <a:endParaRPr lang="en-US" dirty="0" smtClean="0"/>
          </a:p>
          <a:p>
            <a:pPr marL="0" indent="0" algn="ctr">
              <a:buNone/>
            </a:pPr>
            <a:r>
              <a:rPr lang="en-US" sz="4000" dirty="0" smtClean="0"/>
              <a:t>Q = C </a:t>
            </a:r>
            <a:r>
              <a:rPr lang="en-US" sz="4000" dirty="0" err="1" smtClean="0"/>
              <a:t>i</a:t>
            </a:r>
            <a:r>
              <a:rPr lang="en-US" sz="4000" dirty="0" smtClean="0"/>
              <a:t> A</a:t>
            </a:r>
          </a:p>
          <a:p>
            <a:pPr marL="0" indent="0">
              <a:lnSpc>
                <a:spcPct val="150000"/>
              </a:lnSpc>
              <a:buNone/>
            </a:pPr>
            <a:r>
              <a:rPr lang="en-US" sz="1600" dirty="0" smtClean="0"/>
              <a:t>where: 	</a:t>
            </a:r>
          </a:p>
          <a:p>
            <a:pPr marL="0" indent="0">
              <a:lnSpc>
                <a:spcPct val="150000"/>
              </a:lnSpc>
              <a:buNone/>
            </a:pPr>
            <a:r>
              <a:rPr lang="en-US" sz="1600" dirty="0" smtClean="0"/>
              <a:t>	Q = peak discharge (</a:t>
            </a:r>
            <a:r>
              <a:rPr lang="en-US" sz="1600" dirty="0" err="1" smtClean="0"/>
              <a:t>cfs</a:t>
            </a:r>
            <a:r>
              <a:rPr lang="en-US" sz="1600" dirty="0" smtClean="0"/>
              <a:t>)</a:t>
            </a:r>
          </a:p>
          <a:p>
            <a:pPr marL="0" indent="0">
              <a:lnSpc>
                <a:spcPct val="150000"/>
              </a:lnSpc>
              <a:buNone/>
            </a:pPr>
            <a:r>
              <a:rPr lang="en-US" sz="1600" dirty="0" smtClean="0"/>
              <a:t>	C = runoff coefficient</a:t>
            </a:r>
          </a:p>
          <a:p>
            <a:pPr marL="0" indent="0">
              <a:lnSpc>
                <a:spcPct val="150000"/>
              </a:lnSpc>
              <a:buNone/>
            </a:pPr>
            <a:r>
              <a:rPr lang="en-US" sz="1600" dirty="0" smtClean="0"/>
              <a:t>	</a:t>
            </a:r>
            <a:r>
              <a:rPr lang="en-US" sz="1600" dirty="0"/>
              <a:t> </a:t>
            </a:r>
            <a:r>
              <a:rPr lang="en-US" sz="1600" dirty="0" err="1" smtClean="0"/>
              <a:t>i</a:t>
            </a:r>
            <a:r>
              <a:rPr lang="en-US" sz="1600" dirty="0" smtClean="0"/>
              <a:t> = rainfall intensity (in/</a:t>
            </a:r>
            <a:r>
              <a:rPr lang="en-US" sz="1600" dirty="0" err="1" smtClean="0"/>
              <a:t>hr</a:t>
            </a:r>
            <a:r>
              <a:rPr lang="en-US" sz="1600" dirty="0" smtClean="0"/>
              <a:t>)</a:t>
            </a:r>
          </a:p>
          <a:p>
            <a:pPr marL="0" indent="0">
              <a:lnSpc>
                <a:spcPct val="150000"/>
              </a:lnSpc>
              <a:buNone/>
            </a:pPr>
            <a:r>
              <a:rPr lang="en-US" sz="1600" dirty="0" smtClean="0"/>
              <a:t>	A = drainage area (acres)</a:t>
            </a:r>
          </a:p>
        </p:txBody>
      </p:sp>
      <p:sp>
        <p:nvSpPr>
          <p:cNvPr id="3" name="Title 2"/>
          <p:cNvSpPr>
            <a:spLocks noGrp="1"/>
          </p:cNvSpPr>
          <p:nvPr>
            <p:ph type="title"/>
          </p:nvPr>
        </p:nvSpPr>
        <p:spPr/>
        <p:txBody>
          <a:bodyPr/>
          <a:lstStyle/>
          <a:p>
            <a:r>
              <a:rPr lang="en-US" sz="2800" dirty="0">
                <a:solidFill>
                  <a:prstClr val="white"/>
                </a:solidFill>
              </a:rPr>
              <a:t>DRAINAGE AND EROSION CONTROL</a:t>
            </a:r>
            <a:endParaRPr lang="en-US" dirty="0"/>
          </a:p>
        </p:txBody>
      </p:sp>
      <p:sp>
        <p:nvSpPr>
          <p:cNvPr id="4" name="Text Placeholder 3"/>
          <p:cNvSpPr>
            <a:spLocks noGrp="1"/>
          </p:cNvSpPr>
          <p:nvPr>
            <p:ph type="body" sz="quarter" idx="10"/>
          </p:nvPr>
        </p:nvSpPr>
        <p:spPr/>
        <p:txBody>
          <a:bodyPr/>
          <a:lstStyle/>
          <a:p>
            <a:pPr lvl="0"/>
            <a:r>
              <a:rPr lang="en-US" b="1" dirty="0" smtClean="0">
                <a:solidFill>
                  <a:srgbClr val="4F81BD">
                    <a:lumMod val="40000"/>
                    <a:lumOff val="60000"/>
                  </a:srgbClr>
                </a:solidFill>
              </a:rPr>
              <a:t>Module 7</a:t>
            </a:r>
            <a:endParaRPr lang="en-US" b="1" dirty="0">
              <a:solidFill>
                <a:srgbClr val="4F81BD">
                  <a:lumMod val="40000"/>
                  <a:lumOff val="60000"/>
                </a:srgbClr>
              </a:solidFill>
            </a:endParaRPr>
          </a:p>
        </p:txBody>
      </p:sp>
    </p:spTree>
    <p:extLst>
      <p:ext uri="{BB962C8B-B14F-4D97-AF65-F5344CB8AC3E}">
        <p14:creationId xmlns:p14="http://schemas.microsoft.com/office/powerpoint/2010/main" val="208376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buFont typeface="Arial" pitchFamily="34" charset="0"/>
              <a:buChar char="•"/>
            </a:pPr>
            <a:r>
              <a:rPr lang="en-US" sz="2400" b="1" dirty="0" smtClean="0"/>
              <a:t>Runoff Coefficient (C)</a:t>
            </a:r>
          </a:p>
          <a:p>
            <a:pPr lvl="1">
              <a:lnSpc>
                <a:spcPct val="150000"/>
              </a:lnSpc>
            </a:pPr>
            <a:r>
              <a:rPr lang="en-US" sz="1600" dirty="0" smtClean="0"/>
              <a:t>MassDOT Exhibit 8-8: hillside coefficient of 0.25 (woodland surface) </a:t>
            </a:r>
          </a:p>
          <a:p>
            <a:pPr lvl="1">
              <a:lnSpc>
                <a:spcPct val="150000"/>
              </a:lnSpc>
            </a:pPr>
            <a:r>
              <a:rPr lang="en-US" sz="1600" dirty="0" smtClean="0"/>
              <a:t>MassDOT Exhibit 8-9: bridge &amp; roadway surface coefficient of 0.95 (pavement)</a:t>
            </a:r>
          </a:p>
          <a:p>
            <a:pPr lvl="1">
              <a:lnSpc>
                <a:spcPct val="150000"/>
              </a:lnSpc>
            </a:pPr>
            <a:endParaRPr lang="en-US" sz="1600" dirty="0" smtClean="0"/>
          </a:p>
          <a:p>
            <a:pPr>
              <a:lnSpc>
                <a:spcPct val="150000"/>
              </a:lnSpc>
              <a:buFont typeface="Arial" pitchFamily="34" charset="0"/>
              <a:buChar char="•"/>
            </a:pPr>
            <a:r>
              <a:rPr lang="en-US" sz="2400" b="1" dirty="0" smtClean="0"/>
              <a:t>Drainage Area (A)</a:t>
            </a:r>
          </a:p>
          <a:p>
            <a:pPr lvl="1">
              <a:lnSpc>
                <a:spcPct val="150000"/>
              </a:lnSpc>
            </a:pPr>
            <a:r>
              <a:rPr lang="en-US" sz="1600" dirty="0" smtClean="0"/>
              <a:t>Bridge &amp; Roadway Areas: 0.34 </a:t>
            </a:r>
            <a:r>
              <a:rPr lang="en-US" sz="1600" dirty="0"/>
              <a:t>acres and 1.34 acres </a:t>
            </a:r>
            <a:r>
              <a:rPr lang="en-US" sz="1600" dirty="0" smtClean="0"/>
              <a:t>respectively</a:t>
            </a:r>
          </a:p>
          <a:p>
            <a:pPr lvl="1">
              <a:lnSpc>
                <a:spcPct val="150000"/>
              </a:lnSpc>
            </a:pPr>
            <a:r>
              <a:rPr lang="en-US" sz="1600" dirty="0" smtClean="0"/>
              <a:t>Hillside Area: 95 acres</a:t>
            </a:r>
          </a:p>
          <a:p>
            <a:pPr lvl="2">
              <a:lnSpc>
                <a:spcPct val="150000"/>
              </a:lnSpc>
            </a:pPr>
            <a:r>
              <a:rPr lang="en-US" sz="1600" dirty="0" smtClean="0"/>
              <a:t>Calculated from AutoCAD </a:t>
            </a:r>
          </a:p>
          <a:p>
            <a:pPr lvl="2">
              <a:lnSpc>
                <a:spcPct val="150000"/>
              </a:lnSpc>
            </a:pPr>
            <a:r>
              <a:rPr lang="en-US" sz="1600" dirty="0" smtClean="0"/>
              <a:t>Drainage Area Determined from Top of Hillside to Washington Road</a:t>
            </a:r>
          </a:p>
          <a:p>
            <a:pPr marL="0" indent="0">
              <a:buNone/>
            </a:pPr>
            <a:endParaRPr lang="en-US" sz="1600" dirty="0"/>
          </a:p>
        </p:txBody>
      </p:sp>
      <p:sp>
        <p:nvSpPr>
          <p:cNvPr id="3" name="Title 2"/>
          <p:cNvSpPr>
            <a:spLocks noGrp="1"/>
          </p:cNvSpPr>
          <p:nvPr>
            <p:ph type="title"/>
          </p:nvPr>
        </p:nvSpPr>
        <p:spPr/>
        <p:txBody>
          <a:bodyPr/>
          <a:lstStyle/>
          <a:p>
            <a:r>
              <a:rPr lang="en-US" sz="2800" dirty="0">
                <a:solidFill>
                  <a:prstClr val="white"/>
                </a:solidFill>
              </a:rPr>
              <a:t>DRAINAGE AND EROSION CONTROL</a:t>
            </a:r>
            <a:endParaRPr lang="en-US" dirty="0"/>
          </a:p>
        </p:txBody>
      </p:sp>
      <p:sp>
        <p:nvSpPr>
          <p:cNvPr id="4" name="Text Placeholder 3"/>
          <p:cNvSpPr>
            <a:spLocks noGrp="1"/>
          </p:cNvSpPr>
          <p:nvPr>
            <p:ph type="body" sz="quarter" idx="10"/>
          </p:nvPr>
        </p:nvSpPr>
        <p:spPr/>
        <p:txBody>
          <a:bodyPr/>
          <a:lstStyle/>
          <a:p>
            <a:pPr lvl="0"/>
            <a:r>
              <a:rPr lang="en-US" b="1" dirty="0">
                <a:solidFill>
                  <a:srgbClr val="4F81BD">
                    <a:lumMod val="40000"/>
                    <a:lumOff val="60000"/>
                  </a:srgbClr>
                </a:solidFill>
              </a:rPr>
              <a:t>Module 7</a:t>
            </a:r>
          </a:p>
        </p:txBody>
      </p:sp>
    </p:spTree>
    <p:extLst>
      <p:ext uri="{BB962C8B-B14F-4D97-AF65-F5344CB8AC3E}">
        <p14:creationId xmlns:p14="http://schemas.microsoft.com/office/powerpoint/2010/main" val="155624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solidFill>
                  <a:prstClr val="white"/>
                </a:solidFill>
              </a:rPr>
              <a:t>DRAINAGE AND EROSION CONTROL</a:t>
            </a:r>
            <a:endParaRPr lang="en-US" dirty="0"/>
          </a:p>
        </p:txBody>
      </p:sp>
      <p:sp>
        <p:nvSpPr>
          <p:cNvPr id="4" name="Text Placeholder 3"/>
          <p:cNvSpPr>
            <a:spLocks noGrp="1"/>
          </p:cNvSpPr>
          <p:nvPr>
            <p:ph type="body" sz="quarter" idx="10"/>
          </p:nvPr>
        </p:nvSpPr>
        <p:spPr/>
        <p:txBody>
          <a:bodyPr/>
          <a:lstStyle/>
          <a:p>
            <a:pPr lvl="0"/>
            <a:endParaRPr lang="en-US" b="1" dirty="0" smtClean="0">
              <a:solidFill>
                <a:srgbClr val="4F81BD">
                  <a:lumMod val="40000"/>
                  <a:lumOff val="60000"/>
                </a:srgbClr>
              </a:solidFill>
            </a:endParaRPr>
          </a:p>
          <a:p>
            <a:pPr lvl="0"/>
            <a:r>
              <a:rPr lang="en-US" b="1" dirty="0" smtClean="0">
                <a:solidFill>
                  <a:srgbClr val="4F81BD">
                    <a:lumMod val="40000"/>
                    <a:lumOff val="60000"/>
                  </a:srgbClr>
                </a:solidFill>
              </a:rPr>
              <a:t>Module </a:t>
            </a:r>
            <a:r>
              <a:rPr lang="en-US" b="1" dirty="0">
                <a:solidFill>
                  <a:srgbClr val="4F81BD">
                    <a:lumMod val="40000"/>
                    <a:lumOff val="60000"/>
                  </a:srgbClr>
                </a:solidFill>
              </a:rPr>
              <a:t>7</a:t>
            </a:r>
          </a:p>
          <a:p>
            <a:endParaRPr lang="en-US" dirty="0"/>
          </a:p>
        </p:txBody>
      </p:sp>
      <p:pic>
        <p:nvPicPr>
          <p:cNvPr id="5" name="Content Placeholder 4"/>
          <p:cNvPicPr>
            <a:picLocks noGrp="1"/>
          </p:cNvPicPr>
          <p:nvPr>
            <p:ph idx="1"/>
          </p:nvPr>
        </p:nvPicPr>
        <p:blipFill rotWithShape="1">
          <a:blip r:embed="rId2"/>
          <a:srcRect l="17949" t="21026" r="19872" b="23845"/>
          <a:stretch/>
        </p:blipFill>
        <p:spPr bwMode="auto">
          <a:xfrm>
            <a:off x="685800" y="1752600"/>
            <a:ext cx="7772400" cy="4108959"/>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2286000" y="5867400"/>
            <a:ext cx="4572000" cy="338554"/>
          </a:xfrm>
          <a:prstGeom prst="rect">
            <a:avLst/>
          </a:prstGeom>
        </p:spPr>
        <p:txBody>
          <a:bodyPr>
            <a:spAutoFit/>
          </a:bodyPr>
          <a:lstStyle/>
          <a:p>
            <a:r>
              <a:rPr lang="en-US" sz="1600" i="1" dirty="0" smtClean="0">
                <a:solidFill>
                  <a:schemeClr val="bg1"/>
                </a:solidFill>
              </a:rPr>
              <a:t>Figure 12. CAD drawing of the Area studied </a:t>
            </a:r>
            <a:endParaRPr lang="en-US" sz="1600" i="1" dirty="0">
              <a:solidFill>
                <a:schemeClr val="bg1"/>
              </a:solidFill>
            </a:endParaRPr>
          </a:p>
        </p:txBody>
      </p:sp>
    </p:spTree>
    <p:extLst>
      <p:ext uri="{BB962C8B-B14F-4D97-AF65-F5344CB8AC3E}">
        <p14:creationId xmlns:p14="http://schemas.microsoft.com/office/powerpoint/2010/main" val="424607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BRIDGE DESIGN INTRODUCTION</a:t>
            </a:r>
            <a:endParaRPr lang="en-US" dirty="0"/>
          </a:p>
        </p:txBody>
      </p:sp>
      <p:graphicFrame>
        <p:nvGraphicFramePr>
          <p:cNvPr id="4" name="Chart 3"/>
          <p:cNvGraphicFramePr/>
          <p:nvPr>
            <p:extLst>
              <p:ext uri="{D42A27DB-BD31-4B8C-83A1-F6EECF244321}">
                <p14:modId xmlns:p14="http://schemas.microsoft.com/office/powerpoint/2010/main" val="2550248779"/>
              </p:ext>
            </p:extLst>
          </p:nvPr>
        </p:nvGraphicFramePr>
        <p:xfrm>
          <a:off x="914400" y="1600200"/>
          <a:ext cx="7086600" cy="4495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5449962"/>
      </p:ext>
    </p:extLst>
  </p:cSld>
  <p:clrMapOvr>
    <a:masterClrMapping/>
  </p:clrMapOvr>
  <mc:AlternateContent xmlns:mc="http://schemas.openxmlformats.org/markup-compatibility/2006" xmlns:p14="http://schemas.microsoft.com/office/powerpoint/2010/main">
    <mc:Choice Requires="p14">
      <p:transition spd="med" p14:dur="700" advTm="1123">
        <p:fade/>
      </p:transition>
    </mc:Choice>
    <mc:Fallback xmlns="">
      <p:transition spd="med" advTm="1123">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28600" y="990601"/>
            <a:ext cx="4419600" cy="5029199"/>
          </a:xfrm>
        </p:spPr>
        <p:txBody>
          <a:bodyPr/>
          <a:lstStyle/>
          <a:p>
            <a:pPr marL="0" indent="0">
              <a:buClr>
                <a:srgbClr val="92D050"/>
              </a:buClr>
              <a:buNone/>
            </a:pPr>
            <a:endParaRPr lang="en-US" sz="2400" u="sng" dirty="0" smtClean="0"/>
          </a:p>
          <a:p>
            <a:pPr marL="0" indent="0">
              <a:buClr>
                <a:srgbClr val="92D050"/>
              </a:buClr>
              <a:buNone/>
            </a:pPr>
            <a:r>
              <a:rPr lang="en-US" sz="2400" b="1" dirty="0" smtClean="0"/>
              <a:t>Rainfall Intensity (</a:t>
            </a:r>
            <a:r>
              <a:rPr lang="en-US" sz="2400" b="1" dirty="0" err="1" smtClean="0"/>
              <a:t>i</a:t>
            </a:r>
            <a:r>
              <a:rPr lang="en-US" sz="2400" b="1" dirty="0" smtClean="0"/>
              <a:t>)</a:t>
            </a:r>
          </a:p>
          <a:p>
            <a:r>
              <a:rPr lang="en-US" sz="2100" dirty="0" smtClean="0"/>
              <a:t>Hill Drainage Area</a:t>
            </a:r>
          </a:p>
          <a:p>
            <a:pPr lvl="1">
              <a:lnSpc>
                <a:spcPct val="150000"/>
              </a:lnSpc>
              <a:spcBef>
                <a:spcPts val="0"/>
              </a:spcBef>
              <a:buFont typeface="Arial" pitchFamily="34" charset="0"/>
              <a:buChar char="•"/>
            </a:pPr>
            <a:r>
              <a:rPr lang="en-US" sz="1600" dirty="0" smtClean="0"/>
              <a:t>Watercourse Slope = 21%</a:t>
            </a:r>
          </a:p>
          <a:p>
            <a:pPr lvl="1">
              <a:lnSpc>
                <a:spcPct val="150000"/>
              </a:lnSpc>
              <a:spcBef>
                <a:spcPts val="0"/>
              </a:spcBef>
              <a:buFont typeface="Arial" pitchFamily="34" charset="0"/>
              <a:buChar char="•"/>
            </a:pPr>
            <a:r>
              <a:rPr lang="en-US" sz="1600" dirty="0" smtClean="0"/>
              <a:t>Exhibit 8-11 Yields Average Velocity of Overland Flow: 1.2 </a:t>
            </a:r>
            <a:r>
              <a:rPr lang="en-US" sz="1600" dirty="0" err="1" smtClean="0"/>
              <a:t>ft</a:t>
            </a:r>
            <a:r>
              <a:rPr lang="en-US" sz="1600" dirty="0" smtClean="0"/>
              <a:t>/s</a:t>
            </a:r>
          </a:p>
          <a:p>
            <a:pPr lvl="1">
              <a:lnSpc>
                <a:spcPct val="150000"/>
              </a:lnSpc>
              <a:spcBef>
                <a:spcPts val="0"/>
              </a:spcBef>
              <a:buFont typeface="Arial" pitchFamily="34" charset="0"/>
              <a:buChar char="•"/>
            </a:pPr>
            <a:r>
              <a:rPr lang="en-US" sz="1600" dirty="0" smtClean="0"/>
              <a:t>Travel Time: 53 minutes</a:t>
            </a:r>
          </a:p>
          <a:p>
            <a:pPr lvl="1">
              <a:lnSpc>
                <a:spcPct val="150000"/>
              </a:lnSpc>
              <a:spcBef>
                <a:spcPts val="0"/>
              </a:spcBef>
              <a:buFont typeface="Arial" pitchFamily="34" charset="0"/>
              <a:buChar char="•"/>
            </a:pPr>
            <a:r>
              <a:rPr lang="en-US" sz="1600" dirty="0" smtClean="0"/>
              <a:t>Exhibit 8-15 Yields: </a:t>
            </a:r>
            <a:r>
              <a:rPr lang="en-US" sz="1600" dirty="0" err="1" smtClean="0"/>
              <a:t>i</a:t>
            </a:r>
            <a:r>
              <a:rPr lang="en-US" sz="1600" dirty="0" smtClean="0"/>
              <a:t> = </a:t>
            </a:r>
            <a:r>
              <a:rPr lang="en-US" sz="1600" b="1" dirty="0" smtClean="0"/>
              <a:t>1.9 in/</a:t>
            </a:r>
            <a:r>
              <a:rPr lang="en-US" sz="1600" b="1" dirty="0" err="1" smtClean="0"/>
              <a:t>hr</a:t>
            </a:r>
            <a:r>
              <a:rPr lang="en-US" sz="1600" b="1" dirty="0" smtClean="0"/>
              <a:t> </a:t>
            </a:r>
            <a:endParaRPr lang="en-US" sz="2000" dirty="0" smtClean="0"/>
          </a:p>
          <a:p>
            <a:pPr marL="0" indent="0">
              <a:buNone/>
            </a:pPr>
            <a:endParaRPr lang="en-US" sz="2100" b="1" dirty="0" smtClean="0"/>
          </a:p>
          <a:p>
            <a:r>
              <a:rPr lang="en-US" sz="2100" b="1" dirty="0" smtClean="0"/>
              <a:t>Bridge </a:t>
            </a:r>
            <a:r>
              <a:rPr lang="en-US" sz="2100" b="1" dirty="0"/>
              <a:t>&amp; Roadway Area</a:t>
            </a:r>
          </a:p>
          <a:p>
            <a:pPr lvl="1">
              <a:lnSpc>
                <a:spcPct val="150000"/>
              </a:lnSpc>
              <a:buFont typeface="Arial" pitchFamily="34" charset="0"/>
              <a:buChar char="•"/>
            </a:pPr>
            <a:r>
              <a:rPr lang="en-US" sz="1600" dirty="0"/>
              <a:t>Travel Time: 5 minutes</a:t>
            </a:r>
          </a:p>
          <a:p>
            <a:pPr lvl="1">
              <a:lnSpc>
                <a:spcPct val="150000"/>
              </a:lnSpc>
              <a:buFont typeface="Arial" pitchFamily="34" charset="0"/>
              <a:buChar char="•"/>
            </a:pPr>
            <a:r>
              <a:rPr lang="en-US" sz="1600" dirty="0"/>
              <a:t>Rainfall Intensity: </a:t>
            </a:r>
            <a:r>
              <a:rPr lang="en-US" sz="1600" b="1" dirty="0"/>
              <a:t>6.2 in/</a:t>
            </a:r>
            <a:r>
              <a:rPr lang="en-US" sz="1600" b="1" dirty="0" err="1"/>
              <a:t>hr</a:t>
            </a:r>
            <a:endParaRPr lang="en-US" sz="1600" b="1" dirty="0"/>
          </a:p>
          <a:p>
            <a:endParaRPr lang="en-US" sz="1900" dirty="0" smtClean="0"/>
          </a:p>
        </p:txBody>
      </p:sp>
      <p:sp>
        <p:nvSpPr>
          <p:cNvPr id="3" name="Title 2"/>
          <p:cNvSpPr>
            <a:spLocks noGrp="1"/>
          </p:cNvSpPr>
          <p:nvPr>
            <p:ph type="title"/>
          </p:nvPr>
        </p:nvSpPr>
        <p:spPr/>
        <p:txBody>
          <a:bodyPr/>
          <a:lstStyle/>
          <a:p>
            <a:r>
              <a:rPr lang="en-US" sz="2800" dirty="0">
                <a:solidFill>
                  <a:prstClr val="white"/>
                </a:solidFill>
              </a:rPr>
              <a:t>DRAINAGE AND EROSION CONTROL</a:t>
            </a:r>
            <a:endParaRPr lang="en-US" dirty="0"/>
          </a:p>
        </p:txBody>
      </p:sp>
      <p:sp>
        <p:nvSpPr>
          <p:cNvPr id="4" name="Text Placeholder 3"/>
          <p:cNvSpPr>
            <a:spLocks noGrp="1"/>
          </p:cNvSpPr>
          <p:nvPr>
            <p:ph type="body" sz="quarter" idx="10"/>
          </p:nvPr>
        </p:nvSpPr>
        <p:spPr/>
        <p:txBody>
          <a:bodyPr/>
          <a:lstStyle/>
          <a:p>
            <a:pPr lvl="0"/>
            <a:r>
              <a:rPr lang="en-US" b="1" dirty="0">
                <a:solidFill>
                  <a:srgbClr val="4F81BD">
                    <a:lumMod val="40000"/>
                    <a:lumOff val="60000"/>
                  </a:srgbClr>
                </a:solidFill>
              </a:rPr>
              <a:t>Module 7</a:t>
            </a:r>
          </a:p>
        </p:txBody>
      </p:sp>
      <p:pic>
        <p:nvPicPr>
          <p:cNvPr id="7" name="Picture 6"/>
          <p:cNvPicPr/>
          <p:nvPr/>
        </p:nvPicPr>
        <p:blipFill rotWithShape="1">
          <a:blip r:embed="rId2"/>
          <a:srcRect l="39423" t="28718" r="37179" b="28718"/>
          <a:stretch/>
        </p:blipFill>
        <p:spPr bwMode="auto">
          <a:xfrm>
            <a:off x="5105400" y="1676400"/>
            <a:ext cx="3200400" cy="4191000"/>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4572000" y="5943600"/>
            <a:ext cx="3785973" cy="369332"/>
          </a:xfrm>
          <a:prstGeom prst="rect">
            <a:avLst/>
          </a:prstGeom>
        </p:spPr>
        <p:txBody>
          <a:bodyPr wrap="none">
            <a:spAutoFit/>
          </a:bodyPr>
          <a:lstStyle/>
          <a:p>
            <a:r>
              <a:rPr lang="en-US" i="1" dirty="0">
                <a:solidFill>
                  <a:schemeClr val="bg1"/>
                </a:solidFill>
              </a:rPr>
              <a:t>Figure </a:t>
            </a:r>
            <a:r>
              <a:rPr lang="en-US" i="1" dirty="0" smtClean="0">
                <a:solidFill>
                  <a:schemeClr val="bg1"/>
                </a:solidFill>
              </a:rPr>
              <a:t>13. Mass Highway Design Chart</a:t>
            </a:r>
            <a:endParaRPr lang="en-US" dirty="0">
              <a:solidFill>
                <a:schemeClr val="bg1"/>
              </a:solidFill>
            </a:endParaRPr>
          </a:p>
        </p:txBody>
      </p:sp>
    </p:spTree>
    <p:extLst>
      <p:ext uri="{BB962C8B-B14F-4D97-AF65-F5344CB8AC3E}">
        <p14:creationId xmlns:p14="http://schemas.microsoft.com/office/powerpoint/2010/main" val="3953059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200000"/>
              </a:lnSpc>
              <a:buNone/>
            </a:pPr>
            <a:r>
              <a:rPr lang="en-US" sz="2800" u="sng" dirty="0" smtClean="0"/>
              <a:t>Peak Discharge Results:</a:t>
            </a:r>
          </a:p>
          <a:p>
            <a:pPr marL="0" indent="0">
              <a:lnSpc>
                <a:spcPct val="200000"/>
              </a:lnSpc>
              <a:buNone/>
            </a:pPr>
            <a:endParaRPr lang="en-US" sz="1800" dirty="0" smtClean="0"/>
          </a:p>
          <a:p>
            <a:pPr lvl="1">
              <a:lnSpc>
                <a:spcPct val="200000"/>
              </a:lnSpc>
            </a:pPr>
            <a:endParaRPr lang="en-US" sz="1500" dirty="0" smtClean="0"/>
          </a:p>
          <a:p>
            <a:pPr>
              <a:lnSpc>
                <a:spcPct val="200000"/>
              </a:lnSpc>
            </a:pPr>
            <a:endParaRPr lang="en-US" sz="1800" dirty="0"/>
          </a:p>
        </p:txBody>
      </p:sp>
      <p:sp>
        <p:nvSpPr>
          <p:cNvPr id="4" name="Title 3"/>
          <p:cNvSpPr>
            <a:spLocks noGrp="1"/>
          </p:cNvSpPr>
          <p:nvPr>
            <p:ph type="title"/>
          </p:nvPr>
        </p:nvSpPr>
        <p:spPr/>
        <p:txBody>
          <a:bodyPr/>
          <a:lstStyle/>
          <a:p>
            <a:r>
              <a:rPr lang="en-US" sz="2800" dirty="0">
                <a:solidFill>
                  <a:prstClr val="white"/>
                </a:solidFill>
              </a:rPr>
              <a:t>DRAINAGE AND EROSION CONTROL</a:t>
            </a:r>
            <a:endParaRPr lang="en-US" dirty="0"/>
          </a:p>
        </p:txBody>
      </p:sp>
      <p:pic>
        <p:nvPicPr>
          <p:cNvPr id="6" name="Picture 5"/>
          <p:cNvPicPr/>
          <p:nvPr/>
        </p:nvPicPr>
        <p:blipFill>
          <a:blip r:embed="rId2">
            <a:lum bright="93000"/>
            <a:extLst>
              <a:ext uri="{28A0092B-C50C-407E-A947-70E740481C1C}">
                <a14:useLocalDpi xmlns:a14="http://schemas.microsoft.com/office/drawing/2010/main" val="0"/>
              </a:ext>
            </a:extLst>
          </a:blip>
          <a:srcRect/>
          <a:stretch>
            <a:fillRect/>
          </a:stretch>
        </p:blipFill>
        <p:spPr bwMode="auto">
          <a:xfrm>
            <a:off x="533400" y="3103799"/>
            <a:ext cx="8153400" cy="2230201"/>
          </a:xfrm>
          <a:prstGeom prst="rect">
            <a:avLst/>
          </a:prstGeom>
          <a:noFill/>
          <a:ln>
            <a:noFill/>
          </a:ln>
        </p:spPr>
      </p:pic>
      <p:sp>
        <p:nvSpPr>
          <p:cNvPr id="8" name="Rectangle 7"/>
          <p:cNvSpPr/>
          <p:nvPr/>
        </p:nvSpPr>
        <p:spPr>
          <a:xfrm>
            <a:off x="533400" y="2709446"/>
            <a:ext cx="4921045" cy="338554"/>
          </a:xfrm>
          <a:prstGeom prst="rect">
            <a:avLst/>
          </a:prstGeom>
        </p:spPr>
        <p:txBody>
          <a:bodyPr wrap="square">
            <a:spAutoFit/>
          </a:bodyPr>
          <a:lstStyle/>
          <a:p>
            <a:r>
              <a:rPr lang="en-US" sz="1600" b="1" i="1" dirty="0" smtClean="0">
                <a:solidFill>
                  <a:schemeClr val="bg1"/>
                </a:solidFill>
              </a:rPr>
              <a:t>Table 3.  Manhole Locations and Runoff values obtained</a:t>
            </a:r>
            <a:endParaRPr lang="en-US" sz="1600" i="1" dirty="0"/>
          </a:p>
        </p:txBody>
      </p:sp>
    </p:spTree>
    <p:extLst>
      <p:ext uri="{BB962C8B-B14F-4D97-AF65-F5344CB8AC3E}">
        <p14:creationId xmlns:p14="http://schemas.microsoft.com/office/powerpoint/2010/main" val="423038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sz="2800" dirty="0" smtClean="0"/>
              <a:t>Inlet/Outlet Elevations</a:t>
            </a:r>
            <a:endParaRPr lang="en-US" sz="1800" u="sng" dirty="0"/>
          </a:p>
          <a:p>
            <a:pPr lvl="1"/>
            <a:endParaRPr lang="en-US" sz="1800" u="sng" dirty="0" smtClean="0"/>
          </a:p>
          <a:p>
            <a:pPr marL="457146" lvl="1" indent="0">
              <a:buNone/>
            </a:pPr>
            <a:endParaRPr lang="en-US" sz="1800" u="sng" dirty="0" smtClean="0"/>
          </a:p>
          <a:p>
            <a:pPr marL="57143" indent="0">
              <a:buNone/>
            </a:pPr>
            <a:endParaRPr lang="en-US" sz="2100" u="sng" dirty="0"/>
          </a:p>
        </p:txBody>
      </p:sp>
      <p:sp>
        <p:nvSpPr>
          <p:cNvPr id="3" name="Title 2"/>
          <p:cNvSpPr>
            <a:spLocks noGrp="1"/>
          </p:cNvSpPr>
          <p:nvPr>
            <p:ph type="title"/>
          </p:nvPr>
        </p:nvSpPr>
        <p:spPr/>
        <p:txBody>
          <a:bodyPr/>
          <a:lstStyle/>
          <a:p>
            <a:r>
              <a:rPr lang="en-US" sz="2800" dirty="0">
                <a:solidFill>
                  <a:prstClr val="white"/>
                </a:solidFill>
              </a:rPr>
              <a:t>DRAINAGE AND EROSION CONTROL</a:t>
            </a:r>
            <a:endParaRPr lang="en-US" dirty="0"/>
          </a:p>
        </p:txBody>
      </p:sp>
      <p:sp>
        <p:nvSpPr>
          <p:cNvPr id="4" name="Text Placeholder 3"/>
          <p:cNvSpPr>
            <a:spLocks noGrp="1"/>
          </p:cNvSpPr>
          <p:nvPr>
            <p:ph type="body" sz="quarter" idx="10"/>
          </p:nvPr>
        </p:nvSpPr>
        <p:spPr/>
        <p:txBody>
          <a:bodyPr/>
          <a:lstStyle/>
          <a:p>
            <a:pPr lvl="0"/>
            <a:endParaRPr lang="en-US" b="1" dirty="0" smtClean="0">
              <a:solidFill>
                <a:srgbClr val="4F81BD">
                  <a:lumMod val="40000"/>
                  <a:lumOff val="60000"/>
                </a:srgbClr>
              </a:solidFill>
            </a:endParaRPr>
          </a:p>
          <a:p>
            <a:pPr lvl="0"/>
            <a:r>
              <a:rPr lang="en-US" b="1" dirty="0" smtClean="0">
                <a:solidFill>
                  <a:srgbClr val="4F81BD">
                    <a:lumMod val="40000"/>
                    <a:lumOff val="60000"/>
                  </a:srgbClr>
                </a:solidFill>
              </a:rPr>
              <a:t>Module </a:t>
            </a:r>
            <a:r>
              <a:rPr lang="en-US" b="1" dirty="0">
                <a:solidFill>
                  <a:srgbClr val="4F81BD">
                    <a:lumMod val="40000"/>
                    <a:lumOff val="60000"/>
                  </a:srgbClr>
                </a:solidFill>
              </a:rPr>
              <a:t>7</a:t>
            </a:r>
          </a:p>
          <a:p>
            <a:endParaRPr lang="en-US" dirty="0"/>
          </a:p>
        </p:txBody>
      </p:sp>
      <p:pic>
        <p:nvPicPr>
          <p:cNvPr id="5" name="Picture 4"/>
          <p:cNvPicPr/>
          <p:nvPr/>
        </p:nvPicPr>
        <p:blipFill rotWithShape="1">
          <a:blip r:embed="rId2"/>
          <a:srcRect l="12661" t="27692" r="8654" b="29744"/>
          <a:stretch/>
        </p:blipFill>
        <p:spPr bwMode="auto">
          <a:xfrm>
            <a:off x="1110574" y="2514600"/>
            <a:ext cx="6934200" cy="3012332"/>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2590800" y="5791200"/>
            <a:ext cx="3785973" cy="369332"/>
          </a:xfrm>
          <a:prstGeom prst="rect">
            <a:avLst/>
          </a:prstGeom>
        </p:spPr>
        <p:txBody>
          <a:bodyPr wrap="none">
            <a:spAutoFit/>
          </a:bodyPr>
          <a:lstStyle/>
          <a:p>
            <a:r>
              <a:rPr lang="en-US" i="1" dirty="0">
                <a:solidFill>
                  <a:schemeClr val="bg1"/>
                </a:solidFill>
              </a:rPr>
              <a:t>Figure </a:t>
            </a:r>
            <a:r>
              <a:rPr lang="en-US" i="1" dirty="0" smtClean="0">
                <a:solidFill>
                  <a:schemeClr val="bg1"/>
                </a:solidFill>
              </a:rPr>
              <a:t>14. Mass Highway Design Chart</a:t>
            </a:r>
            <a:endParaRPr lang="en-US" dirty="0">
              <a:solidFill>
                <a:schemeClr val="bg1"/>
              </a:solidFill>
            </a:endParaRPr>
          </a:p>
        </p:txBody>
      </p:sp>
    </p:spTree>
    <p:extLst>
      <p:ext uri="{BB962C8B-B14F-4D97-AF65-F5344CB8AC3E}">
        <p14:creationId xmlns:p14="http://schemas.microsoft.com/office/powerpoint/2010/main" val="67017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marL="0" indent="0">
              <a:buNone/>
            </a:pPr>
            <a:endParaRPr lang="en-US" dirty="0"/>
          </a:p>
        </p:txBody>
      </p:sp>
      <p:sp>
        <p:nvSpPr>
          <p:cNvPr id="3" name="Title 2"/>
          <p:cNvSpPr>
            <a:spLocks noGrp="1"/>
          </p:cNvSpPr>
          <p:nvPr>
            <p:ph type="title"/>
          </p:nvPr>
        </p:nvSpPr>
        <p:spPr/>
        <p:txBody>
          <a:bodyPr/>
          <a:lstStyle/>
          <a:p>
            <a:r>
              <a:rPr lang="en-US" sz="2800" dirty="0">
                <a:solidFill>
                  <a:prstClr val="white"/>
                </a:solidFill>
              </a:rPr>
              <a:t>DRAINAGE AND EROSION CONTROL</a:t>
            </a:r>
            <a:endParaRPr lang="en-US" dirty="0"/>
          </a:p>
        </p:txBody>
      </p:sp>
      <p:sp>
        <p:nvSpPr>
          <p:cNvPr id="4" name="Text Placeholder 3"/>
          <p:cNvSpPr>
            <a:spLocks noGrp="1"/>
          </p:cNvSpPr>
          <p:nvPr>
            <p:ph type="body" sz="quarter" idx="10"/>
          </p:nvPr>
        </p:nvSpPr>
        <p:spPr>
          <a:xfrm>
            <a:off x="457200" y="914400"/>
            <a:ext cx="8229600" cy="533400"/>
          </a:xfrm>
        </p:spPr>
        <p:txBody>
          <a:bodyPr/>
          <a:lstStyle/>
          <a:p>
            <a:pPr lvl="0"/>
            <a:endParaRPr lang="en-US" b="1" dirty="0" smtClean="0">
              <a:solidFill>
                <a:srgbClr val="4F81BD">
                  <a:lumMod val="40000"/>
                  <a:lumOff val="60000"/>
                </a:srgbClr>
              </a:solidFill>
            </a:endParaRPr>
          </a:p>
          <a:p>
            <a:pPr lvl="0"/>
            <a:r>
              <a:rPr lang="en-US" b="1" dirty="0" smtClean="0">
                <a:solidFill>
                  <a:srgbClr val="4F81BD">
                    <a:lumMod val="40000"/>
                    <a:lumOff val="60000"/>
                  </a:srgbClr>
                </a:solidFill>
              </a:rPr>
              <a:t>Module </a:t>
            </a:r>
            <a:r>
              <a:rPr lang="en-US" b="1" dirty="0">
                <a:solidFill>
                  <a:srgbClr val="4F81BD">
                    <a:lumMod val="40000"/>
                    <a:lumOff val="60000"/>
                  </a:srgbClr>
                </a:solidFill>
              </a:rPr>
              <a:t>7</a:t>
            </a:r>
          </a:p>
          <a:p>
            <a:endParaRPr lang="en-US" dirty="0"/>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54747" y="3869828"/>
            <a:ext cx="8034505" cy="217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85800" y="1524000"/>
            <a:ext cx="7772400" cy="2031325"/>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Initial Ground Elevation, MH1: 383.4’</a:t>
            </a:r>
          </a:p>
          <a:p>
            <a:pPr marL="285750" indent="-285750">
              <a:buFont typeface="Arial" pitchFamily="34" charset="0"/>
              <a:buChar char="•"/>
            </a:pPr>
            <a:r>
              <a:rPr lang="en-US" dirty="0" smtClean="0">
                <a:solidFill>
                  <a:schemeClr val="bg1"/>
                </a:solidFill>
              </a:rPr>
              <a:t>3’ Ground Cover </a:t>
            </a:r>
          </a:p>
          <a:p>
            <a:pPr marL="285750" indent="-285750">
              <a:buFont typeface="Arial" pitchFamily="34" charset="0"/>
              <a:buChar char="•"/>
            </a:pPr>
            <a:r>
              <a:rPr lang="en-US" dirty="0" smtClean="0">
                <a:solidFill>
                  <a:schemeClr val="bg1"/>
                </a:solidFill>
              </a:rPr>
              <a:t>1% Total Downward Drainage Slope Along Roadway</a:t>
            </a:r>
          </a:p>
          <a:p>
            <a:pPr marL="285750" indent="-285750">
              <a:buFont typeface="Arial" pitchFamily="34" charset="0"/>
              <a:buChar char="•"/>
            </a:pPr>
            <a:r>
              <a:rPr lang="en-US" dirty="0" smtClean="0">
                <a:solidFill>
                  <a:schemeClr val="bg1"/>
                </a:solidFill>
              </a:rPr>
              <a:t>Manhole 8’ Depth</a:t>
            </a:r>
          </a:p>
          <a:p>
            <a:pPr marL="285750" indent="-285750">
              <a:buFont typeface="Arial" pitchFamily="34" charset="0"/>
              <a:buChar char="•"/>
            </a:pPr>
            <a:r>
              <a:rPr lang="en-US" dirty="0" smtClean="0">
                <a:solidFill>
                  <a:schemeClr val="bg1"/>
                </a:solidFill>
              </a:rPr>
              <a:t>Elevation of Final MH Lower Invert: 369.3’</a:t>
            </a:r>
          </a:p>
          <a:p>
            <a:pPr marL="285750" indent="-285750">
              <a:buFont typeface="Arial" pitchFamily="34" charset="0"/>
              <a:buChar char="•"/>
            </a:pPr>
            <a:r>
              <a:rPr lang="en-US" dirty="0" smtClean="0">
                <a:solidFill>
                  <a:schemeClr val="bg1"/>
                </a:solidFill>
              </a:rPr>
              <a:t>River Elevation Near MH5: 365’</a:t>
            </a:r>
          </a:p>
          <a:p>
            <a:pPr marL="285750" indent="-285750">
              <a:buFont typeface="Arial" pitchFamily="34" charset="0"/>
              <a:buChar char="•"/>
            </a:pPr>
            <a:endParaRPr lang="en-US" dirty="0">
              <a:solidFill>
                <a:schemeClr val="bg1"/>
              </a:solidFill>
            </a:endParaRPr>
          </a:p>
        </p:txBody>
      </p:sp>
      <p:sp>
        <p:nvSpPr>
          <p:cNvPr id="7" name="Rectangle 6"/>
          <p:cNvSpPr/>
          <p:nvPr/>
        </p:nvSpPr>
        <p:spPr>
          <a:xfrm>
            <a:off x="554747" y="3429000"/>
            <a:ext cx="4921045" cy="338554"/>
          </a:xfrm>
          <a:prstGeom prst="rect">
            <a:avLst/>
          </a:prstGeom>
        </p:spPr>
        <p:txBody>
          <a:bodyPr wrap="square">
            <a:spAutoFit/>
          </a:bodyPr>
          <a:lstStyle/>
          <a:p>
            <a:r>
              <a:rPr lang="en-US" sz="1600" b="1" i="1" dirty="0" smtClean="0">
                <a:solidFill>
                  <a:schemeClr val="bg1"/>
                </a:solidFill>
              </a:rPr>
              <a:t>Table 4.  Manhole Locations and Vertical Controls</a:t>
            </a:r>
            <a:endParaRPr lang="en-US" sz="1600" i="1" dirty="0"/>
          </a:p>
        </p:txBody>
      </p:sp>
    </p:spTree>
    <p:extLst>
      <p:ext uri="{BB962C8B-B14F-4D97-AF65-F5344CB8AC3E}">
        <p14:creationId xmlns:p14="http://schemas.microsoft.com/office/powerpoint/2010/main" val="131721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pPr marL="0" indent="0">
              <a:buNone/>
            </a:pPr>
            <a:r>
              <a:rPr lang="en-US" sz="2000" u="sng" dirty="0" smtClean="0"/>
              <a:t>Drainage Pipe Diameter</a:t>
            </a:r>
          </a:p>
          <a:p>
            <a:pPr marL="0" indent="0">
              <a:buNone/>
            </a:pPr>
            <a:endParaRPr lang="en-US" sz="2000" u="sng" dirty="0" smtClean="0"/>
          </a:p>
          <a:p>
            <a:pPr lvl="1">
              <a:buFont typeface="Arial" pitchFamily="34" charset="0"/>
              <a:buChar char="•"/>
            </a:pPr>
            <a:r>
              <a:rPr lang="en-US" sz="1600" dirty="0" smtClean="0"/>
              <a:t>MassDOT Exhibit 8-50</a:t>
            </a:r>
          </a:p>
          <a:p>
            <a:pPr lvl="1">
              <a:buFont typeface="Arial" pitchFamily="34" charset="0"/>
              <a:buChar char="•"/>
            </a:pPr>
            <a:r>
              <a:rPr lang="en-US" sz="1600" dirty="0" smtClean="0"/>
              <a:t>Manning’s Formula for Full Flowing Concrete Pipe</a:t>
            </a:r>
          </a:p>
          <a:p>
            <a:pPr lvl="1">
              <a:buFont typeface="Arial" pitchFamily="34" charset="0"/>
              <a:buChar char="•"/>
            </a:pPr>
            <a:r>
              <a:rPr lang="en-US" sz="1600" dirty="0" smtClean="0"/>
              <a:t>Pipe Size Dictated by Peak Discharge &amp; Slope</a:t>
            </a:r>
          </a:p>
          <a:p>
            <a:pPr lvl="1">
              <a:buFont typeface="Arial" pitchFamily="34" charset="0"/>
              <a:buChar char="•"/>
            </a:pPr>
            <a:endParaRPr lang="en-US" sz="1600" dirty="0"/>
          </a:p>
          <a:p>
            <a:pPr marL="0" indent="0">
              <a:buNone/>
            </a:pPr>
            <a:r>
              <a:rPr lang="en-US" sz="1900" u="sng" dirty="0" smtClean="0"/>
              <a:t>Results:</a:t>
            </a:r>
          </a:p>
          <a:p>
            <a:r>
              <a:rPr lang="en-US" sz="1900" dirty="0" smtClean="0"/>
              <a:t>With Hillside Drainage: </a:t>
            </a:r>
          </a:p>
          <a:p>
            <a:pPr lvl="1">
              <a:buFont typeface="Arial" pitchFamily="34" charset="0"/>
              <a:buChar char="•"/>
            </a:pPr>
            <a:r>
              <a:rPr lang="en-US" sz="1600" dirty="0" smtClean="0"/>
              <a:t>Range: 30-36 in</a:t>
            </a:r>
          </a:p>
          <a:p>
            <a:r>
              <a:rPr lang="en-US" sz="1900" dirty="0" smtClean="0"/>
              <a:t>Without Hillside Drainage:</a:t>
            </a:r>
          </a:p>
          <a:p>
            <a:pPr lvl="1">
              <a:buFont typeface="Arial" pitchFamily="34" charset="0"/>
              <a:buChar char="•"/>
            </a:pPr>
            <a:r>
              <a:rPr lang="en-US" sz="1600" dirty="0" smtClean="0"/>
              <a:t>Range: 10-12 in</a:t>
            </a:r>
          </a:p>
          <a:p>
            <a:pPr marL="457146" lvl="1" indent="0">
              <a:buNone/>
            </a:pPr>
            <a:endParaRPr lang="en-US" dirty="0"/>
          </a:p>
        </p:txBody>
      </p:sp>
      <p:sp>
        <p:nvSpPr>
          <p:cNvPr id="3" name="Title 2"/>
          <p:cNvSpPr>
            <a:spLocks noGrp="1"/>
          </p:cNvSpPr>
          <p:nvPr>
            <p:ph type="title"/>
          </p:nvPr>
        </p:nvSpPr>
        <p:spPr/>
        <p:txBody>
          <a:bodyPr/>
          <a:lstStyle/>
          <a:p>
            <a:r>
              <a:rPr lang="en-US" sz="2800" dirty="0">
                <a:solidFill>
                  <a:prstClr val="white"/>
                </a:solidFill>
              </a:rPr>
              <a:t>DRAINAGE AND EROSION CONTROL</a:t>
            </a:r>
            <a:endParaRPr lang="en-US" dirty="0"/>
          </a:p>
        </p:txBody>
      </p:sp>
      <p:sp>
        <p:nvSpPr>
          <p:cNvPr id="4" name="Text Placeholder 3"/>
          <p:cNvSpPr>
            <a:spLocks noGrp="1"/>
          </p:cNvSpPr>
          <p:nvPr>
            <p:ph type="body" sz="quarter" idx="10"/>
          </p:nvPr>
        </p:nvSpPr>
        <p:spPr/>
        <p:txBody>
          <a:bodyPr/>
          <a:lstStyle/>
          <a:p>
            <a:pPr lvl="0"/>
            <a:endParaRPr lang="en-US" b="1" dirty="0" smtClean="0">
              <a:solidFill>
                <a:srgbClr val="4F81BD">
                  <a:lumMod val="40000"/>
                  <a:lumOff val="60000"/>
                </a:srgbClr>
              </a:solidFill>
            </a:endParaRPr>
          </a:p>
          <a:p>
            <a:pPr lvl="0"/>
            <a:r>
              <a:rPr lang="en-US" b="1" dirty="0" smtClean="0">
                <a:solidFill>
                  <a:srgbClr val="4F81BD">
                    <a:lumMod val="40000"/>
                    <a:lumOff val="60000"/>
                  </a:srgbClr>
                </a:solidFill>
              </a:rPr>
              <a:t>Module </a:t>
            </a:r>
            <a:r>
              <a:rPr lang="en-US" b="1" dirty="0">
                <a:solidFill>
                  <a:srgbClr val="4F81BD">
                    <a:lumMod val="40000"/>
                    <a:lumOff val="60000"/>
                  </a:srgbClr>
                </a:solidFill>
              </a:rPr>
              <a:t>7</a:t>
            </a:r>
          </a:p>
          <a:p>
            <a:endParaRPr lang="en-US" dirty="0"/>
          </a:p>
        </p:txBody>
      </p:sp>
      <p:pic>
        <p:nvPicPr>
          <p:cNvPr id="7" name="Content Placeholder 6"/>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24400" y="1600200"/>
            <a:ext cx="3581400" cy="4572000"/>
          </a:xfrm>
          <a:prstGeom prst="rect">
            <a:avLst/>
          </a:prstGeom>
          <a:noFill/>
          <a:ln>
            <a:noFill/>
          </a:ln>
        </p:spPr>
      </p:pic>
      <p:sp>
        <p:nvSpPr>
          <p:cNvPr id="6" name="Rectangle 5"/>
          <p:cNvSpPr/>
          <p:nvPr/>
        </p:nvSpPr>
        <p:spPr>
          <a:xfrm>
            <a:off x="4620163" y="6183868"/>
            <a:ext cx="3785973" cy="369332"/>
          </a:xfrm>
          <a:prstGeom prst="rect">
            <a:avLst/>
          </a:prstGeom>
        </p:spPr>
        <p:txBody>
          <a:bodyPr wrap="none">
            <a:spAutoFit/>
          </a:bodyPr>
          <a:lstStyle/>
          <a:p>
            <a:r>
              <a:rPr lang="en-US" i="1" dirty="0">
                <a:solidFill>
                  <a:schemeClr val="bg1"/>
                </a:solidFill>
              </a:rPr>
              <a:t>Figure </a:t>
            </a:r>
            <a:r>
              <a:rPr lang="en-US" i="1" dirty="0" smtClean="0">
                <a:solidFill>
                  <a:schemeClr val="bg1"/>
                </a:solidFill>
              </a:rPr>
              <a:t>15. Mass Highway Design Chart</a:t>
            </a:r>
            <a:endParaRPr lang="en-US" dirty="0">
              <a:solidFill>
                <a:schemeClr val="bg1"/>
              </a:solidFill>
            </a:endParaRPr>
          </a:p>
        </p:txBody>
      </p:sp>
    </p:spTree>
    <p:extLst>
      <p:ext uri="{BB962C8B-B14F-4D97-AF65-F5344CB8AC3E}">
        <p14:creationId xmlns:p14="http://schemas.microsoft.com/office/powerpoint/2010/main" val="593098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solidFill>
                  <a:prstClr val="white"/>
                </a:solidFill>
              </a:rPr>
              <a:t>DRAINAGE AND EROSION CONTROL</a:t>
            </a:r>
            <a:endParaRPr lang="en-US" dirty="0"/>
          </a:p>
        </p:txBody>
      </p:sp>
      <p:pic>
        <p:nvPicPr>
          <p:cNvPr id="12" name="Content Placeholder 8"/>
          <p:cNvPicPr>
            <a:picLocks/>
          </p:cNvPicPr>
          <p:nvPr/>
        </p:nvPicPr>
        <p:blipFill>
          <a:blip r:embed="rId2">
            <a:lum bright="90000"/>
            <a:extLst>
              <a:ext uri="{28A0092B-C50C-407E-A947-70E740481C1C}">
                <a14:useLocalDpi xmlns:a14="http://schemas.microsoft.com/office/drawing/2010/main" val="0"/>
              </a:ext>
            </a:extLst>
          </a:blip>
          <a:srcRect/>
          <a:stretch>
            <a:fillRect/>
          </a:stretch>
        </p:blipFill>
        <p:spPr bwMode="auto">
          <a:xfrm>
            <a:off x="762000" y="1600200"/>
            <a:ext cx="7315200" cy="2074277"/>
          </a:xfrm>
          <a:prstGeom prst="rect">
            <a:avLst/>
          </a:prstGeom>
          <a:noFill/>
          <a:ln>
            <a:noFill/>
          </a:ln>
        </p:spPr>
      </p:pic>
      <p:pic>
        <p:nvPicPr>
          <p:cNvPr id="14" name="Picture 13"/>
          <p:cNvPicPr/>
          <p:nvPr/>
        </p:nvPicPr>
        <p:blipFill>
          <a:blip r:embed="rId3">
            <a:lum bright="90000" contrast="-6000"/>
            <a:extLst>
              <a:ext uri="{28A0092B-C50C-407E-A947-70E740481C1C}">
                <a14:useLocalDpi xmlns:a14="http://schemas.microsoft.com/office/drawing/2010/main" val="0"/>
              </a:ext>
            </a:extLst>
          </a:blip>
          <a:srcRect/>
          <a:stretch>
            <a:fillRect/>
          </a:stretch>
        </p:blipFill>
        <p:spPr bwMode="auto">
          <a:xfrm>
            <a:off x="781455" y="4343400"/>
            <a:ext cx="7315200" cy="1981200"/>
          </a:xfrm>
          <a:prstGeom prst="rect">
            <a:avLst/>
          </a:prstGeom>
          <a:noFill/>
          <a:ln>
            <a:noFill/>
          </a:ln>
        </p:spPr>
      </p:pic>
      <p:sp>
        <p:nvSpPr>
          <p:cNvPr id="15" name="Rectangle 14"/>
          <p:cNvSpPr/>
          <p:nvPr/>
        </p:nvSpPr>
        <p:spPr>
          <a:xfrm>
            <a:off x="641555" y="1219200"/>
            <a:ext cx="4921045" cy="338554"/>
          </a:xfrm>
          <a:prstGeom prst="rect">
            <a:avLst/>
          </a:prstGeom>
        </p:spPr>
        <p:txBody>
          <a:bodyPr wrap="square">
            <a:spAutoFit/>
          </a:bodyPr>
          <a:lstStyle/>
          <a:p>
            <a:r>
              <a:rPr lang="en-US" sz="1600" b="1" i="1" dirty="0" smtClean="0">
                <a:solidFill>
                  <a:schemeClr val="bg1"/>
                </a:solidFill>
              </a:rPr>
              <a:t>Table 5.  Pipe Diameters with Hillside Drainage:</a:t>
            </a:r>
            <a:endParaRPr lang="en-US" sz="1600" i="1" dirty="0"/>
          </a:p>
        </p:txBody>
      </p:sp>
      <p:sp>
        <p:nvSpPr>
          <p:cNvPr id="16" name="Rectangle 15"/>
          <p:cNvSpPr/>
          <p:nvPr/>
        </p:nvSpPr>
        <p:spPr>
          <a:xfrm>
            <a:off x="609600" y="3928646"/>
            <a:ext cx="4921045" cy="338554"/>
          </a:xfrm>
          <a:prstGeom prst="rect">
            <a:avLst/>
          </a:prstGeom>
        </p:spPr>
        <p:txBody>
          <a:bodyPr wrap="square">
            <a:spAutoFit/>
          </a:bodyPr>
          <a:lstStyle/>
          <a:p>
            <a:r>
              <a:rPr lang="en-US" sz="1600" b="1" i="1" dirty="0" smtClean="0">
                <a:solidFill>
                  <a:schemeClr val="bg1"/>
                </a:solidFill>
              </a:rPr>
              <a:t>Table 6.  Pipe Diameters without Hillside Drainage:</a:t>
            </a:r>
            <a:endParaRPr lang="en-US" sz="1600" i="1" dirty="0"/>
          </a:p>
        </p:txBody>
      </p:sp>
    </p:spTree>
    <p:extLst>
      <p:ext uri="{BB962C8B-B14F-4D97-AF65-F5344CB8AC3E}">
        <p14:creationId xmlns:p14="http://schemas.microsoft.com/office/powerpoint/2010/main" val="20182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81200"/>
            <a:ext cx="8077200" cy="3124199"/>
          </a:xfrm>
        </p:spPr>
        <p:txBody>
          <a:bodyPr/>
          <a:lstStyle/>
          <a:p>
            <a:pPr>
              <a:buClr>
                <a:schemeClr val="bg1"/>
              </a:buClr>
              <a:buFont typeface="Arial" pitchFamily="34" charset="0"/>
              <a:buChar char="•"/>
            </a:pPr>
            <a:r>
              <a:rPr lang="en-US" dirty="0" smtClean="0"/>
              <a:t>Determine Area of Required Wetland Fill </a:t>
            </a:r>
          </a:p>
          <a:p>
            <a:pPr>
              <a:lnSpc>
                <a:spcPct val="150000"/>
              </a:lnSpc>
              <a:buClr>
                <a:schemeClr val="bg1"/>
              </a:buClr>
              <a:buFont typeface="Arial" pitchFamily="34" charset="0"/>
              <a:buChar char="•"/>
            </a:pPr>
            <a:r>
              <a:rPr lang="en-US" dirty="0" smtClean="0"/>
              <a:t>Compute Toe of Slope with 2:1 Side Slope Design Specification</a:t>
            </a:r>
          </a:p>
          <a:p>
            <a:pPr>
              <a:lnSpc>
                <a:spcPct val="150000"/>
              </a:lnSpc>
              <a:buClr>
                <a:schemeClr val="bg1"/>
              </a:buClr>
              <a:buFont typeface="Arial" pitchFamily="34" charset="0"/>
              <a:buChar char="•"/>
            </a:pPr>
            <a:r>
              <a:rPr lang="en-US" dirty="0" smtClean="0"/>
              <a:t>Compose Informational Letter to MA DEP</a:t>
            </a:r>
          </a:p>
          <a:p>
            <a:pPr>
              <a:lnSpc>
                <a:spcPct val="150000"/>
              </a:lnSpc>
              <a:buClr>
                <a:schemeClr val="bg1"/>
              </a:buClr>
              <a:buFont typeface="Arial" pitchFamily="34" charset="0"/>
              <a:buChar char="•"/>
            </a:pPr>
            <a:r>
              <a:rPr lang="en-US" dirty="0" smtClean="0"/>
              <a:t>Prepare 401 Water Quality Data Form</a:t>
            </a:r>
          </a:p>
          <a:p>
            <a:pPr>
              <a:lnSpc>
                <a:spcPct val="150000"/>
              </a:lnSpc>
              <a:buClr>
                <a:schemeClr val="bg1"/>
              </a:buClr>
              <a:buFont typeface="Arial" pitchFamily="34" charset="0"/>
              <a:buChar char="•"/>
            </a:pPr>
            <a:endParaRPr lang="en-US" sz="2800" dirty="0">
              <a:solidFill>
                <a:schemeClr val="accent2"/>
              </a:solidFill>
            </a:endParaRPr>
          </a:p>
        </p:txBody>
      </p:sp>
      <p:sp>
        <p:nvSpPr>
          <p:cNvPr id="3" name="Title 2"/>
          <p:cNvSpPr>
            <a:spLocks noGrp="1"/>
          </p:cNvSpPr>
          <p:nvPr>
            <p:ph type="title"/>
          </p:nvPr>
        </p:nvSpPr>
        <p:spPr/>
        <p:txBody>
          <a:bodyPr/>
          <a:lstStyle/>
          <a:p>
            <a:r>
              <a:rPr lang="en-US" sz="2800" dirty="0" smtClean="0"/>
              <a:t>ENVIRONMENTAL PERMITTING</a:t>
            </a:r>
            <a:endParaRPr lang="en-US" sz="2800" dirty="0"/>
          </a:p>
        </p:txBody>
      </p:sp>
      <p:sp>
        <p:nvSpPr>
          <p:cNvPr id="5" name="Text Placeholder 3"/>
          <p:cNvSpPr>
            <a:spLocks noGrp="1"/>
          </p:cNvSpPr>
          <p:nvPr>
            <p:ph type="body" sz="quarter" idx="10"/>
          </p:nvPr>
        </p:nvSpPr>
        <p:spPr>
          <a:xfrm>
            <a:off x="457200" y="838200"/>
            <a:ext cx="8229600" cy="533400"/>
          </a:xfrm>
        </p:spPr>
        <p:txBody>
          <a:bodyPr/>
          <a:lstStyle/>
          <a:p>
            <a:r>
              <a:rPr lang="en-US" sz="2400" b="1" dirty="0" smtClean="0">
                <a:solidFill>
                  <a:schemeClr val="accent1">
                    <a:lumMod val="60000"/>
                    <a:lumOff val="40000"/>
                  </a:schemeClr>
                </a:solidFill>
              </a:rPr>
              <a:t>Module 8</a:t>
            </a:r>
            <a:endParaRPr lang="en-US" sz="2400" b="1" dirty="0">
              <a:solidFill>
                <a:schemeClr val="accent1">
                  <a:lumMod val="60000"/>
                  <a:lumOff val="40000"/>
                </a:schemeClr>
              </a:solidFill>
            </a:endParaRPr>
          </a:p>
        </p:txBody>
      </p:sp>
    </p:spTree>
    <p:extLst>
      <p:ext uri="{BB962C8B-B14F-4D97-AF65-F5344CB8AC3E}">
        <p14:creationId xmlns:p14="http://schemas.microsoft.com/office/powerpoint/2010/main" val="244782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1"/>
            <a:ext cx="8229600" cy="4876799"/>
          </a:xfrm>
        </p:spPr>
        <p:txBody>
          <a:bodyPr/>
          <a:lstStyle/>
          <a:p>
            <a:pPr marL="342860" lvl="1" indent="-342860">
              <a:buClrTx/>
            </a:pPr>
            <a:r>
              <a:rPr lang="en-US" sz="2000" dirty="0" smtClean="0"/>
              <a:t>Survey </a:t>
            </a:r>
            <a:r>
              <a:rPr lang="en-US" sz="2000" dirty="0"/>
              <a:t>Information Shows Area Bordering Vegetated Wetland (BVD): </a:t>
            </a:r>
            <a:r>
              <a:rPr lang="en-US" sz="2000" u="sng" dirty="0"/>
              <a:t>3,432 ft</a:t>
            </a:r>
            <a:r>
              <a:rPr lang="en-US" sz="2000" u="sng" baseline="30000" dirty="0"/>
              <a:t>2</a:t>
            </a:r>
            <a:endParaRPr lang="en-US" sz="2000" dirty="0"/>
          </a:p>
          <a:p>
            <a:pPr>
              <a:buFont typeface="Arial" pitchFamily="34" charset="0"/>
              <a:buChar char="•"/>
            </a:pPr>
            <a:r>
              <a:rPr lang="en-US" sz="2000" dirty="0" smtClean="0"/>
              <a:t>Area of Disturbed BVD Must be Restored at Similar Elevation:</a:t>
            </a:r>
          </a:p>
          <a:p>
            <a:pPr marL="0" indent="0">
              <a:buNone/>
            </a:pPr>
            <a:endParaRPr lang="en-US" sz="2000" dirty="0" smtClean="0"/>
          </a:p>
          <a:p>
            <a:pPr marL="0" indent="0">
              <a:buNone/>
            </a:pPr>
            <a:endParaRPr lang="en-US" dirty="0"/>
          </a:p>
        </p:txBody>
      </p:sp>
      <p:sp>
        <p:nvSpPr>
          <p:cNvPr id="3" name="Title 2"/>
          <p:cNvSpPr>
            <a:spLocks noGrp="1"/>
          </p:cNvSpPr>
          <p:nvPr>
            <p:ph type="title"/>
          </p:nvPr>
        </p:nvSpPr>
        <p:spPr/>
        <p:txBody>
          <a:bodyPr/>
          <a:lstStyle/>
          <a:p>
            <a:r>
              <a:rPr lang="en-US" sz="2800" dirty="0">
                <a:solidFill>
                  <a:prstClr val="white"/>
                </a:solidFill>
              </a:rPr>
              <a:t>ENVIRONMENTAL PERMITTING</a:t>
            </a:r>
            <a:endParaRPr lang="en-US" dirty="0"/>
          </a:p>
        </p:txBody>
      </p:sp>
      <p:pic>
        <p:nvPicPr>
          <p:cNvPr id="5" name="Picture 4"/>
          <p:cNvPicPr/>
          <p:nvPr/>
        </p:nvPicPr>
        <p:blipFill rotWithShape="1">
          <a:blip r:embed="rId2"/>
          <a:srcRect l="3365" t="19743" r="1603" b="14359"/>
          <a:stretch/>
        </p:blipFill>
        <p:spPr bwMode="auto">
          <a:xfrm>
            <a:off x="990600" y="2514600"/>
            <a:ext cx="7010400" cy="3429000"/>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2667000" y="5955268"/>
            <a:ext cx="3736216" cy="369332"/>
          </a:xfrm>
          <a:prstGeom prst="rect">
            <a:avLst/>
          </a:prstGeom>
        </p:spPr>
        <p:txBody>
          <a:bodyPr wrap="none">
            <a:spAutoFit/>
          </a:bodyPr>
          <a:lstStyle/>
          <a:p>
            <a:r>
              <a:rPr lang="en-US" i="1" dirty="0">
                <a:solidFill>
                  <a:schemeClr val="bg1"/>
                </a:solidFill>
              </a:rPr>
              <a:t>Figure </a:t>
            </a:r>
            <a:r>
              <a:rPr lang="en-US" i="1" dirty="0" smtClean="0">
                <a:solidFill>
                  <a:schemeClr val="bg1"/>
                </a:solidFill>
              </a:rPr>
              <a:t>16. Area of Wetlands Displaced</a:t>
            </a:r>
            <a:endParaRPr lang="en-US" dirty="0">
              <a:solidFill>
                <a:schemeClr val="bg1"/>
              </a:solidFill>
            </a:endParaRPr>
          </a:p>
        </p:txBody>
      </p:sp>
    </p:spTree>
    <p:extLst>
      <p:ext uri="{BB962C8B-B14F-4D97-AF65-F5344CB8AC3E}">
        <p14:creationId xmlns:p14="http://schemas.microsoft.com/office/powerpoint/2010/main" val="38755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2868" y="1447801"/>
            <a:ext cx="8229600" cy="4876799"/>
          </a:xfrm>
        </p:spPr>
        <p:txBody>
          <a:bodyPr/>
          <a:lstStyle/>
          <a:p>
            <a:pPr>
              <a:buFont typeface="Arial" pitchFamily="34" charset="0"/>
              <a:buChar char="•"/>
            </a:pPr>
            <a:r>
              <a:rPr lang="en-US" sz="2000" dirty="0" smtClean="0"/>
              <a:t>Required Side-Slope Specification </a:t>
            </a:r>
            <a:r>
              <a:rPr lang="en-US" sz="2000" dirty="0"/>
              <a:t>of </a:t>
            </a:r>
            <a:r>
              <a:rPr lang="en-US" sz="2000" dirty="0" smtClean="0"/>
              <a:t>2:1</a:t>
            </a:r>
          </a:p>
          <a:p>
            <a:pPr>
              <a:buFont typeface="Arial" pitchFamily="34" charset="0"/>
              <a:buChar char="•"/>
            </a:pPr>
            <a:r>
              <a:rPr lang="en-US" sz="2000" dirty="0" smtClean="0"/>
              <a:t>Elevation Drop from Roadway </a:t>
            </a:r>
            <a:r>
              <a:rPr lang="en-US" sz="2000" dirty="0"/>
              <a:t>to </a:t>
            </a:r>
            <a:r>
              <a:rPr lang="en-US" sz="2000" dirty="0" smtClean="0"/>
              <a:t>Wetland:17 feet</a:t>
            </a:r>
          </a:p>
          <a:p>
            <a:pPr>
              <a:buFont typeface="Arial" pitchFamily="34" charset="0"/>
              <a:buChar char="•"/>
            </a:pPr>
            <a:r>
              <a:rPr lang="en-US" sz="2000" dirty="0" smtClean="0"/>
              <a:t>Resulting Horizontal Reach of Impacted BVD: </a:t>
            </a:r>
            <a:r>
              <a:rPr lang="en-US" sz="2000" u="sng" dirty="0" smtClean="0"/>
              <a:t>34 feet</a:t>
            </a:r>
          </a:p>
          <a:p>
            <a:pPr marL="0" indent="0">
              <a:buNone/>
            </a:pPr>
            <a:endParaRPr lang="en-US" sz="1800" u="sng" dirty="0"/>
          </a:p>
        </p:txBody>
      </p:sp>
      <p:sp>
        <p:nvSpPr>
          <p:cNvPr id="3" name="Title 2"/>
          <p:cNvSpPr>
            <a:spLocks noGrp="1"/>
          </p:cNvSpPr>
          <p:nvPr>
            <p:ph type="title"/>
          </p:nvPr>
        </p:nvSpPr>
        <p:spPr/>
        <p:txBody>
          <a:bodyPr/>
          <a:lstStyle/>
          <a:p>
            <a:r>
              <a:rPr lang="en-US" sz="2800" dirty="0">
                <a:solidFill>
                  <a:prstClr val="white"/>
                </a:solidFill>
              </a:rPr>
              <a:t>ENVIRONMENTAL PERMITTING</a:t>
            </a:r>
            <a:endParaRPr lang="en-US" dirty="0"/>
          </a:p>
        </p:txBody>
      </p:sp>
      <p:pic>
        <p:nvPicPr>
          <p:cNvPr id="5" name="Picture 4"/>
          <p:cNvPicPr/>
          <p:nvPr/>
        </p:nvPicPr>
        <p:blipFill rotWithShape="1">
          <a:blip r:embed="rId2"/>
          <a:srcRect l="10898" t="27692" r="17308" b="34872"/>
          <a:stretch/>
        </p:blipFill>
        <p:spPr bwMode="auto">
          <a:xfrm>
            <a:off x="950068" y="2837234"/>
            <a:ext cx="7315200" cy="289560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6" name="Rectangle 5"/>
          <p:cNvSpPr/>
          <p:nvPr/>
        </p:nvSpPr>
        <p:spPr>
          <a:xfrm>
            <a:off x="2895600" y="5867400"/>
            <a:ext cx="4052071" cy="369332"/>
          </a:xfrm>
          <a:prstGeom prst="rect">
            <a:avLst/>
          </a:prstGeom>
        </p:spPr>
        <p:txBody>
          <a:bodyPr wrap="none">
            <a:spAutoFit/>
          </a:bodyPr>
          <a:lstStyle/>
          <a:p>
            <a:r>
              <a:rPr lang="en-US" i="1" dirty="0">
                <a:solidFill>
                  <a:schemeClr val="bg1"/>
                </a:solidFill>
              </a:rPr>
              <a:t>Figure </a:t>
            </a:r>
            <a:r>
              <a:rPr lang="en-US" i="1" dirty="0" smtClean="0">
                <a:solidFill>
                  <a:schemeClr val="bg1"/>
                </a:solidFill>
              </a:rPr>
              <a:t>17. Transverse Section of Roadway</a:t>
            </a:r>
            <a:endParaRPr lang="en-US" dirty="0">
              <a:solidFill>
                <a:schemeClr val="bg1"/>
              </a:solidFill>
            </a:endParaRPr>
          </a:p>
        </p:txBody>
      </p:sp>
    </p:spTree>
    <p:extLst>
      <p:ext uri="{BB962C8B-B14F-4D97-AF65-F5344CB8AC3E}">
        <p14:creationId xmlns:p14="http://schemas.microsoft.com/office/powerpoint/2010/main" val="392302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1"/>
            <a:ext cx="8229600" cy="4190999"/>
          </a:xfrm>
        </p:spPr>
        <p:txBody>
          <a:bodyPr/>
          <a:lstStyle/>
          <a:p>
            <a:r>
              <a:rPr lang="en-US" sz="2400" dirty="0" smtClean="0"/>
              <a:t>Letter to MA Department of Environmental Protection (MA DEP)</a:t>
            </a:r>
          </a:p>
          <a:p>
            <a:pPr lvl="1"/>
            <a:r>
              <a:rPr lang="en-US" sz="1800" dirty="0" smtClean="0"/>
              <a:t>Project Detail Overview</a:t>
            </a:r>
          </a:p>
          <a:p>
            <a:pPr lvl="1"/>
            <a:r>
              <a:rPr lang="en-US" sz="1800" dirty="0" smtClean="0"/>
              <a:t>401 Water Quality Certificate (401 WQC) Requirement Inquiry</a:t>
            </a:r>
          </a:p>
          <a:p>
            <a:endParaRPr lang="en-US" sz="2400" dirty="0" smtClean="0">
              <a:solidFill>
                <a:prstClr val="white"/>
              </a:solidFill>
            </a:endParaRPr>
          </a:p>
          <a:p>
            <a:r>
              <a:rPr lang="en-US" sz="2400" dirty="0" smtClean="0">
                <a:solidFill>
                  <a:prstClr val="white"/>
                </a:solidFill>
              </a:rPr>
              <a:t>401 WQC (USACE/Clean Water Act)</a:t>
            </a:r>
          </a:p>
          <a:p>
            <a:pPr lvl="1"/>
            <a:r>
              <a:rPr lang="en-US" sz="1800" dirty="0" smtClean="0">
                <a:solidFill>
                  <a:prstClr val="white"/>
                </a:solidFill>
              </a:rPr>
              <a:t>BRP WW 10 Major Project Classification	</a:t>
            </a:r>
          </a:p>
          <a:p>
            <a:pPr lvl="1"/>
            <a:r>
              <a:rPr lang="en-US" sz="1800" dirty="0" smtClean="0">
                <a:solidFill>
                  <a:prstClr val="white"/>
                </a:solidFill>
              </a:rPr>
              <a:t>Non-Water Dependent 			</a:t>
            </a:r>
            <a:r>
              <a:rPr lang="en-US" sz="1200" i="1" dirty="0">
                <a:solidFill>
                  <a:schemeClr val="bg2"/>
                </a:solidFill>
              </a:rPr>
              <a:t>DEP 310 CMR 10.04</a:t>
            </a:r>
          </a:p>
          <a:p>
            <a:pPr lvl="1"/>
            <a:r>
              <a:rPr lang="en-US" sz="1800" dirty="0" smtClean="0">
                <a:solidFill>
                  <a:prstClr val="white"/>
                </a:solidFill>
              </a:rPr>
              <a:t>ORW					</a:t>
            </a:r>
            <a:r>
              <a:rPr lang="en-US" sz="1200" i="1" dirty="0" smtClean="0">
                <a:solidFill>
                  <a:schemeClr val="bg2"/>
                </a:solidFill>
              </a:rPr>
              <a:t>314 CMR 4.06(2)</a:t>
            </a:r>
          </a:p>
          <a:p>
            <a:pPr lvl="1"/>
            <a:r>
              <a:rPr lang="en-US" sz="1800" dirty="0" smtClean="0">
                <a:solidFill>
                  <a:prstClr val="white"/>
                </a:solidFill>
              </a:rPr>
              <a:t>MEPA					</a:t>
            </a:r>
            <a:r>
              <a:rPr lang="en-US" sz="1200" i="1" dirty="0" smtClean="0">
                <a:solidFill>
                  <a:schemeClr val="bg2"/>
                </a:solidFill>
              </a:rPr>
              <a:t>301 CMR 11.01 (2)(a)</a:t>
            </a:r>
          </a:p>
          <a:p>
            <a:pPr marL="457146" lvl="1" indent="0">
              <a:buNone/>
            </a:pPr>
            <a:endParaRPr lang="en-US" sz="1700" dirty="0" smtClean="0"/>
          </a:p>
          <a:p>
            <a:pPr marL="57143" indent="0">
              <a:buNone/>
            </a:pPr>
            <a:endParaRPr lang="en-US" dirty="0"/>
          </a:p>
        </p:txBody>
      </p:sp>
      <p:sp>
        <p:nvSpPr>
          <p:cNvPr id="3" name="Title 2"/>
          <p:cNvSpPr>
            <a:spLocks noGrp="1"/>
          </p:cNvSpPr>
          <p:nvPr>
            <p:ph type="title"/>
          </p:nvPr>
        </p:nvSpPr>
        <p:spPr/>
        <p:txBody>
          <a:bodyPr/>
          <a:lstStyle/>
          <a:p>
            <a:r>
              <a:rPr lang="en-US" sz="2800" dirty="0">
                <a:solidFill>
                  <a:prstClr val="white"/>
                </a:solidFill>
              </a:rPr>
              <a:t>ENVIRONMENTAL PERMITTING</a:t>
            </a:r>
            <a:endParaRPr lang="en-US" dirty="0"/>
          </a:p>
        </p:txBody>
      </p:sp>
      <p:sp>
        <p:nvSpPr>
          <p:cNvPr id="4" name="Text Placeholder 3"/>
          <p:cNvSpPr>
            <a:spLocks noGrp="1"/>
          </p:cNvSpPr>
          <p:nvPr>
            <p:ph type="body" sz="quarter" idx="10"/>
          </p:nvPr>
        </p:nvSpPr>
        <p:spPr/>
        <p:txBody>
          <a:bodyPr/>
          <a:lstStyle/>
          <a:p>
            <a:pPr lvl="0"/>
            <a:endParaRPr lang="en-US" b="1" dirty="0" smtClean="0">
              <a:solidFill>
                <a:srgbClr val="4F81BD">
                  <a:lumMod val="40000"/>
                  <a:lumOff val="60000"/>
                </a:srgbClr>
              </a:solidFill>
            </a:endParaRPr>
          </a:p>
          <a:p>
            <a:pPr lvl="0"/>
            <a:r>
              <a:rPr lang="en-US" b="1" dirty="0" smtClean="0">
                <a:solidFill>
                  <a:srgbClr val="4F81BD">
                    <a:lumMod val="40000"/>
                    <a:lumOff val="60000"/>
                  </a:srgbClr>
                </a:solidFill>
              </a:rPr>
              <a:t>Module </a:t>
            </a:r>
            <a:r>
              <a:rPr lang="en-US" b="1" dirty="0">
                <a:solidFill>
                  <a:srgbClr val="4F81BD">
                    <a:lumMod val="40000"/>
                    <a:lumOff val="60000"/>
                  </a:srgbClr>
                </a:solidFill>
              </a:rPr>
              <a:t>8</a:t>
            </a:r>
          </a:p>
          <a:p>
            <a:endParaRPr lang="en-US" dirty="0"/>
          </a:p>
        </p:txBody>
      </p:sp>
    </p:spTree>
    <p:extLst>
      <p:ext uri="{BB962C8B-B14F-4D97-AF65-F5344CB8AC3E}">
        <p14:creationId xmlns:p14="http://schemas.microsoft.com/office/powerpoint/2010/main" val="334549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743200"/>
            <a:ext cx="8229600" cy="639762"/>
          </a:xfrm>
        </p:spPr>
        <p:txBody>
          <a:bodyPr/>
          <a:lstStyle/>
          <a:p>
            <a:r>
              <a:rPr lang="en-US" dirty="0" smtClean="0"/>
              <a:t>Transportation</a:t>
            </a:r>
            <a:endParaRPr lang="en-US" dirty="0"/>
          </a:p>
        </p:txBody>
      </p:sp>
      <p:sp>
        <p:nvSpPr>
          <p:cNvPr id="5" name="Text Placeholder 3"/>
          <p:cNvSpPr>
            <a:spLocks noGrp="1"/>
          </p:cNvSpPr>
          <p:nvPr>
            <p:ph type="body" sz="quarter" idx="10"/>
          </p:nvPr>
        </p:nvSpPr>
        <p:spPr>
          <a:xfrm>
            <a:off x="381000" y="5334000"/>
            <a:ext cx="8229600" cy="533400"/>
          </a:xfrm>
        </p:spPr>
        <p:txBody>
          <a:bodyPr/>
          <a:lstStyle/>
          <a:p>
            <a:r>
              <a:rPr lang="en-US" sz="2000" b="1" dirty="0" smtClean="0">
                <a:solidFill>
                  <a:schemeClr val="accent1">
                    <a:lumMod val="40000"/>
                    <a:lumOff val="60000"/>
                  </a:schemeClr>
                </a:solidFill>
              </a:rPr>
              <a:t>Presented by: Thomas Duval, E.I.T.</a:t>
            </a:r>
          </a:p>
        </p:txBody>
      </p:sp>
    </p:spTree>
    <p:extLst>
      <p:ext uri="{BB962C8B-B14F-4D97-AF65-F5344CB8AC3E}">
        <p14:creationId xmlns:p14="http://schemas.microsoft.com/office/powerpoint/2010/main" val="68040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971800"/>
            <a:ext cx="8229600" cy="639762"/>
          </a:xfrm>
        </p:spPr>
        <p:txBody>
          <a:bodyPr/>
          <a:lstStyle/>
          <a:p>
            <a:r>
              <a:rPr lang="en-US" dirty="0" smtClean="0"/>
              <a:t>Construction Management</a:t>
            </a:r>
            <a:endParaRPr lang="en-US" dirty="0"/>
          </a:p>
        </p:txBody>
      </p:sp>
      <p:sp>
        <p:nvSpPr>
          <p:cNvPr id="4" name="Text Placeholder 3"/>
          <p:cNvSpPr>
            <a:spLocks noGrp="1"/>
          </p:cNvSpPr>
          <p:nvPr>
            <p:ph type="body" sz="quarter" idx="10"/>
          </p:nvPr>
        </p:nvSpPr>
        <p:spPr>
          <a:xfrm>
            <a:off x="381000" y="5334000"/>
            <a:ext cx="8229600" cy="533400"/>
          </a:xfrm>
        </p:spPr>
        <p:txBody>
          <a:bodyPr/>
          <a:lstStyle/>
          <a:p>
            <a:r>
              <a:rPr lang="en-US" sz="2000" b="1" dirty="0" smtClean="0">
                <a:solidFill>
                  <a:schemeClr val="accent1">
                    <a:lumMod val="40000"/>
                    <a:lumOff val="60000"/>
                  </a:schemeClr>
                </a:solidFill>
              </a:rPr>
              <a:t>Presented by: </a:t>
            </a:r>
            <a:r>
              <a:rPr lang="en-US" sz="2000" b="1" dirty="0" err="1" smtClean="0">
                <a:solidFill>
                  <a:schemeClr val="accent1">
                    <a:lumMod val="40000"/>
                    <a:lumOff val="60000"/>
                  </a:schemeClr>
                </a:solidFill>
              </a:rPr>
              <a:t>Anas</a:t>
            </a:r>
            <a:r>
              <a:rPr lang="en-US" sz="2000" b="1" dirty="0" smtClean="0">
                <a:solidFill>
                  <a:schemeClr val="accent1">
                    <a:lumMod val="40000"/>
                    <a:lumOff val="60000"/>
                  </a:schemeClr>
                </a:solidFill>
              </a:rPr>
              <a:t> Al </a:t>
            </a:r>
            <a:r>
              <a:rPr lang="en-US" sz="2000" b="1" dirty="0" err="1" smtClean="0">
                <a:solidFill>
                  <a:schemeClr val="accent1">
                    <a:lumMod val="40000"/>
                    <a:lumOff val="60000"/>
                  </a:schemeClr>
                </a:solidFill>
              </a:rPr>
              <a:t>Sayed</a:t>
            </a:r>
            <a:r>
              <a:rPr lang="en-US" sz="2000" b="1" dirty="0" smtClean="0">
                <a:solidFill>
                  <a:schemeClr val="accent1">
                    <a:lumMod val="40000"/>
                    <a:lumOff val="60000"/>
                  </a:schemeClr>
                </a:solidFill>
              </a:rPr>
              <a:t> Ali</a:t>
            </a:r>
          </a:p>
          <a:p>
            <a:r>
              <a:rPr lang="en-US" sz="2000" b="1" dirty="0" smtClean="0">
                <a:solidFill>
                  <a:schemeClr val="accent1">
                    <a:lumMod val="40000"/>
                    <a:lumOff val="60000"/>
                  </a:schemeClr>
                </a:solidFill>
              </a:rPr>
              <a:t>               Sarah Shaw</a:t>
            </a:r>
            <a:endParaRPr lang="en-US" sz="2000" b="1" dirty="0">
              <a:solidFill>
                <a:schemeClr val="accent1">
                  <a:lumMod val="40000"/>
                  <a:lumOff val="60000"/>
                </a:schemeClr>
              </a:solidFill>
            </a:endParaRPr>
          </a:p>
        </p:txBody>
      </p:sp>
    </p:spTree>
    <p:extLst>
      <p:ext uri="{BB962C8B-B14F-4D97-AF65-F5344CB8AC3E}">
        <p14:creationId xmlns:p14="http://schemas.microsoft.com/office/powerpoint/2010/main" val="208549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CONSTRUCTION ESTIMATE</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677139957"/>
              </p:ext>
            </p:extLst>
          </p:nvPr>
        </p:nvGraphicFramePr>
        <p:xfrm>
          <a:off x="381000" y="2417445"/>
          <a:ext cx="8204199" cy="3297555"/>
        </p:xfrm>
        <a:graphic>
          <a:graphicData uri="http://schemas.openxmlformats.org/drawingml/2006/table">
            <a:tbl>
              <a:tblPr>
                <a:tableStyleId>{5C22544A-7EE6-4342-B048-85BDC9FD1C3A}</a:tableStyleId>
              </a:tblPr>
              <a:tblGrid>
                <a:gridCol w="736030"/>
                <a:gridCol w="824862"/>
                <a:gridCol w="485399"/>
                <a:gridCol w="3759465"/>
                <a:gridCol w="1015214"/>
                <a:gridCol w="1383229"/>
              </a:tblGrid>
              <a:tr h="200025">
                <a:tc>
                  <a:txBody>
                    <a:bodyPr/>
                    <a:lstStyle/>
                    <a:p>
                      <a:pPr algn="r" fontAlgn="b"/>
                      <a:endParaRPr lang="en-US" sz="1200" b="0" i="0" u="none" strike="noStrike" dirty="0">
                        <a:effectLst/>
                        <a:latin typeface="Arial"/>
                      </a:endParaRPr>
                    </a:p>
                  </a:txBody>
                  <a:tcPr marL="9525" marR="9525" marT="9525" marB="0" anchor="b"/>
                </a:tc>
                <a:tc>
                  <a:txBody>
                    <a:bodyPr/>
                    <a:lstStyle/>
                    <a:p>
                      <a:pPr algn="l" fontAlgn="b"/>
                      <a:endParaRPr lang="en-US" sz="1200" b="0" i="0" u="none" strike="noStrike">
                        <a:effectLst/>
                        <a:latin typeface="Arial"/>
                      </a:endParaRPr>
                    </a:p>
                  </a:txBody>
                  <a:tcPr marL="9525" marR="9525" marT="9525" marB="0" anchor="b"/>
                </a:tc>
                <a:tc gridSpan="3">
                  <a:txBody>
                    <a:bodyPr/>
                    <a:lstStyle/>
                    <a:p>
                      <a:pPr algn="ctr" fontAlgn="b"/>
                      <a:r>
                        <a:rPr lang="en-US" sz="1200" u="none" strike="noStrike">
                          <a:effectLst/>
                        </a:rPr>
                        <a:t>&lt; PRELIMINARY ESTIMATE OF QUANTITIES AND COST OF BRIDGE &gt;</a:t>
                      </a:r>
                      <a:endParaRPr lang="en-US" sz="1200" b="1" i="0" u="none" strike="noStrike">
                        <a:effectLst/>
                        <a:latin typeface="Arial"/>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r>
                        <a:rPr lang="en-US" sz="1200" u="none" strike="noStrike" dirty="0">
                          <a:effectLst/>
                        </a:rPr>
                        <a:t> </a:t>
                      </a:r>
                      <a:endParaRPr lang="en-US" sz="1200" b="0" i="0" u="none" strike="noStrike" dirty="0">
                        <a:effectLst/>
                        <a:latin typeface="Arial"/>
                      </a:endParaRPr>
                    </a:p>
                  </a:txBody>
                  <a:tcPr marL="9525" marR="9525" marT="9525" marB="0" anchor="b"/>
                </a:tc>
              </a:tr>
              <a:tr h="200025">
                <a:tc>
                  <a:txBody>
                    <a:bodyPr/>
                    <a:lstStyle/>
                    <a:p>
                      <a:pPr algn="r" fontAlgn="b"/>
                      <a:r>
                        <a:rPr lang="en-US" sz="1200" u="none" strike="noStrike">
                          <a:effectLst/>
                        </a:rPr>
                        <a:t> </a:t>
                      </a:r>
                      <a:endParaRPr lang="en-US" sz="1200" b="0" i="0" u="none" strike="noStrike">
                        <a:effectLst/>
                        <a:latin typeface="Arial"/>
                      </a:endParaRPr>
                    </a:p>
                  </a:txBody>
                  <a:tcPr marL="9525" marR="9525" marT="9525" marB="0" anchor="b"/>
                </a:tc>
                <a:tc>
                  <a:txBody>
                    <a:bodyPr/>
                    <a:lstStyle/>
                    <a:p>
                      <a:pPr algn="l" fontAlgn="b"/>
                      <a:endParaRPr lang="en-US" sz="1200" b="0" i="0" u="none" strike="noStrike">
                        <a:effectLst/>
                        <a:latin typeface="Arial"/>
                      </a:endParaRPr>
                    </a:p>
                  </a:txBody>
                  <a:tcPr marL="9525" marR="9525" marT="9525" marB="0" anchor="b"/>
                </a:tc>
                <a:tc>
                  <a:txBody>
                    <a:bodyPr/>
                    <a:lstStyle/>
                    <a:p>
                      <a:pPr algn="l" fontAlgn="b"/>
                      <a:endParaRPr lang="en-US" sz="1200" b="0" i="0" u="none" strike="noStrike">
                        <a:effectLst/>
                        <a:latin typeface="Arial"/>
                      </a:endParaRPr>
                    </a:p>
                  </a:txBody>
                  <a:tcPr marL="9525" marR="9525" marT="9525" marB="0" anchor="b"/>
                </a:tc>
                <a:tc>
                  <a:txBody>
                    <a:bodyPr/>
                    <a:lstStyle/>
                    <a:p>
                      <a:pPr algn="r" fontAlgn="b"/>
                      <a:endParaRPr lang="en-US" sz="1200" b="0" i="0" u="none" strike="noStrike">
                        <a:effectLst/>
                        <a:latin typeface="Arial"/>
                      </a:endParaRPr>
                    </a:p>
                  </a:txBody>
                  <a:tcPr marL="9525" marR="9525" marT="9525" marB="0" anchor="b"/>
                </a:tc>
                <a:tc>
                  <a:txBody>
                    <a:bodyPr/>
                    <a:lstStyle/>
                    <a:p>
                      <a:pPr algn="r" fontAlgn="b"/>
                      <a:endParaRPr lang="en-US" sz="1200" b="0" i="0" u="none" strike="noStrike">
                        <a:effectLst/>
                        <a:latin typeface="Arial"/>
                      </a:endParaRPr>
                    </a:p>
                  </a:txBody>
                  <a:tcPr marL="9525" marR="9525" marT="9525" marB="0" anchor="b"/>
                </a:tc>
                <a:tc>
                  <a:txBody>
                    <a:bodyPr/>
                    <a:lstStyle/>
                    <a:p>
                      <a:pPr algn="l" fontAlgn="b"/>
                      <a:r>
                        <a:rPr lang="en-US" sz="1200" u="none" strike="noStrike">
                          <a:effectLst/>
                        </a:rPr>
                        <a:t> </a:t>
                      </a:r>
                      <a:endParaRPr lang="en-US" sz="1200" b="1" i="0" u="none" strike="noStrike">
                        <a:effectLst/>
                        <a:latin typeface="Arial"/>
                      </a:endParaRPr>
                    </a:p>
                  </a:txBody>
                  <a:tcPr marL="9525" marR="9525" marT="9525" marB="0" anchor="b"/>
                </a:tc>
              </a:tr>
              <a:tr h="400050">
                <a:tc>
                  <a:txBody>
                    <a:bodyPr/>
                    <a:lstStyle/>
                    <a:p>
                      <a:pPr algn="ctr" fontAlgn="ctr"/>
                      <a:r>
                        <a:rPr lang="en-US" sz="1200" u="none" strike="noStrike">
                          <a:effectLst/>
                        </a:rPr>
                        <a:t>Item No.</a:t>
                      </a:r>
                      <a:endParaRPr lang="en-US" sz="1200" b="1" i="0" u="none" strike="noStrike">
                        <a:effectLst/>
                        <a:latin typeface="Arial"/>
                      </a:endParaRPr>
                    </a:p>
                  </a:txBody>
                  <a:tcPr marL="9525" marR="9525" marT="9525" marB="0" anchor="ctr"/>
                </a:tc>
                <a:tc>
                  <a:txBody>
                    <a:bodyPr/>
                    <a:lstStyle/>
                    <a:p>
                      <a:pPr algn="ctr" fontAlgn="ctr"/>
                      <a:r>
                        <a:rPr lang="en-US" sz="1200" u="none" strike="noStrike">
                          <a:effectLst/>
                        </a:rPr>
                        <a:t> Total Quantity </a:t>
                      </a:r>
                      <a:endParaRPr lang="en-US" sz="1200" b="1" i="0" u="none" strike="noStrike">
                        <a:effectLst/>
                        <a:latin typeface="Arial"/>
                      </a:endParaRPr>
                    </a:p>
                  </a:txBody>
                  <a:tcPr marL="9525" marR="9525" marT="9525" marB="0" anchor="ctr"/>
                </a:tc>
                <a:tc>
                  <a:txBody>
                    <a:bodyPr/>
                    <a:lstStyle/>
                    <a:p>
                      <a:pPr algn="ctr" fontAlgn="ctr"/>
                      <a:r>
                        <a:rPr lang="en-US" sz="1200" u="none" strike="noStrike">
                          <a:effectLst/>
                        </a:rPr>
                        <a:t> Unit </a:t>
                      </a:r>
                      <a:endParaRPr lang="en-US" sz="1200" b="1" i="0" u="none" strike="noStrike">
                        <a:effectLst/>
                        <a:latin typeface="Arial"/>
                      </a:endParaRPr>
                    </a:p>
                  </a:txBody>
                  <a:tcPr marL="9525" marR="9525" marT="9525" marB="0" anchor="ctr"/>
                </a:tc>
                <a:tc>
                  <a:txBody>
                    <a:bodyPr/>
                    <a:lstStyle/>
                    <a:p>
                      <a:pPr algn="ctr" fontAlgn="ctr"/>
                      <a:r>
                        <a:rPr lang="en-US" sz="1200" u="none" strike="noStrike">
                          <a:effectLst/>
                        </a:rPr>
                        <a:t> Description </a:t>
                      </a:r>
                      <a:endParaRPr lang="en-US" sz="1200" b="1" i="0" u="none" strike="noStrike">
                        <a:effectLst/>
                        <a:latin typeface="Arial"/>
                      </a:endParaRPr>
                    </a:p>
                  </a:txBody>
                  <a:tcPr marL="9525" marR="9525" marT="9525" marB="0" anchor="ctr"/>
                </a:tc>
                <a:tc>
                  <a:txBody>
                    <a:bodyPr/>
                    <a:lstStyle/>
                    <a:p>
                      <a:pPr algn="ctr" fontAlgn="ctr"/>
                      <a:r>
                        <a:rPr lang="en-US" sz="1200" u="none" strike="noStrike">
                          <a:effectLst/>
                        </a:rPr>
                        <a:t> Unit Price </a:t>
                      </a:r>
                      <a:endParaRPr lang="en-US" sz="1200" b="1" i="0" u="none" strike="noStrike">
                        <a:effectLst/>
                        <a:latin typeface="Arial"/>
                      </a:endParaRPr>
                    </a:p>
                  </a:txBody>
                  <a:tcPr marL="9525" marR="9525" marT="9525" marB="0" anchor="ctr"/>
                </a:tc>
                <a:tc>
                  <a:txBody>
                    <a:bodyPr/>
                    <a:lstStyle/>
                    <a:p>
                      <a:pPr algn="ctr" fontAlgn="ctr"/>
                      <a:r>
                        <a:rPr lang="en-US" sz="1200" u="none" strike="noStrike">
                          <a:effectLst/>
                        </a:rPr>
                        <a:t> Total Cost </a:t>
                      </a:r>
                      <a:endParaRPr lang="en-US" sz="1200" b="1" i="0" u="none" strike="noStrike">
                        <a:effectLst/>
                        <a:latin typeface="Arial"/>
                      </a:endParaRPr>
                    </a:p>
                  </a:txBody>
                  <a:tcPr marL="9525" marR="9525" marT="9525" marB="0" anchor="ctr"/>
                </a:tc>
              </a:tr>
              <a:tr h="190500">
                <a:tc>
                  <a:txBody>
                    <a:bodyPr/>
                    <a:lstStyle/>
                    <a:p>
                      <a:pPr algn="ctr" fontAlgn="b"/>
                      <a:r>
                        <a:rPr lang="en-US" sz="1200" u="none" strike="noStrike">
                          <a:effectLst/>
                        </a:rPr>
                        <a:t>140.</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1826</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CY</a:t>
                      </a:r>
                      <a:endParaRPr lang="en-US" sz="1200" b="0" i="0" u="none" strike="noStrike">
                        <a:effectLst/>
                        <a:latin typeface="Arial"/>
                      </a:endParaRPr>
                    </a:p>
                  </a:txBody>
                  <a:tcPr marL="9525" marR="9525" marT="9525" marB="0" anchor="b"/>
                </a:tc>
                <a:tc>
                  <a:txBody>
                    <a:bodyPr/>
                    <a:lstStyle/>
                    <a:p>
                      <a:pPr algn="ctr" fontAlgn="ctr"/>
                      <a:r>
                        <a:rPr lang="en-US" sz="1200" u="none" strike="noStrike">
                          <a:effectLst/>
                        </a:rPr>
                        <a:t>Bridge Excavation</a:t>
                      </a:r>
                      <a:endParaRPr lang="en-US" sz="1200" b="0" i="0" u="none" strike="noStrike">
                        <a:effectLst/>
                        <a:latin typeface="Arial"/>
                      </a:endParaRPr>
                    </a:p>
                  </a:txBody>
                  <a:tcPr marL="9525" marR="9525" marT="9525" marB="0" anchor="ctr"/>
                </a:tc>
                <a:tc>
                  <a:txBody>
                    <a:bodyPr/>
                    <a:lstStyle/>
                    <a:p>
                      <a:pPr algn="ctr" fontAlgn="b"/>
                      <a:r>
                        <a:rPr lang="en-US" sz="1200" u="none" strike="noStrike">
                          <a:effectLst/>
                        </a:rPr>
                        <a:t>$22.00 </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$40,172.00 </a:t>
                      </a:r>
                      <a:endParaRPr lang="en-US" sz="1200" b="0" i="0" u="none" strike="noStrike">
                        <a:effectLst/>
                        <a:latin typeface="Arial"/>
                      </a:endParaRPr>
                    </a:p>
                  </a:txBody>
                  <a:tcPr marL="9525" marR="9525" marT="9525" marB="0" anchor="b"/>
                </a:tc>
              </a:tr>
              <a:tr h="190500">
                <a:tc>
                  <a:txBody>
                    <a:bodyPr/>
                    <a:lstStyle/>
                    <a:p>
                      <a:pPr algn="ctr" fontAlgn="b"/>
                      <a:r>
                        <a:rPr lang="en-US" sz="1200" u="none" strike="noStrike">
                          <a:effectLst/>
                        </a:rPr>
                        <a:t>151.2</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1360</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CY</a:t>
                      </a:r>
                      <a:endParaRPr lang="en-US" sz="1200" b="0" i="0" u="none" strike="noStrike">
                        <a:effectLst/>
                        <a:latin typeface="Arial"/>
                      </a:endParaRPr>
                    </a:p>
                  </a:txBody>
                  <a:tcPr marL="9525" marR="9525" marT="9525" marB="0" anchor="b"/>
                </a:tc>
                <a:tc>
                  <a:txBody>
                    <a:bodyPr/>
                    <a:lstStyle/>
                    <a:p>
                      <a:pPr algn="ctr" fontAlgn="ctr"/>
                      <a:r>
                        <a:rPr lang="en-US" sz="1200" u="none" strike="noStrike">
                          <a:effectLst/>
                        </a:rPr>
                        <a:t>Gravel Borrow for Bridge Foundations</a:t>
                      </a:r>
                      <a:endParaRPr lang="en-US" sz="1200" b="0" i="0" u="none" strike="noStrike">
                        <a:effectLst/>
                        <a:latin typeface="Arial"/>
                      </a:endParaRPr>
                    </a:p>
                  </a:txBody>
                  <a:tcPr marL="9525" marR="9525" marT="9525" marB="0" anchor="ctr"/>
                </a:tc>
                <a:tc>
                  <a:txBody>
                    <a:bodyPr/>
                    <a:lstStyle/>
                    <a:p>
                      <a:pPr algn="ctr" fontAlgn="b"/>
                      <a:r>
                        <a:rPr lang="en-US" sz="1200" u="none" strike="noStrike">
                          <a:effectLst/>
                        </a:rPr>
                        <a:t>$24.00 </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$32,640.00 </a:t>
                      </a:r>
                      <a:endParaRPr lang="en-US" sz="1200" b="0" i="0" u="none" strike="noStrike">
                        <a:effectLst/>
                        <a:latin typeface="Arial"/>
                      </a:endParaRPr>
                    </a:p>
                  </a:txBody>
                  <a:tcPr marL="9525" marR="9525" marT="9525" marB="0" anchor="b"/>
                </a:tc>
              </a:tr>
              <a:tr h="190500">
                <a:tc>
                  <a:txBody>
                    <a:bodyPr/>
                    <a:lstStyle/>
                    <a:p>
                      <a:pPr algn="ctr" fontAlgn="b"/>
                      <a:r>
                        <a:rPr lang="en-US" sz="1200" u="none" strike="noStrike">
                          <a:effectLst/>
                        </a:rPr>
                        <a:t>455.61</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114</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TON</a:t>
                      </a:r>
                      <a:endParaRPr lang="en-US" sz="1200" b="0" i="0" u="none" strike="noStrike">
                        <a:effectLst/>
                        <a:latin typeface="Arial"/>
                      </a:endParaRPr>
                    </a:p>
                  </a:txBody>
                  <a:tcPr marL="9525" marR="9525" marT="9525" marB="0" anchor="b"/>
                </a:tc>
                <a:tc>
                  <a:txBody>
                    <a:bodyPr/>
                    <a:lstStyle/>
                    <a:p>
                      <a:pPr algn="ctr" fontAlgn="ctr"/>
                      <a:r>
                        <a:rPr lang="en-US" sz="1200" u="none" strike="noStrike">
                          <a:effectLst/>
                        </a:rPr>
                        <a:t>Superpave Bridge Surface Course</a:t>
                      </a:r>
                      <a:endParaRPr lang="en-US" sz="1200" b="0" i="0" u="none" strike="noStrike">
                        <a:effectLst/>
                        <a:latin typeface="Arial"/>
                      </a:endParaRPr>
                    </a:p>
                  </a:txBody>
                  <a:tcPr marL="9525" marR="9525" marT="9525" marB="0" anchor="ctr"/>
                </a:tc>
                <a:tc>
                  <a:txBody>
                    <a:bodyPr/>
                    <a:lstStyle/>
                    <a:p>
                      <a:pPr algn="ctr" fontAlgn="b"/>
                      <a:r>
                        <a:rPr lang="en-US" sz="1200" u="none" strike="noStrike">
                          <a:effectLst/>
                        </a:rPr>
                        <a:t>$90.00 </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$10,260.00 </a:t>
                      </a:r>
                      <a:endParaRPr lang="en-US" sz="1200" b="0" i="0" u="none" strike="noStrike">
                        <a:effectLst/>
                        <a:latin typeface="Arial"/>
                      </a:endParaRPr>
                    </a:p>
                  </a:txBody>
                  <a:tcPr marL="9525" marR="9525" marT="9525" marB="0" anchor="b"/>
                </a:tc>
              </a:tr>
              <a:tr h="190500">
                <a:tc>
                  <a:txBody>
                    <a:bodyPr/>
                    <a:lstStyle/>
                    <a:p>
                      <a:pPr algn="ctr" fontAlgn="b"/>
                      <a:r>
                        <a:rPr lang="en-US" sz="1200" u="none" strike="noStrike">
                          <a:effectLst/>
                        </a:rPr>
                        <a:t>455.71</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114</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TON</a:t>
                      </a:r>
                      <a:endParaRPr lang="en-US" sz="1200" b="0" i="0" u="none" strike="noStrike">
                        <a:effectLst/>
                        <a:latin typeface="Arial"/>
                      </a:endParaRPr>
                    </a:p>
                  </a:txBody>
                  <a:tcPr marL="9525" marR="9525" marT="9525" marB="0" anchor="b"/>
                </a:tc>
                <a:tc>
                  <a:txBody>
                    <a:bodyPr/>
                    <a:lstStyle/>
                    <a:p>
                      <a:pPr algn="ctr" fontAlgn="ctr"/>
                      <a:r>
                        <a:rPr lang="en-US" sz="1200" u="none" strike="noStrike">
                          <a:effectLst/>
                        </a:rPr>
                        <a:t>Superpave Bridge Protective Course</a:t>
                      </a:r>
                      <a:endParaRPr lang="en-US" sz="1200" b="0" i="0" u="none" strike="noStrike">
                        <a:effectLst/>
                        <a:latin typeface="Arial"/>
                      </a:endParaRPr>
                    </a:p>
                  </a:txBody>
                  <a:tcPr marL="9525" marR="9525" marT="9525" marB="0" anchor="ctr"/>
                </a:tc>
                <a:tc>
                  <a:txBody>
                    <a:bodyPr/>
                    <a:lstStyle/>
                    <a:p>
                      <a:pPr algn="ctr" fontAlgn="b"/>
                      <a:r>
                        <a:rPr lang="en-US" sz="1200" u="none" strike="noStrike">
                          <a:effectLst/>
                        </a:rPr>
                        <a:t>$130.00 </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$14,820.00 </a:t>
                      </a:r>
                      <a:endParaRPr lang="en-US" sz="1200" b="0" i="0" u="none" strike="noStrike">
                        <a:effectLst/>
                        <a:latin typeface="Arial"/>
                      </a:endParaRPr>
                    </a:p>
                  </a:txBody>
                  <a:tcPr marL="9525" marR="9525" marT="9525" marB="0" anchor="b"/>
                </a:tc>
              </a:tr>
              <a:tr h="190500">
                <a:tc>
                  <a:txBody>
                    <a:bodyPr/>
                    <a:lstStyle/>
                    <a:p>
                      <a:pPr algn="ctr" fontAlgn="b"/>
                      <a:r>
                        <a:rPr lang="en-US" sz="1200" u="none" strike="noStrike">
                          <a:effectLst/>
                        </a:rPr>
                        <a:t> </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 </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 </a:t>
                      </a:r>
                      <a:endParaRPr lang="en-US" sz="1200" b="0" i="0" u="none" strike="noStrike">
                        <a:effectLst/>
                        <a:latin typeface="Arial"/>
                      </a:endParaRPr>
                    </a:p>
                  </a:txBody>
                  <a:tcPr marL="9525" marR="9525" marT="9525" marB="0" anchor="b"/>
                </a:tc>
                <a:tc>
                  <a:txBody>
                    <a:bodyPr/>
                    <a:lstStyle/>
                    <a:p>
                      <a:pPr algn="ctr" fontAlgn="ctr"/>
                      <a:r>
                        <a:rPr lang="en-US" sz="1200" u="none" strike="noStrike">
                          <a:effectLst/>
                        </a:rPr>
                        <a:t> </a:t>
                      </a:r>
                      <a:endParaRPr lang="en-US" sz="1200" b="0" i="0" u="none" strike="noStrike">
                        <a:effectLst/>
                        <a:latin typeface="Arial"/>
                      </a:endParaRPr>
                    </a:p>
                  </a:txBody>
                  <a:tcPr marL="9525" marR="9525" marT="9525" marB="0" anchor="ctr"/>
                </a:tc>
                <a:tc>
                  <a:txBody>
                    <a:bodyPr/>
                    <a:lstStyle/>
                    <a:p>
                      <a:pPr algn="ctr" fontAlgn="b"/>
                      <a:r>
                        <a:rPr lang="en-US" sz="1200" u="none" strike="noStrike">
                          <a:effectLst/>
                        </a:rPr>
                        <a:t> </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 </a:t>
                      </a:r>
                      <a:endParaRPr lang="en-US" sz="1200" b="0" i="0" u="none" strike="noStrike">
                        <a:effectLst/>
                        <a:latin typeface="Arial"/>
                      </a:endParaRPr>
                    </a:p>
                  </a:txBody>
                  <a:tcPr marL="9525" marR="9525" marT="9525" marB="0" anchor="b"/>
                </a:tc>
              </a:tr>
              <a:tr h="190500">
                <a:tc>
                  <a:txBody>
                    <a:bodyPr/>
                    <a:lstStyle/>
                    <a:p>
                      <a:pPr algn="ctr" fontAlgn="b"/>
                      <a:r>
                        <a:rPr lang="en-US" sz="1200" u="none" strike="noStrike">
                          <a:effectLst/>
                        </a:rPr>
                        <a:t>904.</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680</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CY</a:t>
                      </a:r>
                      <a:endParaRPr lang="en-US" sz="1200" b="0" i="0" u="none" strike="noStrike">
                        <a:effectLst/>
                        <a:latin typeface="Arial"/>
                      </a:endParaRPr>
                    </a:p>
                  </a:txBody>
                  <a:tcPr marL="9525" marR="9525" marT="9525" marB="0" anchor="b"/>
                </a:tc>
                <a:tc>
                  <a:txBody>
                    <a:bodyPr/>
                    <a:lstStyle/>
                    <a:p>
                      <a:pPr algn="ctr" fontAlgn="ctr"/>
                      <a:r>
                        <a:rPr lang="it-IT" sz="1200" u="none" strike="noStrike">
                          <a:effectLst/>
                        </a:rPr>
                        <a:t>4000 PSI, 3/4 IN., 610 CEMENT CONCRETE</a:t>
                      </a:r>
                      <a:endParaRPr lang="it-IT" sz="1200" b="0" i="0" u="none" strike="noStrike">
                        <a:effectLst/>
                        <a:latin typeface="Arial"/>
                      </a:endParaRPr>
                    </a:p>
                  </a:txBody>
                  <a:tcPr marL="9525" marR="9525" marT="9525" marB="0" anchor="ctr"/>
                </a:tc>
                <a:tc>
                  <a:txBody>
                    <a:bodyPr/>
                    <a:lstStyle/>
                    <a:p>
                      <a:pPr algn="ctr" fontAlgn="b"/>
                      <a:r>
                        <a:rPr lang="en-US" sz="1200" u="none" strike="noStrike">
                          <a:effectLst/>
                        </a:rPr>
                        <a:t>$550.00 </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$374,000.00 </a:t>
                      </a:r>
                      <a:endParaRPr lang="en-US" sz="1200" b="0" i="0" u="none" strike="noStrike">
                        <a:effectLst/>
                        <a:latin typeface="Arial"/>
                      </a:endParaRPr>
                    </a:p>
                  </a:txBody>
                  <a:tcPr marL="9525" marR="9525" marT="9525" marB="0" anchor="b"/>
                </a:tc>
              </a:tr>
              <a:tr h="190500">
                <a:tc>
                  <a:txBody>
                    <a:bodyPr/>
                    <a:lstStyle/>
                    <a:p>
                      <a:pPr algn="ctr" fontAlgn="b"/>
                      <a:r>
                        <a:rPr lang="en-US" sz="1200" u="none" strike="noStrike">
                          <a:effectLst/>
                        </a:rPr>
                        <a:t>904.3</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175</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CY</a:t>
                      </a:r>
                      <a:endParaRPr lang="en-US" sz="1200" b="0" i="0" u="none" strike="noStrike">
                        <a:effectLst/>
                        <a:latin typeface="Arial"/>
                      </a:endParaRPr>
                    </a:p>
                  </a:txBody>
                  <a:tcPr marL="9525" marR="9525" marT="9525" marB="0" anchor="b"/>
                </a:tc>
                <a:tc>
                  <a:txBody>
                    <a:bodyPr/>
                    <a:lstStyle/>
                    <a:p>
                      <a:pPr algn="ctr" fontAlgn="ctr"/>
                      <a:r>
                        <a:rPr lang="it-IT" sz="1200" u="none" strike="noStrike">
                          <a:effectLst/>
                        </a:rPr>
                        <a:t>5000 PSI, 3/4 IN., 685 HP CEMENT CONCRETE</a:t>
                      </a:r>
                      <a:endParaRPr lang="it-IT" sz="1200" b="0" i="0" u="none" strike="noStrike">
                        <a:effectLst/>
                        <a:latin typeface="Arial"/>
                      </a:endParaRPr>
                    </a:p>
                  </a:txBody>
                  <a:tcPr marL="9525" marR="9525" marT="9525" marB="0" anchor="ctr"/>
                </a:tc>
                <a:tc>
                  <a:txBody>
                    <a:bodyPr/>
                    <a:lstStyle/>
                    <a:p>
                      <a:pPr algn="ctr" fontAlgn="b"/>
                      <a:r>
                        <a:rPr lang="en-US" sz="1200" u="none" strike="noStrike">
                          <a:effectLst/>
                        </a:rPr>
                        <a:t>$1,650.00 </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$288,750.00 </a:t>
                      </a:r>
                      <a:endParaRPr lang="en-US" sz="1200" b="0" i="0" u="none" strike="noStrike">
                        <a:effectLst/>
                        <a:latin typeface="Arial"/>
                      </a:endParaRPr>
                    </a:p>
                  </a:txBody>
                  <a:tcPr marL="9525" marR="9525" marT="9525" marB="0" anchor="b"/>
                </a:tc>
              </a:tr>
              <a:tr h="190500">
                <a:tc>
                  <a:txBody>
                    <a:bodyPr/>
                    <a:lstStyle/>
                    <a:p>
                      <a:pPr algn="ctr" fontAlgn="b"/>
                      <a:r>
                        <a:rPr lang="en-US" sz="1200" u="none" strike="noStrike">
                          <a:effectLst/>
                        </a:rPr>
                        <a:t>904.4</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370</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CY</a:t>
                      </a:r>
                      <a:endParaRPr lang="en-US" sz="1200" b="0" i="0" u="none" strike="noStrike">
                        <a:effectLst/>
                        <a:latin typeface="Arial"/>
                      </a:endParaRPr>
                    </a:p>
                  </a:txBody>
                  <a:tcPr marL="9525" marR="9525" marT="9525" marB="0" anchor="b"/>
                </a:tc>
                <a:tc>
                  <a:txBody>
                    <a:bodyPr/>
                    <a:lstStyle/>
                    <a:p>
                      <a:pPr algn="ctr" fontAlgn="ctr"/>
                      <a:r>
                        <a:rPr lang="it-IT" sz="1200" u="none" strike="noStrike">
                          <a:effectLst/>
                        </a:rPr>
                        <a:t>4000 PSI, 3/4 IN., 585 HP CEMENT CONCRETE</a:t>
                      </a:r>
                      <a:endParaRPr lang="it-IT" sz="1200" b="0" i="0" u="none" strike="noStrike">
                        <a:effectLst/>
                        <a:latin typeface="Arial"/>
                      </a:endParaRPr>
                    </a:p>
                  </a:txBody>
                  <a:tcPr marL="9525" marR="9525" marT="9525" marB="0" anchor="ctr"/>
                </a:tc>
                <a:tc>
                  <a:txBody>
                    <a:bodyPr/>
                    <a:lstStyle/>
                    <a:p>
                      <a:pPr algn="ctr" fontAlgn="b"/>
                      <a:r>
                        <a:rPr lang="en-US" sz="1200" u="none" strike="noStrike">
                          <a:effectLst/>
                        </a:rPr>
                        <a:t>$950.00 </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$351,500.00 </a:t>
                      </a:r>
                      <a:endParaRPr lang="en-US" sz="1200" b="0" i="0" u="none" strike="noStrike">
                        <a:effectLst/>
                        <a:latin typeface="Arial"/>
                      </a:endParaRPr>
                    </a:p>
                  </a:txBody>
                  <a:tcPr marL="9525" marR="9525" marT="9525" marB="0" anchor="b"/>
                </a:tc>
              </a:tr>
              <a:tr h="381000">
                <a:tc>
                  <a:txBody>
                    <a:bodyPr/>
                    <a:lstStyle/>
                    <a:p>
                      <a:pPr algn="ctr" fontAlgn="b"/>
                      <a:r>
                        <a:rPr lang="en-US" sz="1200" u="none" strike="noStrike">
                          <a:effectLst/>
                        </a:rPr>
                        <a:t>960.502</a:t>
                      </a:r>
                      <a:endParaRPr lang="en-US" sz="1200" b="0" i="0" u="none" strike="noStrike">
                        <a:effectLst/>
                        <a:latin typeface="Arial"/>
                      </a:endParaRPr>
                    </a:p>
                  </a:txBody>
                  <a:tcPr marL="9525" marR="9525" marT="9525" marB="0" anchor="b"/>
                </a:tc>
                <a:tc>
                  <a:txBody>
                    <a:bodyPr/>
                    <a:lstStyle/>
                    <a:p>
                      <a:pPr algn="ctr" fontAlgn="ctr"/>
                      <a:r>
                        <a:rPr lang="en-US" sz="1200" u="none" strike="noStrike">
                          <a:effectLst/>
                        </a:rPr>
                        <a:t>64750</a:t>
                      </a:r>
                      <a:endParaRPr lang="en-US" sz="1200" b="0" i="0" u="none" strike="noStrike">
                        <a:solidFill>
                          <a:srgbClr val="000000"/>
                        </a:solidFill>
                        <a:effectLst/>
                        <a:latin typeface="Arial"/>
                      </a:endParaRPr>
                    </a:p>
                  </a:txBody>
                  <a:tcPr marL="9525" marR="9525" marT="9525" marB="0" anchor="ctr"/>
                </a:tc>
                <a:tc>
                  <a:txBody>
                    <a:bodyPr/>
                    <a:lstStyle/>
                    <a:p>
                      <a:pPr algn="ctr" fontAlgn="b"/>
                      <a:r>
                        <a:rPr lang="en-US" sz="1200" u="none" strike="noStrike">
                          <a:effectLst/>
                        </a:rPr>
                        <a:t>LB</a:t>
                      </a:r>
                      <a:endParaRPr lang="en-US" sz="1200" b="0" i="0" u="none" strike="noStrike">
                        <a:effectLst/>
                        <a:latin typeface="Arial"/>
                      </a:endParaRPr>
                    </a:p>
                  </a:txBody>
                  <a:tcPr marL="9525" marR="9525" marT="9525" marB="0" anchor="b"/>
                </a:tc>
                <a:tc>
                  <a:txBody>
                    <a:bodyPr/>
                    <a:lstStyle/>
                    <a:p>
                      <a:pPr algn="ctr" fontAlgn="ctr"/>
                      <a:r>
                        <a:rPr lang="en-US" sz="1200" u="none" strike="noStrike">
                          <a:effectLst/>
                        </a:rPr>
                        <a:t>Structural Steel M270 Grade 50W Uncoated Plate Girder Bridge</a:t>
                      </a:r>
                      <a:endParaRPr lang="en-US" sz="1200" b="0" i="0" u="none" strike="noStrike">
                        <a:effectLst/>
                        <a:latin typeface="Arial"/>
                      </a:endParaRPr>
                    </a:p>
                  </a:txBody>
                  <a:tcPr marL="9525" marR="9525" marT="9525" marB="0" anchor="ctr"/>
                </a:tc>
                <a:tc>
                  <a:txBody>
                    <a:bodyPr/>
                    <a:lstStyle/>
                    <a:p>
                      <a:pPr algn="ctr" fontAlgn="b"/>
                      <a:r>
                        <a:rPr lang="en-US" sz="1200" u="none" strike="noStrike">
                          <a:effectLst/>
                        </a:rPr>
                        <a:t>$1.50 </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$97,125.00 </a:t>
                      </a:r>
                      <a:endParaRPr lang="en-US" sz="1200" b="0" i="0" u="none" strike="noStrike">
                        <a:effectLst/>
                        <a:latin typeface="Arial"/>
                      </a:endParaRPr>
                    </a:p>
                  </a:txBody>
                  <a:tcPr marL="9525" marR="9525" marT="9525" marB="0" anchor="b"/>
                </a:tc>
              </a:tr>
              <a:tr h="190500">
                <a:tc>
                  <a:txBody>
                    <a:bodyPr/>
                    <a:lstStyle/>
                    <a:p>
                      <a:pPr algn="ctr" fontAlgn="b"/>
                      <a:r>
                        <a:rPr lang="en-US" sz="1200" u="none" strike="noStrike">
                          <a:effectLst/>
                        </a:rPr>
                        <a:t>965.</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1660</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SY</a:t>
                      </a:r>
                      <a:endParaRPr lang="en-US" sz="1200" b="0" i="0" u="none" strike="noStrike">
                        <a:effectLst/>
                        <a:latin typeface="Arial"/>
                      </a:endParaRPr>
                    </a:p>
                  </a:txBody>
                  <a:tcPr marL="9525" marR="9525" marT="9525" marB="0" anchor="b"/>
                </a:tc>
                <a:tc>
                  <a:txBody>
                    <a:bodyPr/>
                    <a:lstStyle/>
                    <a:p>
                      <a:pPr algn="ctr" fontAlgn="ctr"/>
                      <a:r>
                        <a:rPr lang="en-US" sz="1200" u="none" strike="noStrike">
                          <a:effectLst/>
                        </a:rPr>
                        <a:t>Membrane Waterproofing for Bridge Decks</a:t>
                      </a:r>
                      <a:endParaRPr lang="en-US" sz="1200" b="0" i="0" u="none" strike="noStrike">
                        <a:effectLst/>
                        <a:latin typeface="Arial"/>
                      </a:endParaRPr>
                    </a:p>
                  </a:txBody>
                  <a:tcPr marL="9525" marR="9525" marT="9525" marB="0" anchor="ctr"/>
                </a:tc>
                <a:tc>
                  <a:txBody>
                    <a:bodyPr/>
                    <a:lstStyle/>
                    <a:p>
                      <a:pPr algn="ctr" fontAlgn="b"/>
                      <a:r>
                        <a:rPr lang="en-US" sz="1200" u="none" strike="noStrike">
                          <a:effectLst/>
                        </a:rPr>
                        <a:t>$22.00 </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$36,520.00 </a:t>
                      </a:r>
                      <a:endParaRPr lang="en-US" sz="1200" b="0" i="0" u="none" strike="noStrike">
                        <a:effectLst/>
                        <a:latin typeface="Arial"/>
                      </a:endParaRPr>
                    </a:p>
                  </a:txBody>
                  <a:tcPr marL="9525" marR="9525" marT="9525" marB="0" anchor="b"/>
                </a:tc>
              </a:tr>
              <a:tr h="190500">
                <a:tc>
                  <a:txBody>
                    <a:bodyPr/>
                    <a:lstStyle/>
                    <a:p>
                      <a:pPr algn="ctr" fontAlgn="b"/>
                      <a:r>
                        <a:rPr lang="en-US" sz="1200" u="none" strike="noStrike">
                          <a:effectLst/>
                        </a:rPr>
                        <a:t>971.</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176</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FT</a:t>
                      </a:r>
                      <a:endParaRPr lang="en-US" sz="1200" b="0" i="0" u="none" strike="noStrike">
                        <a:effectLst/>
                        <a:latin typeface="Arial"/>
                      </a:endParaRPr>
                    </a:p>
                  </a:txBody>
                  <a:tcPr marL="9525" marR="9525" marT="9525" marB="0" anchor="b"/>
                </a:tc>
                <a:tc>
                  <a:txBody>
                    <a:bodyPr/>
                    <a:lstStyle/>
                    <a:p>
                      <a:pPr algn="ctr" fontAlgn="ctr"/>
                      <a:r>
                        <a:rPr lang="en-US" sz="1200" u="none" strike="noStrike">
                          <a:effectLst/>
                        </a:rPr>
                        <a:t>Asphaltic Bridge Joint</a:t>
                      </a:r>
                      <a:endParaRPr lang="en-US" sz="1200" b="0" i="0" u="none" strike="noStrike">
                        <a:effectLst/>
                        <a:latin typeface="Arial"/>
                      </a:endParaRPr>
                    </a:p>
                  </a:txBody>
                  <a:tcPr marL="9525" marR="9525" marT="9525" marB="0" anchor="ctr"/>
                </a:tc>
                <a:tc>
                  <a:txBody>
                    <a:bodyPr/>
                    <a:lstStyle/>
                    <a:p>
                      <a:pPr algn="ctr" fontAlgn="b"/>
                      <a:r>
                        <a:rPr lang="en-US" sz="1200" u="none" strike="noStrike">
                          <a:effectLst/>
                        </a:rPr>
                        <a:t>$220.00 </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$38,720.00 </a:t>
                      </a:r>
                      <a:endParaRPr lang="en-US" sz="1200" b="0" i="0" u="none" strike="noStrike">
                        <a:effectLst/>
                        <a:latin typeface="Arial"/>
                      </a:endParaRPr>
                    </a:p>
                  </a:txBody>
                  <a:tcPr marL="9525" marR="9525" marT="9525" marB="0" anchor="b"/>
                </a:tc>
              </a:tr>
              <a:tr h="190500">
                <a:tc>
                  <a:txBody>
                    <a:bodyPr/>
                    <a:lstStyle/>
                    <a:p>
                      <a:pPr algn="ctr" fontAlgn="b"/>
                      <a:r>
                        <a:rPr lang="en-US" sz="1200" u="none" strike="noStrike">
                          <a:effectLst/>
                        </a:rPr>
                        <a:t>975.1</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353</a:t>
                      </a:r>
                      <a:endParaRPr lang="en-US" sz="1200" b="0" i="0" u="none" strike="noStrike">
                        <a:effectLst/>
                        <a:latin typeface="Arial"/>
                      </a:endParaRPr>
                    </a:p>
                  </a:txBody>
                  <a:tcPr marL="9525" marR="9525" marT="9525" marB="0" anchor="b"/>
                </a:tc>
                <a:tc>
                  <a:txBody>
                    <a:bodyPr/>
                    <a:lstStyle/>
                    <a:p>
                      <a:pPr algn="ctr" fontAlgn="b"/>
                      <a:r>
                        <a:rPr lang="en-US" sz="1200" u="none" strike="noStrike">
                          <a:effectLst/>
                        </a:rPr>
                        <a:t>FT</a:t>
                      </a:r>
                      <a:endParaRPr lang="en-US" sz="1200" b="0" i="0" u="none" strike="noStrike">
                        <a:effectLst/>
                        <a:latin typeface="Arial"/>
                      </a:endParaRPr>
                    </a:p>
                  </a:txBody>
                  <a:tcPr marL="9525" marR="9525" marT="9525" marB="0" anchor="b"/>
                </a:tc>
                <a:tc>
                  <a:txBody>
                    <a:bodyPr/>
                    <a:lstStyle/>
                    <a:p>
                      <a:pPr algn="ctr" fontAlgn="ctr"/>
                      <a:r>
                        <a:rPr lang="en-US" sz="1200" u="none" strike="noStrike">
                          <a:effectLst/>
                        </a:rPr>
                        <a:t>Metal Bridge Rail (3 RAIL), STEEL (S3-TL4)</a:t>
                      </a:r>
                      <a:endParaRPr lang="en-US" sz="1200" b="0" i="0" u="none" strike="noStrike">
                        <a:effectLst/>
                        <a:latin typeface="Arial"/>
                      </a:endParaRPr>
                    </a:p>
                  </a:txBody>
                  <a:tcPr marL="9525" marR="9525" marT="9525" marB="0" anchor="ctr"/>
                </a:tc>
                <a:tc>
                  <a:txBody>
                    <a:bodyPr/>
                    <a:lstStyle/>
                    <a:p>
                      <a:pPr algn="ctr" fontAlgn="b"/>
                      <a:r>
                        <a:rPr lang="en-US" sz="1200" u="none" strike="noStrike">
                          <a:effectLst/>
                        </a:rPr>
                        <a:t>$315.00 </a:t>
                      </a:r>
                      <a:endParaRPr lang="en-US" sz="1200" b="0" i="0" u="none" strike="noStrike">
                        <a:effectLst/>
                        <a:latin typeface="Arial"/>
                      </a:endParaRPr>
                    </a:p>
                  </a:txBody>
                  <a:tcPr marL="9525" marR="9525" marT="9525" marB="0" anchor="b"/>
                </a:tc>
                <a:tc>
                  <a:txBody>
                    <a:bodyPr/>
                    <a:lstStyle/>
                    <a:p>
                      <a:pPr algn="ctr" fontAlgn="b"/>
                      <a:r>
                        <a:rPr lang="en-US" sz="1200" u="none" strike="noStrike" dirty="0">
                          <a:effectLst/>
                        </a:rPr>
                        <a:t>$111,195.00 </a:t>
                      </a:r>
                      <a:endParaRPr lang="en-US" sz="1200" b="0" i="0" u="none" strike="noStrike" dirty="0">
                        <a:effectLst/>
                        <a:latin typeface="Arial"/>
                      </a:endParaRPr>
                    </a:p>
                  </a:txBody>
                  <a:tcPr marL="9525" marR="9525" marT="9525" marB="0" anchor="b"/>
                </a:tc>
              </a:tr>
            </a:tbl>
          </a:graphicData>
        </a:graphic>
      </p:graphicFrame>
      <p:sp>
        <p:nvSpPr>
          <p:cNvPr id="6" name="Rectangle 5"/>
          <p:cNvSpPr/>
          <p:nvPr/>
        </p:nvSpPr>
        <p:spPr>
          <a:xfrm>
            <a:off x="381000" y="1120914"/>
            <a:ext cx="8229600" cy="707886"/>
          </a:xfrm>
          <a:prstGeom prst="rect">
            <a:avLst/>
          </a:prstGeom>
        </p:spPr>
        <p:txBody>
          <a:bodyPr wrap="square">
            <a:spAutoFit/>
          </a:bodyPr>
          <a:lstStyle/>
          <a:p>
            <a:r>
              <a:rPr lang="en-US" sz="2000" b="1" dirty="0">
                <a:solidFill>
                  <a:schemeClr val="bg1"/>
                </a:solidFill>
                <a:latin typeface="Verdana" pitchFamily="34" charset="0"/>
                <a:ea typeface="Verdana" pitchFamily="34" charset="0"/>
                <a:cs typeface="Verdana" pitchFamily="34" charset="0"/>
              </a:rPr>
              <a:t>Module 9 dealt with the computation of quantities and cost of materials for the bridge construction. </a:t>
            </a:r>
          </a:p>
        </p:txBody>
      </p:sp>
      <p:graphicFrame>
        <p:nvGraphicFramePr>
          <p:cNvPr id="8" name="Table 7"/>
          <p:cNvGraphicFramePr>
            <a:graphicFrameLocks noGrp="1"/>
          </p:cNvGraphicFramePr>
          <p:nvPr>
            <p:extLst>
              <p:ext uri="{D42A27DB-BD31-4B8C-83A1-F6EECF244321}">
                <p14:modId xmlns:p14="http://schemas.microsoft.com/office/powerpoint/2010/main" val="4189395177"/>
              </p:ext>
            </p:extLst>
          </p:nvPr>
        </p:nvGraphicFramePr>
        <p:xfrm>
          <a:off x="6096000" y="5791200"/>
          <a:ext cx="2400300" cy="222885"/>
        </p:xfrm>
        <a:graphic>
          <a:graphicData uri="http://schemas.openxmlformats.org/drawingml/2006/table">
            <a:tbl>
              <a:tblPr>
                <a:tableStyleId>{5C22544A-7EE6-4342-B048-85BDC9FD1C3A}</a:tableStyleId>
              </a:tblPr>
              <a:tblGrid>
                <a:gridCol w="1016000"/>
                <a:gridCol w="1384300"/>
              </a:tblGrid>
              <a:tr h="200025">
                <a:tc>
                  <a:txBody>
                    <a:bodyPr/>
                    <a:lstStyle/>
                    <a:p>
                      <a:pPr algn="ctr" fontAlgn="b"/>
                      <a:r>
                        <a:rPr lang="en-US" sz="1400" b="1" u="none" strike="noStrike" dirty="0">
                          <a:effectLst/>
                        </a:rPr>
                        <a:t>TOTAL</a:t>
                      </a:r>
                      <a:endParaRPr lang="en-US" sz="1400" b="1" i="0" u="none" strike="noStrike" dirty="0">
                        <a:effectLst/>
                        <a:latin typeface="Arial"/>
                      </a:endParaRPr>
                    </a:p>
                  </a:txBody>
                  <a:tcPr marL="9525" marR="9525" marT="9525" marB="0" anchor="b"/>
                </a:tc>
                <a:tc>
                  <a:txBody>
                    <a:bodyPr/>
                    <a:lstStyle/>
                    <a:p>
                      <a:pPr algn="r" fontAlgn="b"/>
                      <a:r>
                        <a:rPr lang="en-US" sz="1400" b="1" u="none" strike="noStrike" dirty="0">
                          <a:effectLst/>
                        </a:rPr>
                        <a:t>$1,395,702.00 </a:t>
                      </a:r>
                      <a:endParaRPr lang="en-US" sz="1400" b="1" i="0" u="none" strike="noStrike" dirty="0">
                        <a:effectLst/>
                        <a:latin typeface="Arial"/>
                      </a:endParaRPr>
                    </a:p>
                  </a:txBody>
                  <a:tcPr marL="9525" marR="9525" marT="9525" marB="0" anchor="b"/>
                </a:tc>
              </a:tr>
            </a:tbl>
          </a:graphicData>
        </a:graphic>
      </p:graphicFrame>
      <p:sp>
        <p:nvSpPr>
          <p:cNvPr id="9" name="Rectangle 8"/>
          <p:cNvSpPr/>
          <p:nvPr/>
        </p:nvSpPr>
        <p:spPr>
          <a:xfrm>
            <a:off x="304800" y="5798403"/>
            <a:ext cx="4876800" cy="738664"/>
          </a:xfrm>
          <a:prstGeom prst="rect">
            <a:avLst/>
          </a:prstGeom>
        </p:spPr>
        <p:txBody>
          <a:bodyPr wrap="square">
            <a:spAutoFit/>
          </a:bodyPr>
          <a:lstStyle/>
          <a:p>
            <a:r>
              <a:rPr lang="en-US" sz="1400" i="1" dirty="0">
                <a:solidFill>
                  <a:schemeClr val="bg1"/>
                </a:solidFill>
                <a:latin typeface="Verdana" pitchFamily="34" charset="0"/>
                <a:ea typeface="Verdana" pitchFamily="34" charset="0"/>
                <a:cs typeface="Verdana" pitchFamily="34" charset="0"/>
              </a:rPr>
              <a:t>NOTE: All unit prices have been obtain from the </a:t>
            </a:r>
            <a:r>
              <a:rPr lang="en-US" sz="1400" i="1" dirty="0" err="1">
                <a:solidFill>
                  <a:schemeClr val="bg1"/>
                </a:solidFill>
                <a:latin typeface="Verdana" pitchFamily="34" charset="0"/>
                <a:ea typeface="Verdana" pitchFamily="34" charset="0"/>
                <a:cs typeface="Verdana" pitchFamily="34" charset="0"/>
              </a:rPr>
              <a:t>MassHighway</a:t>
            </a:r>
            <a:r>
              <a:rPr lang="en-US" sz="1400" i="1" dirty="0">
                <a:solidFill>
                  <a:schemeClr val="bg1"/>
                </a:solidFill>
                <a:latin typeface="Verdana" pitchFamily="34" charset="0"/>
                <a:ea typeface="Verdana" pitchFamily="34" charset="0"/>
                <a:cs typeface="Verdana" pitchFamily="34" charset="0"/>
              </a:rPr>
              <a:t> Weighted Average Book-November 2008</a:t>
            </a:r>
          </a:p>
        </p:txBody>
      </p:sp>
      <p:sp>
        <p:nvSpPr>
          <p:cNvPr id="10" name="Rectangle 9"/>
          <p:cNvSpPr/>
          <p:nvPr/>
        </p:nvSpPr>
        <p:spPr>
          <a:xfrm>
            <a:off x="357096" y="1981200"/>
            <a:ext cx="7339104" cy="338554"/>
          </a:xfrm>
          <a:prstGeom prst="rect">
            <a:avLst/>
          </a:prstGeom>
        </p:spPr>
        <p:txBody>
          <a:bodyPr wrap="square">
            <a:spAutoFit/>
          </a:bodyPr>
          <a:lstStyle/>
          <a:p>
            <a:r>
              <a:rPr lang="en-US" sz="1600" b="1" dirty="0" smtClean="0">
                <a:solidFill>
                  <a:schemeClr val="bg1"/>
                </a:solidFill>
                <a:latin typeface="Verdana" pitchFamily="34" charset="0"/>
                <a:ea typeface="Verdana" pitchFamily="34" charset="0"/>
                <a:cs typeface="Verdana" pitchFamily="34" charset="0"/>
              </a:rPr>
              <a:t>Table 7</a:t>
            </a:r>
            <a:r>
              <a:rPr lang="en-US" sz="1600" dirty="0" smtClean="0">
                <a:solidFill>
                  <a:schemeClr val="bg1"/>
                </a:solidFill>
                <a:latin typeface="Verdana" pitchFamily="34" charset="0"/>
                <a:ea typeface="Verdana" pitchFamily="34" charset="0"/>
                <a:cs typeface="Verdana" pitchFamily="34" charset="0"/>
              </a:rPr>
              <a:t>. Preliminary Estimate of Quantities and Cost of Bridge</a:t>
            </a:r>
            <a:endParaRPr lang="en-US" sz="1600" dirty="0"/>
          </a:p>
        </p:txBody>
      </p:sp>
    </p:spTree>
    <p:extLst>
      <p:ext uri="{BB962C8B-B14F-4D97-AF65-F5344CB8AC3E}">
        <p14:creationId xmlns:p14="http://schemas.microsoft.com/office/powerpoint/2010/main" val="383494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lstStyle/>
          <a:p>
            <a:r>
              <a:rPr lang="en-US" sz="2800" dirty="0" smtClean="0"/>
              <a:t>MASSDOT SCOPE AND FEE</a:t>
            </a:r>
            <a:endParaRPr lang="en-US" sz="2800" dirty="0"/>
          </a:p>
        </p:txBody>
      </p:sp>
      <p:sp>
        <p:nvSpPr>
          <p:cNvPr id="6" name="Rectangle 5"/>
          <p:cNvSpPr/>
          <p:nvPr/>
        </p:nvSpPr>
        <p:spPr>
          <a:xfrm>
            <a:off x="381000" y="1120914"/>
            <a:ext cx="8229600" cy="707886"/>
          </a:xfrm>
          <a:prstGeom prst="rect">
            <a:avLst/>
          </a:prstGeom>
        </p:spPr>
        <p:txBody>
          <a:bodyPr wrap="square">
            <a:spAutoFit/>
          </a:bodyPr>
          <a:lstStyle/>
          <a:p>
            <a:r>
              <a:rPr lang="en-US" sz="2000" b="1" dirty="0" smtClean="0">
                <a:solidFill>
                  <a:schemeClr val="bg1"/>
                </a:solidFill>
                <a:latin typeface="Verdana" pitchFamily="34" charset="0"/>
                <a:ea typeface="Verdana" pitchFamily="34" charset="0"/>
                <a:cs typeface="Verdana" pitchFamily="34" charset="0"/>
              </a:rPr>
              <a:t>Module </a:t>
            </a:r>
            <a:r>
              <a:rPr lang="en-US" sz="2000" b="1" dirty="0" smtClean="0">
                <a:solidFill>
                  <a:schemeClr val="bg1"/>
                </a:solidFill>
                <a:latin typeface="Verdana" pitchFamily="34" charset="0"/>
                <a:ea typeface="Verdana" pitchFamily="34" charset="0"/>
                <a:cs typeface="Verdana" pitchFamily="34" charset="0"/>
              </a:rPr>
              <a:t>10 </a:t>
            </a:r>
            <a:r>
              <a:rPr lang="en-US" sz="2000" b="1" dirty="0">
                <a:solidFill>
                  <a:schemeClr val="bg1"/>
                </a:solidFill>
                <a:latin typeface="Verdana" pitchFamily="34" charset="0"/>
                <a:ea typeface="Verdana" pitchFamily="34" charset="0"/>
                <a:cs typeface="Verdana" pitchFamily="34" charset="0"/>
              </a:rPr>
              <a:t>dealt with the computation of quantities and cost of </a:t>
            </a:r>
            <a:r>
              <a:rPr lang="en-US" sz="2000" b="1" dirty="0" smtClean="0">
                <a:solidFill>
                  <a:schemeClr val="bg1"/>
                </a:solidFill>
                <a:latin typeface="Verdana" pitchFamily="34" charset="0"/>
                <a:ea typeface="Verdana" pitchFamily="34" charset="0"/>
                <a:cs typeface="Verdana" pitchFamily="34" charset="0"/>
              </a:rPr>
              <a:t>labor </a:t>
            </a:r>
            <a:r>
              <a:rPr lang="en-US" sz="2000" b="1" dirty="0">
                <a:solidFill>
                  <a:schemeClr val="bg1"/>
                </a:solidFill>
                <a:latin typeface="Verdana" pitchFamily="34" charset="0"/>
                <a:ea typeface="Verdana" pitchFamily="34" charset="0"/>
                <a:cs typeface="Verdana" pitchFamily="34" charset="0"/>
              </a:rPr>
              <a:t>for the bridge </a:t>
            </a:r>
            <a:r>
              <a:rPr lang="en-US" sz="2000" b="1" dirty="0" smtClean="0">
                <a:solidFill>
                  <a:schemeClr val="bg1"/>
                </a:solidFill>
                <a:latin typeface="Verdana" pitchFamily="34" charset="0"/>
                <a:ea typeface="Verdana" pitchFamily="34" charset="0"/>
                <a:cs typeface="Verdana" pitchFamily="34" charset="0"/>
              </a:rPr>
              <a:t>construction.</a:t>
            </a:r>
          </a:p>
        </p:txBody>
      </p:sp>
      <p:graphicFrame>
        <p:nvGraphicFramePr>
          <p:cNvPr id="4" name="Table 3"/>
          <p:cNvGraphicFramePr>
            <a:graphicFrameLocks noGrp="1"/>
          </p:cNvGraphicFramePr>
          <p:nvPr>
            <p:extLst>
              <p:ext uri="{D42A27DB-BD31-4B8C-83A1-F6EECF244321}">
                <p14:modId xmlns:p14="http://schemas.microsoft.com/office/powerpoint/2010/main" val="3087663974"/>
              </p:ext>
            </p:extLst>
          </p:nvPr>
        </p:nvGraphicFramePr>
        <p:xfrm>
          <a:off x="457200" y="2375303"/>
          <a:ext cx="8229598" cy="2806297"/>
        </p:xfrm>
        <a:graphic>
          <a:graphicData uri="http://schemas.openxmlformats.org/drawingml/2006/table">
            <a:tbl>
              <a:tblPr>
                <a:tableStyleId>{5C22544A-7EE6-4342-B048-85BDC9FD1C3A}</a:tableStyleId>
              </a:tblPr>
              <a:tblGrid>
                <a:gridCol w="287940"/>
                <a:gridCol w="1020130"/>
                <a:gridCol w="2138983"/>
                <a:gridCol w="559426"/>
                <a:gridCol w="559426"/>
                <a:gridCol w="559426"/>
                <a:gridCol w="559426"/>
                <a:gridCol w="559426"/>
                <a:gridCol w="559426"/>
                <a:gridCol w="559426"/>
                <a:gridCol w="866563"/>
              </a:tblGrid>
              <a:tr h="172822">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endParaRPr lang="en-US" sz="1000" b="0" i="0" u="none" strike="noStrike">
                        <a:effectLst/>
                        <a:latin typeface="Times New Roman"/>
                      </a:endParaRPr>
                    </a:p>
                  </a:txBody>
                  <a:tcPr marL="0" marR="0" marT="0" marB="0" anchor="ctr"/>
                </a:tc>
                <a:tc>
                  <a:txBody>
                    <a:bodyPr/>
                    <a:lstStyle/>
                    <a:p>
                      <a:pPr algn="ctr" fontAlgn="ctr"/>
                      <a:endParaRPr lang="en-US" sz="1000" b="0" i="0" u="none" strike="noStrike">
                        <a:effectLst/>
                        <a:latin typeface="Times New Roman"/>
                      </a:endParaRPr>
                    </a:p>
                  </a:txBody>
                  <a:tcPr marL="0" marR="0" marT="0" marB="0" anchor="ctr"/>
                </a:tc>
                <a:tc>
                  <a:txBody>
                    <a:bodyPr/>
                    <a:lstStyle/>
                    <a:p>
                      <a:pPr algn="ctr" fontAlgn="ctr"/>
                      <a:endParaRPr lang="en-US" sz="1000" b="0" i="0" u="none" strike="noStrike">
                        <a:effectLst/>
                        <a:latin typeface="Times New Roman"/>
                      </a:endParaRPr>
                    </a:p>
                  </a:txBody>
                  <a:tcPr marL="0" marR="0" marT="0" marB="0" anchor="ctr"/>
                </a:tc>
                <a:tc>
                  <a:txBody>
                    <a:bodyPr/>
                    <a:lstStyle/>
                    <a:p>
                      <a:pPr algn="ctr" fontAlgn="ctr"/>
                      <a:endParaRPr lang="en-US" sz="1000" b="0" i="0" u="none" strike="noStrike">
                        <a:effectLst/>
                        <a:latin typeface="Times New Roman"/>
                      </a:endParaRPr>
                    </a:p>
                  </a:txBody>
                  <a:tcPr marL="0" marR="0" marT="0" marB="0" anchor="ctr"/>
                </a:tc>
                <a:tc gridSpan="2">
                  <a:txBody>
                    <a:bodyPr/>
                    <a:lstStyle/>
                    <a:p>
                      <a:pPr algn="ctr" fontAlgn="ctr"/>
                      <a:r>
                        <a:rPr lang="en-US" sz="1000" u="none" strike="noStrike">
                          <a:effectLst/>
                        </a:rPr>
                        <a:t>DESIGN</a:t>
                      </a:r>
                      <a:endParaRPr lang="en-US" sz="1000" b="0" i="0" u="none" strike="noStrike">
                        <a:effectLst/>
                        <a:latin typeface="Times New Roman"/>
                      </a:endParaRPr>
                    </a:p>
                  </a:txBody>
                  <a:tcPr marL="0" marR="0" marT="0" marB="0" anchor="ctr"/>
                </a:tc>
                <a:tc hMerge="1">
                  <a:txBody>
                    <a:bodyPr/>
                    <a:lstStyle/>
                    <a:p>
                      <a:endParaRPr lang="en-US"/>
                    </a:p>
                  </a:txBody>
                  <a:tcPr/>
                </a:tc>
                <a:tc gridSpan="2">
                  <a:txBody>
                    <a:bodyPr/>
                    <a:lstStyle/>
                    <a:p>
                      <a:pPr algn="ctr" fontAlgn="ctr"/>
                      <a:r>
                        <a:rPr lang="en-US" sz="1000" u="none" strike="noStrike">
                          <a:effectLst/>
                        </a:rPr>
                        <a:t>CONSTRUCTION</a:t>
                      </a:r>
                      <a:endParaRPr lang="en-US" sz="1000" b="0" i="0" u="none" strike="noStrike">
                        <a:effectLst/>
                        <a:latin typeface="Times New Roman"/>
                      </a:endParaRPr>
                    </a:p>
                  </a:txBody>
                  <a:tcPr marL="0" marR="0" marT="0" marB="0" anchor="ctr"/>
                </a:tc>
                <a:tc hMerge="1">
                  <a:txBody>
                    <a:bodyPr/>
                    <a:lstStyle/>
                    <a:p>
                      <a:endParaRPr lang="en-US"/>
                    </a:p>
                  </a:txBody>
                  <a:tcPr/>
                </a:tc>
                <a:tc>
                  <a:txBody>
                    <a:bodyPr/>
                    <a:lstStyle/>
                    <a:p>
                      <a:pPr algn="ctr" fontAlgn="ctr"/>
                      <a:endParaRPr lang="en-US" sz="1000" b="0" i="1" u="none" strike="noStrike">
                        <a:effectLst/>
                        <a:latin typeface="Times New Roman"/>
                      </a:endParaRPr>
                    </a:p>
                  </a:txBody>
                  <a:tcPr marL="0" marR="0" marT="0" marB="0" anchor="ctr"/>
                </a:tc>
                <a:tc>
                  <a:txBody>
                    <a:bodyPr/>
                    <a:lstStyle/>
                    <a:p>
                      <a:pPr algn="ctr" fontAlgn="ctr"/>
                      <a:r>
                        <a:rPr lang="en-US" sz="1000" u="none" strike="noStrike">
                          <a:effectLst/>
                        </a:rPr>
                        <a:t> TOTALS </a:t>
                      </a:r>
                      <a:endParaRPr lang="en-US" sz="1000" b="0" i="0" u="none" strike="noStrike">
                        <a:effectLst/>
                        <a:latin typeface="Times New Roman"/>
                      </a:endParaRPr>
                    </a:p>
                  </a:txBody>
                  <a:tcPr marL="0" marR="0" marT="0" marB="0" anchor="ctr"/>
                </a:tc>
              </a:tr>
              <a:tr h="172822">
                <a:tc gridSpan="2">
                  <a:txBody>
                    <a:bodyPr/>
                    <a:lstStyle/>
                    <a:p>
                      <a:pPr algn="l" fontAlgn="ctr"/>
                      <a:r>
                        <a:rPr lang="en-US" sz="1000" u="none" strike="noStrike">
                          <a:effectLst/>
                        </a:rPr>
                        <a:t> (a) Salary Costs</a:t>
                      </a:r>
                      <a:endParaRPr lang="en-US" sz="1000" b="0" i="0" u="none" strike="noStrike">
                        <a:effectLst/>
                        <a:latin typeface="Times New Roman"/>
                      </a:endParaRPr>
                    </a:p>
                  </a:txBody>
                  <a:tcPr marL="0" marR="0" marT="0" marB="0" anchor="ctr"/>
                </a:tc>
                <a:tc hMerge="1">
                  <a:txBody>
                    <a:bodyPr/>
                    <a:lstStyle/>
                    <a:p>
                      <a:endParaRPr lang="en-US"/>
                    </a:p>
                  </a:txBody>
                  <a:tcP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gridSpan="2">
                  <a:txBody>
                    <a:bodyPr/>
                    <a:lstStyle/>
                    <a:p>
                      <a:pPr algn="l" fontAlgn="b"/>
                      <a:r>
                        <a:rPr lang="en-US" sz="1000" u="none" strike="noStrike">
                          <a:effectLst/>
                        </a:rPr>
                        <a:t> $           206,917.70 </a:t>
                      </a:r>
                      <a:endParaRPr lang="en-US" sz="1000" b="0" i="0" u="none" strike="noStrike">
                        <a:effectLst/>
                        <a:latin typeface="Times New Roman"/>
                      </a:endParaRPr>
                    </a:p>
                  </a:txBody>
                  <a:tcPr marL="0" marR="0" marT="0" marB="0" anchor="b"/>
                </a:tc>
                <a:tc hMerge="1">
                  <a:txBody>
                    <a:bodyPr/>
                    <a:lstStyle/>
                    <a:p>
                      <a:endParaRPr lang="en-US"/>
                    </a:p>
                  </a:txBody>
                  <a:tcPr/>
                </a:tc>
                <a:tc gridSpan="2">
                  <a:txBody>
                    <a:bodyPr/>
                    <a:lstStyle/>
                    <a:p>
                      <a:pPr algn="l" fontAlgn="b"/>
                      <a:r>
                        <a:rPr lang="en-US" sz="1000" u="none" strike="noStrike">
                          <a:effectLst/>
                        </a:rPr>
                        <a:t> $             16,716.24 </a:t>
                      </a:r>
                      <a:endParaRPr lang="en-US" sz="1000" b="0" i="0" u="none" strike="noStrike">
                        <a:effectLst/>
                        <a:latin typeface="Times New Roman"/>
                      </a:endParaRPr>
                    </a:p>
                  </a:txBody>
                  <a:tcPr marL="0" marR="0" marT="0" marB="0" anchor="b"/>
                </a:tc>
                <a:tc hMerge="1">
                  <a:txBody>
                    <a:bodyPr/>
                    <a:lstStyle/>
                    <a:p>
                      <a:endParaRPr lang="en-US"/>
                    </a:p>
                  </a:txBody>
                  <a:tcPr/>
                </a:tc>
                <a:tc>
                  <a:txBody>
                    <a:bodyPr/>
                    <a:lstStyle/>
                    <a:p>
                      <a:pPr algn="r" fontAlgn="ctr"/>
                      <a:r>
                        <a:rPr lang="en-US" sz="900" u="none" strike="noStrike">
                          <a:effectLst/>
                        </a:rPr>
                        <a:t> </a:t>
                      </a:r>
                      <a:endParaRPr lang="en-US" sz="900" b="0" i="1" u="none" strike="noStrike">
                        <a:effectLst/>
                        <a:latin typeface="Times New Roman"/>
                      </a:endParaRPr>
                    </a:p>
                  </a:txBody>
                  <a:tcPr marL="0" marR="0" marT="0" marB="0" anchor="ctr"/>
                </a:tc>
                <a:tc>
                  <a:txBody>
                    <a:bodyPr/>
                    <a:lstStyle/>
                    <a:p>
                      <a:pPr algn="r" fontAlgn="ctr"/>
                      <a:r>
                        <a:rPr lang="en-US" sz="1000" u="none" strike="noStrike">
                          <a:effectLst/>
                        </a:rPr>
                        <a:t> $   223,633.94 </a:t>
                      </a:r>
                      <a:endParaRPr lang="en-US" sz="1000" b="0" i="0" u="none" strike="noStrike">
                        <a:effectLst/>
                        <a:latin typeface="Times New Roman"/>
                      </a:endParaRPr>
                    </a:p>
                  </a:txBody>
                  <a:tcPr marL="0" marR="0" marT="0" marB="0" anchor="ctr"/>
                </a:tc>
              </a:tr>
              <a:tr h="172822">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r" fontAlgn="ctr"/>
                      <a:r>
                        <a:rPr lang="en-US" sz="900" u="none" strike="noStrike">
                          <a:effectLst/>
                        </a:rPr>
                        <a:t> </a:t>
                      </a:r>
                      <a:endParaRPr lang="en-US" sz="900" b="0" i="1" u="none" strike="noStrike">
                        <a:effectLst/>
                        <a:latin typeface="Times New Roman"/>
                      </a:endParaRPr>
                    </a:p>
                  </a:txBody>
                  <a:tcPr marL="0" marR="0" marT="0" marB="0" anchor="ctr"/>
                </a:tc>
                <a:tc>
                  <a:txBody>
                    <a:bodyPr/>
                    <a:lstStyle/>
                    <a:p>
                      <a:pPr algn="r" fontAlgn="ctr"/>
                      <a:r>
                        <a:rPr lang="en-US" sz="1000" u="none" strike="noStrike">
                          <a:effectLst/>
                        </a:rPr>
                        <a:t> </a:t>
                      </a:r>
                      <a:endParaRPr lang="en-US" sz="1000" b="0" i="0" u="none" strike="noStrike">
                        <a:effectLst/>
                        <a:latin typeface="Times New Roman"/>
                      </a:endParaRPr>
                    </a:p>
                  </a:txBody>
                  <a:tcPr marL="0" marR="0" marT="0" marB="0" anchor="ctr"/>
                </a:tc>
              </a:tr>
              <a:tr h="172822">
                <a:tc gridSpan="2">
                  <a:txBody>
                    <a:bodyPr/>
                    <a:lstStyle/>
                    <a:p>
                      <a:pPr algn="l" fontAlgn="ctr"/>
                      <a:r>
                        <a:rPr lang="en-US" sz="1000" u="none" strike="noStrike">
                          <a:effectLst/>
                        </a:rPr>
                        <a:t> (b) Indirect Costs (%) </a:t>
                      </a:r>
                      <a:endParaRPr lang="en-US" sz="1000" b="0" i="0" u="none" strike="noStrike">
                        <a:effectLst/>
                        <a:latin typeface="Times New Roman"/>
                      </a:endParaRPr>
                    </a:p>
                  </a:txBody>
                  <a:tcPr marL="0" marR="0" marT="0" marB="0" anchor="ctr"/>
                </a:tc>
                <a:tc hMerge="1">
                  <a:txBody>
                    <a:bodyPr/>
                    <a:lstStyle/>
                    <a:p>
                      <a:endParaRPr lang="en-US"/>
                    </a:p>
                  </a:txBody>
                  <a:tcPr/>
                </a:tc>
                <a:tc>
                  <a:txBody>
                    <a:bodyPr/>
                    <a:lstStyle/>
                    <a:p>
                      <a:pPr algn="ctr" fontAlgn="ctr"/>
                      <a:r>
                        <a:rPr lang="en-US" sz="1000" u="none" strike="noStrike">
                          <a:effectLst/>
                        </a:rPr>
                        <a:t>155.00%</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gridSpan="2">
                  <a:txBody>
                    <a:bodyPr/>
                    <a:lstStyle/>
                    <a:p>
                      <a:pPr algn="r" fontAlgn="ctr"/>
                      <a:r>
                        <a:rPr lang="en-US" sz="1000" u="none" strike="noStrike">
                          <a:effectLst/>
                        </a:rPr>
                        <a:t> $           320,722.44 </a:t>
                      </a:r>
                      <a:endParaRPr lang="en-US" sz="1000" b="0" i="0" u="none" strike="noStrike">
                        <a:effectLst/>
                        <a:latin typeface="Times New Roman"/>
                      </a:endParaRPr>
                    </a:p>
                  </a:txBody>
                  <a:tcPr marL="0" marR="0" marT="0" marB="0" anchor="ctr"/>
                </a:tc>
                <a:tc hMerge="1">
                  <a:txBody>
                    <a:bodyPr/>
                    <a:lstStyle/>
                    <a:p>
                      <a:endParaRPr lang="en-US"/>
                    </a:p>
                  </a:txBody>
                  <a:tcPr/>
                </a:tc>
                <a:tc gridSpan="2">
                  <a:txBody>
                    <a:bodyPr/>
                    <a:lstStyle/>
                    <a:p>
                      <a:pPr algn="r" fontAlgn="ctr"/>
                      <a:r>
                        <a:rPr lang="en-US" sz="1000" u="none" strike="noStrike">
                          <a:effectLst/>
                        </a:rPr>
                        <a:t> $             25,910.17 </a:t>
                      </a:r>
                      <a:endParaRPr lang="en-US" sz="1000" b="0" i="0" u="none" strike="noStrike">
                        <a:effectLst/>
                        <a:latin typeface="Times New Roman"/>
                      </a:endParaRPr>
                    </a:p>
                  </a:txBody>
                  <a:tcPr marL="0" marR="0" marT="0" marB="0" anchor="ctr"/>
                </a:tc>
                <a:tc hMerge="1">
                  <a:txBody>
                    <a:bodyPr/>
                    <a:lstStyle/>
                    <a:p>
                      <a:endParaRPr lang="en-US"/>
                    </a:p>
                  </a:txBody>
                  <a:tcPr/>
                </a:tc>
                <a:tc>
                  <a:txBody>
                    <a:bodyPr/>
                    <a:lstStyle/>
                    <a:p>
                      <a:pPr algn="r" fontAlgn="ctr"/>
                      <a:r>
                        <a:rPr lang="en-US" sz="900" u="none" strike="noStrike">
                          <a:effectLst/>
                        </a:rPr>
                        <a:t> </a:t>
                      </a:r>
                      <a:endParaRPr lang="en-US" sz="900" b="0" i="1" u="none" strike="noStrike">
                        <a:effectLst/>
                        <a:latin typeface="Times New Roman"/>
                      </a:endParaRPr>
                    </a:p>
                  </a:txBody>
                  <a:tcPr marL="0" marR="0" marT="0" marB="0" anchor="ctr"/>
                </a:tc>
                <a:tc>
                  <a:txBody>
                    <a:bodyPr/>
                    <a:lstStyle/>
                    <a:p>
                      <a:pPr algn="r" fontAlgn="ctr"/>
                      <a:r>
                        <a:rPr lang="en-US" sz="1000" u="none" strike="noStrike">
                          <a:effectLst/>
                        </a:rPr>
                        <a:t> $   346,632.61 </a:t>
                      </a:r>
                      <a:endParaRPr lang="en-US" sz="1000" b="0" i="0" u="none" strike="noStrike">
                        <a:effectLst/>
                        <a:latin typeface="Times New Roman"/>
                      </a:endParaRPr>
                    </a:p>
                  </a:txBody>
                  <a:tcPr marL="0" marR="0" marT="0" marB="0" anchor="ctr"/>
                </a:tc>
              </a:tr>
              <a:tr h="172822">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r" fontAlgn="ctr"/>
                      <a:r>
                        <a:rPr lang="en-US" sz="900" u="none" strike="noStrike">
                          <a:effectLst/>
                        </a:rPr>
                        <a:t> </a:t>
                      </a:r>
                      <a:endParaRPr lang="en-US" sz="900" b="0" i="1" u="none" strike="noStrike">
                        <a:effectLst/>
                        <a:latin typeface="Times New Roman"/>
                      </a:endParaRPr>
                    </a:p>
                  </a:txBody>
                  <a:tcPr marL="0" marR="0" marT="0" marB="0" anchor="ctr"/>
                </a:tc>
                <a:tc>
                  <a:txBody>
                    <a:bodyPr/>
                    <a:lstStyle/>
                    <a:p>
                      <a:pPr algn="r" fontAlgn="ctr"/>
                      <a:r>
                        <a:rPr lang="en-US" sz="1000" u="none" strike="noStrike">
                          <a:effectLst/>
                        </a:rPr>
                        <a:t> </a:t>
                      </a:r>
                      <a:endParaRPr lang="en-US" sz="1000" b="0" i="0" u="none" strike="noStrike">
                        <a:effectLst/>
                        <a:latin typeface="Times New Roman"/>
                      </a:endParaRPr>
                    </a:p>
                  </a:txBody>
                  <a:tcPr marL="0" marR="0" marT="0" marB="0" anchor="ctr"/>
                </a:tc>
              </a:tr>
              <a:tr h="181051">
                <a:tc gridSpan="2">
                  <a:txBody>
                    <a:bodyPr/>
                    <a:lstStyle/>
                    <a:p>
                      <a:pPr algn="l" fontAlgn="ctr"/>
                      <a:r>
                        <a:rPr lang="en-US" sz="1000" u="none" strike="noStrike">
                          <a:effectLst/>
                        </a:rPr>
                        <a:t> (c) Net Fee (%)</a:t>
                      </a:r>
                      <a:endParaRPr lang="en-US" sz="1000" b="0" i="0" u="none" strike="noStrike">
                        <a:effectLst/>
                        <a:latin typeface="Times New Roman"/>
                      </a:endParaRPr>
                    </a:p>
                  </a:txBody>
                  <a:tcPr marL="0" marR="0" marT="0" marB="0" anchor="ctr"/>
                </a:tc>
                <a:tc hMerge="1">
                  <a:txBody>
                    <a:bodyPr/>
                    <a:lstStyle/>
                    <a:p>
                      <a:endParaRPr lang="en-US"/>
                    </a:p>
                  </a:txBody>
                  <a:tcPr/>
                </a:tc>
                <a:tc>
                  <a:txBody>
                    <a:bodyPr/>
                    <a:lstStyle/>
                    <a:p>
                      <a:pPr algn="ctr" fontAlgn="ctr"/>
                      <a:r>
                        <a:rPr lang="en-US" sz="1000" u="none" strike="noStrike">
                          <a:effectLst/>
                        </a:rPr>
                        <a:t>11.80%</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gridSpan="2">
                  <a:txBody>
                    <a:bodyPr/>
                    <a:lstStyle/>
                    <a:p>
                      <a:pPr algn="r" fontAlgn="ctr"/>
                      <a:r>
                        <a:rPr lang="en-US" sz="1000" u="none" strike="noStrike">
                          <a:effectLst/>
                        </a:rPr>
                        <a:t> $             62,261.54 </a:t>
                      </a:r>
                      <a:endParaRPr lang="en-US" sz="1000" b="0" i="0" u="none" strike="noStrike">
                        <a:effectLst/>
                        <a:latin typeface="Times New Roman"/>
                      </a:endParaRPr>
                    </a:p>
                  </a:txBody>
                  <a:tcPr marL="0" marR="0" marT="0" marB="0" anchor="ctr"/>
                </a:tc>
                <a:tc hMerge="1">
                  <a:txBody>
                    <a:bodyPr/>
                    <a:lstStyle/>
                    <a:p>
                      <a:endParaRPr lang="en-US"/>
                    </a:p>
                  </a:txBody>
                  <a:tcPr/>
                </a:tc>
                <a:tc gridSpan="2">
                  <a:txBody>
                    <a:bodyPr/>
                    <a:lstStyle/>
                    <a:p>
                      <a:pPr algn="r" fontAlgn="ctr"/>
                      <a:r>
                        <a:rPr lang="en-US" sz="1000" u="none" strike="noStrike">
                          <a:effectLst/>
                        </a:rPr>
                        <a:t> $               5,029.92 </a:t>
                      </a:r>
                      <a:endParaRPr lang="en-US" sz="1000" b="0" i="0" u="none" strike="noStrike">
                        <a:effectLst/>
                        <a:latin typeface="Times New Roman"/>
                      </a:endParaRPr>
                    </a:p>
                  </a:txBody>
                  <a:tcPr marL="0" marR="0" marT="0" marB="0" anchor="ctr"/>
                </a:tc>
                <a:tc hMerge="1">
                  <a:txBody>
                    <a:bodyPr/>
                    <a:lstStyle/>
                    <a:p>
                      <a:endParaRPr lang="en-US"/>
                    </a:p>
                  </a:txBody>
                  <a:tcPr/>
                </a:tc>
                <a:tc>
                  <a:txBody>
                    <a:bodyPr/>
                    <a:lstStyle/>
                    <a:p>
                      <a:pPr algn="r" fontAlgn="ctr"/>
                      <a:r>
                        <a:rPr lang="en-US" sz="900" u="none" strike="noStrike">
                          <a:effectLst/>
                        </a:rPr>
                        <a:t> </a:t>
                      </a:r>
                      <a:endParaRPr lang="en-US" sz="900" b="0" i="1" u="none" strike="noStrike">
                        <a:effectLst/>
                        <a:latin typeface="Times New Roman"/>
                      </a:endParaRPr>
                    </a:p>
                  </a:txBody>
                  <a:tcPr marL="0" marR="0" marT="0" marB="0" anchor="ctr"/>
                </a:tc>
                <a:tc>
                  <a:txBody>
                    <a:bodyPr/>
                    <a:lstStyle/>
                    <a:p>
                      <a:pPr algn="r" fontAlgn="ctr"/>
                      <a:r>
                        <a:rPr lang="en-US" sz="1000" u="none" strike="noStrike">
                          <a:effectLst/>
                        </a:rPr>
                        <a:t> $     67,291.45 </a:t>
                      </a:r>
                      <a:endParaRPr lang="en-US" sz="1000" b="0" i="0" u="none" strike="noStrike">
                        <a:effectLst/>
                        <a:latin typeface="Times New Roman"/>
                      </a:endParaRPr>
                    </a:p>
                  </a:txBody>
                  <a:tcPr marL="0" marR="0" marT="0" marB="0" anchor="ctr"/>
                </a:tc>
              </a:tr>
              <a:tr h="172822">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r" fontAlgn="ctr"/>
                      <a:r>
                        <a:rPr lang="en-US" sz="900" u="none" strike="noStrike">
                          <a:effectLst/>
                        </a:rPr>
                        <a:t> </a:t>
                      </a:r>
                      <a:endParaRPr lang="en-US" sz="900" b="0" i="1" u="none" strike="noStrike">
                        <a:effectLst/>
                        <a:latin typeface="Times New Roman"/>
                      </a:endParaRPr>
                    </a:p>
                  </a:txBody>
                  <a:tcPr marL="0" marR="0" marT="0" marB="0" anchor="ctr"/>
                </a:tc>
                <a:tc>
                  <a:txBody>
                    <a:bodyPr/>
                    <a:lstStyle/>
                    <a:p>
                      <a:pPr algn="r" fontAlgn="ctr"/>
                      <a:r>
                        <a:rPr lang="en-US" sz="1000" u="none" strike="noStrike">
                          <a:effectLst/>
                        </a:rPr>
                        <a:t> </a:t>
                      </a:r>
                      <a:endParaRPr lang="en-US" sz="1000" b="0" i="0" u="none" strike="noStrike">
                        <a:effectLst/>
                        <a:latin typeface="Times New Roman"/>
                      </a:endParaRPr>
                    </a:p>
                  </a:txBody>
                  <a:tcPr marL="0" marR="0" marT="0" marB="0" anchor="ctr"/>
                </a:tc>
              </a:tr>
              <a:tr h="172822">
                <a:tc gridSpan="3">
                  <a:txBody>
                    <a:bodyPr/>
                    <a:lstStyle/>
                    <a:p>
                      <a:pPr algn="l" fontAlgn="ctr"/>
                      <a:r>
                        <a:rPr lang="en-US" sz="1000" u="none" strike="noStrike">
                          <a:effectLst/>
                        </a:rPr>
                        <a:t>TOTAL LIMITING FEE</a:t>
                      </a:r>
                      <a:endParaRPr lang="en-US" sz="1000" b="0" i="0" u="none" strike="noStrike">
                        <a:effectLst/>
                        <a:latin typeface="Times New Roman"/>
                      </a:endParaRPr>
                    </a:p>
                  </a:txBody>
                  <a:tcPr marL="0" marR="0" marT="0" marB="0" anchor="ctr"/>
                </a:tc>
                <a:tc hMerge="1">
                  <a:txBody>
                    <a:bodyPr/>
                    <a:lstStyle/>
                    <a:p>
                      <a:endParaRPr lang="en-US"/>
                    </a:p>
                  </a:txBody>
                  <a:tcPr/>
                </a:tc>
                <a:tc hMerge="1">
                  <a:txBody>
                    <a:bodyPr/>
                    <a:lstStyle/>
                    <a:p>
                      <a:endParaRPr lang="en-US"/>
                    </a:p>
                  </a:txBody>
                  <a:tcP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gridSpan="2">
                  <a:txBody>
                    <a:bodyPr/>
                    <a:lstStyle/>
                    <a:p>
                      <a:pPr algn="r" fontAlgn="ctr"/>
                      <a:r>
                        <a:rPr lang="en-US" sz="1000" u="none" strike="noStrike">
                          <a:effectLst/>
                        </a:rPr>
                        <a:t> $           589,901.67 </a:t>
                      </a:r>
                      <a:endParaRPr lang="en-US" sz="1000" b="0" i="0" u="none" strike="noStrike">
                        <a:effectLst/>
                        <a:latin typeface="Times New Roman"/>
                      </a:endParaRPr>
                    </a:p>
                  </a:txBody>
                  <a:tcPr marL="0" marR="0" marT="0" marB="0" anchor="ctr"/>
                </a:tc>
                <a:tc hMerge="1">
                  <a:txBody>
                    <a:bodyPr/>
                    <a:lstStyle/>
                    <a:p>
                      <a:endParaRPr lang="en-US"/>
                    </a:p>
                  </a:txBody>
                  <a:tcPr/>
                </a:tc>
                <a:tc gridSpan="2">
                  <a:txBody>
                    <a:bodyPr/>
                    <a:lstStyle/>
                    <a:p>
                      <a:pPr algn="r" fontAlgn="ctr"/>
                      <a:r>
                        <a:rPr lang="en-US" sz="1000" u="none" strike="noStrike">
                          <a:effectLst/>
                        </a:rPr>
                        <a:t> $             47,656.33 </a:t>
                      </a:r>
                      <a:endParaRPr lang="en-US" sz="1000" b="0" i="0" u="none" strike="noStrike">
                        <a:effectLst/>
                        <a:latin typeface="Times New Roman"/>
                      </a:endParaRPr>
                    </a:p>
                  </a:txBody>
                  <a:tcPr marL="0" marR="0" marT="0" marB="0" anchor="ctr"/>
                </a:tc>
                <a:tc hMerge="1">
                  <a:txBody>
                    <a:bodyPr/>
                    <a:lstStyle/>
                    <a:p>
                      <a:endParaRPr lang="en-US"/>
                    </a:p>
                  </a:txBody>
                  <a:tcPr/>
                </a:tc>
                <a:tc>
                  <a:txBody>
                    <a:bodyPr/>
                    <a:lstStyle/>
                    <a:p>
                      <a:pPr algn="r" fontAlgn="ctr"/>
                      <a:r>
                        <a:rPr lang="en-US" sz="900" u="none" strike="noStrike">
                          <a:effectLst/>
                        </a:rPr>
                        <a:t> </a:t>
                      </a:r>
                      <a:endParaRPr lang="en-US" sz="900" b="0" i="1" u="none" strike="noStrike">
                        <a:effectLst/>
                        <a:latin typeface="Times New Roman"/>
                      </a:endParaRPr>
                    </a:p>
                  </a:txBody>
                  <a:tcPr marL="0" marR="0" marT="0" marB="0" anchor="ctr"/>
                </a:tc>
                <a:tc>
                  <a:txBody>
                    <a:bodyPr/>
                    <a:lstStyle/>
                    <a:p>
                      <a:pPr algn="r" fontAlgn="ctr"/>
                      <a:r>
                        <a:rPr lang="en-US" sz="1000" u="none" strike="noStrike">
                          <a:effectLst/>
                        </a:rPr>
                        <a:t> $   637,558.00 </a:t>
                      </a:r>
                      <a:endParaRPr lang="en-US" sz="1000" b="0" i="0" u="none" strike="noStrike">
                        <a:effectLst/>
                        <a:latin typeface="Times New Roman"/>
                      </a:endParaRPr>
                    </a:p>
                  </a:txBody>
                  <a:tcPr marL="0" marR="0" marT="0" marB="0" anchor="ctr"/>
                </a:tc>
              </a:tr>
              <a:tr h="172822">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dirty="0">
                          <a:effectLst/>
                        </a:rPr>
                        <a:t> </a:t>
                      </a:r>
                      <a:endParaRPr lang="en-US" sz="1000" b="0" i="0" u="none" strike="noStrike" dirty="0">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r" fontAlgn="ctr"/>
                      <a:r>
                        <a:rPr lang="en-US" sz="900" u="none" strike="noStrike">
                          <a:effectLst/>
                        </a:rPr>
                        <a:t> </a:t>
                      </a:r>
                      <a:endParaRPr lang="en-US" sz="900" b="0" i="1" u="none" strike="noStrike">
                        <a:effectLst/>
                        <a:latin typeface="Times New Roman"/>
                      </a:endParaRPr>
                    </a:p>
                  </a:txBody>
                  <a:tcPr marL="0" marR="0" marT="0" marB="0" anchor="ctr"/>
                </a:tc>
                <a:tc>
                  <a:txBody>
                    <a:bodyPr/>
                    <a:lstStyle/>
                    <a:p>
                      <a:pPr algn="r" fontAlgn="ctr"/>
                      <a:r>
                        <a:rPr lang="en-US" sz="1000" u="none" strike="noStrike">
                          <a:effectLst/>
                        </a:rPr>
                        <a:t> </a:t>
                      </a:r>
                      <a:endParaRPr lang="en-US" sz="1000" b="0" i="0" u="none" strike="noStrike">
                        <a:effectLst/>
                        <a:latin typeface="Times New Roman"/>
                      </a:endParaRPr>
                    </a:p>
                  </a:txBody>
                  <a:tcPr marL="0" marR="0" marT="0" marB="0" anchor="ctr"/>
                </a:tc>
              </a:tr>
              <a:tr h="181051">
                <a:tc gridSpan="3">
                  <a:txBody>
                    <a:bodyPr/>
                    <a:lstStyle/>
                    <a:p>
                      <a:pPr algn="l" fontAlgn="ctr"/>
                      <a:r>
                        <a:rPr lang="en-US" sz="1000" u="none" strike="noStrike">
                          <a:effectLst/>
                        </a:rPr>
                        <a:t> (d) Direct Expenses</a:t>
                      </a:r>
                      <a:endParaRPr lang="en-US" sz="1000" b="0" i="0" u="none" strike="noStrike">
                        <a:effectLst/>
                        <a:latin typeface="Times New Roman"/>
                      </a:endParaRPr>
                    </a:p>
                  </a:txBody>
                  <a:tcPr marL="0" marR="0" marT="0" marB="0" anchor="ctr"/>
                </a:tc>
                <a:tc hMerge="1">
                  <a:txBody>
                    <a:bodyPr/>
                    <a:lstStyle/>
                    <a:p>
                      <a:endParaRPr lang="en-US"/>
                    </a:p>
                  </a:txBody>
                  <a:tcPr/>
                </a:tc>
                <a:tc hMerge="1">
                  <a:txBody>
                    <a:bodyPr/>
                    <a:lstStyle/>
                    <a:p>
                      <a:endParaRPr lang="en-US"/>
                    </a:p>
                  </a:txBody>
                  <a:tcP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gridSpan="2">
                  <a:txBody>
                    <a:bodyPr/>
                    <a:lstStyle/>
                    <a:p>
                      <a:pPr algn="r" fontAlgn="ctr"/>
                      <a:r>
                        <a:rPr lang="en-US" sz="1000" u="none" strike="noStrike">
                          <a:effectLst/>
                        </a:rPr>
                        <a:t> $             25,000.00 </a:t>
                      </a:r>
                      <a:endParaRPr lang="en-US" sz="1000" b="0" i="0" u="none" strike="noStrike">
                        <a:effectLst/>
                        <a:latin typeface="Times New Roman"/>
                      </a:endParaRPr>
                    </a:p>
                  </a:txBody>
                  <a:tcPr marL="0" marR="0" marT="0" marB="0" anchor="ctr"/>
                </a:tc>
                <a:tc hMerge="1">
                  <a:txBody>
                    <a:bodyPr/>
                    <a:lstStyle/>
                    <a:p>
                      <a:endParaRPr lang="en-US"/>
                    </a:p>
                  </a:txBody>
                  <a:tcPr/>
                </a:tc>
                <a:tc gridSpan="2">
                  <a:txBody>
                    <a:bodyPr/>
                    <a:lstStyle/>
                    <a:p>
                      <a:pPr algn="r" fontAlgn="ctr"/>
                      <a:r>
                        <a:rPr lang="en-US" sz="1000" u="none" strike="noStrike">
                          <a:effectLst/>
                        </a:rPr>
                        <a:t> $             25,000.00 </a:t>
                      </a:r>
                      <a:endParaRPr lang="en-US" sz="1000" b="0" i="0" u="none" strike="noStrike">
                        <a:effectLst/>
                        <a:latin typeface="Times New Roman"/>
                      </a:endParaRPr>
                    </a:p>
                  </a:txBody>
                  <a:tcPr marL="0" marR="0" marT="0" marB="0" anchor="ctr"/>
                </a:tc>
                <a:tc hMerge="1">
                  <a:txBody>
                    <a:bodyPr/>
                    <a:lstStyle/>
                    <a:p>
                      <a:endParaRPr lang="en-US"/>
                    </a:p>
                  </a:txBody>
                  <a:tcPr/>
                </a:tc>
                <a:tc>
                  <a:txBody>
                    <a:bodyPr/>
                    <a:lstStyle/>
                    <a:p>
                      <a:pPr algn="r" fontAlgn="ctr"/>
                      <a:r>
                        <a:rPr lang="en-US" sz="900" u="none" strike="noStrike">
                          <a:effectLst/>
                        </a:rPr>
                        <a:t> </a:t>
                      </a:r>
                      <a:endParaRPr lang="en-US" sz="900" b="0" i="1" u="none" strike="noStrike">
                        <a:effectLst/>
                        <a:latin typeface="Times New Roman"/>
                      </a:endParaRPr>
                    </a:p>
                  </a:txBody>
                  <a:tcPr marL="0" marR="0" marT="0" marB="0" anchor="ctr"/>
                </a:tc>
                <a:tc>
                  <a:txBody>
                    <a:bodyPr/>
                    <a:lstStyle/>
                    <a:p>
                      <a:pPr algn="r" fontAlgn="ctr"/>
                      <a:r>
                        <a:rPr lang="en-US" sz="1000" u="none" strike="noStrike">
                          <a:effectLst/>
                        </a:rPr>
                        <a:t> $     50,000.00 </a:t>
                      </a:r>
                      <a:endParaRPr lang="en-US" sz="1000" b="0" i="0" u="none" strike="noStrike">
                        <a:effectLst/>
                        <a:latin typeface="Times New Roman"/>
                      </a:endParaRPr>
                    </a:p>
                  </a:txBody>
                  <a:tcPr marL="0" marR="0" marT="0" marB="0" anchor="ctr"/>
                </a:tc>
              </a:tr>
              <a:tr h="172822">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r" fontAlgn="ctr"/>
                      <a:r>
                        <a:rPr lang="en-US" sz="900" u="none" strike="noStrike">
                          <a:effectLst/>
                        </a:rPr>
                        <a:t> </a:t>
                      </a:r>
                      <a:endParaRPr lang="en-US" sz="900" b="0" i="1" u="none" strike="noStrike">
                        <a:effectLst/>
                        <a:latin typeface="Times New Roman"/>
                      </a:endParaRPr>
                    </a:p>
                  </a:txBody>
                  <a:tcPr marL="0" marR="0" marT="0" marB="0" anchor="ctr"/>
                </a:tc>
                <a:tc>
                  <a:txBody>
                    <a:bodyPr/>
                    <a:lstStyle/>
                    <a:p>
                      <a:pPr algn="r" fontAlgn="ctr"/>
                      <a:r>
                        <a:rPr lang="en-US" sz="1000" u="none" strike="noStrike">
                          <a:effectLst/>
                        </a:rPr>
                        <a:t> </a:t>
                      </a:r>
                      <a:endParaRPr lang="en-US" sz="1000" b="0" i="0" u="none" strike="noStrike">
                        <a:effectLst/>
                        <a:latin typeface="Times New Roman"/>
                      </a:endParaRPr>
                    </a:p>
                  </a:txBody>
                  <a:tcPr marL="0" marR="0" marT="0" marB="0" anchor="ctr"/>
                </a:tc>
              </a:tr>
              <a:tr h="181051">
                <a:tc gridSpan="3">
                  <a:txBody>
                    <a:bodyPr/>
                    <a:lstStyle/>
                    <a:p>
                      <a:pPr algn="l" fontAlgn="ctr"/>
                      <a:r>
                        <a:rPr lang="en-US" sz="1000" u="none" strike="noStrike">
                          <a:effectLst/>
                        </a:rPr>
                        <a:t>MAXIMUM PAYMENT AMOUNT</a:t>
                      </a:r>
                      <a:endParaRPr lang="en-US" sz="1000" b="0" i="0" u="none" strike="noStrike">
                        <a:effectLst/>
                        <a:latin typeface="Times New Roman"/>
                      </a:endParaRPr>
                    </a:p>
                  </a:txBody>
                  <a:tcPr marL="0" marR="0" marT="0" marB="0" anchor="ctr"/>
                </a:tc>
                <a:tc hMerge="1">
                  <a:txBody>
                    <a:bodyPr/>
                    <a:lstStyle/>
                    <a:p>
                      <a:endParaRPr lang="en-US"/>
                    </a:p>
                  </a:txBody>
                  <a:tcPr/>
                </a:tc>
                <a:tc hMerge="1">
                  <a:txBody>
                    <a:bodyPr/>
                    <a:lstStyle/>
                    <a:p>
                      <a:endParaRPr lang="en-US"/>
                    </a:p>
                  </a:txBody>
                  <a:tcP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gridSpan="2">
                  <a:txBody>
                    <a:bodyPr/>
                    <a:lstStyle/>
                    <a:p>
                      <a:pPr algn="r" fontAlgn="ctr"/>
                      <a:r>
                        <a:rPr lang="en-US" sz="1000" u="none" strike="noStrike">
                          <a:effectLst/>
                        </a:rPr>
                        <a:t> $           614,901.67 </a:t>
                      </a:r>
                      <a:endParaRPr lang="en-US" sz="1000" b="0" i="0" u="none" strike="noStrike">
                        <a:effectLst/>
                        <a:latin typeface="Times New Roman"/>
                      </a:endParaRPr>
                    </a:p>
                  </a:txBody>
                  <a:tcPr marL="0" marR="0" marT="0" marB="0" anchor="ctr"/>
                </a:tc>
                <a:tc hMerge="1">
                  <a:txBody>
                    <a:bodyPr/>
                    <a:lstStyle/>
                    <a:p>
                      <a:endParaRPr lang="en-US"/>
                    </a:p>
                  </a:txBody>
                  <a:tcPr/>
                </a:tc>
                <a:tc gridSpan="2">
                  <a:txBody>
                    <a:bodyPr/>
                    <a:lstStyle/>
                    <a:p>
                      <a:pPr algn="r" fontAlgn="ctr"/>
                      <a:r>
                        <a:rPr lang="en-US" sz="1000" u="none" strike="noStrike">
                          <a:effectLst/>
                        </a:rPr>
                        <a:t> $             72,656.33 </a:t>
                      </a:r>
                      <a:endParaRPr lang="en-US" sz="1000" b="0" i="0" u="none" strike="noStrike">
                        <a:effectLst/>
                        <a:latin typeface="Times New Roman"/>
                      </a:endParaRPr>
                    </a:p>
                  </a:txBody>
                  <a:tcPr marL="0" marR="0" marT="0" marB="0" anchor="ctr"/>
                </a:tc>
                <a:tc hMerge="1">
                  <a:txBody>
                    <a:bodyPr/>
                    <a:lstStyle/>
                    <a:p>
                      <a:endParaRPr lang="en-US"/>
                    </a:p>
                  </a:txBody>
                  <a:tcPr/>
                </a:tc>
                <a:tc>
                  <a:txBody>
                    <a:bodyPr/>
                    <a:lstStyle/>
                    <a:p>
                      <a:pPr algn="r" fontAlgn="ctr"/>
                      <a:r>
                        <a:rPr lang="en-US" sz="900" u="none" strike="noStrike">
                          <a:effectLst/>
                        </a:rPr>
                        <a:t> </a:t>
                      </a:r>
                      <a:endParaRPr lang="en-US" sz="900" b="0" i="1" u="none" strike="noStrike">
                        <a:effectLst/>
                        <a:latin typeface="Times New Roman"/>
                      </a:endParaRPr>
                    </a:p>
                  </a:txBody>
                  <a:tcPr marL="0" marR="0" marT="0" marB="0" anchor="ctr"/>
                </a:tc>
                <a:tc>
                  <a:txBody>
                    <a:bodyPr/>
                    <a:lstStyle/>
                    <a:p>
                      <a:pPr algn="r" fontAlgn="ctr"/>
                      <a:r>
                        <a:rPr lang="en-US" sz="1000" u="none" strike="noStrike">
                          <a:effectLst/>
                        </a:rPr>
                        <a:t> $   687,558.00 </a:t>
                      </a:r>
                      <a:endParaRPr lang="en-US" sz="1000" b="0" i="0" u="none" strike="noStrike">
                        <a:effectLst/>
                        <a:latin typeface="Times New Roman"/>
                      </a:endParaRPr>
                    </a:p>
                  </a:txBody>
                  <a:tcPr marL="0" marR="0" marT="0" marB="0" anchor="ctr"/>
                </a:tc>
              </a:tr>
              <a:tr h="172822">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1" u="none" strike="noStrike">
                        <a:effectLst/>
                        <a:latin typeface="Times New Roman"/>
                      </a:endParaRPr>
                    </a:p>
                  </a:txBody>
                  <a:tcPr marL="0" marR="0" marT="0" marB="0" anchor="ctr"/>
                </a:tc>
                <a:tc>
                  <a:txBody>
                    <a:bodyPr/>
                    <a:lstStyle/>
                    <a:p>
                      <a:pPr algn="r" fontAlgn="ctr"/>
                      <a:r>
                        <a:rPr lang="en-US" sz="1000" u="none" strike="noStrike">
                          <a:effectLst/>
                        </a:rPr>
                        <a:t> </a:t>
                      </a:r>
                      <a:endParaRPr lang="en-US" sz="1000" b="0" i="0" u="none" strike="noStrike">
                        <a:effectLst/>
                        <a:latin typeface="Times New Roman"/>
                      </a:endParaRPr>
                    </a:p>
                  </a:txBody>
                  <a:tcPr marL="0" marR="0" marT="0" marB="0" anchor="ctr"/>
                </a:tc>
              </a:tr>
              <a:tr h="172822">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1" u="none" strike="noStrike">
                        <a:effectLst/>
                        <a:latin typeface="Times New Roman"/>
                      </a:endParaRPr>
                    </a:p>
                  </a:txBody>
                  <a:tcPr marL="0" marR="0" marT="0" marB="0" anchor="ctr"/>
                </a:tc>
                <a:tc>
                  <a:txBody>
                    <a:bodyPr/>
                    <a:lstStyle/>
                    <a:p>
                      <a:pPr algn="r" fontAlgn="ctr"/>
                      <a:r>
                        <a:rPr lang="en-US" sz="1000" u="none" strike="noStrike">
                          <a:effectLst/>
                        </a:rPr>
                        <a:t> </a:t>
                      </a:r>
                      <a:endParaRPr lang="en-US" sz="1000" b="0" i="0" u="none" strike="noStrike">
                        <a:effectLst/>
                        <a:latin typeface="Times New Roman"/>
                      </a:endParaRPr>
                    </a:p>
                  </a:txBody>
                  <a:tcPr marL="0" marR="0" marT="0" marB="0" anchor="ctr"/>
                </a:tc>
              </a:tr>
              <a:tr h="181051">
                <a:tc gridSpan="3">
                  <a:txBody>
                    <a:bodyPr/>
                    <a:lstStyle/>
                    <a:p>
                      <a:pPr algn="l" fontAlgn="ctr"/>
                      <a:r>
                        <a:rPr lang="en-US" sz="1000" u="none" strike="noStrike">
                          <a:effectLst/>
                        </a:rPr>
                        <a:t>MAXIMUM OBLIGATION</a:t>
                      </a:r>
                      <a:endParaRPr lang="en-US" sz="1000" b="0" i="0" u="none" strike="noStrike">
                        <a:effectLst/>
                        <a:latin typeface="Times New Roman"/>
                      </a:endParaRPr>
                    </a:p>
                  </a:txBody>
                  <a:tcPr marL="0" marR="0" marT="0" marB="0" anchor="ctr"/>
                </a:tc>
                <a:tc hMerge="1">
                  <a:txBody>
                    <a:bodyPr/>
                    <a:lstStyle/>
                    <a:p>
                      <a:endParaRPr lang="en-US"/>
                    </a:p>
                  </a:txBody>
                  <a:tcPr/>
                </a:tc>
                <a:tc hMerge="1">
                  <a:txBody>
                    <a:bodyPr/>
                    <a:lstStyle/>
                    <a:p>
                      <a:endParaRPr lang="en-US"/>
                    </a:p>
                  </a:txBody>
                  <a:tcP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ctr"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l" fontAlgn="ctr"/>
                      <a:r>
                        <a:rPr lang="en-US" sz="1000" u="none" strike="noStrike">
                          <a:effectLst/>
                        </a:rPr>
                        <a:t> </a:t>
                      </a:r>
                      <a:endParaRPr lang="en-US" sz="1000" b="0" i="1" u="none" strike="noStrike">
                        <a:effectLst/>
                        <a:latin typeface="Times New Roman"/>
                      </a:endParaRPr>
                    </a:p>
                  </a:txBody>
                  <a:tcPr marL="0" marR="0" marT="0" marB="0" anchor="ctr"/>
                </a:tc>
                <a:tc>
                  <a:txBody>
                    <a:bodyPr/>
                    <a:lstStyle/>
                    <a:p>
                      <a:pPr algn="r" fontAlgn="ctr"/>
                      <a:r>
                        <a:rPr lang="en-US" sz="1000" u="none" strike="noStrike">
                          <a:effectLst/>
                        </a:rPr>
                        <a:t> $   687,558.00 </a:t>
                      </a:r>
                      <a:endParaRPr lang="en-US" sz="1000" b="0" i="0" u="none" strike="noStrike">
                        <a:effectLst/>
                        <a:latin typeface="Times New Roman"/>
                      </a:endParaRPr>
                    </a:p>
                  </a:txBody>
                  <a:tcPr marL="0" marR="0" marT="0" marB="0" anchor="ctr"/>
                </a:tc>
              </a:tr>
              <a:tr h="181051">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l" fontAlgn="ctr"/>
                      <a:r>
                        <a:rPr lang="en-US" sz="1000" u="none" strike="noStrike">
                          <a:effectLst/>
                        </a:rPr>
                        <a:t> </a:t>
                      </a:r>
                      <a:endParaRPr lang="en-US" sz="1000" b="0" i="0" u="none" strike="noStrike">
                        <a:effectLst/>
                        <a:latin typeface="Times New Roman"/>
                      </a:endParaRPr>
                    </a:p>
                  </a:txBody>
                  <a:tcPr marL="0" marR="0" marT="0" marB="0" anchor="ctr"/>
                </a:tc>
                <a:tc>
                  <a:txBody>
                    <a:bodyPr/>
                    <a:lstStyle/>
                    <a:p>
                      <a:pPr algn="r" fontAlgn="ctr"/>
                      <a:r>
                        <a:rPr lang="en-US" sz="1000" u="none" strike="noStrike">
                          <a:effectLst/>
                        </a:rPr>
                        <a:t>SAY</a:t>
                      </a:r>
                      <a:endParaRPr lang="en-US" sz="1000" b="0" i="0" u="none" strike="noStrike">
                        <a:effectLst/>
                        <a:latin typeface="Times New Roman"/>
                      </a:endParaRPr>
                    </a:p>
                  </a:txBody>
                  <a:tcPr marL="0" marR="0" marT="0" marB="0" anchor="ctr"/>
                </a:tc>
                <a:tc>
                  <a:txBody>
                    <a:bodyPr/>
                    <a:lstStyle/>
                    <a:p>
                      <a:pPr algn="r" fontAlgn="ctr"/>
                      <a:r>
                        <a:rPr lang="en-US" sz="1000" u="none" strike="noStrike">
                          <a:effectLst/>
                        </a:rPr>
                        <a:t> </a:t>
                      </a:r>
                      <a:endParaRPr lang="en-US" sz="1000" b="0" i="1" u="none" strike="noStrike">
                        <a:effectLst/>
                        <a:latin typeface="Times New Roman"/>
                      </a:endParaRPr>
                    </a:p>
                  </a:txBody>
                  <a:tcPr marL="0" marR="0" marT="0" marB="0" anchor="ctr"/>
                </a:tc>
                <a:tc>
                  <a:txBody>
                    <a:bodyPr/>
                    <a:lstStyle/>
                    <a:p>
                      <a:pPr algn="r" fontAlgn="ctr"/>
                      <a:r>
                        <a:rPr lang="en-US" sz="1000" u="none" strike="noStrike" dirty="0">
                          <a:effectLst/>
                        </a:rPr>
                        <a:t> $   687,500.00 </a:t>
                      </a:r>
                      <a:endParaRPr lang="en-US" sz="1000" b="1" i="0" u="none" strike="noStrike" dirty="0">
                        <a:effectLst/>
                        <a:latin typeface="Times New Roman"/>
                      </a:endParaRPr>
                    </a:p>
                  </a:txBody>
                  <a:tcPr marL="0" marR="0" marT="0" marB="0" anchor="ctr"/>
                </a:tc>
              </a:tr>
            </a:tbl>
          </a:graphicData>
        </a:graphic>
      </p:graphicFrame>
      <p:sp>
        <p:nvSpPr>
          <p:cNvPr id="5" name="TextBox 4"/>
          <p:cNvSpPr txBox="1"/>
          <p:nvPr/>
        </p:nvSpPr>
        <p:spPr>
          <a:xfrm>
            <a:off x="1981200" y="5276671"/>
            <a:ext cx="5181600" cy="1200329"/>
          </a:xfrm>
          <a:prstGeom prst="rect">
            <a:avLst/>
          </a:prstGeom>
          <a:noFill/>
        </p:spPr>
        <p:txBody>
          <a:bodyPr wrap="square" rtlCol="0">
            <a:spAutoFit/>
          </a:bodyPr>
          <a:lstStyle/>
          <a:p>
            <a:r>
              <a:rPr lang="en-US" dirty="0" smtClean="0">
                <a:solidFill>
                  <a:schemeClr val="bg1"/>
                </a:solidFill>
              </a:rPr>
              <a:t>Total Material &amp; Design Cost:</a:t>
            </a:r>
          </a:p>
          <a:p>
            <a:r>
              <a:rPr lang="en-US" dirty="0">
                <a:solidFill>
                  <a:schemeClr val="bg1"/>
                </a:solidFill>
              </a:rPr>
              <a:t>	</a:t>
            </a:r>
            <a:r>
              <a:rPr lang="en-US" dirty="0" smtClean="0">
                <a:solidFill>
                  <a:schemeClr val="bg1"/>
                </a:solidFill>
              </a:rPr>
              <a:t>	Materials:	$1,395,700</a:t>
            </a:r>
          </a:p>
          <a:p>
            <a:r>
              <a:rPr lang="en-US" dirty="0">
                <a:solidFill>
                  <a:schemeClr val="bg1"/>
                </a:solidFill>
              </a:rPr>
              <a:t>	</a:t>
            </a:r>
            <a:r>
              <a:rPr lang="en-US" dirty="0" smtClean="0">
                <a:solidFill>
                  <a:schemeClr val="bg1"/>
                </a:solidFill>
              </a:rPr>
              <a:t>	Design:		   </a:t>
            </a:r>
            <a:r>
              <a:rPr lang="en-US" u="sng" dirty="0" smtClean="0">
                <a:solidFill>
                  <a:schemeClr val="bg1"/>
                </a:solidFill>
              </a:rPr>
              <a:t>$687,500</a:t>
            </a:r>
          </a:p>
          <a:p>
            <a:r>
              <a:rPr lang="en-US" dirty="0">
                <a:solidFill>
                  <a:schemeClr val="bg1"/>
                </a:solidFill>
              </a:rPr>
              <a:t>	</a:t>
            </a:r>
            <a:r>
              <a:rPr lang="en-US" dirty="0" smtClean="0">
                <a:solidFill>
                  <a:schemeClr val="bg1"/>
                </a:solidFill>
              </a:rPr>
              <a:t>			$2,083,200</a:t>
            </a:r>
            <a:endParaRPr lang="en-US" dirty="0">
              <a:solidFill>
                <a:schemeClr val="bg1"/>
              </a:solidFill>
            </a:endParaRPr>
          </a:p>
        </p:txBody>
      </p:sp>
      <p:sp>
        <p:nvSpPr>
          <p:cNvPr id="7" name="Rectangle 6"/>
          <p:cNvSpPr/>
          <p:nvPr/>
        </p:nvSpPr>
        <p:spPr>
          <a:xfrm>
            <a:off x="405581" y="1947446"/>
            <a:ext cx="4921045" cy="338554"/>
          </a:xfrm>
          <a:prstGeom prst="rect">
            <a:avLst/>
          </a:prstGeom>
        </p:spPr>
        <p:txBody>
          <a:bodyPr wrap="square">
            <a:spAutoFit/>
          </a:bodyPr>
          <a:lstStyle/>
          <a:p>
            <a:r>
              <a:rPr lang="en-US" sz="1600" b="1" i="1" dirty="0" smtClean="0">
                <a:solidFill>
                  <a:schemeClr val="bg1"/>
                </a:solidFill>
              </a:rPr>
              <a:t>Table </a:t>
            </a:r>
            <a:r>
              <a:rPr lang="en-US" sz="1600" b="1" i="1" dirty="0" smtClean="0">
                <a:solidFill>
                  <a:schemeClr val="bg1"/>
                </a:solidFill>
              </a:rPr>
              <a:t>8.  </a:t>
            </a:r>
            <a:r>
              <a:rPr lang="en-US" sz="1600" b="1" i="1" dirty="0" smtClean="0">
                <a:solidFill>
                  <a:schemeClr val="bg1"/>
                </a:solidFill>
              </a:rPr>
              <a:t>Design Costs summary</a:t>
            </a:r>
            <a:endParaRPr lang="en-US" sz="1600" i="1" dirty="0"/>
          </a:p>
        </p:txBody>
      </p:sp>
    </p:spTree>
    <p:extLst>
      <p:ext uri="{BB962C8B-B14F-4D97-AF65-F5344CB8AC3E}">
        <p14:creationId xmlns:p14="http://schemas.microsoft.com/office/powerpoint/2010/main" val="370654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124200"/>
            <a:ext cx="8229600" cy="639762"/>
          </a:xfrm>
        </p:spPr>
        <p:txBody>
          <a:bodyPr/>
          <a:lstStyle/>
          <a:p>
            <a:r>
              <a:rPr lang="en-US" sz="2800" dirty="0" smtClean="0"/>
              <a:t>QUESTIONS?</a:t>
            </a:r>
            <a:endParaRPr lang="en-US" sz="2800" dirty="0"/>
          </a:p>
        </p:txBody>
      </p:sp>
    </p:spTree>
    <p:extLst>
      <p:ext uri="{BB962C8B-B14F-4D97-AF65-F5344CB8AC3E}">
        <p14:creationId xmlns:p14="http://schemas.microsoft.com/office/powerpoint/2010/main" val="320032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304800"/>
            <a:ext cx="7772400" cy="685800"/>
          </a:xfrm>
        </p:spPr>
        <p:txBody>
          <a:bodyPr vert="horz" wrap="square" lIns="91440" tIns="45720" rIns="91440" bIns="45720" numCol="1" anchorCtr="0" compatLnSpc="1">
            <a:prstTxWarp prst="textNoShape">
              <a:avLst/>
            </a:prstTxWarp>
          </a:bodyPr>
          <a:lstStyle/>
          <a:p>
            <a:r>
              <a:rPr sz="2800" dirty="0" smtClean="0">
                <a:solidFill>
                  <a:srgbClr val="FFFFFF"/>
                </a:solidFill>
                <a:latin typeface="Verdana" pitchFamily="-123" charset="0"/>
                <a:ea typeface="Verdana" pitchFamily="-123" charset="0"/>
                <a:cs typeface="Verdana" pitchFamily="-123" charset="0"/>
              </a:rPr>
              <a:t>HIGHWAY </a:t>
            </a:r>
            <a:r>
              <a:rPr sz="2800" dirty="0" smtClean="0">
                <a:solidFill>
                  <a:srgbClr val="FFFFFF"/>
                </a:solidFill>
                <a:latin typeface="Verdana" pitchFamily="-123" charset="0"/>
                <a:ea typeface="Verdana" pitchFamily="-123" charset="0"/>
                <a:cs typeface="Verdana" pitchFamily="-123" charset="0"/>
              </a:rPr>
              <a:t>&amp; BRIDGE </a:t>
            </a:r>
            <a:r>
              <a:rPr dirty="0" smtClean="0">
                <a:solidFill>
                  <a:srgbClr val="FFFFFF"/>
                </a:solidFill>
                <a:latin typeface="Verdana" pitchFamily="-123" charset="0"/>
                <a:ea typeface="Verdana" pitchFamily="-123" charset="0"/>
                <a:cs typeface="Verdana" pitchFamily="-123" charset="0"/>
              </a:rPr>
              <a:t>GEOMETRY</a:t>
            </a:r>
          </a:p>
        </p:txBody>
      </p:sp>
      <p:sp>
        <p:nvSpPr>
          <p:cNvPr id="5" name="Content Placeholder 1"/>
          <p:cNvSpPr>
            <a:spLocks noGrp="1"/>
          </p:cNvSpPr>
          <p:nvPr>
            <p:ph idx="1"/>
          </p:nvPr>
        </p:nvSpPr>
        <p:spPr>
          <a:xfrm>
            <a:off x="457200" y="1371600"/>
            <a:ext cx="8153400" cy="4114799"/>
          </a:xfrm>
        </p:spPr>
        <p:txBody>
          <a:bodyPr/>
          <a:lstStyle/>
          <a:p>
            <a:pPr>
              <a:buFont typeface="Arial"/>
              <a:buChar char="•"/>
            </a:pPr>
            <a:r>
              <a:rPr lang="en-US" b="1" dirty="0" smtClean="0">
                <a:solidFill>
                  <a:srgbClr val="95B3D7"/>
                </a:solidFill>
              </a:rPr>
              <a:t>Bridge Span: </a:t>
            </a:r>
            <a:r>
              <a:rPr lang="en-US" dirty="0" smtClean="0"/>
              <a:t>170’</a:t>
            </a:r>
          </a:p>
          <a:p>
            <a:pPr>
              <a:buFont typeface="Arial"/>
              <a:buChar char="•"/>
            </a:pPr>
            <a:r>
              <a:rPr lang="en-US" b="1" dirty="0" smtClean="0">
                <a:solidFill>
                  <a:srgbClr val="95B3D7"/>
                </a:solidFill>
              </a:rPr>
              <a:t>Bridge Cross Section: </a:t>
            </a:r>
            <a:r>
              <a:rPr lang="en-US" dirty="0" smtClean="0"/>
              <a:t>86’9</a:t>
            </a:r>
            <a:r>
              <a:rPr lang="en-US" dirty="0"/>
              <a:t>” composed of –</a:t>
            </a:r>
          </a:p>
          <a:p>
            <a:pPr lvl="1">
              <a:buFont typeface="Arial"/>
              <a:buChar char="•"/>
            </a:pPr>
            <a:r>
              <a:rPr lang="en-US" dirty="0"/>
              <a:t>4 Lanes @ 12’-0”</a:t>
            </a:r>
          </a:p>
          <a:p>
            <a:pPr lvl="1">
              <a:buFont typeface="Arial"/>
              <a:buChar char="•"/>
            </a:pPr>
            <a:r>
              <a:rPr lang="en-US" dirty="0"/>
              <a:t>2 Shoulder/ Bicycle Lanes @ 10’-0”</a:t>
            </a:r>
          </a:p>
          <a:p>
            <a:pPr lvl="1">
              <a:buFont typeface="Arial"/>
              <a:buChar char="•"/>
            </a:pPr>
            <a:r>
              <a:rPr lang="en-US" dirty="0"/>
              <a:t>2 Sidewalks @ 8’0</a:t>
            </a:r>
            <a:r>
              <a:rPr lang="en-US" dirty="0" smtClean="0"/>
              <a:t>”</a:t>
            </a:r>
            <a:endParaRPr lang="en-US" dirty="0"/>
          </a:p>
          <a:p>
            <a:pPr lvl="1">
              <a:buFont typeface="Arial"/>
              <a:buChar char="•"/>
            </a:pPr>
            <a:r>
              <a:rPr lang="en-US" dirty="0"/>
              <a:t>S3-PL2 Bridge Rail @ 16.5”</a:t>
            </a:r>
          </a:p>
          <a:p>
            <a:pPr>
              <a:buFont typeface="Arial"/>
              <a:buChar char="•"/>
            </a:pPr>
            <a:r>
              <a:rPr lang="en-US" b="1" dirty="0">
                <a:solidFill>
                  <a:srgbClr val="95B3D7"/>
                </a:solidFill>
              </a:rPr>
              <a:t>Substructure: </a:t>
            </a:r>
            <a:r>
              <a:rPr lang="en-US" dirty="0"/>
              <a:t>Strip Abutment</a:t>
            </a:r>
          </a:p>
          <a:p>
            <a:pPr>
              <a:buFont typeface="Arial"/>
              <a:buChar char="•"/>
            </a:pPr>
            <a:r>
              <a:rPr lang="en-US" b="1" dirty="0" smtClean="0">
                <a:solidFill>
                  <a:schemeClr val="accent1">
                    <a:lumMod val="60000"/>
                    <a:lumOff val="40000"/>
                  </a:schemeClr>
                </a:solidFill>
              </a:rPr>
              <a:t>Superstructure: </a:t>
            </a:r>
            <a:r>
              <a:rPr lang="en-US" dirty="0" smtClean="0"/>
              <a:t>Single Span Composite Steel Plate Girders with Reinforced Concrete </a:t>
            </a:r>
            <a:r>
              <a:rPr lang="en-US" dirty="0" smtClean="0"/>
              <a:t>Deck</a:t>
            </a:r>
          </a:p>
          <a:p>
            <a:pPr>
              <a:buFont typeface="Arial"/>
              <a:buChar char="•"/>
            </a:pPr>
            <a:r>
              <a:rPr lang="en-US" b="1" dirty="0" smtClean="0">
                <a:solidFill>
                  <a:schemeClr val="tx2">
                    <a:lumMod val="20000"/>
                    <a:lumOff val="80000"/>
                  </a:schemeClr>
                </a:solidFill>
              </a:rPr>
              <a:t>Environmental: </a:t>
            </a:r>
            <a:r>
              <a:rPr lang="en-US" dirty="0" smtClean="0"/>
              <a:t>100-year flood clearance and wetland area.</a:t>
            </a:r>
            <a:endParaRPr lang="en-US" dirty="0" smtClean="0"/>
          </a:p>
        </p:txBody>
      </p:sp>
    </p:spTree>
    <p:extLst>
      <p:ext uri="{BB962C8B-B14F-4D97-AF65-F5344CB8AC3E}">
        <p14:creationId xmlns:p14="http://schemas.microsoft.com/office/powerpoint/2010/main" val="540560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85800" y="381000"/>
            <a:ext cx="7772400" cy="762000"/>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w="25400" cap="flat" algn="ctr"/>
          <a:effectLst>
            <a:outerShdw blurRad="127000" dist="38100" dir="5400000" algn="t" rotWithShape="0">
              <a:prstClr val="black">
                <a:alpha val="40000"/>
              </a:prstClr>
            </a:outerShdw>
          </a:effectLst>
        </p:spPr>
        <p:txBody>
          <a:bodyPr anchor="ctr">
            <a:prstTxWarp prst="textNoShape">
              <a:avLst/>
            </a:prstTxWarp>
          </a:bodyPr>
          <a:lstStyle/>
          <a:p>
            <a:r>
              <a:rPr lang="en-US" sz="2800" b="1" dirty="0" smtClean="0">
                <a:solidFill>
                  <a:srgbClr val="FFFFFF"/>
                </a:solidFill>
                <a:latin typeface="Verdana" pitchFamily="-123" charset="0"/>
                <a:ea typeface="Verdana" pitchFamily="-123" charset="0"/>
                <a:cs typeface="Verdana" pitchFamily="-123" charset="0"/>
              </a:rPr>
              <a:t>HIGHWAY </a:t>
            </a:r>
            <a:r>
              <a:rPr lang="en-US" sz="2800" b="1" dirty="0" smtClean="0">
                <a:solidFill>
                  <a:srgbClr val="FFFFFF"/>
                </a:solidFill>
                <a:latin typeface="Verdana" pitchFamily="-123" charset="0"/>
                <a:ea typeface="Verdana" pitchFamily="-123" charset="0"/>
                <a:cs typeface="Verdana" pitchFamily="-123" charset="0"/>
              </a:rPr>
              <a:t>&amp; BRIDGE GEOMETRY</a:t>
            </a:r>
          </a:p>
        </p:txBody>
      </p:sp>
      <p:sp>
        <p:nvSpPr>
          <p:cNvPr id="4" name="Text Placeholder 3"/>
          <p:cNvSpPr>
            <a:spLocks noGrp="1"/>
          </p:cNvSpPr>
          <p:nvPr>
            <p:ph type="body" sz="quarter" idx="4294967295"/>
          </p:nvPr>
        </p:nvSpPr>
        <p:spPr>
          <a:xfrm>
            <a:off x="609600" y="1905000"/>
            <a:ext cx="7772400" cy="4419600"/>
          </a:xfrm>
          <a:prstGeom prst="rect">
            <a:avLst/>
          </a:prstGeom>
        </p:spPr>
        <p:txBody>
          <a:bodyPr anchor="ctr">
            <a:prstTxWarp prst="textNoShape">
              <a:avLst/>
            </a:prstTxWarp>
          </a:bodyPr>
          <a:lstStyle/>
          <a:p>
            <a:pPr marL="0" indent="0">
              <a:lnSpc>
                <a:spcPct val="90000"/>
              </a:lnSpc>
              <a:buNone/>
            </a:pPr>
            <a:r>
              <a:rPr lang="en-US" sz="2200" dirty="0" err="1" smtClean="0">
                <a:solidFill>
                  <a:schemeClr val="bg1"/>
                </a:solidFill>
                <a:latin typeface="Verdana" pitchFamily="-123" charset="0"/>
                <a:ea typeface="Verdana" pitchFamily="-123" charset="0"/>
                <a:cs typeface="Verdana" pitchFamily="-123" charset="0"/>
              </a:rPr>
              <a:t>MassDOT</a:t>
            </a:r>
            <a:r>
              <a:rPr lang="en-US" sz="2200" dirty="0" smtClean="0">
                <a:solidFill>
                  <a:schemeClr val="bg1"/>
                </a:solidFill>
                <a:latin typeface="Verdana" pitchFamily="-123" charset="0"/>
                <a:ea typeface="Verdana" pitchFamily="-123" charset="0"/>
                <a:cs typeface="Verdana" pitchFamily="-123" charset="0"/>
              </a:rPr>
              <a:t> </a:t>
            </a:r>
            <a:r>
              <a:rPr lang="en-US" sz="2200" dirty="0" smtClean="0">
                <a:solidFill>
                  <a:schemeClr val="bg1"/>
                </a:solidFill>
                <a:latin typeface="Verdana" pitchFamily="-123" charset="0"/>
                <a:ea typeface="Verdana" pitchFamily="-123" charset="0"/>
                <a:cs typeface="Verdana" pitchFamily="-123" charset="0"/>
              </a:rPr>
              <a:t>LRFD 3.1.8.1 defines the max one-way thermal movement for design of structural components to be</a:t>
            </a:r>
            <a:r>
              <a:rPr lang="en-US" sz="2200" dirty="0" smtClean="0">
                <a:solidFill>
                  <a:schemeClr val="bg1"/>
                </a:solidFill>
                <a:latin typeface="Verdana" pitchFamily="-123" charset="0"/>
                <a:ea typeface="Verdana" pitchFamily="-123" charset="0"/>
                <a:cs typeface="Verdana" pitchFamily="-123" charset="0"/>
              </a:rPr>
              <a:t>:</a:t>
            </a:r>
          </a:p>
          <a:p>
            <a:pPr marL="0" indent="0">
              <a:lnSpc>
                <a:spcPct val="90000"/>
              </a:lnSpc>
              <a:buNone/>
            </a:pPr>
            <a:endParaRPr lang="en-US" sz="2200" dirty="0" smtClean="0">
              <a:solidFill>
                <a:schemeClr val="bg1"/>
              </a:solidFill>
              <a:latin typeface="Verdana" pitchFamily="-123" charset="0"/>
              <a:ea typeface="Verdana" pitchFamily="-123" charset="0"/>
              <a:cs typeface="Verdana" pitchFamily="-123" charset="0"/>
            </a:endParaRPr>
          </a:p>
          <a:p>
            <a:pPr marL="0" indent="0" algn="ctr">
              <a:lnSpc>
                <a:spcPct val="90000"/>
              </a:lnSpc>
              <a:buFont typeface="Times" pitchFamily="-123" charset="0"/>
              <a:buNone/>
            </a:pPr>
            <a:r>
              <a:rPr lang="en-US" sz="2200" b="1" dirty="0" err="1" smtClean="0">
                <a:solidFill>
                  <a:schemeClr val="bg1"/>
                </a:solidFill>
                <a:latin typeface="Verdana" pitchFamily="-123" charset="0"/>
                <a:ea typeface="Arial" pitchFamily="-123" charset="0"/>
                <a:cs typeface="Arial" pitchFamily="-123" charset="0"/>
              </a:rPr>
              <a:t>δT</a:t>
            </a:r>
            <a:r>
              <a:rPr lang="en-US" sz="2200" b="1" dirty="0" smtClean="0">
                <a:solidFill>
                  <a:schemeClr val="bg1"/>
                </a:solidFill>
                <a:latin typeface="Verdana" pitchFamily="-123" charset="0"/>
                <a:ea typeface="Arial" pitchFamily="-123" charset="0"/>
                <a:cs typeface="Arial" pitchFamily="-123" charset="0"/>
              </a:rPr>
              <a:t> = Lα∆</a:t>
            </a:r>
            <a:r>
              <a:rPr lang="en-US" sz="2200" b="1" dirty="0" smtClean="0">
                <a:solidFill>
                  <a:schemeClr val="bg1"/>
                </a:solidFill>
                <a:latin typeface="Verdana" pitchFamily="-123" charset="0"/>
                <a:ea typeface="Arial" pitchFamily="-123" charset="0"/>
                <a:cs typeface="Arial" pitchFamily="-123" charset="0"/>
              </a:rPr>
              <a:t>T</a:t>
            </a:r>
          </a:p>
          <a:p>
            <a:pPr marL="0" indent="0" algn="ctr">
              <a:lnSpc>
                <a:spcPct val="90000"/>
              </a:lnSpc>
              <a:buFont typeface="Times" pitchFamily="-123" charset="0"/>
              <a:buNone/>
            </a:pPr>
            <a:endParaRPr lang="en-US" sz="2200" b="1" dirty="0" smtClean="0">
              <a:solidFill>
                <a:schemeClr val="bg1"/>
              </a:solidFill>
              <a:latin typeface="Verdana" pitchFamily="-123" charset="0"/>
              <a:ea typeface="Arial" pitchFamily="-123" charset="0"/>
              <a:cs typeface="Arial" pitchFamily="-123" charset="0"/>
            </a:endParaRPr>
          </a:p>
          <a:p>
            <a:pPr marL="0" indent="0">
              <a:lnSpc>
                <a:spcPct val="90000"/>
              </a:lnSpc>
              <a:buNone/>
            </a:pPr>
            <a:r>
              <a:rPr lang="en-US" sz="2200" dirty="0" smtClean="0">
                <a:solidFill>
                  <a:schemeClr val="bg1"/>
                </a:solidFill>
                <a:latin typeface="Verdana" pitchFamily="-123" charset="0"/>
                <a:ea typeface="Arial" pitchFamily="-123" charset="0"/>
                <a:cs typeface="Arial" pitchFamily="-123" charset="0"/>
              </a:rPr>
              <a:t> L = (170 </a:t>
            </a:r>
            <a:r>
              <a:rPr lang="en-US" sz="2200" dirty="0" err="1" smtClean="0">
                <a:solidFill>
                  <a:schemeClr val="bg1"/>
                </a:solidFill>
                <a:latin typeface="Verdana" pitchFamily="-123" charset="0"/>
                <a:ea typeface="Arial" pitchFamily="-123" charset="0"/>
                <a:cs typeface="Arial" pitchFamily="-123" charset="0"/>
              </a:rPr>
              <a:t>ft</a:t>
            </a:r>
            <a:r>
              <a:rPr lang="en-US" sz="2200" dirty="0" smtClean="0">
                <a:solidFill>
                  <a:schemeClr val="bg1"/>
                </a:solidFill>
                <a:latin typeface="Verdana" pitchFamily="-123" charset="0"/>
                <a:ea typeface="Arial" pitchFamily="-123" charset="0"/>
                <a:cs typeface="Arial" pitchFamily="-123" charset="0"/>
              </a:rPr>
              <a:t> / 2)(12 in) = 1,020 in</a:t>
            </a:r>
          </a:p>
          <a:p>
            <a:pPr marL="0" indent="0">
              <a:lnSpc>
                <a:spcPct val="90000"/>
              </a:lnSpc>
              <a:buNone/>
            </a:pPr>
            <a:r>
              <a:rPr lang="en-US" sz="2200" dirty="0" smtClean="0">
                <a:solidFill>
                  <a:schemeClr val="bg1"/>
                </a:solidFill>
                <a:latin typeface="Verdana" pitchFamily="-123" charset="0"/>
                <a:ea typeface="Arial" pitchFamily="-123" charset="0"/>
                <a:cs typeface="Arial" pitchFamily="-123" charset="0"/>
              </a:rPr>
              <a:t> α = 6.5 x 10^6 (coefficient of thermal expansion for structural steel)</a:t>
            </a:r>
          </a:p>
          <a:p>
            <a:pPr marL="0" indent="0">
              <a:lnSpc>
                <a:spcPct val="90000"/>
              </a:lnSpc>
              <a:buNone/>
            </a:pPr>
            <a:r>
              <a:rPr lang="en-US" sz="2200" dirty="0" smtClean="0">
                <a:solidFill>
                  <a:schemeClr val="bg1"/>
                </a:solidFill>
                <a:latin typeface="Verdana" pitchFamily="-123" charset="0"/>
                <a:ea typeface="Arial" pitchFamily="-123" charset="0"/>
                <a:cs typeface="Arial" pitchFamily="-123" charset="0"/>
              </a:rPr>
              <a:t> ∆T = 100˚ F (temp. fall from assumed ambient temp. of 70˚ F</a:t>
            </a:r>
            <a:r>
              <a:rPr lang="en-US" sz="2200" dirty="0" smtClean="0">
                <a:solidFill>
                  <a:schemeClr val="bg1"/>
                </a:solidFill>
                <a:latin typeface="Verdana" pitchFamily="-123" charset="0"/>
                <a:ea typeface="Arial" pitchFamily="-123" charset="0"/>
                <a:cs typeface="Arial" pitchFamily="-123" charset="0"/>
              </a:rPr>
              <a:t>)</a:t>
            </a:r>
          </a:p>
          <a:p>
            <a:pPr marL="0" indent="0">
              <a:lnSpc>
                <a:spcPct val="90000"/>
              </a:lnSpc>
              <a:buFont typeface="Times" pitchFamily="-123" charset="0"/>
              <a:buChar char="•"/>
            </a:pPr>
            <a:endParaRPr lang="en-US" sz="2200" dirty="0" smtClean="0">
              <a:solidFill>
                <a:schemeClr val="bg1"/>
              </a:solidFill>
              <a:latin typeface="Verdana" pitchFamily="-123" charset="0"/>
              <a:ea typeface="Arial" pitchFamily="-123" charset="0"/>
              <a:cs typeface="Arial" pitchFamily="-123" charset="0"/>
            </a:endParaRPr>
          </a:p>
          <a:p>
            <a:pPr marL="0" indent="0" algn="ctr">
              <a:lnSpc>
                <a:spcPct val="90000"/>
              </a:lnSpc>
              <a:buFont typeface="Times" pitchFamily="-123" charset="0"/>
              <a:buNone/>
            </a:pPr>
            <a:r>
              <a:rPr lang="en-US" sz="2200" b="1" dirty="0" err="1" smtClean="0">
                <a:solidFill>
                  <a:schemeClr val="bg1"/>
                </a:solidFill>
                <a:latin typeface="Verdana" pitchFamily="-123" charset="0"/>
                <a:ea typeface="Arial" pitchFamily="-123" charset="0"/>
                <a:cs typeface="Arial" pitchFamily="-123" charset="0"/>
              </a:rPr>
              <a:t>δT</a:t>
            </a:r>
            <a:r>
              <a:rPr lang="en-US" sz="2200" b="1" dirty="0" smtClean="0">
                <a:solidFill>
                  <a:schemeClr val="bg1"/>
                </a:solidFill>
                <a:latin typeface="Verdana" pitchFamily="-123" charset="0"/>
                <a:ea typeface="Arial" pitchFamily="-123" charset="0"/>
                <a:cs typeface="Arial" pitchFamily="-123" charset="0"/>
              </a:rPr>
              <a:t> = 0.7 in</a:t>
            </a:r>
            <a:endParaRPr lang="en-US" sz="2200" b="1" dirty="0" smtClean="0">
              <a:solidFill>
                <a:schemeClr val="bg1"/>
              </a:solidFill>
              <a:latin typeface="Verdana" pitchFamily="-123" charset="0"/>
              <a:ea typeface="Verdana" pitchFamily="-123" charset="0"/>
              <a:cs typeface="Verdana" pitchFamily="-123" charset="0"/>
            </a:endParaRPr>
          </a:p>
        </p:txBody>
      </p:sp>
      <p:sp>
        <p:nvSpPr>
          <p:cNvPr id="2" name="Rectangle 1"/>
          <p:cNvSpPr/>
          <p:nvPr/>
        </p:nvSpPr>
        <p:spPr>
          <a:xfrm>
            <a:off x="620047" y="1314018"/>
            <a:ext cx="3647153" cy="438582"/>
          </a:xfrm>
          <a:prstGeom prst="rect">
            <a:avLst/>
          </a:prstGeom>
        </p:spPr>
        <p:txBody>
          <a:bodyPr wrap="none">
            <a:spAutoFit/>
          </a:bodyPr>
          <a:lstStyle/>
          <a:p>
            <a:pPr algn="ctr">
              <a:lnSpc>
                <a:spcPct val="90000"/>
              </a:lnSpc>
            </a:pPr>
            <a:r>
              <a:rPr lang="en-US" sz="2500" b="1" dirty="0">
                <a:solidFill>
                  <a:srgbClr val="B9CDE5"/>
                </a:solidFill>
                <a:latin typeface="Verdana" pitchFamily="-123" charset="0"/>
                <a:ea typeface="Verdana" pitchFamily="-123" charset="0"/>
                <a:cs typeface="Verdana" pitchFamily="-123" charset="0"/>
              </a:rPr>
              <a:t>Thermal Movement</a:t>
            </a:r>
          </a:p>
        </p:txBody>
      </p:sp>
    </p:spTree>
    <p:extLst>
      <p:ext uri="{BB962C8B-B14F-4D97-AF65-F5344CB8AC3E}">
        <p14:creationId xmlns:p14="http://schemas.microsoft.com/office/powerpoint/2010/main" val="2134630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85800" y="381000"/>
            <a:ext cx="7772400" cy="685800"/>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w="25400" cap="flat" algn="ctr"/>
          <a:effectLst>
            <a:outerShdw blurRad="127000" dist="38100" dir="5400000" algn="t" rotWithShape="0">
              <a:prstClr val="black">
                <a:alpha val="40000"/>
              </a:prstClr>
            </a:outerShdw>
          </a:effectLst>
        </p:spPr>
        <p:txBody>
          <a:bodyPr anchor="ctr">
            <a:prstTxWarp prst="textNoShape">
              <a:avLst/>
            </a:prstTxWarp>
          </a:bodyPr>
          <a:lstStyle/>
          <a:p>
            <a:r>
              <a:rPr lang="en-US" sz="3000" b="1" dirty="0" smtClean="0">
                <a:solidFill>
                  <a:srgbClr val="FFFFFF"/>
                </a:solidFill>
                <a:latin typeface="Verdana" pitchFamily="-123" charset="0"/>
                <a:ea typeface="Verdana" pitchFamily="-123" charset="0"/>
                <a:cs typeface="Verdana" pitchFamily="-123" charset="0"/>
              </a:rPr>
              <a:t>HIGHWAY </a:t>
            </a:r>
            <a:r>
              <a:rPr lang="en-US" sz="3000" b="1" dirty="0" smtClean="0">
                <a:solidFill>
                  <a:srgbClr val="FFFFFF"/>
                </a:solidFill>
                <a:latin typeface="Verdana" pitchFamily="-123" charset="0"/>
                <a:ea typeface="Verdana" pitchFamily="-123" charset="0"/>
                <a:cs typeface="Verdana" pitchFamily="-123" charset="0"/>
              </a:rPr>
              <a:t>&amp; BRIDGE GEOMETRY</a:t>
            </a:r>
          </a:p>
        </p:txBody>
      </p:sp>
      <p:sp>
        <p:nvSpPr>
          <p:cNvPr id="4" name="Text Placeholder 3"/>
          <p:cNvSpPr>
            <a:spLocks noGrp="1"/>
          </p:cNvSpPr>
          <p:nvPr>
            <p:ph type="body" sz="quarter" idx="4294967295"/>
          </p:nvPr>
        </p:nvSpPr>
        <p:spPr>
          <a:xfrm>
            <a:off x="685800" y="1524000"/>
            <a:ext cx="7772400" cy="3886200"/>
          </a:xfrm>
          <a:prstGeom prst="rect">
            <a:avLst/>
          </a:prstGeom>
        </p:spPr>
        <p:txBody>
          <a:bodyPr anchor="ctr">
            <a:prstTxWarp prst="textNoShape">
              <a:avLst/>
            </a:prstTxWarp>
          </a:bodyPr>
          <a:lstStyle/>
          <a:p>
            <a:pPr marL="0" indent="0">
              <a:lnSpc>
                <a:spcPct val="90000"/>
              </a:lnSpc>
              <a:buFont typeface="Times" pitchFamily="-123" charset="0"/>
              <a:buNone/>
            </a:pPr>
            <a:r>
              <a:rPr lang="en-US" sz="2500" b="1" dirty="0" smtClean="0">
                <a:solidFill>
                  <a:srgbClr val="B9D4FF"/>
                </a:solidFill>
                <a:latin typeface="Verdana" pitchFamily="-123" charset="0"/>
                <a:ea typeface="Verdana" pitchFamily="-123" charset="0"/>
                <a:cs typeface="Verdana" pitchFamily="-123" charset="0"/>
              </a:rPr>
              <a:t>Depth of </a:t>
            </a:r>
            <a:r>
              <a:rPr lang="en-US" sz="2500" b="1" dirty="0" smtClean="0">
                <a:solidFill>
                  <a:srgbClr val="B9D4FF"/>
                </a:solidFill>
                <a:latin typeface="Verdana" pitchFamily="-123" charset="0"/>
                <a:ea typeface="Verdana" pitchFamily="-123" charset="0"/>
                <a:cs typeface="Verdana" pitchFamily="-123" charset="0"/>
              </a:rPr>
              <a:t>Girder:</a:t>
            </a:r>
            <a:endParaRPr lang="en-US" sz="2500" b="1" dirty="0" smtClean="0">
              <a:solidFill>
                <a:srgbClr val="B9D4FF"/>
              </a:solidFill>
              <a:latin typeface="Verdana" pitchFamily="-123" charset="0"/>
              <a:ea typeface="Verdana" pitchFamily="-123" charset="0"/>
              <a:cs typeface="Verdana" pitchFamily="-123" charset="0"/>
            </a:endParaRPr>
          </a:p>
          <a:p>
            <a:pPr marL="0" indent="0" algn="ctr">
              <a:lnSpc>
                <a:spcPct val="90000"/>
              </a:lnSpc>
              <a:buFont typeface="Times" pitchFamily="-123" charset="0"/>
              <a:buNone/>
            </a:pPr>
            <a:endParaRPr lang="en-US" sz="2400" b="1" dirty="0" smtClean="0">
              <a:solidFill>
                <a:srgbClr val="B9D4FF"/>
              </a:solidFill>
              <a:latin typeface="Verdana" pitchFamily="-123" charset="0"/>
              <a:ea typeface="Verdana" pitchFamily="-123" charset="0"/>
              <a:cs typeface="Verdana" pitchFamily="-123" charset="0"/>
            </a:endParaRPr>
          </a:p>
          <a:p>
            <a:pPr marL="0" indent="0">
              <a:lnSpc>
                <a:spcPct val="90000"/>
              </a:lnSpc>
              <a:buFont typeface="Times" pitchFamily="-123" charset="0"/>
              <a:buChar char="•"/>
            </a:pPr>
            <a:r>
              <a:rPr lang="en-US" sz="2400" b="1" dirty="0" smtClean="0">
                <a:solidFill>
                  <a:schemeClr val="bg1"/>
                </a:solidFill>
                <a:latin typeface="Verdana" pitchFamily="-123" charset="0"/>
                <a:ea typeface="Verdana" pitchFamily="-123" charset="0"/>
                <a:cs typeface="Verdana" pitchFamily="-123" charset="0"/>
              </a:rPr>
              <a:t> Minimum Depth = 0.033L</a:t>
            </a:r>
          </a:p>
          <a:p>
            <a:pPr marL="0" indent="0">
              <a:lnSpc>
                <a:spcPct val="90000"/>
              </a:lnSpc>
              <a:buFont typeface="Times" pitchFamily="-123" charset="0"/>
              <a:buChar char="•"/>
            </a:pPr>
            <a:r>
              <a:rPr lang="en-US" sz="2400" b="1" dirty="0" smtClean="0">
                <a:solidFill>
                  <a:schemeClr val="bg1"/>
                </a:solidFill>
                <a:latin typeface="Verdana" pitchFamily="-123" charset="0"/>
                <a:ea typeface="Verdana" pitchFamily="-123" charset="0"/>
                <a:cs typeface="Verdana" pitchFamily="-123" charset="0"/>
              </a:rPr>
              <a:t> Overall Depth of Comp. Beam = 0.040L</a:t>
            </a:r>
          </a:p>
          <a:p>
            <a:pPr marL="0" indent="0" algn="ctr">
              <a:lnSpc>
                <a:spcPct val="90000"/>
              </a:lnSpc>
              <a:buFont typeface="Times" pitchFamily="-123" charset="0"/>
              <a:buChar char="•"/>
            </a:pPr>
            <a:endParaRPr lang="en-US" sz="2400" b="1" dirty="0" smtClean="0">
              <a:solidFill>
                <a:schemeClr val="bg1"/>
              </a:solidFill>
              <a:latin typeface="Verdana" pitchFamily="-123" charset="0"/>
              <a:ea typeface="Verdana" pitchFamily="-123" charset="0"/>
              <a:cs typeface="Verdana" pitchFamily="-123" charset="0"/>
            </a:endParaRPr>
          </a:p>
          <a:p>
            <a:pPr marL="0" indent="0" algn="ctr">
              <a:lnSpc>
                <a:spcPct val="90000"/>
              </a:lnSpc>
              <a:buFont typeface="Times" pitchFamily="-123" charset="0"/>
              <a:buNone/>
            </a:pPr>
            <a:r>
              <a:rPr lang="en-US" sz="2400" b="1" dirty="0" smtClean="0">
                <a:solidFill>
                  <a:schemeClr val="bg1"/>
                </a:solidFill>
                <a:latin typeface="Verdana" pitchFamily="-123" charset="0"/>
                <a:ea typeface="Verdana" pitchFamily="-123" charset="0"/>
                <a:cs typeface="Verdana" pitchFamily="-123" charset="0"/>
              </a:rPr>
              <a:t>0.033(170 </a:t>
            </a:r>
            <a:r>
              <a:rPr lang="en-US" sz="2400" b="1" dirty="0" err="1" smtClean="0">
                <a:solidFill>
                  <a:schemeClr val="bg1"/>
                </a:solidFill>
                <a:latin typeface="Verdana" pitchFamily="-123" charset="0"/>
                <a:ea typeface="Verdana" pitchFamily="-123" charset="0"/>
                <a:cs typeface="Verdana" pitchFamily="-123" charset="0"/>
              </a:rPr>
              <a:t>ft</a:t>
            </a:r>
            <a:r>
              <a:rPr lang="en-US" sz="2400" b="1" dirty="0" smtClean="0">
                <a:solidFill>
                  <a:schemeClr val="bg1"/>
                </a:solidFill>
                <a:latin typeface="Verdana" pitchFamily="-123" charset="0"/>
                <a:ea typeface="Verdana" pitchFamily="-123" charset="0"/>
                <a:cs typeface="Verdana" pitchFamily="-123" charset="0"/>
              </a:rPr>
              <a:t>)(12 in / </a:t>
            </a:r>
            <a:r>
              <a:rPr lang="en-US" sz="2400" b="1" dirty="0" err="1" smtClean="0">
                <a:solidFill>
                  <a:schemeClr val="bg1"/>
                </a:solidFill>
                <a:latin typeface="Verdana" pitchFamily="-123" charset="0"/>
                <a:ea typeface="Verdana" pitchFamily="-123" charset="0"/>
                <a:cs typeface="Verdana" pitchFamily="-123" charset="0"/>
              </a:rPr>
              <a:t>ft</a:t>
            </a:r>
            <a:r>
              <a:rPr lang="en-US" sz="2400" b="1" dirty="0" smtClean="0">
                <a:solidFill>
                  <a:schemeClr val="bg1"/>
                </a:solidFill>
                <a:latin typeface="Verdana" pitchFamily="-123" charset="0"/>
                <a:ea typeface="Verdana" pitchFamily="-123" charset="0"/>
                <a:cs typeface="Verdana" pitchFamily="-123" charset="0"/>
              </a:rPr>
              <a:t>) = 68 in</a:t>
            </a:r>
          </a:p>
          <a:p>
            <a:pPr marL="0" indent="0" algn="ctr">
              <a:lnSpc>
                <a:spcPct val="90000"/>
              </a:lnSpc>
              <a:buFont typeface="Times" pitchFamily="-123" charset="0"/>
              <a:buNone/>
            </a:pPr>
            <a:r>
              <a:rPr lang="en-US" sz="2400" b="1" dirty="0" smtClean="0">
                <a:solidFill>
                  <a:schemeClr val="bg1"/>
                </a:solidFill>
                <a:latin typeface="Verdana" pitchFamily="-123" charset="0"/>
                <a:ea typeface="Verdana" pitchFamily="-123" charset="0"/>
                <a:cs typeface="Verdana" pitchFamily="-123" charset="0"/>
              </a:rPr>
              <a:t>0.040(170 </a:t>
            </a:r>
            <a:r>
              <a:rPr lang="en-US" sz="2400" b="1" dirty="0" err="1" smtClean="0">
                <a:solidFill>
                  <a:schemeClr val="bg1"/>
                </a:solidFill>
                <a:latin typeface="Verdana" pitchFamily="-123" charset="0"/>
                <a:ea typeface="Verdana" pitchFamily="-123" charset="0"/>
                <a:cs typeface="Verdana" pitchFamily="-123" charset="0"/>
              </a:rPr>
              <a:t>ft</a:t>
            </a:r>
            <a:r>
              <a:rPr lang="en-US" sz="2400" b="1" dirty="0" smtClean="0">
                <a:solidFill>
                  <a:schemeClr val="bg1"/>
                </a:solidFill>
                <a:latin typeface="Verdana" pitchFamily="-123" charset="0"/>
                <a:ea typeface="Verdana" pitchFamily="-123" charset="0"/>
                <a:cs typeface="Verdana" pitchFamily="-123" charset="0"/>
              </a:rPr>
              <a:t>)(12 in /</a:t>
            </a:r>
            <a:r>
              <a:rPr lang="en-US" sz="2400" b="1" dirty="0" err="1" smtClean="0">
                <a:solidFill>
                  <a:schemeClr val="bg1"/>
                </a:solidFill>
                <a:latin typeface="Verdana" pitchFamily="-123" charset="0"/>
                <a:ea typeface="Verdana" pitchFamily="-123" charset="0"/>
                <a:cs typeface="Verdana" pitchFamily="-123" charset="0"/>
              </a:rPr>
              <a:t>ft</a:t>
            </a:r>
            <a:r>
              <a:rPr lang="en-US" sz="2400" b="1" dirty="0" smtClean="0">
                <a:solidFill>
                  <a:schemeClr val="bg1"/>
                </a:solidFill>
                <a:latin typeface="Verdana" pitchFamily="-123" charset="0"/>
                <a:ea typeface="Verdana" pitchFamily="-123" charset="0"/>
                <a:cs typeface="Verdana" pitchFamily="-123" charset="0"/>
              </a:rPr>
              <a:t>) = 84 in</a:t>
            </a:r>
          </a:p>
          <a:p>
            <a:pPr marL="0" indent="0" algn="ctr">
              <a:lnSpc>
                <a:spcPct val="90000"/>
              </a:lnSpc>
              <a:buFont typeface="Times" pitchFamily="-123" charset="0"/>
              <a:buNone/>
            </a:pPr>
            <a:r>
              <a:rPr lang="en-US" sz="2400" b="1" dirty="0" smtClean="0">
                <a:solidFill>
                  <a:schemeClr val="bg1"/>
                </a:solidFill>
                <a:latin typeface="Verdana" pitchFamily="-123" charset="0"/>
                <a:ea typeface="Verdana" pitchFamily="-123" charset="0"/>
                <a:cs typeface="Verdana" pitchFamily="-123" charset="0"/>
              </a:rPr>
              <a:t>84 in - 8 in (deck) = 76 in = 6.3 </a:t>
            </a:r>
            <a:r>
              <a:rPr lang="en-US" sz="2400" b="1" dirty="0" err="1" smtClean="0">
                <a:solidFill>
                  <a:schemeClr val="bg1"/>
                </a:solidFill>
                <a:latin typeface="Verdana" pitchFamily="-123" charset="0"/>
                <a:ea typeface="Verdana" pitchFamily="-123" charset="0"/>
                <a:cs typeface="Verdana" pitchFamily="-123" charset="0"/>
              </a:rPr>
              <a:t>ft</a:t>
            </a:r>
            <a:endParaRPr lang="en-US" sz="2400" b="1" dirty="0" smtClean="0">
              <a:solidFill>
                <a:schemeClr val="bg1"/>
              </a:solidFill>
              <a:latin typeface="Verdana" pitchFamily="-123" charset="0"/>
              <a:ea typeface="Verdana" pitchFamily="-123" charset="0"/>
              <a:cs typeface="Verdana" pitchFamily="-123" charset="0"/>
            </a:endParaRPr>
          </a:p>
        </p:txBody>
      </p:sp>
    </p:spTree>
    <p:extLst>
      <p:ext uri="{BB962C8B-B14F-4D97-AF65-F5344CB8AC3E}">
        <p14:creationId xmlns:p14="http://schemas.microsoft.com/office/powerpoint/2010/main" val="1919711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7" name="Picture 5" descr="Cap1"/>
          <p:cNvPicPr>
            <a:picLocks noGrp="1" noChangeAspect="1" noChangeArrowheads="1"/>
          </p:cNvPicPr>
          <p:nvPr>
            <p:ph idx="4294967295"/>
          </p:nvPr>
        </p:nvPicPr>
        <p:blipFill>
          <a:blip r:embed="rId2"/>
          <a:srcRect/>
          <a:stretch>
            <a:fillRect/>
          </a:stretch>
        </p:blipFill>
        <p:spPr bwMode="auto">
          <a:xfrm>
            <a:off x="1295400" y="1403350"/>
            <a:ext cx="6600825" cy="4387850"/>
          </a:xfrm>
          <a:prstGeom prst="rect">
            <a:avLst/>
          </a:prstGeom>
          <a:noFill/>
        </p:spPr>
      </p:pic>
      <p:sp>
        <p:nvSpPr>
          <p:cNvPr id="4" name="Title 2"/>
          <p:cNvSpPr>
            <a:spLocks noGrp="1"/>
          </p:cNvSpPr>
          <p:nvPr>
            <p:ph type="title" idx="4294967295"/>
          </p:nvPr>
        </p:nvSpPr>
        <p:spPr>
          <a:xfrm>
            <a:off x="685800" y="381000"/>
            <a:ext cx="7772400" cy="685800"/>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w="25400" cap="flat" algn="ctr"/>
          <a:effectLst>
            <a:outerShdw blurRad="127000" dist="38100" dir="5400000" algn="t" rotWithShape="0">
              <a:prstClr val="black">
                <a:alpha val="40000"/>
              </a:prstClr>
            </a:outerShdw>
          </a:effectLst>
        </p:spPr>
        <p:txBody>
          <a:bodyPr anchor="ctr">
            <a:prstTxWarp prst="textNoShape">
              <a:avLst/>
            </a:prstTxWarp>
          </a:bodyPr>
          <a:lstStyle/>
          <a:p>
            <a:r>
              <a:rPr lang="en-US" sz="3000" b="1" dirty="0" smtClean="0">
                <a:solidFill>
                  <a:srgbClr val="FFFFFF"/>
                </a:solidFill>
                <a:latin typeface="Verdana" pitchFamily="-123" charset="0"/>
                <a:ea typeface="Verdana" pitchFamily="-123" charset="0"/>
                <a:cs typeface="Verdana" pitchFamily="-123" charset="0"/>
              </a:rPr>
              <a:t>HIGHWAY </a:t>
            </a:r>
            <a:r>
              <a:rPr lang="en-US" sz="3000" b="1" dirty="0" smtClean="0">
                <a:solidFill>
                  <a:srgbClr val="FFFFFF"/>
                </a:solidFill>
                <a:latin typeface="Verdana" pitchFamily="-123" charset="0"/>
                <a:ea typeface="Verdana" pitchFamily="-123" charset="0"/>
                <a:cs typeface="Verdana" pitchFamily="-123" charset="0"/>
              </a:rPr>
              <a:t>&amp; BRIDGE GEOMETRY</a:t>
            </a:r>
          </a:p>
        </p:txBody>
      </p:sp>
      <p:sp>
        <p:nvSpPr>
          <p:cNvPr id="5" name="Rectangle 4"/>
          <p:cNvSpPr/>
          <p:nvPr/>
        </p:nvSpPr>
        <p:spPr>
          <a:xfrm>
            <a:off x="2819400" y="5892225"/>
            <a:ext cx="3879290" cy="338554"/>
          </a:xfrm>
          <a:prstGeom prst="rect">
            <a:avLst/>
          </a:prstGeom>
        </p:spPr>
        <p:txBody>
          <a:bodyPr wrap="square">
            <a:spAutoFit/>
          </a:bodyPr>
          <a:lstStyle/>
          <a:p>
            <a:r>
              <a:rPr lang="en-US" sz="1600" b="1" i="1" dirty="0" smtClean="0">
                <a:solidFill>
                  <a:schemeClr val="bg1"/>
                </a:solidFill>
              </a:rPr>
              <a:t>Figure 3. </a:t>
            </a:r>
            <a:r>
              <a:rPr lang="en-US" sz="1600" i="1" dirty="0" smtClean="0">
                <a:solidFill>
                  <a:schemeClr val="bg1"/>
                </a:solidFill>
              </a:rPr>
              <a:t>General Plan and Elevation</a:t>
            </a:r>
            <a:endParaRPr lang="en-US" sz="1600" i="1" dirty="0"/>
          </a:p>
        </p:txBody>
      </p:sp>
    </p:spTree>
    <p:extLst>
      <p:ext uri="{BB962C8B-B14F-4D97-AF65-F5344CB8AC3E}">
        <p14:creationId xmlns:p14="http://schemas.microsoft.com/office/powerpoint/2010/main" val="743480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5" name="Picture 5" descr="Cap2"/>
          <p:cNvPicPr>
            <a:picLocks noGrp="1" noChangeAspect="1" noChangeArrowheads="1"/>
          </p:cNvPicPr>
          <p:nvPr>
            <p:ph idx="4294967295"/>
          </p:nvPr>
        </p:nvPicPr>
        <p:blipFill>
          <a:blip r:embed="rId2"/>
          <a:srcRect/>
          <a:stretch>
            <a:fillRect/>
          </a:stretch>
        </p:blipFill>
        <p:spPr bwMode="auto">
          <a:xfrm>
            <a:off x="1295400" y="1447800"/>
            <a:ext cx="6610350" cy="4275138"/>
          </a:xfrm>
          <a:prstGeom prst="rect">
            <a:avLst/>
          </a:prstGeom>
          <a:noFill/>
        </p:spPr>
      </p:pic>
      <p:sp>
        <p:nvSpPr>
          <p:cNvPr id="4" name="Title 2"/>
          <p:cNvSpPr>
            <a:spLocks noGrp="1"/>
          </p:cNvSpPr>
          <p:nvPr>
            <p:ph type="title" idx="4294967295"/>
          </p:nvPr>
        </p:nvSpPr>
        <p:spPr>
          <a:xfrm>
            <a:off x="685800" y="381000"/>
            <a:ext cx="7772400" cy="685800"/>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w="25400" cap="flat" algn="ctr"/>
          <a:effectLst>
            <a:outerShdw blurRad="127000" dist="38100" dir="5400000" algn="t" rotWithShape="0">
              <a:prstClr val="black">
                <a:alpha val="40000"/>
              </a:prstClr>
            </a:outerShdw>
          </a:effectLst>
        </p:spPr>
        <p:txBody>
          <a:bodyPr anchor="ctr">
            <a:prstTxWarp prst="textNoShape">
              <a:avLst/>
            </a:prstTxWarp>
          </a:bodyPr>
          <a:lstStyle/>
          <a:p>
            <a:r>
              <a:rPr lang="en-US" sz="3000" b="1" dirty="0" smtClean="0">
                <a:solidFill>
                  <a:srgbClr val="FFFFFF"/>
                </a:solidFill>
                <a:latin typeface="Verdana" pitchFamily="-123" charset="0"/>
                <a:ea typeface="Verdana" pitchFamily="-123" charset="0"/>
                <a:cs typeface="Verdana" pitchFamily="-123" charset="0"/>
              </a:rPr>
              <a:t>HIGHWAY </a:t>
            </a:r>
            <a:r>
              <a:rPr lang="en-US" sz="3000" b="1" dirty="0" smtClean="0">
                <a:solidFill>
                  <a:srgbClr val="FFFFFF"/>
                </a:solidFill>
                <a:latin typeface="Verdana" pitchFamily="-123" charset="0"/>
                <a:ea typeface="Verdana" pitchFamily="-123" charset="0"/>
                <a:cs typeface="Verdana" pitchFamily="-123" charset="0"/>
              </a:rPr>
              <a:t>&amp; BRIDGE GEOMETRY</a:t>
            </a:r>
          </a:p>
        </p:txBody>
      </p:sp>
      <p:sp>
        <p:nvSpPr>
          <p:cNvPr id="5" name="Rectangle 4"/>
          <p:cNvSpPr/>
          <p:nvPr/>
        </p:nvSpPr>
        <p:spPr>
          <a:xfrm>
            <a:off x="2667000" y="5791200"/>
            <a:ext cx="3879290" cy="338554"/>
          </a:xfrm>
          <a:prstGeom prst="rect">
            <a:avLst/>
          </a:prstGeom>
        </p:spPr>
        <p:txBody>
          <a:bodyPr wrap="square">
            <a:spAutoFit/>
          </a:bodyPr>
          <a:lstStyle/>
          <a:p>
            <a:r>
              <a:rPr lang="en-US" sz="1600" b="1" i="1" dirty="0" smtClean="0">
                <a:solidFill>
                  <a:schemeClr val="bg1"/>
                </a:solidFill>
              </a:rPr>
              <a:t>Figure 4. </a:t>
            </a:r>
            <a:r>
              <a:rPr lang="en-US" sz="1600" i="1" dirty="0" smtClean="0">
                <a:solidFill>
                  <a:schemeClr val="bg1"/>
                </a:solidFill>
              </a:rPr>
              <a:t>Transverse Section of Bridge</a:t>
            </a:r>
            <a:endParaRPr lang="en-US" sz="1600" i="1" dirty="0"/>
          </a:p>
        </p:txBody>
      </p:sp>
    </p:spTree>
    <p:extLst>
      <p:ext uri="{BB962C8B-B14F-4D97-AF65-F5344CB8AC3E}">
        <p14:creationId xmlns:p14="http://schemas.microsoft.com/office/powerpoint/2010/main" val="4190558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6"/>
</p:tagLst>
</file>

<file path=ppt/theme/theme1.xml><?xml version="1.0" encoding="utf-8"?>
<a:theme xmlns:a="http://schemas.openxmlformats.org/drawingml/2006/main" name="umasslowell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umasslowellblue</Template>
  <TotalTime>4172</TotalTime>
  <Words>2183</Words>
  <Application>Microsoft Office PowerPoint</Application>
  <PresentationFormat>On-screen Show (4:3)</PresentationFormat>
  <Paragraphs>614</Paragraphs>
  <Slides>43</Slides>
  <Notes>5</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umasslowellblue</vt:lpstr>
      <vt:lpstr>14.485 Capstone Design Civil and Environmental Engineering </vt:lpstr>
      <vt:lpstr>BRIDGE DESIGN INTRODUCTION</vt:lpstr>
      <vt:lpstr>BRIDGE DESIGN INTRODUCTION</vt:lpstr>
      <vt:lpstr>Transportation</vt:lpstr>
      <vt:lpstr>HIGHWAY &amp; BRIDGE GEOMETRY</vt:lpstr>
      <vt:lpstr>HIGHWAY &amp; BRIDGE GEOMETRY</vt:lpstr>
      <vt:lpstr>HIGHWAY &amp; BRIDGE GEOMETRY</vt:lpstr>
      <vt:lpstr>HIGHWAY &amp; BRIDGE GEOMETRY</vt:lpstr>
      <vt:lpstr>HIGHWAY &amp; BRIDGE GEOMETRY</vt:lpstr>
      <vt:lpstr>Geotechnical</vt:lpstr>
      <vt:lpstr>GEOTECHNICAL ENGINEERING</vt:lpstr>
      <vt:lpstr>GEOTECHNICAL ENGINEERING</vt:lpstr>
      <vt:lpstr>GEOTECHNICAL ENGINEERING</vt:lpstr>
      <vt:lpstr>GEOTECHNICAL ENGINEERING</vt:lpstr>
      <vt:lpstr>GEOTECHNICAL ENGINEERING</vt:lpstr>
      <vt:lpstr>ABUTMENT DESIGN</vt:lpstr>
      <vt:lpstr>ABUTMENT DESIGN</vt:lpstr>
      <vt:lpstr>Structural</vt:lpstr>
      <vt:lpstr>REINFORCED CONCRETE DESIGN</vt:lpstr>
      <vt:lpstr>REINFORCED CONCRETE DESIGN</vt:lpstr>
      <vt:lpstr>REINFORCED CONCRETE DESIGN</vt:lpstr>
      <vt:lpstr>SUPERSTRUCTURE DESIGN</vt:lpstr>
      <vt:lpstr>SUPERSTRUCTURE DESIGN</vt:lpstr>
      <vt:lpstr>SUPERSTRUCTURE DESIGN</vt:lpstr>
      <vt:lpstr>Environmental</vt:lpstr>
      <vt:lpstr>DRAINAGE AND EROSION CONTROL</vt:lpstr>
      <vt:lpstr>DRAINAGE AND EROSION CONTROL</vt:lpstr>
      <vt:lpstr>DRAINAGE AND EROSION CONTROL</vt:lpstr>
      <vt:lpstr>DRAINAGE AND EROSION CONTROL</vt:lpstr>
      <vt:lpstr>DRAINAGE AND EROSION CONTROL</vt:lpstr>
      <vt:lpstr>DRAINAGE AND EROSION CONTROL</vt:lpstr>
      <vt:lpstr>DRAINAGE AND EROSION CONTROL</vt:lpstr>
      <vt:lpstr>DRAINAGE AND EROSION CONTROL</vt:lpstr>
      <vt:lpstr>DRAINAGE AND EROSION CONTROL</vt:lpstr>
      <vt:lpstr>DRAINAGE AND EROSION CONTROL</vt:lpstr>
      <vt:lpstr>ENVIRONMENTAL PERMITTING</vt:lpstr>
      <vt:lpstr>ENVIRONMENTAL PERMITTING</vt:lpstr>
      <vt:lpstr>ENVIRONMENTAL PERMITTING</vt:lpstr>
      <vt:lpstr>ENVIRONMENTAL PERMITTING</vt:lpstr>
      <vt:lpstr>Construction Management</vt:lpstr>
      <vt:lpstr>CONSTRUCTION ESTIMATE</vt:lpstr>
      <vt:lpstr>MASSDOT SCOPE AND FEE</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22.513 Project No. 7 Mesh Density and Configuration Project</dc:title>
  <dc:creator>Aristocrat</dc:creator>
  <cp:lastModifiedBy>Students</cp:lastModifiedBy>
  <cp:revision>51</cp:revision>
  <dcterms:created xsi:type="dcterms:W3CDTF">2014-04-12T22:40:18Z</dcterms:created>
  <dcterms:modified xsi:type="dcterms:W3CDTF">2014-04-28T17:16:45Z</dcterms:modified>
</cp:coreProperties>
</file>