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6" r:id="rId6"/>
    <p:sldId id="269" r:id="rId7"/>
    <p:sldId id="260" r:id="rId8"/>
    <p:sldId id="262"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C9011-7807-DF93-5DEF-81E56CBD6D8F}" v="102" dt="2023-01-12T13:31:53.965"/>
    <p1510:client id="{FC8B4466-1185-4BF0-BB77-109DD13C4F2E}" v="203" dt="2023-01-12T13:28:45.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87" d="100"/>
          <a:sy n="87" d="100"/>
        </p:scale>
        <p:origin x="246"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Step 1 </a:t>
          </a:r>
          <a:r>
            <a:rPr lang="en-US" dirty="0">
              <a:latin typeface="Plantagenet Cherokee"/>
            </a:rPr>
            <a:t>Sensing</a:t>
          </a:r>
          <a:endParaRPr lang="en-US" dirty="0"/>
        </a:p>
      </dgm:t>
      <dgm:extLst>
        <a:ext uri="{E40237B7-FDA0-4F09-8148-C483321AD2D9}">
          <dgm14:cNvPr xmlns:dgm14="http://schemas.microsoft.com/office/drawing/2010/diagram" id="0" name="" title="Step 1 title"/>
        </a:ext>
      </dgm:extLs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phldr="0"/>
      <dgm:spPr/>
      <dgm:t>
        <a:bodyPr/>
        <a:lstStyle/>
        <a:p>
          <a:pPr rtl="0"/>
          <a:r>
            <a:rPr lang="en-US" dirty="0">
              <a:latin typeface="Plantagenet Cherokee"/>
            </a:rPr>
            <a:t>MQ5 sensor senses the gas leakage.</a:t>
          </a:r>
          <a:endParaRPr lang="en-US" dirty="0"/>
        </a:p>
      </dgm:t>
      <dgm:extLst>
        <a:ext uri="{E40237B7-FDA0-4F09-8148-C483321AD2D9}">
          <dgm14:cNvPr xmlns:dgm14="http://schemas.microsoft.com/office/drawing/2010/diagram" id="0" name="" title="Step 1 - first task description"/>
        </a:ext>
      </dgm:extLs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2881FB1-6580-4F21-A283-BFAA6F91D5D2}">
      <dgm:prSet phldrT="[Text]"/>
      <dgm:spPr/>
      <dgm:t>
        <a:bodyPr/>
        <a:lstStyle/>
        <a:p>
          <a:r>
            <a:rPr lang="en-US" dirty="0"/>
            <a:t>Step 2 </a:t>
          </a:r>
          <a:r>
            <a:rPr lang="en-US" dirty="0">
              <a:latin typeface="Plantagenet Cherokee"/>
            </a:rPr>
            <a:t>Alerting</a:t>
          </a:r>
          <a:endParaRPr lang="en-US" dirty="0"/>
        </a:p>
      </dgm:t>
      <dgm:extLst>
        <a:ext uri="{E40237B7-FDA0-4F09-8148-C483321AD2D9}">
          <dgm14:cNvPr xmlns:dgm14="http://schemas.microsoft.com/office/drawing/2010/diagram" id="0" name="" title="Step 2 title"/>
        </a:ext>
      </dgm:extLs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phldr="0"/>
      <dgm:spPr/>
      <dgm:t>
        <a:bodyPr/>
        <a:lstStyle/>
        <a:p>
          <a:pPr rtl="0"/>
          <a:r>
            <a:rPr lang="en-US" dirty="0">
              <a:latin typeface="Plantagenet Cherokee"/>
            </a:rPr>
            <a:t>The system will send a mobile application notification.</a:t>
          </a:r>
          <a:endParaRPr lang="en-US" dirty="0"/>
        </a:p>
      </dgm:t>
      <dgm:extLst>
        <a:ext uri="{E40237B7-FDA0-4F09-8148-C483321AD2D9}">
          <dgm14:cNvPr xmlns:dgm14="http://schemas.microsoft.com/office/drawing/2010/diagram" id="0" name="" title="Step 2 - first task description"/>
        </a:ext>
      </dgm:extLs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6352CA33-6755-44BE-808F-400DA4CF80A7}">
      <dgm:prSet phldrT="[Text]"/>
      <dgm:spPr/>
      <dgm:t>
        <a:bodyPr/>
        <a:lstStyle/>
        <a:p>
          <a:pPr rtl="0"/>
          <a:r>
            <a:rPr lang="en-US" dirty="0"/>
            <a:t>Step 3 </a:t>
          </a:r>
          <a:r>
            <a:rPr lang="en-US" dirty="0">
              <a:latin typeface="Plantagenet Cherokee"/>
            </a:rPr>
            <a:t>Solution </a:t>
          </a:r>
          <a:endParaRPr lang="en-US" dirty="0"/>
        </a:p>
      </dgm:t>
      <dgm:extLst>
        <a:ext uri="{E40237B7-FDA0-4F09-8148-C483321AD2D9}">
          <dgm14:cNvPr xmlns:dgm14="http://schemas.microsoft.com/office/drawing/2010/diagram" id="0" name="" title="Step 3 title"/>
        </a:ext>
      </dgm:extLs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phldr="0"/>
      <dgm:spPr/>
      <dgm:t>
        <a:bodyPr/>
        <a:lstStyle/>
        <a:p>
          <a:pPr rtl="0"/>
          <a:r>
            <a:rPr lang="en-US">
              <a:latin typeface="Plantagenet Cherokee"/>
            </a:rPr>
            <a:t>The ventilation fans turns on automatically.</a:t>
          </a:r>
        </a:p>
      </dgm:t>
      <dgm:extLst>
        <a:ext uri="{E40237B7-FDA0-4F09-8148-C483321AD2D9}">
          <dgm14:cNvPr xmlns:dgm14="http://schemas.microsoft.com/office/drawing/2010/diagram" id="0" name="" title="Step 3 - first task description"/>
        </a:ext>
      </dgm:extLs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46828EDC-3648-47D4-9EF4-ECC73D5E06E4}">
      <dgm:prSet phldr="0"/>
      <dgm:spPr/>
      <dgm:t>
        <a:bodyPr/>
        <a:lstStyle/>
        <a:p>
          <a:pPr rtl="0"/>
          <a:r>
            <a:rPr lang="en-US" dirty="0"/>
            <a:t>SIM800L</a:t>
          </a:r>
          <a:r>
            <a:rPr lang="en-US" dirty="0">
              <a:latin typeface="Plantagenet Cherokee"/>
            </a:rPr>
            <a:t> will send a SMS message and make a phone call.</a:t>
          </a:r>
        </a:p>
      </dgm:t>
    </dgm:pt>
    <dgm:pt modelId="{595723A8-D8DF-4C35-A25C-01D6E71467DD}" type="parTrans" cxnId="{E2292E3A-1056-46EE-966F-F44189219854}">
      <dgm:prSet/>
      <dgm:spPr/>
    </dgm:pt>
    <dgm:pt modelId="{20A3EE3A-8BDE-4B20-85DA-7B567973D430}" type="sibTrans" cxnId="{E2292E3A-1056-46EE-966F-F44189219854}">
      <dgm:prSet/>
      <dgm:spPr/>
    </dgm:pt>
    <dgm:pt modelId="{D20AC988-FF3A-4EF6-B5C3-D86E670B2099}">
      <dgm:prSet phldr="0"/>
      <dgm:spPr/>
      <dgm:t>
        <a:bodyPr/>
        <a:lstStyle/>
        <a:p>
          <a:pPr rtl="0"/>
          <a:r>
            <a:rPr lang="en-US" dirty="0">
              <a:latin typeface="Plantagenet Cherokee"/>
            </a:rPr>
            <a:t>Turns on LED lights in all cases.</a:t>
          </a:r>
        </a:p>
      </dgm:t>
    </dgm:pt>
    <dgm:pt modelId="{1AAA48EB-00F7-4BA4-8426-E90ABE8177F9}" type="parTrans" cxnId="{1CE9E888-9E87-4475-AC31-7292453806A1}">
      <dgm:prSet/>
      <dgm:spPr/>
    </dgm:pt>
    <dgm:pt modelId="{B57BDB0D-A5FF-46CB-9CE9-7BA935A025B2}" type="sibTrans" cxnId="{1CE9E888-9E87-4475-AC31-7292453806A1}">
      <dgm:prSet/>
      <dgm:spPr/>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5"/>
      <dgm:spPr/>
    </dgm:pt>
    <dgm:pt modelId="{187D4E8C-5C91-4D00-870C-2C45D4EA263C}" type="pres">
      <dgm:prSet presAssocID="{B4F1B46E-22B2-4721-950C-8704487586DC}" presName="firstChildTx" presStyleLbl="bgAccFollowNode1" presStyleIdx="0" presStyleCnt="5">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1" presStyleCnt="5"/>
      <dgm:spPr/>
    </dgm:pt>
    <dgm:pt modelId="{10C9E3CF-3A8F-4100-8ACD-91E2373197A2}" type="pres">
      <dgm:prSet presAssocID="{F2881FB1-6580-4F21-A283-BFAA6F91D5D2}" presName="firstChildTx" presStyleLbl="bgAccFollowNode1" presStyleIdx="1" presStyleCnt="5">
        <dgm:presLayoutVars>
          <dgm:bulletEnabled val="1"/>
        </dgm:presLayoutVars>
      </dgm:prSet>
      <dgm:spPr/>
    </dgm:pt>
    <dgm:pt modelId="{8B671557-BD81-415B-96A4-6AA18D5793A5}" type="pres">
      <dgm:prSet presAssocID="{46828EDC-3648-47D4-9EF4-ECC73D5E06E4}" presName="comp" presStyleCnt="0"/>
      <dgm:spPr/>
    </dgm:pt>
    <dgm:pt modelId="{AFF192BF-F1BD-4238-BAD2-321A1F39DF69}" type="pres">
      <dgm:prSet presAssocID="{46828EDC-3648-47D4-9EF4-ECC73D5E06E4}" presName="child" presStyleLbl="bgAccFollowNode1" presStyleIdx="2" presStyleCnt="5"/>
      <dgm:spPr/>
    </dgm:pt>
    <dgm:pt modelId="{1588FA4C-C7D3-495D-A2BC-DED21D9DA082}" type="pres">
      <dgm:prSet presAssocID="{46828EDC-3648-47D4-9EF4-ECC73D5E06E4}" presName="childTx" presStyleLbl="bgAccFollowNode1" presStyleIdx="2" presStyleCnt="5">
        <dgm:presLayoutVars>
          <dgm:bulletEnabled val="1"/>
        </dgm:presLayoutVars>
      </dgm:prSet>
      <dgm:spPr/>
    </dgm:pt>
    <dgm:pt modelId="{F48D05BE-CF6C-4C34-9A7D-1B3B05229535}" type="pres">
      <dgm:prSet presAssocID="{D20AC988-FF3A-4EF6-B5C3-D86E670B2099}" presName="comp" presStyleCnt="0"/>
      <dgm:spPr/>
    </dgm:pt>
    <dgm:pt modelId="{205F31A1-DF4A-425B-94DC-EBE02D720E47}" type="pres">
      <dgm:prSet presAssocID="{D20AC988-FF3A-4EF6-B5C3-D86E670B2099}" presName="child" presStyleLbl="bgAccFollowNode1" presStyleIdx="3" presStyleCnt="5"/>
      <dgm:spPr/>
    </dgm:pt>
    <dgm:pt modelId="{EDF50F8A-D36F-427A-AB35-FA41708BDE60}" type="pres">
      <dgm:prSet presAssocID="{D20AC988-FF3A-4EF6-B5C3-D86E670B2099}" presName="childTx" presStyleLbl="bgAccFollowNode1" presStyleIdx="3" presStyleCnt="5">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4" presStyleCnt="5"/>
      <dgm:spPr/>
    </dgm:pt>
    <dgm:pt modelId="{F8977219-728E-448F-AE8B-46B14F4F17DE}" type="pres">
      <dgm:prSet presAssocID="{6352CA33-6755-44BE-808F-400DA4CF80A7}" presName="firstChildTx" presStyleLbl="bgAccFollowNode1" presStyleIdx="4" presStyleCnt="5">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7F3B5912-CE3A-4F69-B6A0-82162798FA63}" type="presOf" srcId="{00C18FBF-3FF5-4C16-97CF-AF03740D7AB6}" destId="{0DC7A063-583D-4B0F-88B2-BD54F95D95AF}" srcOrd="0" destOrd="0" presId="urn:microsoft.com/office/officeart/2005/8/layout/hList9"/>
    <dgm:cxn modelId="{91C9A321-BF04-4856-B956-7E63D798DA13}" type="presOf" srcId="{B4F1B46E-22B2-4721-950C-8704487586DC}" destId="{FC7ED273-8CFD-43C2-9C05-44FADF3E0637}" srcOrd="0" destOrd="0" presId="urn:microsoft.com/office/officeart/2005/8/layout/hList9"/>
    <dgm:cxn modelId="{93594339-791A-43CE-97F7-48EB548E2FE6}" type="presOf" srcId="{D20AC988-FF3A-4EF6-B5C3-D86E670B2099}" destId="{205F31A1-DF4A-425B-94DC-EBE02D720E47}" srcOrd="0" destOrd="0" presId="urn:microsoft.com/office/officeart/2005/8/layout/hList9"/>
    <dgm:cxn modelId="{E2292E3A-1056-46EE-966F-F44189219854}" srcId="{F2881FB1-6580-4F21-A283-BFAA6F91D5D2}" destId="{46828EDC-3648-47D4-9EF4-ECC73D5E06E4}" srcOrd="1" destOrd="0" parTransId="{595723A8-D8DF-4C35-A25C-01D6E71467DD}" sibTransId="{20A3EE3A-8BDE-4B20-85DA-7B567973D430}"/>
    <dgm:cxn modelId="{4A31D641-1B5D-46D3-B685-0C4DC6EFE71B}" srcId="{00C18FBF-3FF5-4C16-97CF-AF03740D7AB6}" destId="{F2881FB1-6580-4F21-A283-BFAA6F91D5D2}" srcOrd="1" destOrd="0" parTransId="{2D960FDD-BADA-480D-9043-497C56588AD3}" sibTransId="{A5ABDC17-7AB5-4F0E-992A-F9343F5D74EB}"/>
    <dgm:cxn modelId="{5412F14E-D78D-4605-9683-1FD8206ECCA7}" type="presOf" srcId="{D20AC988-FF3A-4EF6-B5C3-D86E670B2099}" destId="{EDF50F8A-D36F-427A-AB35-FA41708BDE60}" srcOrd="1" destOrd="0" presId="urn:microsoft.com/office/officeart/2005/8/layout/hList9"/>
    <dgm:cxn modelId="{B9653772-F8DA-455B-A79B-18ED7BF26BDE}" type="presOf" srcId="{46828EDC-3648-47D4-9EF4-ECC73D5E06E4}" destId="{AFF192BF-F1BD-4238-BAD2-321A1F39DF69}"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FC7BD086-74EA-4D6C-9657-E916D355F209}" srcId="{6352CA33-6755-44BE-808F-400DA4CF80A7}" destId="{9614A323-64B1-4077-A841-022051EC749A}" srcOrd="0" destOrd="0" parTransId="{E5F6BCBD-B84E-4018-BE9E-BF57FF3B4B36}" sibTransId="{FEC2A79F-8857-403A-A738-E8CE75C965E2}"/>
    <dgm:cxn modelId="{1CE9E888-9E87-4475-AC31-7292453806A1}" srcId="{F2881FB1-6580-4F21-A283-BFAA6F91D5D2}" destId="{D20AC988-FF3A-4EF6-B5C3-D86E670B2099}" srcOrd="2" destOrd="0" parTransId="{1AAA48EB-00F7-4BA4-8426-E90ABE8177F9}" sibTransId="{B57BDB0D-A5FF-46CB-9CE9-7BA935A025B2}"/>
    <dgm:cxn modelId="{7FBD0792-5C8D-46BF-ADC6-5F09BAA084AF}" type="presOf" srcId="{F2881FB1-6580-4F21-A283-BFAA6F91D5D2}" destId="{FD776C1E-557E-4553-9447-49B69EEC7907}" srcOrd="0" destOrd="0" presId="urn:microsoft.com/office/officeart/2005/8/layout/hList9"/>
    <dgm:cxn modelId="{785F1A96-E0D6-4D8E-B6D6-AAC644F1C604}" type="presOf" srcId="{6352CA33-6755-44BE-808F-400DA4CF80A7}" destId="{89E6DA6E-7A23-44BD-8A99-378091FF741D}" srcOrd="0"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DD5754A0-45ED-477E-B53D-8352EDADA345}" type="presOf" srcId="{9614A323-64B1-4077-A841-022051EC749A}" destId="{F8977219-728E-448F-AE8B-46B14F4F17DE}" srcOrd="1" destOrd="0" presId="urn:microsoft.com/office/officeart/2005/8/layout/hList9"/>
    <dgm:cxn modelId="{AA1F69AF-303F-40D0-8F61-611B6131B63F}" type="presOf" srcId="{46828EDC-3648-47D4-9EF4-ECC73D5E06E4}" destId="{1588FA4C-C7D3-495D-A2BC-DED21D9DA082}"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211AFCBF-FD3C-4C97-B4E2-1732ACA17C90}" type="presOf" srcId="{D5197DDB-D5D2-499F-B255-CF7BB5AE2B43}" destId="{F660F4B9-35DB-4256-A868-A35C6DCCF6B2}" srcOrd="0" destOrd="0" presId="urn:microsoft.com/office/officeart/2005/8/layout/hList9"/>
    <dgm:cxn modelId="{3A323AC7-AD98-457C-A813-F10B9D1E498D}" type="presOf" srcId="{D5197DDB-D5D2-499F-B255-CF7BB5AE2B43}" destId="{10C9E3CF-3A8F-4100-8ACD-91E2373197A2}" srcOrd="1" destOrd="0" presId="urn:microsoft.com/office/officeart/2005/8/layout/hList9"/>
    <dgm:cxn modelId="{41A87BC7-FDFD-4ACB-85D0-83F9A7C5736E}" type="presOf" srcId="{9614A323-64B1-4077-A841-022051EC749A}" destId="{AD2806AC-6A03-4F05-9F4D-F72EA0E56FBF}" srcOrd="0" destOrd="0" presId="urn:microsoft.com/office/officeart/2005/8/layout/hList9"/>
    <dgm:cxn modelId="{82BAE5DD-3A79-4870-9019-1254385E0650}" srcId="{00C18FBF-3FF5-4C16-97CF-AF03740D7AB6}" destId="{6352CA33-6755-44BE-808F-400DA4CF80A7}" srcOrd="2" destOrd="0" parTransId="{AEB59203-63BA-4A96-BADC-40BAEBD9AA40}" sibTransId="{AAB4CF73-4B9B-4AA0-9074-16C2D2AE00A1}"/>
    <dgm:cxn modelId="{16FCF0F1-223C-41C3-BA65-3DDF6334A435}" type="presOf" srcId="{9D72CDD3-5859-43DB-BD75-0C3C30E3DE62}" destId="{187D4E8C-5C91-4D00-870C-2C45D4EA263C}" srcOrd="1" destOrd="0" presId="urn:microsoft.com/office/officeart/2005/8/layout/hList9"/>
    <dgm:cxn modelId="{118601FF-F669-4CE8-8B06-6A1C1D22F86A}" type="presOf" srcId="{9D72CDD3-5859-43DB-BD75-0C3C30E3DE62}" destId="{6B08AC4B-4CEC-41E5-AE19-47A4E2720563}" srcOrd="0" destOrd="0" presId="urn:microsoft.com/office/officeart/2005/8/layout/hList9"/>
    <dgm:cxn modelId="{49B3D5D9-F16E-4748-B992-B542BB7D6AF4}" type="presParOf" srcId="{0DC7A063-583D-4B0F-88B2-BD54F95D95AF}" destId="{3B23570A-ECC9-4DF8-BCB4-0465C69CBB88}" srcOrd="0" destOrd="0" presId="urn:microsoft.com/office/officeart/2005/8/layout/hList9"/>
    <dgm:cxn modelId="{95DE2053-8881-4F69-B8C9-1CCB7F2DD728}" type="presParOf" srcId="{0DC7A063-583D-4B0F-88B2-BD54F95D95AF}" destId="{FC66A233-6BBA-46AF-B2F6-28E379B158E2}" srcOrd="1" destOrd="0" presId="urn:microsoft.com/office/officeart/2005/8/layout/hList9"/>
    <dgm:cxn modelId="{17EC3A1C-0729-44C2-9DF9-956D7FD149E9}" type="presParOf" srcId="{FC66A233-6BBA-46AF-B2F6-28E379B158E2}" destId="{46739A04-1AA3-49C6-8EA7-EB1DE975B900}" srcOrd="0" destOrd="0" presId="urn:microsoft.com/office/officeart/2005/8/layout/hList9"/>
    <dgm:cxn modelId="{E9EA208A-F5B6-451D-B44B-CDD46519FFD8}" type="presParOf" srcId="{FC66A233-6BBA-46AF-B2F6-28E379B158E2}" destId="{535C6EC9-8098-42C5-8527-E62FF045E4EB}" srcOrd="1" destOrd="0" presId="urn:microsoft.com/office/officeart/2005/8/layout/hList9"/>
    <dgm:cxn modelId="{E171C20F-A1D6-4957-9EAC-ED35AE186617}" type="presParOf" srcId="{535C6EC9-8098-42C5-8527-E62FF045E4EB}" destId="{6B08AC4B-4CEC-41E5-AE19-47A4E2720563}" srcOrd="0" destOrd="0" presId="urn:microsoft.com/office/officeart/2005/8/layout/hList9"/>
    <dgm:cxn modelId="{5A2C4581-C012-4E4C-9057-B5A12BC18D0D}" type="presParOf" srcId="{535C6EC9-8098-42C5-8527-E62FF045E4EB}" destId="{187D4E8C-5C91-4D00-870C-2C45D4EA263C}" srcOrd="1" destOrd="0" presId="urn:microsoft.com/office/officeart/2005/8/layout/hList9"/>
    <dgm:cxn modelId="{478775B0-97CC-4F8B-9C57-AA424CDEDB6C}" type="presParOf" srcId="{0DC7A063-583D-4B0F-88B2-BD54F95D95AF}" destId="{3845DB9A-BEF3-4D5D-B9C7-5FC0456401AC}" srcOrd="2" destOrd="0" presId="urn:microsoft.com/office/officeart/2005/8/layout/hList9"/>
    <dgm:cxn modelId="{90D39541-0F55-46AA-B1CE-E1951270591A}" type="presParOf" srcId="{0DC7A063-583D-4B0F-88B2-BD54F95D95AF}" destId="{FC7ED273-8CFD-43C2-9C05-44FADF3E0637}" srcOrd="3" destOrd="0" presId="urn:microsoft.com/office/officeart/2005/8/layout/hList9"/>
    <dgm:cxn modelId="{B7D163B2-8824-45B4-B122-2334ADFC2D3C}" type="presParOf" srcId="{0DC7A063-583D-4B0F-88B2-BD54F95D95AF}" destId="{13C564B0-C27E-4ABA-AFDA-59E145B256BA}" srcOrd="4" destOrd="0" presId="urn:microsoft.com/office/officeart/2005/8/layout/hList9"/>
    <dgm:cxn modelId="{9EFA0702-3D12-4FD7-9178-0BA186C93BAF}" type="presParOf" srcId="{0DC7A063-583D-4B0F-88B2-BD54F95D95AF}" destId="{6300E233-87DF-4270-9808-160BFEB8A5BE}" srcOrd="5" destOrd="0" presId="urn:microsoft.com/office/officeart/2005/8/layout/hList9"/>
    <dgm:cxn modelId="{89230BE5-BC25-428F-A548-97B3A8AF43C4}" type="presParOf" srcId="{0DC7A063-583D-4B0F-88B2-BD54F95D95AF}" destId="{6E53DEF7-499E-42EE-802D-59B2F8915392}" srcOrd="6" destOrd="0" presId="urn:microsoft.com/office/officeart/2005/8/layout/hList9"/>
    <dgm:cxn modelId="{922EEA13-6CA5-4C99-B6FB-8380C723828B}" type="presParOf" srcId="{6E53DEF7-499E-42EE-802D-59B2F8915392}" destId="{E08C30D1-35EA-4D05-9731-5D01E3FCBD09}" srcOrd="0" destOrd="0" presId="urn:microsoft.com/office/officeart/2005/8/layout/hList9"/>
    <dgm:cxn modelId="{91FE25CD-2F9A-497C-8A6C-7B1C734BF71E}" type="presParOf" srcId="{6E53DEF7-499E-42EE-802D-59B2F8915392}" destId="{2F3BD88A-9166-4A26-B941-B9BAEE1A11D5}" srcOrd="1" destOrd="0" presId="urn:microsoft.com/office/officeart/2005/8/layout/hList9"/>
    <dgm:cxn modelId="{4E3D8B53-C903-49A7-A48C-80DF30A37E86}" type="presParOf" srcId="{2F3BD88A-9166-4A26-B941-B9BAEE1A11D5}" destId="{F660F4B9-35DB-4256-A868-A35C6DCCF6B2}" srcOrd="0" destOrd="0" presId="urn:microsoft.com/office/officeart/2005/8/layout/hList9"/>
    <dgm:cxn modelId="{3C32DB9E-ED90-496F-9520-D71C88D9FB5C}" type="presParOf" srcId="{2F3BD88A-9166-4A26-B941-B9BAEE1A11D5}" destId="{10C9E3CF-3A8F-4100-8ACD-91E2373197A2}" srcOrd="1" destOrd="0" presId="urn:microsoft.com/office/officeart/2005/8/layout/hList9"/>
    <dgm:cxn modelId="{AF2FF836-E2B9-44F3-920D-1C3DF4A1C7E4}" type="presParOf" srcId="{6E53DEF7-499E-42EE-802D-59B2F8915392}" destId="{8B671557-BD81-415B-96A4-6AA18D5793A5}" srcOrd="2" destOrd="0" presId="urn:microsoft.com/office/officeart/2005/8/layout/hList9"/>
    <dgm:cxn modelId="{5231B640-FF81-4571-AFF8-21091F5CDAAA}" type="presParOf" srcId="{8B671557-BD81-415B-96A4-6AA18D5793A5}" destId="{AFF192BF-F1BD-4238-BAD2-321A1F39DF69}" srcOrd="0" destOrd="0" presId="urn:microsoft.com/office/officeart/2005/8/layout/hList9"/>
    <dgm:cxn modelId="{F4F27DBB-914A-4F95-8407-E5DC074E50E4}" type="presParOf" srcId="{8B671557-BD81-415B-96A4-6AA18D5793A5}" destId="{1588FA4C-C7D3-495D-A2BC-DED21D9DA082}" srcOrd="1" destOrd="0" presId="urn:microsoft.com/office/officeart/2005/8/layout/hList9"/>
    <dgm:cxn modelId="{018B1F10-C75A-4843-B894-C199074FB3E8}" type="presParOf" srcId="{6E53DEF7-499E-42EE-802D-59B2F8915392}" destId="{F48D05BE-CF6C-4C34-9A7D-1B3B05229535}" srcOrd="3" destOrd="0" presId="urn:microsoft.com/office/officeart/2005/8/layout/hList9"/>
    <dgm:cxn modelId="{60A30CF9-2146-428B-BBF1-2A719D2DBB67}" type="presParOf" srcId="{F48D05BE-CF6C-4C34-9A7D-1B3B05229535}" destId="{205F31A1-DF4A-425B-94DC-EBE02D720E47}" srcOrd="0" destOrd="0" presId="urn:microsoft.com/office/officeart/2005/8/layout/hList9"/>
    <dgm:cxn modelId="{2E70E5C4-55CE-4244-A179-34A1670CCECD}" type="presParOf" srcId="{F48D05BE-CF6C-4C34-9A7D-1B3B05229535}" destId="{EDF50F8A-D36F-427A-AB35-FA41708BDE60}" srcOrd="1" destOrd="0" presId="urn:microsoft.com/office/officeart/2005/8/layout/hList9"/>
    <dgm:cxn modelId="{4469348B-0DD0-4781-971B-102DF6292992}" type="presParOf" srcId="{0DC7A063-583D-4B0F-88B2-BD54F95D95AF}" destId="{69136330-53DB-4978-A56B-160862279381}" srcOrd="7" destOrd="0" presId="urn:microsoft.com/office/officeart/2005/8/layout/hList9"/>
    <dgm:cxn modelId="{1B387EDC-F223-4F23-93C9-D44B96CCE1E7}" type="presParOf" srcId="{0DC7A063-583D-4B0F-88B2-BD54F95D95AF}" destId="{FD776C1E-557E-4553-9447-49B69EEC7907}" srcOrd="8" destOrd="0" presId="urn:microsoft.com/office/officeart/2005/8/layout/hList9"/>
    <dgm:cxn modelId="{85BC6CB5-5A7C-4B45-ACBB-759D70F43A0A}" type="presParOf" srcId="{0DC7A063-583D-4B0F-88B2-BD54F95D95AF}" destId="{FC2522F1-14BB-4B37-B60E-2E8A7E8A6C30}" srcOrd="9" destOrd="0" presId="urn:microsoft.com/office/officeart/2005/8/layout/hList9"/>
    <dgm:cxn modelId="{392EA762-C710-4614-8AEF-FA207A847E6F}" type="presParOf" srcId="{0DC7A063-583D-4B0F-88B2-BD54F95D95AF}" destId="{2C2F6211-85A7-47FE-9239-DE94DF41A263}" srcOrd="10" destOrd="0" presId="urn:microsoft.com/office/officeart/2005/8/layout/hList9"/>
    <dgm:cxn modelId="{2C212095-A044-4161-B0D8-F70B492AA493}" type="presParOf" srcId="{0DC7A063-583D-4B0F-88B2-BD54F95D95AF}" destId="{7B0C2EAE-70CB-4160-863D-210C3C66D5FD}" srcOrd="11" destOrd="0" presId="urn:microsoft.com/office/officeart/2005/8/layout/hList9"/>
    <dgm:cxn modelId="{CB1498F8-2F0B-4603-8A91-4DEE7B553B08}" type="presParOf" srcId="{7B0C2EAE-70CB-4160-863D-210C3C66D5FD}" destId="{5AF3752E-55A6-443C-AD35-C49DF50A4566}" srcOrd="0" destOrd="0" presId="urn:microsoft.com/office/officeart/2005/8/layout/hList9"/>
    <dgm:cxn modelId="{C4D1C2B9-681D-46A1-9623-56D3A3ADC460}" type="presParOf" srcId="{7B0C2EAE-70CB-4160-863D-210C3C66D5FD}" destId="{53567A66-F0E9-4EF8-ADA9-764BA36AA6A9}" srcOrd="1" destOrd="0" presId="urn:microsoft.com/office/officeart/2005/8/layout/hList9"/>
    <dgm:cxn modelId="{1383AB43-6CDB-4C77-8978-2D1526AA9023}" type="presParOf" srcId="{53567A66-F0E9-4EF8-ADA9-764BA36AA6A9}" destId="{AD2806AC-6A03-4F05-9F4D-F72EA0E56FBF}" srcOrd="0" destOrd="0" presId="urn:microsoft.com/office/officeart/2005/8/layout/hList9"/>
    <dgm:cxn modelId="{2C0662A9-083C-4BE9-8AAD-0A5CD2C5E916}" type="presParOf" srcId="{53567A66-F0E9-4EF8-ADA9-764BA36AA6A9}" destId="{F8977219-728E-448F-AE8B-46B14F4F17DE}" srcOrd="1" destOrd="0" presId="urn:microsoft.com/office/officeart/2005/8/layout/hList9"/>
    <dgm:cxn modelId="{5D4F10EB-E358-4789-944D-B686BB989D68}" type="presParOf" srcId="{0DC7A063-583D-4B0F-88B2-BD54F95D95AF}" destId="{FBCC4E74-37C0-494F-ABC0-7D18132E1437}" srcOrd="12" destOrd="0" presId="urn:microsoft.com/office/officeart/2005/8/layout/hList9"/>
    <dgm:cxn modelId="{D122CBF4-1C2A-4B5C-8DF6-DA207CD5D53B}"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64061" y="539326"/>
          <a:ext cx="2014230" cy="13434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MQ5 sensor senses the gas leakage.</a:t>
          </a:r>
          <a:endParaRPr lang="en-US" sz="1500" kern="1200" dirty="0"/>
        </a:p>
      </dsp:txBody>
      <dsp:txXfrm>
        <a:off x="1486338" y="539326"/>
        <a:ext cx="1691953" cy="1343491"/>
      </dsp:txXfrm>
    </dsp:sp>
    <dsp:sp modelId="{FC7ED273-8CFD-43C2-9C05-44FADF3E0637}">
      <dsp:nvSpPr>
        <dsp:cNvPr id="0" name=""/>
        <dsp:cNvSpPr/>
      </dsp:nvSpPr>
      <dsp:spPr>
        <a:xfrm>
          <a:off x="89805" y="2198"/>
          <a:ext cx="1342820" cy="134282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Step 1 </a:t>
          </a:r>
          <a:r>
            <a:rPr lang="en-US" sz="1800" kern="1200" dirty="0">
              <a:latin typeface="Plantagenet Cherokee"/>
            </a:rPr>
            <a:t>Sensing</a:t>
          </a:r>
          <a:endParaRPr lang="en-US" sz="1800" kern="1200" dirty="0"/>
        </a:p>
      </dsp:txBody>
      <dsp:txXfrm>
        <a:off x="286456" y="198849"/>
        <a:ext cx="949518" cy="949518"/>
      </dsp:txXfrm>
    </dsp:sp>
    <dsp:sp modelId="{F660F4B9-35DB-4256-A868-A35C6DCCF6B2}">
      <dsp:nvSpPr>
        <dsp:cNvPr id="0" name=""/>
        <dsp:cNvSpPr/>
      </dsp:nvSpPr>
      <dsp:spPr>
        <a:xfrm>
          <a:off x="4521112" y="539326"/>
          <a:ext cx="2014230" cy="13434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The system will send a mobile application notification.</a:t>
          </a:r>
          <a:endParaRPr lang="en-US" sz="1500" kern="1200" dirty="0"/>
        </a:p>
      </dsp:txBody>
      <dsp:txXfrm>
        <a:off x="4843389" y="539326"/>
        <a:ext cx="1691953" cy="1343491"/>
      </dsp:txXfrm>
    </dsp:sp>
    <dsp:sp modelId="{AFF192BF-F1BD-4238-BAD2-321A1F39DF69}">
      <dsp:nvSpPr>
        <dsp:cNvPr id="0" name=""/>
        <dsp:cNvSpPr/>
      </dsp:nvSpPr>
      <dsp:spPr>
        <a:xfrm>
          <a:off x="4521112" y="1882818"/>
          <a:ext cx="2014230" cy="13434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t>SIM800L</a:t>
          </a:r>
          <a:r>
            <a:rPr lang="en-US" sz="1500" kern="1200" dirty="0">
              <a:latin typeface="Plantagenet Cherokee"/>
            </a:rPr>
            <a:t> will send a SMS message and make a phone call.</a:t>
          </a:r>
        </a:p>
      </dsp:txBody>
      <dsp:txXfrm>
        <a:off x="4843389" y="1882818"/>
        <a:ext cx="1691953" cy="1343491"/>
      </dsp:txXfrm>
    </dsp:sp>
    <dsp:sp modelId="{205F31A1-DF4A-425B-94DC-EBE02D720E47}">
      <dsp:nvSpPr>
        <dsp:cNvPr id="0" name=""/>
        <dsp:cNvSpPr/>
      </dsp:nvSpPr>
      <dsp:spPr>
        <a:xfrm>
          <a:off x="4521112" y="3226309"/>
          <a:ext cx="2014230" cy="13434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Turns on LED lights in all cases.</a:t>
          </a:r>
        </a:p>
      </dsp:txBody>
      <dsp:txXfrm>
        <a:off x="4843389" y="3226309"/>
        <a:ext cx="1691953" cy="1343491"/>
      </dsp:txXfrm>
    </dsp:sp>
    <dsp:sp modelId="{FD776C1E-557E-4553-9447-49B69EEC7907}">
      <dsp:nvSpPr>
        <dsp:cNvPr id="0" name=""/>
        <dsp:cNvSpPr/>
      </dsp:nvSpPr>
      <dsp:spPr>
        <a:xfrm>
          <a:off x="3446856" y="2198"/>
          <a:ext cx="1342820" cy="134282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Step 2 </a:t>
          </a:r>
          <a:r>
            <a:rPr lang="en-US" sz="1800" kern="1200" dirty="0">
              <a:latin typeface="Plantagenet Cherokee"/>
            </a:rPr>
            <a:t>Alerting</a:t>
          </a:r>
          <a:endParaRPr lang="en-US" sz="1800" kern="1200" dirty="0"/>
        </a:p>
      </dsp:txBody>
      <dsp:txXfrm>
        <a:off x="3643507" y="198849"/>
        <a:ext cx="949518" cy="949518"/>
      </dsp:txXfrm>
    </dsp:sp>
    <dsp:sp modelId="{AD2806AC-6A03-4F05-9F4D-F72EA0E56FBF}">
      <dsp:nvSpPr>
        <dsp:cNvPr id="0" name=""/>
        <dsp:cNvSpPr/>
      </dsp:nvSpPr>
      <dsp:spPr>
        <a:xfrm>
          <a:off x="7878163" y="539326"/>
          <a:ext cx="2014230" cy="13434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a:latin typeface="Plantagenet Cherokee"/>
            </a:rPr>
            <a:t>The ventilation fans turns on automatically.</a:t>
          </a:r>
        </a:p>
      </dsp:txBody>
      <dsp:txXfrm>
        <a:off x="8200440" y="539326"/>
        <a:ext cx="1691953" cy="1343491"/>
      </dsp:txXfrm>
    </dsp:sp>
    <dsp:sp modelId="{89E6DA6E-7A23-44BD-8A99-378091FF741D}">
      <dsp:nvSpPr>
        <dsp:cNvPr id="0" name=""/>
        <dsp:cNvSpPr/>
      </dsp:nvSpPr>
      <dsp:spPr>
        <a:xfrm>
          <a:off x="6803907" y="2198"/>
          <a:ext cx="1342820" cy="134282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kern="1200" dirty="0"/>
            <a:t>Step 3 </a:t>
          </a:r>
          <a:r>
            <a:rPr lang="en-US" sz="1800" kern="1200" dirty="0">
              <a:latin typeface="Plantagenet Cherokee"/>
            </a:rPr>
            <a:t>Solution </a:t>
          </a:r>
          <a:endParaRPr lang="en-US" sz="1800" kern="1200" dirty="0"/>
        </a:p>
      </dsp:txBody>
      <dsp:txXfrm>
        <a:off x="7000558" y="198849"/>
        <a:ext cx="949518" cy="94951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708916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1/12/2023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1/12/2023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1/12/2023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1/12/2023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1/12/2023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1/12/2023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1/12/2023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blynk.io/en/blynk.cloud/security" TargetMode="External"/><Relationship Id="rId3" Type="http://schemas.openxmlformats.org/officeDocument/2006/relationships/hyperlink" Target="https://www.smart-prototyping.com/image/data/2_components/sensors/100994%20MQ-5/MQ-5.pdf" TargetMode="External"/><Relationship Id="rId7" Type="http://schemas.openxmlformats.org/officeDocument/2006/relationships/hyperlink" Target="https://docs.blynk.cc/#blynk-main-operations-virtual-pins" TargetMode="External"/><Relationship Id="rId2" Type="http://schemas.openxmlformats.org/officeDocument/2006/relationships/hyperlink" Target="https://rb.gy/bqpyxn" TargetMode="External"/><Relationship Id="rId1" Type="http://schemas.openxmlformats.org/officeDocument/2006/relationships/slideLayout" Target="../slideLayouts/slideLayout2.xml"/><Relationship Id="rId6" Type="http://schemas.openxmlformats.org/officeDocument/2006/relationships/hyperlink" Target="https://patentlyo.com/media/docs/2009/03/wirelesscom2005.pdf" TargetMode="External"/><Relationship Id="rId11" Type="http://schemas.openxmlformats.org/officeDocument/2006/relationships/hyperlink" Target="https://www.etsi.org/deliver/etsi_ts/102200_102299/102221/15.00.00_60/ts_102221v150000p.pdf" TargetMode="External"/><Relationship Id="rId5" Type="http://schemas.openxmlformats.org/officeDocument/2006/relationships/hyperlink" Target="https://www.iso.org/obp/ui/#iso:std:iso-iec:7816:-8:ed-5:v1:en" TargetMode="External"/><Relationship Id="rId10" Type="http://schemas.openxmlformats.org/officeDocument/2006/relationships/hyperlink" Target="https://www.iso.org/standard/31432.html" TargetMode="External"/><Relationship Id="rId4" Type="http://schemas.openxmlformats.org/officeDocument/2006/relationships/hyperlink" Target="https://www.espressif.com/sites/default/files/documentation/esp32_datasheet_en.pdf" TargetMode="External"/><Relationship Id="rId9" Type="http://schemas.openxmlformats.org/officeDocument/2006/relationships/hyperlink" Target="https://www.ieee802.org/1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8943686" cy="2219691"/>
          </a:xfrm>
        </p:spPr>
        <p:txBody>
          <a:bodyPr anchor="ctr"/>
          <a:lstStyle/>
          <a:p>
            <a:r>
              <a:rPr lang="en-US" dirty="0">
                <a:ea typeface="+mj-lt"/>
                <a:cs typeface="+mj-lt"/>
              </a:rPr>
              <a:t>Graduation Project I</a:t>
            </a:r>
          </a:p>
          <a:p>
            <a:endParaRPr lang="en-US" dirty="0"/>
          </a:p>
        </p:txBody>
      </p:sp>
      <p:sp>
        <p:nvSpPr>
          <p:cNvPr id="7" name="Subtitle 6"/>
          <p:cNvSpPr>
            <a:spLocks noGrp="1"/>
          </p:cNvSpPr>
          <p:nvPr>
            <p:ph type="subTitle" idx="1"/>
          </p:nvPr>
        </p:nvSpPr>
        <p:spPr>
          <a:xfrm>
            <a:off x="1104900" y="4511784"/>
            <a:ext cx="8354868" cy="955565"/>
          </a:xfrm>
        </p:spPr>
        <p:txBody>
          <a:bodyPr vert="horz" lIns="0" tIns="45720" rIns="0" bIns="45720" rtlCol="0" anchor="t">
            <a:normAutofit/>
          </a:bodyPr>
          <a:lstStyle/>
          <a:p>
            <a:r>
              <a:rPr lang="en-US" sz="2000" dirty="0">
                <a:latin typeface="Plantagenet Cherokee"/>
                <a:ea typeface="+mn-lt"/>
                <a:cs typeface="+mn-lt"/>
              </a:rPr>
              <a:t>Gas Detection System</a:t>
            </a:r>
          </a:p>
          <a:p>
            <a:endParaRPr lang="en-US" sz="2000"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9073-F497-8D9A-46E6-97BB93F52726}"/>
              </a:ext>
            </a:extLst>
          </p:cNvPr>
          <p:cNvSpPr>
            <a:spLocks noGrp="1"/>
          </p:cNvSpPr>
          <p:nvPr>
            <p:ph type="title"/>
          </p:nvPr>
        </p:nvSpPr>
        <p:spPr/>
        <p:txBody>
          <a:bodyPr/>
          <a:lstStyle/>
          <a:p>
            <a:r>
              <a:rPr lang="en-US" dirty="0">
                <a:ea typeface="+mj-lt"/>
                <a:cs typeface="+mj-lt"/>
              </a:rPr>
              <a:t>Proposed System Model/Design</a:t>
            </a:r>
          </a:p>
        </p:txBody>
      </p:sp>
      <p:sp>
        <p:nvSpPr>
          <p:cNvPr id="3" name="Content Placeholder 2">
            <a:extLst>
              <a:ext uri="{FF2B5EF4-FFF2-40B4-BE49-F238E27FC236}">
                <a16:creationId xmlns:a16="http://schemas.microsoft.com/office/drawing/2014/main" id="{4A57D5B3-877F-2C72-E61A-A0EB358AA0DB}"/>
              </a:ext>
            </a:extLst>
          </p:cNvPr>
          <p:cNvSpPr>
            <a:spLocks noGrp="1"/>
          </p:cNvSpPr>
          <p:nvPr>
            <p:ph idx="1"/>
          </p:nvPr>
        </p:nvSpPr>
        <p:spPr/>
        <p:txBody>
          <a:bodyPr vert="horz" lIns="0" tIns="45720" rIns="0" bIns="45720" rtlCol="0" anchor="t">
            <a:normAutofit/>
          </a:bodyPr>
          <a:lstStyle/>
          <a:p>
            <a:r>
              <a:rPr lang="en-US" dirty="0">
                <a:latin typeface="Plantagenet Cherokee"/>
                <a:ea typeface="+mn-lt"/>
                <a:cs typeface="+mn-lt"/>
              </a:rPr>
              <a:t>In the report we put a flowchart, in the presentation we will implement a pseudocode </a:t>
            </a:r>
          </a:p>
          <a:p>
            <a:endParaRPr lang="en-US" dirty="0">
              <a:latin typeface="Plantagenet Cherokee"/>
              <a:ea typeface="+mn-lt"/>
              <a:cs typeface="+mn-lt"/>
            </a:endParaRPr>
          </a:p>
          <a:p>
            <a:r>
              <a:rPr lang="en-US" dirty="0">
                <a:latin typeface="Plantagenet Cherokee"/>
                <a:ea typeface="+mn-lt"/>
                <a:cs typeface="+mn-lt"/>
              </a:rPr>
              <a:t>The Pseudocode:</a:t>
            </a:r>
            <a:endParaRPr lang="en-US">
              <a:latin typeface="Plantagenet Cherokee"/>
            </a:endParaRPr>
          </a:p>
          <a:p>
            <a:endParaRPr lang="en-US">
              <a:latin typeface="Plantagenet Cherokee"/>
              <a:ea typeface="+mn-lt"/>
              <a:cs typeface="+mn-lt"/>
            </a:endParaRPr>
          </a:p>
          <a:p>
            <a:r>
              <a:rPr lang="en-US" dirty="0">
                <a:latin typeface="Plantagenet Cherokee"/>
                <a:ea typeface="+mn-lt"/>
                <a:cs typeface="+mn-lt"/>
              </a:rPr>
              <a:t>If the user is inside the network:</a:t>
            </a:r>
          </a:p>
          <a:p>
            <a:pPr marL="575945" lvl="1">
              <a:buNone/>
            </a:pPr>
            <a:r>
              <a:rPr lang="en-US" dirty="0">
                <a:latin typeface="Plantagenet Cherokee"/>
                <a:ea typeface="+mn-lt"/>
                <a:cs typeface="+mn-lt"/>
              </a:rPr>
              <a:t>Send an app notification, turn on LED lights, turn on fans.</a:t>
            </a:r>
            <a:endParaRPr lang="en-US" dirty="0"/>
          </a:p>
          <a:p>
            <a:pPr marL="575945" lvl="1">
              <a:buNone/>
            </a:pPr>
            <a:endParaRPr lang="en-US">
              <a:latin typeface="Plantagenet Cherokee"/>
              <a:ea typeface="+mn-lt"/>
              <a:cs typeface="+mn-lt"/>
            </a:endParaRPr>
          </a:p>
          <a:p>
            <a:pPr>
              <a:buFont typeface="Wingdings"/>
              <a:buChar char="§"/>
            </a:pPr>
            <a:r>
              <a:rPr lang="en-US" dirty="0">
                <a:latin typeface="Plantagenet Cherokee"/>
                <a:ea typeface="+mn-lt"/>
                <a:cs typeface="+mn-lt"/>
              </a:rPr>
              <a:t>If the user is outside the network: </a:t>
            </a:r>
          </a:p>
          <a:p>
            <a:pPr marL="575945" lvl="1">
              <a:buNone/>
            </a:pPr>
            <a:r>
              <a:rPr lang="en-US" dirty="0">
                <a:latin typeface="Plantagenet Cherokee"/>
                <a:ea typeface="+mn-lt"/>
                <a:cs typeface="+mn-lt"/>
              </a:rPr>
              <a:t>Send a SMS message, make a phone call, turn on LED lights, turn on fans.</a:t>
            </a:r>
          </a:p>
        </p:txBody>
      </p:sp>
    </p:spTree>
    <p:extLst>
      <p:ext uri="{BB962C8B-B14F-4D97-AF65-F5344CB8AC3E}">
        <p14:creationId xmlns:p14="http://schemas.microsoft.com/office/powerpoint/2010/main" val="158752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4A2C-0F54-C6D8-B91A-DA3A1C27ABF1}"/>
              </a:ext>
            </a:extLst>
          </p:cNvPr>
          <p:cNvSpPr>
            <a:spLocks noGrp="1"/>
          </p:cNvSpPr>
          <p:nvPr>
            <p:ph type="title"/>
          </p:nvPr>
        </p:nvSpPr>
        <p:spPr/>
        <p:txBody>
          <a:bodyPr/>
          <a:lstStyle/>
          <a:p>
            <a:r>
              <a:rPr lang="en-US" dirty="0">
                <a:latin typeface="Plantagenet Cherokee"/>
              </a:rPr>
              <a:t>Completed Tasks</a:t>
            </a:r>
            <a:endParaRPr lang="en-US">
              <a:latin typeface="Plantagenet Cherokee"/>
              <a:ea typeface="+mj-lt"/>
              <a:cs typeface="+mj-lt"/>
            </a:endParaRPr>
          </a:p>
        </p:txBody>
      </p:sp>
      <p:sp>
        <p:nvSpPr>
          <p:cNvPr id="3" name="Content Placeholder 2">
            <a:extLst>
              <a:ext uri="{FF2B5EF4-FFF2-40B4-BE49-F238E27FC236}">
                <a16:creationId xmlns:a16="http://schemas.microsoft.com/office/drawing/2014/main" id="{53D605FC-3392-0976-6990-12B9DB140F76}"/>
              </a:ext>
            </a:extLst>
          </p:cNvPr>
          <p:cNvSpPr>
            <a:spLocks noGrp="1"/>
          </p:cNvSpPr>
          <p:nvPr>
            <p:ph idx="1"/>
          </p:nvPr>
        </p:nvSpPr>
        <p:spPr/>
        <p:txBody>
          <a:bodyPr vert="horz" lIns="0" tIns="45720" rIns="0" bIns="45720" rtlCol="0" anchor="t">
            <a:normAutofit/>
          </a:bodyPr>
          <a:lstStyle/>
          <a:p>
            <a:r>
              <a:rPr lang="en-US" dirty="0">
                <a:latin typeface="Plantagenet Cherokee"/>
                <a:ea typeface="+mn-lt"/>
                <a:cs typeface="+mn-lt"/>
              </a:rPr>
              <a:t>We have two parts in our system hardware and software </a:t>
            </a:r>
          </a:p>
          <a:p>
            <a:r>
              <a:rPr lang="en-US" dirty="0">
                <a:latin typeface="Plantagenet Cherokee"/>
                <a:ea typeface="+mn-lt"/>
                <a:cs typeface="+mn-lt"/>
              </a:rPr>
              <a:t>We didn't find any problem in hardware part, we found everything in Jordan.</a:t>
            </a:r>
          </a:p>
          <a:p>
            <a:r>
              <a:rPr lang="en-US" dirty="0">
                <a:latin typeface="Plantagenet Cherokee"/>
                <a:ea typeface="+mn-lt"/>
                <a:cs typeface="+mn-lt"/>
              </a:rPr>
              <a:t>Regarding to software part we have faced challenges, such as if the user is outside the network, what can we do?</a:t>
            </a:r>
          </a:p>
          <a:p>
            <a:pPr lvl="1"/>
            <a:r>
              <a:rPr lang="en-US" dirty="0">
                <a:latin typeface="Plantagenet Cherokee"/>
                <a:ea typeface="+mn-lt"/>
                <a:cs typeface="+mn-lt"/>
              </a:rPr>
              <a:t>We had two options the first one is to use port forwarding or send messages and make phone calls, </a:t>
            </a:r>
            <a:r>
              <a:rPr lang="en-US" dirty="0">
                <a:latin typeface="Plantagenet Cherokee"/>
              </a:rPr>
              <a:t>we preferred the second option because we were considered if the user turn off the notification or turn on do not disturb </a:t>
            </a:r>
            <a:endParaRPr lang="en-US">
              <a:latin typeface="Plantagenet Cherokee"/>
              <a:ea typeface="+mn-lt"/>
              <a:cs typeface="+mn-lt"/>
            </a:endParaRPr>
          </a:p>
          <a:p>
            <a:pPr marL="0" indent="0">
              <a:buNone/>
            </a:pPr>
            <a:endParaRPr lang="en-US" dirty="0">
              <a:latin typeface="Plantagenet Cherokee"/>
            </a:endParaRPr>
          </a:p>
        </p:txBody>
      </p:sp>
    </p:spTree>
    <p:extLst>
      <p:ext uri="{BB962C8B-B14F-4D97-AF65-F5344CB8AC3E}">
        <p14:creationId xmlns:p14="http://schemas.microsoft.com/office/powerpoint/2010/main" val="418550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51D4-3CDD-807B-FCB5-43D3AA9D33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2C2841-BBAC-B57D-1E1C-502A70DE20AD}"/>
              </a:ext>
            </a:extLst>
          </p:cNvPr>
          <p:cNvSpPr>
            <a:spLocks noGrp="1"/>
          </p:cNvSpPr>
          <p:nvPr>
            <p:ph idx="1"/>
          </p:nvPr>
        </p:nvSpPr>
        <p:spPr/>
        <p:txBody>
          <a:bodyPr vert="horz" lIns="0" tIns="45720" rIns="0" bIns="45720" rtlCol="0" anchor="t">
            <a:normAutofit fontScale="55000" lnSpcReduction="20000"/>
          </a:bodyPr>
          <a:lstStyle/>
          <a:p>
            <a:r>
              <a:rPr lang="en-US" u="sng">
                <a:latin typeface="Plantagenet Cherokee"/>
                <a:ea typeface="+mn-lt"/>
                <a:cs typeface="+mn-lt"/>
                <a:hlinkClick r:id="rId2"/>
              </a:rPr>
              <a:t>https://rb.gy/bqpyxn</a:t>
            </a:r>
            <a:endParaRPr lang="en-US">
              <a:latin typeface="Plantagenet Cherokee"/>
            </a:endParaRPr>
          </a:p>
          <a:p>
            <a:r>
              <a:rPr lang="en-US" u="sng">
                <a:latin typeface="Plantagenet Cherokee"/>
                <a:cs typeface="Times New Roman"/>
                <a:hlinkClick r:id="rId3"/>
              </a:rPr>
              <a:t>https://www.smart-prototyping.com/image/data/2_components/sensors/100994%20MQ-5/MQ-5.pdf</a:t>
            </a:r>
            <a:endParaRPr lang="en-US">
              <a:latin typeface="Plantagenet Cherokee"/>
            </a:endParaRPr>
          </a:p>
          <a:p>
            <a:r>
              <a:rPr lang="en-US" u="sng">
                <a:latin typeface="Plantagenet Cherokee"/>
                <a:cs typeface="Times New Roman"/>
                <a:hlinkClick r:id="rId4"/>
              </a:rPr>
              <a:t>https://www.espressif.com/sites/default/files/documentation/esp32_datasheet_en.pdf</a:t>
            </a:r>
            <a:endParaRPr lang="en-US">
              <a:latin typeface="Plantagenet Cherokee"/>
            </a:endParaRPr>
          </a:p>
          <a:p>
            <a:r>
              <a:rPr lang="en-US">
                <a:latin typeface="Plantagenet Cherokee"/>
                <a:cs typeface="Times New Roman"/>
              </a:rPr>
              <a:t>https://docs.rs-online.com/316c/0900766b816d6cc5.pdf</a:t>
            </a:r>
            <a:endParaRPr lang="en-US">
              <a:latin typeface="Plantagenet Cherokee"/>
            </a:endParaRPr>
          </a:p>
          <a:p>
            <a:r>
              <a:rPr lang="en-US">
                <a:latin typeface="Plantagenet Cherokee"/>
                <a:cs typeface="Times New Roman"/>
              </a:rPr>
              <a:t>https://www.e-gizmo.net/oc/kits%20documents/SIM800L%20module/SIM800L%20module.pdf</a:t>
            </a:r>
            <a:endParaRPr lang="en-US">
              <a:latin typeface="Plantagenet Cherokee"/>
            </a:endParaRPr>
          </a:p>
          <a:p>
            <a:r>
              <a:rPr lang="en-US">
                <a:latin typeface="Plantagenet Cherokee"/>
                <a:cs typeface="Times New Roman"/>
              </a:rPr>
              <a:t>https://www.cdc.gov/nceh/features/copoisoning/index.html#:~:text=Every%20year%2C%20at%20least%20430,your%20household%20from%20CO%20poisoning.</a:t>
            </a:r>
            <a:endParaRPr lang="en-US">
              <a:latin typeface="Plantagenet Cherokee"/>
            </a:endParaRPr>
          </a:p>
          <a:p>
            <a:r>
              <a:rPr lang="en-US" u="sng">
                <a:latin typeface="Plantagenet Cherokee"/>
                <a:ea typeface="+mn-lt"/>
                <a:cs typeface="+mn-lt"/>
                <a:hlinkClick r:id="rId5"/>
              </a:rPr>
              <a:t>https://www.iso.org/obp/ui/#iso:std:iso-iec:7816:-8:ed-5:v1:en</a:t>
            </a:r>
            <a:endParaRPr lang="en-US">
              <a:latin typeface="Plantagenet Cherokee"/>
            </a:endParaRPr>
          </a:p>
          <a:p>
            <a:r>
              <a:rPr lang="en-US">
                <a:latin typeface="Plantagenet Cherokee"/>
                <a:cs typeface="Times New Roman"/>
              </a:rPr>
              <a:t> </a:t>
            </a:r>
            <a:r>
              <a:rPr lang="en-US" u="sng">
                <a:latin typeface="Plantagenet Cherokee"/>
                <a:ea typeface="+mn-lt"/>
                <a:cs typeface="+mn-lt"/>
                <a:hlinkClick r:id="rId6"/>
              </a:rPr>
              <a:t>https://patentlyo.com/media/docs/2009/03/wirelesscom2005.pdf</a:t>
            </a:r>
            <a:endParaRPr lang="en-US">
              <a:latin typeface="Plantagenet Cherokee"/>
            </a:endParaRPr>
          </a:p>
          <a:p>
            <a:r>
              <a:rPr lang="en-US">
                <a:latin typeface="Plantagenet Cherokee"/>
                <a:cs typeface="Times New Roman"/>
              </a:rPr>
              <a:t> </a:t>
            </a:r>
            <a:r>
              <a:rPr lang="en-US" u="sng">
                <a:latin typeface="Plantagenet Cherokee"/>
                <a:ea typeface="+mn-lt"/>
                <a:cs typeface="+mn-lt"/>
                <a:hlinkClick r:id="rId7"/>
              </a:rPr>
              <a:t>https://docs.blynk.cc/#blynk-main-operations-virtual-pins</a:t>
            </a:r>
            <a:endParaRPr lang="en-US">
              <a:latin typeface="Plantagenet Cherokee"/>
            </a:endParaRPr>
          </a:p>
          <a:p>
            <a:r>
              <a:rPr lang="en-US">
                <a:latin typeface="Plantagenet Cherokee"/>
                <a:cs typeface="Times New Roman"/>
              </a:rPr>
              <a:t> </a:t>
            </a:r>
            <a:r>
              <a:rPr lang="en-US" u="sng">
                <a:latin typeface="Plantagenet Cherokee"/>
                <a:ea typeface="+mn-lt"/>
                <a:cs typeface="+mn-lt"/>
                <a:hlinkClick r:id="rId8"/>
              </a:rPr>
              <a:t>https://docs.blynk.io/en/blynk.cloud/security</a:t>
            </a:r>
            <a:endParaRPr lang="en-US">
              <a:latin typeface="Plantagenet Cherokee"/>
            </a:endParaRPr>
          </a:p>
          <a:p>
            <a:r>
              <a:rPr lang="en-US">
                <a:latin typeface="Plantagenet Cherokee"/>
                <a:ea typeface="+mn-lt"/>
                <a:cs typeface="+mn-lt"/>
              </a:rPr>
              <a:t> </a:t>
            </a:r>
            <a:r>
              <a:rPr lang="en-US" u="sng">
                <a:latin typeface="Plantagenet Cherokee"/>
                <a:ea typeface="+mn-lt"/>
                <a:cs typeface="+mn-lt"/>
                <a:hlinkClick r:id="rId9"/>
              </a:rPr>
              <a:t>https://www.ieee802.org/11/</a:t>
            </a:r>
            <a:endParaRPr lang="en-US">
              <a:latin typeface="Plantagenet Cherokee"/>
            </a:endParaRPr>
          </a:p>
          <a:p>
            <a:r>
              <a:rPr lang="en-US">
                <a:latin typeface="Plantagenet Cherokee"/>
                <a:ea typeface="+mn-lt"/>
                <a:cs typeface="+mn-lt"/>
              </a:rPr>
              <a:t> </a:t>
            </a:r>
            <a:r>
              <a:rPr lang="en-US" u="sng">
                <a:latin typeface="Plantagenet Cherokee"/>
                <a:ea typeface="+mn-lt"/>
                <a:cs typeface="+mn-lt"/>
                <a:hlinkClick r:id="rId10"/>
              </a:rPr>
              <a:t>https://www.iso.org/standard/31432.html</a:t>
            </a:r>
            <a:endParaRPr lang="en-US">
              <a:latin typeface="Plantagenet Cherokee"/>
            </a:endParaRPr>
          </a:p>
          <a:p>
            <a:r>
              <a:rPr lang="en-US">
                <a:latin typeface="Plantagenet Cherokee"/>
                <a:ea typeface="+mn-lt"/>
                <a:cs typeface="+mn-lt"/>
              </a:rPr>
              <a:t> </a:t>
            </a:r>
            <a:r>
              <a:rPr lang="en-US">
                <a:latin typeface="Plantagenet Cherokee"/>
                <a:ea typeface="+mn-lt"/>
                <a:cs typeface="+mn-lt"/>
                <a:hlinkClick r:id="rId11"/>
              </a:rPr>
              <a:t>https://www.etsi.org/deliver/etsi_ts/102200_102299/102221/15.00.00_60/ts_102221v150000p.pdf</a:t>
            </a:r>
            <a:endParaRPr lang="en-US">
              <a:latin typeface="Plantagenet Cherokee"/>
            </a:endParaRPr>
          </a:p>
          <a:p>
            <a:endParaRPr lang="en-US">
              <a:latin typeface="Plantagenet Cherokee"/>
            </a:endParaRPr>
          </a:p>
        </p:txBody>
      </p:sp>
    </p:spTree>
    <p:extLst>
      <p:ext uri="{BB962C8B-B14F-4D97-AF65-F5344CB8AC3E}">
        <p14:creationId xmlns:p14="http://schemas.microsoft.com/office/powerpoint/2010/main" val="365177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Plantagenet Cherokee"/>
              </a:rPr>
              <a:t>Introduction</a:t>
            </a:r>
            <a:endParaRPr lang="en-US" dirty="0">
              <a:latin typeface="Plantagenet Cherokee"/>
              <a:ea typeface="+mj-lt"/>
              <a:cs typeface="+mj-lt"/>
            </a:endParaRPr>
          </a:p>
        </p:txBody>
      </p:sp>
      <p:sp>
        <p:nvSpPr>
          <p:cNvPr id="14" name="Content Placeholder 13"/>
          <p:cNvSpPr>
            <a:spLocks noGrp="1"/>
          </p:cNvSpPr>
          <p:nvPr>
            <p:ph idx="1"/>
          </p:nvPr>
        </p:nvSpPr>
        <p:spPr/>
        <p:txBody>
          <a:bodyPr vert="horz" lIns="0" tIns="45720" rIns="0" bIns="45720" rtlCol="0" anchor="t">
            <a:normAutofit/>
          </a:bodyPr>
          <a:lstStyle/>
          <a:p>
            <a:r>
              <a:rPr lang="en-US" dirty="0">
                <a:latin typeface="Plantagenet Cherokee"/>
                <a:ea typeface="+mn-lt"/>
                <a:cs typeface="+mn-lt"/>
              </a:rPr>
              <a:t>Our Project aims to save people from </a:t>
            </a:r>
            <a:r>
              <a:rPr lang="en-US" dirty="0">
                <a:latin typeface="Plantagenet Cherokee"/>
              </a:rPr>
              <a:t>suffocation through detecting gas leakage.</a:t>
            </a:r>
            <a:endParaRPr lang="en-US">
              <a:latin typeface="Plantagenet Cherokee"/>
              <a:ea typeface="+mn-lt"/>
              <a:cs typeface="+mn-lt"/>
            </a:endParaRPr>
          </a:p>
          <a:p>
            <a:endParaRPr lang="en-US" dirty="0">
              <a:latin typeface="Plantagenet Cherokee"/>
              <a:ea typeface="+mn-lt"/>
              <a:cs typeface="+mn-lt"/>
            </a:endParaRPr>
          </a:p>
          <a:p>
            <a:r>
              <a:rPr lang="en-US" dirty="0">
                <a:latin typeface="Plantagenet Cherokee"/>
                <a:ea typeface="+mn-lt"/>
                <a:cs typeface="+mn-lt"/>
              </a:rPr>
              <a:t>The project will save people through sending alerts, phone calls and SMS .</a:t>
            </a:r>
          </a:p>
          <a:p>
            <a:endParaRPr lang="en-US" dirty="0">
              <a:latin typeface="Plantagenet Cherokee"/>
            </a:endParaRPr>
          </a:p>
          <a:p>
            <a:r>
              <a:rPr lang="en-US" dirty="0">
                <a:latin typeface="Plantagenet Cherokee"/>
              </a:rPr>
              <a:t>Unfortunately, cases of suffocation increase every year due to the misuse of heaters.</a:t>
            </a:r>
            <a:endParaRPr lang="en-US" dirty="0">
              <a:latin typeface="Plantagenet Cherokee"/>
              <a:ea typeface="+mn-lt"/>
              <a:cs typeface="+mn-lt"/>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lantagenet Cherokee"/>
              </a:rPr>
              <a:t>Background</a:t>
            </a:r>
            <a:endParaRPr lang="en-US" dirty="0">
              <a:latin typeface="Plantagenet Cherokee"/>
            </a:endParaRPr>
          </a:p>
        </p:txBody>
      </p:sp>
      <p:sp>
        <p:nvSpPr>
          <p:cNvPr id="4" name="Content Placeholder 3">
            <a:extLst>
              <a:ext uri="{FF2B5EF4-FFF2-40B4-BE49-F238E27FC236}">
                <a16:creationId xmlns:a16="http://schemas.microsoft.com/office/drawing/2014/main" id="{4B0757AC-CB8E-B8F6-E207-54EF3FF71782}"/>
              </a:ext>
            </a:extLst>
          </p:cNvPr>
          <p:cNvSpPr>
            <a:spLocks noGrp="1"/>
          </p:cNvSpPr>
          <p:nvPr>
            <p:ph idx="1"/>
          </p:nvPr>
        </p:nvSpPr>
        <p:spPr/>
        <p:txBody>
          <a:bodyPr vert="horz" lIns="0" tIns="45720" rIns="0" bIns="45720" rtlCol="0" anchor="t">
            <a:normAutofit/>
          </a:bodyPr>
          <a:lstStyle/>
          <a:p>
            <a:r>
              <a:rPr lang="en-US" dirty="0">
                <a:latin typeface="Plantagenet Cherokee"/>
                <a:ea typeface="+mn-lt"/>
                <a:cs typeface="+mn-lt"/>
              </a:rPr>
              <a:t>Our project serve the people whose use gas heaters or any gas source in any closed area, such as Furnace in Kitchens.</a:t>
            </a:r>
          </a:p>
          <a:p>
            <a:endParaRPr lang="en-US" dirty="0">
              <a:latin typeface="Plantagenet Cherokee"/>
              <a:ea typeface="+mn-lt"/>
              <a:cs typeface="+mn-lt"/>
            </a:endParaRPr>
          </a:p>
          <a:p>
            <a:r>
              <a:rPr lang="en-US" dirty="0">
                <a:latin typeface="Plantagenet Cherokee"/>
                <a:ea typeface="+mn-lt"/>
                <a:cs typeface="+mn-lt"/>
              </a:rPr>
              <a:t>According to </a:t>
            </a:r>
            <a:r>
              <a:rPr lang="en-US" dirty="0">
                <a:latin typeface="Plantagenet Cherokee"/>
              </a:rPr>
              <a:t>Jordanian Civil Defense, In 2019 Jordan loses 29 civilians in the winter season.</a:t>
            </a:r>
            <a:endParaRPr lang="en-US" dirty="0">
              <a:latin typeface="Plantagenet Cherokee"/>
              <a:ea typeface="+mn-lt"/>
              <a:cs typeface="+mn-lt"/>
            </a:endParaRPr>
          </a:p>
          <a:p>
            <a:endParaRPr lang="en-US" dirty="0">
              <a:latin typeface="Plantagenet Cherokee"/>
              <a:ea typeface="+mn-lt"/>
              <a:cs typeface="+mn-lt"/>
            </a:endParaRPr>
          </a:p>
          <a:p>
            <a:endParaRPr lang="en-US" dirty="0">
              <a:latin typeface="Plantagenet Cherokee"/>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lantagenet Cherokee"/>
              </a:rPr>
              <a:t>The Importance of our Project</a:t>
            </a:r>
            <a:endParaRPr lang="en-US">
              <a:latin typeface="Plantagenet Cherokee"/>
              <a:ea typeface="+mj-lt"/>
              <a:cs typeface="+mj-lt"/>
            </a:endParaRPr>
          </a:p>
        </p:txBody>
      </p:sp>
      <p:sp>
        <p:nvSpPr>
          <p:cNvPr id="3" name="Content Placeholder 2"/>
          <p:cNvSpPr>
            <a:spLocks noGrp="1"/>
          </p:cNvSpPr>
          <p:nvPr>
            <p:ph sz="half" idx="1"/>
          </p:nvPr>
        </p:nvSpPr>
        <p:spPr>
          <a:xfrm>
            <a:off x="1104900" y="1600200"/>
            <a:ext cx="9983354" cy="4571999"/>
          </a:xfrm>
        </p:spPr>
        <p:txBody>
          <a:bodyPr vert="horz" lIns="0" tIns="45720" rIns="0" bIns="45720" rtlCol="0" anchor="t">
            <a:normAutofit/>
          </a:bodyPr>
          <a:lstStyle/>
          <a:p>
            <a:r>
              <a:rPr lang="en-US" dirty="0">
                <a:latin typeface="Plantagenet Cherokee"/>
                <a:ea typeface="+mn-lt"/>
                <a:cs typeface="+mn-lt"/>
              </a:rPr>
              <a:t>We mentioned above about the death cases due to gas leakage and suffocation. So, we aimed through this project to save people's lives as we mentioned earlier. </a:t>
            </a:r>
          </a:p>
          <a:p>
            <a:endParaRPr lang="en-US" dirty="0">
              <a:latin typeface="Plantagenet Cherokee"/>
              <a:ea typeface="+mn-lt"/>
              <a:cs typeface="+mn-lt"/>
            </a:endParaRPr>
          </a:p>
          <a:p>
            <a:r>
              <a:rPr lang="en-US" dirty="0">
                <a:latin typeface="Plantagenet Cherokee"/>
                <a:ea typeface="+mn-lt"/>
                <a:cs typeface="+mn-lt"/>
              </a:rPr>
              <a:t>This project gives any user the ability to monitor and control </a:t>
            </a:r>
            <a:r>
              <a:rPr lang="en-US" dirty="0">
                <a:latin typeface="Plantagenet Cherokee"/>
              </a:rPr>
              <a:t>their system remotely.</a:t>
            </a:r>
            <a:endParaRPr lang="en-US">
              <a:latin typeface="Plantagenet Cherokee"/>
              <a:ea typeface="+mn-lt"/>
              <a:cs typeface="+mn-lt"/>
            </a:endParaRPr>
          </a:p>
          <a:p>
            <a:endParaRPr lang="en-US" dirty="0">
              <a:latin typeface="Plantagenet Cherokee"/>
              <a:ea typeface="+mn-lt"/>
              <a:cs typeface="+mn-lt"/>
            </a:endParaRPr>
          </a:p>
          <a:p>
            <a:r>
              <a:rPr lang="en-US" dirty="0">
                <a:latin typeface="Plantagenet Cherokee"/>
                <a:ea typeface="+mn-lt"/>
                <a:cs typeface="+mn-lt"/>
              </a:rPr>
              <a:t>Our system is extremely sensitive to gas leakage, it's responds very quickly to gas leakage through application notification or phone call and SMS. And there is Lights alert.</a:t>
            </a:r>
            <a:endParaRPr lang="en-US"/>
          </a:p>
          <a:p>
            <a:endParaRPr lang="en-US" dirty="0">
              <a:latin typeface="Plantagenet Cherokee"/>
            </a:endParaRPr>
          </a:p>
          <a:p>
            <a:r>
              <a:rPr lang="en-US" dirty="0">
                <a:latin typeface="Plantagenet Cherokee"/>
              </a:rPr>
              <a:t>If the system detects any gas leakage, the fan starts automatically.</a:t>
            </a:r>
            <a:endParaRPr lang="en-US" dirty="0">
              <a:latin typeface="Plantagenet Cherokee"/>
              <a:ea typeface="+mn-lt"/>
              <a:cs typeface="+mn-lt"/>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Design Requirements</a:t>
            </a:r>
          </a:p>
        </p:txBody>
      </p:sp>
      <p:sp>
        <p:nvSpPr>
          <p:cNvPr id="4" name="Text Placeholder 3"/>
          <p:cNvSpPr>
            <a:spLocks noGrp="1"/>
          </p:cNvSpPr>
          <p:nvPr>
            <p:ph type="body" sz="half" idx="2"/>
          </p:nvPr>
        </p:nvSpPr>
        <p:spPr>
          <a:xfrm>
            <a:off x="1104900" y="1600200"/>
            <a:ext cx="9977905" cy="4739898"/>
          </a:xfrm>
        </p:spPr>
        <p:txBody>
          <a:bodyPr vert="horz" lIns="0" tIns="45720" rIns="0" bIns="45720" rtlCol="0" anchor="t">
            <a:normAutofit lnSpcReduction="10000"/>
          </a:bodyPr>
          <a:lstStyle/>
          <a:p>
            <a:pPr marL="285750" indent="-285750">
              <a:spcBef>
                <a:spcPts val="1800"/>
              </a:spcBef>
              <a:buFont typeface="Arial"/>
              <a:buChar char="•"/>
            </a:pPr>
            <a:r>
              <a:rPr lang="en-US" dirty="0">
                <a:latin typeface="Plantagenet Cherokee"/>
                <a:ea typeface="+mn-lt"/>
                <a:cs typeface="+mn-lt"/>
              </a:rPr>
              <a:t>If the gas leakage happened, human will become powerless and may pass out and then will pass away if no one saved him.</a:t>
            </a:r>
          </a:p>
          <a:p>
            <a:pPr marL="285750" indent="-285750">
              <a:spcBef>
                <a:spcPts val="1800"/>
              </a:spcBef>
              <a:buFont typeface="Arial"/>
              <a:buChar char="•"/>
            </a:pPr>
            <a:endParaRPr lang="en-US" dirty="0">
              <a:latin typeface="Plantagenet Cherokee"/>
              <a:ea typeface="+mn-lt"/>
              <a:cs typeface="+mn-lt"/>
            </a:endParaRPr>
          </a:p>
          <a:p>
            <a:pPr marL="285750" indent="-285750">
              <a:spcBef>
                <a:spcPts val="1800"/>
              </a:spcBef>
              <a:buFont typeface="Arial"/>
              <a:buChar char="•"/>
            </a:pPr>
            <a:r>
              <a:rPr lang="en-US" dirty="0">
                <a:latin typeface="Plantagenet Cherokee"/>
                <a:ea typeface="+mn-lt"/>
                <a:cs typeface="+mn-lt"/>
              </a:rPr>
              <a:t>Our system is designed to be behind any gas source to alert the user as soon as possible.</a:t>
            </a:r>
          </a:p>
          <a:p>
            <a:pPr marL="285750" indent="-285750">
              <a:spcBef>
                <a:spcPts val="1800"/>
              </a:spcBef>
              <a:buFont typeface="Arial"/>
              <a:buChar char="•"/>
            </a:pPr>
            <a:endParaRPr lang="en-US">
              <a:latin typeface="Plantagenet Cherokee"/>
              <a:ea typeface="+mn-lt"/>
              <a:cs typeface="+mn-lt"/>
            </a:endParaRPr>
          </a:p>
          <a:p>
            <a:pPr marL="285750" indent="-285750">
              <a:spcBef>
                <a:spcPts val="1800"/>
              </a:spcBef>
              <a:buFont typeface="Arial"/>
              <a:buChar char="•"/>
            </a:pPr>
            <a:r>
              <a:rPr lang="en-US" dirty="0">
                <a:latin typeface="Plantagenet Cherokee"/>
                <a:ea typeface="+mn-lt"/>
                <a:cs typeface="+mn-lt"/>
              </a:rPr>
              <a:t>The gas sensor we used in our system is MQ5, that can detect </a:t>
            </a:r>
            <a:r>
              <a:rPr lang="en-US" dirty="0">
                <a:latin typeface="Plantagenet Cherokee"/>
              </a:rPr>
              <a:t>CO, Methane, Propane, Butane, and LPG so it's suitable for homes.</a:t>
            </a:r>
            <a:endParaRPr lang="en-US" dirty="0">
              <a:latin typeface="Plantagenet Cherokee"/>
              <a:ea typeface="+mn-lt"/>
              <a:cs typeface="+mn-lt"/>
            </a:endParaRPr>
          </a:p>
          <a:p>
            <a:pPr marL="285750" indent="-285750">
              <a:spcBef>
                <a:spcPts val="1800"/>
              </a:spcBef>
              <a:buFont typeface="Arial"/>
              <a:buChar char="•"/>
            </a:pPr>
            <a:endParaRPr lang="en-US" dirty="0">
              <a:latin typeface="Plantagenet Cherokee"/>
            </a:endParaRPr>
          </a:p>
          <a:p>
            <a:pPr marL="285750" indent="-285750">
              <a:spcBef>
                <a:spcPts val="1800"/>
              </a:spcBef>
              <a:buFont typeface="Arial"/>
              <a:buChar char="•"/>
            </a:pPr>
            <a:r>
              <a:rPr lang="en-US" dirty="0">
                <a:latin typeface="Plantagenet Cherokee"/>
              </a:rPr>
              <a:t>The ESP-32 DEV KIT V1 WIFI BLUETOOTH NETWORKING DEVELOPMENT BOARD , will allow gas sensors and any other parts to be connected and accessed via Wi-Fi.</a:t>
            </a:r>
            <a:endParaRPr lang="en-US">
              <a:latin typeface="Plantagenet Cherokee"/>
              <a:ea typeface="+mn-lt"/>
              <a:cs typeface="+mn-lt"/>
            </a:endParaRPr>
          </a:p>
          <a:p>
            <a:pPr marL="285750" indent="-285750">
              <a:spcBef>
                <a:spcPts val="1800"/>
              </a:spcBef>
              <a:buFont typeface="Arial"/>
              <a:buChar char="•"/>
            </a:pPr>
            <a:endParaRPr lang="en-US" dirty="0">
              <a:latin typeface="Plantagenet Cherokee"/>
            </a:endParaRPr>
          </a:p>
          <a:p>
            <a:pPr marL="285750" indent="-285750">
              <a:spcBef>
                <a:spcPts val="1800"/>
              </a:spcBef>
              <a:buFont typeface="Arial"/>
              <a:buChar char="•"/>
            </a:pPr>
            <a:r>
              <a:rPr lang="en-US" dirty="0">
                <a:latin typeface="Plantagenet Cherokee"/>
              </a:rPr>
              <a:t>We will use fans to suck out polluted air and replace it with fresh air.</a:t>
            </a:r>
            <a:endParaRPr lang="en-US">
              <a:latin typeface="Plantagenet Cherokee"/>
              <a:ea typeface="+mn-lt"/>
              <a:cs typeface="+mn-lt"/>
            </a:endParaRPr>
          </a:p>
          <a:p>
            <a:endParaRPr lang="en-US" dirty="0">
              <a:latin typeface="Plantagenet Cherokee"/>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A2AB-67C7-F353-21E1-15B568A9430C}"/>
              </a:ext>
            </a:extLst>
          </p:cNvPr>
          <p:cNvSpPr>
            <a:spLocks noGrp="1"/>
          </p:cNvSpPr>
          <p:nvPr>
            <p:ph type="title"/>
          </p:nvPr>
        </p:nvSpPr>
        <p:spPr/>
        <p:txBody>
          <a:bodyPr/>
          <a:lstStyle/>
          <a:p>
            <a:r>
              <a:rPr lang="en-US" dirty="0">
                <a:latin typeface="Plantagenet Cherokee"/>
              </a:rPr>
              <a:t>Design Requirements</a:t>
            </a:r>
            <a:endParaRPr lang="en-US">
              <a:latin typeface="Plantagenet Cherokee"/>
              <a:ea typeface="+mj-lt"/>
              <a:cs typeface="+mj-lt"/>
            </a:endParaRPr>
          </a:p>
        </p:txBody>
      </p:sp>
      <p:sp>
        <p:nvSpPr>
          <p:cNvPr id="3" name="Content Placeholder 2">
            <a:extLst>
              <a:ext uri="{FF2B5EF4-FFF2-40B4-BE49-F238E27FC236}">
                <a16:creationId xmlns:a16="http://schemas.microsoft.com/office/drawing/2014/main" id="{62995AFB-D9BF-2931-11B5-7E8D66ACE0F3}"/>
              </a:ext>
            </a:extLst>
          </p:cNvPr>
          <p:cNvSpPr>
            <a:spLocks noGrp="1"/>
          </p:cNvSpPr>
          <p:nvPr>
            <p:ph idx="1"/>
          </p:nvPr>
        </p:nvSpPr>
        <p:spPr/>
        <p:txBody>
          <a:bodyPr vert="horz" lIns="0" tIns="45720" rIns="0" bIns="45720" rtlCol="0" anchor="t">
            <a:normAutofit/>
          </a:bodyPr>
          <a:lstStyle/>
          <a:p>
            <a:r>
              <a:rPr lang="en-US" dirty="0">
                <a:latin typeface="Plantagenet Cherokee"/>
              </a:rPr>
              <a:t>By using SIM800L, the system will send an SMS notification and call phone if the user is outside the network, and they don't have access to the internet.</a:t>
            </a:r>
            <a:endParaRPr lang="en-US">
              <a:latin typeface="Plantagenet Cherokee"/>
              <a:ea typeface="+mn-lt"/>
              <a:cs typeface="+mn-lt"/>
            </a:endParaRPr>
          </a:p>
          <a:p>
            <a:endParaRPr lang="en-US" dirty="0">
              <a:latin typeface="Plantagenet Cherokee"/>
            </a:endParaRPr>
          </a:p>
          <a:p>
            <a:r>
              <a:rPr lang="en-US" dirty="0">
                <a:latin typeface="Plantagenet Cherokee"/>
              </a:rPr>
              <a:t>Also, our system has LED lights to alert if there is noise or is a deaf person living in the house.</a:t>
            </a:r>
            <a:endParaRPr lang="en-US">
              <a:latin typeface="Plantagenet Cherokee"/>
              <a:ea typeface="+mn-lt"/>
              <a:cs typeface="+mn-lt"/>
            </a:endParaRPr>
          </a:p>
          <a:p>
            <a:endParaRPr lang="en-US">
              <a:latin typeface="Plantagenet Cherokee"/>
              <a:ea typeface="+mn-lt"/>
              <a:cs typeface="+mn-lt"/>
            </a:endParaRPr>
          </a:p>
          <a:p>
            <a:r>
              <a:rPr lang="en-US" dirty="0">
                <a:latin typeface="Plantagenet Cherokee"/>
                <a:ea typeface="+mn-lt"/>
                <a:cs typeface="+mn-lt"/>
              </a:rPr>
              <a:t>All devices we mentioned above in the Design Requirements topic will be gathered in the box.</a:t>
            </a:r>
            <a:r>
              <a:rPr lang="en-US" dirty="0">
                <a:latin typeface="Plantagenet Cherokee"/>
              </a:rPr>
              <a:t> We will hang it to a surface near the gas source.</a:t>
            </a:r>
            <a:endParaRPr lang="en-US" dirty="0">
              <a:latin typeface="Plantagenet Cherokee"/>
              <a:ea typeface="+mn-lt"/>
              <a:cs typeface="+mn-lt"/>
            </a:endParaRPr>
          </a:p>
        </p:txBody>
      </p:sp>
    </p:spTree>
    <p:extLst>
      <p:ext uri="{BB962C8B-B14F-4D97-AF65-F5344CB8AC3E}">
        <p14:creationId xmlns:p14="http://schemas.microsoft.com/office/powerpoint/2010/main" val="102958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lantagenet Cherokee"/>
              </a:rPr>
              <a:t>Our System: How it Works?</a:t>
            </a:r>
            <a:endParaRPr lang="en-US">
              <a:latin typeface="Plantagenet Cherokee"/>
              <a:ea typeface="+mj-lt"/>
              <a:cs typeface="+mj-lt"/>
            </a:endParaRPr>
          </a:p>
        </p:txBody>
      </p:sp>
      <p:graphicFrame>
        <p:nvGraphicFramePr>
          <p:cNvPr id="4" name="Content Placeholder 3" title="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859305235"/>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lantagenet Cherokee"/>
              </a:rPr>
              <a:t>Engineering Standards and Protocols</a:t>
            </a:r>
            <a:endParaRPr lang="en-US">
              <a:latin typeface="Plantagenet Cherokee"/>
              <a:ea typeface="+mj-lt"/>
              <a:cs typeface="+mj-lt"/>
            </a:endParaRPr>
          </a:p>
        </p:txBody>
      </p:sp>
      <p:sp>
        <p:nvSpPr>
          <p:cNvPr id="4" name="Content Placeholder 3"/>
          <p:cNvSpPr>
            <a:spLocks noGrp="1"/>
          </p:cNvSpPr>
          <p:nvPr>
            <p:ph sz="half" idx="2"/>
          </p:nvPr>
        </p:nvSpPr>
        <p:spPr>
          <a:xfrm>
            <a:off x="1104900" y="1569749"/>
            <a:ext cx="9780108" cy="4602451"/>
          </a:xfrm>
        </p:spPr>
        <p:txBody>
          <a:bodyPr vert="horz" lIns="0" tIns="45720" rIns="0" bIns="45720" rtlCol="0" anchor="t">
            <a:normAutofit/>
          </a:bodyPr>
          <a:lstStyle/>
          <a:p>
            <a:r>
              <a:rPr lang="en-US" dirty="0">
                <a:latin typeface="Plantagenet Cherokee"/>
                <a:ea typeface="+mn-lt"/>
                <a:cs typeface="+mn-lt"/>
              </a:rPr>
              <a:t>In our system they are many protocols used, such as HTTP,HTTPS, TLS,SSL MQTT (for the BLYNK app), 802.11, 802.3 (for sending alerts inside the home (when the user is inside the network)).</a:t>
            </a:r>
          </a:p>
          <a:p>
            <a:endParaRPr lang="en-US" dirty="0">
              <a:latin typeface="Plantagenet Cherokee"/>
              <a:ea typeface="+mn-lt"/>
              <a:cs typeface="+mn-lt"/>
            </a:endParaRPr>
          </a:p>
          <a:p>
            <a:r>
              <a:rPr lang="en-US" dirty="0">
                <a:latin typeface="Plantagenet Cherokee"/>
                <a:ea typeface="+mn-lt"/>
                <a:cs typeface="+mn-lt"/>
              </a:rPr>
              <a:t>Also, we're using SIM card. So, there is a need for multiple standards such as </a:t>
            </a:r>
            <a:r>
              <a:rPr lang="en-US" dirty="0">
                <a:latin typeface="Plantagenet Cherokee"/>
              </a:rPr>
              <a:t>GSM, ISO/IEC 7810, ISO/IEC 7816, ETSI TS 102 221, 3GPP TS 31.102, 3GPP TS 51.011, 3GPP TS 51.014. </a:t>
            </a:r>
            <a:endParaRPr lang="en-US">
              <a:latin typeface="Plantagenet Cherokee"/>
              <a:ea typeface="+mn-lt"/>
              <a:cs typeface="+mn-lt"/>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5C1A-CC4D-496D-8016-647AA4B71459}"/>
              </a:ext>
            </a:extLst>
          </p:cNvPr>
          <p:cNvSpPr>
            <a:spLocks noGrp="1"/>
          </p:cNvSpPr>
          <p:nvPr>
            <p:ph type="title"/>
          </p:nvPr>
        </p:nvSpPr>
        <p:spPr/>
        <p:txBody>
          <a:bodyPr/>
          <a:lstStyle/>
          <a:p>
            <a:r>
              <a:rPr lang="en-US" dirty="0">
                <a:latin typeface="Plantagenet Cherokee"/>
              </a:rPr>
              <a:t>Realistic Constrains</a:t>
            </a:r>
            <a:endParaRPr lang="en-US">
              <a:latin typeface="Plantagenet Cherokee"/>
              <a:ea typeface="+mj-lt"/>
              <a:cs typeface="+mj-lt"/>
            </a:endParaRPr>
          </a:p>
        </p:txBody>
      </p:sp>
      <p:sp>
        <p:nvSpPr>
          <p:cNvPr id="3" name="Content Placeholder 2">
            <a:extLst>
              <a:ext uri="{FF2B5EF4-FFF2-40B4-BE49-F238E27FC236}">
                <a16:creationId xmlns:a16="http://schemas.microsoft.com/office/drawing/2014/main" id="{4F88A508-D5DB-58F0-A19E-6B4C27B2C244}"/>
              </a:ext>
            </a:extLst>
          </p:cNvPr>
          <p:cNvSpPr>
            <a:spLocks noGrp="1"/>
          </p:cNvSpPr>
          <p:nvPr>
            <p:ph idx="1"/>
          </p:nvPr>
        </p:nvSpPr>
        <p:spPr/>
        <p:txBody>
          <a:bodyPr vert="horz" lIns="0" tIns="45720" rIns="0" bIns="45720" rtlCol="0" anchor="t">
            <a:normAutofit/>
          </a:bodyPr>
          <a:lstStyle/>
          <a:p>
            <a:r>
              <a:rPr lang="en-US" dirty="0">
                <a:latin typeface="Plantagenet Cherokee"/>
                <a:ea typeface="+mn-lt"/>
                <a:cs typeface="+mn-lt"/>
              </a:rPr>
              <a:t>Economic</a:t>
            </a:r>
          </a:p>
          <a:p>
            <a:r>
              <a:rPr lang="en-US" dirty="0">
                <a:latin typeface="Plantagenet Cherokee"/>
                <a:ea typeface="+mn-lt"/>
                <a:cs typeface="+mn-lt"/>
              </a:rPr>
              <a:t>Enviornmental</a:t>
            </a:r>
          </a:p>
          <a:p>
            <a:r>
              <a:rPr lang="en-US" dirty="0">
                <a:latin typeface="Plantagenet Cherokee"/>
              </a:rPr>
              <a:t>Manufacturability and Sustainability</a:t>
            </a:r>
            <a:endParaRPr lang="en-US">
              <a:latin typeface="Plantagenet Cherokee"/>
              <a:ea typeface="+mn-lt"/>
              <a:cs typeface="+mn-lt"/>
            </a:endParaRPr>
          </a:p>
          <a:p>
            <a:endParaRPr lang="en-US" dirty="0">
              <a:latin typeface="Plantagenet Cherokee"/>
              <a:ea typeface="+mn-lt"/>
              <a:cs typeface="+mn-lt"/>
            </a:endParaRPr>
          </a:p>
          <a:p>
            <a:endParaRPr lang="en-US" dirty="0">
              <a:latin typeface="Plantagenet Cherokee"/>
              <a:ea typeface="+mn-lt"/>
              <a:cs typeface="+mn-lt"/>
            </a:endParaRPr>
          </a:p>
          <a:p>
            <a:pPr marL="0" indent="0">
              <a:buNone/>
            </a:pPr>
            <a:endParaRPr lang="en-US" dirty="0">
              <a:latin typeface="Plantagenet Cherokee"/>
            </a:endParaRPr>
          </a:p>
        </p:txBody>
      </p:sp>
    </p:spTree>
    <p:extLst>
      <p:ext uri="{BB962C8B-B14F-4D97-AF65-F5344CB8AC3E}">
        <p14:creationId xmlns:p14="http://schemas.microsoft.com/office/powerpoint/2010/main" val="139880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Words>
  <Application>Microsoft Office PowerPoint</Application>
  <PresentationFormat>Widescreen</PresentationFormat>
  <Paragraphs>58</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Academic Literature 16x9</vt:lpstr>
      <vt:lpstr>Graduation Project I </vt:lpstr>
      <vt:lpstr>Introduction</vt:lpstr>
      <vt:lpstr>Background</vt:lpstr>
      <vt:lpstr>The Importance of our Project</vt:lpstr>
      <vt:lpstr>Design Requirements</vt:lpstr>
      <vt:lpstr>Design Requirements</vt:lpstr>
      <vt:lpstr>Our System: How it Works?</vt:lpstr>
      <vt:lpstr>Engineering Standards and Protocols</vt:lpstr>
      <vt:lpstr>Realistic Constrains</vt:lpstr>
      <vt:lpstr>Proposed System Model/Design</vt:lpstr>
      <vt:lpstr>Completed Tasks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
  <cp:revision>142</cp:revision>
  <dcterms:created xsi:type="dcterms:W3CDTF">2023-01-12T12:51:54Z</dcterms:created>
  <dcterms:modified xsi:type="dcterms:W3CDTF">2023-01-12T13:33:11Z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