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98" r:id="rId2"/>
    <p:sldId id="299" r:id="rId3"/>
    <p:sldId id="300" r:id="rId4"/>
    <p:sldId id="302" r:id="rId5"/>
    <p:sldId id="301" r:id="rId6"/>
    <p:sldId id="303" r:id="rId7"/>
    <p:sldId id="270" r:id="rId8"/>
    <p:sldId id="305" r:id="rId9"/>
    <p:sldId id="306" r:id="rId10"/>
    <p:sldId id="269" r:id="rId11"/>
    <p:sldId id="304" r:id="rId12"/>
    <p:sldId id="307" r:id="rId13"/>
    <p:sldId id="308" r:id="rId14"/>
    <p:sldId id="297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Be Vietnam Pro" panose="020B0604020202020204" charset="0"/>
      <p:regular r:id="rId19"/>
      <p:bold r:id="rId20"/>
      <p:italic r:id="rId21"/>
      <p:boldItalic r:id="rId22"/>
    </p:embeddedFont>
    <p:embeddedFont>
      <p:font typeface="Be Vietnam Pro SemiBold" panose="020B0604020202020204" charset="0"/>
      <p:regular r:id="rId23"/>
      <p:bold r:id="rId24"/>
      <p:italic r:id="rId25"/>
      <p:boldItalic r:id="rId26"/>
    </p:embeddedFont>
    <p:embeddedFont>
      <p:font typeface="Inter" panose="020B0502030000000004" pitchFamily="34" charset="0"/>
      <p:regular r:id="rId27"/>
      <p:bold r:id="rId28"/>
      <p:italic r:id="rId29"/>
      <p:boldItalic r:id="rId30"/>
    </p:embeddedFont>
    <p:embeddedFont>
      <p:font typeface="Jost" panose="020B060402020202020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T Sans" panose="020B05030202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D1B8D-81A1-4369-AAEE-2F6D356D0199}">
  <a:tblStyle styleId="{E56D1B8D-81A1-4369-AAEE-2F6D356D0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87E97B-4CA7-40D2-81AF-C2E5B2CF89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2841" autoAdjust="0"/>
  </p:normalViewPr>
  <p:slideViewPr>
    <p:cSldViewPr snapToGrid="0">
      <p:cViewPr varScale="1">
        <p:scale>
          <a:sx n="67" d="100"/>
          <a:sy n="67" d="100"/>
        </p:scale>
        <p:origin x="2874" y="78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viewProps" Target="view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Buenos días.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 nombre es Ana y hoy presento el proyecto de Machine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Pharma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cuyo objetivo es predecir ventas de medicamentos y detectar patrones de consumo para ayudar a farmacias y laboratorios.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esta parte explicaré los aspectos técnicos: cómo diseñar el pipeline, qué modelos probar y qué resultados obtuve.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Además, usamos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para agrupar días en clústeres de alta, media y baja demanda. Esto aporta una visión adicional de patrones de consumo.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SCATTER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Detectamos categorías dominantes mediante análisis de patrones estacionales y semanales. Esto ayuda a decidir qué medicamentos priorizar. Vemos como el algoritmo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segmentado </a:t>
            </a:r>
            <a:r>
              <a:rPr lang="es-ES" dirty="0"/>
              <a:t>los días en </a:t>
            </a:r>
            <a:r>
              <a:rPr lang="es-ES" b="1" dirty="0"/>
              <a:t>2 grupos distintos</a:t>
            </a:r>
            <a:r>
              <a:rPr lang="es-ES" dirty="0"/>
              <a:t> (porque el mejor número de clústeres según la métrica </a:t>
            </a:r>
            <a:r>
              <a:rPr lang="es-ES" dirty="0" err="1"/>
              <a:t>Silhouette</a:t>
            </a:r>
            <a:r>
              <a:rPr lang="es-ES" dirty="0"/>
              <a:t> fue k=2).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DIAGRAMA DE QUESITO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C0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0</a:t>
            </a:r>
            <a:r>
              <a:rPr lang="es-ES" dirty="0"/>
              <a:t>: días que comparten un patrón de ventas parecido. Son días bajos que representan temporadas tranquilas, por lo que permite planificar producción con más calma.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C1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1</a:t>
            </a:r>
            <a:r>
              <a:rPr lang="es-ES" dirty="0"/>
              <a:t>: días con un patrón distinto, típicamente de </a:t>
            </a:r>
            <a:r>
              <a:rPr lang="es-ES" b="1" dirty="0"/>
              <a:t>demanda alta</a:t>
            </a:r>
            <a:r>
              <a:rPr lang="es-ES" b="0" dirty="0"/>
              <a:t>. </a:t>
            </a:r>
            <a:r>
              <a:rPr lang="es-ES" dirty="0"/>
              <a:t>Son días de ventas muy altas → representan picos (ej. antes de Navidades, gripe, alergias, vías laborales). Saber que ~39% de días tienen este patrón ayuda a prever necesidades de stock.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Esto significa que la mayoría de los días de ventas se parecen entre sí (C1), y hay un subconjunto más pequeño (C0) que sigue un patrón diferente.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HEATMAP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dirty="0"/>
              <a:t>En el </a:t>
            </a:r>
            <a:r>
              <a:rPr lang="es-ES" b="1" dirty="0"/>
              <a:t>eje vertical</a:t>
            </a:r>
            <a:r>
              <a:rPr lang="es-ES" dirty="0"/>
              <a:t> están los </a:t>
            </a:r>
            <a:r>
              <a:rPr lang="es-ES" b="1" dirty="0" err="1"/>
              <a:t>clusters</a:t>
            </a:r>
            <a:r>
              <a:rPr lang="es-ES" dirty="0"/>
              <a:t> (0 y 1).</a:t>
            </a:r>
          </a:p>
          <a:p>
            <a:r>
              <a:rPr lang="es-ES" dirty="0"/>
              <a:t>En el </a:t>
            </a:r>
            <a:r>
              <a:rPr lang="es-ES" b="1" dirty="0"/>
              <a:t>eje horizontal</a:t>
            </a:r>
            <a:r>
              <a:rPr lang="es-ES" dirty="0"/>
              <a:t> están las </a:t>
            </a:r>
            <a:r>
              <a:rPr lang="es-ES" b="1" dirty="0" err="1"/>
              <a:t>features</a:t>
            </a:r>
            <a:r>
              <a:rPr lang="es-ES" b="1" dirty="0"/>
              <a:t> de segmentación</a:t>
            </a:r>
            <a:r>
              <a:rPr lang="es-ES" dirty="0"/>
              <a:t> usadas:</a:t>
            </a:r>
          </a:p>
          <a:p>
            <a:pPr lvl="1"/>
            <a:r>
              <a:rPr lang="es-ES" dirty="0"/>
              <a:t>Total sales → ventas totales del día.</a:t>
            </a:r>
          </a:p>
          <a:p>
            <a:pPr lvl="1"/>
            <a:r>
              <a:rPr lang="es-ES" dirty="0"/>
              <a:t>lag_1 → ventas del día anterior.</a:t>
            </a:r>
          </a:p>
          <a:p>
            <a:pPr lvl="1"/>
            <a:r>
              <a:rPr lang="es-ES" dirty="0"/>
              <a:t>lag_7 → ventas una semana antes.</a:t>
            </a:r>
          </a:p>
          <a:p>
            <a:pPr lvl="1"/>
            <a:r>
              <a:rPr lang="es-ES" dirty="0"/>
              <a:t>roll7 → media móvil de 7 días.</a:t>
            </a:r>
          </a:p>
          <a:p>
            <a:pPr lvl="1"/>
            <a:r>
              <a:rPr lang="es-ES" dirty="0" err="1"/>
              <a:t>Month</a:t>
            </a:r>
            <a:r>
              <a:rPr lang="es-ES" dirty="0"/>
              <a:t> → número de mes.</a:t>
            </a:r>
          </a:p>
          <a:p>
            <a:pPr lvl="1"/>
            <a:r>
              <a:rPr lang="es-ES" dirty="0" err="1"/>
              <a:t>Weekday</a:t>
            </a:r>
            <a:r>
              <a:rPr lang="es-ES" dirty="0"/>
              <a:t> → día de la semana (1=Lunes … 7=Domingo).</a:t>
            </a:r>
          </a:p>
          <a:p>
            <a:r>
              <a:rPr lang="es-ES" dirty="0"/>
              <a:t>Los colores indican la </a:t>
            </a:r>
            <a:r>
              <a:rPr lang="es-ES" b="1" dirty="0"/>
              <a:t>magnitud media</a:t>
            </a:r>
            <a:r>
              <a:rPr lang="es-ES" dirty="0"/>
              <a:t>: amarillo más alto, morado más bajo.</a:t>
            </a:r>
          </a:p>
          <a:p>
            <a:r>
              <a:rPr lang="es-ES" dirty="0"/>
              <a:t>Los valores numéricos son la media exacta en cada </a:t>
            </a:r>
            <a:r>
              <a:rPr lang="es-ES" dirty="0" err="1"/>
              <a:t>cluster</a:t>
            </a:r>
            <a:r>
              <a:rPr lang="es-ES" dirty="0"/>
              <a:t> para esa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b="0" dirty="0"/>
              <a:t>Interpretación de los </a:t>
            </a:r>
            <a:r>
              <a:rPr lang="es-ES" b="1" dirty="0" err="1"/>
              <a:t>clusters</a:t>
            </a:r>
            <a:r>
              <a:rPr lang="es-ES" b="0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 (arriba, amarillo brillante)</a:t>
            </a:r>
            <a:endParaRPr lang="es-ES" dirty="0"/>
          </a:p>
          <a:p>
            <a:pPr lvl="1"/>
            <a:r>
              <a:rPr lang="es-ES" dirty="0"/>
              <a:t>Tiene medias más altas en Total sales, lag_1, lag_7, roll7.</a:t>
            </a:r>
          </a:p>
          <a:p>
            <a:pPr lvl="1"/>
            <a:r>
              <a:rPr lang="es-ES" dirty="0"/>
              <a:t>Significa que representa </a:t>
            </a:r>
            <a:r>
              <a:rPr lang="es-ES" b="1" dirty="0"/>
              <a:t>días de alta demanda</a:t>
            </a:r>
            <a:r>
              <a:rPr lang="es-ES" dirty="0"/>
              <a:t> (ventas elevadas y consistentes con días anteriores).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5.9 → tiende a aparecer en meses más cercanos a mitad de año.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4 → mayor presencia en </a:t>
            </a:r>
            <a:r>
              <a:rPr lang="es-ES" b="1" dirty="0"/>
              <a:t>jueves</a:t>
            </a:r>
            <a:r>
              <a:rPr lang="es-ES" dirty="0"/>
              <a:t> (aprox.).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 (abajo, verde/oscuro)</a:t>
            </a:r>
            <a:endParaRPr lang="es-ES" dirty="0"/>
          </a:p>
          <a:p>
            <a:pPr lvl="1"/>
            <a:r>
              <a:rPr lang="es-ES" dirty="0"/>
              <a:t>Muestra medias más bajas en ventas y en todas las variables relacionadas (Total sales, </a:t>
            </a:r>
            <a:r>
              <a:rPr lang="es-ES" dirty="0" err="1"/>
              <a:t>lags</a:t>
            </a:r>
            <a:r>
              <a:rPr lang="es-ES" dirty="0"/>
              <a:t>, roll7).</a:t>
            </a:r>
          </a:p>
          <a:p>
            <a:pPr lvl="1"/>
            <a:r>
              <a:rPr lang="es-ES" dirty="0"/>
              <a:t>Representa </a:t>
            </a:r>
            <a:r>
              <a:rPr lang="es-ES" b="1" dirty="0"/>
              <a:t>días de menor demanda</a:t>
            </a:r>
            <a:r>
              <a:rPr lang="es-ES" dirty="0"/>
              <a:t>, ventas más bajas y menos picos.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6.6 → se concentra algo más en meses más avanzados (junio/julio).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3.9 → más cercanos a miércoles/jueves.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</a:t>
            </a:r>
            <a:r>
              <a:rPr lang="es-ES" dirty="0" err="1"/>
              <a:t>heatmap</a:t>
            </a:r>
            <a:r>
              <a:rPr lang="es-ES" dirty="0"/>
              <a:t> te dice que el algoritmo </a:t>
            </a:r>
            <a:r>
              <a:rPr lang="es-ES" b="1" dirty="0"/>
              <a:t>diferenció dos tipos de días</a:t>
            </a:r>
            <a:r>
              <a:rPr lang="es-ES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</a:t>
            </a:r>
            <a:r>
              <a:rPr lang="es-ES" dirty="0"/>
              <a:t> → días “fuertes” de ventas, con medias en torno a 75.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</a:t>
            </a:r>
            <a:r>
              <a:rPr lang="es-ES" dirty="0"/>
              <a:t> → días “flojos”, con medias en torno a 50.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Todo está desplegado en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interactivo: se pueden filtrar fechas, ver métricas y explorar categorías sin conocimientos técnicos.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a72e729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a72e729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limitado y no incluye variables externas como campañas de marketing o clima.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Próximos pasos: integrar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Prophet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añadir nuevas fuentes y aplicar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explicabilidad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avanzada con SHAP.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 </a:t>
            </a:r>
            <a:r>
              <a:rPr lang="en-US" dirty="0" err="1"/>
              <a:t>viene</a:t>
            </a:r>
            <a:r>
              <a:rPr lang="en-US" dirty="0"/>
              <a:t> de </a:t>
            </a:r>
            <a:r>
              <a:rPr lang="en-US" b="1" dirty="0" err="1"/>
              <a:t>SHapley</a:t>
            </a:r>
            <a:r>
              <a:rPr lang="en-US" b="1" dirty="0"/>
              <a:t> Additive </a:t>
            </a:r>
            <a:r>
              <a:rPr lang="en-US" b="1" dirty="0" err="1"/>
              <a:t>exPlanations</a:t>
            </a:r>
            <a:r>
              <a:rPr lang="en-US" b="0" dirty="0"/>
              <a:t>. </a:t>
            </a:r>
            <a:r>
              <a:rPr lang="es-ES" b="0" dirty="0"/>
              <a:t>E</a:t>
            </a:r>
            <a:r>
              <a:rPr lang="es-ES" dirty="0"/>
              <a:t>s una de las técnicas más potentes y usadas para explicar modelos de Machine </a:t>
            </a:r>
            <a:r>
              <a:rPr lang="es-ES" dirty="0" err="1"/>
              <a:t>Learning</a:t>
            </a:r>
            <a:r>
              <a:rPr lang="es-ES" dirty="0"/>
              <a:t> (sobre todo los de tipo </a:t>
            </a:r>
            <a:r>
              <a:rPr lang="es-ES" i="1" dirty="0"/>
              <a:t>caja negra</a:t>
            </a:r>
            <a:r>
              <a:rPr lang="es-ES" dirty="0"/>
              <a:t> como </a:t>
            </a:r>
            <a:r>
              <a:rPr lang="es-ES" dirty="0" err="1"/>
              <a:t>XGBoost</a:t>
            </a:r>
            <a:r>
              <a:rPr lang="es-ES" dirty="0"/>
              <a:t>, </a:t>
            </a:r>
            <a:r>
              <a:rPr lang="es-ES" dirty="0" err="1"/>
              <a:t>CatBoost</a:t>
            </a:r>
            <a:r>
              <a:rPr lang="es-ES" dirty="0"/>
              <a:t>, </a:t>
            </a:r>
            <a:r>
              <a:rPr lang="es-ES" dirty="0" err="1"/>
              <a:t>RandomForest</a:t>
            </a:r>
            <a:r>
              <a:rPr lang="es-ES" dirty="0"/>
              <a:t>, etc.).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este caso de </a:t>
            </a:r>
            <a:r>
              <a:rPr lang="es-ES" b="1" dirty="0" err="1"/>
              <a:t>forecasting</a:t>
            </a:r>
            <a:r>
              <a:rPr lang="es-ES" b="1" dirty="0"/>
              <a:t> farmacéutico</a:t>
            </a:r>
            <a:r>
              <a:rPr lang="es-ES" dirty="0"/>
              <a:t>, SHAP podría responder:</a:t>
            </a:r>
          </a:p>
          <a:p>
            <a:r>
              <a:rPr lang="es-ES" dirty="0"/>
              <a:t>¿Qué pesa más en la predicción de </a:t>
            </a:r>
            <a:r>
              <a:rPr lang="es-ES" u="none" dirty="0"/>
              <a:t>ventas: el lag_7, el </a:t>
            </a:r>
            <a:r>
              <a:rPr lang="es-ES" u="none" dirty="0" err="1"/>
              <a:t>Month</a:t>
            </a:r>
            <a:r>
              <a:rPr lang="es-ES" u="none" dirty="0"/>
              <a:t> o las categorías ATC?</a:t>
            </a:r>
          </a:p>
          <a:p>
            <a:r>
              <a:rPr lang="es-ES" dirty="0"/>
              <a:t>¿Por qué el modelo predijo un pico de ventas concreto en enero?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proyecto demuestra que con datos accesibles y ML se puede construir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robusto, con impacto directo en negocio y base técnica sólida para escalar.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resumen: una herramienta que reduce riesgos de stock, mejora la eficiencia y aporta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estratégicos.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 escalable y fácil de integrar.</a:t>
            </a:r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i="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Los contenidos que vamos a ver son estos 11 puntos.</a:t>
            </a:r>
            <a:endParaRPr sz="1200" i="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el sector farmacéutico es común sufrir roturas de stock en picos de demanda, como en temporadas de gripe. También se producen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sobrestocks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costosos. El reto es anticipar estas fluctuaciones para planificar mejor.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 modelo aporta valor en tres frentes: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Farmacias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optimizan inventarios.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Laboratorios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ajustan producción y campañas.</a:t>
            </a:r>
          </a:p>
          <a:p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Gestores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detectan tendencias a largo plazo, como el aumento de ansiolíticos tras la pandemia.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Ejemplos: reducción de roturas de stock, mejora en compras, optimización logística.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Queríamos un sistema reproducible capaz de predecir ventas en distintas granularidades, con foco en </a:t>
            </a:r>
            <a:r>
              <a:rPr lang="es-E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porque da el mejor balance entre volumen de datos y comparabilidad.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Objetivo técnico: error bajo, pipeline automático y modelo interpretable.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columnas por categorías ATC.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Los más vendidos son las anilinas (Paracetamol y sus combinaciones).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Explicar qué ATC se usaron,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medias móviles, variables temporales.</a:t>
            </a: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Generamos variables derivadas: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medias móviles y partes temporales.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dirty="0"/>
              <a:t>🔎 Explicación:</a:t>
            </a:r>
          </a:p>
          <a:p>
            <a:r>
              <a:rPr lang="es-ES" dirty="0"/>
              <a:t>El </a:t>
            </a:r>
            <a:r>
              <a:rPr lang="es-ES" b="1" dirty="0"/>
              <a:t>eje azul (barras)</a:t>
            </a:r>
            <a:r>
              <a:rPr lang="es-ES" dirty="0"/>
              <a:t> muestra las ventas absolutas por categoría ATC.</a:t>
            </a:r>
          </a:p>
          <a:p>
            <a:r>
              <a:rPr lang="es-ES" dirty="0"/>
              <a:t>La </a:t>
            </a:r>
            <a:r>
              <a:rPr lang="es-ES" b="1" dirty="0"/>
              <a:t>línea roja</a:t>
            </a:r>
            <a:r>
              <a:rPr lang="es-ES" dirty="0"/>
              <a:t> representa el </a:t>
            </a:r>
            <a:r>
              <a:rPr lang="es-ES" b="1" dirty="0"/>
              <a:t>% acumulado</a:t>
            </a:r>
            <a:r>
              <a:rPr lang="es-ES" dirty="0"/>
              <a:t> de esas ventas.</a:t>
            </a:r>
          </a:p>
          <a:p>
            <a:r>
              <a:rPr lang="es-ES" dirty="0"/>
              <a:t>Se observa que unas pocas categorías concentran la mayor parte del volumen (ejemplo: la primera categoría ya supone un porcentaje muy alto).</a:t>
            </a:r>
          </a:p>
          <a:p>
            <a:r>
              <a:rPr lang="es-ES" dirty="0"/>
              <a:t>Esto ilustra la famosa </a:t>
            </a:r>
            <a:r>
              <a:rPr lang="es-ES" b="1" dirty="0"/>
              <a:t>regla del 80/20</a:t>
            </a:r>
            <a:r>
              <a:rPr lang="es-ES" dirty="0"/>
              <a:t>: pocas categorías (≈20%) generan la mayoría de las ventas (≈80%).</a:t>
            </a:r>
          </a:p>
          <a:p>
            <a:pPr marL="158750" indent="0"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📌 El </a:t>
            </a:r>
            <a:r>
              <a:rPr lang="es-ES" dirty="0" err="1"/>
              <a:t>dataset</a:t>
            </a:r>
            <a:r>
              <a:rPr lang="es-ES" dirty="0"/>
              <a:t> refleja concentración en pocas categorías dominantes. Esto motivó incluir las columnas ATC en el modelo, para que pudiera aprender la influencia de cada una en la predicción de ventas.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pipeline sigue 3 pasos: limpieza,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temporal 80/20.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Probamos seis familias de modelos: SARIMAX,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RandomForest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Probamos distintos algoritmos, desde clásicos (ARIMA,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Forest) hasta modernos como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ganador fue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 un error muy bajo (&lt;2%).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“Modelo” para ver los porcentajes.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Daily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añadimos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Year, Month, Weekday, lag_1, lag_7 y roll7.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Esto permitió capturar patrones temporales y reducir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Esta gráfica es la </a:t>
            </a:r>
            <a:r>
              <a:rPr lang="es-ES" b="1" dirty="0"/>
              <a:t>Función de Autocorrelación (ACF)</a:t>
            </a:r>
            <a:r>
              <a:rPr lang="es-ES" dirty="0"/>
              <a:t> de las ventas totales diarias.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ACF mide cuánto se parece una serie a sí misma en distintos </a:t>
            </a:r>
            <a:r>
              <a:rPr lang="es-ES" b="1" dirty="0"/>
              <a:t>desplazamientos en el tiempo (</a:t>
            </a:r>
            <a:r>
              <a:rPr lang="es-ES" b="1" dirty="0" err="1"/>
              <a:t>lags</a:t>
            </a:r>
            <a:r>
              <a:rPr lang="es-ES" b="1" dirty="0"/>
              <a:t>)</a:t>
            </a:r>
            <a:r>
              <a:rPr lang="es-ES" dirty="0"/>
              <a:t>.</a:t>
            </a:r>
          </a:p>
          <a:p>
            <a:r>
              <a:rPr lang="es-ES" b="1" dirty="0" err="1"/>
              <a:t>Lag</a:t>
            </a:r>
            <a:r>
              <a:rPr lang="es-ES" b="1" dirty="0"/>
              <a:t> 1</a:t>
            </a:r>
            <a:r>
              <a:rPr lang="es-ES" dirty="0"/>
              <a:t> → cómo se relaciona el valor de hoy con el de ayer.</a:t>
            </a:r>
          </a:p>
          <a:p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cómo se relaciona hoy con el de hace una semana.</a:t>
            </a:r>
          </a:p>
          <a:p>
            <a:pPr marL="158750" indent="0">
              <a:buNone/>
            </a:pPr>
            <a:r>
              <a:rPr lang="es-ES" dirty="0"/>
              <a:t>(Y así sucesivamente.)</a:t>
            </a:r>
          </a:p>
          <a:p>
            <a:pPr marL="158750" indent="0"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valor oscila entre </a:t>
            </a:r>
            <a:r>
              <a:rPr lang="es-ES" b="1" dirty="0"/>
              <a:t>-1 y 1</a:t>
            </a:r>
            <a:r>
              <a:rPr lang="es-ES" dirty="0"/>
              <a:t>:</a:t>
            </a:r>
          </a:p>
          <a:p>
            <a:r>
              <a:rPr lang="es-ES" b="1" dirty="0"/>
              <a:t>1</a:t>
            </a:r>
            <a:r>
              <a:rPr lang="es-ES" dirty="0"/>
              <a:t> = correlación perfecta positiva.</a:t>
            </a:r>
          </a:p>
          <a:p>
            <a:r>
              <a:rPr lang="es-ES" b="1" dirty="0"/>
              <a:t>0</a:t>
            </a:r>
            <a:r>
              <a:rPr lang="es-ES" dirty="0"/>
              <a:t> = no hay relación.</a:t>
            </a:r>
          </a:p>
          <a:p>
            <a:r>
              <a:rPr lang="es-ES" b="1" dirty="0"/>
              <a:t>-1</a:t>
            </a:r>
            <a:r>
              <a:rPr lang="es-ES" dirty="0"/>
              <a:t> = correlación perfecta negativa.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📊 Interpretación de tu gráfica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 err="1"/>
              <a:t>Lag</a:t>
            </a:r>
            <a:r>
              <a:rPr lang="es-ES" b="1" dirty="0"/>
              <a:t> 0 (barra a 1.0):</a:t>
            </a:r>
            <a:r>
              <a:rPr lang="es-ES" dirty="0"/>
              <a:t> siempre aparece así porque una serie está 100% correlacionada consigo misma.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/>
              <a:t>Primeros </a:t>
            </a:r>
            <a:r>
              <a:rPr lang="es-ES" b="1" dirty="0" err="1"/>
              <a:t>lags</a:t>
            </a:r>
            <a:r>
              <a:rPr lang="es-ES" b="1" dirty="0"/>
              <a:t> (1–7):</a:t>
            </a:r>
            <a:endParaRPr lang="es-ES" dirty="0"/>
          </a:p>
          <a:p>
            <a:pPr lvl="1"/>
            <a:r>
              <a:rPr lang="es-ES" dirty="0"/>
              <a:t>Se ve una correlación positiva (entre 0.25 y 0.4).</a:t>
            </a:r>
          </a:p>
          <a:p>
            <a:pPr lvl="1"/>
            <a:r>
              <a:rPr lang="es-ES" dirty="0"/>
              <a:t>Esto significa que las ventas de un día se parecen bastante a las de los días inmediatamente anteriores.</a:t>
            </a:r>
          </a:p>
          <a:p>
            <a:pPr lvl="1"/>
            <a:r>
              <a:rPr lang="es-ES" dirty="0"/>
              <a:t>Especialmente importante el </a:t>
            </a:r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indica un patrón </a:t>
            </a:r>
            <a:r>
              <a:rPr lang="es-ES" b="1" dirty="0"/>
              <a:t>semanal</a:t>
            </a:r>
            <a:r>
              <a:rPr lang="es-ES" dirty="0"/>
              <a:t> en las ventas (lo esperable en fármacos, con picos y valles según días laborables/fines de semana).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intermedios (10–30):</a:t>
            </a:r>
            <a:endParaRPr lang="es-ES" dirty="0"/>
          </a:p>
          <a:p>
            <a:pPr lvl="1"/>
            <a:r>
              <a:rPr lang="es-ES" dirty="0"/>
              <a:t>Las correlaciones siguen siendo positivas pero más bajas (~0.2).</a:t>
            </a:r>
          </a:p>
          <a:p>
            <a:pPr lvl="1"/>
            <a:r>
              <a:rPr lang="es-ES" dirty="0"/>
              <a:t>Esto muestra que existe cierta memoria en la serie: las ventas de hoy aún guardan relación con las de hace 2–3 semanas.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largos (&gt;30):</a:t>
            </a:r>
            <a:endParaRPr lang="es-ES" dirty="0"/>
          </a:p>
          <a:p>
            <a:pPr lvl="1"/>
            <a:r>
              <a:rPr lang="es-ES" dirty="0"/>
              <a:t>La correlación va decayendo hacia 0.</a:t>
            </a:r>
          </a:p>
          <a:p>
            <a:pPr lvl="1"/>
            <a:r>
              <a:rPr lang="es-ES" dirty="0"/>
              <a:t>Señal de que a medida que nos alejamos en el tiempo, la dependencia se diluye.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Franja azul (intervalo de confianza):</a:t>
            </a:r>
            <a:endParaRPr lang="es-ES" dirty="0"/>
          </a:p>
          <a:p>
            <a:pPr lvl="1"/>
            <a:r>
              <a:rPr lang="es-ES" dirty="0"/>
              <a:t>Si las barras sobresalen de esa franja, la correlación es </a:t>
            </a:r>
            <a:r>
              <a:rPr lang="es-ES" b="1" dirty="0"/>
              <a:t>estadísticamente significativa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En tu caso, casi todas las barras hasta </a:t>
            </a:r>
            <a:r>
              <a:rPr lang="es-ES" dirty="0" err="1"/>
              <a:t>lag</a:t>
            </a:r>
            <a:r>
              <a:rPr lang="es-ES" dirty="0"/>
              <a:t> ~25 lo son, lo que confirma </a:t>
            </a:r>
            <a:r>
              <a:rPr lang="es-ES" b="1" dirty="0"/>
              <a:t>estacionalidad y dependencia temporal clara</a:t>
            </a:r>
            <a:r>
              <a:rPr lang="es-ES" dirty="0"/>
              <a:t>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📌 En resumen</a:t>
            </a:r>
          </a:p>
          <a:p>
            <a:r>
              <a:rPr lang="es-ES" dirty="0"/>
              <a:t>Las ventas </a:t>
            </a:r>
            <a:r>
              <a:rPr lang="es-ES" b="1" dirty="0"/>
              <a:t>no son aleatorias</a:t>
            </a:r>
            <a:r>
              <a:rPr lang="es-ES" dirty="0"/>
              <a:t>: tienen </a:t>
            </a:r>
            <a:r>
              <a:rPr lang="es-ES" b="1" dirty="0"/>
              <a:t>patrones semanales y memoria temporal</a:t>
            </a:r>
            <a:r>
              <a:rPr lang="es-ES" dirty="0"/>
              <a:t>.</a:t>
            </a:r>
          </a:p>
          <a:p>
            <a:r>
              <a:rPr lang="es-ES" dirty="0"/>
              <a:t>Esto justifica:</a:t>
            </a:r>
          </a:p>
          <a:p>
            <a:pPr lvl="1"/>
            <a:r>
              <a:rPr lang="es-ES" dirty="0"/>
              <a:t>Usar </a:t>
            </a:r>
            <a:r>
              <a:rPr lang="es-ES" b="1" dirty="0" err="1"/>
              <a:t>lags</a:t>
            </a:r>
            <a:r>
              <a:rPr lang="es-ES" b="1" dirty="0"/>
              <a:t> y </a:t>
            </a:r>
            <a:r>
              <a:rPr lang="es-ES" b="1" dirty="0" err="1"/>
              <a:t>rolling</a:t>
            </a:r>
            <a:r>
              <a:rPr lang="es-ES" b="1" dirty="0"/>
              <a:t> </a:t>
            </a:r>
            <a:r>
              <a:rPr lang="es-ES" b="1" dirty="0" err="1"/>
              <a:t>averages</a:t>
            </a:r>
            <a:r>
              <a:rPr lang="es-ES" dirty="0"/>
              <a:t> como </a:t>
            </a:r>
            <a:r>
              <a:rPr lang="es-ES" dirty="0" err="1"/>
              <a:t>features</a:t>
            </a:r>
            <a:r>
              <a:rPr lang="es-ES" dirty="0"/>
              <a:t> en ML.</a:t>
            </a:r>
          </a:p>
          <a:p>
            <a:pPr lvl="1"/>
            <a:r>
              <a:rPr lang="es-ES" dirty="0"/>
              <a:t>Probar modelos de series temporales (SARIMAX, </a:t>
            </a:r>
            <a:r>
              <a:rPr lang="es-ES" dirty="0" err="1"/>
              <a:t>Prophet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Validar con </a:t>
            </a:r>
            <a:r>
              <a:rPr lang="es-ES" dirty="0" err="1"/>
              <a:t>splits</a:t>
            </a:r>
            <a:r>
              <a:rPr lang="es-ES" dirty="0"/>
              <a:t> temporales en lugar de aleatorios.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fue el más preciso, con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 menor al 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lo que significa predicciones muy cercanas a la realidad. Además, R² de 0.99: prácticamente toda la variabilidad explicada.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estuvieron cerca.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SARIMAX y RF mostraron limitaciones frente 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“Evaluación y predicciones” para ver la gráfica.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Analizamos importancias de variables: los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estacionalidad temporal fueron clave. El modelo es interpretable: sabemos qué factores impulsan las predicciones.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1 - Arranque (enganche con negocio):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Una de las preguntas que siempre surgen en un modelo de Machine </a:t>
            </a:r>
            <a:r>
              <a:rPr lang="es-ES" dirty="0" err="1"/>
              <a:t>Learning</a:t>
            </a:r>
            <a:r>
              <a:rPr lang="es-ES" dirty="0"/>
              <a:t> es: ¿qué factores están influyendo más en las predicciones?. Esto es clave para confiar en el modelo y tomar decisiones.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2 - Explicación de las importancias: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Aquí vemos las importancias de variables calculadas en modelos como </a:t>
            </a:r>
            <a:r>
              <a:rPr lang="es-ES" dirty="0" err="1"/>
              <a:t>Random</a:t>
            </a:r>
            <a:r>
              <a:rPr lang="es-ES" dirty="0"/>
              <a:t> Forest o </a:t>
            </a:r>
            <a:r>
              <a:rPr lang="es-ES" dirty="0" err="1"/>
              <a:t>CatBoost</a:t>
            </a:r>
            <a:r>
              <a:rPr lang="es-ES" dirty="0"/>
              <a:t>. Lo interesante es que los factores que más peso tienen no son aleatorios, sino muy intuitivos: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Los </a:t>
            </a:r>
            <a:r>
              <a:rPr lang="es-ES" dirty="0" err="1"/>
              <a:t>lags</a:t>
            </a:r>
            <a:r>
              <a:rPr lang="es-ES" dirty="0"/>
              <a:t> (ventas pasadas) → porque lo que vendimos ayer o la semana pasada es el mejor predictor de lo que venderemos hoy.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La estacionalidad (mes, día de la semana) → porque hay patrones claros de consumo según temporadas y hábitos semanales.”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3- Interpretabilidad (tranquilizar a la audiencia):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Esto hace que el modelo no sea una ‘caja negra’. Podemos explicar con claridad qué impulsa las predicciones: los históricos de ventas y la estacionalidad. Esto da confianza a la hora de usarlo en negocio.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4 - Cierre con valor para negocio: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Saber que los </a:t>
            </a:r>
            <a:r>
              <a:rPr lang="es-ES" dirty="0" err="1"/>
              <a:t>lags</a:t>
            </a:r>
            <a:r>
              <a:rPr lang="es-ES" dirty="0"/>
              <a:t> y la estacionalidad son los factores clave significa que el modelo está capturando de forma realista el comportamiento del mercado: la recurrencia semanal y la estacionalidad anual. Esto permite planificar pedidos, campañas o stock con base en algo tangible y explicable.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Aquí se ve la comparación de valores reales vs predicciones, con una banda de error. Demuestra la precisión alcanzada.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>
            <a:spLocks noGrp="1"/>
          </p:cNvSpPr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1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881" name="Google Shape;881;p15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882" name="Google Shape;882;p15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883" name="Google Shape;88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7" name="Google Shape;88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0" name="Google Shape;89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1" name="Google Shape;891;p1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2" name="Google Shape;892;p15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93" name="Google Shape;89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4" name="Google Shape;89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6" name="Google Shape;89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8" name="Google Shape;89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9" name="Google Shape;89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0" name="Google Shape;90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01" name="Google Shape;901;p15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02" name="Google Shape;902;p15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4" name="Google Shape;904;p15"/>
          <p:cNvGrpSpPr/>
          <p:nvPr/>
        </p:nvGrpSpPr>
        <p:grpSpPr>
          <a:xfrm>
            <a:off x="7692803" y="4132448"/>
            <a:ext cx="1399065" cy="1173990"/>
            <a:chOff x="7692803" y="4132448"/>
            <a:chExt cx="1399065" cy="1173990"/>
          </a:xfrm>
        </p:grpSpPr>
        <p:grpSp>
          <p:nvGrpSpPr>
            <p:cNvPr id="905" name="Google Shape;905;p15"/>
            <p:cNvGrpSpPr/>
            <p:nvPr/>
          </p:nvGrpSpPr>
          <p:grpSpPr>
            <a:xfrm>
              <a:off x="8558921" y="4132448"/>
              <a:ext cx="532947" cy="648678"/>
              <a:chOff x="8558921" y="4132448"/>
              <a:chExt cx="532947" cy="648678"/>
            </a:xfrm>
          </p:grpSpPr>
          <p:sp>
            <p:nvSpPr>
              <p:cNvPr id="906" name="Google Shape;906;p15"/>
              <p:cNvSpPr/>
              <p:nvPr/>
            </p:nvSpPr>
            <p:spPr>
              <a:xfrm>
                <a:off x="8892034" y="4581292"/>
                <a:ext cx="199834" cy="19983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5"/>
              <p:cNvGrpSpPr/>
              <p:nvPr/>
            </p:nvGrpSpPr>
            <p:grpSpPr>
              <a:xfrm>
                <a:off x="8558921" y="4132448"/>
                <a:ext cx="406758" cy="406674"/>
                <a:chOff x="833034" y="460460"/>
                <a:chExt cx="512612" cy="51244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>
                  <a:off x="833034" y="460460"/>
                  <a:ext cx="512612" cy="51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" h="3025" extrusionOk="0">
                      <a:moveTo>
                        <a:pt x="2583" y="443"/>
                      </a:moveTo>
                      <a:cubicBezTo>
                        <a:pt x="2771" y="631"/>
                        <a:pt x="2906" y="865"/>
                        <a:pt x="2975" y="1121"/>
                      </a:cubicBezTo>
                      <a:cubicBezTo>
                        <a:pt x="3044" y="1378"/>
                        <a:pt x="3044" y="1649"/>
                        <a:pt x="2975" y="1905"/>
                      </a:cubicBezTo>
                      <a:cubicBezTo>
                        <a:pt x="2906" y="2162"/>
                        <a:pt x="2771" y="2395"/>
                        <a:pt x="2583" y="2583"/>
                      </a:cubicBezTo>
                      <a:cubicBezTo>
                        <a:pt x="2395" y="2771"/>
                        <a:pt x="2161" y="2906"/>
                        <a:pt x="1905" y="2974"/>
                      </a:cubicBezTo>
                      <a:cubicBezTo>
                        <a:pt x="1648" y="3043"/>
                        <a:pt x="1378" y="3043"/>
                        <a:pt x="1122" y="2974"/>
                      </a:cubicBezTo>
                      <a:cubicBezTo>
                        <a:pt x="865" y="2906"/>
                        <a:pt x="631" y="2771"/>
                        <a:pt x="444" y="2583"/>
                      </a:cubicBezTo>
                      <a:cubicBezTo>
                        <a:pt x="256" y="2395"/>
                        <a:pt x="121" y="2161"/>
                        <a:pt x="52" y="1905"/>
                      </a:cubicBezTo>
                      <a:cubicBezTo>
                        <a:pt x="-17" y="1648"/>
                        <a:pt x="-17" y="1378"/>
                        <a:pt x="52" y="1121"/>
                      </a:cubicBezTo>
                      <a:cubicBezTo>
                        <a:pt x="121" y="865"/>
                        <a:pt x="256" y="631"/>
                        <a:pt x="444" y="443"/>
                      </a:cubicBezTo>
                      <a:cubicBezTo>
                        <a:pt x="631" y="255"/>
                        <a:pt x="865" y="120"/>
                        <a:pt x="1122" y="52"/>
                      </a:cubicBezTo>
                      <a:cubicBezTo>
                        <a:pt x="1378" y="-17"/>
                        <a:pt x="1648" y="-17"/>
                        <a:pt x="1905" y="52"/>
                      </a:cubicBezTo>
                      <a:cubicBezTo>
                        <a:pt x="2161" y="120"/>
                        <a:pt x="2395" y="255"/>
                        <a:pt x="2583" y="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>
                  <a:off x="885347" y="512607"/>
                  <a:ext cx="408322" cy="408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2266" extrusionOk="0">
                      <a:moveTo>
                        <a:pt x="2266" y="1133"/>
                      </a:moveTo>
                      <a:cubicBezTo>
                        <a:pt x="2266" y="1332"/>
                        <a:pt x="2213" y="1528"/>
                        <a:pt x="2114" y="1700"/>
                      </a:cubicBezTo>
                      <a:cubicBezTo>
                        <a:pt x="2014" y="1873"/>
                        <a:pt x="1871" y="2015"/>
                        <a:pt x="1699" y="2114"/>
                      </a:cubicBezTo>
                      <a:cubicBezTo>
                        <a:pt x="1527" y="2214"/>
                        <a:pt x="1331" y="2266"/>
                        <a:pt x="1133" y="2266"/>
                      </a:cubicBezTo>
                      <a:cubicBezTo>
                        <a:pt x="934" y="2266"/>
                        <a:pt x="738" y="2214"/>
                        <a:pt x="566" y="2114"/>
                      </a:cubicBezTo>
                      <a:cubicBezTo>
                        <a:pt x="394" y="2015"/>
                        <a:pt x="250" y="1873"/>
                        <a:pt x="151" y="1700"/>
                      </a:cubicBezTo>
                      <a:cubicBezTo>
                        <a:pt x="51" y="1528"/>
                        <a:pt x="0" y="1332"/>
                        <a:pt x="0" y="1133"/>
                      </a:cubicBezTo>
                      <a:cubicBezTo>
                        <a:pt x="0" y="934"/>
                        <a:pt x="52" y="739"/>
                        <a:pt x="151" y="567"/>
                      </a:cubicBezTo>
                      <a:cubicBezTo>
                        <a:pt x="251" y="394"/>
                        <a:pt x="394" y="252"/>
                        <a:pt x="566" y="152"/>
                      </a:cubicBezTo>
                      <a:cubicBezTo>
                        <a:pt x="738" y="53"/>
                        <a:pt x="934" y="0"/>
                        <a:pt x="1133" y="0"/>
                      </a:cubicBezTo>
                      <a:cubicBezTo>
                        <a:pt x="1331" y="0"/>
                        <a:pt x="1527" y="53"/>
                        <a:pt x="1699" y="152"/>
                      </a:cubicBezTo>
                      <a:cubicBezTo>
                        <a:pt x="1871" y="252"/>
                        <a:pt x="2014" y="394"/>
                        <a:pt x="2114" y="567"/>
                      </a:cubicBezTo>
                      <a:cubicBezTo>
                        <a:pt x="2213" y="739"/>
                        <a:pt x="2266" y="934"/>
                        <a:pt x="2266" y="11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 txBox="1"/>
                <p:nvPr/>
              </p:nvSpPr>
              <p:spPr>
                <a:xfrm>
                  <a:off x="974625" y="524850"/>
                  <a:ext cx="230100" cy="38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  <p:sp>
          <p:nvSpPr>
            <p:cNvPr id="911" name="Google Shape;911;p15"/>
            <p:cNvSpPr/>
            <p:nvPr/>
          </p:nvSpPr>
          <p:spPr>
            <a:xfrm>
              <a:off x="7692803" y="4639915"/>
              <a:ext cx="1325015" cy="666524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7620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1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5" name="Google Shape;915;p16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916" name="Google Shape;916;p16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917" name="Google Shape;917;p16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918" name="Google Shape;91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9" name="Google Shape;91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0" name="Google Shape;92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1" name="Google Shape;92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27" name="Google Shape;927;p16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6" name="Google Shape;936;p16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37" name="Google Shape;937;p16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9" name="Google Shape;939;p16"/>
          <p:cNvGrpSpPr/>
          <p:nvPr/>
        </p:nvGrpSpPr>
        <p:grpSpPr>
          <a:xfrm>
            <a:off x="-74646" y="129119"/>
            <a:ext cx="9025376" cy="5173283"/>
            <a:chOff x="-74646" y="129119"/>
            <a:chExt cx="9025376" cy="5173283"/>
          </a:xfrm>
        </p:grpSpPr>
        <p:grpSp>
          <p:nvGrpSpPr>
            <p:cNvPr id="940" name="Google Shape;940;p16"/>
            <p:cNvGrpSpPr/>
            <p:nvPr/>
          </p:nvGrpSpPr>
          <p:grpSpPr>
            <a:xfrm>
              <a:off x="-74646" y="4421574"/>
              <a:ext cx="758421" cy="880828"/>
              <a:chOff x="-74646" y="4345374"/>
              <a:chExt cx="758421" cy="880828"/>
            </a:xfrm>
          </p:grpSpPr>
          <p:grpSp>
            <p:nvGrpSpPr>
              <p:cNvPr id="941" name="Google Shape;941;p16"/>
              <p:cNvGrpSpPr/>
              <p:nvPr/>
            </p:nvGrpSpPr>
            <p:grpSpPr>
              <a:xfrm>
                <a:off x="51963" y="4740030"/>
                <a:ext cx="296991" cy="486172"/>
                <a:chOff x="4669157" y="4085142"/>
                <a:chExt cx="469923" cy="733512"/>
              </a:xfrm>
            </p:grpSpPr>
            <p:sp>
              <p:nvSpPr>
                <p:cNvPr id="942" name="Google Shape;942;p16"/>
                <p:cNvSpPr/>
                <p:nvPr/>
              </p:nvSpPr>
              <p:spPr>
                <a:xfrm>
                  <a:off x="4669157" y="4701427"/>
                  <a:ext cx="110789" cy="1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92" extrusionOk="0">
                      <a:moveTo>
                        <a:pt x="121" y="81"/>
                      </a:moveTo>
                      <a:cubicBezTo>
                        <a:pt x="119" y="100"/>
                        <a:pt x="-85" y="614"/>
                        <a:pt x="42" y="663"/>
                      </a:cubicBezTo>
                      <a:cubicBezTo>
                        <a:pt x="170" y="712"/>
                        <a:pt x="600" y="694"/>
                        <a:pt x="649" y="645"/>
                      </a:cubicBezTo>
                      <a:cubicBezTo>
                        <a:pt x="697" y="597"/>
                        <a:pt x="394" y="160"/>
                        <a:pt x="394" y="69"/>
                      </a:cubicBezTo>
                      <a:cubicBezTo>
                        <a:pt x="394" y="-22"/>
                        <a:pt x="133" y="-28"/>
                        <a:pt x="121" y="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6"/>
                <p:cNvSpPr/>
                <p:nvPr/>
              </p:nvSpPr>
              <p:spPr>
                <a:xfrm>
                  <a:off x="4946977" y="4709558"/>
                  <a:ext cx="192102" cy="8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502" extrusionOk="0">
                      <a:moveTo>
                        <a:pt x="31" y="18"/>
                      </a:moveTo>
                      <a:cubicBezTo>
                        <a:pt x="31" y="18"/>
                        <a:pt x="-26" y="426"/>
                        <a:pt x="15" y="466"/>
                      </a:cubicBezTo>
                      <a:cubicBezTo>
                        <a:pt x="57" y="506"/>
                        <a:pt x="1118" y="518"/>
                        <a:pt x="1131" y="471"/>
                      </a:cubicBezTo>
                      <a:cubicBezTo>
                        <a:pt x="1186" y="286"/>
                        <a:pt x="391" y="66"/>
                        <a:pt x="349" y="21"/>
                      </a:cubicBezTo>
                      <a:cubicBezTo>
                        <a:pt x="307" y="-25"/>
                        <a:pt x="31" y="18"/>
                        <a:pt x="31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6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6"/>
              <p:cNvSpPr/>
              <p:nvPr/>
            </p:nvSpPr>
            <p:spPr>
              <a:xfrm flipH="1">
                <a:off x="427516" y="4412714"/>
                <a:ext cx="188169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 flipH="1">
                <a:off x="141047" y="4542421"/>
                <a:ext cx="159138" cy="18057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36" extrusionOk="0">
                    <a:moveTo>
                      <a:pt x="1597" y="0"/>
                    </a:moveTo>
                    <a:cubicBezTo>
                      <a:pt x="1597" y="0"/>
                      <a:pt x="1190" y="54"/>
                      <a:pt x="968" y="455"/>
                    </a:cubicBezTo>
                    <a:cubicBezTo>
                      <a:pt x="776" y="804"/>
                      <a:pt x="371" y="1405"/>
                      <a:pt x="371" y="1405"/>
                    </a:cubicBezTo>
                    <a:lnTo>
                      <a:pt x="0" y="1621"/>
                    </a:lnTo>
                    <a:lnTo>
                      <a:pt x="156" y="1836"/>
                    </a:lnTo>
                    <a:cubicBezTo>
                      <a:pt x="156" y="1836"/>
                      <a:pt x="682" y="1669"/>
                      <a:pt x="944" y="1489"/>
                    </a:cubicBezTo>
                    <a:cubicBezTo>
                      <a:pt x="1208" y="1310"/>
                      <a:pt x="1603" y="222"/>
                      <a:pt x="1615" y="132"/>
                    </a:cubicBezTo>
                    <a:cubicBezTo>
                      <a:pt x="1627" y="42"/>
                      <a:pt x="1597" y="0"/>
                      <a:pt x="1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 flipH="1">
                <a:off x="31281" y="4538586"/>
                <a:ext cx="190412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253" extrusionOk="0">
                    <a:moveTo>
                      <a:pt x="297" y="51"/>
                    </a:moveTo>
                    <a:cubicBezTo>
                      <a:pt x="247" y="104"/>
                      <a:pt x="63" y="472"/>
                      <a:pt x="14" y="745"/>
                    </a:cubicBezTo>
                    <a:cubicBezTo>
                      <a:pt x="-36" y="1019"/>
                      <a:pt x="63" y="2190"/>
                      <a:pt x="63" y="2190"/>
                    </a:cubicBezTo>
                    <a:lnTo>
                      <a:pt x="1163" y="2253"/>
                    </a:lnTo>
                    <a:cubicBezTo>
                      <a:pt x="1163" y="2253"/>
                      <a:pt x="1311" y="884"/>
                      <a:pt x="1360" y="772"/>
                    </a:cubicBezTo>
                    <a:cubicBezTo>
                      <a:pt x="1410" y="660"/>
                      <a:pt x="1576" y="241"/>
                      <a:pt x="1576" y="241"/>
                    </a:cubicBezTo>
                    <a:cubicBezTo>
                      <a:pt x="1576" y="241"/>
                      <a:pt x="1369" y="79"/>
                      <a:pt x="1001" y="28"/>
                    </a:cubicBezTo>
                    <a:cubicBezTo>
                      <a:pt x="669" y="-18"/>
                      <a:pt x="346" y="-3"/>
                      <a:pt x="297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 flipH="1">
                <a:off x="80068" y="4420565"/>
                <a:ext cx="79766" cy="10110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28" extrusionOk="0">
                    <a:moveTo>
                      <a:pt x="773" y="646"/>
                    </a:moveTo>
                    <a:cubicBezTo>
                      <a:pt x="773" y="646"/>
                      <a:pt x="615" y="998"/>
                      <a:pt x="314" y="1026"/>
                    </a:cubicBezTo>
                    <a:cubicBezTo>
                      <a:pt x="14" y="1055"/>
                      <a:pt x="-36" y="818"/>
                      <a:pt x="19" y="590"/>
                    </a:cubicBezTo>
                    <a:cubicBezTo>
                      <a:pt x="88" y="304"/>
                      <a:pt x="379" y="-7"/>
                      <a:pt x="474" y="1"/>
                    </a:cubicBezTo>
                    <a:cubicBezTo>
                      <a:pt x="570" y="9"/>
                      <a:pt x="799" y="345"/>
                      <a:pt x="809" y="443"/>
                    </a:cubicBezTo>
                    <a:cubicBezTo>
                      <a:pt x="818" y="541"/>
                      <a:pt x="773" y="646"/>
                      <a:pt x="773" y="64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 flipH="1">
                <a:off x="76895" y="4479615"/>
                <a:ext cx="78979" cy="97957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96" extrusionOk="0">
                    <a:moveTo>
                      <a:pt x="697" y="0"/>
                    </a:moveTo>
                    <a:cubicBezTo>
                      <a:pt x="697" y="0"/>
                      <a:pt x="548" y="425"/>
                      <a:pt x="524" y="520"/>
                    </a:cubicBezTo>
                    <a:cubicBezTo>
                      <a:pt x="500" y="616"/>
                      <a:pt x="530" y="634"/>
                      <a:pt x="530" y="634"/>
                    </a:cubicBezTo>
                    <a:cubicBezTo>
                      <a:pt x="530" y="634"/>
                      <a:pt x="820" y="650"/>
                      <a:pt x="802" y="698"/>
                    </a:cubicBezTo>
                    <a:cubicBezTo>
                      <a:pt x="784" y="746"/>
                      <a:pt x="429" y="1070"/>
                      <a:pt x="189" y="981"/>
                    </a:cubicBezTo>
                    <a:cubicBezTo>
                      <a:pt x="-50" y="891"/>
                      <a:pt x="3" y="690"/>
                      <a:pt x="9" y="654"/>
                    </a:cubicBezTo>
                    <a:cubicBezTo>
                      <a:pt x="15" y="618"/>
                      <a:pt x="21" y="617"/>
                      <a:pt x="21" y="617"/>
                    </a:cubicBezTo>
                    <a:lnTo>
                      <a:pt x="183" y="598"/>
                    </a:lnTo>
                    <a:cubicBezTo>
                      <a:pt x="183" y="598"/>
                      <a:pt x="314" y="119"/>
                      <a:pt x="356" y="77"/>
                    </a:cubicBezTo>
                    <a:cubicBezTo>
                      <a:pt x="398" y="36"/>
                      <a:pt x="697" y="0"/>
                      <a:pt x="697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 flipH="1">
                <a:off x="330478" y="4557173"/>
                <a:ext cx="85667" cy="92547"/>
              </a:xfrm>
              <a:custGeom>
                <a:avLst/>
                <a:gdLst/>
                <a:ahLst/>
                <a:cxnLst/>
                <a:rect l="l" t="t" r="r" b="b"/>
                <a:pathLst>
                  <a:path w="871" h="941" extrusionOk="0">
                    <a:moveTo>
                      <a:pt x="377" y="0"/>
                    </a:moveTo>
                    <a:lnTo>
                      <a:pt x="871" y="269"/>
                    </a:lnTo>
                    <a:lnTo>
                      <a:pt x="557" y="941"/>
                    </a:lnTo>
                    <a:lnTo>
                      <a:pt x="0" y="618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 flipH="1">
                <a:off x="-74646" y="4565337"/>
                <a:ext cx="456662" cy="29770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3027" extrusionOk="0">
                    <a:moveTo>
                      <a:pt x="467" y="0"/>
                    </a:moveTo>
                    <a:lnTo>
                      <a:pt x="0" y="885"/>
                    </a:lnTo>
                    <a:lnTo>
                      <a:pt x="4152" y="3027"/>
                    </a:lnTo>
                    <a:cubicBezTo>
                      <a:pt x="4152" y="3027"/>
                      <a:pt x="4410" y="3042"/>
                      <a:pt x="4580" y="2689"/>
                    </a:cubicBezTo>
                    <a:cubicBezTo>
                      <a:pt x="4764" y="2308"/>
                      <a:pt x="4487" y="2130"/>
                      <a:pt x="4487" y="2130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 flipH="1">
                <a:off x="359298" y="4345374"/>
                <a:ext cx="324477" cy="324451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5206" extrusionOk="0">
                    <a:moveTo>
                      <a:pt x="2736" y="4"/>
                    </a:moveTo>
                    <a:cubicBezTo>
                      <a:pt x="1301" y="-69"/>
                      <a:pt x="77" y="1035"/>
                      <a:pt x="4" y="2471"/>
                    </a:cubicBezTo>
                    <a:cubicBezTo>
                      <a:pt x="-69" y="3906"/>
                      <a:pt x="1035" y="5129"/>
                      <a:pt x="2471" y="5202"/>
                    </a:cubicBezTo>
                    <a:cubicBezTo>
                      <a:pt x="3907" y="5275"/>
                      <a:pt x="5130" y="4171"/>
                      <a:pt x="5203" y="2736"/>
                    </a:cubicBezTo>
                    <a:cubicBezTo>
                      <a:pt x="5277" y="1301"/>
                      <a:pt x="4172" y="77"/>
                      <a:pt x="2736" y="4"/>
                    </a:cubicBezTo>
                    <a:moveTo>
                      <a:pt x="2500" y="4629"/>
                    </a:moveTo>
                    <a:cubicBezTo>
                      <a:pt x="1382" y="4571"/>
                      <a:pt x="521" y="3619"/>
                      <a:pt x="578" y="2500"/>
                    </a:cubicBezTo>
                    <a:cubicBezTo>
                      <a:pt x="635" y="1381"/>
                      <a:pt x="1588" y="521"/>
                      <a:pt x="2707" y="578"/>
                    </a:cubicBezTo>
                    <a:cubicBezTo>
                      <a:pt x="3826" y="635"/>
                      <a:pt x="4687" y="1588"/>
                      <a:pt x="4630" y="2707"/>
                    </a:cubicBezTo>
                    <a:cubicBezTo>
                      <a:pt x="4573" y="3825"/>
                      <a:pt x="3619" y="4686"/>
                      <a:pt x="2500" y="4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 flipH="1">
                <a:off x="268712" y="4683160"/>
                <a:ext cx="48194" cy="4376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45" extrusionOk="0">
                    <a:moveTo>
                      <a:pt x="9" y="163"/>
                    </a:moveTo>
                    <a:cubicBezTo>
                      <a:pt x="64" y="69"/>
                      <a:pt x="261" y="-60"/>
                      <a:pt x="423" y="30"/>
                    </a:cubicBezTo>
                    <a:cubicBezTo>
                      <a:pt x="585" y="121"/>
                      <a:pt x="423" y="451"/>
                      <a:pt x="261" y="444"/>
                    </a:cubicBezTo>
                    <a:cubicBezTo>
                      <a:pt x="100" y="438"/>
                      <a:pt x="-36" y="240"/>
                      <a:pt x="9" y="163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 flipH="1">
                <a:off x="4729" y="4814360"/>
                <a:ext cx="46719" cy="4465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54" extrusionOk="0">
                    <a:moveTo>
                      <a:pt x="472" y="216"/>
                    </a:moveTo>
                    <a:cubicBezTo>
                      <a:pt x="442" y="320"/>
                      <a:pt x="282" y="494"/>
                      <a:pt x="103" y="445"/>
                    </a:cubicBezTo>
                    <a:cubicBezTo>
                      <a:pt x="-76" y="397"/>
                      <a:pt x="1" y="38"/>
                      <a:pt x="159" y="4"/>
                    </a:cubicBezTo>
                    <a:cubicBezTo>
                      <a:pt x="317" y="-29"/>
                      <a:pt x="497" y="129"/>
                      <a:pt x="472" y="21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 flipH="1">
                <a:off x="-6680" y="4795378"/>
                <a:ext cx="41506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9" extrusionOk="0">
                    <a:moveTo>
                      <a:pt x="0" y="265"/>
                    </a:moveTo>
                    <a:lnTo>
                      <a:pt x="170" y="0"/>
                    </a:lnTo>
                    <a:lnTo>
                      <a:pt x="422" y="117"/>
                    </a:lnTo>
                    <a:cubicBezTo>
                      <a:pt x="422" y="117"/>
                      <a:pt x="323" y="337"/>
                      <a:pt x="269" y="413"/>
                    </a:cubicBezTo>
                    <a:cubicBezTo>
                      <a:pt x="215" y="489"/>
                      <a:pt x="0" y="265"/>
                      <a:pt x="0" y="265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 flipH="1">
                <a:off x="-51629" y="4550092"/>
                <a:ext cx="133566" cy="2735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781" extrusionOk="0">
                    <a:moveTo>
                      <a:pt x="162" y="0"/>
                    </a:moveTo>
                    <a:cubicBezTo>
                      <a:pt x="162" y="0"/>
                      <a:pt x="431" y="48"/>
                      <a:pt x="676" y="293"/>
                    </a:cubicBezTo>
                    <a:cubicBezTo>
                      <a:pt x="922" y="537"/>
                      <a:pt x="1359" y="1398"/>
                      <a:pt x="1358" y="1641"/>
                    </a:cubicBezTo>
                    <a:cubicBezTo>
                      <a:pt x="1357" y="1977"/>
                      <a:pt x="880" y="2781"/>
                      <a:pt x="880" y="2781"/>
                    </a:cubicBezTo>
                    <a:lnTo>
                      <a:pt x="563" y="2578"/>
                    </a:lnTo>
                    <a:cubicBezTo>
                      <a:pt x="563" y="2578"/>
                      <a:pt x="838" y="1980"/>
                      <a:pt x="820" y="1650"/>
                    </a:cubicBezTo>
                    <a:cubicBezTo>
                      <a:pt x="802" y="1321"/>
                      <a:pt x="0" y="645"/>
                      <a:pt x="0" y="645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 rot="2703460" flipH="1">
                <a:off x="68105" y="4388545"/>
                <a:ext cx="63928" cy="11762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96" extrusionOk="0">
                    <a:moveTo>
                      <a:pt x="158" y="906"/>
                    </a:moveTo>
                    <a:cubicBezTo>
                      <a:pt x="158" y="906"/>
                      <a:pt x="206" y="685"/>
                      <a:pt x="206" y="610"/>
                    </a:cubicBezTo>
                    <a:cubicBezTo>
                      <a:pt x="206" y="535"/>
                      <a:pt x="-32" y="345"/>
                      <a:pt x="3" y="178"/>
                    </a:cubicBezTo>
                    <a:cubicBezTo>
                      <a:pt x="39" y="10"/>
                      <a:pt x="242" y="-43"/>
                      <a:pt x="334" y="37"/>
                    </a:cubicBezTo>
                    <a:cubicBezTo>
                      <a:pt x="427" y="116"/>
                      <a:pt x="450" y="359"/>
                      <a:pt x="476" y="412"/>
                    </a:cubicBezTo>
                    <a:cubicBezTo>
                      <a:pt x="503" y="465"/>
                      <a:pt x="578" y="416"/>
                      <a:pt x="604" y="509"/>
                    </a:cubicBezTo>
                    <a:cubicBezTo>
                      <a:pt x="631" y="601"/>
                      <a:pt x="574" y="668"/>
                      <a:pt x="613" y="730"/>
                    </a:cubicBezTo>
                    <a:cubicBezTo>
                      <a:pt x="653" y="791"/>
                      <a:pt x="683" y="880"/>
                      <a:pt x="577" y="977"/>
                    </a:cubicBezTo>
                    <a:cubicBezTo>
                      <a:pt x="471" y="1074"/>
                      <a:pt x="233" y="1219"/>
                      <a:pt x="140" y="1193"/>
                    </a:cubicBezTo>
                    <a:cubicBezTo>
                      <a:pt x="48" y="1166"/>
                      <a:pt x="17" y="1074"/>
                      <a:pt x="39" y="1030"/>
                    </a:cubicBezTo>
                    <a:cubicBezTo>
                      <a:pt x="61" y="985"/>
                      <a:pt x="158" y="906"/>
                      <a:pt x="158" y="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 rot="2703460" flipH="1">
                <a:off x="74395" y="4470614"/>
                <a:ext cx="19769" cy="232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 txBox="1"/>
              <p:nvPr/>
            </p:nvSpPr>
            <p:spPr>
              <a:xfrm flipH="1">
                <a:off x="425950" y="4416500"/>
                <a:ext cx="188100" cy="18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6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16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960" name="Google Shape;960;p16"/>
            <p:cNvGrpSpPr/>
            <p:nvPr/>
          </p:nvGrpSpPr>
          <p:grpSpPr>
            <a:xfrm>
              <a:off x="8129825" y="129119"/>
              <a:ext cx="820905" cy="802403"/>
              <a:chOff x="8129825" y="129119"/>
              <a:chExt cx="820905" cy="802403"/>
            </a:xfrm>
          </p:grpSpPr>
          <p:grpSp>
            <p:nvGrpSpPr>
              <p:cNvPr id="961" name="Google Shape;961;p16"/>
              <p:cNvGrpSpPr/>
              <p:nvPr/>
            </p:nvGrpSpPr>
            <p:grpSpPr>
              <a:xfrm>
                <a:off x="8129825" y="129119"/>
                <a:ext cx="334355" cy="334305"/>
                <a:chOff x="7329443" y="3322343"/>
                <a:chExt cx="777751" cy="777634"/>
              </a:xfrm>
            </p:grpSpPr>
            <p:sp>
              <p:nvSpPr>
                <p:cNvPr id="962" name="Google Shape;962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grpSp>
            <p:nvGrpSpPr>
              <p:cNvPr id="966" name="Google Shape;966;p16"/>
              <p:cNvGrpSpPr/>
              <p:nvPr/>
            </p:nvGrpSpPr>
            <p:grpSpPr>
              <a:xfrm>
                <a:off x="8464169" y="445033"/>
                <a:ext cx="486561" cy="486488"/>
                <a:chOff x="7329443" y="3322343"/>
                <a:chExt cx="777751" cy="777634"/>
              </a:xfrm>
            </p:grpSpPr>
            <p:sp>
              <p:nvSpPr>
                <p:cNvPr id="967" name="Google Shape;967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Proyectos_Data_Science\Windows_PowerShell\PROYECTOS\06%20-%20ML\docs\plots\forecast_best_model_plotl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3801035" y="1071500"/>
            <a:ext cx="4838265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💊 </a:t>
            </a:r>
            <a:br>
              <a:rPr lang="es-ES" dirty="0"/>
            </a:br>
            <a:r>
              <a:rPr lang="es-ES" dirty="0" err="1"/>
              <a:t>Pharma</a:t>
            </a:r>
            <a:r>
              <a:rPr lang="es-ES" dirty="0"/>
              <a:t> Sales </a:t>
            </a:r>
            <a:r>
              <a:rPr lang="es-ES" dirty="0" err="1"/>
              <a:t>Forecasting</a:t>
            </a:r>
            <a:r>
              <a:rPr lang="es-ES" dirty="0"/>
              <a:t> &amp;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1574" name="Google Shape;1574;p28"/>
          <p:cNvSpPr txBox="1">
            <a:spLocks noGrp="1"/>
          </p:cNvSpPr>
          <p:nvPr>
            <p:ph type="subTitle" idx="1"/>
          </p:nvPr>
        </p:nvSpPr>
        <p:spPr>
          <a:xfrm>
            <a:off x="6033247" y="3977161"/>
            <a:ext cx="2296506" cy="647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S" dirty="0"/>
              <a:t>Ana Gutiérrez Méndez</a:t>
            </a:r>
          </a:p>
          <a:p>
            <a:pPr marL="0" lvl="0" indent="0" algn="ctr"/>
            <a:r>
              <a:rPr lang="es-ES" dirty="0" err="1"/>
              <a:t>The</a:t>
            </a:r>
            <a:r>
              <a:rPr lang="es-ES" dirty="0"/>
              <a:t> Bridge, 09/2025</a:t>
            </a:r>
            <a:endParaRPr dirty="0"/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 dirty="0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 dirty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5A7CF-B192-D969-428C-47C0B6445DD5}"/>
              </a:ext>
            </a:extLst>
          </p:cNvPr>
          <p:cNvSpPr txBox="1"/>
          <p:nvPr/>
        </p:nvSpPr>
        <p:spPr>
          <a:xfrm>
            <a:off x="3801035" y="3288102"/>
            <a:ext cx="4961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r>
              <a:rPr lang="es-ES" i="1" dirty="0"/>
              <a:t>Aspectos técnicos del modelo de Machine </a:t>
            </a:r>
            <a:r>
              <a:rPr lang="es-ES" i="1" dirty="0" err="1"/>
              <a:t>Learning</a:t>
            </a:r>
            <a:endParaRPr lang="es-E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0D24707F-BDAB-9AA8-0A5B-C58AD7B0B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Clustering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A562B7AC-03CA-67B1-ED33-100865F9980A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08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633F12-9D56-8575-8A5B-91B17998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285875"/>
            <a:ext cx="2115358" cy="15865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58C6F0-6B61-4B18-F909-C0F54733B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26" y="1234840"/>
            <a:ext cx="2589424" cy="26738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1A7827-4090-17F7-79D5-F924C6A72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" y="2872394"/>
            <a:ext cx="5326380" cy="16180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23;p31">
            <a:extLst>
              <a:ext uri="{FF2B5EF4-FFF2-40B4-BE49-F238E27FC236}">
                <a16:creationId xmlns:a16="http://schemas.microsoft.com/office/drawing/2014/main" id="{9EC4D8AE-72E4-5A6F-2658-C75865C3E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 en streamlit</a:t>
            </a:r>
            <a:endParaRPr dirty="0"/>
          </a:p>
        </p:txBody>
      </p:sp>
      <p:sp>
        <p:nvSpPr>
          <p:cNvPr id="8" name="Google Shape;1732;p32">
            <a:extLst>
              <a:ext uri="{FF2B5EF4-FFF2-40B4-BE49-F238E27FC236}">
                <a16:creationId xmlns:a16="http://schemas.microsoft.com/office/drawing/2014/main" id="{49463483-ED16-9AA4-414B-E79074CEA87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09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09B144-68D0-D5F8-A2C0-96FC38E2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1" y="1214658"/>
            <a:ext cx="7591451" cy="2991684"/>
          </a:xfrm>
          <a:prstGeom prst="rect">
            <a:avLst/>
          </a:prstGeom>
        </p:spPr>
      </p:pic>
      <p:grpSp>
        <p:nvGrpSpPr>
          <p:cNvPr id="1733" name="Google Shape;1733;p32"/>
          <p:cNvGrpSpPr/>
          <p:nvPr/>
        </p:nvGrpSpPr>
        <p:grpSpPr>
          <a:xfrm>
            <a:off x="297009" y="3195961"/>
            <a:ext cx="2721400" cy="1531530"/>
            <a:chOff x="4487383" y="1618444"/>
            <a:chExt cx="4308265" cy="2309781"/>
          </a:xfrm>
        </p:grpSpPr>
        <p:sp>
          <p:nvSpPr>
            <p:cNvPr id="1734" name="Google Shape;1734;p32"/>
            <p:cNvSpPr/>
            <p:nvPr/>
          </p:nvSpPr>
          <p:spPr>
            <a:xfrm flipH="1">
              <a:off x="5660561" y="3850300"/>
              <a:ext cx="1333754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 flipH="1">
              <a:off x="7746170" y="3850300"/>
              <a:ext cx="1049478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2"/>
            <p:cNvGrpSpPr/>
            <p:nvPr/>
          </p:nvGrpSpPr>
          <p:grpSpPr>
            <a:xfrm>
              <a:off x="5100639" y="1823929"/>
              <a:ext cx="2441940" cy="1895275"/>
              <a:chOff x="1677639" y="1666042"/>
              <a:chExt cx="2441940" cy="1895275"/>
            </a:xfrm>
          </p:grpSpPr>
          <p:sp>
            <p:nvSpPr>
              <p:cNvPr id="1737" name="Google Shape;1737;p32"/>
              <p:cNvSpPr/>
              <p:nvPr/>
            </p:nvSpPr>
            <p:spPr>
              <a:xfrm>
                <a:off x="1677639" y="1870002"/>
                <a:ext cx="342532" cy="169131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84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9984"/>
                    </a:lnTo>
                    <a:lnTo>
                      <a:pt x="0" y="99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758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517538" y="2266912"/>
                <a:ext cx="342362" cy="129440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7641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7641"/>
                    </a:lnTo>
                    <a:lnTo>
                      <a:pt x="0" y="76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93714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3357098" y="2115805"/>
                <a:ext cx="342532" cy="1445512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8533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8533"/>
                    </a:lnTo>
                    <a:lnTo>
                      <a:pt x="0" y="8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3777047" y="1790722"/>
                <a:ext cx="342532" cy="177059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45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0452"/>
                    </a:lnTo>
                    <a:lnTo>
                      <a:pt x="0" y="104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32"/>
            <p:cNvSpPr/>
            <p:nvPr/>
          </p:nvSpPr>
          <p:spPr>
            <a:xfrm>
              <a:off x="5936475" y="2131587"/>
              <a:ext cx="342362" cy="364554"/>
            </a:xfrm>
            <a:custGeom>
              <a:avLst/>
              <a:gdLst/>
              <a:ahLst/>
              <a:cxnLst/>
              <a:rect l="l" t="t" r="r" b="b"/>
              <a:pathLst>
                <a:path w="2021" h="2152" extrusionOk="0">
                  <a:moveTo>
                    <a:pt x="0" y="0"/>
                  </a:moveTo>
                  <a:lnTo>
                    <a:pt x="2021" y="0"/>
                  </a:lnTo>
                  <a:lnTo>
                    <a:pt x="2021" y="2152"/>
                  </a:lnTo>
                  <a:lnTo>
                    <a:pt x="0" y="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4" name="Google Shape;1744;p32"/>
            <p:cNvGrpSpPr/>
            <p:nvPr/>
          </p:nvGrpSpPr>
          <p:grpSpPr>
            <a:xfrm>
              <a:off x="5100639" y="1823929"/>
              <a:ext cx="2441940" cy="1294404"/>
              <a:chOff x="1677639" y="1666042"/>
              <a:chExt cx="2441940" cy="1294404"/>
            </a:xfrm>
          </p:grpSpPr>
          <p:sp>
            <p:nvSpPr>
              <p:cNvPr id="1745" name="Google Shape;1745;p32"/>
              <p:cNvSpPr/>
              <p:nvPr/>
            </p:nvSpPr>
            <p:spPr>
              <a:xfrm>
                <a:off x="1677639" y="1870002"/>
                <a:ext cx="342532" cy="5009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57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2957"/>
                    </a:lnTo>
                    <a:lnTo>
                      <a:pt x="0" y="2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097588" y="1666042"/>
                <a:ext cx="342532" cy="107316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35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6335"/>
                    </a:lnTo>
                    <a:lnTo>
                      <a:pt x="0" y="6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937148" y="1666042"/>
                <a:ext cx="342532" cy="7389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6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62"/>
                    </a:lnTo>
                    <a:lnTo>
                      <a:pt x="0" y="4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3357098" y="2115805"/>
                <a:ext cx="342532" cy="844641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986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986"/>
                    </a:lnTo>
                    <a:lnTo>
                      <a:pt x="0" y="4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3777047" y="1790722"/>
                <a:ext cx="342532" cy="73334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29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29"/>
                    </a:lnTo>
                    <a:lnTo>
                      <a:pt x="0" y="4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0" name="Google Shape;1750;p32"/>
            <p:cNvSpPr/>
            <p:nvPr/>
          </p:nvSpPr>
          <p:spPr>
            <a:xfrm>
              <a:off x="4487383" y="1763453"/>
              <a:ext cx="3688909" cy="1855635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1454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964544" y="1618444"/>
              <a:ext cx="355406" cy="355406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2098" y="0"/>
                  </a:moveTo>
                  <a:lnTo>
                    <a:pt x="1049" y="282"/>
                  </a:lnTo>
                  <a:lnTo>
                    <a:pt x="0" y="563"/>
                  </a:lnTo>
                  <a:lnTo>
                    <a:pt x="1105" y="994"/>
                  </a:lnTo>
                  <a:lnTo>
                    <a:pt x="1536" y="2098"/>
                  </a:lnTo>
                  <a:lnTo>
                    <a:pt x="1817" y="104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592874" y="28386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7250435" y="2590750"/>
              <a:ext cx="355401" cy="361630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47909" y="3375835"/>
              <a:ext cx="512612" cy="512443"/>
            </a:xfrm>
            <a:custGeom>
              <a:avLst/>
              <a:gdLst/>
              <a:ahLst/>
              <a:cxnLst/>
              <a:rect l="l" t="t" r="r" b="b"/>
              <a:pathLst>
                <a:path w="3026" h="3025" extrusionOk="0">
                  <a:moveTo>
                    <a:pt x="2583" y="443"/>
                  </a:moveTo>
                  <a:cubicBezTo>
                    <a:pt x="2771" y="631"/>
                    <a:pt x="2906" y="865"/>
                    <a:pt x="2975" y="1121"/>
                  </a:cubicBezTo>
                  <a:cubicBezTo>
                    <a:pt x="3044" y="1378"/>
                    <a:pt x="3044" y="1649"/>
                    <a:pt x="2975" y="1905"/>
                  </a:cubicBezTo>
                  <a:cubicBezTo>
                    <a:pt x="2906" y="2162"/>
                    <a:pt x="2771" y="2395"/>
                    <a:pt x="2583" y="2583"/>
                  </a:cubicBezTo>
                  <a:cubicBezTo>
                    <a:pt x="2395" y="2771"/>
                    <a:pt x="2161" y="2906"/>
                    <a:pt x="1905" y="2974"/>
                  </a:cubicBezTo>
                  <a:cubicBezTo>
                    <a:pt x="1648" y="3043"/>
                    <a:pt x="1378" y="3043"/>
                    <a:pt x="1122" y="2974"/>
                  </a:cubicBezTo>
                  <a:cubicBezTo>
                    <a:pt x="865" y="2906"/>
                    <a:pt x="631" y="2771"/>
                    <a:pt x="444" y="2583"/>
                  </a:cubicBezTo>
                  <a:cubicBezTo>
                    <a:pt x="256" y="2395"/>
                    <a:pt x="121" y="2161"/>
                    <a:pt x="52" y="1905"/>
                  </a:cubicBezTo>
                  <a:cubicBezTo>
                    <a:pt x="-17" y="1648"/>
                    <a:pt x="-17" y="1378"/>
                    <a:pt x="52" y="1121"/>
                  </a:cubicBezTo>
                  <a:cubicBezTo>
                    <a:pt x="121" y="865"/>
                    <a:pt x="256" y="631"/>
                    <a:pt x="444" y="443"/>
                  </a:cubicBezTo>
                  <a:cubicBezTo>
                    <a:pt x="631" y="255"/>
                    <a:pt x="865" y="120"/>
                    <a:pt x="1122" y="52"/>
                  </a:cubicBezTo>
                  <a:cubicBezTo>
                    <a:pt x="1378" y="-17"/>
                    <a:pt x="1648" y="-17"/>
                    <a:pt x="1905" y="52"/>
                  </a:cubicBezTo>
                  <a:cubicBezTo>
                    <a:pt x="2161" y="120"/>
                    <a:pt x="2395" y="255"/>
                    <a:pt x="2583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812451" y="3440208"/>
              <a:ext cx="383866" cy="383866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2266" y="1133"/>
                  </a:moveTo>
                  <a:cubicBezTo>
                    <a:pt x="2266" y="1332"/>
                    <a:pt x="2213" y="1528"/>
                    <a:pt x="2114" y="1700"/>
                  </a:cubicBezTo>
                  <a:cubicBezTo>
                    <a:pt x="2014" y="1873"/>
                    <a:pt x="1871" y="2015"/>
                    <a:pt x="1699" y="2114"/>
                  </a:cubicBezTo>
                  <a:cubicBezTo>
                    <a:pt x="1527" y="2214"/>
                    <a:pt x="1331" y="2266"/>
                    <a:pt x="1133" y="2266"/>
                  </a:cubicBezTo>
                  <a:cubicBezTo>
                    <a:pt x="934" y="2266"/>
                    <a:pt x="738" y="2214"/>
                    <a:pt x="566" y="2114"/>
                  </a:cubicBezTo>
                  <a:cubicBezTo>
                    <a:pt x="394" y="2015"/>
                    <a:pt x="250" y="1873"/>
                    <a:pt x="151" y="1700"/>
                  </a:cubicBezTo>
                  <a:cubicBezTo>
                    <a:pt x="51" y="1528"/>
                    <a:pt x="0" y="1332"/>
                    <a:pt x="0" y="1133"/>
                  </a:cubicBezTo>
                  <a:cubicBezTo>
                    <a:pt x="0" y="934"/>
                    <a:pt x="52" y="739"/>
                    <a:pt x="151" y="567"/>
                  </a:cubicBezTo>
                  <a:cubicBezTo>
                    <a:pt x="251" y="394"/>
                    <a:pt x="394" y="252"/>
                    <a:pt x="566" y="152"/>
                  </a:cubicBezTo>
                  <a:cubicBezTo>
                    <a:pt x="738" y="53"/>
                    <a:pt x="934" y="0"/>
                    <a:pt x="1133" y="0"/>
                  </a:cubicBezTo>
                  <a:cubicBezTo>
                    <a:pt x="1331" y="0"/>
                    <a:pt x="1527" y="53"/>
                    <a:pt x="1699" y="152"/>
                  </a:cubicBezTo>
                  <a:cubicBezTo>
                    <a:pt x="1871" y="252"/>
                    <a:pt x="2014" y="394"/>
                    <a:pt x="2114" y="567"/>
                  </a:cubicBezTo>
                  <a:cubicBezTo>
                    <a:pt x="2213" y="739"/>
                    <a:pt x="2266" y="934"/>
                    <a:pt x="2266" y="1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2"/>
            <p:cNvSpPr txBox="1"/>
            <p:nvPr/>
          </p:nvSpPr>
          <p:spPr>
            <a:xfrm>
              <a:off x="5889500" y="3446988"/>
              <a:ext cx="2301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60" b="1" strike="noStrike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260" b="1" strike="noStrike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6436192" y="3795942"/>
              <a:ext cx="158730" cy="88089"/>
            </a:xfrm>
            <a:custGeom>
              <a:avLst/>
              <a:gdLst/>
              <a:ahLst/>
              <a:cxnLst/>
              <a:rect l="l" t="t" r="r" b="b"/>
              <a:pathLst>
                <a:path w="937" h="520" extrusionOk="0">
                  <a:moveTo>
                    <a:pt x="234" y="272"/>
                  </a:moveTo>
                  <a:cubicBezTo>
                    <a:pt x="234" y="272"/>
                    <a:pt x="-37" y="371"/>
                    <a:pt x="4" y="479"/>
                  </a:cubicBezTo>
                  <a:cubicBezTo>
                    <a:pt x="39" y="573"/>
                    <a:pt x="605" y="490"/>
                    <a:pt x="848" y="392"/>
                  </a:cubicBezTo>
                  <a:cubicBezTo>
                    <a:pt x="1090" y="293"/>
                    <a:pt x="764" y="12"/>
                    <a:pt x="728" y="0"/>
                  </a:cubicBezTo>
                  <a:cubicBezTo>
                    <a:pt x="692" y="-12"/>
                    <a:pt x="234" y="272"/>
                    <a:pt x="234" y="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6753822" y="3755793"/>
              <a:ext cx="134675" cy="132473"/>
            </a:xfrm>
            <a:custGeom>
              <a:avLst/>
              <a:gdLst/>
              <a:ahLst/>
              <a:cxnLst/>
              <a:rect l="l" t="t" r="r" b="b"/>
              <a:pathLst>
                <a:path w="795" h="782" extrusionOk="0">
                  <a:moveTo>
                    <a:pt x="138" y="445"/>
                  </a:moveTo>
                  <a:cubicBezTo>
                    <a:pt x="138" y="445"/>
                    <a:pt x="-61" y="688"/>
                    <a:pt x="18" y="772"/>
                  </a:cubicBezTo>
                  <a:cubicBezTo>
                    <a:pt x="88" y="844"/>
                    <a:pt x="565" y="500"/>
                    <a:pt x="748" y="313"/>
                  </a:cubicBezTo>
                  <a:cubicBezTo>
                    <a:pt x="932" y="127"/>
                    <a:pt x="521" y="-3"/>
                    <a:pt x="483" y="0"/>
                  </a:cubicBezTo>
                  <a:cubicBezTo>
                    <a:pt x="446" y="3"/>
                    <a:pt x="138" y="445"/>
                    <a:pt x="138" y="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6468718" y="3330255"/>
              <a:ext cx="127052" cy="525656"/>
            </a:xfrm>
            <a:custGeom>
              <a:avLst/>
              <a:gdLst/>
              <a:ahLst/>
              <a:cxnLst/>
              <a:rect l="l" t="t" r="r" b="b"/>
              <a:pathLst>
                <a:path w="750" h="3103" extrusionOk="0">
                  <a:moveTo>
                    <a:pt x="123" y="310"/>
                  </a:moveTo>
                  <a:cubicBezTo>
                    <a:pt x="123" y="310"/>
                    <a:pt x="195" y="1414"/>
                    <a:pt x="284" y="2025"/>
                  </a:cubicBezTo>
                  <a:cubicBezTo>
                    <a:pt x="374" y="2635"/>
                    <a:pt x="334" y="2806"/>
                    <a:pt x="334" y="2806"/>
                  </a:cubicBezTo>
                  <a:cubicBezTo>
                    <a:pt x="334" y="2806"/>
                    <a:pt x="-57" y="3048"/>
                    <a:pt x="6" y="3093"/>
                  </a:cubicBezTo>
                  <a:cubicBezTo>
                    <a:pt x="69" y="3138"/>
                    <a:pt x="401" y="3026"/>
                    <a:pt x="500" y="2927"/>
                  </a:cubicBezTo>
                  <a:cubicBezTo>
                    <a:pt x="599" y="2828"/>
                    <a:pt x="554" y="2765"/>
                    <a:pt x="554" y="2765"/>
                  </a:cubicBezTo>
                  <a:cubicBezTo>
                    <a:pt x="554" y="2765"/>
                    <a:pt x="706" y="1450"/>
                    <a:pt x="742" y="1001"/>
                  </a:cubicBezTo>
                  <a:cubicBezTo>
                    <a:pt x="778" y="553"/>
                    <a:pt x="679" y="167"/>
                    <a:pt x="679" y="167"/>
                  </a:cubicBezTo>
                  <a:cubicBezTo>
                    <a:pt x="679" y="167"/>
                    <a:pt x="410" y="-58"/>
                    <a:pt x="302" y="14"/>
                  </a:cubicBezTo>
                  <a:cubicBezTo>
                    <a:pt x="195" y="86"/>
                    <a:pt x="123" y="310"/>
                    <a:pt x="123" y="31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6635579" y="3333304"/>
              <a:ext cx="215819" cy="515661"/>
            </a:xfrm>
            <a:custGeom>
              <a:avLst/>
              <a:gdLst/>
              <a:ahLst/>
              <a:cxnLst/>
              <a:rect l="l" t="t" r="r" b="b"/>
              <a:pathLst>
                <a:path w="1274" h="3044" extrusionOk="0">
                  <a:moveTo>
                    <a:pt x="0" y="381"/>
                  </a:moveTo>
                  <a:cubicBezTo>
                    <a:pt x="0" y="381"/>
                    <a:pt x="435" y="1398"/>
                    <a:pt x="723" y="1943"/>
                  </a:cubicBezTo>
                  <a:cubicBezTo>
                    <a:pt x="1011" y="2489"/>
                    <a:pt x="1023" y="2644"/>
                    <a:pt x="1023" y="2644"/>
                  </a:cubicBezTo>
                  <a:cubicBezTo>
                    <a:pt x="1023" y="2644"/>
                    <a:pt x="743" y="3022"/>
                    <a:pt x="817" y="3043"/>
                  </a:cubicBezTo>
                  <a:cubicBezTo>
                    <a:pt x="891" y="3064"/>
                    <a:pt x="1196" y="2792"/>
                    <a:pt x="1256" y="2666"/>
                  </a:cubicBezTo>
                  <a:cubicBezTo>
                    <a:pt x="1316" y="2540"/>
                    <a:pt x="1202" y="2488"/>
                    <a:pt x="1202" y="2488"/>
                  </a:cubicBezTo>
                  <a:cubicBezTo>
                    <a:pt x="1202" y="2488"/>
                    <a:pt x="930" y="1261"/>
                    <a:pt x="814" y="826"/>
                  </a:cubicBezTo>
                  <a:cubicBezTo>
                    <a:pt x="698" y="391"/>
                    <a:pt x="476" y="60"/>
                    <a:pt x="476" y="60"/>
                  </a:cubicBezTo>
                  <a:cubicBezTo>
                    <a:pt x="476" y="60"/>
                    <a:pt x="148" y="-62"/>
                    <a:pt x="70" y="42"/>
                  </a:cubicBezTo>
                  <a:cubicBezTo>
                    <a:pt x="-7" y="145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461772" y="3011778"/>
              <a:ext cx="334909" cy="409107"/>
            </a:xfrm>
            <a:custGeom>
              <a:avLst/>
              <a:gdLst/>
              <a:ahLst/>
              <a:cxnLst/>
              <a:rect l="l" t="t" r="r" b="b"/>
              <a:pathLst>
                <a:path w="1977" h="2415" extrusionOk="0">
                  <a:moveTo>
                    <a:pt x="231" y="45"/>
                  </a:moveTo>
                  <a:cubicBezTo>
                    <a:pt x="231" y="45"/>
                    <a:pt x="20" y="243"/>
                    <a:pt x="2" y="1050"/>
                  </a:cubicBezTo>
                  <a:cubicBezTo>
                    <a:pt x="-16" y="1858"/>
                    <a:pt x="65" y="2415"/>
                    <a:pt x="65" y="2415"/>
                  </a:cubicBezTo>
                  <a:lnTo>
                    <a:pt x="1977" y="2415"/>
                  </a:lnTo>
                  <a:cubicBezTo>
                    <a:pt x="1977" y="2415"/>
                    <a:pt x="1888" y="1500"/>
                    <a:pt x="1771" y="961"/>
                  </a:cubicBezTo>
                  <a:cubicBezTo>
                    <a:pt x="1655" y="423"/>
                    <a:pt x="1268" y="0"/>
                    <a:pt x="1268" y="0"/>
                  </a:cubicBezTo>
                  <a:lnTo>
                    <a:pt x="231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94063" y="2649088"/>
              <a:ext cx="274093" cy="311023"/>
            </a:xfrm>
            <a:custGeom>
              <a:avLst/>
              <a:gdLst/>
              <a:ahLst/>
              <a:cxnLst/>
              <a:rect l="l" t="t" r="r" b="b"/>
              <a:pathLst>
                <a:path w="1618" h="1836" extrusionOk="0">
                  <a:moveTo>
                    <a:pt x="1597" y="0"/>
                  </a:moveTo>
                  <a:cubicBezTo>
                    <a:pt x="1597" y="0"/>
                    <a:pt x="1190" y="54"/>
                    <a:pt x="968" y="455"/>
                  </a:cubicBezTo>
                  <a:cubicBezTo>
                    <a:pt x="776" y="804"/>
                    <a:pt x="371" y="1405"/>
                    <a:pt x="371" y="1405"/>
                  </a:cubicBezTo>
                  <a:lnTo>
                    <a:pt x="0" y="1621"/>
                  </a:lnTo>
                  <a:lnTo>
                    <a:pt x="156" y="1836"/>
                  </a:lnTo>
                  <a:cubicBezTo>
                    <a:pt x="156" y="1836"/>
                    <a:pt x="682" y="1669"/>
                    <a:pt x="944" y="1489"/>
                  </a:cubicBezTo>
                  <a:cubicBezTo>
                    <a:pt x="1208" y="1310"/>
                    <a:pt x="1603" y="222"/>
                    <a:pt x="1615" y="132"/>
                  </a:cubicBezTo>
                  <a:cubicBezTo>
                    <a:pt x="1627" y="42"/>
                    <a:pt x="1597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539359" y="2432423"/>
              <a:ext cx="287476" cy="352357"/>
            </a:xfrm>
            <a:custGeom>
              <a:avLst/>
              <a:gdLst/>
              <a:ahLst/>
              <a:cxnLst/>
              <a:rect l="l" t="t" r="r" b="b"/>
              <a:pathLst>
                <a:path w="1697" h="2080" extrusionOk="0">
                  <a:moveTo>
                    <a:pt x="173" y="284"/>
                  </a:moveTo>
                  <a:cubicBezTo>
                    <a:pt x="173" y="284"/>
                    <a:pt x="285" y="-75"/>
                    <a:pt x="662" y="15"/>
                  </a:cubicBezTo>
                  <a:cubicBezTo>
                    <a:pt x="1039" y="105"/>
                    <a:pt x="1016" y="513"/>
                    <a:pt x="1112" y="591"/>
                  </a:cubicBezTo>
                  <a:cubicBezTo>
                    <a:pt x="1208" y="669"/>
                    <a:pt x="1553" y="773"/>
                    <a:pt x="1651" y="1040"/>
                  </a:cubicBezTo>
                  <a:cubicBezTo>
                    <a:pt x="1743" y="1294"/>
                    <a:pt x="1726" y="1725"/>
                    <a:pt x="1322" y="1953"/>
                  </a:cubicBezTo>
                  <a:cubicBezTo>
                    <a:pt x="837" y="2227"/>
                    <a:pt x="119" y="2014"/>
                    <a:pt x="59" y="1704"/>
                  </a:cubicBezTo>
                  <a:cubicBezTo>
                    <a:pt x="-1" y="1393"/>
                    <a:pt x="-43" y="944"/>
                    <a:pt x="71" y="711"/>
                  </a:cubicBezTo>
                  <a:cubicBezTo>
                    <a:pt x="185" y="477"/>
                    <a:pt x="173" y="284"/>
                    <a:pt x="17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90232" y="2648410"/>
              <a:ext cx="266978" cy="381664"/>
            </a:xfrm>
            <a:custGeom>
              <a:avLst/>
              <a:gdLst/>
              <a:ahLst/>
              <a:cxnLst/>
              <a:rect l="l" t="t" r="r" b="b"/>
              <a:pathLst>
                <a:path w="1576" h="2253" extrusionOk="0">
                  <a:moveTo>
                    <a:pt x="297" y="51"/>
                  </a:moveTo>
                  <a:cubicBezTo>
                    <a:pt x="247" y="104"/>
                    <a:pt x="63" y="472"/>
                    <a:pt x="14" y="745"/>
                  </a:cubicBezTo>
                  <a:cubicBezTo>
                    <a:pt x="-36" y="1019"/>
                    <a:pt x="63" y="2190"/>
                    <a:pt x="63" y="2190"/>
                  </a:cubicBezTo>
                  <a:lnTo>
                    <a:pt x="1163" y="2253"/>
                  </a:lnTo>
                  <a:cubicBezTo>
                    <a:pt x="1163" y="2253"/>
                    <a:pt x="1311" y="884"/>
                    <a:pt x="1360" y="772"/>
                  </a:cubicBezTo>
                  <a:cubicBezTo>
                    <a:pt x="1410" y="660"/>
                    <a:pt x="1576" y="241"/>
                    <a:pt x="1576" y="241"/>
                  </a:cubicBezTo>
                  <a:cubicBezTo>
                    <a:pt x="1576" y="241"/>
                    <a:pt x="1369" y="79"/>
                    <a:pt x="1001" y="28"/>
                  </a:cubicBezTo>
                  <a:cubicBezTo>
                    <a:pt x="669" y="-18"/>
                    <a:pt x="346" y="-3"/>
                    <a:pt x="297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535801" y="2439199"/>
              <a:ext cx="137385" cy="174146"/>
            </a:xfrm>
            <a:custGeom>
              <a:avLst/>
              <a:gdLst/>
              <a:ahLst/>
              <a:cxnLst/>
              <a:rect l="l" t="t" r="r" b="b"/>
              <a:pathLst>
                <a:path w="811" h="1028" extrusionOk="0">
                  <a:moveTo>
                    <a:pt x="773" y="646"/>
                  </a:moveTo>
                  <a:cubicBezTo>
                    <a:pt x="773" y="646"/>
                    <a:pt x="615" y="998"/>
                    <a:pt x="314" y="1026"/>
                  </a:cubicBezTo>
                  <a:cubicBezTo>
                    <a:pt x="14" y="1055"/>
                    <a:pt x="-36" y="818"/>
                    <a:pt x="19" y="590"/>
                  </a:cubicBezTo>
                  <a:cubicBezTo>
                    <a:pt x="88" y="304"/>
                    <a:pt x="379" y="-7"/>
                    <a:pt x="474" y="1"/>
                  </a:cubicBezTo>
                  <a:cubicBezTo>
                    <a:pt x="570" y="9"/>
                    <a:pt x="799" y="345"/>
                    <a:pt x="809" y="443"/>
                  </a:cubicBezTo>
                  <a:cubicBezTo>
                    <a:pt x="818" y="541"/>
                    <a:pt x="773" y="646"/>
                    <a:pt x="773" y="64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543763" y="2552359"/>
              <a:ext cx="136030" cy="168725"/>
            </a:xfrm>
            <a:custGeom>
              <a:avLst/>
              <a:gdLst/>
              <a:ahLst/>
              <a:cxnLst/>
              <a:rect l="l" t="t" r="r" b="b"/>
              <a:pathLst>
                <a:path w="803" h="996" extrusionOk="0">
                  <a:moveTo>
                    <a:pt x="697" y="0"/>
                  </a:moveTo>
                  <a:cubicBezTo>
                    <a:pt x="697" y="0"/>
                    <a:pt x="548" y="425"/>
                    <a:pt x="524" y="520"/>
                  </a:cubicBezTo>
                  <a:cubicBezTo>
                    <a:pt x="500" y="616"/>
                    <a:pt x="530" y="634"/>
                    <a:pt x="530" y="634"/>
                  </a:cubicBezTo>
                  <a:cubicBezTo>
                    <a:pt x="530" y="634"/>
                    <a:pt x="820" y="650"/>
                    <a:pt x="802" y="698"/>
                  </a:cubicBezTo>
                  <a:cubicBezTo>
                    <a:pt x="784" y="746"/>
                    <a:pt x="429" y="1070"/>
                    <a:pt x="189" y="981"/>
                  </a:cubicBezTo>
                  <a:cubicBezTo>
                    <a:pt x="-50" y="891"/>
                    <a:pt x="3" y="690"/>
                    <a:pt x="9" y="654"/>
                  </a:cubicBezTo>
                  <a:cubicBezTo>
                    <a:pt x="15" y="618"/>
                    <a:pt x="21" y="617"/>
                    <a:pt x="21" y="617"/>
                  </a:cubicBezTo>
                  <a:lnTo>
                    <a:pt x="183" y="598"/>
                  </a:lnTo>
                  <a:cubicBezTo>
                    <a:pt x="183" y="598"/>
                    <a:pt x="314" y="119"/>
                    <a:pt x="356" y="77"/>
                  </a:cubicBezTo>
                  <a:cubicBezTo>
                    <a:pt x="398" y="36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568326" y="2435302"/>
              <a:ext cx="119090" cy="130609"/>
            </a:xfrm>
            <a:custGeom>
              <a:avLst/>
              <a:gdLst/>
              <a:ahLst/>
              <a:cxnLst/>
              <a:rect l="l" t="t" r="r" b="b"/>
              <a:pathLst>
                <a:path w="703" h="771" extrusionOk="0">
                  <a:moveTo>
                    <a:pt x="0" y="257"/>
                  </a:moveTo>
                  <a:cubicBezTo>
                    <a:pt x="0" y="257"/>
                    <a:pt x="85" y="178"/>
                    <a:pt x="183" y="137"/>
                  </a:cubicBezTo>
                  <a:cubicBezTo>
                    <a:pt x="263" y="105"/>
                    <a:pt x="311" y="115"/>
                    <a:pt x="311" y="115"/>
                  </a:cubicBezTo>
                  <a:cubicBezTo>
                    <a:pt x="311" y="115"/>
                    <a:pt x="434" y="324"/>
                    <a:pt x="461" y="424"/>
                  </a:cubicBezTo>
                  <a:cubicBezTo>
                    <a:pt x="503" y="581"/>
                    <a:pt x="501" y="771"/>
                    <a:pt x="501" y="771"/>
                  </a:cubicBezTo>
                  <a:cubicBezTo>
                    <a:pt x="501" y="771"/>
                    <a:pt x="670" y="716"/>
                    <a:pt x="697" y="635"/>
                  </a:cubicBezTo>
                  <a:cubicBezTo>
                    <a:pt x="724" y="555"/>
                    <a:pt x="648" y="151"/>
                    <a:pt x="527" y="83"/>
                  </a:cubicBezTo>
                  <a:cubicBezTo>
                    <a:pt x="406" y="16"/>
                    <a:pt x="325" y="-24"/>
                    <a:pt x="222" y="16"/>
                  </a:cubicBezTo>
                  <a:cubicBezTo>
                    <a:pt x="118" y="56"/>
                    <a:pt x="0" y="257"/>
                    <a:pt x="0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644727" y="2552359"/>
              <a:ext cx="43028" cy="29984"/>
            </a:xfrm>
            <a:custGeom>
              <a:avLst/>
              <a:gdLst/>
              <a:ahLst/>
              <a:cxnLst/>
              <a:rect l="l" t="t" r="r" b="b"/>
              <a:pathLst>
                <a:path w="254" h="177" extrusionOk="0">
                  <a:moveTo>
                    <a:pt x="77" y="153"/>
                  </a:moveTo>
                  <a:cubicBezTo>
                    <a:pt x="77" y="153"/>
                    <a:pt x="215" y="219"/>
                    <a:pt x="245" y="135"/>
                  </a:cubicBezTo>
                  <a:cubicBezTo>
                    <a:pt x="275" y="51"/>
                    <a:pt x="221" y="-15"/>
                    <a:pt x="137" y="3"/>
                  </a:cubicBezTo>
                  <a:cubicBezTo>
                    <a:pt x="54" y="21"/>
                    <a:pt x="0" y="111"/>
                    <a:pt x="0" y="111"/>
                  </a:cubicBezTo>
                  <a:lnTo>
                    <a:pt x="77" y="153"/>
                  </a:ln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94338" y="2674498"/>
              <a:ext cx="147550" cy="159408"/>
            </a:xfrm>
            <a:custGeom>
              <a:avLst/>
              <a:gdLst/>
              <a:ahLst/>
              <a:cxnLst/>
              <a:rect l="l" t="t" r="r" b="b"/>
              <a:pathLst>
                <a:path w="871" h="941" extrusionOk="0">
                  <a:moveTo>
                    <a:pt x="377" y="0"/>
                  </a:moveTo>
                  <a:lnTo>
                    <a:pt x="871" y="269"/>
                  </a:lnTo>
                  <a:lnTo>
                    <a:pt x="557" y="941"/>
                  </a:lnTo>
                  <a:lnTo>
                    <a:pt x="0" y="6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53120" y="2688559"/>
              <a:ext cx="786536" cy="512781"/>
            </a:xfrm>
            <a:custGeom>
              <a:avLst/>
              <a:gdLst/>
              <a:ahLst/>
              <a:cxnLst/>
              <a:rect l="l" t="t" r="r" b="b"/>
              <a:pathLst>
                <a:path w="4643" h="3027" extrusionOk="0">
                  <a:moveTo>
                    <a:pt x="467" y="0"/>
                  </a:moveTo>
                  <a:lnTo>
                    <a:pt x="0" y="885"/>
                  </a:lnTo>
                  <a:lnTo>
                    <a:pt x="4152" y="3027"/>
                  </a:lnTo>
                  <a:cubicBezTo>
                    <a:pt x="4152" y="3027"/>
                    <a:pt x="4410" y="3042"/>
                    <a:pt x="4580" y="2689"/>
                  </a:cubicBezTo>
                  <a:cubicBezTo>
                    <a:pt x="4764" y="2308"/>
                    <a:pt x="4487" y="2130"/>
                    <a:pt x="4487" y="2130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300516" y="2114793"/>
              <a:ext cx="881909" cy="881909"/>
            </a:xfrm>
            <a:custGeom>
              <a:avLst/>
              <a:gdLst/>
              <a:ahLst/>
              <a:cxnLst/>
              <a:rect l="l" t="t" r="r" b="b"/>
              <a:pathLst>
                <a:path w="5206" h="5206" extrusionOk="0">
                  <a:moveTo>
                    <a:pt x="2736" y="4"/>
                  </a:moveTo>
                  <a:cubicBezTo>
                    <a:pt x="1301" y="-69"/>
                    <a:pt x="77" y="1035"/>
                    <a:pt x="4" y="2471"/>
                  </a:cubicBezTo>
                  <a:cubicBezTo>
                    <a:pt x="-69" y="3906"/>
                    <a:pt x="1035" y="5129"/>
                    <a:pt x="2471" y="5202"/>
                  </a:cubicBezTo>
                  <a:cubicBezTo>
                    <a:pt x="3907" y="5275"/>
                    <a:pt x="5130" y="4171"/>
                    <a:pt x="5203" y="2736"/>
                  </a:cubicBezTo>
                  <a:cubicBezTo>
                    <a:pt x="5277" y="1301"/>
                    <a:pt x="4172" y="77"/>
                    <a:pt x="2736" y="4"/>
                  </a:cubicBezTo>
                  <a:moveTo>
                    <a:pt x="2500" y="4629"/>
                  </a:moveTo>
                  <a:cubicBezTo>
                    <a:pt x="1382" y="4571"/>
                    <a:pt x="521" y="3619"/>
                    <a:pt x="578" y="2500"/>
                  </a:cubicBezTo>
                  <a:cubicBezTo>
                    <a:pt x="635" y="1381"/>
                    <a:pt x="1588" y="521"/>
                    <a:pt x="2707" y="578"/>
                  </a:cubicBezTo>
                  <a:cubicBezTo>
                    <a:pt x="3826" y="635"/>
                    <a:pt x="4687" y="1588"/>
                    <a:pt x="4630" y="2707"/>
                  </a:cubicBezTo>
                  <a:cubicBezTo>
                    <a:pt x="4573" y="3825"/>
                    <a:pt x="3619" y="4686"/>
                    <a:pt x="2500" y="4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65265" y="2891503"/>
              <a:ext cx="83007" cy="75384"/>
            </a:xfrm>
            <a:custGeom>
              <a:avLst/>
              <a:gdLst/>
              <a:ahLst/>
              <a:cxnLst/>
              <a:rect l="l" t="t" r="r" b="b"/>
              <a:pathLst>
                <a:path w="490" h="445" extrusionOk="0">
                  <a:moveTo>
                    <a:pt x="9" y="163"/>
                  </a:moveTo>
                  <a:cubicBezTo>
                    <a:pt x="64" y="69"/>
                    <a:pt x="261" y="-60"/>
                    <a:pt x="423" y="30"/>
                  </a:cubicBezTo>
                  <a:cubicBezTo>
                    <a:pt x="585" y="121"/>
                    <a:pt x="423" y="451"/>
                    <a:pt x="261" y="444"/>
                  </a:cubicBezTo>
                  <a:cubicBezTo>
                    <a:pt x="100" y="438"/>
                    <a:pt x="-36" y="240"/>
                    <a:pt x="9" y="163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722483" y="3117485"/>
              <a:ext cx="80466" cy="76909"/>
            </a:xfrm>
            <a:custGeom>
              <a:avLst/>
              <a:gdLst/>
              <a:ahLst/>
              <a:cxnLst/>
              <a:rect l="l" t="t" r="r" b="b"/>
              <a:pathLst>
                <a:path w="475" h="454" extrusionOk="0">
                  <a:moveTo>
                    <a:pt x="472" y="216"/>
                  </a:moveTo>
                  <a:cubicBezTo>
                    <a:pt x="442" y="320"/>
                    <a:pt x="282" y="494"/>
                    <a:pt x="103" y="445"/>
                  </a:cubicBezTo>
                  <a:cubicBezTo>
                    <a:pt x="-76" y="397"/>
                    <a:pt x="1" y="38"/>
                    <a:pt x="159" y="4"/>
                  </a:cubicBezTo>
                  <a:cubicBezTo>
                    <a:pt x="317" y="-29"/>
                    <a:pt x="497" y="129"/>
                    <a:pt x="472" y="21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751112" y="3084791"/>
              <a:ext cx="71488" cy="72674"/>
            </a:xfrm>
            <a:custGeom>
              <a:avLst/>
              <a:gdLst/>
              <a:ahLst/>
              <a:cxnLst/>
              <a:rect l="l" t="t" r="r" b="b"/>
              <a:pathLst>
                <a:path w="422" h="429" extrusionOk="0">
                  <a:moveTo>
                    <a:pt x="0" y="265"/>
                  </a:moveTo>
                  <a:lnTo>
                    <a:pt x="170" y="0"/>
                  </a:lnTo>
                  <a:lnTo>
                    <a:pt x="422" y="117"/>
                  </a:lnTo>
                  <a:cubicBezTo>
                    <a:pt x="422" y="117"/>
                    <a:pt x="323" y="337"/>
                    <a:pt x="269" y="413"/>
                  </a:cubicBezTo>
                  <a:cubicBezTo>
                    <a:pt x="215" y="489"/>
                    <a:pt x="0" y="265"/>
                    <a:pt x="0" y="265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669968" y="2662301"/>
              <a:ext cx="230049" cy="471108"/>
            </a:xfrm>
            <a:custGeom>
              <a:avLst/>
              <a:gdLst/>
              <a:ahLst/>
              <a:cxnLst/>
              <a:rect l="l" t="t" r="r" b="b"/>
              <a:pathLst>
                <a:path w="1358" h="2781" extrusionOk="0">
                  <a:moveTo>
                    <a:pt x="162" y="0"/>
                  </a:moveTo>
                  <a:cubicBezTo>
                    <a:pt x="162" y="0"/>
                    <a:pt x="431" y="48"/>
                    <a:pt x="676" y="293"/>
                  </a:cubicBezTo>
                  <a:cubicBezTo>
                    <a:pt x="922" y="537"/>
                    <a:pt x="1359" y="1398"/>
                    <a:pt x="1358" y="1641"/>
                  </a:cubicBezTo>
                  <a:cubicBezTo>
                    <a:pt x="1357" y="1977"/>
                    <a:pt x="880" y="2781"/>
                    <a:pt x="880" y="2781"/>
                  </a:cubicBezTo>
                  <a:lnTo>
                    <a:pt x="563" y="2578"/>
                  </a:lnTo>
                  <a:cubicBezTo>
                    <a:pt x="563" y="2578"/>
                    <a:pt x="838" y="1980"/>
                    <a:pt x="820" y="1650"/>
                  </a:cubicBezTo>
                  <a:cubicBezTo>
                    <a:pt x="802" y="1321"/>
                    <a:pt x="0" y="645"/>
                    <a:pt x="0" y="64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8007742" y="3807631"/>
              <a:ext cx="195490" cy="80636"/>
            </a:xfrm>
            <a:custGeom>
              <a:avLst/>
              <a:gdLst/>
              <a:ahLst/>
              <a:cxnLst/>
              <a:rect l="l" t="t" r="r" b="b"/>
              <a:pathLst>
                <a:path w="1154" h="476" extrusionOk="0">
                  <a:moveTo>
                    <a:pt x="671" y="12"/>
                  </a:moveTo>
                  <a:cubicBezTo>
                    <a:pt x="648" y="47"/>
                    <a:pt x="-12" y="318"/>
                    <a:pt x="0" y="412"/>
                  </a:cubicBezTo>
                  <a:cubicBezTo>
                    <a:pt x="12" y="506"/>
                    <a:pt x="1083" y="483"/>
                    <a:pt x="1142" y="424"/>
                  </a:cubicBezTo>
                  <a:cubicBezTo>
                    <a:pt x="1201" y="365"/>
                    <a:pt x="1024" y="0"/>
                    <a:pt x="1024" y="0"/>
                  </a:cubicBezTo>
                  <a:lnTo>
                    <a:pt x="67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8421423" y="3723099"/>
              <a:ext cx="83177" cy="153648"/>
            </a:xfrm>
            <a:custGeom>
              <a:avLst/>
              <a:gdLst/>
              <a:ahLst/>
              <a:cxnLst/>
              <a:rect l="l" t="t" r="r" b="b"/>
              <a:pathLst>
                <a:path w="491" h="907" extrusionOk="0">
                  <a:moveTo>
                    <a:pt x="77" y="146"/>
                  </a:moveTo>
                  <a:cubicBezTo>
                    <a:pt x="77" y="146"/>
                    <a:pt x="-49" y="793"/>
                    <a:pt x="22" y="876"/>
                  </a:cubicBezTo>
                  <a:cubicBezTo>
                    <a:pt x="93" y="958"/>
                    <a:pt x="305" y="873"/>
                    <a:pt x="446" y="684"/>
                  </a:cubicBezTo>
                  <a:cubicBezTo>
                    <a:pt x="587" y="496"/>
                    <a:pt x="352" y="0"/>
                    <a:pt x="352" y="0"/>
                  </a:cubicBezTo>
                  <a:lnTo>
                    <a:pt x="77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8051447" y="3087840"/>
              <a:ext cx="438922" cy="733852"/>
            </a:xfrm>
            <a:custGeom>
              <a:avLst/>
              <a:gdLst/>
              <a:ahLst/>
              <a:cxnLst/>
              <a:rect l="l" t="t" r="r" b="b"/>
              <a:pathLst>
                <a:path w="2591" h="4332" extrusionOk="0">
                  <a:moveTo>
                    <a:pt x="1" y="188"/>
                  </a:moveTo>
                  <a:cubicBezTo>
                    <a:pt x="1" y="188"/>
                    <a:pt x="-14" y="1181"/>
                    <a:pt x="72" y="2284"/>
                  </a:cubicBezTo>
                  <a:cubicBezTo>
                    <a:pt x="166" y="3496"/>
                    <a:pt x="366" y="4332"/>
                    <a:pt x="366" y="4332"/>
                  </a:cubicBezTo>
                  <a:lnTo>
                    <a:pt x="811" y="4311"/>
                  </a:lnTo>
                  <a:cubicBezTo>
                    <a:pt x="811" y="4311"/>
                    <a:pt x="762" y="3510"/>
                    <a:pt x="743" y="2648"/>
                  </a:cubicBezTo>
                  <a:cubicBezTo>
                    <a:pt x="724" y="1786"/>
                    <a:pt x="707" y="800"/>
                    <a:pt x="707" y="800"/>
                  </a:cubicBezTo>
                  <a:cubicBezTo>
                    <a:pt x="707" y="800"/>
                    <a:pt x="919" y="1989"/>
                    <a:pt x="1390" y="2919"/>
                  </a:cubicBezTo>
                  <a:cubicBezTo>
                    <a:pt x="1785" y="3699"/>
                    <a:pt x="2226" y="4037"/>
                    <a:pt x="2226" y="4037"/>
                  </a:cubicBezTo>
                  <a:lnTo>
                    <a:pt x="2591" y="3814"/>
                  </a:lnTo>
                  <a:cubicBezTo>
                    <a:pt x="2591" y="3814"/>
                    <a:pt x="1967" y="2731"/>
                    <a:pt x="1696" y="1789"/>
                  </a:cubicBezTo>
                  <a:cubicBezTo>
                    <a:pt x="1425" y="847"/>
                    <a:pt x="1284" y="0"/>
                    <a:pt x="1284" y="0"/>
                  </a:cubicBezTo>
                  <a:lnTo>
                    <a:pt x="1" y="1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996053" y="2395662"/>
              <a:ext cx="235808" cy="370144"/>
            </a:xfrm>
            <a:custGeom>
              <a:avLst/>
              <a:gdLst/>
              <a:ahLst/>
              <a:cxnLst/>
              <a:rect l="l" t="t" r="r" b="b"/>
              <a:pathLst>
                <a:path w="1392" h="2185" extrusionOk="0">
                  <a:moveTo>
                    <a:pt x="0" y="15"/>
                  </a:moveTo>
                  <a:cubicBezTo>
                    <a:pt x="0" y="15"/>
                    <a:pt x="-10" y="554"/>
                    <a:pt x="146" y="1107"/>
                  </a:cubicBezTo>
                  <a:cubicBezTo>
                    <a:pt x="303" y="1660"/>
                    <a:pt x="664" y="2185"/>
                    <a:pt x="664" y="2185"/>
                  </a:cubicBezTo>
                  <a:lnTo>
                    <a:pt x="1392" y="2096"/>
                  </a:lnTo>
                  <a:cubicBezTo>
                    <a:pt x="1392" y="2096"/>
                    <a:pt x="843" y="1379"/>
                    <a:pt x="663" y="984"/>
                  </a:cubicBezTo>
                  <a:cubicBezTo>
                    <a:pt x="483" y="588"/>
                    <a:pt x="319" y="0"/>
                    <a:pt x="319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8029425" y="2691439"/>
              <a:ext cx="251563" cy="451288"/>
            </a:xfrm>
            <a:custGeom>
              <a:avLst/>
              <a:gdLst/>
              <a:ahLst/>
              <a:cxnLst/>
              <a:rect l="l" t="t" r="r" b="b"/>
              <a:pathLst>
                <a:path w="1485" h="2664" extrusionOk="0">
                  <a:moveTo>
                    <a:pt x="384" y="134"/>
                  </a:moveTo>
                  <a:cubicBezTo>
                    <a:pt x="384" y="134"/>
                    <a:pt x="22" y="627"/>
                    <a:pt x="5" y="1387"/>
                  </a:cubicBezTo>
                  <a:cubicBezTo>
                    <a:pt x="-13" y="2146"/>
                    <a:pt x="25" y="2658"/>
                    <a:pt x="25" y="2658"/>
                  </a:cubicBezTo>
                  <a:cubicBezTo>
                    <a:pt x="25" y="2658"/>
                    <a:pt x="464" y="2684"/>
                    <a:pt x="826" y="2623"/>
                  </a:cubicBezTo>
                  <a:cubicBezTo>
                    <a:pt x="1179" y="2562"/>
                    <a:pt x="1485" y="2481"/>
                    <a:pt x="1485" y="2481"/>
                  </a:cubicBezTo>
                  <a:cubicBezTo>
                    <a:pt x="1485" y="2481"/>
                    <a:pt x="1355" y="1669"/>
                    <a:pt x="1338" y="1016"/>
                  </a:cubicBezTo>
                  <a:cubicBezTo>
                    <a:pt x="1320" y="363"/>
                    <a:pt x="1196" y="63"/>
                    <a:pt x="985" y="10"/>
                  </a:cubicBezTo>
                  <a:cubicBezTo>
                    <a:pt x="773" y="-43"/>
                    <a:pt x="384" y="134"/>
                    <a:pt x="384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7759736" y="1916423"/>
              <a:ext cx="511426" cy="51159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3019" y="1510"/>
                  </a:moveTo>
                  <a:cubicBezTo>
                    <a:pt x="3019" y="1775"/>
                    <a:pt x="2950" y="2035"/>
                    <a:pt x="2817" y="2265"/>
                  </a:cubicBezTo>
                  <a:cubicBezTo>
                    <a:pt x="2685" y="2494"/>
                    <a:pt x="2494" y="2685"/>
                    <a:pt x="2264" y="2818"/>
                  </a:cubicBezTo>
                  <a:cubicBezTo>
                    <a:pt x="2035" y="2950"/>
                    <a:pt x="1776" y="3020"/>
                    <a:pt x="1510" y="3020"/>
                  </a:cubicBezTo>
                  <a:cubicBezTo>
                    <a:pt x="1245" y="3020"/>
                    <a:pt x="985" y="2950"/>
                    <a:pt x="755" y="2818"/>
                  </a:cubicBezTo>
                  <a:cubicBezTo>
                    <a:pt x="526" y="2685"/>
                    <a:pt x="335" y="2494"/>
                    <a:pt x="202" y="2265"/>
                  </a:cubicBezTo>
                  <a:cubicBezTo>
                    <a:pt x="70" y="2035"/>
                    <a:pt x="0" y="1775"/>
                    <a:pt x="0" y="1510"/>
                  </a:cubicBezTo>
                  <a:cubicBezTo>
                    <a:pt x="0" y="1245"/>
                    <a:pt x="69" y="985"/>
                    <a:pt x="202" y="755"/>
                  </a:cubicBezTo>
                  <a:cubicBezTo>
                    <a:pt x="334" y="526"/>
                    <a:pt x="526" y="335"/>
                    <a:pt x="755" y="203"/>
                  </a:cubicBezTo>
                  <a:cubicBezTo>
                    <a:pt x="985" y="70"/>
                    <a:pt x="1244" y="0"/>
                    <a:pt x="1510" y="0"/>
                  </a:cubicBezTo>
                  <a:cubicBezTo>
                    <a:pt x="1775" y="0"/>
                    <a:pt x="2035" y="70"/>
                    <a:pt x="2264" y="203"/>
                  </a:cubicBezTo>
                  <a:cubicBezTo>
                    <a:pt x="2494" y="335"/>
                    <a:pt x="2685" y="526"/>
                    <a:pt x="2817" y="755"/>
                  </a:cubicBezTo>
                  <a:cubicBezTo>
                    <a:pt x="2950" y="985"/>
                    <a:pt x="3019" y="1245"/>
                    <a:pt x="3019" y="1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7823940" y="1980627"/>
              <a:ext cx="383019" cy="383188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2261" y="1131"/>
                  </a:moveTo>
                  <a:cubicBezTo>
                    <a:pt x="2261" y="1330"/>
                    <a:pt x="2209" y="1524"/>
                    <a:pt x="2110" y="1696"/>
                  </a:cubicBezTo>
                  <a:cubicBezTo>
                    <a:pt x="2011" y="1867"/>
                    <a:pt x="1868" y="2010"/>
                    <a:pt x="1696" y="2110"/>
                  </a:cubicBezTo>
                  <a:cubicBezTo>
                    <a:pt x="1524" y="2209"/>
                    <a:pt x="1330" y="2262"/>
                    <a:pt x="1131" y="2262"/>
                  </a:cubicBezTo>
                  <a:cubicBezTo>
                    <a:pt x="933" y="2262"/>
                    <a:pt x="737" y="2209"/>
                    <a:pt x="565" y="2110"/>
                  </a:cubicBezTo>
                  <a:cubicBezTo>
                    <a:pt x="393" y="2010"/>
                    <a:pt x="251" y="1867"/>
                    <a:pt x="151" y="1696"/>
                  </a:cubicBezTo>
                  <a:cubicBezTo>
                    <a:pt x="52" y="1524"/>
                    <a:pt x="0" y="1330"/>
                    <a:pt x="0" y="1131"/>
                  </a:cubicBezTo>
                  <a:cubicBezTo>
                    <a:pt x="0" y="933"/>
                    <a:pt x="52" y="738"/>
                    <a:pt x="151" y="566"/>
                  </a:cubicBezTo>
                  <a:cubicBezTo>
                    <a:pt x="251" y="394"/>
                    <a:pt x="393" y="251"/>
                    <a:pt x="565" y="152"/>
                  </a:cubicBezTo>
                  <a:cubicBezTo>
                    <a:pt x="737" y="53"/>
                    <a:pt x="932" y="0"/>
                    <a:pt x="1131" y="0"/>
                  </a:cubicBezTo>
                  <a:cubicBezTo>
                    <a:pt x="1329" y="0"/>
                    <a:pt x="1524" y="53"/>
                    <a:pt x="1696" y="152"/>
                  </a:cubicBezTo>
                  <a:cubicBezTo>
                    <a:pt x="1868" y="251"/>
                    <a:pt x="2011" y="394"/>
                    <a:pt x="2110" y="566"/>
                  </a:cubicBezTo>
                  <a:cubicBezTo>
                    <a:pt x="2209" y="738"/>
                    <a:pt x="2261" y="933"/>
                    <a:pt x="2261" y="1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7950483" y="1996550"/>
              <a:ext cx="165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50" b="0" strike="noStrike">
                <a:solidFill>
                  <a:srgbClr val="DAC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7919438" y="2009713"/>
              <a:ext cx="192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5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15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090241" y="2502724"/>
              <a:ext cx="149582" cy="139757"/>
            </a:xfrm>
            <a:custGeom>
              <a:avLst/>
              <a:gdLst/>
              <a:ahLst/>
              <a:cxnLst/>
              <a:rect l="l" t="t" r="r" b="b"/>
              <a:pathLst>
                <a:path w="883" h="825" extrusionOk="0">
                  <a:moveTo>
                    <a:pt x="788" y="593"/>
                  </a:moveTo>
                  <a:cubicBezTo>
                    <a:pt x="788" y="593"/>
                    <a:pt x="538" y="878"/>
                    <a:pt x="247" y="817"/>
                  </a:cubicBezTo>
                  <a:cubicBezTo>
                    <a:pt x="-44" y="757"/>
                    <a:pt x="-44" y="509"/>
                    <a:pt x="74" y="311"/>
                  </a:cubicBezTo>
                  <a:cubicBezTo>
                    <a:pt x="222" y="62"/>
                    <a:pt x="607" y="-27"/>
                    <a:pt x="695" y="8"/>
                  </a:cubicBezTo>
                  <a:cubicBezTo>
                    <a:pt x="782" y="43"/>
                    <a:pt x="900" y="317"/>
                    <a:pt x="881" y="412"/>
                  </a:cubicBezTo>
                  <a:cubicBezTo>
                    <a:pt x="861" y="507"/>
                    <a:pt x="788" y="593"/>
                    <a:pt x="788" y="593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109722" y="2586579"/>
              <a:ext cx="91816" cy="133659"/>
            </a:xfrm>
            <a:custGeom>
              <a:avLst/>
              <a:gdLst/>
              <a:ahLst/>
              <a:cxnLst/>
              <a:rect l="l" t="t" r="r" b="b"/>
              <a:pathLst>
                <a:path w="542" h="789" extrusionOk="0">
                  <a:moveTo>
                    <a:pt x="0" y="789"/>
                  </a:moveTo>
                  <a:cubicBezTo>
                    <a:pt x="91" y="739"/>
                    <a:pt x="193" y="707"/>
                    <a:pt x="295" y="685"/>
                  </a:cubicBezTo>
                  <a:cubicBezTo>
                    <a:pt x="377" y="668"/>
                    <a:pt x="459" y="656"/>
                    <a:pt x="542" y="646"/>
                  </a:cubicBezTo>
                  <a:cubicBezTo>
                    <a:pt x="523" y="550"/>
                    <a:pt x="478" y="311"/>
                    <a:pt x="484" y="200"/>
                  </a:cubicBezTo>
                  <a:cubicBezTo>
                    <a:pt x="491" y="59"/>
                    <a:pt x="491" y="0"/>
                    <a:pt x="491" y="0"/>
                  </a:cubicBezTo>
                  <a:lnTo>
                    <a:pt x="100" y="214"/>
                  </a:lnTo>
                  <a:cubicBezTo>
                    <a:pt x="100" y="214"/>
                    <a:pt x="107" y="362"/>
                    <a:pt x="78" y="539"/>
                  </a:cubicBezTo>
                  <a:cubicBezTo>
                    <a:pt x="61" y="637"/>
                    <a:pt x="27" y="727"/>
                    <a:pt x="0" y="789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7771764" y="2288261"/>
              <a:ext cx="110281" cy="203622"/>
            </a:xfrm>
            <a:custGeom>
              <a:avLst/>
              <a:gdLst/>
              <a:ahLst/>
              <a:cxnLst/>
              <a:rect l="l" t="t" r="r" b="b"/>
              <a:pathLst>
                <a:path w="651" h="1202" extrusionOk="0">
                  <a:moveTo>
                    <a:pt x="528" y="801"/>
                  </a:moveTo>
                  <a:cubicBezTo>
                    <a:pt x="528" y="801"/>
                    <a:pt x="581" y="348"/>
                    <a:pt x="522" y="248"/>
                  </a:cubicBezTo>
                  <a:cubicBezTo>
                    <a:pt x="463" y="148"/>
                    <a:pt x="410" y="437"/>
                    <a:pt x="410" y="437"/>
                  </a:cubicBezTo>
                  <a:cubicBezTo>
                    <a:pt x="410" y="437"/>
                    <a:pt x="122" y="-23"/>
                    <a:pt x="57" y="1"/>
                  </a:cubicBezTo>
                  <a:cubicBezTo>
                    <a:pt x="-8" y="25"/>
                    <a:pt x="-37" y="342"/>
                    <a:pt x="75" y="525"/>
                  </a:cubicBezTo>
                  <a:cubicBezTo>
                    <a:pt x="187" y="707"/>
                    <a:pt x="310" y="813"/>
                    <a:pt x="310" y="813"/>
                  </a:cubicBezTo>
                  <a:cubicBezTo>
                    <a:pt x="310" y="813"/>
                    <a:pt x="304" y="878"/>
                    <a:pt x="310" y="1019"/>
                  </a:cubicBezTo>
                  <a:cubicBezTo>
                    <a:pt x="316" y="1160"/>
                    <a:pt x="334" y="1202"/>
                    <a:pt x="334" y="1202"/>
                  </a:cubicBezTo>
                  <a:lnTo>
                    <a:pt x="651" y="1113"/>
                  </a:lnTo>
                  <a:lnTo>
                    <a:pt x="528" y="801"/>
                  </a:ln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170199" y="2452243"/>
              <a:ext cx="110112" cy="202605"/>
            </a:xfrm>
            <a:custGeom>
              <a:avLst/>
              <a:gdLst/>
              <a:ahLst/>
              <a:cxnLst/>
              <a:rect l="l" t="t" r="r" b="b"/>
              <a:pathLst>
                <a:path w="650" h="1196" extrusionOk="0">
                  <a:moveTo>
                    <a:pt x="158" y="906"/>
                  </a:moveTo>
                  <a:cubicBezTo>
                    <a:pt x="158" y="906"/>
                    <a:pt x="206" y="685"/>
                    <a:pt x="206" y="610"/>
                  </a:cubicBezTo>
                  <a:cubicBezTo>
                    <a:pt x="206" y="535"/>
                    <a:pt x="-32" y="345"/>
                    <a:pt x="3" y="178"/>
                  </a:cubicBezTo>
                  <a:cubicBezTo>
                    <a:pt x="39" y="10"/>
                    <a:pt x="242" y="-43"/>
                    <a:pt x="334" y="37"/>
                  </a:cubicBezTo>
                  <a:cubicBezTo>
                    <a:pt x="427" y="116"/>
                    <a:pt x="450" y="359"/>
                    <a:pt x="476" y="412"/>
                  </a:cubicBezTo>
                  <a:cubicBezTo>
                    <a:pt x="503" y="465"/>
                    <a:pt x="578" y="416"/>
                    <a:pt x="604" y="509"/>
                  </a:cubicBezTo>
                  <a:cubicBezTo>
                    <a:pt x="631" y="601"/>
                    <a:pt x="574" y="668"/>
                    <a:pt x="613" y="730"/>
                  </a:cubicBezTo>
                  <a:cubicBezTo>
                    <a:pt x="653" y="791"/>
                    <a:pt x="683" y="880"/>
                    <a:pt x="577" y="977"/>
                  </a:cubicBezTo>
                  <a:cubicBezTo>
                    <a:pt x="471" y="1074"/>
                    <a:pt x="233" y="1219"/>
                    <a:pt x="140" y="1193"/>
                  </a:cubicBezTo>
                  <a:cubicBezTo>
                    <a:pt x="48" y="1166"/>
                    <a:pt x="17" y="1074"/>
                    <a:pt x="39" y="1030"/>
                  </a:cubicBezTo>
                  <a:cubicBezTo>
                    <a:pt x="61" y="985"/>
                    <a:pt x="158" y="906"/>
                    <a:pt x="158" y="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184937" y="2595218"/>
              <a:ext cx="34050" cy="39979"/>
            </a:xfrm>
            <a:custGeom>
              <a:avLst/>
              <a:gdLst/>
              <a:ahLst/>
              <a:cxnLst/>
              <a:rect l="l" t="t" r="r" b="b"/>
              <a:pathLst>
                <a:path w="201" h="236" extrusionOk="0">
                  <a:moveTo>
                    <a:pt x="39" y="0"/>
                  </a:moveTo>
                  <a:cubicBezTo>
                    <a:pt x="39" y="0"/>
                    <a:pt x="259" y="68"/>
                    <a:pt x="186" y="186"/>
                  </a:cubicBezTo>
                  <a:cubicBezTo>
                    <a:pt x="128" y="279"/>
                    <a:pt x="21" y="232"/>
                    <a:pt x="3" y="130"/>
                  </a:cubicBezTo>
                  <a:cubicBezTo>
                    <a:pt x="-14" y="2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823431" y="2450887"/>
              <a:ext cx="327963" cy="429097"/>
            </a:xfrm>
            <a:custGeom>
              <a:avLst/>
              <a:gdLst/>
              <a:ahLst/>
              <a:cxnLst/>
              <a:rect l="l" t="t" r="r" b="b"/>
              <a:pathLst>
                <a:path w="1936" h="2533" extrusionOk="0">
                  <a:moveTo>
                    <a:pt x="302" y="0"/>
                  </a:moveTo>
                  <a:cubicBezTo>
                    <a:pt x="302" y="0"/>
                    <a:pt x="470" y="645"/>
                    <a:pt x="823" y="1121"/>
                  </a:cubicBezTo>
                  <a:cubicBezTo>
                    <a:pt x="1176" y="1598"/>
                    <a:pt x="1936" y="1650"/>
                    <a:pt x="1936" y="1650"/>
                  </a:cubicBezTo>
                  <a:lnTo>
                    <a:pt x="1468" y="2533"/>
                  </a:lnTo>
                  <a:cubicBezTo>
                    <a:pt x="1468" y="2533"/>
                    <a:pt x="561" y="1903"/>
                    <a:pt x="252" y="1348"/>
                  </a:cubicBezTo>
                  <a:cubicBezTo>
                    <a:pt x="-57" y="792"/>
                    <a:pt x="5" y="59"/>
                    <a:pt x="5" y="5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43"/>
          <p:cNvSpPr txBox="1"/>
          <p:nvPr/>
        </p:nvSpPr>
        <p:spPr>
          <a:xfrm>
            <a:off x="934050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1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5" name="Google Shape;2155;p43"/>
          <p:cNvSpPr txBox="1"/>
          <p:nvPr/>
        </p:nvSpPr>
        <p:spPr>
          <a:xfrm>
            <a:off x="28494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2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7" name="Google Shape;2157;p43"/>
          <p:cNvSpPr txBox="1"/>
          <p:nvPr/>
        </p:nvSpPr>
        <p:spPr>
          <a:xfrm>
            <a:off x="47648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3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9" name="Google Shape;2159;p43"/>
          <p:cNvSpPr txBox="1"/>
          <p:nvPr/>
        </p:nvSpPr>
        <p:spPr>
          <a:xfrm>
            <a:off x="6680248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4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cxnSp>
        <p:nvCxnSpPr>
          <p:cNvPr id="2160" name="Google Shape;2160;p43"/>
          <p:cNvCxnSpPr>
            <a:stCxn id="2161" idx="3"/>
            <a:endCxn id="2162" idx="1"/>
          </p:cNvCxnSpPr>
          <p:nvPr/>
        </p:nvCxnSpPr>
        <p:spPr>
          <a:xfrm>
            <a:off x="1965000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3" name="Google Shape;2163;p43"/>
          <p:cNvCxnSpPr>
            <a:stCxn id="2162" idx="3"/>
            <a:endCxn id="2164" idx="1"/>
          </p:cNvCxnSpPr>
          <p:nvPr/>
        </p:nvCxnSpPr>
        <p:spPr>
          <a:xfrm>
            <a:off x="3880399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43"/>
          <p:cNvCxnSpPr>
            <a:stCxn id="2166" idx="3"/>
            <a:endCxn id="2167" idx="1"/>
          </p:cNvCxnSpPr>
          <p:nvPr/>
        </p:nvCxnSpPr>
        <p:spPr>
          <a:xfrm>
            <a:off x="5846698" y="1812731"/>
            <a:ext cx="13323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43"/>
          <p:cNvCxnSpPr>
            <a:stCxn id="2161" idx="2"/>
            <a:endCxn id="2153" idx="0"/>
          </p:cNvCxnSpPr>
          <p:nvPr/>
        </p:nvCxnSpPr>
        <p:spPr>
          <a:xfrm>
            <a:off x="1698900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43"/>
          <p:cNvCxnSpPr>
            <a:stCxn id="2162" idx="2"/>
            <a:endCxn id="2155" idx="0"/>
          </p:cNvCxnSpPr>
          <p:nvPr/>
        </p:nvCxnSpPr>
        <p:spPr>
          <a:xfrm>
            <a:off x="36142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43"/>
          <p:cNvCxnSpPr>
            <a:stCxn id="2164" idx="2"/>
            <a:endCxn id="2157" idx="0"/>
          </p:cNvCxnSpPr>
          <p:nvPr/>
        </p:nvCxnSpPr>
        <p:spPr>
          <a:xfrm>
            <a:off x="55296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43"/>
          <p:cNvCxnSpPr>
            <a:stCxn id="2167" idx="2"/>
            <a:endCxn id="2159" idx="0"/>
          </p:cNvCxnSpPr>
          <p:nvPr/>
        </p:nvCxnSpPr>
        <p:spPr>
          <a:xfrm>
            <a:off x="7445098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43"/>
          <p:cNvCxnSpPr>
            <a:cxnSpLocks/>
            <a:stCxn id="2153" idx="2"/>
          </p:cNvCxnSpPr>
          <p:nvPr/>
        </p:nvCxnSpPr>
        <p:spPr>
          <a:xfrm>
            <a:off x="1698900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43"/>
          <p:cNvCxnSpPr>
            <a:cxnSpLocks/>
            <a:stCxn id="2155" idx="2"/>
          </p:cNvCxnSpPr>
          <p:nvPr/>
        </p:nvCxnSpPr>
        <p:spPr>
          <a:xfrm>
            <a:off x="36142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4" name="Google Shape;2174;p43"/>
          <p:cNvCxnSpPr>
            <a:cxnSpLocks/>
            <a:stCxn id="2157" idx="2"/>
          </p:cNvCxnSpPr>
          <p:nvPr/>
        </p:nvCxnSpPr>
        <p:spPr>
          <a:xfrm>
            <a:off x="55296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43"/>
          <p:cNvCxnSpPr>
            <a:cxnSpLocks/>
            <a:stCxn id="2159" idx="2"/>
          </p:cNvCxnSpPr>
          <p:nvPr/>
        </p:nvCxnSpPr>
        <p:spPr>
          <a:xfrm>
            <a:off x="7445098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1" name="Google Shape;2161;p43"/>
          <p:cNvSpPr/>
          <p:nvPr/>
        </p:nvSpPr>
        <p:spPr>
          <a:xfrm>
            <a:off x="1432800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3"/>
          <p:cNvSpPr/>
          <p:nvPr/>
        </p:nvSpPr>
        <p:spPr>
          <a:xfrm>
            <a:off x="33481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3"/>
          <p:cNvSpPr/>
          <p:nvPr/>
        </p:nvSpPr>
        <p:spPr>
          <a:xfrm>
            <a:off x="52635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7178998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43"/>
          <p:cNvGrpSpPr/>
          <p:nvPr/>
        </p:nvGrpSpPr>
        <p:grpSpPr>
          <a:xfrm>
            <a:off x="7254060" y="1622004"/>
            <a:ext cx="382075" cy="382054"/>
            <a:chOff x="6846600" y="1233625"/>
            <a:chExt cx="445725" cy="445700"/>
          </a:xfrm>
        </p:grpSpPr>
        <p:sp>
          <p:nvSpPr>
            <p:cNvPr id="2177" name="Google Shape;2177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6846600" y="1233625"/>
              <a:ext cx="445725" cy="263000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8913" y="1936"/>
                  </a:moveTo>
                  <a:lnTo>
                    <a:pt x="12592" y="4482"/>
                  </a:lnTo>
                  <a:lnTo>
                    <a:pt x="12592" y="6320"/>
                  </a:lnTo>
                  <a:lnTo>
                    <a:pt x="11554" y="6320"/>
                  </a:lnTo>
                  <a:lnTo>
                    <a:pt x="11554" y="8395"/>
                  </a:lnTo>
                  <a:lnTo>
                    <a:pt x="12592" y="8395"/>
                  </a:lnTo>
                  <a:lnTo>
                    <a:pt x="12592" y="9433"/>
                  </a:lnTo>
                  <a:lnTo>
                    <a:pt x="5283" y="9433"/>
                  </a:lnTo>
                  <a:lnTo>
                    <a:pt x="5283" y="8395"/>
                  </a:lnTo>
                  <a:lnTo>
                    <a:pt x="6321" y="8395"/>
                  </a:lnTo>
                  <a:lnTo>
                    <a:pt x="6321" y="6320"/>
                  </a:lnTo>
                  <a:lnTo>
                    <a:pt x="5283" y="6320"/>
                  </a:lnTo>
                  <a:lnTo>
                    <a:pt x="5283" y="4482"/>
                  </a:lnTo>
                  <a:lnTo>
                    <a:pt x="8913" y="1936"/>
                  </a:lnTo>
                  <a:close/>
                  <a:moveTo>
                    <a:pt x="1" y="0"/>
                  </a:moveTo>
                  <a:lnTo>
                    <a:pt x="1" y="10519"/>
                  </a:lnTo>
                  <a:lnTo>
                    <a:pt x="17829" y="10519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6846600" y="1522550"/>
              <a:ext cx="445725" cy="103775"/>
            </a:xfrm>
            <a:custGeom>
              <a:avLst/>
              <a:gdLst/>
              <a:ahLst/>
              <a:cxnLst/>
              <a:rect l="l" t="t" r="r" b="b"/>
              <a:pathLst>
                <a:path w="17829" h="4151" extrusionOk="0">
                  <a:moveTo>
                    <a:pt x="9479" y="1038"/>
                  </a:moveTo>
                  <a:lnTo>
                    <a:pt x="9479" y="2075"/>
                  </a:lnTo>
                  <a:lnTo>
                    <a:pt x="8396" y="2075"/>
                  </a:lnTo>
                  <a:lnTo>
                    <a:pt x="8396" y="1038"/>
                  </a:lnTo>
                  <a:close/>
                  <a:moveTo>
                    <a:pt x="1" y="0"/>
                  </a:moveTo>
                  <a:lnTo>
                    <a:pt x="1" y="3113"/>
                  </a:lnTo>
                  <a:lnTo>
                    <a:pt x="6321" y="3113"/>
                  </a:lnTo>
                  <a:lnTo>
                    <a:pt x="6321" y="4150"/>
                  </a:lnTo>
                  <a:lnTo>
                    <a:pt x="11554" y="4150"/>
                  </a:lnTo>
                  <a:lnTo>
                    <a:pt x="11554" y="3113"/>
                  </a:lnTo>
                  <a:lnTo>
                    <a:pt x="17829" y="3113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7030550" y="1391600"/>
              <a:ext cx="25950" cy="51925"/>
            </a:xfrm>
            <a:custGeom>
              <a:avLst/>
              <a:gdLst/>
              <a:ahLst/>
              <a:cxnLst/>
              <a:rect l="l" t="t" r="r" b="b"/>
              <a:pathLst>
                <a:path w="1038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38" y="2076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7004600" y="1313800"/>
              <a:ext cx="130875" cy="51900"/>
            </a:xfrm>
            <a:custGeom>
              <a:avLst/>
              <a:gdLst/>
              <a:ahLst/>
              <a:cxnLst/>
              <a:rect l="l" t="t" r="r" b="b"/>
              <a:pathLst>
                <a:path w="5235" h="2076" extrusionOk="0">
                  <a:moveTo>
                    <a:pt x="2593" y="0"/>
                  </a:moveTo>
                  <a:lnTo>
                    <a:pt x="1" y="1841"/>
                  </a:lnTo>
                  <a:lnTo>
                    <a:pt x="1" y="2075"/>
                  </a:lnTo>
                  <a:lnTo>
                    <a:pt x="5234" y="2075"/>
                  </a:lnTo>
                  <a:lnTo>
                    <a:pt x="5234" y="1841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7083550" y="1391600"/>
              <a:ext cx="25975" cy="51925"/>
            </a:xfrm>
            <a:custGeom>
              <a:avLst/>
              <a:gdLst/>
              <a:ahLst/>
              <a:cxnLst/>
              <a:rect l="l" t="t" r="r" b="b"/>
              <a:pathLst>
                <a:path w="1039" h="2077" extrusionOk="0">
                  <a:moveTo>
                    <a:pt x="1" y="1"/>
                  </a:moveTo>
                  <a:lnTo>
                    <a:pt x="1" y="2076"/>
                  </a:lnTo>
                  <a:lnTo>
                    <a:pt x="1039" y="207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4" name="Google Shape;2184;p43"/>
          <p:cNvSpPr/>
          <p:nvPr/>
        </p:nvSpPr>
        <p:spPr>
          <a:xfrm>
            <a:off x="3468747" y="1621994"/>
            <a:ext cx="291105" cy="382075"/>
          </a:xfrm>
          <a:custGeom>
            <a:avLst/>
            <a:gdLst/>
            <a:ahLst/>
            <a:cxnLst/>
            <a:rect l="l" t="t" r="r" b="b"/>
            <a:pathLst>
              <a:path w="13584" h="17829" extrusionOk="0">
                <a:moveTo>
                  <a:pt x="10471" y="284"/>
                </a:moveTo>
                <a:lnTo>
                  <a:pt x="10471" y="3114"/>
                </a:lnTo>
                <a:lnTo>
                  <a:pt x="13301" y="3114"/>
                </a:lnTo>
                <a:lnTo>
                  <a:pt x="10471" y="284"/>
                </a:lnTo>
                <a:close/>
                <a:moveTo>
                  <a:pt x="11508" y="5283"/>
                </a:moveTo>
                <a:lnTo>
                  <a:pt x="11508" y="6321"/>
                </a:lnTo>
                <a:lnTo>
                  <a:pt x="2125" y="6321"/>
                </a:lnTo>
                <a:lnTo>
                  <a:pt x="2125" y="5283"/>
                </a:lnTo>
                <a:close/>
                <a:moveTo>
                  <a:pt x="11508" y="7358"/>
                </a:moveTo>
                <a:lnTo>
                  <a:pt x="11508" y="8396"/>
                </a:lnTo>
                <a:lnTo>
                  <a:pt x="6275" y="8396"/>
                </a:lnTo>
                <a:lnTo>
                  <a:pt x="6275" y="7358"/>
                </a:lnTo>
                <a:close/>
                <a:moveTo>
                  <a:pt x="8916" y="12595"/>
                </a:moveTo>
                <a:cubicBezTo>
                  <a:pt x="8633" y="12595"/>
                  <a:pt x="8396" y="12829"/>
                  <a:pt x="8396" y="13112"/>
                </a:cubicBezTo>
                <a:cubicBezTo>
                  <a:pt x="8396" y="13395"/>
                  <a:pt x="8633" y="13633"/>
                  <a:pt x="8916" y="13633"/>
                </a:cubicBezTo>
                <a:cubicBezTo>
                  <a:pt x="9199" y="13633"/>
                  <a:pt x="9433" y="13395"/>
                  <a:pt x="9433" y="13112"/>
                </a:cubicBezTo>
                <a:cubicBezTo>
                  <a:pt x="9433" y="12829"/>
                  <a:pt x="9199" y="12595"/>
                  <a:pt x="8916" y="12595"/>
                </a:cubicBezTo>
                <a:close/>
                <a:moveTo>
                  <a:pt x="4200" y="7358"/>
                </a:moveTo>
                <a:lnTo>
                  <a:pt x="4200" y="8490"/>
                </a:lnTo>
                <a:cubicBezTo>
                  <a:pt x="4811" y="8728"/>
                  <a:pt x="5237" y="9294"/>
                  <a:pt x="5237" y="10000"/>
                </a:cubicBezTo>
                <a:lnTo>
                  <a:pt x="4200" y="10000"/>
                </a:lnTo>
                <a:cubicBezTo>
                  <a:pt x="4200" y="9671"/>
                  <a:pt x="3962" y="9434"/>
                  <a:pt x="3679" y="9434"/>
                </a:cubicBezTo>
                <a:cubicBezTo>
                  <a:pt x="3396" y="9434"/>
                  <a:pt x="3162" y="9671"/>
                  <a:pt x="3162" y="10000"/>
                </a:cubicBezTo>
                <a:cubicBezTo>
                  <a:pt x="3162" y="10283"/>
                  <a:pt x="3396" y="10520"/>
                  <a:pt x="3679" y="10520"/>
                </a:cubicBezTo>
                <a:cubicBezTo>
                  <a:pt x="4528" y="10520"/>
                  <a:pt x="5237" y="11226"/>
                  <a:pt x="5237" y="12075"/>
                </a:cubicBezTo>
                <a:cubicBezTo>
                  <a:pt x="5237" y="12735"/>
                  <a:pt x="4811" y="13350"/>
                  <a:pt x="4200" y="13539"/>
                </a:cubicBezTo>
                <a:lnTo>
                  <a:pt x="4200" y="14671"/>
                </a:lnTo>
                <a:lnTo>
                  <a:pt x="3162" y="14671"/>
                </a:lnTo>
                <a:lnTo>
                  <a:pt x="3162" y="13539"/>
                </a:lnTo>
                <a:cubicBezTo>
                  <a:pt x="2547" y="13350"/>
                  <a:pt x="2125" y="12735"/>
                  <a:pt x="2125" y="12075"/>
                </a:cubicBezTo>
                <a:lnTo>
                  <a:pt x="3162" y="12075"/>
                </a:lnTo>
                <a:cubicBezTo>
                  <a:pt x="3162" y="12358"/>
                  <a:pt x="3396" y="12595"/>
                  <a:pt x="3679" y="12595"/>
                </a:cubicBezTo>
                <a:cubicBezTo>
                  <a:pt x="3962" y="12595"/>
                  <a:pt x="4200" y="12358"/>
                  <a:pt x="4200" y="12075"/>
                </a:cubicBezTo>
                <a:cubicBezTo>
                  <a:pt x="4200" y="11792"/>
                  <a:pt x="3962" y="11558"/>
                  <a:pt x="3679" y="11558"/>
                </a:cubicBezTo>
                <a:cubicBezTo>
                  <a:pt x="2830" y="11558"/>
                  <a:pt x="2125" y="10849"/>
                  <a:pt x="2125" y="10000"/>
                </a:cubicBezTo>
                <a:cubicBezTo>
                  <a:pt x="2125" y="9294"/>
                  <a:pt x="2547" y="8728"/>
                  <a:pt x="3162" y="8490"/>
                </a:cubicBezTo>
                <a:lnTo>
                  <a:pt x="3162" y="7358"/>
                </a:lnTo>
                <a:close/>
                <a:moveTo>
                  <a:pt x="8916" y="11558"/>
                </a:moveTo>
                <a:cubicBezTo>
                  <a:pt x="9765" y="11558"/>
                  <a:pt x="10471" y="12263"/>
                  <a:pt x="10471" y="13112"/>
                </a:cubicBezTo>
                <a:cubicBezTo>
                  <a:pt x="10471" y="13350"/>
                  <a:pt x="10425" y="13584"/>
                  <a:pt x="10331" y="13773"/>
                </a:cubicBezTo>
                <a:lnTo>
                  <a:pt x="11369" y="14810"/>
                </a:lnTo>
                <a:lnTo>
                  <a:pt x="10614" y="15565"/>
                </a:lnTo>
                <a:lnTo>
                  <a:pt x="9576" y="14527"/>
                </a:lnTo>
                <a:cubicBezTo>
                  <a:pt x="9388" y="14622"/>
                  <a:pt x="9150" y="14671"/>
                  <a:pt x="8916" y="14671"/>
                </a:cubicBezTo>
                <a:cubicBezTo>
                  <a:pt x="8678" y="14671"/>
                  <a:pt x="8445" y="14622"/>
                  <a:pt x="8207" y="14527"/>
                </a:cubicBezTo>
                <a:lnTo>
                  <a:pt x="7169" y="15565"/>
                </a:lnTo>
                <a:lnTo>
                  <a:pt x="6464" y="14810"/>
                </a:lnTo>
                <a:lnTo>
                  <a:pt x="7501" y="13773"/>
                </a:lnTo>
                <a:cubicBezTo>
                  <a:pt x="7407" y="13584"/>
                  <a:pt x="7313" y="13350"/>
                  <a:pt x="7313" y="13112"/>
                </a:cubicBezTo>
                <a:cubicBezTo>
                  <a:pt x="7313" y="12263"/>
                  <a:pt x="8018" y="11558"/>
                  <a:pt x="8916" y="11558"/>
                </a:cubicBezTo>
                <a:close/>
                <a:moveTo>
                  <a:pt x="0" y="1"/>
                </a:moveTo>
                <a:lnTo>
                  <a:pt x="0" y="17829"/>
                </a:lnTo>
                <a:lnTo>
                  <a:pt x="13584" y="17829"/>
                </a:lnTo>
                <a:lnTo>
                  <a:pt x="13584" y="4151"/>
                </a:lnTo>
                <a:lnTo>
                  <a:pt x="9433" y="4151"/>
                </a:lnTo>
                <a:lnTo>
                  <a:pt x="94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43"/>
          <p:cNvGrpSpPr/>
          <p:nvPr/>
        </p:nvGrpSpPr>
        <p:grpSpPr>
          <a:xfrm>
            <a:off x="5338661" y="1621994"/>
            <a:ext cx="382075" cy="382075"/>
            <a:chOff x="6846600" y="3925525"/>
            <a:chExt cx="445725" cy="445725"/>
          </a:xfrm>
        </p:grpSpPr>
        <p:sp>
          <p:nvSpPr>
            <p:cNvPr id="2186" name="Google Shape;2186;p43"/>
            <p:cNvSpPr/>
            <p:nvPr/>
          </p:nvSpPr>
          <p:spPr>
            <a:xfrm>
              <a:off x="6952725" y="4057600"/>
              <a:ext cx="234625" cy="235825"/>
            </a:xfrm>
            <a:custGeom>
              <a:avLst/>
              <a:gdLst/>
              <a:ahLst/>
              <a:cxnLst/>
              <a:rect l="l" t="t" r="r" b="b"/>
              <a:pathLst>
                <a:path w="9385" h="9433" extrusionOk="0">
                  <a:moveTo>
                    <a:pt x="5234" y="1038"/>
                  </a:moveTo>
                  <a:lnTo>
                    <a:pt x="5234" y="2170"/>
                  </a:lnTo>
                  <a:cubicBezTo>
                    <a:pt x="5800" y="2404"/>
                    <a:pt x="6272" y="2970"/>
                    <a:pt x="6272" y="3679"/>
                  </a:cubicBezTo>
                  <a:lnTo>
                    <a:pt x="5234" y="3679"/>
                  </a:lnTo>
                  <a:cubicBezTo>
                    <a:pt x="5234" y="3396"/>
                    <a:pt x="5000" y="3158"/>
                    <a:pt x="4668" y="3158"/>
                  </a:cubicBezTo>
                  <a:cubicBezTo>
                    <a:pt x="4385" y="3158"/>
                    <a:pt x="4151" y="3396"/>
                    <a:pt x="4151" y="3679"/>
                  </a:cubicBezTo>
                  <a:cubicBezTo>
                    <a:pt x="4151" y="3962"/>
                    <a:pt x="4385" y="4196"/>
                    <a:pt x="4668" y="4196"/>
                  </a:cubicBezTo>
                  <a:cubicBezTo>
                    <a:pt x="5566" y="4196"/>
                    <a:pt x="6272" y="4905"/>
                    <a:pt x="6272" y="5754"/>
                  </a:cubicBezTo>
                  <a:cubicBezTo>
                    <a:pt x="6272" y="6414"/>
                    <a:pt x="5800" y="7026"/>
                    <a:pt x="5234" y="7214"/>
                  </a:cubicBezTo>
                  <a:lnTo>
                    <a:pt x="5234" y="8346"/>
                  </a:lnTo>
                  <a:lnTo>
                    <a:pt x="4151" y="8346"/>
                  </a:lnTo>
                  <a:lnTo>
                    <a:pt x="4151" y="7214"/>
                  </a:lnTo>
                  <a:cubicBezTo>
                    <a:pt x="3536" y="7026"/>
                    <a:pt x="3113" y="6414"/>
                    <a:pt x="3113" y="5754"/>
                  </a:cubicBezTo>
                  <a:lnTo>
                    <a:pt x="4151" y="5754"/>
                  </a:lnTo>
                  <a:cubicBezTo>
                    <a:pt x="4151" y="6037"/>
                    <a:pt x="4385" y="6271"/>
                    <a:pt x="4668" y="6271"/>
                  </a:cubicBezTo>
                  <a:cubicBezTo>
                    <a:pt x="5000" y="6271"/>
                    <a:pt x="5234" y="6037"/>
                    <a:pt x="5234" y="5754"/>
                  </a:cubicBezTo>
                  <a:cubicBezTo>
                    <a:pt x="5234" y="5471"/>
                    <a:pt x="5000" y="5233"/>
                    <a:pt x="4668" y="5233"/>
                  </a:cubicBezTo>
                  <a:cubicBezTo>
                    <a:pt x="3819" y="5233"/>
                    <a:pt x="3113" y="4528"/>
                    <a:pt x="3113" y="3679"/>
                  </a:cubicBezTo>
                  <a:cubicBezTo>
                    <a:pt x="3113" y="2970"/>
                    <a:pt x="3536" y="2404"/>
                    <a:pt x="4151" y="2170"/>
                  </a:cubicBezTo>
                  <a:lnTo>
                    <a:pt x="4151" y="1038"/>
                  </a:lnTo>
                  <a:close/>
                  <a:moveTo>
                    <a:pt x="4668" y="0"/>
                  </a:moveTo>
                  <a:cubicBezTo>
                    <a:pt x="2076" y="0"/>
                    <a:pt x="1" y="2121"/>
                    <a:pt x="1" y="4717"/>
                  </a:cubicBezTo>
                  <a:cubicBezTo>
                    <a:pt x="1" y="7309"/>
                    <a:pt x="2076" y="9433"/>
                    <a:pt x="4668" y="9433"/>
                  </a:cubicBezTo>
                  <a:cubicBezTo>
                    <a:pt x="7264" y="9433"/>
                    <a:pt x="9384" y="7309"/>
                    <a:pt x="9384" y="4717"/>
                  </a:cubicBezTo>
                  <a:cubicBezTo>
                    <a:pt x="9384" y="2121"/>
                    <a:pt x="7264" y="0"/>
                    <a:pt x="4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6846600" y="3925525"/>
              <a:ext cx="445725" cy="445725"/>
            </a:xfrm>
            <a:custGeom>
              <a:avLst/>
              <a:gdLst/>
              <a:ahLst/>
              <a:cxnLst/>
              <a:rect l="l" t="t" r="r" b="b"/>
              <a:pathLst>
                <a:path w="17829" h="17829" extrusionOk="0">
                  <a:moveTo>
                    <a:pt x="8913" y="1038"/>
                  </a:moveTo>
                  <a:cubicBezTo>
                    <a:pt x="9245" y="1038"/>
                    <a:pt x="9479" y="1272"/>
                    <a:pt x="9479" y="1604"/>
                  </a:cubicBezTo>
                  <a:cubicBezTo>
                    <a:pt x="9479" y="1887"/>
                    <a:pt x="9245" y="2170"/>
                    <a:pt x="8913" y="2170"/>
                  </a:cubicBezTo>
                  <a:cubicBezTo>
                    <a:pt x="8630" y="2170"/>
                    <a:pt x="8396" y="1887"/>
                    <a:pt x="8396" y="1604"/>
                  </a:cubicBezTo>
                  <a:cubicBezTo>
                    <a:pt x="8396" y="1272"/>
                    <a:pt x="8630" y="1038"/>
                    <a:pt x="8913" y="1038"/>
                  </a:cubicBezTo>
                  <a:close/>
                  <a:moveTo>
                    <a:pt x="8913" y="4246"/>
                  </a:moveTo>
                  <a:cubicBezTo>
                    <a:pt x="12120" y="4246"/>
                    <a:pt x="14667" y="6838"/>
                    <a:pt x="14667" y="10000"/>
                  </a:cubicBezTo>
                  <a:cubicBezTo>
                    <a:pt x="14667" y="13158"/>
                    <a:pt x="12120" y="15754"/>
                    <a:pt x="8913" y="15754"/>
                  </a:cubicBezTo>
                  <a:cubicBezTo>
                    <a:pt x="5755" y="15754"/>
                    <a:pt x="3208" y="13158"/>
                    <a:pt x="3208" y="10000"/>
                  </a:cubicBezTo>
                  <a:cubicBezTo>
                    <a:pt x="3208" y="6838"/>
                    <a:pt x="5755" y="4246"/>
                    <a:pt x="8913" y="4246"/>
                  </a:cubicBezTo>
                  <a:close/>
                  <a:moveTo>
                    <a:pt x="2216" y="1"/>
                  </a:moveTo>
                  <a:lnTo>
                    <a:pt x="1" y="2216"/>
                  </a:lnTo>
                  <a:lnTo>
                    <a:pt x="2216" y="4434"/>
                  </a:lnTo>
                  <a:lnTo>
                    <a:pt x="2970" y="3680"/>
                  </a:lnTo>
                  <a:lnTo>
                    <a:pt x="3585" y="4291"/>
                  </a:lnTo>
                  <a:cubicBezTo>
                    <a:pt x="1982" y="5755"/>
                    <a:pt x="1084" y="7830"/>
                    <a:pt x="1084" y="10000"/>
                  </a:cubicBezTo>
                  <a:cubicBezTo>
                    <a:pt x="1084" y="14339"/>
                    <a:pt x="4623" y="17829"/>
                    <a:pt x="8913" y="17829"/>
                  </a:cubicBezTo>
                  <a:cubicBezTo>
                    <a:pt x="13252" y="17829"/>
                    <a:pt x="16791" y="14339"/>
                    <a:pt x="16791" y="10000"/>
                  </a:cubicBezTo>
                  <a:cubicBezTo>
                    <a:pt x="16791" y="7830"/>
                    <a:pt x="15893" y="5755"/>
                    <a:pt x="14290" y="4291"/>
                  </a:cubicBezTo>
                  <a:lnTo>
                    <a:pt x="14905" y="3680"/>
                  </a:lnTo>
                  <a:lnTo>
                    <a:pt x="15610" y="4434"/>
                  </a:lnTo>
                  <a:lnTo>
                    <a:pt x="17829" y="2216"/>
                  </a:lnTo>
                  <a:lnTo>
                    <a:pt x="15610" y="1"/>
                  </a:lnTo>
                  <a:lnTo>
                    <a:pt x="13395" y="2216"/>
                  </a:lnTo>
                  <a:lnTo>
                    <a:pt x="14150" y="2970"/>
                  </a:lnTo>
                  <a:lnTo>
                    <a:pt x="13490" y="3631"/>
                  </a:lnTo>
                  <a:cubicBezTo>
                    <a:pt x="12546" y="2970"/>
                    <a:pt x="11509" y="2499"/>
                    <a:pt x="10377" y="2310"/>
                  </a:cubicBezTo>
                  <a:cubicBezTo>
                    <a:pt x="10471" y="2076"/>
                    <a:pt x="10517" y="1838"/>
                    <a:pt x="10517" y="1604"/>
                  </a:cubicBezTo>
                  <a:cubicBezTo>
                    <a:pt x="10517" y="706"/>
                    <a:pt x="9811" y="1"/>
                    <a:pt x="8913" y="1"/>
                  </a:cubicBezTo>
                  <a:cubicBezTo>
                    <a:pt x="8064" y="1"/>
                    <a:pt x="7309" y="706"/>
                    <a:pt x="7309" y="1604"/>
                  </a:cubicBezTo>
                  <a:cubicBezTo>
                    <a:pt x="7309" y="1838"/>
                    <a:pt x="7404" y="2076"/>
                    <a:pt x="7498" y="2310"/>
                  </a:cubicBezTo>
                  <a:cubicBezTo>
                    <a:pt x="6366" y="2499"/>
                    <a:pt x="5328" y="2970"/>
                    <a:pt x="4385" y="3631"/>
                  </a:cubicBezTo>
                  <a:lnTo>
                    <a:pt x="3725" y="2970"/>
                  </a:lnTo>
                  <a:lnTo>
                    <a:pt x="4434" y="221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3"/>
          <p:cNvGrpSpPr/>
          <p:nvPr/>
        </p:nvGrpSpPr>
        <p:grpSpPr>
          <a:xfrm>
            <a:off x="1507863" y="1667479"/>
            <a:ext cx="382075" cy="291105"/>
            <a:chOff x="874425" y="3978550"/>
            <a:chExt cx="445725" cy="339600"/>
          </a:xfrm>
        </p:grpSpPr>
        <p:sp>
          <p:nvSpPr>
            <p:cNvPr id="2189" name="Google Shape;2189;p43"/>
            <p:cNvSpPr/>
            <p:nvPr/>
          </p:nvSpPr>
          <p:spPr>
            <a:xfrm>
              <a:off x="874425" y="4056375"/>
              <a:ext cx="51900" cy="79050"/>
            </a:xfrm>
            <a:custGeom>
              <a:avLst/>
              <a:gdLst/>
              <a:ahLst/>
              <a:cxnLst/>
              <a:rect l="l" t="t" r="r" b="b"/>
              <a:pathLst>
                <a:path w="2076" h="3162" extrusionOk="0">
                  <a:moveTo>
                    <a:pt x="0" y="0"/>
                  </a:moveTo>
                  <a:lnTo>
                    <a:pt x="0" y="3162"/>
                  </a:lnTo>
                  <a:lnTo>
                    <a:pt x="2075" y="316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874425" y="3978550"/>
              <a:ext cx="263000" cy="313650"/>
            </a:xfrm>
            <a:custGeom>
              <a:avLst/>
              <a:gdLst/>
              <a:ahLst/>
              <a:cxnLst/>
              <a:rect l="l" t="t" r="r" b="b"/>
              <a:pathLst>
                <a:path w="10520" h="12546" extrusionOk="0">
                  <a:moveTo>
                    <a:pt x="7358" y="2076"/>
                  </a:moveTo>
                  <a:lnTo>
                    <a:pt x="7358" y="3207"/>
                  </a:lnTo>
                  <a:cubicBezTo>
                    <a:pt x="7973" y="3445"/>
                    <a:pt x="8395" y="4011"/>
                    <a:pt x="8395" y="4717"/>
                  </a:cubicBezTo>
                  <a:lnTo>
                    <a:pt x="7358" y="4717"/>
                  </a:lnTo>
                  <a:cubicBezTo>
                    <a:pt x="7358" y="4434"/>
                    <a:pt x="7124" y="4200"/>
                    <a:pt x="6841" y="4200"/>
                  </a:cubicBezTo>
                  <a:cubicBezTo>
                    <a:pt x="6558" y="4200"/>
                    <a:pt x="6320" y="4434"/>
                    <a:pt x="6320" y="4717"/>
                  </a:cubicBezTo>
                  <a:cubicBezTo>
                    <a:pt x="6320" y="5000"/>
                    <a:pt x="6558" y="5237"/>
                    <a:pt x="6841" y="5237"/>
                  </a:cubicBezTo>
                  <a:cubicBezTo>
                    <a:pt x="7690" y="5237"/>
                    <a:pt x="8395" y="5943"/>
                    <a:pt x="8395" y="6792"/>
                  </a:cubicBezTo>
                  <a:cubicBezTo>
                    <a:pt x="8395" y="7452"/>
                    <a:pt x="7973" y="8067"/>
                    <a:pt x="7358" y="8256"/>
                  </a:cubicBezTo>
                  <a:lnTo>
                    <a:pt x="7358" y="9388"/>
                  </a:lnTo>
                  <a:lnTo>
                    <a:pt x="6320" y="9388"/>
                  </a:lnTo>
                  <a:lnTo>
                    <a:pt x="6320" y="8256"/>
                  </a:lnTo>
                  <a:cubicBezTo>
                    <a:pt x="5709" y="8067"/>
                    <a:pt x="5282" y="7452"/>
                    <a:pt x="5282" y="6792"/>
                  </a:cubicBezTo>
                  <a:lnTo>
                    <a:pt x="6320" y="6792"/>
                  </a:lnTo>
                  <a:cubicBezTo>
                    <a:pt x="6320" y="7075"/>
                    <a:pt x="6558" y="7313"/>
                    <a:pt x="6841" y="7313"/>
                  </a:cubicBezTo>
                  <a:cubicBezTo>
                    <a:pt x="7124" y="7313"/>
                    <a:pt x="7358" y="7075"/>
                    <a:pt x="7358" y="6792"/>
                  </a:cubicBezTo>
                  <a:cubicBezTo>
                    <a:pt x="7358" y="6509"/>
                    <a:pt x="7124" y="6275"/>
                    <a:pt x="6841" y="6275"/>
                  </a:cubicBezTo>
                  <a:cubicBezTo>
                    <a:pt x="5943" y="6275"/>
                    <a:pt x="5282" y="5566"/>
                    <a:pt x="5282" y="4717"/>
                  </a:cubicBezTo>
                  <a:cubicBezTo>
                    <a:pt x="5282" y="4011"/>
                    <a:pt x="5709" y="3445"/>
                    <a:pt x="6320" y="3207"/>
                  </a:cubicBezTo>
                  <a:lnTo>
                    <a:pt x="6320" y="2076"/>
                  </a:lnTo>
                  <a:close/>
                  <a:moveTo>
                    <a:pt x="0" y="0"/>
                  </a:moveTo>
                  <a:lnTo>
                    <a:pt x="0" y="2076"/>
                  </a:lnTo>
                  <a:lnTo>
                    <a:pt x="3162" y="2076"/>
                  </a:lnTo>
                  <a:lnTo>
                    <a:pt x="3162" y="7313"/>
                  </a:lnTo>
                  <a:lnTo>
                    <a:pt x="0" y="7313"/>
                  </a:lnTo>
                  <a:lnTo>
                    <a:pt x="0" y="12546"/>
                  </a:lnTo>
                  <a:lnTo>
                    <a:pt x="1558" y="12546"/>
                  </a:lnTo>
                  <a:cubicBezTo>
                    <a:pt x="1558" y="11369"/>
                    <a:pt x="2502" y="10471"/>
                    <a:pt x="3679" y="10471"/>
                  </a:cubicBezTo>
                  <a:cubicBezTo>
                    <a:pt x="4811" y="10471"/>
                    <a:pt x="5754" y="11369"/>
                    <a:pt x="5754" y="12546"/>
                  </a:cubicBezTo>
                  <a:lnTo>
                    <a:pt x="10519" y="12546"/>
                  </a:lnTo>
                  <a:lnTo>
                    <a:pt x="10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202200" y="4266250"/>
              <a:ext cx="53125" cy="51900"/>
            </a:xfrm>
            <a:custGeom>
              <a:avLst/>
              <a:gdLst/>
              <a:ahLst/>
              <a:cxnLst/>
              <a:rect l="l" t="t" r="r" b="b"/>
              <a:pathLst>
                <a:path w="2125" h="2076" extrusionOk="0">
                  <a:moveTo>
                    <a:pt x="1087" y="0"/>
                  </a:moveTo>
                  <a:cubicBezTo>
                    <a:pt x="472" y="0"/>
                    <a:pt x="1" y="472"/>
                    <a:pt x="1" y="1038"/>
                  </a:cubicBezTo>
                  <a:cubicBezTo>
                    <a:pt x="1" y="1604"/>
                    <a:pt x="472" y="2076"/>
                    <a:pt x="1087" y="2076"/>
                  </a:cubicBezTo>
                  <a:cubicBezTo>
                    <a:pt x="1653" y="2076"/>
                    <a:pt x="2125" y="1604"/>
                    <a:pt x="2125" y="1038"/>
                  </a:cubicBezTo>
                  <a:cubicBezTo>
                    <a:pt x="2125" y="472"/>
                    <a:pt x="1653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939300" y="4266250"/>
              <a:ext cx="53050" cy="51900"/>
            </a:xfrm>
            <a:custGeom>
              <a:avLst/>
              <a:gdLst/>
              <a:ahLst/>
              <a:cxnLst/>
              <a:rect l="l" t="t" r="r" b="b"/>
              <a:pathLst>
                <a:path w="2122" h="2076" extrusionOk="0">
                  <a:moveTo>
                    <a:pt x="1084" y="0"/>
                  </a:moveTo>
                  <a:cubicBezTo>
                    <a:pt x="473" y="0"/>
                    <a:pt x="1" y="472"/>
                    <a:pt x="1" y="1038"/>
                  </a:cubicBezTo>
                  <a:cubicBezTo>
                    <a:pt x="1" y="1604"/>
                    <a:pt x="473" y="2076"/>
                    <a:pt x="1084" y="2076"/>
                  </a:cubicBezTo>
                  <a:cubicBezTo>
                    <a:pt x="1650" y="2076"/>
                    <a:pt x="2121" y="1604"/>
                    <a:pt x="2121" y="1038"/>
                  </a:cubicBezTo>
                  <a:cubicBezTo>
                    <a:pt x="2121" y="472"/>
                    <a:pt x="1650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163350" y="4161350"/>
              <a:ext cx="156800" cy="130850"/>
            </a:xfrm>
            <a:custGeom>
              <a:avLst/>
              <a:gdLst/>
              <a:ahLst/>
              <a:cxnLst/>
              <a:rect l="l" t="t" r="r" b="b"/>
              <a:pathLst>
                <a:path w="6272" h="5234" extrusionOk="0">
                  <a:moveTo>
                    <a:pt x="0" y="1"/>
                  </a:moveTo>
                  <a:lnTo>
                    <a:pt x="0" y="5234"/>
                  </a:lnTo>
                  <a:lnTo>
                    <a:pt x="517" y="5234"/>
                  </a:lnTo>
                  <a:cubicBezTo>
                    <a:pt x="517" y="4057"/>
                    <a:pt x="1460" y="3159"/>
                    <a:pt x="2641" y="3159"/>
                  </a:cubicBezTo>
                  <a:cubicBezTo>
                    <a:pt x="3773" y="3159"/>
                    <a:pt x="4716" y="4057"/>
                    <a:pt x="4716" y="5234"/>
                  </a:cubicBezTo>
                  <a:lnTo>
                    <a:pt x="6271" y="5234"/>
                  </a:lnTo>
                  <a:lnTo>
                    <a:pt x="6271" y="2076"/>
                  </a:lnTo>
                  <a:lnTo>
                    <a:pt x="4196" y="2076"/>
                  </a:lnTo>
                  <a:lnTo>
                    <a:pt x="4196" y="1038"/>
                  </a:lnTo>
                  <a:lnTo>
                    <a:pt x="6271" y="1038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163350" y="4030425"/>
              <a:ext cx="128500" cy="105000"/>
            </a:xfrm>
            <a:custGeom>
              <a:avLst/>
              <a:gdLst/>
              <a:ahLst/>
              <a:cxnLst/>
              <a:rect l="l" t="t" r="r" b="b"/>
              <a:pathLst>
                <a:path w="5140" h="4200" extrusionOk="0">
                  <a:moveTo>
                    <a:pt x="0" y="1"/>
                  </a:moveTo>
                  <a:lnTo>
                    <a:pt x="0" y="4200"/>
                  </a:lnTo>
                  <a:lnTo>
                    <a:pt x="5139" y="4200"/>
                  </a:lnTo>
                  <a:lnTo>
                    <a:pt x="4384" y="1227"/>
                  </a:lnTo>
                  <a:cubicBezTo>
                    <a:pt x="4196" y="521"/>
                    <a:pt x="3585" y="1"/>
                    <a:pt x="2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5A630022-E012-F9CF-433E-E8AED05AB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70888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Limitaciones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876BD201-628F-356E-37FA-CB95361EEE7E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10</a:t>
            </a:r>
          </a:p>
        </p:txBody>
      </p:sp>
      <p:sp>
        <p:nvSpPr>
          <p:cNvPr id="2" name="Google Shape;2152;p43">
            <a:extLst>
              <a:ext uri="{FF2B5EF4-FFF2-40B4-BE49-F238E27FC236}">
                <a16:creationId xmlns:a16="http://schemas.microsoft.com/office/drawing/2014/main" id="{E5A97179-A932-AD22-4B90-00CD3DFFAE3E}"/>
              </a:ext>
            </a:extLst>
          </p:cNvPr>
          <p:cNvSpPr txBox="1"/>
          <p:nvPr/>
        </p:nvSpPr>
        <p:spPr>
          <a:xfrm>
            <a:off x="9340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datos de mercado, integrando en un API</a:t>
            </a:r>
          </a:p>
        </p:txBody>
      </p:sp>
      <p:sp>
        <p:nvSpPr>
          <p:cNvPr id="3" name="Google Shape;2154;p43">
            <a:extLst>
              <a:ext uri="{FF2B5EF4-FFF2-40B4-BE49-F238E27FC236}">
                <a16:creationId xmlns:a16="http://schemas.microsoft.com/office/drawing/2014/main" id="{6C54ADD3-23D5-2D80-CF58-7694FDE44E73}"/>
              </a:ext>
            </a:extLst>
          </p:cNvPr>
          <p:cNvSpPr txBox="1"/>
          <p:nvPr/>
        </p:nvSpPr>
        <p:spPr>
          <a:xfrm>
            <a:off x="28494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Limitado a un sólo país, integrar más fuentes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2156;p43">
            <a:extLst>
              <a:ext uri="{FF2B5EF4-FFF2-40B4-BE49-F238E27FC236}">
                <a16:creationId xmlns:a16="http://schemas.microsoft.com/office/drawing/2014/main" id="{345A3B02-B137-7328-C6E4-276882295D5A}"/>
              </a:ext>
            </a:extLst>
          </p:cNvPr>
          <p:cNvSpPr txBox="1"/>
          <p:nvPr/>
        </p:nvSpPr>
        <p:spPr>
          <a:xfrm>
            <a:off x="47648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Incluir factores externos como el clima o campañas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Google Shape;2158;p43">
            <a:extLst>
              <a:ext uri="{FF2B5EF4-FFF2-40B4-BE49-F238E27FC236}">
                <a16:creationId xmlns:a16="http://schemas.microsoft.com/office/drawing/2014/main" id="{8BA1CF8A-DC28-5D27-C625-73200E59ADF7}"/>
              </a:ext>
            </a:extLst>
          </p:cNvPr>
          <p:cNvSpPr txBox="1"/>
          <p:nvPr/>
        </p:nvSpPr>
        <p:spPr>
          <a:xfrm>
            <a:off x="6680249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Incorporar Prophet y SHAP para explicabilidad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39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2069" name="Google Shape;2069;p39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39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2071" name="Google Shape;2071;p39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8" h="6318" extrusionOk="0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5" h="4097" extrusionOk="0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498" extrusionOk="0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5" name="Google Shape;2075;p39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2076" name="Google Shape;2076;p39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327" extrusionOk="0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39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39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54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39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1" name="Google Shape;2081;p39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2" name="Google Shape;2082;p39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39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81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84" name="Google Shape;2084;p39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2085" name="Google Shape;2085;p39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92" extrusionOk="0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39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02" extrusionOk="0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7" name="Google Shape;2087;p39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2088" name="Google Shape;2088;p39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39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950" extrusionOk="0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39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905" extrusionOk="0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39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065" extrusionOk="0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39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958" extrusionOk="0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39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158" extrusionOk="0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39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80" extrusionOk="0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39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584" extrusionOk="0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39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6" extrusionOk="0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009" extrusionOk="0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39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88" extrusionOk="0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9" name="Google Shape;2099;p39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2100" name="Google Shape;2100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2104" name="Google Shape;2104;p39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2105" name="Google Shape;2105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6094739F-6C7C-CEDF-1DFD-82E6CB714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35F53214-F183-8A18-D3D9-00A1C82F398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83BDAA-98C8-E298-0DA9-54C16AD52539}"/>
              </a:ext>
            </a:extLst>
          </p:cNvPr>
          <p:cNvSpPr txBox="1"/>
          <p:nvPr/>
        </p:nvSpPr>
        <p:spPr>
          <a:xfrm>
            <a:off x="764203" y="1442360"/>
            <a:ext cx="4548081" cy="263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1905000" algn="l"/>
              </a:tabLst>
            </a:pP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“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y 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logran error &lt;2%, útiles para negocio real”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Se logra un sistema robusto de </a:t>
            </a:r>
            <a:r>
              <a:rPr lang="es-ES" sz="1400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forecasting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con </a:t>
            </a:r>
            <a:r>
              <a:rPr lang="es-ES" sz="1400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alto rendimiento (MAPE &lt;2%)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El proyecto demuestra aplicabilidad real y escalabilidad.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47"/>
          <p:cNvSpPr txBox="1">
            <a:spLocks noGrp="1"/>
          </p:cNvSpPr>
          <p:nvPr>
            <p:ph type="title"/>
          </p:nvPr>
        </p:nvSpPr>
        <p:spPr>
          <a:xfrm>
            <a:off x="827425" y="539500"/>
            <a:ext cx="416388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2243" name="Google Shape;2243;p47"/>
          <p:cNvSpPr txBox="1">
            <a:spLocks noGrp="1"/>
          </p:cNvSpPr>
          <p:nvPr>
            <p:ph type="subTitle" idx="1"/>
          </p:nvPr>
        </p:nvSpPr>
        <p:spPr>
          <a:xfrm>
            <a:off x="827425" y="1949616"/>
            <a:ext cx="3656400" cy="73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anagu89@gmail.com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+34 </a:t>
            </a:r>
            <a:r>
              <a:rPr lang="es-ES" sz="1600" dirty="0"/>
              <a:t>691 77 04 07</a:t>
            </a:r>
            <a:endParaRPr sz="1600" dirty="0"/>
          </a:p>
          <a:p>
            <a:pPr marL="0" lvl="0" indent="0"/>
            <a:r>
              <a:rPr lang="es-ES" sz="1600" dirty="0"/>
              <a:t>https://github.com/anagu89</a:t>
            </a:r>
            <a:endParaRPr sz="1600" dirty="0"/>
          </a:p>
        </p:txBody>
      </p:sp>
      <p:grpSp>
        <p:nvGrpSpPr>
          <p:cNvPr id="2245" name="Google Shape;2245;p47"/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2246" name="Google Shape;2246;p47"/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2247" name="Google Shape;2247;p47"/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248" name="Google Shape;2248;p47"/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2249" name="Google Shape;2249;p47"/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2250" name="Google Shape;2250;p47"/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251" name="Google Shape;2251;p47"/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2" name="Google Shape;2252;p47"/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" name="Google Shape;2253;p47"/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" name="Google Shape;2254;p47"/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5" name="Google Shape;2255;p47"/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6" name="Google Shape;2256;p47"/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7" name="Google Shape;2257;p47"/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258" name="Google Shape;2258;p47"/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9" name="Google Shape;2259;p47"/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60" name="Google Shape;2260;p47"/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1" name="Google Shape;2261;p47"/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2262" name="Google Shape;2262;p47"/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3" name="Google Shape;2263;p47"/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4" name="Google Shape;2264;p47"/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5" name="Google Shape;2265;p47"/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6" name="Google Shape;2266;p47"/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7" name="Google Shape;2267;p47"/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8" name="Google Shape;2268;p47"/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9" name="Google Shape;2269;p47"/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2270" name="Google Shape;2270;p47"/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1" name="Google Shape;2271;p47"/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2" name="Google Shape;2272;p47"/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3" name="Google Shape;2273;p47"/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4" name="Google Shape;2274;p47"/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5" name="Google Shape;2275;p47"/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6" name="Google Shape;2276;p47"/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7" name="Google Shape;2277;p47"/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8" name="Google Shape;2278;p47"/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9" name="Google Shape;2279;p47"/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0" name="Google Shape;2280;p47"/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2281" name="Google Shape;2281;p47"/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2" name="Google Shape;2282;p47"/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3" name="Google Shape;2283;p47"/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4" name="Google Shape;2284;p47"/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5" name="Google Shape;2285;p47"/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6" name="Google Shape;2286;p47"/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47"/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47"/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9" name="Google Shape;2289;p47"/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1" name="Google Shape;2291;p47"/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2" name="Google Shape;2292;p47"/>
            <p:cNvGrpSpPr/>
            <p:nvPr/>
          </p:nvGrpSpPr>
          <p:grpSpPr>
            <a:xfrm>
              <a:off x="5916905" y="1976699"/>
              <a:ext cx="1790570" cy="2384907"/>
              <a:chOff x="6375280" y="2219090"/>
              <a:chExt cx="1790570" cy="2384907"/>
            </a:xfrm>
          </p:grpSpPr>
          <p:grpSp>
            <p:nvGrpSpPr>
              <p:cNvPr id="2293" name="Google Shape;2293;p47"/>
              <p:cNvGrpSpPr/>
              <p:nvPr/>
            </p:nvGrpSpPr>
            <p:grpSpPr>
              <a:xfrm>
                <a:off x="6375280" y="2219090"/>
                <a:ext cx="1790570" cy="2384907"/>
                <a:chOff x="6375280" y="2219090"/>
                <a:chExt cx="1790570" cy="2384907"/>
              </a:xfrm>
            </p:grpSpPr>
            <p:sp>
              <p:nvSpPr>
                <p:cNvPr id="2294" name="Google Shape;2294;p47"/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7"/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7"/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7"/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7"/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7"/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7"/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7"/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7"/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7"/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7"/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7"/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7"/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7"/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7"/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9" name="Google Shape;2309;p47"/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47"/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2311" name="Google Shape;2311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314" name="Google Shape;2314;p47"/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2315" name="Google Shape;2315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A47D43A-D595-1EA8-0FDF-F37EF9E8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6" y="3317372"/>
            <a:ext cx="5449060" cy="1009791"/>
          </a:xfrm>
          <a:prstGeom prst="rect">
            <a:avLst/>
          </a:prstGeom>
        </p:spPr>
      </p:pic>
      <p:pic>
        <p:nvPicPr>
          <p:cNvPr id="4098" name="Picture 2" descr="Logotipo de github - Iconos gratis de redes sociales">
            <a:extLst>
              <a:ext uri="{FF2B5EF4-FFF2-40B4-BE49-F238E27FC236}">
                <a16:creationId xmlns:a16="http://schemas.microsoft.com/office/drawing/2014/main" id="{F49DDCF8-2533-2E31-4E4C-21E4DFB0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8" y="3381093"/>
            <a:ext cx="785662" cy="7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3AFA2D-38A3-4D24-75E3-904B472B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97" y="3382597"/>
            <a:ext cx="785663" cy="7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0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707" name="Google Shape;1707;p30"/>
          <p:cNvSpPr txBox="1">
            <a:spLocks noGrp="1"/>
          </p:cNvSpPr>
          <p:nvPr>
            <p:ph type="title" idx="2"/>
          </p:nvPr>
        </p:nvSpPr>
        <p:spPr>
          <a:xfrm>
            <a:off x="295924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8" name="Google Shape;1708;p30"/>
          <p:cNvSpPr txBox="1">
            <a:spLocks noGrp="1"/>
          </p:cNvSpPr>
          <p:nvPr>
            <p:ph type="title" idx="3"/>
          </p:nvPr>
        </p:nvSpPr>
        <p:spPr>
          <a:xfrm>
            <a:off x="4428245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09" name="Google Shape;1709;p30"/>
          <p:cNvSpPr txBox="1">
            <a:spLocks noGrp="1"/>
          </p:cNvSpPr>
          <p:nvPr>
            <p:ph type="title" idx="4"/>
          </p:nvPr>
        </p:nvSpPr>
        <p:spPr>
          <a:xfrm>
            <a:off x="295924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0" name="Google Shape;1710;p30"/>
          <p:cNvSpPr txBox="1">
            <a:spLocks noGrp="1"/>
          </p:cNvSpPr>
          <p:nvPr>
            <p:ph type="title" idx="5"/>
          </p:nvPr>
        </p:nvSpPr>
        <p:spPr>
          <a:xfrm>
            <a:off x="4428245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11" name="Google Shape;1711;p30"/>
          <p:cNvSpPr txBox="1">
            <a:spLocks noGrp="1"/>
          </p:cNvSpPr>
          <p:nvPr>
            <p:ph type="title" idx="6"/>
          </p:nvPr>
        </p:nvSpPr>
        <p:spPr>
          <a:xfrm>
            <a:off x="295924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12" name="Google Shape;1712;p30"/>
          <p:cNvSpPr txBox="1">
            <a:spLocks noGrp="1"/>
          </p:cNvSpPr>
          <p:nvPr>
            <p:ph type="title" idx="7"/>
          </p:nvPr>
        </p:nvSpPr>
        <p:spPr>
          <a:xfrm>
            <a:off x="4428245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713" name="Google Shape;1713;p30"/>
          <p:cNvSpPr txBox="1">
            <a:spLocks noGrp="1"/>
          </p:cNvSpPr>
          <p:nvPr>
            <p:ph type="subTitle" idx="1"/>
          </p:nvPr>
        </p:nvSpPr>
        <p:spPr>
          <a:xfrm>
            <a:off x="1284725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y objetivos</a:t>
            </a:r>
            <a:endParaRPr dirty="0"/>
          </a:p>
        </p:txBody>
      </p:sp>
      <p:sp>
        <p:nvSpPr>
          <p:cNvPr id="1714" name="Google Shape;1714;p30"/>
          <p:cNvSpPr txBox="1">
            <a:spLocks noGrp="1"/>
          </p:cNvSpPr>
          <p:nvPr>
            <p:ph type="subTitle" idx="8"/>
          </p:nvPr>
        </p:nvSpPr>
        <p:spPr>
          <a:xfrm>
            <a:off x="1284725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y features</a:t>
            </a:r>
            <a:endParaRPr dirty="0"/>
          </a:p>
        </p:txBody>
      </p:sp>
      <p:sp>
        <p:nvSpPr>
          <p:cNvPr id="1715" name="Google Shape;1715;p30"/>
          <p:cNvSpPr txBox="1">
            <a:spLocks noGrp="1"/>
          </p:cNvSpPr>
          <p:nvPr>
            <p:ph type="subTitle" idx="9"/>
          </p:nvPr>
        </p:nvSpPr>
        <p:spPr>
          <a:xfrm>
            <a:off x="1284725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1716" name="Google Shape;1716;p30"/>
          <p:cNvSpPr txBox="1">
            <a:spLocks noGrp="1"/>
          </p:cNvSpPr>
          <p:nvPr>
            <p:ph type="subTitle" idx="13"/>
          </p:nvPr>
        </p:nvSpPr>
        <p:spPr>
          <a:xfrm>
            <a:off x="5417046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Interpretación</a:t>
            </a:r>
          </a:p>
        </p:txBody>
      </p:sp>
      <p:sp>
        <p:nvSpPr>
          <p:cNvPr id="1717" name="Google Shape;1717;p30"/>
          <p:cNvSpPr txBox="1">
            <a:spLocks noGrp="1"/>
          </p:cNvSpPr>
          <p:nvPr>
            <p:ph type="subTitle" idx="14"/>
          </p:nvPr>
        </p:nvSpPr>
        <p:spPr>
          <a:xfrm>
            <a:off x="5417046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1718" name="Google Shape;1718;p30"/>
          <p:cNvSpPr txBox="1">
            <a:spLocks noGrp="1"/>
          </p:cNvSpPr>
          <p:nvPr>
            <p:ph type="subTitle" idx="15"/>
          </p:nvPr>
        </p:nvSpPr>
        <p:spPr>
          <a:xfrm>
            <a:off x="5417046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</a:t>
            </a:r>
            <a:endParaRPr dirty="0"/>
          </a:p>
        </p:txBody>
      </p:sp>
      <p:sp>
        <p:nvSpPr>
          <p:cNvPr id="4" name="Google Shape;1711;p30">
            <a:extLst>
              <a:ext uri="{FF2B5EF4-FFF2-40B4-BE49-F238E27FC236}">
                <a16:creationId xmlns:a16="http://schemas.microsoft.com/office/drawing/2014/main" id="{8AD2CA91-BF94-970F-52C2-AA4F300DFA91}"/>
              </a:ext>
            </a:extLst>
          </p:cNvPr>
          <p:cNvSpPr txBox="1">
            <a:spLocks/>
          </p:cNvSpPr>
          <p:nvPr/>
        </p:nvSpPr>
        <p:spPr>
          <a:xfrm>
            <a:off x="293151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1712;p30">
            <a:extLst>
              <a:ext uri="{FF2B5EF4-FFF2-40B4-BE49-F238E27FC236}">
                <a16:creationId xmlns:a16="http://schemas.microsoft.com/office/drawing/2014/main" id="{4A8ACAE6-B0FD-7391-D0B0-19B65BA51964}"/>
              </a:ext>
            </a:extLst>
          </p:cNvPr>
          <p:cNvSpPr txBox="1">
            <a:spLocks/>
          </p:cNvSpPr>
          <p:nvPr/>
        </p:nvSpPr>
        <p:spPr>
          <a:xfrm>
            <a:off x="4425472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7" name="Google Shape;1715;p30">
            <a:extLst>
              <a:ext uri="{FF2B5EF4-FFF2-40B4-BE49-F238E27FC236}">
                <a16:creationId xmlns:a16="http://schemas.microsoft.com/office/drawing/2014/main" id="{DB01DD23-1BAE-DEE8-D319-52E1843494A3}"/>
              </a:ext>
            </a:extLst>
          </p:cNvPr>
          <p:cNvSpPr txBox="1">
            <a:spLocks/>
          </p:cNvSpPr>
          <p:nvPr/>
        </p:nvSpPr>
        <p:spPr>
          <a:xfrm>
            <a:off x="1281952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8" name="Google Shape;1717;p30">
            <a:extLst>
              <a:ext uri="{FF2B5EF4-FFF2-40B4-BE49-F238E27FC236}">
                <a16:creationId xmlns:a16="http://schemas.microsoft.com/office/drawing/2014/main" id="{56B7224E-C957-5999-7ED6-98EA0BAE324D}"/>
              </a:ext>
            </a:extLst>
          </p:cNvPr>
          <p:cNvSpPr txBox="1">
            <a:spLocks/>
          </p:cNvSpPr>
          <p:nvPr/>
        </p:nvSpPr>
        <p:spPr>
          <a:xfrm>
            <a:off x="5414273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Demo en </a:t>
            </a:r>
            <a:r>
              <a:rPr lang="es-ES" dirty="0" err="1"/>
              <a:t>streamlit</a:t>
            </a:r>
            <a:endParaRPr lang="es-ES" dirty="0"/>
          </a:p>
        </p:txBody>
      </p:sp>
      <p:sp>
        <p:nvSpPr>
          <p:cNvPr id="21" name="Google Shape;1712;p30">
            <a:extLst>
              <a:ext uri="{FF2B5EF4-FFF2-40B4-BE49-F238E27FC236}">
                <a16:creationId xmlns:a16="http://schemas.microsoft.com/office/drawing/2014/main" id="{CD923064-48C4-D534-3588-A47E8C6A76DF}"/>
              </a:ext>
            </a:extLst>
          </p:cNvPr>
          <p:cNvSpPr txBox="1">
            <a:spLocks/>
          </p:cNvSpPr>
          <p:nvPr/>
        </p:nvSpPr>
        <p:spPr>
          <a:xfrm>
            <a:off x="4423271" y="3359473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3" name="Google Shape;1717;p30">
            <a:extLst>
              <a:ext uri="{FF2B5EF4-FFF2-40B4-BE49-F238E27FC236}">
                <a16:creationId xmlns:a16="http://schemas.microsoft.com/office/drawing/2014/main" id="{602076EC-2EC8-A8C2-55CC-8D6E28F92DD6}"/>
              </a:ext>
            </a:extLst>
          </p:cNvPr>
          <p:cNvSpPr txBox="1">
            <a:spLocks/>
          </p:cNvSpPr>
          <p:nvPr/>
        </p:nvSpPr>
        <p:spPr>
          <a:xfrm>
            <a:off x="5412072" y="3435676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Limitaciones</a:t>
            </a:r>
          </a:p>
        </p:txBody>
      </p:sp>
      <p:sp>
        <p:nvSpPr>
          <p:cNvPr id="6" name="Google Shape;1711;p30">
            <a:extLst>
              <a:ext uri="{FF2B5EF4-FFF2-40B4-BE49-F238E27FC236}">
                <a16:creationId xmlns:a16="http://schemas.microsoft.com/office/drawing/2014/main" id="{34A93638-2685-B378-37A9-F35BCA847E5C}"/>
              </a:ext>
            </a:extLst>
          </p:cNvPr>
          <p:cNvSpPr txBox="1">
            <a:spLocks/>
          </p:cNvSpPr>
          <p:nvPr/>
        </p:nvSpPr>
        <p:spPr>
          <a:xfrm>
            <a:off x="293151" y="3361015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" name="Google Shape;1715;p30">
            <a:extLst>
              <a:ext uri="{FF2B5EF4-FFF2-40B4-BE49-F238E27FC236}">
                <a16:creationId xmlns:a16="http://schemas.microsoft.com/office/drawing/2014/main" id="{082F9E0D-96C8-F612-FF9E-F4740E18AE0A}"/>
              </a:ext>
            </a:extLst>
          </p:cNvPr>
          <p:cNvSpPr txBox="1">
            <a:spLocks/>
          </p:cNvSpPr>
          <p:nvPr/>
        </p:nvSpPr>
        <p:spPr>
          <a:xfrm>
            <a:off x="1281952" y="3437218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Resultados</a:t>
            </a:r>
          </a:p>
        </p:txBody>
      </p:sp>
      <p:sp>
        <p:nvSpPr>
          <p:cNvPr id="12" name="Google Shape;1712;p30">
            <a:extLst>
              <a:ext uri="{FF2B5EF4-FFF2-40B4-BE49-F238E27FC236}">
                <a16:creationId xmlns:a16="http://schemas.microsoft.com/office/drawing/2014/main" id="{0B99E036-76E8-30F0-E05D-61DDC6C073B3}"/>
              </a:ext>
            </a:extLst>
          </p:cNvPr>
          <p:cNvSpPr txBox="1">
            <a:spLocks/>
          </p:cNvSpPr>
          <p:nvPr/>
        </p:nvSpPr>
        <p:spPr>
          <a:xfrm>
            <a:off x="4423271" y="3865184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11</a:t>
            </a:r>
          </a:p>
        </p:txBody>
      </p:sp>
      <p:sp>
        <p:nvSpPr>
          <p:cNvPr id="13" name="Google Shape;1717;p30">
            <a:extLst>
              <a:ext uri="{FF2B5EF4-FFF2-40B4-BE49-F238E27FC236}">
                <a16:creationId xmlns:a16="http://schemas.microsoft.com/office/drawing/2014/main" id="{8AD4E463-3D3F-8817-4C5D-564E1998A5A4}"/>
              </a:ext>
            </a:extLst>
          </p:cNvPr>
          <p:cNvSpPr txBox="1">
            <a:spLocks/>
          </p:cNvSpPr>
          <p:nvPr/>
        </p:nvSpPr>
        <p:spPr>
          <a:xfrm>
            <a:off x="5412072" y="3941387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598362" y="1124520"/>
            <a:ext cx="5429906" cy="767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 y objetivos</a:t>
            </a:r>
            <a:endParaRPr dirty="0"/>
          </a:p>
        </p:txBody>
      </p:sp>
      <p:sp>
        <p:nvSpPr>
          <p:cNvPr id="1724" name="Google Shape;1724;p31"/>
          <p:cNvSpPr txBox="1">
            <a:spLocks noGrp="1"/>
          </p:cNvSpPr>
          <p:nvPr>
            <p:ph type="subTitle" idx="1"/>
          </p:nvPr>
        </p:nvSpPr>
        <p:spPr>
          <a:xfrm>
            <a:off x="606829" y="1950775"/>
            <a:ext cx="4788131" cy="245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s-ES" sz="1400" dirty="0" err="1"/>
              <a:t>Forecasting</a:t>
            </a:r>
            <a:r>
              <a:rPr lang="es-ES" sz="1400" dirty="0"/>
              <a:t> </a:t>
            </a:r>
            <a:r>
              <a:rPr lang="es-ES" sz="1400" dirty="0" err="1"/>
              <a:t>multigranularidad</a:t>
            </a:r>
            <a:r>
              <a:rPr lang="es-ES" sz="1400" dirty="0"/>
              <a:t> </a:t>
            </a:r>
            <a:r>
              <a:rPr lang="en-US" sz="1400" dirty="0"/>
              <a:t>de </a:t>
            </a:r>
            <a:r>
              <a:rPr lang="en-US" sz="1400" dirty="0" err="1"/>
              <a:t>ventas</a:t>
            </a:r>
            <a:r>
              <a:rPr lang="en-US" sz="1400" dirty="0"/>
              <a:t> a </a:t>
            </a:r>
            <a:r>
              <a:rPr lang="en-US" sz="1400" dirty="0" err="1"/>
              <a:t>varios</a:t>
            </a:r>
            <a:r>
              <a:rPr lang="en-US" sz="1400" dirty="0"/>
              <a:t> </a:t>
            </a:r>
            <a:r>
              <a:rPr lang="en-US" sz="1400" dirty="0" err="1"/>
              <a:t>niveles</a:t>
            </a:r>
            <a:r>
              <a:rPr lang="en-US" sz="1400" dirty="0"/>
              <a:t> (hourly, daily, weekly, monthly).</a:t>
            </a:r>
          </a:p>
          <a:p>
            <a:pPr marL="152400" indent="0">
              <a:buNone/>
            </a:pPr>
            <a:endParaRPr lang="es-ES" sz="1400" dirty="0"/>
          </a:p>
          <a:p>
            <a:pPr marL="152400" lvl="0" indent="0">
              <a:buNone/>
            </a:pPr>
            <a:r>
              <a:rPr lang="es-ES" sz="1400" dirty="0"/>
              <a:t>Objetivos:</a:t>
            </a:r>
          </a:p>
          <a:p>
            <a:pPr lvl="0"/>
            <a:r>
              <a:rPr lang="es-ES" sz="1400" dirty="0"/>
              <a:t>Predecir Total sales con mínima desviación.</a:t>
            </a:r>
          </a:p>
          <a:p>
            <a:pPr lvl="0"/>
            <a:r>
              <a:rPr lang="es-ES" sz="1400" dirty="0"/>
              <a:t>Generar pipeline reproducible de datos + modelos.</a:t>
            </a:r>
          </a:p>
        </p:txBody>
      </p:sp>
      <p:sp>
        <p:nvSpPr>
          <p:cNvPr id="1726" name="Google Shape;1726;p31"/>
          <p:cNvSpPr/>
          <p:nvPr/>
        </p:nvSpPr>
        <p:spPr>
          <a:xfrm>
            <a:off x="5122874" y="42376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2;p32">
            <a:extLst>
              <a:ext uri="{FF2B5EF4-FFF2-40B4-BE49-F238E27FC236}">
                <a16:creationId xmlns:a16="http://schemas.microsoft.com/office/drawing/2014/main" id="{65977D65-9CBA-5CF9-842C-9266BF5FFA21}"/>
              </a:ext>
            </a:extLst>
          </p:cNvPr>
          <p:cNvSpPr txBox="1">
            <a:spLocks/>
          </p:cNvSpPr>
          <p:nvPr/>
        </p:nvSpPr>
        <p:spPr>
          <a:xfrm>
            <a:off x="1506651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01</a:t>
            </a:r>
          </a:p>
        </p:txBody>
      </p:sp>
      <p:pic>
        <p:nvPicPr>
          <p:cNvPr id="6" name="Google Shape;2234;p46">
            <a:extLst>
              <a:ext uri="{FF2B5EF4-FFF2-40B4-BE49-F238E27FC236}">
                <a16:creationId xmlns:a16="http://schemas.microsoft.com/office/drawing/2014/main" id="{3A6BE67C-6C02-79ED-F0C2-45091FD12AD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38" b="7838"/>
          <a:stretch/>
        </p:blipFill>
        <p:spPr>
          <a:xfrm>
            <a:off x="5630333" y="520701"/>
            <a:ext cx="3105680" cy="3966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23;p31">
            <a:extLst>
              <a:ext uri="{FF2B5EF4-FFF2-40B4-BE49-F238E27FC236}">
                <a16:creationId xmlns:a16="http://schemas.microsoft.com/office/drawing/2014/main" id="{A72D1033-C89F-EE10-AEA8-F0CC2F43F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0988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 y features</a:t>
            </a:r>
            <a:endParaRPr dirty="0"/>
          </a:p>
        </p:txBody>
      </p:sp>
      <p:sp>
        <p:nvSpPr>
          <p:cNvPr id="17" name="Google Shape;1732;p32">
            <a:extLst>
              <a:ext uri="{FF2B5EF4-FFF2-40B4-BE49-F238E27FC236}">
                <a16:creationId xmlns:a16="http://schemas.microsoft.com/office/drawing/2014/main" id="{391ADA45-2548-B4BA-5FFD-3B2AA44EEE41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0FDCF8-E742-FE6B-28C6-4A0F204B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15" y="1838943"/>
            <a:ext cx="6314499" cy="2111117"/>
          </a:xfrm>
          <a:prstGeom prst="rect">
            <a:avLst/>
          </a:prstGeom>
        </p:spPr>
      </p:pic>
      <p:sp>
        <p:nvSpPr>
          <p:cNvPr id="8" name="Google Shape;1724;p31">
            <a:extLst>
              <a:ext uri="{FF2B5EF4-FFF2-40B4-BE49-F238E27FC236}">
                <a16:creationId xmlns:a16="http://schemas.microsoft.com/office/drawing/2014/main" id="{6817E717-5B2D-0882-2DE3-66E7DD6573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686" y="1193440"/>
            <a:ext cx="7893595" cy="767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Pareto confirma que unas pocas categorías farmacológicas concentran la mayor parte de las ventas. Fundamental para planificación de stock y producción.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324D609-45BD-30A6-ED0C-06E07B7F3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4510"/>
              </p:ext>
            </p:extLst>
          </p:nvPr>
        </p:nvGraphicFramePr>
        <p:xfrm>
          <a:off x="1601449" y="4055966"/>
          <a:ext cx="5323607" cy="790352"/>
        </p:xfrm>
        <a:graphic>
          <a:graphicData uri="http://schemas.openxmlformats.org/drawingml/2006/table">
            <a:tbl>
              <a:tblPr firstRow="1" firstCol="1" bandRow="1">
                <a:tableStyleId>{E56D1B8D-81A1-4369-AAEE-2F6D356D0199}</a:tableStyleId>
              </a:tblPr>
              <a:tblGrid>
                <a:gridCol w="303229">
                  <a:extLst>
                    <a:ext uri="{9D8B030D-6E8A-4147-A177-3AD203B41FA5}">
                      <a16:colId xmlns:a16="http://schemas.microsoft.com/office/drawing/2014/main" val="4279015542"/>
                    </a:ext>
                  </a:extLst>
                </a:gridCol>
                <a:gridCol w="564191">
                  <a:extLst>
                    <a:ext uri="{9D8B030D-6E8A-4147-A177-3AD203B41FA5}">
                      <a16:colId xmlns:a16="http://schemas.microsoft.com/office/drawing/2014/main" val="2583982471"/>
                    </a:ext>
                  </a:extLst>
                </a:gridCol>
                <a:gridCol w="1712987">
                  <a:extLst>
                    <a:ext uri="{9D8B030D-6E8A-4147-A177-3AD203B41FA5}">
                      <a16:colId xmlns:a16="http://schemas.microsoft.com/office/drawing/2014/main" val="3157369603"/>
                    </a:ext>
                  </a:extLst>
                </a:gridCol>
                <a:gridCol w="379975">
                  <a:extLst>
                    <a:ext uri="{9D8B030D-6E8A-4147-A177-3AD203B41FA5}">
                      <a16:colId xmlns:a16="http://schemas.microsoft.com/office/drawing/2014/main" val="2094193428"/>
                    </a:ext>
                  </a:extLst>
                </a:gridCol>
                <a:gridCol w="540686">
                  <a:extLst>
                    <a:ext uri="{9D8B030D-6E8A-4147-A177-3AD203B41FA5}">
                      <a16:colId xmlns:a16="http://schemas.microsoft.com/office/drawing/2014/main" val="438903842"/>
                    </a:ext>
                  </a:extLst>
                </a:gridCol>
                <a:gridCol w="1822539">
                  <a:extLst>
                    <a:ext uri="{9D8B030D-6E8A-4147-A177-3AD203B41FA5}">
                      <a16:colId xmlns:a16="http://schemas.microsoft.com/office/drawing/2014/main" val="232533816"/>
                    </a:ext>
                  </a:extLst>
                </a:gridCol>
              </a:tblGrid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0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N02BE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Analgésicos (Paracetamol)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4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M01AE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(Ibuprofeno)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5828293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1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Ansiolíticos (Diazepam)</a:t>
                      </a:r>
                      <a:endParaRPr lang="es-ES" sz="800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5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N02BA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Salicilatos (AAS)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3756687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2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Sist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. Respiratorio (Salbutamol)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Alergias (Loratadina)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2273045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No </a:t>
                      </a: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(Diclofenaco)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7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N05C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Hipnóticos (Zolpidem)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7768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" name="Google Shape;1873;p37"/>
          <p:cNvGrpSpPr/>
          <p:nvPr/>
        </p:nvGrpSpPr>
        <p:grpSpPr>
          <a:xfrm>
            <a:off x="5612676" y="1172846"/>
            <a:ext cx="3018599" cy="3040817"/>
            <a:chOff x="5612676" y="1172846"/>
            <a:chExt cx="3018599" cy="3040817"/>
          </a:xfrm>
        </p:grpSpPr>
        <p:sp>
          <p:nvSpPr>
            <p:cNvPr id="1874" name="Google Shape;1874;p37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940599" y="1172846"/>
              <a:ext cx="2527250" cy="1559757"/>
            </a:xfrm>
            <a:custGeom>
              <a:avLst/>
              <a:gdLst/>
              <a:ahLst/>
              <a:cxnLst/>
              <a:rect l="l" t="t" r="r" b="b"/>
              <a:pathLst>
                <a:path w="10608" h="6547" extrusionOk="0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967997" y="1200005"/>
              <a:ext cx="2472455" cy="1505200"/>
            </a:xfrm>
            <a:custGeom>
              <a:avLst/>
              <a:gdLst/>
              <a:ahLst/>
              <a:cxnLst/>
              <a:rect l="l" t="t" r="r" b="b"/>
              <a:pathLst>
                <a:path w="10378" h="6318" extrusionOk="0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962517" y="1200005"/>
              <a:ext cx="2477934" cy="184874"/>
            </a:xfrm>
            <a:custGeom>
              <a:avLst/>
              <a:gdLst/>
              <a:ahLst/>
              <a:cxnLst/>
              <a:rect l="l" t="t" r="r" b="b"/>
              <a:pathLst>
                <a:path w="10401" h="776" extrusionOk="0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0783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2191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99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7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2" name="Google Shape;1882;p37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6" extrusionOk="0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86" extrusionOk="0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4" name="Google Shape;1884;p37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6" extrusionOk="0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37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87" name="Google Shape;1887;p37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5" name="Google Shape;1895;p37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8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1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20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2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70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75" extrusionOk="0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9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3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75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95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1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5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47" extrusionOk="0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37"/>
            <p:cNvSpPr/>
            <p:nvPr/>
          </p:nvSpPr>
          <p:spPr>
            <a:xfrm>
              <a:off x="8155750" y="1901248"/>
              <a:ext cx="146980" cy="202470"/>
            </a:xfrm>
            <a:custGeom>
              <a:avLst/>
              <a:gdLst/>
              <a:ahLst/>
              <a:cxnLst/>
              <a:rect l="l" t="t" r="r" b="b"/>
              <a:pathLst>
                <a:path w="980" h="1350" extrusionOk="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28" extrusionOk="0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610" extrusionOk="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37"/>
            <p:cNvSpPr/>
            <p:nvPr/>
          </p:nvSpPr>
          <p:spPr>
            <a:xfrm>
              <a:off x="7650066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7279415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7410264" y="3501328"/>
              <a:ext cx="341367" cy="32185"/>
            </a:xfrm>
            <a:custGeom>
              <a:avLst/>
              <a:gdLst/>
              <a:ahLst/>
              <a:cxnLst/>
              <a:rect l="l" t="t" r="r" b="b"/>
              <a:pathLst>
                <a:path w="1294" h="122" extrusionOk="0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896366" y="3008798"/>
              <a:ext cx="1002205" cy="1161808"/>
            </a:xfrm>
            <a:custGeom>
              <a:avLst/>
              <a:gdLst/>
              <a:ahLst/>
              <a:cxnLst/>
              <a:rect l="l" t="t" r="r" b="b"/>
              <a:pathLst>
                <a:path w="3799" h="4404" extrusionOk="0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429258" y="2560325"/>
              <a:ext cx="295464" cy="349809"/>
            </a:xfrm>
            <a:custGeom>
              <a:avLst/>
              <a:gdLst/>
              <a:ahLst/>
              <a:cxnLst/>
              <a:rect l="l" t="t" r="r" b="b"/>
              <a:pathLst>
                <a:path w="1120" h="1326" extrusionOk="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7189457" y="2843127"/>
              <a:ext cx="299949" cy="347434"/>
            </a:xfrm>
            <a:custGeom>
              <a:avLst/>
              <a:gdLst/>
              <a:ahLst/>
              <a:cxnLst/>
              <a:rect l="l" t="t" r="r" b="b"/>
              <a:pathLst>
                <a:path w="1137" h="1317" extrusionOk="0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402878" y="2827298"/>
              <a:ext cx="338729" cy="436074"/>
            </a:xfrm>
            <a:custGeom>
              <a:avLst/>
              <a:gdLst/>
              <a:ahLst/>
              <a:cxnLst/>
              <a:rect l="l" t="t" r="r" b="b"/>
              <a:pathLst>
                <a:path w="1284" h="1653" extrusionOk="0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677502" y="2881643"/>
              <a:ext cx="64105" cy="381729"/>
            </a:xfrm>
            <a:custGeom>
              <a:avLst/>
              <a:gdLst/>
              <a:ahLst/>
              <a:cxnLst/>
              <a:rect l="l" t="t" r="r" b="b"/>
              <a:pathLst>
                <a:path w="243" h="1447" extrusionOk="0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363570" y="3135426"/>
              <a:ext cx="256157" cy="55136"/>
            </a:xfrm>
            <a:custGeom>
              <a:avLst/>
              <a:gdLst/>
              <a:ahLst/>
              <a:cxnLst/>
              <a:rect l="l" t="t" r="r" b="b"/>
              <a:pathLst>
                <a:path w="971" h="209" extrusionOk="0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612077" y="2859747"/>
              <a:ext cx="211574" cy="336882"/>
            </a:xfrm>
            <a:custGeom>
              <a:avLst/>
              <a:gdLst/>
              <a:ahLst/>
              <a:cxnLst/>
              <a:rect l="l" t="t" r="r" b="b"/>
              <a:pathLst>
                <a:path w="802" h="1277" extrusionOk="0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069424" y="4045564"/>
              <a:ext cx="47749" cy="62259"/>
            </a:xfrm>
            <a:custGeom>
              <a:avLst/>
              <a:gdLst/>
              <a:ahLst/>
              <a:cxnLst/>
              <a:rect l="l" t="t" r="r" b="b"/>
              <a:pathLst>
                <a:path w="181" h="236" extrusionOk="0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960999" y="4107822"/>
              <a:ext cx="163033" cy="62786"/>
            </a:xfrm>
            <a:custGeom>
              <a:avLst/>
              <a:gdLst/>
              <a:ahLst/>
              <a:cxnLst/>
              <a:rect l="l" t="t" r="r" b="b"/>
              <a:pathLst>
                <a:path w="618" h="238" extrusionOk="0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966803" y="3263373"/>
              <a:ext cx="645273" cy="829411"/>
            </a:xfrm>
            <a:custGeom>
              <a:avLst/>
              <a:gdLst/>
              <a:ahLst/>
              <a:cxnLst/>
              <a:rect l="l" t="t" r="r" b="b"/>
              <a:pathLst>
                <a:path w="2446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180487" y="4045564"/>
              <a:ext cx="47485" cy="62259"/>
            </a:xfrm>
            <a:custGeom>
              <a:avLst/>
              <a:gdLst/>
              <a:ahLst/>
              <a:cxnLst/>
              <a:rect l="l" t="t" r="r" b="b"/>
              <a:pathLst>
                <a:path w="180" h="236" extrusionOk="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7072062" y="4107822"/>
              <a:ext cx="162769" cy="62786"/>
            </a:xfrm>
            <a:custGeom>
              <a:avLst/>
              <a:gdLst/>
              <a:ahLst/>
              <a:cxnLst/>
              <a:rect l="l" t="t" r="r" b="b"/>
              <a:pathLst>
                <a:path w="617" h="238" extrusionOk="0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7069424" y="3263373"/>
              <a:ext cx="645537" cy="829411"/>
            </a:xfrm>
            <a:custGeom>
              <a:avLst/>
              <a:gdLst/>
              <a:ahLst/>
              <a:cxnLst/>
              <a:rect l="l" t="t" r="r" b="b"/>
              <a:pathLst>
                <a:path w="2447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02861" y="2827035"/>
              <a:ext cx="127419" cy="79670"/>
            </a:xfrm>
            <a:custGeom>
              <a:avLst/>
              <a:gdLst/>
              <a:ahLst/>
              <a:cxnLst/>
              <a:rect l="l" t="t" r="r" b="b"/>
              <a:pathLst>
                <a:path w="483" h="302" extrusionOk="0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17106" y="2747628"/>
              <a:ext cx="99455" cy="97081"/>
            </a:xfrm>
            <a:custGeom>
              <a:avLst/>
              <a:gdLst/>
              <a:ahLst/>
              <a:cxnLst/>
              <a:rect l="l" t="t" r="r" b="b"/>
              <a:pathLst>
                <a:path w="377" h="368" extrusionOk="0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476744" y="2594884"/>
              <a:ext cx="164352" cy="201285"/>
            </a:xfrm>
            <a:custGeom>
              <a:avLst/>
              <a:gdLst/>
              <a:ahLst/>
              <a:cxnLst/>
              <a:rect l="l" t="t" r="r" b="b"/>
              <a:pathLst>
                <a:path w="623" h="763" extrusionOk="0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04180" y="2577208"/>
              <a:ext cx="129266" cy="116339"/>
            </a:xfrm>
            <a:custGeom>
              <a:avLst/>
              <a:gdLst/>
              <a:ahLst/>
              <a:cxnLst/>
              <a:rect l="l" t="t" r="r" b="b"/>
              <a:pathLst>
                <a:path w="490" h="441" extrusionOk="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939367" y="2898527"/>
              <a:ext cx="715710" cy="298102"/>
            </a:xfrm>
            <a:custGeom>
              <a:avLst/>
              <a:gdLst/>
              <a:ahLst/>
              <a:cxnLst/>
              <a:rect l="l" t="t" r="r" b="b"/>
              <a:pathLst>
                <a:path w="2713" h="1130" extrusionOk="0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8105134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4789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336662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8" name="Google Shape;1958;p37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3" name="Google Shape;1963;p37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65" extrusionOk="0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8" name="Google Shape;1723;p31">
            <a:extLst>
              <a:ext uri="{FF2B5EF4-FFF2-40B4-BE49-F238E27FC236}">
                <a16:creationId xmlns:a16="http://schemas.microsoft.com/office/drawing/2014/main" id="{376E134F-D0B9-2349-CE74-B6200F408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43832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Metodología</a:t>
            </a:r>
            <a:endParaRPr dirty="0"/>
          </a:p>
        </p:txBody>
      </p:sp>
      <p:sp>
        <p:nvSpPr>
          <p:cNvPr id="10" name="Google Shape;1732;p32">
            <a:extLst>
              <a:ext uri="{FF2B5EF4-FFF2-40B4-BE49-F238E27FC236}">
                <a16:creationId xmlns:a16="http://schemas.microsoft.com/office/drawing/2014/main" id="{AE2446F0-16BC-92AC-F7E2-6C8319F68677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A36BA3-89DA-7599-07DA-61002B2BBE9E}"/>
              </a:ext>
            </a:extLst>
          </p:cNvPr>
          <p:cNvSpPr txBox="1"/>
          <p:nvPr/>
        </p:nvSpPr>
        <p:spPr>
          <a:xfrm>
            <a:off x="533797" y="1227959"/>
            <a:ext cx="4572000" cy="360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Pipeline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Limpieza y cálculo Total sales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Features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temporales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Split temporal 80/20</a:t>
            </a:r>
          </a:p>
          <a:p>
            <a:pPr marL="457200">
              <a:buSzPts val="1000"/>
              <a:tabLst>
                <a:tab pos="914400" algn="l"/>
              </a:tabLst>
            </a:pP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Modelos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probados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SARIMAX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Random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Forest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GradientBoost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Regressor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23;p31">
            <a:extLst>
              <a:ext uri="{FF2B5EF4-FFF2-40B4-BE49-F238E27FC236}">
                <a16:creationId xmlns:a16="http://schemas.microsoft.com/office/drawing/2014/main" id="{38372CC1-BB9B-FBF0-7F89-E0F8CFE7E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374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Feature engineering</a:t>
            </a:r>
            <a:endParaRPr dirty="0"/>
          </a:p>
        </p:txBody>
      </p:sp>
      <p:sp>
        <p:nvSpPr>
          <p:cNvPr id="21" name="Google Shape;1732;p32">
            <a:extLst>
              <a:ext uri="{FF2B5EF4-FFF2-40B4-BE49-F238E27FC236}">
                <a16:creationId xmlns:a16="http://schemas.microsoft.com/office/drawing/2014/main" id="{89E737FE-162B-CE3E-2C73-9E06A595A78C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4A7F96-66BE-0458-33C7-4BF5E7E4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6" y="1384787"/>
            <a:ext cx="5943298" cy="2971649"/>
          </a:xfrm>
          <a:prstGeom prst="rect">
            <a:avLst/>
          </a:prstGeom>
        </p:spPr>
      </p:pic>
      <p:sp>
        <p:nvSpPr>
          <p:cNvPr id="4" name="Google Shape;1724;p31">
            <a:extLst>
              <a:ext uri="{FF2B5EF4-FFF2-40B4-BE49-F238E27FC236}">
                <a16:creationId xmlns:a16="http://schemas.microsoft.com/office/drawing/2014/main" id="{6544A714-C986-C27E-B524-2578F7C499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22984" y="1378438"/>
            <a:ext cx="2382619" cy="274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de autocorrelación muestra que las ventas diarias tienen un claro patrón semanal (</a:t>
            </a:r>
            <a:r>
              <a:rPr lang="es-ES" sz="1400" dirty="0" err="1"/>
              <a:t>lag</a:t>
            </a:r>
            <a:r>
              <a:rPr lang="es-ES" sz="1400" dirty="0"/>
              <a:t> 7) y una dependencia significativa hasta 2–3 semanas atrás. Esto confirma la necesidad de incorporar </a:t>
            </a:r>
            <a:r>
              <a:rPr lang="es-ES" sz="1400" dirty="0" err="1"/>
              <a:t>lags</a:t>
            </a:r>
            <a:r>
              <a:rPr lang="es-ES" sz="1400" dirty="0"/>
              <a:t> y medias móviles en el modelo.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AF083591-9F5B-8371-E5E9-6279AA27C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Resultados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77C3B821-E958-6018-84A2-163ED3995A58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1683C7F-CA3B-25E4-8C96-D837A98A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6" y="1243994"/>
            <a:ext cx="7662918" cy="3204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23;p31">
            <a:extLst>
              <a:ext uri="{FF2B5EF4-FFF2-40B4-BE49-F238E27FC236}">
                <a16:creationId xmlns:a16="http://schemas.microsoft.com/office/drawing/2014/main" id="{D9DE3772-5726-A45F-D391-FB228E36D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2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Interpretación</a:t>
            </a:r>
            <a:endParaRPr dirty="0"/>
          </a:p>
        </p:txBody>
      </p:sp>
      <p:sp>
        <p:nvSpPr>
          <p:cNvPr id="29" name="Google Shape;1732;p32">
            <a:extLst>
              <a:ext uri="{FF2B5EF4-FFF2-40B4-BE49-F238E27FC236}">
                <a16:creationId xmlns:a16="http://schemas.microsoft.com/office/drawing/2014/main" id="{47EA0615-2D97-1EF9-D4D7-306FE7886413}"/>
              </a:ext>
            </a:extLst>
          </p:cNvPr>
          <p:cNvSpPr txBox="1">
            <a:spLocks/>
          </p:cNvSpPr>
          <p:nvPr/>
        </p:nvSpPr>
        <p:spPr>
          <a:xfrm>
            <a:off x="103594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15410F-4FAD-6165-5572-28B04CF7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5" y="1383241"/>
            <a:ext cx="4153435" cy="29074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93877D-048E-C81B-F83E-DDC2DDEE5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83241"/>
            <a:ext cx="4153436" cy="2907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38"/>
          <p:cNvGrpSpPr/>
          <p:nvPr/>
        </p:nvGrpSpPr>
        <p:grpSpPr>
          <a:xfrm>
            <a:off x="323171" y="2730989"/>
            <a:ext cx="1912029" cy="1901900"/>
            <a:chOff x="526371" y="1200275"/>
            <a:chExt cx="2866829" cy="3038425"/>
          </a:xfrm>
        </p:grpSpPr>
        <p:sp>
          <p:nvSpPr>
            <p:cNvPr id="1981" name="Google Shape;1981;p38"/>
            <p:cNvSpPr/>
            <p:nvPr/>
          </p:nvSpPr>
          <p:spPr>
            <a:xfrm>
              <a:off x="3087307" y="3114743"/>
              <a:ext cx="305894" cy="245282"/>
            </a:xfrm>
            <a:custGeom>
              <a:avLst/>
              <a:gdLst/>
              <a:ahLst/>
              <a:cxnLst/>
              <a:rect l="l" t="t" r="r" b="b"/>
              <a:pathLst>
                <a:path w="1080" h="866" extrusionOk="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8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38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1984" name="Google Shape;1984;p38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5" name="Google Shape;1985;p38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1986" name="Google Shape;1986;p38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38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38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38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38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38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38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93" name="Google Shape;1993;p38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4" name="Google Shape;1994;p38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1995" name="Google Shape;1995;p38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38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38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38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38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38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38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2" name="Google Shape;2002;p38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38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8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5" name="Google Shape;2005;p38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2006" name="Google Shape;2006;p38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38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38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38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38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38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2" name="Google Shape;2012;p38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38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4" name="Google Shape;2014;p38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5" name="Google Shape;2015;p38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38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Google Shape;2017;p38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Google Shape;2018;p38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38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Google Shape;2020;p38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Google Shape;2021;p38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38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3" name="Google Shape;2023;p38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4" name="Google Shape;2024;p38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5" name="Google Shape;2025;p38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6" name="Google Shape;2026;p38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7" name="Google Shape;2027;p38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2028" name="Google Shape;2028;p38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34" extrusionOk="0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9" name="Google Shape;2029;p38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0" name="Google Shape;2030;p38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4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38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32" name="Google Shape;2032;p38"/>
            <p:cNvSpPr/>
            <p:nvPr/>
          </p:nvSpPr>
          <p:spPr>
            <a:xfrm>
              <a:off x="1566051" y="1495207"/>
              <a:ext cx="370471" cy="411257"/>
            </a:xfrm>
            <a:custGeom>
              <a:avLst/>
              <a:gdLst/>
              <a:ahLst/>
              <a:cxnLst/>
              <a:rect l="l" t="t" r="r" b="b"/>
              <a:pathLst>
                <a:path w="1308" h="1452" extrusionOk="0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032076" y="3142500"/>
              <a:ext cx="190900" cy="151247"/>
            </a:xfrm>
            <a:custGeom>
              <a:avLst/>
              <a:gdLst/>
              <a:ahLst/>
              <a:cxnLst/>
              <a:rect l="l" t="t" r="r" b="b"/>
              <a:pathLst>
                <a:path w="674" h="534" extrusionOk="0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2435583" y="3780344"/>
              <a:ext cx="159745" cy="141334"/>
            </a:xfrm>
            <a:custGeom>
              <a:avLst/>
              <a:gdLst/>
              <a:ahLst/>
              <a:cxnLst/>
              <a:rect l="l" t="t" r="r" b="b"/>
              <a:pathLst>
                <a:path w="564" h="499" extrusionOk="0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2404144" y="3858800"/>
              <a:ext cx="327703" cy="198264"/>
            </a:xfrm>
            <a:custGeom>
              <a:avLst/>
              <a:gdLst/>
              <a:ahLst/>
              <a:cxnLst/>
              <a:rect l="l" t="t" r="r" b="b"/>
              <a:pathLst>
                <a:path w="1157" h="700" extrusionOk="0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2260543" y="2455089"/>
              <a:ext cx="361408" cy="113577"/>
            </a:xfrm>
            <a:custGeom>
              <a:avLst/>
              <a:gdLst/>
              <a:ahLst/>
              <a:cxnLst/>
              <a:rect l="l" t="t" r="r" b="b"/>
              <a:pathLst>
                <a:path w="1276" h="401" extrusionOk="0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1291879" y="1768812"/>
              <a:ext cx="567036" cy="970080"/>
            </a:xfrm>
            <a:custGeom>
              <a:avLst/>
              <a:gdLst/>
              <a:ahLst/>
              <a:cxnLst/>
              <a:rect l="l" t="t" r="r" b="b"/>
              <a:pathLst>
                <a:path w="2002" h="3425" extrusionOk="0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590409" y="2699521"/>
              <a:ext cx="1077992" cy="1162963"/>
            </a:xfrm>
            <a:custGeom>
              <a:avLst/>
              <a:gdLst/>
              <a:ahLst/>
              <a:cxnLst/>
              <a:rect l="l" t="t" r="r" b="b"/>
              <a:pathLst>
                <a:path w="3806" h="4106" extrusionOk="0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290746" y="2591325"/>
              <a:ext cx="1865386" cy="673250"/>
            </a:xfrm>
            <a:custGeom>
              <a:avLst/>
              <a:gdLst/>
              <a:ahLst/>
              <a:cxnLst/>
              <a:rect l="l" t="t" r="r" b="b"/>
              <a:pathLst>
                <a:path w="6586" h="2377" extrusionOk="0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1931141" y="2354824"/>
              <a:ext cx="8497" cy="1416"/>
            </a:xfrm>
            <a:custGeom>
              <a:avLst/>
              <a:gdLst/>
              <a:ahLst/>
              <a:cxnLst/>
              <a:rect l="l" t="t" r="r" b="b"/>
              <a:pathLst>
                <a:path w="30" h="5" extrusionOk="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1524982" y="1836505"/>
              <a:ext cx="831011" cy="758503"/>
            </a:xfrm>
            <a:custGeom>
              <a:avLst/>
              <a:gdLst/>
              <a:ahLst/>
              <a:cxnLst/>
              <a:rect l="l" t="t" r="r" b="b"/>
              <a:pathLst>
                <a:path w="2934" h="2678" extrusionOk="0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779893" y="2046382"/>
              <a:ext cx="69109" cy="154930"/>
            </a:xfrm>
            <a:custGeom>
              <a:avLst/>
              <a:gdLst/>
              <a:ahLst/>
              <a:cxnLst/>
              <a:rect l="l" t="t" r="r" b="b"/>
              <a:pathLst>
                <a:path w="244" h="547" extrusionOk="0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628929" y="1338012"/>
              <a:ext cx="374720" cy="334784"/>
            </a:xfrm>
            <a:custGeom>
              <a:avLst/>
              <a:gdLst/>
              <a:ahLst/>
              <a:cxnLst/>
              <a:rect l="l" t="t" r="r" b="b"/>
              <a:pathLst>
                <a:path w="1323" h="1182" extrusionOk="0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263092" y="2142965"/>
              <a:ext cx="715735" cy="468471"/>
            </a:xfrm>
            <a:custGeom>
              <a:avLst/>
              <a:gdLst/>
              <a:ahLst/>
              <a:cxnLst/>
              <a:rect l="l" t="t" r="r" b="b"/>
              <a:pathLst>
                <a:path w="2527" h="1654" extrusionOk="0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7" name="Google Shape;2047;p38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6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1" name="Google Shape;2051;p38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2052" name="Google Shape;2052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5" name="Google Shape;2055;p38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0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2059" name="Google Shape;2059;p38"/>
            <p:cNvSpPr/>
            <p:nvPr/>
          </p:nvSpPr>
          <p:spPr>
            <a:xfrm>
              <a:off x="2638476" y="1413547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2442806" y="1200275"/>
              <a:ext cx="159743" cy="21526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224501" y="1632572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432C9EF0-0D2F-8074-BAB7-CFEB99309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Visualización</a:t>
            </a:r>
            <a:endParaRPr dirty="0"/>
          </a:p>
        </p:txBody>
      </p:sp>
      <p:sp>
        <p:nvSpPr>
          <p:cNvPr id="15" name="Google Shape;1732;p32">
            <a:extLst>
              <a:ext uri="{FF2B5EF4-FFF2-40B4-BE49-F238E27FC236}">
                <a16:creationId xmlns:a16="http://schemas.microsoft.com/office/drawing/2014/main" id="{3114A51F-E545-B43B-4016-3D18F60B3F9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07</a:t>
            </a:r>
          </a:p>
        </p:txBody>
      </p:sp>
      <p:pic>
        <p:nvPicPr>
          <p:cNvPr id="4" name="Imagen 3">
            <a:hlinkClick r:id="rId3" action="ppaction://hlinkfile"/>
            <a:extLst>
              <a:ext uri="{FF2B5EF4-FFF2-40B4-BE49-F238E27FC236}">
                <a16:creationId xmlns:a16="http://schemas.microsoft.com/office/drawing/2014/main" id="{C2D23CAA-F414-BC14-B3C9-F9DCF16ED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380" y="1743457"/>
            <a:ext cx="6249836" cy="26040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C0103C-3D12-BD22-7033-A948971FFF18}"/>
              </a:ext>
            </a:extLst>
          </p:cNvPr>
          <p:cNvSpPr txBox="1"/>
          <p:nvPr/>
        </p:nvSpPr>
        <p:spPr>
          <a:xfrm>
            <a:off x="2363573" y="11056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Gráfico Real vs Predicción + banda de error</a:t>
            </a:r>
            <a:endParaRPr lang="es-ES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2321</Words>
  <Application>Microsoft Office PowerPoint</Application>
  <PresentationFormat>Presentación en pantalla (16:9)</PresentationFormat>
  <Paragraphs>277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Be Vietnam Pro</vt:lpstr>
      <vt:lpstr>Be Vietnam Pro SemiBold</vt:lpstr>
      <vt:lpstr>Nunito Light</vt:lpstr>
      <vt:lpstr>Jost</vt:lpstr>
      <vt:lpstr>PT Sans</vt:lpstr>
      <vt:lpstr>Open Sans</vt:lpstr>
      <vt:lpstr>Courier New</vt:lpstr>
      <vt:lpstr>Arial</vt:lpstr>
      <vt:lpstr>Anaheim</vt:lpstr>
      <vt:lpstr>Inter</vt:lpstr>
      <vt:lpstr>Economic Activity Meeting by Slidesgo</vt:lpstr>
      <vt:lpstr>💊  Pharma Sales Forecasting &amp; Analytics</vt:lpstr>
      <vt:lpstr>Tabla de contenidos</vt:lpstr>
      <vt:lpstr>Problema y objetivos</vt:lpstr>
      <vt:lpstr>Dataset y features</vt:lpstr>
      <vt:lpstr>Metodología</vt:lpstr>
      <vt:lpstr>Feature engineering</vt:lpstr>
      <vt:lpstr>Resultados</vt:lpstr>
      <vt:lpstr>Interpretación</vt:lpstr>
      <vt:lpstr>Visualización</vt:lpstr>
      <vt:lpstr>Clustering</vt:lpstr>
      <vt:lpstr>Demo en streamlit</vt:lpstr>
      <vt:lpstr>Limitaciones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 Gu</cp:lastModifiedBy>
  <cp:revision>11</cp:revision>
  <dcterms:modified xsi:type="dcterms:W3CDTF">2025-09-02T15:48:49Z</dcterms:modified>
</cp:coreProperties>
</file>