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62" r:id="rId6"/>
    <p:sldId id="263" r:id="rId7"/>
    <p:sldId id="260" r:id="rId8"/>
    <p:sldId id="264" r:id="rId9"/>
    <p:sldId id="266" r:id="rId10"/>
    <p:sldId id="271" r:id="rId11"/>
    <p:sldId id="267" r:id="rId12"/>
    <p:sldId id="275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  <p:bold r:id="rId16"/>
    </p:embeddedFont>
    <p:embeddedFont>
      <p:font typeface="Be Vietnam Pro" panose="020B0604020202020204" charset="0"/>
      <p:regular r:id="rId17"/>
      <p:bold r:id="rId18"/>
      <p:italic r:id="rId19"/>
      <p:boldItalic r:id="rId20"/>
    </p:embeddedFont>
    <p:embeddedFont>
      <p:font typeface="Be Vietnam Pro SemiBold" panose="020B0604020202020204" charset="0"/>
      <p:regular r:id="rId21"/>
      <p:bold r:id="rId22"/>
      <p:italic r:id="rId23"/>
      <p:boldItalic r:id="rId24"/>
    </p:embeddedFont>
    <p:embeddedFont>
      <p:font typeface="Inter" panose="020B0502030000000004" pitchFamily="34" charset="0"/>
      <p:regular r:id="rId25"/>
      <p:bold r:id="rId26"/>
      <p:italic r:id="rId27"/>
      <p:boldItalic r:id="rId28"/>
    </p:embeddedFont>
    <p:embeddedFont>
      <p:font typeface="Jost" panose="020B0604020202020204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D1B8D-81A1-4369-AAEE-2F6D356D0199}">
  <a:tblStyle styleId="{E56D1B8D-81A1-4369-AAEE-2F6D356D0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87E97B-4CA7-40D2-81AF-C2E5B2CF8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84" autoAdjust="0"/>
  </p:normalViewPr>
  <p:slideViewPr>
    <p:cSldViewPr snapToGrid="0">
      <p:cViewPr varScale="1">
        <p:scale>
          <a:sx n="91" d="100"/>
          <a:sy n="91" d="100"/>
        </p:scale>
        <p:origin x="121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tableStyles" Target="tableStyle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Buenos días.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 nombre es Ana y hoy presento el proyecto de Machine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Pharma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cuyo objetivo es predecir ventas de medicamentos y detectar patrones de consumo para ayudar a farmacias y laboratorios.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a72e729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a72e729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limitado y no incluye variables externas como campañas de marketing o clima. Próximos pasos: integrar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Prophet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añadir nuevas fuentes y aplicar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explicabilidad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avanzada con SHAP.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 </a:t>
            </a:r>
            <a:r>
              <a:rPr lang="en-US" dirty="0" err="1"/>
              <a:t>viene</a:t>
            </a:r>
            <a:r>
              <a:rPr lang="en-US" dirty="0"/>
              <a:t> de </a:t>
            </a:r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exPlanations</a:t>
            </a:r>
            <a:r>
              <a:rPr lang="en-US" b="0" dirty="0"/>
              <a:t>. </a:t>
            </a:r>
            <a:r>
              <a:rPr lang="es-ES" b="0" dirty="0"/>
              <a:t>E</a:t>
            </a:r>
            <a:r>
              <a:rPr lang="es-ES" dirty="0"/>
              <a:t>s una de las técnicas más potentes y usadas para explicar modelos de Machine </a:t>
            </a:r>
            <a:r>
              <a:rPr lang="es-ES" dirty="0" err="1"/>
              <a:t>Learning</a:t>
            </a:r>
            <a:r>
              <a:rPr lang="es-ES" dirty="0"/>
              <a:t> (sobre todo los de tipo </a:t>
            </a:r>
            <a:r>
              <a:rPr lang="es-ES" i="1" dirty="0"/>
              <a:t>caja negra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, </a:t>
            </a:r>
            <a:r>
              <a:rPr lang="es-ES" dirty="0" err="1"/>
              <a:t>CatBoost</a:t>
            </a:r>
            <a:r>
              <a:rPr lang="es-ES" dirty="0"/>
              <a:t>, </a:t>
            </a:r>
            <a:r>
              <a:rPr lang="es-ES" dirty="0" err="1"/>
              <a:t>RandomForest</a:t>
            </a:r>
            <a:r>
              <a:rPr lang="es-ES" dirty="0"/>
              <a:t>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caso de </a:t>
            </a:r>
            <a:r>
              <a:rPr lang="es-ES" b="1" dirty="0" err="1"/>
              <a:t>forecasting</a:t>
            </a:r>
            <a:r>
              <a:rPr lang="es-ES" b="1" dirty="0"/>
              <a:t> farmacéutico</a:t>
            </a:r>
            <a:r>
              <a:rPr lang="es-ES" dirty="0"/>
              <a:t>, SHAP podría responder:</a:t>
            </a:r>
          </a:p>
          <a:p>
            <a:r>
              <a:rPr lang="es-ES" dirty="0"/>
              <a:t>¿Qué pesa más en la predicción de </a:t>
            </a:r>
            <a:r>
              <a:rPr lang="es-ES" u="none" dirty="0"/>
              <a:t>ventas: el lag_7, el </a:t>
            </a:r>
            <a:r>
              <a:rPr lang="es-ES" u="none" dirty="0" err="1"/>
              <a:t>Month</a:t>
            </a:r>
            <a:r>
              <a:rPr lang="es-ES" u="none" dirty="0"/>
              <a:t> o las categorías ATC?</a:t>
            </a:r>
          </a:p>
          <a:p>
            <a:r>
              <a:rPr lang="es-ES" dirty="0"/>
              <a:t>¿Por qué el modelo predijo un pico de ventas concreto en enero?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resumen: una herramienta que reduce riesgos de stock, mejora la eficiencia y aporta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estratégicos. Es escalable y fácil de integrar.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 contenidos que vamos a ver son estos 9 puntos.</a:t>
            </a:r>
            <a:endParaRPr sz="120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 sector farmacéutico es común sufrir roturas de stock en picos de demanda, como en temporadas de gripe. También se producen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sobrestocks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costosos. El reto es anticipar estas fluctuaciones para planificar mejor.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 modelo aporta valor en tres frentes: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Farmacias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optimizan inventarios.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Laboratorios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ajustan producción y campañas.</a:t>
            </a:r>
          </a:p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Gestores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detectan tendencias a largo plazo, como el aumento de ansiolíticos tras la pandemia.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Ejemplos: reducción de roturas de stock, mejora en compras, optimización logística.</a:t>
            </a:r>
          </a:p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Trabajamos con datos abiertos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ventas por categoría terapéutica ATC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(ej. N02BA, N05B)</a:t>
            </a: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Los más vendidos son las anilinas (Paracetamol y sus combinaciones).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Usamos la granularidad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diaria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porque da el mejor balance entre volumen de datos y comparabilidad.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Probamos distintos algoritmos, desde clásicos (ARIMA,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Forest) hasta modernos como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El ganador fue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 un error muy bajo (&lt;2%).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“Modelo” para ver los porcentajes.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/>
              <a:t>streamlit</a:t>
            </a:r>
            <a:r>
              <a:rPr lang="en-US" i="1" dirty="0"/>
              <a:t> run app_streamlit/app.py</a:t>
            </a:r>
            <a:endParaRPr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modelo logra un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 menor al 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lo que significa predicciones muy cercanas a la realidad. Además, R² de 0.99: prácticamente toda la variabilidad explicada.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“Evaluación y predicciones” para ver la gráfica.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SCATTER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Detectamos categorías dominantes mediante análisis de patrones estacionales y semanales. Esto ayuda a decidir qué medicamentos priorizar. Vemos como el algoritmo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segmentado </a:t>
            </a:r>
            <a:r>
              <a:rPr lang="es-ES" dirty="0"/>
              <a:t>los días en </a:t>
            </a:r>
            <a:r>
              <a:rPr lang="es-ES" b="1" dirty="0"/>
              <a:t>2 grupos distintos</a:t>
            </a:r>
            <a:r>
              <a:rPr lang="es-ES" dirty="0"/>
              <a:t> (porque el mejor número de clústeres según la métrica </a:t>
            </a:r>
            <a:r>
              <a:rPr lang="es-ES" dirty="0" err="1"/>
              <a:t>Silhouette</a:t>
            </a:r>
            <a:r>
              <a:rPr lang="es-ES" dirty="0"/>
              <a:t> fue k=2).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DIAGRAMA DE QUESITO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C0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0</a:t>
            </a:r>
            <a:r>
              <a:rPr lang="es-ES" dirty="0"/>
              <a:t>: días que comparten un patrón de ventas parecido. Son días bajos que representan temporadas tranquilas, por lo que permite planificar producción con más calma.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C1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1</a:t>
            </a:r>
            <a:r>
              <a:rPr lang="es-ES" dirty="0"/>
              <a:t>: días con un patrón distinto, típicamente de </a:t>
            </a:r>
            <a:r>
              <a:rPr lang="es-ES" b="1" dirty="0"/>
              <a:t>demanda alta</a:t>
            </a:r>
            <a:r>
              <a:rPr lang="es-ES" b="0" dirty="0"/>
              <a:t>. </a:t>
            </a:r>
            <a:r>
              <a:rPr lang="es-ES" dirty="0"/>
              <a:t>Son días de ventas muy altas → representan picos (ej. antes de Navidades, gripe, alergias, vías laborales). Saber que ~39% de días tienen este patrón ayuda a prever necesidades de stock.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Esto significa que la mayoría de los días de ventas se parecen entre sí (C1), y hay un subconjunto más pequeño (C0) que sigue un patrón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HEATMAP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dirty="0"/>
              <a:t>En el </a:t>
            </a:r>
            <a:r>
              <a:rPr lang="es-ES" b="1" dirty="0"/>
              <a:t>eje vertical</a:t>
            </a:r>
            <a:r>
              <a:rPr lang="es-ES" dirty="0"/>
              <a:t> están los </a:t>
            </a:r>
            <a:r>
              <a:rPr lang="es-ES" b="1" dirty="0" err="1"/>
              <a:t>clusters</a:t>
            </a:r>
            <a:r>
              <a:rPr lang="es-ES" dirty="0"/>
              <a:t> (0 y 1).</a:t>
            </a:r>
          </a:p>
          <a:p>
            <a:r>
              <a:rPr lang="es-ES" dirty="0"/>
              <a:t>En el </a:t>
            </a:r>
            <a:r>
              <a:rPr lang="es-ES" b="1" dirty="0"/>
              <a:t>eje horizontal</a:t>
            </a:r>
            <a:r>
              <a:rPr lang="es-ES" dirty="0"/>
              <a:t> están las </a:t>
            </a:r>
            <a:r>
              <a:rPr lang="es-ES" b="1" dirty="0" err="1"/>
              <a:t>features</a:t>
            </a:r>
            <a:r>
              <a:rPr lang="es-ES" b="1" dirty="0"/>
              <a:t> de segmentación</a:t>
            </a:r>
            <a:r>
              <a:rPr lang="es-ES" dirty="0"/>
              <a:t> usadas:</a:t>
            </a:r>
          </a:p>
          <a:p>
            <a:pPr lvl="1"/>
            <a:r>
              <a:rPr lang="es-ES" dirty="0"/>
              <a:t>Total sales → ventas totales del día.</a:t>
            </a:r>
          </a:p>
          <a:p>
            <a:pPr lvl="1"/>
            <a:r>
              <a:rPr lang="es-ES" dirty="0"/>
              <a:t>lag_1 → ventas del día anterior.</a:t>
            </a:r>
          </a:p>
          <a:p>
            <a:pPr lvl="1"/>
            <a:r>
              <a:rPr lang="es-ES" dirty="0"/>
              <a:t>lag_7 → ventas una semana antes.</a:t>
            </a:r>
          </a:p>
          <a:p>
            <a:pPr lvl="1"/>
            <a:r>
              <a:rPr lang="es-ES" dirty="0"/>
              <a:t>roll7 → media móvil de 7 días.</a:t>
            </a:r>
          </a:p>
          <a:p>
            <a:pPr lvl="1"/>
            <a:r>
              <a:rPr lang="es-ES" dirty="0" err="1"/>
              <a:t>Month</a:t>
            </a:r>
            <a:r>
              <a:rPr lang="es-ES" dirty="0"/>
              <a:t> → número de mes.</a:t>
            </a:r>
          </a:p>
          <a:p>
            <a:pPr lvl="1"/>
            <a:r>
              <a:rPr lang="es-ES" dirty="0" err="1"/>
              <a:t>Weekday</a:t>
            </a:r>
            <a:r>
              <a:rPr lang="es-ES" dirty="0"/>
              <a:t> → día de la semana (1=Lunes … 7=Domingo).</a:t>
            </a:r>
          </a:p>
          <a:p>
            <a:r>
              <a:rPr lang="es-ES" dirty="0"/>
              <a:t>Los colores indican la </a:t>
            </a:r>
            <a:r>
              <a:rPr lang="es-ES" b="1" dirty="0"/>
              <a:t>magnitud media</a:t>
            </a:r>
            <a:r>
              <a:rPr lang="es-ES" dirty="0"/>
              <a:t>: amarillo más alto, morado más bajo.</a:t>
            </a:r>
          </a:p>
          <a:p>
            <a:r>
              <a:rPr lang="es-ES" dirty="0"/>
              <a:t>Los valores numéricos son la media exacta en cada </a:t>
            </a:r>
            <a:r>
              <a:rPr lang="es-ES" dirty="0" err="1"/>
              <a:t>cluster</a:t>
            </a:r>
            <a:r>
              <a:rPr lang="es-ES" dirty="0"/>
              <a:t> para esa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b="0" dirty="0"/>
              <a:t>Interpretación de los </a:t>
            </a:r>
            <a:r>
              <a:rPr lang="es-ES" b="1" dirty="0" err="1"/>
              <a:t>clusters</a:t>
            </a:r>
            <a:r>
              <a:rPr lang="es-ES" b="0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 (arriba, amarillo brillante)</a:t>
            </a:r>
            <a:endParaRPr lang="es-ES" dirty="0"/>
          </a:p>
          <a:p>
            <a:pPr lvl="1"/>
            <a:r>
              <a:rPr lang="es-ES" dirty="0"/>
              <a:t>Tiene medias más altas en Total sales, lag_1, lag_7, roll7.</a:t>
            </a:r>
          </a:p>
          <a:p>
            <a:pPr lvl="1"/>
            <a:r>
              <a:rPr lang="es-ES" dirty="0"/>
              <a:t>Significa que representa </a:t>
            </a:r>
            <a:r>
              <a:rPr lang="es-ES" b="1" dirty="0"/>
              <a:t>días de alta demanda</a:t>
            </a:r>
            <a:r>
              <a:rPr lang="es-ES" dirty="0"/>
              <a:t> (ventas elevadas y consistentes con días anteriores).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5.9 → tiende a aparecer en meses más cercanos a mitad de año.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4 → mayor presencia en </a:t>
            </a:r>
            <a:r>
              <a:rPr lang="es-ES" b="1" dirty="0"/>
              <a:t>jueves</a:t>
            </a:r>
            <a:r>
              <a:rPr lang="es-ES" dirty="0"/>
              <a:t> (aprox.).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 (abajo, verde/oscuro)</a:t>
            </a:r>
            <a:endParaRPr lang="es-ES" dirty="0"/>
          </a:p>
          <a:p>
            <a:pPr lvl="1"/>
            <a:r>
              <a:rPr lang="es-ES" dirty="0"/>
              <a:t>Muestra medias más bajas en ventas y en todas las variables relacionadas (Total sales, </a:t>
            </a:r>
            <a:r>
              <a:rPr lang="es-ES" dirty="0" err="1"/>
              <a:t>lags</a:t>
            </a:r>
            <a:r>
              <a:rPr lang="es-ES" dirty="0"/>
              <a:t>, roll7).</a:t>
            </a:r>
          </a:p>
          <a:p>
            <a:pPr lvl="1"/>
            <a:r>
              <a:rPr lang="es-ES" dirty="0"/>
              <a:t>Representa </a:t>
            </a:r>
            <a:r>
              <a:rPr lang="es-ES" b="1" dirty="0"/>
              <a:t>días de menor demanda</a:t>
            </a:r>
            <a:r>
              <a:rPr lang="es-ES" dirty="0"/>
              <a:t>, ventas más bajas y menos picos.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6.6 → se concentra algo más en meses más avanzados (junio/julio).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3.9 → más cercanos a miércoles/jueves.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</a:t>
            </a:r>
            <a:r>
              <a:rPr lang="es-ES" dirty="0" err="1"/>
              <a:t>heatmap</a:t>
            </a:r>
            <a:r>
              <a:rPr lang="es-ES" dirty="0"/>
              <a:t> te dice que el algoritmo </a:t>
            </a:r>
            <a:r>
              <a:rPr lang="es-ES" b="1" dirty="0"/>
              <a:t>diferenció dos tipos de días</a:t>
            </a:r>
            <a:r>
              <a:rPr lang="es-ES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</a:t>
            </a:r>
            <a:r>
              <a:rPr lang="es-ES" dirty="0"/>
              <a:t> → días “fuertes” de ventas, con medias en torno a 75.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</a:t>
            </a:r>
            <a:r>
              <a:rPr lang="es-ES" dirty="0"/>
              <a:t> → días “flojos”, con medias en torno a 50.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Ejemplo: el modelo predice un aumento de analgésicos para octubre. La farmacia ajusta pedidos con antelación, evitando pérdidas y mejorando el servicio al cliente.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Proyectos_Data_Science\Windows_PowerShell\PROYECTOS\06%20-%20ML\docs\plots\forecast_best_model_plotl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3801035" y="1071500"/>
            <a:ext cx="4838265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💊 </a:t>
            </a:r>
            <a:br>
              <a:rPr lang="es-ES" dirty="0"/>
            </a:br>
            <a:r>
              <a:rPr lang="es-ES" dirty="0" err="1"/>
              <a:t>Pharma</a:t>
            </a:r>
            <a:r>
              <a:rPr lang="es-ES" dirty="0"/>
              <a:t> Sales </a:t>
            </a:r>
            <a:r>
              <a:rPr lang="es-ES" dirty="0" err="1"/>
              <a:t>Forecasting</a:t>
            </a:r>
            <a:r>
              <a:rPr lang="es-ES" dirty="0"/>
              <a:t> &amp;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1"/>
          </p:nvPr>
        </p:nvSpPr>
        <p:spPr>
          <a:xfrm>
            <a:off x="6033247" y="3977161"/>
            <a:ext cx="2296506" cy="647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S" dirty="0"/>
              <a:t>Ana Gutiérrez Méndez</a:t>
            </a:r>
          </a:p>
          <a:p>
            <a:pPr marL="0" lvl="0" indent="0" algn="ctr"/>
            <a:r>
              <a:rPr lang="es-ES" dirty="0" err="1"/>
              <a:t>The</a:t>
            </a:r>
            <a:r>
              <a:rPr lang="es-ES" dirty="0"/>
              <a:t> Bridge, 09/2025</a:t>
            </a:r>
            <a:endParaRPr dirty="0"/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 dirty="0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 dirty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5A7CF-B192-D969-428C-47C0B6445DD5}"/>
              </a:ext>
            </a:extLst>
          </p:cNvPr>
          <p:cNvSpPr txBox="1"/>
          <p:nvPr/>
        </p:nvSpPr>
        <p:spPr>
          <a:xfrm>
            <a:off x="3801035" y="3288102"/>
            <a:ext cx="4961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r>
              <a:rPr lang="es-ES" i="1" dirty="0"/>
              <a:t>Predicción de ventas farmacéuticas con Machine </a:t>
            </a:r>
            <a:r>
              <a:rPr lang="es-ES" i="1" dirty="0" err="1"/>
              <a:t>Learning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43"/>
          <p:cNvSpPr txBox="1"/>
          <p:nvPr/>
        </p:nvSpPr>
        <p:spPr>
          <a:xfrm>
            <a:off x="9340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datos de mercado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3" name="Google Shape;2153;p43"/>
          <p:cNvSpPr txBox="1"/>
          <p:nvPr/>
        </p:nvSpPr>
        <p:spPr>
          <a:xfrm>
            <a:off x="934050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1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4" name="Google Shape;2154;p43"/>
          <p:cNvSpPr txBox="1"/>
          <p:nvPr/>
        </p:nvSpPr>
        <p:spPr>
          <a:xfrm>
            <a:off x="28494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Limitado a un sólo país, integrar más fuentes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5" name="Google Shape;2155;p43"/>
          <p:cNvSpPr txBox="1"/>
          <p:nvPr/>
        </p:nvSpPr>
        <p:spPr>
          <a:xfrm>
            <a:off x="28494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2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6" name="Google Shape;2156;p43"/>
          <p:cNvSpPr txBox="1"/>
          <p:nvPr/>
        </p:nvSpPr>
        <p:spPr>
          <a:xfrm>
            <a:off x="47648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Incluir factores externos como el clima o campañas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7" name="Google Shape;2157;p43"/>
          <p:cNvSpPr txBox="1"/>
          <p:nvPr/>
        </p:nvSpPr>
        <p:spPr>
          <a:xfrm>
            <a:off x="47648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3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8" name="Google Shape;2158;p43"/>
          <p:cNvSpPr txBox="1"/>
          <p:nvPr/>
        </p:nvSpPr>
        <p:spPr>
          <a:xfrm>
            <a:off x="6680249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Incorporar Prophet y SHAP para explicabilidad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9" name="Google Shape;2159;p43"/>
          <p:cNvSpPr txBox="1"/>
          <p:nvPr/>
        </p:nvSpPr>
        <p:spPr>
          <a:xfrm>
            <a:off x="6680248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4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cxnSp>
        <p:nvCxnSpPr>
          <p:cNvPr id="2160" name="Google Shape;2160;p43"/>
          <p:cNvCxnSpPr>
            <a:stCxn id="2161" idx="3"/>
            <a:endCxn id="2162" idx="1"/>
          </p:cNvCxnSpPr>
          <p:nvPr/>
        </p:nvCxnSpPr>
        <p:spPr>
          <a:xfrm>
            <a:off x="1965000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43"/>
          <p:cNvCxnSpPr>
            <a:stCxn id="2162" idx="3"/>
            <a:endCxn id="2164" idx="1"/>
          </p:cNvCxnSpPr>
          <p:nvPr/>
        </p:nvCxnSpPr>
        <p:spPr>
          <a:xfrm>
            <a:off x="3880399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43"/>
          <p:cNvCxnSpPr>
            <a:stCxn id="2166" idx="3"/>
            <a:endCxn id="2167" idx="1"/>
          </p:cNvCxnSpPr>
          <p:nvPr/>
        </p:nvCxnSpPr>
        <p:spPr>
          <a:xfrm>
            <a:off x="5846698" y="1812731"/>
            <a:ext cx="13323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43"/>
          <p:cNvCxnSpPr>
            <a:stCxn id="2161" idx="2"/>
            <a:endCxn id="2153" idx="0"/>
          </p:cNvCxnSpPr>
          <p:nvPr/>
        </p:nvCxnSpPr>
        <p:spPr>
          <a:xfrm>
            <a:off x="1698900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43"/>
          <p:cNvCxnSpPr>
            <a:stCxn id="2162" idx="2"/>
            <a:endCxn id="2155" idx="0"/>
          </p:cNvCxnSpPr>
          <p:nvPr/>
        </p:nvCxnSpPr>
        <p:spPr>
          <a:xfrm>
            <a:off x="36142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43"/>
          <p:cNvCxnSpPr>
            <a:stCxn id="2164" idx="2"/>
            <a:endCxn id="2157" idx="0"/>
          </p:cNvCxnSpPr>
          <p:nvPr/>
        </p:nvCxnSpPr>
        <p:spPr>
          <a:xfrm>
            <a:off x="55296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43"/>
          <p:cNvCxnSpPr>
            <a:stCxn id="2167" idx="2"/>
            <a:endCxn id="2159" idx="0"/>
          </p:cNvCxnSpPr>
          <p:nvPr/>
        </p:nvCxnSpPr>
        <p:spPr>
          <a:xfrm>
            <a:off x="7445098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43"/>
          <p:cNvCxnSpPr>
            <a:stCxn id="2153" idx="2"/>
            <a:endCxn id="2152" idx="0"/>
          </p:cNvCxnSpPr>
          <p:nvPr/>
        </p:nvCxnSpPr>
        <p:spPr>
          <a:xfrm>
            <a:off x="1698900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43"/>
          <p:cNvCxnSpPr>
            <a:stCxn id="2155" idx="2"/>
            <a:endCxn id="2154" idx="0"/>
          </p:cNvCxnSpPr>
          <p:nvPr/>
        </p:nvCxnSpPr>
        <p:spPr>
          <a:xfrm>
            <a:off x="36142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Google Shape;2174;p43"/>
          <p:cNvCxnSpPr>
            <a:stCxn id="2157" idx="2"/>
            <a:endCxn id="2156" idx="0"/>
          </p:cNvCxnSpPr>
          <p:nvPr/>
        </p:nvCxnSpPr>
        <p:spPr>
          <a:xfrm>
            <a:off x="55296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43"/>
          <p:cNvCxnSpPr>
            <a:stCxn id="2159" idx="2"/>
            <a:endCxn id="2158" idx="0"/>
          </p:cNvCxnSpPr>
          <p:nvPr/>
        </p:nvCxnSpPr>
        <p:spPr>
          <a:xfrm>
            <a:off x="7445098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1" name="Google Shape;2161;p43"/>
          <p:cNvSpPr/>
          <p:nvPr/>
        </p:nvSpPr>
        <p:spPr>
          <a:xfrm>
            <a:off x="1432800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3"/>
          <p:cNvSpPr/>
          <p:nvPr/>
        </p:nvSpPr>
        <p:spPr>
          <a:xfrm>
            <a:off x="33481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3"/>
          <p:cNvSpPr/>
          <p:nvPr/>
        </p:nvSpPr>
        <p:spPr>
          <a:xfrm>
            <a:off x="52635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7178998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43"/>
          <p:cNvGrpSpPr/>
          <p:nvPr/>
        </p:nvGrpSpPr>
        <p:grpSpPr>
          <a:xfrm>
            <a:off x="7254060" y="1622004"/>
            <a:ext cx="382075" cy="382054"/>
            <a:chOff x="6846600" y="1233625"/>
            <a:chExt cx="445725" cy="445700"/>
          </a:xfrm>
        </p:grpSpPr>
        <p:sp>
          <p:nvSpPr>
            <p:cNvPr id="2177" name="Google Shape;2177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6846600" y="1233625"/>
              <a:ext cx="445725" cy="263000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8913" y="1936"/>
                  </a:moveTo>
                  <a:lnTo>
                    <a:pt x="12592" y="4482"/>
                  </a:lnTo>
                  <a:lnTo>
                    <a:pt x="12592" y="6320"/>
                  </a:lnTo>
                  <a:lnTo>
                    <a:pt x="11554" y="6320"/>
                  </a:lnTo>
                  <a:lnTo>
                    <a:pt x="11554" y="8395"/>
                  </a:lnTo>
                  <a:lnTo>
                    <a:pt x="12592" y="8395"/>
                  </a:lnTo>
                  <a:lnTo>
                    <a:pt x="12592" y="9433"/>
                  </a:lnTo>
                  <a:lnTo>
                    <a:pt x="5283" y="9433"/>
                  </a:lnTo>
                  <a:lnTo>
                    <a:pt x="5283" y="8395"/>
                  </a:lnTo>
                  <a:lnTo>
                    <a:pt x="6321" y="8395"/>
                  </a:lnTo>
                  <a:lnTo>
                    <a:pt x="6321" y="6320"/>
                  </a:lnTo>
                  <a:lnTo>
                    <a:pt x="5283" y="6320"/>
                  </a:lnTo>
                  <a:lnTo>
                    <a:pt x="5283" y="4482"/>
                  </a:lnTo>
                  <a:lnTo>
                    <a:pt x="8913" y="1936"/>
                  </a:lnTo>
                  <a:close/>
                  <a:moveTo>
                    <a:pt x="1" y="0"/>
                  </a:moveTo>
                  <a:lnTo>
                    <a:pt x="1" y="10519"/>
                  </a:lnTo>
                  <a:lnTo>
                    <a:pt x="17829" y="10519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6846600" y="1522550"/>
              <a:ext cx="445725" cy="103775"/>
            </a:xfrm>
            <a:custGeom>
              <a:avLst/>
              <a:gdLst/>
              <a:ahLst/>
              <a:cxnLst/>
              <a:rect l="l" t="t" r="r" b="b"/>
              <a:pathLst>
                <a:path w="17829" h="4151" extrusionOk="0">
                  <a:moveTo>
                    <a:pt x="9479" y="1038"/>
                  </a:moveTo>
                  <a:lnTo>
                    <a:pt x="9479" y="2075"/>
                  </a:lnTo>
                  <a:lnTo>
                    <a:pt x="8396" y="2075"/>
                  </a:lnTo>
                  <a:lnTo>
                    <a:pt x="8396" y="1038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6321" y="3113"/>
                  </a:lnTo>
                  <a:lnTo>
                    <a:pt x="6321" y="4150"/>
                  </a:lnTo>
                  <a:lnTo>
                    <a:pt x="11554" y="4150"/>
                  </a:lnTo>
                  <a:lnTo>
                    <a:pt x="11554" y="3113"/>
                  </a:lnTo>
                  <a:lnTo>
                    <a:pt x="17829" y="3113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7030550" y="1391600"/>
              <a:ext cx="25950" cy="51925"/>
            </a:xfrm>
            <a:custGeom>
              <a:avLst/>
              <a:gdLst/>
              <a:ahLst/>
              <a:cxnLst/>
              <a:rect l="l" t="t" r="r" b="b"/>
              <a:pathLst>
                <a:path w="1038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38" y="2076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7004600" y="1313800"/>
              <a:ext cx="130875" cy="51900"/>
            </a:xfrm>
            <a:custGeom>
              <a:avLst/>
              <a:gdLst/>
              <a:ahLst/>
              <a:cxnLst/>
              <a:rect l="l" t="t" r="r" b="b"/>
              <a:pathLst>
                <a:path w="5235" h="2076" extrusionOk="0">
                  <a:moveTo>
                    <a:pt x="2593" y="0"/>
                  </a:moveTo>
                  <a:lnTo>
                    <a:pt x="1" y="1841"/>
                  </a:lnTo>
                  <a:lnTo>
                    <a:pt x="1" y="2075"/>
                  </a:lnTo>
                  <a:lnTo>
                    <a:pt x="5234" y="2075"/>
                  </a:lnTo>
                  <a:lnTo>
                    <a:pt x="5234" y="1841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7083550" y="1391600"/>
              <a:ext cx="25975" cy="51925"/>
            </a:xfrm>
            <a:custGeom>
              <a:avLst/>
              <a:gdLst/>
              <a:ahLst/>
              <a:cxnLst/>
              <a:rect l="l" t="t" r="r" b="b"/>
              <a:pathLst>
                <a:path w="1039" h="2077" extrusionOk="0">
                  <a:moveTo>
                    <a:pt x="1" y="1"/>
                  </a:moveTo>
                  <a:lnTo>
                    <a:pt x="1" y="2076"/>
                  </a:lnTo>
                  <a:lnTo>
                    <a:pt x="1039" y="207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43"/>
          <p:cNvSpPr/>
          <p:nvPr/>
        </p:nvSpPr>
        <p:spPr>
          <a:xfrm>
            <a:off x="3468747" y="1621994"/>
            <a:ext cx="291105" cy="382075"/>
          </a:xfrm>
          <a:custGeom>
            <a:avLst/>
            <a:gdLst/>
            <a:ahLst/>
            <a:cxnLst/>
            <a:rect l="l" t="t" r="r" b="b"/>
            <a:pathLst>
              <a:path w="13584" h="17829" extrusionOk="0">
                <a:moveTo>
                  <a:pt x="10471" y="284"/>
                </a:moveTo>
                <a:lnTo>
                  <a:pt x="10471" y="3114"/>
                </a:lnTo>
                <a:lnTo>
                  <a:pt x="13301" y="3114"/>
                </a:lnTo>
                <a:lnTo>
                  <a:pt x="10471" y="284"/>
                </a:lnTo>
                <a:close/>
                <a:moveTo>
                  <a:pt x="11508" y="5283"/>
                </a:moveTo>
                <a:lnTo>
                  <a:pt x="11508" y="6321"/>
                </a:lnTo>
                <a:lnTo>
                  <a:pt x="2125" y="6321"/>
                </a:lnTo>
                <a:lnTo>
                  <a:pt x="2125" y="5283"/>
                </a:lnTo>
                <a:close/>
                <a:moveTo>
                  <a:pt x="11508" y="7358"/>
                </a:moveTo>
                <a:lnTo>
                  <a:pt x="11508" y="8396"/>
                </a:lnTo>
                <a:lnTo>
                  <a:pt x="6275" y="8396"/>
                </a:lnTo>
                <a:lnTo>
                  <a:pt x="6275" y="7358"/>
                </a:lnTo>
                <a:close/>
                <a:moveTo>
                  <a:pt x="8916" y="12595"/>
                </a:moveTo>
                <a:cubicBezTo>
                  <a:pt x="8633" y="12595"/>
                  <a:pt x="8396" y="12829"/>
                  <a:pt x="8396" y="13112"/>
                </a:cubicBezTo>
                <a:cubicBezTo>
                  <a:pt x="8396" y="13395"/>
                  <a:pt x="8633" y="13633"/>
                  <a:pt x="8916" y="13633"/>
                </a:cubicBezTo>
                <a:cubicBezTo>
                  <a:pt x="9199" y="13633"/>
                  <a:pt x="9433" y="13395"/>
                  <a:pt x="9433" y="13112"/>
                </a:cubicBezTo>
                <a:cubicBezTo>
                  <a:pt x="9433" y="12829"/>
                  <a:pt x="9199" y="12595"/>
                  <a:pt x="8916" y="12595"/>
                </a:cubicBezTo>
                <a:close/>
                <a:moveTo>
                  <a:pt x="4200" y="7358"/>
                </a:moveTo>
                <a:lnTo>
                  <a:pt x="4200" y="8490"/>
                </a:lnTo>
                <a:cubicBezTo>
                  <a:pt x="4811" y="8728"/>
                  <a:pt x="5237" y="9294"/>
                  <a:pt x="5237" y="10000"/>
                </a:cubicBezTo>
                <a:lnTo>
                  <a:pt x="4200" y="10000"/>
                </a:lnTo>
                <a:cubicBezTo>
                  <a:pt x="4200" y="9671"/>
                  <a:pt x="3962" y="9434"/>
                  <a:pt x="3679" y="9434"/>
                </a:cubicBezTo>
                <a:cubicBezTo>
                  <a:pt x="3396" y="9434"/>
                  <a:pt x="3162" y="9671"/>
                  <a:pt x="3162" y="10000"/>
                </a:cubicBezTo>
                <a:cubicBezTo>
                  <a:pt x="3162" y="10283"/>
                  <a:pt x="3396" y="10520"/>
                  <a:pt x="3679" y="10520"/>
                </a:cubicBezTo>
                <a:cubicBezTo>
                  <a:pt x="4528" y="10520"/>
                  <a:pt x="5237" y="11226"/>
                  <a:pt x="5237" y="12075"/>
                </a:cubicBezTo>
                <a:cubicBezTo>
                  <a:pt x="5237" y="12735"/>
                  <a:pt x="4811" y="13350"/>
                  <a:pt x="4200" y="13539"/>
                </a:cubicBezTo>
                <a:lnTo>
                  <a:pt x="4200" y="14671"/>
                </a:lnTo>
                <a:lnTo>
                  <a:pt x="3162" y="14671"/>
                </a:lnTo>
                <a:lnTo>
                  <a:pt x="3162" y="13539"/>
                </a:lnTo>
                <a:cubicBezTo>
                  <a:pt x="2547" y="13350"/>
                  <a:pt x="2125" y="12735"/>
                  <a:pt x="2125" y="12075"/>
                </a:cubicBezTo>
                <a:lnTo>
                  <a:pt x="3162" y="12075"/>
                </a:lnTo>
                <a:cubicBezTo>
                  <a:pt x="3162" y="12358"/>
                  <a:pt x="3396" y="12595"/>
                  <a:pt x="3679" y="12595"/>
                </a:cubicBezTo>
                <a:cubicBezTo>
                  <a:pt x="3962" y="12595"/>
                  <a:pt x="4200" y="12358"/>
                  <a:pt x="4200" y="12075"/>
                </a:cubicBezTo>
                <a:cubicBezTo>
                  <a:pt x="4200" y="11792"/>
                  <a:pt x="3962" y="11558"/>
                  <a:pt x="3679" y="11558"/>
                </a:cubicBezTo>
                <a:cubicBezTo>
                  <a:pt x="2830" y="11558"/>
                  <a:pt x="2125" y="10849"/>
                  <a:pt x="2125" y="10000"/>
                </a:cubicBezTo>
                <a:cubicBezTo>
                  <a:pt x="2125" y="9294"/>
                  <a:pt x="2547" y="8728"/>
                  <a:pt x="3162" y="8490"/>
                </a:cubicBezTo>
                <a:lnTo>
                  <a:pt x="3162" y="7358"/>
                </a:lnTo>
                <a:close/>
                <a:moveTo>
                  <a:pt x="8916" y="11558"/>
                </a:moveTo>
                <a:cubicBezTo>
                  <a:pt x="9765" y="11558"/>
                  <a:pt x="10471" y="12263"/>
                  <a:pt x="10471" y="13112"/>
                </a:cubicBezTo>
                <a:cubicBezTo>
                  <a:pt x="10471" y="13350"/>
                  <a:pt x="10425" y="13584"/>
                  <a:pt x="10331" y="13773"/>
                </a:cubicBezTo>
                <a:lnTo>
                  <a:pt x="11369" y="14810"/>
                </a:lnTo>
                <a:lnTo>
                  <a:pt x="10614" y="15565"/>
                </a:lnTo>
                <a:lnTo>
                  <a:pt x="9576" y="14527"/>
                </a:lnTo>
                <a:cubicBezTo>
                  <a:pt x="9388" y="14622"/>
                  <a:pt x="9150" y="14671"/>
                  <a:pt x="8916" y="14671"/>
                </a:cubicBezTo>
                <a:cubicBezTo>
                  <a:pt x="8678" y="14671"/>
                  <a:pt x="8445" y="14622"/>
                  <a:pt x="8207" y="14527"/>
                </a:cubicBezTo>
                <a:lnTo>
                  <a:pt x="7169" y="15565"/>
                </a:lnTo>
                <a:lnTo>
                  <a:pt x="6464" y="14810"/>
                </a:lnTo>
                <a:lnTo>
                  <a:pt x="7501" y="13773"/>
                </a:lnTo>
                <a:cubicBezTo>
                  <a:pt x="7407" y="13584"/>
                  <a:pt x="7313" y="13350"/>
                  <a:pt x="7313" y="13112"/>
                </a:cubicBezTo>
                <a:cubicBezTo>
                  <a:pt x="7313" y="12263"/>
                  <a:pt x="8018" y="11558"/>
                  <a:pt x="8916" y="11558"/>
                </a:cubicBezTo>
                <a:close/>
                <a:moveTo>
                  <a:pt x="0" y="1"/>
                </a:moveTo>
                <a:lnTo>
                  <a:pt x="0" y="17829"/>
                </a:lnTo>
                <a:lnTo>
                  <a:pt x="13584" y="17829"/>
                </a:lnTo>
                <a:lnTo>
                  <a:pt x="13584" y="4151"/>
                </a:lnTo>
                <a:lnTo>
                  <a:pt x="9433" y="4151"/>
                </a:lnTo>
                <a:lnTo>
                  <a:pt x="94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43"/>
          <p:cNvGrpSpPr/>
          <p:nvPr/>
        </p:nvGrpSpPr>
        <p:grpSpPr>
          <a:xfrm>
            <a:off x="5338661" y="1621994"/>
            <a:ext cx="382075" cy="382075"/>
            <a:chOff x="6846600" y="3925525"/>
            <a:chExt cx="445725" cy="445725"/>
          </a:xfrm>
        </p:grpSpPr>
        <p:sp>
          <p:nvSpPr>
            <p:cNvPr id="2186" name="Google Shape;2186;p43"/>
            <p:cNvSpPr/>
            <p:nvPr/>
          </p:nvSpPr>
          <p:spPr>
            <a:xfrm>
              <a:off x="6952725" y="4057600"/>
              <a:ext cx="234625" cy="235825"/>
            </a:xfrm>
            <a:custGeom>
              <a:avLst/>
              <a:gdLst/>
              <a:ahLst/>
              <a:cxnLst/>
              <a:rect l="l" t="t" r="r" b="b"/>
              <a:pathLst>
                <a:path w="9385" h="9433" extrusionOk="0">
                  <a:moveTo>
                    <a:pt x="5234" y="1038"/>
                  </a:moveTo>
                  <a:lnTo>
                    <a:pt x="5234" y="2170"/>
                  </a:lnTo>
                  <a:cubicBezTo>
                    <a:pt x="5800" y="2404"/>
                    <a:pt x="6272" y="2970"/>
                    <a:pt x="6272" y="3679"/>
                  </a:cubicBezTo>
                  <a:lnTo>
                    <a:pt x="5234" y="3679"/>
                  </a:lnTo>
                  <a:cubicBezTo>
                    <a:pt x="5234" y="3396"/>
                    <a:pt x="5000" y="3158"/>
                    <a:pt x="4668" y="3158"/>
                  </a:cubicBezTo>
                  <a:cubicBezTo>
                    <a:pt x="4385" y="3158"/>
                    <a:pt x="4151" y="3396"/>
                    <a:pt x="4151" y="3679"/>
                  </a:cubicBezTo>
                  <a:cubicBezTo>
                    <a:pt x="4151" y="3962"/>
                    <a:pt x="4385" y="4196"/>
                    <a:pt x="4668" y="4196"/>
                  </a:cubicBezTo>
                  <a:cubicBezTo>
                    <a:pt x="5566" y="4196"/>
                    <a:pt x="6272" y="4905"/>
                    <a:pt x="6272" y="5754"/>
                  </a:cubicBezTo>
                  <a:cubicBezTo>
                    <a:pt x="6272" y="6414"/>
                    <a:pt x="5800" y="7026"/>
                    <a:pt x="5234" y="7214"/>
                  </a:cubicBezTo>
                  <a:lnTo>
                    <a:pt x="5234" y="8346"/>
                  </a:lnTo>
                  <a:lnTo>
                    <a:pt x="4151" y="8346"/>
                  </a:lnTo>
                  <a:lnTo>
                    <a:pt x="4151" y="7214"/>
                  </a:lnTo>
                  <a:cubicBezTo>
                    <a:pt x="3536" y="7026"/>
                    <a:pt x="3113" y="6414"/>
                    <a:pt x="3113" y="5754"/>
                  </a:cubicBezTo>
                  <a:lnTo>
                    <a:pt x="4151" y="5754"/>
                  </a:lnTo>
                  <a:cubicBezTo>
                    <a:pt x="4151" y="6037"/>
                    <a:pt x="4385" y="6271"/>
                    <a:pt x="4668" y="6271"/>
                  </a:cubicBezTo>
                  <a:cubicBezTo>
                    <a:pt x="5000" y="6271"/>
                    <a:pt x="5234" y="6037"/>
                    <a:pt x="5234" y="5754"/>
                  </a:cubicBezTo>
                  <a:cubicBezTo>
                    <a:pt x="5234" y="5471"/>
                    <a:pt x="5000" y="5233"/>
                    <a:pt x="4668" y="5233"/>
                  </a:cubicBezTo>
                  <a:cubicBezTo>
                    <a:pt x="3819" y="5233"/>
                    <a:pt x="3113" y="4528"/>
                    <a:pt x="3113" y="3679"/>
                  </a:cubicBezTo>
                  <a:cubicBezTo>
                    <a:pt x="3113" y="2970"/>
                    <a:pt x="3536" y="2404"/>
                    <a:pt x="4151" y="2170"/>
                  </a:cubicBezTo>
                  <a:lnTo>
                    <a:pt x="4151" y="1038"/>
                  </a:lnTo>
                  <a:close/>
                  <a:moveTo>
                    <a:pt x="4668" y="0"/>
                  </a:moveTo>
                  <a:cubicBezTo>
                    <a:pt x="2076" y="0"/>
                    <a:pt x="1" y="2121"/>
                    <a:pt x="1" y="4717"/>
                  </a:cubicBezTo>
                  <a:cubicBezTo>
                    <a:pt x="1" y="7309"/>
                    <a:pt x="2076" y="9433"/>
                    <a:pt x="4668" y="9433"/>
                  </a:cubicBezTo>
                  <a:cubicBezTo>
                    <a:pt x="7264" y="9433"/>
                    <a:pt x="9384" y="7309"/>
                    <a:pt x="9384" y="4717"/>
                  </a:cubicBezTo>
                  <a:cubicBezTo>
                    <a:pt x="9384" y="2121"/>
                    <a:pt x="7264" y="0"/>
                    <a:pt x="4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6846600" y="3925525"/>
              <a:ext cx="445725" cy="445725"/>
            </a:xfrm>
            <a:custGeom>
              <a:avLst/>
              <a:gdLst/>
              <a:ahLst/>
              <a:cxnLst/>
              <a:rect l="l" t="t" r="r" b="b"/>
              <a:pathLst>
                <a:path w="17829" h="17829" extrusionOk="0">
                  <a:moveTo>
                    <a:pt x="8913" y="1038"/>
                  </a:moveTo>
                  <a:cubicBezTo>
                    <a:pt x="9245" y="1038"/>
                    <a:pt x="9479" y="1272"/>
                    <a:pt x="9479" y="1604"/>
                  </a:cubicBezTo>
                  <a:cubicBezTo>
                    <a:pt x="9479" y="1887"/>
                    <a:pt x="9245" y="2170"/>
                    <a:pt x="8913" y="2170"/>
                  </a:cubicBezTo>
                  <a:cubicBezTo>
                    <a:pt x="8630" y="2170"/>
                    <a:pt x="8396" y="1887"/>
                    <a:pt x="8396" y="1604"/>
                  </a:cubicBezTo>
                  <a:cubicBezTo>
                    <a:pt x="8396" y="1272"/>
                    <a:pt x="8630" y="1038"/>
                    <a:pt x="8913" y="1038"/>
                  </a:cubicBezTo>
                  <a:close/>
                  <a:moveTo>
                    <a:pt x="8913" y="4246"/>
                  </a:moveTo>
                  <a:cubicBezTo>
                    <a:pt x="12120" y="4246"/>
                    <a:pt x="14667" y="6838"/>
                    <a:pt x="14667" y="10000"/>
                  </a:cubicBezTo>
                  <a:cubicBezTo>
                    <a:pt x="14667" y="13158"/>
                    <a:pt x="12120" y="15754"/>
                    <a:pt x="8913" y="15754"/>
                  </a:cubicBezTo>
                  <a:cubicBezTo>
                    <a:pt x="5755" y="15754"/>
                    <a:pt x="3208" y="13158"/>
                    <a:pt x="3208" y="10000"/>
                  </a:cubicBezTo>
                  <a:cubicBezTo>
                    <a:pt x="3208" y="6838"/>
                    <a:pt x="5755" y="4246"/>
                    <a:pt x="8913" y="4246"/>
                  </a:cubicBezTo>
                  <a:close/>
                  <a:moveTo>
                    <a:pt x="2216" y="1"/>
                  </a:moveTo>
                  <a:lnTo>
                    <a:pt x="1" y="2216"/>
                  </a:lnTo>
                  <a:lnTo>
                    <a:pt x="2216" y="4434"/>
                  </a:lnTo>
                  <a:lnTo>
                    <a:pt x="2970" y="3680"/>
                  </a:lnTo>
                  <a:lnTo>
                    <a:pt x="3585" y="4291"/>
                  </a:lnTo>
                  <a:cubicBezTo>
                    <a:pt x="1982" y="5755"/>
                    <a:pt x="1084" y="7830"/>
                    <a:pt x="1084" y="10000"/>
                  </a:cubicBezTo>
                  <a:cubicBezTo>
                    <a:pt x="1084" y="14339"/>
                    <a:pt x="4623" y="17829"/>
                    <a:pt x="8913" y="17829"/>
                  </a:cubicBezTo>
                  <a:cubicBezTo>
                    <a:pt x="13252" y="17829"/>
                    <a:pt x="16791" y="14339"/>
                    <a:pt x="16791" y="10000"/>
                  </a:cubicBezTo>
                  <a:cubicBezTo>
                    <a:pt x="16791" y="7830"/>
                    <a:pt x="15893" y="5755"/>
                    <a:pt x="14290" y="4291"/>
                  </a:cubicBezTo>
                  <a:lnTo>
                    <a:pt x="14905" y="3680"/>
                  </a:lnTo>
                  <a:lnTo>
                    <a:pt x="15610" y="4434"/>
                  </a:lnTo>
                  <a:lnTo>
                    <a:pt x="17829" y="2216"/>
                  </a:lnTo>
                  <a:lnTo>
                    <a:pt x="15610" y="1"/>
                  </a:lnTo>
                  <a:lnTo>
                    <a:pt x="13395" y="2216"/>
                  </a:lnTo>
                  <a:lnTo>
                    <a:pt x="14150" y="2970"/>
                  </a:lnTo>
                  <a:lnTo>
                    <a:pt x="13490" y="3631"/>
                  </a:lnTo>
                  <a:cubicBezTo>
                    <a:pt x="12546" y="2970"/>
                    <a:pt x="11509" y="2499"/>
                    <a:pt x="10377" y="2310"/>
                  </a:cubicBezTo>
                  <a:cubicBezTo>
                    <a:pt x="10471" y="2076"/>
                    <a:pt x="10517" y="1838"/>
                    <a:pt x="10517" y="1604"/>
                  </a:cubicBezTo>
                  <a:cubicBezTo>
                    <a:pt x="10517" y="706"/>
                    <a:pt x="9811" y="1"/>
                    <a:pt x="8913" y="1"/>
                  </a:cubicBezTo>
                  <a:cubicBezTo>
                    <a:pt x="8064" y="1"/>
                    <a:pt x="7309" y="706"/>
                    <a:pt x="7309" y="1604"/>
                  </a:cubicBezTo>
                  <a:cubicBezTo>
                    <a:pt x="7309" y="1838"/>
                    <a:pt x="7404" y="2076"/>
                    <a:pt x="7498" y="2310"/>
                  </a:cubicBezTo>
                  <a:cubicBezTo>
                    <a:pt x="6366" y="2499"/>
                    <a:pt x="5328" y="2970"/>
                    <a:pt x="4385" y="3631"/>
                  </a:cubicBezTo>
                  <a:lnTo>
                    <a:pt x="3725" y="2970"/>
                  </a:lnTo>
                  <a:lnTo>
                    <a:pt x="4434" y="221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3"/>
          <p:cNvGrpSpPr/>
          <p:nvPr/>
        </p:nvGrpSpPr>
        <p:grpSpPr>
          <a:xfrm>
            <a:off x="1507863" y="1667479"/>
            <a:ext cx="382075" cy="291105"/>
            <a:chOff x="874425" y="3978550"/>
            <a:chExt cx="445725" cy="339600"/>
          </a:xfrm>
        </p:grpSpPr>
        <p:sp>
          <p:nvSpPr>
            <p:cNvPr id="2189" name="Google Shape;2189;p43"/>
            <p:cNvSpPr/>
            <p:nvPr/>
          </p:nvSpPr>
          <p:spPr>
            <a:xfrm>
              <a:off x="874425" y="4056375"/>
              <a:ext cx="51900" cy="79050"/>
            </a:xfrm>
            <a:custGeom>
              <a:avLst/>
              <a:gdLst/>
              <a:ahLst/>
              <a:cxnLst/>
              <a:rect l="l" t="t" r="r" b="b"/>
              <a:pathLst>
                <a:path w="2076" h="3162" extrusionOk="0">
                  <a:moveTo>
                    <a:pt x="0" y="0"/>
                  </a:moveTo>
                  <a:lnTo>
                    <a:pt x="0" y="3162"/>
                  </a:lnTo>
                  <a:lnTo>
                    <a:pt x="2075" y="316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874425" y="3978550"/>
              <a:ext cx="263000" cy="313650"/>
            </a:xfrm>
            <a:custGeom>
              <a:avLst/>
              <a:gdLst/>
              <a:ahLst/>
              <a:cxnLst/>
              <a:rect l="l" t="t" r="r" b="b"/>
              <a:pathLst>
                <a:path w="10520" h="12546" extrusionOk="0">
                  <a:moveTo>
                    <a:pt x="7358" y="2076"/>
                  </a:moveTo>
                  <a:lnTo>
                    <a:pt x="7358" y="3207"/>
                  </a:lnTo>
                  <a:cubicBezTo>
                    <a:pt x="7973" y="3445"/>
                    <a:pt x="8395" y="4011"/>
                    <a:pt x="8395" y="4717"/>
                  </a:cubicBezTo>
                  <a:lnTo>
                    <a:pt x="7358" y="4717"/>
                  </a:lnTo>
                  <a:cubicBezTo>
                    <a:pt x="7358" y="4434"/>
                    <a:pt x="7124" y="4200"/>
                    <a:pt x="6841" y="4200"/>
                  </a:cubicBezTo>
                  <a:cubicBezTo>
                    <a:pt x="6558" y="4200"/>
                    <a:pt x="6320" y="4434"/>
                    <a:pt x="6320" y="4717"/>
                  </a:cubicBezTo>
                  <a:cubicBezTo>
                    <a:pt x="6320" y="5000"/>
                    <a:pt x="6558" y="5237"/>
                    <a:pt x="6841" y="5237"/>
                  </a:cubicBezTo>
                  <a:cubicBezTo>
                    <a:pt x="7690" y="5237"/>
                    <a:pt x="8395" y="5943"/>
                    <a:pt x="8395" y="6792"/>
                  </a:cubicBezTo>
                  <a:cubicBezTo>
                    <a:pt x="8395" y="7452"/>
                    <a:pt x="7973" y="8067"/>
                    <a:pt x="7358" y="8256"/>
                  </a:cubicBezTo>
                  <a:lnTo>
                    <a:pt x="7358" y="9388"/>
                  </a:lnTo>
                  <a:lnTo>
                    <a:pt x="6320" y="9388"/>
                  </a:lnTo>
                  <a:lnTo>
                    <a:pt x="6320" y="8256"/>
                  </a:lnTo>
                  <a:cubicBezTo>
                    <a:pt x="5709" y="8067"/>
                    <a:pt x="5282" y="7452"/>
                    <a:pt x="5282" y="6792"/>
                  </a:cubicBezTo>
                  <a:lnTo>
                    <a:pt x="6320" y="6792"/>
                  </a:lnTo>
                  <a:cubicBezTo>
                    <a:pt x="6320" y="7075"/>
                    <a:pt x="6558" y="7313"/>
                    <a:pt x="6841" y="7313"/>
                  </a:cubicBezTo>
                  <a:cubicBezTo>
                    <a:pt x="7124" y="7313"/>
                    <a:pt x="7358" y="7075"/>
                    <a:pt x="7358" y="6792"/>
                  </a:cubicBezTo>
                  <a:cubicBezTo>
                    <a:pt x="7358" y="6509"/>
                    <a:pt x="7124" y="6275"/>
                    <a:pt x="6841" y="6275"/>
                  </a:cubicBezTo>
                  <a:cubicBezTo>
                    <a:pt x="5943" y="6275"/>
                    <a:pt x="5282" y="5566"/>
                    <a:pt x="5282" y="4717"/>
                  </a:cubicBezTo>
                  <a:cubicBezTo>
                    <a:pt x="5282" y="4011"/>
                    <a:pt x="5709" y="3445"/>
                    <a:pt x="6320" y="3207"/>
                  </a:cubicBezTo>
                  <a:lnTo>
                    <a:pt x="6320" y="2076"/>
                  </a:lnTo>
                  <a:close/>
                  <a:moveTo>
                    <a:pt x="0" y="0"/>
                  </a:moveTo>
                  <a:lnTo>
                    <a:pt x="0" y="2076"/>
                  </a:lnTo>
                  <a:lnTo>
                    <a:pt x="3162" y="2076"/>
                  </a:lnTo>
                  <a:lnTo>
                    <a:pt x="3162" y="7313"/>
                  </a:lnTo>
                  <a:lnTo>
                    <a:pt x="0" y="7313"/>
                  </a:lnTo>
                  <a:lnTo>
                    <a:pt x="0" y="12546"/>
                  </a:lnTo>
                  <a:lnTo>
                    <a:pt x="1558" y="12546"/>
                  </a:lnTo>
                  <a:cubicBezTo>
                    <a:pt x="1558" y="11369"/>
                    <a:pt x="2502" y="10471"/>
                    <a:pt x="3679" y="10471"/>
                  </a:cubicBezTo>
                  <a:cubicBezTo>
                    <a:pt x="4811" y="10471"/>
                    <a:pt x="5754" y="11369"/>
                    <a:pt x="5754" y="12546"/>
                  </a:cubicBezTo>
                  <a:lnTo>
                    <a:pt x="10519" y="12546"/>
                  </a:lnTo>
                  <a:lnTo>
                    <a:pt x="10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202200" y="4266250"/>
              <a:ext cx="53125" cy="51900"/>
            </a:xfrm>
            <a:custGeom>
              <a:avLst/>
              <a:gdLst/>
              <a:ahLst/>
              <a:cxnLst/>
              <a:rect l="l" t="t" r="r" b="b"/>
              <a:pathLst>
                <a:path w="2125" h="2076" extrusionOk="0">
                  <a:moveTo>
                    <a:pt x="1087" y="0"/>
                  </a:moveTo>
                  <a:cubicBezTo>
                    <a:pt x="472" y="0"/>
                    <a:pt x="1" y="472"/>
                    <a:pt x="1" y="1038"/>
                  </a:cubicBezTo>
                  <a:cubicBezTo>
                    <a:pt x="1" y="1604"/>
                    <a:pt x="472" y="2076"/>
                    <a:pt x="1087" y="2076"/>
                  </a:cubicBezTo>
                  <a:cubicBezTo>
                    <a:pt x="1653" y="2076"/>
                    <a:pt x="2125" y="1604"/>
                    <a:pt x="2125" y="1038"/>
                  </a:cubicBezTo>
                  <a:cubicBezTo>
                    <a:pt x="2125" y="472"/>
                    <a:pt x="1653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939300" y="4266250"/>
              <a:ext cx="53050" cy="51900"/>
            </a:xfrm>
            <a:custGeom>
              <a:avLst/>
              <a:gdLst/>
              <a:ahLst/>
              <a:cxnLst/>
              <a:rect l="l" t="t" r="r" b="b"/>
              <a:pathLst>
                <a:path w="2122" h="2076" extrusionOk="0">
                  <a:moveTo>
                    <a:pt x="1084" y="0"/>
                  </a:moveTo>
                  <a:cubicBezTo>
                    <a:pt x="473" y="0"/>
                    <a:pt x="1" y="472"/>
                    <a:pt x="1" y="1038"/>
                  </a:cubicBezTo>
                  <a:cubicBezTo>
                    <a:pt x="1" y="1604"/>
                    <a:pt x="473" y="2076"/>
                    <a:pt x="1084" y="2076"/>
                  </a:cubicBezTo>
                  <a:cubicBezTo>
                    <a:pt x="1650" y="2076"/>
                    <a:pt x="2121" y="1604"/>
                    <a:pt x="2121" y="1038"/>
                  </a:cubicBezTo>
                  <a:cubicBezTo>
                    <a:pt x="2121" y="472"/>
                    <a:pt x="1650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163350" y="4161350"/>
              <a:ext cx="156800" cy="130850"/>
            </a:xfrm>
            <a:custGeom>
              <a:avLst/>
              <a:gdLst/>
              <a:ahLst/>
              <a:cxnLst/>
              <a:rect l="l" t="t" r="r" b="b"/>
              <a:pathLst>
                <a:path w="6272" h="5234" extrusionOk="0">
                  <a:moveTo>
                    <a:pt x="0" y="1"/>
                  </a:moveTo>
                  <a:lnTo>
                    <a:pt x="0" y="5234"/>
                  </a:lnTo>
                  <a:lnTo>
                    <a:pt x="517" y="5234"/>
                  </a:lnTo>
                  <a:cubicBezTo>
                    <a:pt x="517" y="4057"/>
                    <a:pt x="1460" y="3159"/>
                    <a:pt x="2641" y="3159"/>
                  </a:cubicBezTo>
                  <a:cubicBezTo>
                    <a:pt x="3773" y="3159"/>
                    <a:pt x="4716" y="4057"/>
                    <a:pt x="4716" y="5234"/>
                  </a:cubicBezTo>
                  <a:lnTo>
                    <a:pt x="6271" y="5234"/>
                  </a:lnTo>
                  <a:lnTo>
                    <a:pt x="6271" y="2076"/>
                  </a:lnTo>
                  <a:lnTo>
                    <a:pt x="4196" y="2076"/>
                  </a:lnTo>
                  <a:lnTo>
                    <a:pt x="4196" y="1038"/>
                  </a:lnTo>
                  <a:lnTo>
                    <a:pt x="6271" y="1038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163350" y="4030425"/>
              <a:ext cx="128500" cy="105000"/>
            </a:xfrm>
            <a:custGeom>
              <a:avLst/>
              <a:gdLst/>
              <a:ahLst/>
              <a:cxnLst/>
              <a:rect l="l" t="t" r="r" b="b"/>
              <a:pathLst>
                <a:path w="5140" h="4200" extrusionOk="0">
                  <a:moveTo>
                    <a:pt x="0" y="1"/>
                  </a:moveTo>
                  <a:lnTo>
                    <a:pt x="0" y="4200"/>
                  </a:lnTo>
                  <a:lnTo>
                    <a:pt x="5139" y="4200"/>
                  </a:lnTo>
                  <a:lnTo>
                    <a:pt x="4384" y="1227"/>
                  </a:lnTo>
                  <a:cubicBezTo>
                    <a:pt x="4196" y="521"/>
                    <a:pt x="3585" y="1"/>
                    <a:pt x="2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5A630022-E012-F9CF-433E-E8AED05AB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7088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Limitaciones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876BD201-628F-356E-37FA-CB95361EEE7E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39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2069" name="Google Shape;2069;p39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9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2071" name="Google Shape;2071;p39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8" h="6318" extrusionOk="0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" h="4097" extrusionOk="0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498" extrusionOk="0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5" name="Google Shape;2075;p39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2076" name="Google Shape;2076;p39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327" extrusionOk="0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39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9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54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9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39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2" name="Google Shape;2082;p39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39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81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4" name="Google Shape;2084;p39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92" extrusionOk="0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02" extrusionOk="0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39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88" name="Google Shape;2088;p39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39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950" extrusionOk="0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39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905" extrusionOk="0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39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065" extrusionOk="0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39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958" extrusionOk="0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39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158" extrusionOk="0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39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0" extrusionOk="0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39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584" extrusionOk="0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39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6" extrusionOk="0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009" extrusionOk="0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39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88" extrusionOk="0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9" name="Google Shape;2099;p39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100" name="Google Shape;2100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104" name="Google Shape;2104;p39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105" name="Google Shape;2105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6094739F-6C7C-CEDF-1DFD-82E6CB714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35F53214-F183-8A18-D3D9-00A1C82F398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79BCD0-895E-8092-FD93-5B46E14BBF56}"/>
              </a:ext>
            </a:extLst>
          </p:cNvPr>
          <p:cNvSpPr txBox="1"/>
          <p:nvPr/>
        </p:nvSpPr>
        <p:spPr>
          <a:xfrm>
            <a:off x="566257" y="1408488"/>
            <a:ext cx="4803060" cy="1996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“Menos roturas, más ventas seguras, ahorro logístico”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de negocio claro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menos roturas, menos desperdicio, mejor servicio al paciente.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Solución escalable e integrable en sistemas reales.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7"/>
          <p:cNvSpPr txBox="1">
            <a:spLocks noGrp="1"/>
          </p:cNvSpPr>
          <p:nvPr>
            <p:ph type="title"/>
          </p:nvPr>
        </p:nvSpPr>
        <p:spPr>
          <a:xfrm>
            <a:off x="827425" y="539500"/>
            <a:ext cx="416388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1"/>
          </p:nvPr>
        </p:nvSpPr>
        <p:spPr>
          <a:xfrm>
            <a:off x="827425" y="1949616"/>
            <a:ext cx="3656400" cy="73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anagu89@gmail.com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+34 </a:t>
            </a:r>
            <a:r>
              <a:rPr lang="es-ES" sz="1600" dirty="0"/>
              <a:t>691 77 04 07</a:t>
            </a:r>
            <a:endParaRPr sz="1600" dirty="0"/>
          </a:p>
          <a:p>
            <a:pPr marL="0" lvl="0" indent="0"/>
            <a:r>
              <a:rPr lang="es-ES" sz="1600" dirty="0"/>
              <a:t>https://github.com/anagu89</a:t>
            </a:r>
            <a:endParaRPr sz="1600" dirty="0"/>
          </a:p>
        </p:txBody>
      </p:sp>
      <p:grpSp>
        <p:nvGrpSpPr>
          <p:cNvPr id="2245" name="Google Shape;2245;p47"/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2246" name="Google Shape;2246;p47"/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2247" name="Google Shape;2247;p47"/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248" name="Google Shape;2248;p47"/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2249" name="Google Shape;2249;p47"/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2250" name="Google Shape;2250;p47"/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251" name="Google Shape;2251;p47"/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2" name="Google Shape;2252;p47"/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" name="Google Shape;2253;p47"/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" name="Google Shape;2254;p47"/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" name="Google Shape;2255;p47"/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6" name="Google Shape;2256;p47"/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7" name="Google Shape;2257;p47"/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258" name="Google Shape;2258;p47"/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9" name="Google Shape;2259;p47"/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60" name="Google Shape;2260;p47"/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1" name="Google Shape;2261;p47"/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2262" name="Google Shape;2262;p47"/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47"/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4" name="Google Shape;2264;p47"/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47"/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47"/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47"/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47"/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9" name="Google Shape;2269;p47"/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2270" name="Google Shape;2270;p47"/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47"/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2" name="Google Shape;2272;p47"/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3" name="Google Shape;2273;p47"/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4" name="Google Shape;2274;p47"/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5" name="Google Shape;2275;p47"/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6" name="Google Shape;2276;p47"/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7" name="Google Shape;2277;p47"/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8" name="Google Shape;2278;p47"/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47"/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0" name="Google Shape;2280;p47"/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2281" name="Google Shape;2281;p47"/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47"/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47"/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47"/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47"/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47"/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47"/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47"/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47"/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47"/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2" name="Google Shape;2292;p47"/>
            <p:cNvGrpSpPr/>
            <p:nvPr/>
          </p:nvGrpSpPr>
          <p:grpSpPr>
            <a:xfrm>
              <a:off x="5916905" y="1976699"/>
              <a:ext cx="1790570" cy="2384907"/>
              <a:chOff x="6375280" y="2219090"/>
              <a:chExt cx="1790570" cy="2384907"/>
            </a:xfrm>
          </p:grpSpPr>
          <p:grpSp>
            <p:nvGrpSpPr>
              <p:cNvPr id="2293" name="Google Shape;2293;p47"/>
              <p:cNvGrpSpPr/>
              <p:nvPr/>
            </p:nvGrpSpPr>
            <p:grpSpPr>
              <a:xfrm>
                <a:off x="6375280" y="2219090"/>
                <a:ext cx="1790570" cy="2384907"/>
                <a:chOff x="6375280" y="2219090"/>
                <a:chExt cx="1790570" cy="2384907"/>
              </a:xfrm>
            </p:grpSpPr>
            <p:sp>
              <p:nvSpPr>
                <p:cNvPr id="2294" name="Google Shape;2294;p47"/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7"/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7"/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7"/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7"/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7"/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7"/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7"/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7"/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7"/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7"/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7"/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7"/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7"/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7"/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9" name="Google Shape;2309;p47"/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314" name="Google Shape;2314;p47"/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2315" name="Google Shape;2315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47D43A-D595-1EA8-0FDF-F37EF9E8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6" y="3317372"/>
            <a:ext cx="5449060" cy="1009791"/>
          </a:xfrm>
          <a:prstGeom prst="rect">
            <a:avLst/>
          </a:prstGeom>
        </p:spPr>
      </p:pic>
      <p:pic>
        <p:nvPicPr>
          <p:cNvPr id="4098" name="Picture 2" descr="Logotipo de github - Iconos gratis de redes sociales">
            <a:extLst>
              <a:ext uri="{FF2B5EF4-FFF2-40B4-BE49-F238E27FC236}">
                <a16:creationId xmlns:a16="http://schemas.microsoft.com/office/drawing/2014/main" id="{F49DDCF8-2533-2E31-4E4C-21E4DFB0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8" y="3381093"/>
            <a:ext cx="785662" cy="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AFA2D-38A3-4D24-75E3-904B472B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97" y="3382597"/>
            <a:ext cx="785663" cy="7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0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707" name="Google Shape;1707;p30"/>
          <p:cNvSpPr txBox="1">
            <a:spLocks noGrp="1"/>
          </p:cNvSpPr>
          <p:nvPr>
            <p:ph type="title" idx="2"/>
          </p:nvPr>
        </p:nvSpPr>
        <p:spPr>
          <a:xfrm>
            <a:off x="295924" y="1243487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8" name="Google Shape;1708;p30"/>
          <p:cNvSpPr txBox="1">
            <a:spLocks noGrp="1"/>
          </p:cNvSpPr>
          <p:nvPr>
            <p:ph type="title" idx="3"/>
          </p:nvPr>
        </p:nvSpPr>
        <p:spPr>
          <a:xfrm>
            <a:off x="4428245" y="1243487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09" name="Google Shape;1709;p30"/>
          <p:cNvSpPr txBox="1">
            <a:spLocks noGrp="1"/>
          </p:cNvSpPr>
          <p:nvPr>
            <p:ph type="title" idx="4"/>
          </p:nvPr>
        </p:nvSpPr>
        <p:spPr>
          <a:xfrm>
            <a:off x="295924" y="1918541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0" name="Google Shape;1710;p30"/>
          <p:cNvSpPr txBox="1">
            <a:spLocks noGrp="1"/>
          </p:cNvSpPr>
          <p:nvPr>
            <p:ph type="title" idx="5"/>
          </p:nvPr>
        </p:nvSpPr>
        <p:spPr>
          <a:xfrm>
            <a:off x="4428245" y="1918541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11" name="Google Shape;1711;p30"/>
          <p:cNvSpPr txBox="1">
            <a:spLocks noGrp="1"/>
          </p:cNvSpPr>
          <p:nvPr>
            <p:ph type="title" idx="6"/>
          </p:nvPr>
        </p:nvSpPr>
        <p:spPr>
          <a:xfrm>
            <a:off x="295924" y="2593595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12" name="Google Shape;1712;p30"/>
          <p:cNvSpPr txBox="1">
            <a:spLocks noGrp="1"/>
          </p:cNvSpPr>
          <p:nvPr>
            <p:ph type="title" idx="7"/>
          </p:nvPr>
        </p:nvSpPr>
        <p:spPr>
          <a:xfrm>
            <a:off x="4428245" y="2593595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3" name="Google Shape;1713;p30"/>
          <p:cNvSpPr txBox="1">
            <a:spLocks noGrp="1"/>
          </p:cNvSpPr>
          <p:nvPr>
            <p:ph type="subTitle" idx="1"/>
          </p:nvPr>
        </p:nvSpPr>
        <p:spPr>
          <a:xfrm>
            <a:off x="1284724" y="1243487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problema</a:t>
            </a:r>
            <a:endParaRPr dirty="0"/>
          </a:p>
        </p:txBody>
      </p:sp>
      <p:sp>
        <p:nvSpPr>
          <p:cNvPr id="1714" name="Google Shape;1714;p30"/>
          <p:cNvSpPr txBox="1">
            <a:spLocks noGrp="1"/>
          </p:cNvSpPr>
          <p:nvPr>
            <p:ph type="subTitle" idx="8"/>
          </p:nvPr>
        </p:nvSpPr>
        <p:spPr>
          <a:xfrm>
            <a:off x="1284724" y="1918541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Impacto en negocio</a:t>
            </a:r>
            <a:endParaRPr dirty="0"/>
          </a:p>
        </p:txBody>
      </p:sp>
      <p:sp>
        <p:nvSpPr>
          <p:cNvPr id="1715" name="Google Shape;1715;p30"/>
          <p:cNvSpPr txBox="1">
            <a:spLocks noGrp="1"/>
          </p:cNvSpPr>
          <p:nvPr>
            <p:ph type="subTitle" idx="9"/>
          </p:nvPr>
        </p:nvSpPr>
        <p:spPr>
          <a:xfrm>
            <a:off x="1284724" y="2593595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datos</a:t>
            </a:r>
            <a:endParaRPr dirty="0"/>
          </a:p>
        </p:txBody>
      </p:sp>
      <p:sp>
        <p:nvSpPr>
          <p:cNvPr id="1716" name="Google Shape;1716;p30"/>
          <p:cNvSpPr txBox="1">
            <a:spLocks noGrp="1"/>
          </p:cNvSpPr>
          <p:nvPr>
            <p:ph type="subTitle" idx="13"/>
          </p:nvPr>
        </p:nvSpPr>
        <p:spPr>
          <a:xfrm>
            <a:off x="5417045" y="1243487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Resultados principales</a:t>
            </a:r>
          </a:p>
        </p:txBody>
      </p:sp>
      <p:sp>
        <p:nvSpPr>
          <p:cNvPr id="1717" name="Google Shape;1717;p30"/>
          <p:cNvSpPr txBox="1">
            <a:spLocks noGrp="1"/>
          </p:cNvSpPr>
          <p:nvPr>
            <p:ph type="subTitle" idx="14"/>
          </p:nvPr>
        </p:nvSpPr>
        <p:spPr>
          <a:xfrm>
            <a:off x="5417045" y="2593595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práctico</a:t>
            </a:r>
            <a:endParaRPr dirty="0"/>
          </a:p>
        </p:txBody>
      </p:sp>
      <p:sp>
        <p:nvSpPr>
          <p:cNvPr id="1718" name="Google Shape;1718;p30"/>
          <p:cNvSpPr txBox="1">
            <a:spLocks noGrp="1"/>
          </p:cNvSpPr>
          <p:nvPr>
            <p:ph type="subTitle" idx="15"/>
          </p:nvPr>
        </p:nvSpPr>
        <p:spPr>
          <a:xfrm>
            <a:off x="5417045" y="1918541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de negocio</a:t>
            </a:r>
            <a:endParaRPr dirty="0"/>
          </a:p>
        </p:txBody>
      </p:sp>
      <p:sp>
        <p:nvSpPr>
          <p:cNvPr id="4" name="Google Shape;1711;p30">
            <a:extLst>
              <a:ext uri="{FF2B5EF4-FFF2-40B4-BE49-F238E27FC236}">
                <a16:creationId xmlns:a16="http://schemas.microsoft.com/office/drawing/2014/main" id="{8AD2CA91-BF94-970F-52C2-AA4F300DFA91}"/>
              </a:ext>
            </a:extLst>
          </p:cNvPr>
          <p:cNvSpPr txBox="1">
            <a:spLocks/>
          </p:cNvSpPr>
          <p:nvPr/>
        </p:nvSpPr>
        <p:spPr>
          <a:xfrm>
            <a:off x="293151" y="3268646"/>
            <a:ext cx="836400" cy="53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712;p30">
            <a:extLst>
              <a:ext uri="{FF2B5EF4-FFF2-40B4-BE49-F238E27FC236}">
                <a16:creationId xmlns:a16="http://schemas.microsoft.com/office/drawing/2014/main" id="{4A8ACAE6-B0FD-7391-D0B0-19B65BA51964}"/>
              </a:ext>
            </a:extLst>
          </p:cNvPr>
          <p:cNvSpPr txBox="1">
            <a:spLocks/>
          </p:cNvSpPr>
          <p:nvPr/>
        </p:nvSpPr>
        <p:spPr>
          <a:xfrm>
            <a:off x="4425472" y="3268646"/>
            <a:ext cx="836400" cy="53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7" name="Google Shape;1715;p30">
            <a:extLst>
              <a:ext uri="{FF2B5EF4-FFF2-40B4-BE49-F238E27FC236}">
                <a16:creationId xmlns:a16="http://schemas.microsoft.com/office/drawing/2014/main" id="{DB01DD23-1BAE-DEE8-D319-52E1843494A3}"/>
              </a:ext>
            </a:extLst>
          </p:cNvPr>
          <p:cNvSpPr txBox="1">
            <a:spLocks/>
          </p:cNvSpPr>
          <p:nvPr/>
        </p:nvSpPr>
        <p:spPr>
          <a:xfrm>
            <a:off x="1281951" y="3268646"/>
            <a:ext cx="345263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El modelo</a:t>
            </a:r>
          </a:p>
        </p:txBody>
      </p:sp>
      <p:sp>
        <p:nvSpPr>
          <p:cNvPr id="8" name="Google Shape;1717;p30">
            <a:extLst>
              <a:ext uri="{FF2B5EF4-FFF2-40B4-BE49-F238E27FC236}">
                <a16:creationId xmlns:a16="http://schemas.microsoft.com/office/drawing/2014/main" id="{56B7224E-C957-5999-7ED6-98EA0BAE324D}"/>
              </a:ext>
            </a:extLst>
          </p:cNvPr>
          <p:cNvSpPr txBox="1">
            <a:spLocks/>
          </p:cNvSpPr>
          <p:nvPr/>
        </p:nvSpPr>
        <p:spPr>
          <a:xfrm>
            <a:off x="5414272" y="3268646"/>
            <a:ext cx="345263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Limitaciones</a:t>
            </a:r>
          </a:p>
        </p:txBody>
      </p:sp>
      <p:sp>
        <p:nvSpPr>
          <p:cNvPr id="21" name="Google Shape;1712;p30">
            <a:extLst>
              <a:ext uri="{FF2B5EF4-FFF2-40B4-BE49-F238E27FC236}">
                <a16:creationId xmlns:a16="http://schemas.microsoft.com/office/drawing/2014/main" id="{CD923064-48C4-D534-3588-A47E8C6A76DF}"/>
              </a:ext>
            </a:extLst>
          </p:cNvPr>
          <p:cNvSpPr txBox="1">
            <a:spLocks/>
          </p:cNvSpPr>
          <p:nvPr/>
        </p:nvSpPr>
        <p:spPr>
          <a:xfrm>
            <a:off x="4423271" y="3943697"/>
            <a:ext cx="836400" cy="53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23" name="Google Shape;1717;p30">
            <a:extLst>
              <a:ext uri="{FF2B5EF4-FFF2-40B4-BE49-F238E27FC236}">
                <a16:creationId xmlns:a16="http://schemas.microsoft.com/office/drawing/2014/main" id="{602076EC-2EC8-A8C2-55CC-8D6E28F92DD6}"/>
              </a:ext>
            </a:extLst>
          </p:cNvPr>
          <p:cNvSpPr txBox="1">
            <a:spLocks/>
          </p:cNvSpPr>
          <p:nvPr/>
        </p:nvSpPr>
        <p:spPr>
          <a:xfrm>
            <a:off x="5412071" y="3943697"/>
            <a:ext cx="345263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606829" y="1319249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</a:t>
            </a:r>
            <a:r>
              <a:rPr lang="en" dirty="0"/>
              <a:t> </a:t>
            </a:r>
            <a:r>
              <a:rPr lang="en" sz="4000" dirty="0"/>
              <a:t>problema</a:t>
            </a:r>
            <a:endParaRPr dirty="0"/>
          </a:p>
        </p:txBody>
      </p:sp>
      <p:sp>
        <p:nvSpPr>
          <p:cNvPr id="1724" name="Google Shape;1724;p31"/>
          <p:cNvSpPr txBox="1">
            <a:spLocks noGrp="1"/>
          </p:cNvSpPr>
          <p:nvPr>
            <p:ph type="subTitle" idx="1"/>
          </p:nvPr>
        </p:nvSpPr>
        <p:spPr>
          <a:xfrm>
            <a:off x="606829" y="1950775"/>
            <a:ext cx="4788131" cy="267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ES" sz="1400" i="1" dirty="0"/>
              <a:t>“Cómo predecir ventas de medicamentos para mejorar planificación de stock”</a:t>
            </a:r>
            <a:r>
              <a:rPr lang="es-ES" sz="1400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ES" sz="1400" dirty="0"/>
          </a:p>
          <a:p>
            <a:pPr lvl="0"/>
            <a:r>
              <a:rPr lang="es-ES" sz="1400" dirty="0"/>
              <a:t>Las farmacias y laboratorios sufren:</a:t>
            </a:r>
          </a:p>
          <a:p>
            <a:pPr lvl="1" algn="l"/>
            <a:r>
              <a:rPr lang="es-ES" sz="1400" dirty="0"/>
              <a:t>Roturas de stock en picos de demanda </a:t>
            </a:r>
          </a:p>
          <a:p>
            <a:pPr marL="609600" lvl="1" indent="0" algn="l">
              <a:buNone/>
            </a:pPr>
            <a:r>
              <a:rPr lang="es-ES" sz="1400" dirty="0"/>
              <a:t>(ej. gripe, campañas de verano).</a:t>
            </a:r>
          </a:p>
          <a:p>
            <a:pPr lvl="1" algn="l"/>
            <a:r>
              <a:rPr lang="es-ES" sz="1400" dirty="0"/>
              <a:t>Costes por </a:t>
            </a:r>
            <a:r>
              <a:rPr lang="es-ES" sz="1400" dirty="0" err="1"/>
              <a:t>sobrestock</a:t>
            </a:r>
            <a:r>
              <a:rPr lang="es-ES" sz="1400" dirty="0"/>
              <a:t> innecesario.</a:t>
            </a:r>
          </a:p>
          <a:p>
            <a:pPr lvl="1"/>
            <a:endParaRPr lang="es-ES" sz="1400" dirty="0"/>
          </a:p>
          <a:p>
            <a:pPr lvl="0"/>
            <a:r>
              <a:rPr lang="es-ES" sz="1400" dirty="0"/>
              <a:t>Necesitamos </a:t>
            </a:r>
            <a:r>
              <a:rPr lang="es-ES" sz="1400" b="1" dirty="0"/>
              <a:t>predecir ventas futuras</a:t>
            </a:r>
            <a:r>
              <a:rPr lang="es-ES" sz="1400" dirty="0"/>
              <a:t> con fiabilidad.</a:t>
            </a:r>
          </a:p>
          <a:p>
            <a:pPr marL="152400" lvl="0" indent="0">
              <a:buNone/>
            </a:pPr>
            <a:endParaRPr lang="es-ES" sz="1400" dirty="0"/>
          </a:p>
          <a:p>
            <a:pPr lvl="0"/>
            <a:r>
              <a:rPr lang="es-ES" sz="1400" dirty="0" err="1"/>
              <a:t>Dataset</a:t>
            </a:r>
            <a:r>
              <a:rPr lang="es-ES" sz="1400" dirty="0"/>
              <a:t>: ventas históricas por categorías ATC.</a:t>
            </a:r>
          </a:p>
        </p:txBody>
      </p:sp>
      <p:pic>
        <p:nvPicPr>
          <p:cNvPr id="1725" name="Google Shape;1725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971" r="15305"/>
          <a:stretch/>
        </p:blipFill>
        <p:spPr>
          <a:xfrm>
            <a:off x="5491425" y="521075"/>
            <a:ext cx="3244150" cy="4104150"/>
          </a:xfrm>
          <a:prstGeom prst="rect">
            <a:avLst/>
          </a:prstGeom>
        </p:spPr>
      </p:pic>
      <p:sp>
        <p:nvSpPr>
          <p:cNvPr id="1726" name="Google Shape;1726;p31"/>
          <p:cNvSpPr/>
          <p:nvPr/>
        </p:nvSpPr>
        <p:spPr>
          <a:xfrm>
            <a:off x="5122874" y="42376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2;p32">
            <a:extLst>
              <a:ext uri="{FF2B5EF4-FFF2-40B4-BE49-F238E27FC236}">
                <a16:creationId xmlns:a16="http://schemas.microsoft.com/office/drawing/2014/main" id="{65977D65-9CBA-5CF9-842C-9266BF5FFA21}"/>
              </a:ext>
            </a:extLst>
          </p:cNvPr>
          <p:cNvSpPr txBox="1">
            <a:spLocks/>
          </p:cNvSpPr>
          <p:nvPr/>
        </p:nvSpPr>
        <p:spPr>
          <a:xfrm>
            <a:off x="1506651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8679809C-F66D-97AE-E318-796EAA6BD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686" y="1399902"/>
            <a:ext cx="614187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Impacto en negocio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5DFD37D9-B33F-199B-E73A-E90C9E47C83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6A226D-DF52-56A3-99F9-52295101F642}"/>
              </a:ext>
            </a:extLst>
          </p:cNvPr>
          <p:cNvSpPr txBox="1"/>
          <p:nvPr/>
        </p:nvSpPr>
        <p:spPr>
          <a:xfrm>
            <a:off x="617357" y="2220093"/>
            <a:ext cx="4109678" cy="199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Farmacias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optimizan pedidos semanales, menos roturas de stock.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Laboratorios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planifican producción con meses de antelación.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Gestores estratégicos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detectan tendencias a largo plazo (ej. ansiolíticos </a:t>
            </a:r>
            <a:r>
              <a:rPr lang="es-E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post-pandemia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23;p31">
            <a:extLst>
              <a:ext uri="{FF2B5EF4-FFF2-40B4-BE49-F238E27FC236}">
                <a16:creationId xmlns:a16="http://schemas.microsoft.com/office/drawing/2014/main" id="{A72D1033-C89F-EE10-AEA8-F0CC2F43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318523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Los datos</a:t>
            </a:r>
            <a:endParaRPr dirty="0"/>
          </a:p>
        </p:txBody>
      </p:sp>
      <p:sp>
        <p:nvSpPr>
          <p:cNvPr id="17" name="Google Shape;1732;p32">
            <a:extLst>
              <a:ext uri="{FF2B5EF4-FFF2-40B4-BE49-F238E27FC236}">
                <a16:creationId xmlns:a16="http://schemas.microsoft.com/office/drawing/2014/main" id="{391ADA45-2548-B4BA-5FFD-3B2AA44EEE41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03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774A6B5-2F71-1691-A18A-6713A2CC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06" y="2002314"/>
            <a:ext cx="5962974" cy="263057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F949703-2D6B-14DD-7C60-69771D82E5C3}"/>
              </a:ext>
            </a:extLst>
          </p:cNvPr>
          <p:cNvSpPr txBox="1"/>
          <p:nvPr/>
        </p:nvSpPr>
        <p:spPr>
          <a:xfrm>
            <a:off x="479686" y="1115297"/>
            <a:ext cx="781087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Kaggle Pharma Sales Data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600" b="1" kern="1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https://www.kaggle.com/datasets/milanzdravkovic/pharma-sales-data</a:t>
            </a:r>
            <a:endParaRPr lang="es-ES" sz="1600" b="1" kern="1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B5947EF-5DDC-C267-8F41-953FE42D3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29" y="2669696"/>
            <a:ext cx="1517691" cy="1295810"/>
          </a:xfrm>
          <a:prstGeom prst="rect">
            <a:avLst/>
          </a:prstGeom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5EA70C82-0C1F-3B94-F023-9F4E46C7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57" y="231553"/>
            <a:ext cx="1257880" cy="9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23;p31">
            <a:extLst>
              <a:ext uri="{FF2B5EF4-FFF2-40B4-BE49-F238E27FC236}">
                <a16:creationId xmlns:a16="http://schemas.microsoft.com/office/drawing/2014/main" id="{38372CC1-BB9B-FBF0-7F89-E0F8CFE7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33147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El modelo</a:t>
            </a:r>
            <a:endParaRPr dirty="0"/>
          </a:p>
        </p:txBody>
      </p:sp>
      <p:sp>
        <p:nvSpPr>
          <p:cNvPr id="21" name="Google Shape;1732;p32">
            <a:extLst>
              <a:ext uri="{FF2B5EF4-FFF2-40B4-BE49-F238E27FC236}">
                <a16:creationId xmlns:a16="http://schemas.microsoft.com/office/drawing/2014/main" id="{89E737FE-162B-CE3E-2C73-9E06A595A78C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04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3294C98-EA64-C099-4656-9380B64E8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29" y="1730299"/>
            <a:ext cx="5381811" cy="290259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82F2F3E-2EE3-22B2-B9B7-9ACD44762576}"/>
              </a:ext>
            </a:extLst>
          </p:cNvPr>
          <p:cNvSpPr txBox="1"/>
          <p:nvPr/>
        </p:nvSpPr>
        <p:spPr>
          <a:xfrm>
            <a:off x="479686" y="1114350"/>
            <a:ext cx="559345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ganador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(base)</a:t>
            </a: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203ED6B8-EDCB-A349-495A-CA947E039C61}"/>
              </a:ext>
            </a:extLst>
          </p:cNvPr>
          <p:cNvSpPr/>
          <p:nvPr/>
        </p:nvSpPr>
        <p:spPr>
          <a:xfrm rot="4015892">
            <a:off x="4657637" y="356425"/>
            <a:ext cx="498394" cy="53346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D938EFB-FFF6-104C-8352-00044499C267}"/>
              </a:ext>
            </a:extLst>
          </p:cNvPr>
          <p:cNvSpPr txBox="1"/>
          <p:nvPr/>
        </p:nvSpPr>
        <p:spPr>
          <a:xfrm>
            <a:off x="7279746" y="1326074"/>
            <a:ext cx="1084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b="1" dirty="0"/>
              <a:t>🏆</a:t>
            </a:r>
            <a:endParaRPr lang="es-E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oogle Shape;1733;p32"/>
          <p:cNvGrpSpPr/>
          <p:nvPr/>
        </p:nvGrpSpPr>
        <p:grpSpPr>
          <a:xfrm>
            <a:off x="4849681" y="1499364"/>
            <a:ext cx="3985633" cy="2213905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723;p31">
            <a:extLst>
              <a:ext uri="{FF2B5EF4-FFF2-40B4-BE49-F238E27FC236}">
                <a16:creationId xmlns:a16="http://schemas.microsoft.com/office/drawing/2014/main" id="{9EC4D8AE-72E4-5A6F-2658-C75865C3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Resultados principales</a:t>
            </a:r>
            <a:endParaRPr dirty="0"/>
          </a:p>
        </p:txBody>
      </p:sp>
      <p:sp>
        <p:nvSpPr>
          <p:cNvPr id="8" name="Google Shape;1732;p32">
            <a:extLst>
              <a:ext uri="{FF2B5EF4-FFF2-40B4-BE49-F238E27FC236}">
                <a16:creationId xmlns:a16="http://schemas.microsoft.com/office/drawing/2014/main" id="{49463483-ED16-9AA4-414B-E79074CEA87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10" name="Imagen 9">
            <a:hlinkClick r:id="rId3" action="ppaction://hlinkfile"/>
            <a:extLst>
              <a:ext uri="{FF2B5EF4-FFF2-40B4-BE49-F238E27FC236}">
                <a16:creationId xmlns:a16="http://schemas.microsoft.com/office/drawing/2014/main" id="{9E865E14-25FE-EC53-70FE-56646431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0" y="2606990"/>
            <a:ext cx="4059155" cy="16913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D67A6CE-67EE-AC41-B743-49FDB229A1DA}"/>
              </a:ext>
            </a:extLst>
          </p:cNvPr>
          <p:cNvSpPr txBox="1"/>
          <p:nvPr/>
        </p:nvSpPr>
        <p:spPr>
          <a:xfrm>
            <a:off x="445089" y="1176890"/>
            <a:ext cx="457581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medio de predicción: </a:t>
            </a: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MAPE &lt; 2%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 el 99% de la variabilidad (R² ≈ 0.99).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Predicciones alineadas con ventas reales.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23;p31">
            <a:extLst>
              <a:ext uri="{FF2B5EF4-FFF2-40B4-BE49-F238E27FC236}">
                <a16:creationId xmlns:a16="http://schemas.microsoft.com/office/drawing/2014/main" id="{D9DE3772-5726-A45F-D391-FB228E36D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2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Insights de negocio</a:t>
            </a:r>
            <a:endParaRPr dirty="0"/>
          </a:p>
        </p:txBody>
      </p:sp>
      <p:sp>
        <p:nvSpPr>
          <p:cNvPr id="29" name="Google Shape;1732;p32">
            <a:extLst>
              <a:ext uri="{FF2B5EF4-FFF2-40B4-BE49-F238E27FC236}">
                <a16:creationId xmlns:a16="http://schemas.microsoft.com/office/drawing/2014/main" id="{47EA0615-2D97-1EF9-D4D7-306FE7886413}"/>
              </a:ext>
            </a:extLst>
          </p:cNvPr>
          <p:cNvSpPr txBox="1">
            <a:spLocks/>
          </p:cNvSpPr>
          <p:nvPr/>
        </p:nvSpPr>
        <p:spPr>
          <a:xfrm>
            <a:off x="103594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06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13200D34-B9EF-D736-BE4A-00FFC808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285875"/>
            <a:ext cx="2115358" cy="158651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75EF67A-EDEE-7955-AB22-141DDA911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26" y="1234840"/>
            <a:ext cx="2589424" cy="267382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8F422311-1C52-D689-8CC6-940D3DF14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" y="2872394"/>
            <a:ext cx="5326380" cy="16180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8"/>
          <p:cNvGrpSpPr/>
          <p:nvPr/>
        </p:nvGrpSpPr>
        <p:grpSpPr>
          <a:xfrm>
            <a:off x="526371" y="1200275"/>
            <a:ext cx="2866829" cy="3038425"/>
            <a:chOff x="526371" y="1200275"/>
            <a:chExt cx="2866829" cy="3038425"/>
          </a:xfrm>
        </p:grpSpPr>
        <p:sp>
          <p:nvSpPr>
            <p:cNvPr id="1981" name="Google Shape;1981;p38"/>
            <p:cNvSpPr/>
            <p:nvPr/>
          </p:nvSpPr>
          <p:spPr>
            <a:xfrm>
              <a:off x="3087307" y="3114743"/>
              <a:ext cx="305894" cy="245282"/>
            </a:xfrm>
            <a:custGeom>
              <a:avLst/>
              <a:gdLst/>
              <a:ahLst/>
              <a:cxnLst/>
              <a:rect l="l" t="t" r="r" b="b"/>
              <a:pathLst>
                <a:path w="1080" h="866" extrusionOk="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8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8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5" name="Google Shape;1985;p38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986" name="Google Shape;1986;p38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8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38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38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8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8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8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93" name="Google Shape;1993;p38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4" name="Google Shape;1994;p38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995" name="Google Shape;1995;p38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8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38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38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8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2" name="Google Shape;2002;p38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5" name="Google Shape;2005;p38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06" name="Google Shape;2006;p38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8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8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8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38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38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Google Shape;2014;p38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5" name="Google Shape;2015;p38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38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38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6" name="Google Shape;2026;p38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7" name="Google Shape;2027;p38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28" name="Google Shape;2028;p38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34" extrusionOk="0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38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38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4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38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32" name="Google Shape;2032;p38"/>
            <p:cNvSpPr/>
            <p:nvPr/>
          </p:nvSpPr>
          <p:spPr>
            <a:xfrm>
              <a:off x="1566051" y="1495207"/>
              <a:ext cx="370471" cy="411257"/>
            </a:xfrm>
            <a:custGeom>
              <a:avLst/>
              <a:gdLst/>
              <a:ahLst/>
              <a:cxnLst/>
              <a:rect l="l" t="t" r="r" b="b"/>
              <a:pathLst>
                <a:path w="1308" h="1452" extrusionOk="0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032076" y="3142500"/>
              <a:ext cx="190900" cy="151247"/>
            </a:xfrm>
            <a:custGeom>
              <a:avLst/>
              <a:gdLst/>
              <a:ahLst/>
              <a:cxnLst/>
              <a:rect l="l" t="t" r="r" b="b"/>
              <a:pathLst>
                <a:path w="674" h="534" extrusionOk="0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435583" y="3780344"/>
              <a:ext cx="159745" cy="141334"/>
            </a:xfrm>
            <a:custGeom>
              <a:avLst/>
              <a:gdLst/>
              <a:ahLst/>
              <a:cxnLst/>
              <a:rect l="l" t="t" r="r" b="b"/>
              <a:pathLst>
                <a:path w="564" h="499" extrusionOk="0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404144" y="3858800"/>
              <a:ext cx="327703" cy="198264"/>
            </a:xfrm>
            <a:custGeom>
              <a:avLst/>
              <a:gdLst/>
              <a:ahLst/>
              <a:cxnLst/>
              <a:rect l="l" t="t" r="r" b="b"/>
              <a:pathLst>
                <a:path w="1157" h="700" extrusionOk="0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260543" y="2455089"/>
              <a:ext cx="361408" cy="113577"/>
            </a:xfrm>
            <a:custGeom>
              <a:avLst/>
              <a:gdLst/>
              <a:ahLst/>
              <a:cxnLst/>
              <a:rect l="l" t="t" r="r" b="b"/>
              <a:pathLst>
                <a:path w="1276" h="401" extrusionOk="0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291879" y="1768812"/>
              <a:ext cx="567036" cy="970080"/>
            </a:xfrm>
            <a:custGeom>
              <a:avLst/>
              <a:gdLst/>
              <a:ahLst/>
              <a:cxnLst/>
              <a:rect l="l" t="t" r="r" b="b"/>
              <a:pathLst>
                <a:path w="2002" h="3425" extrusionOk="0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590409" y="2699521"/>
              <a:ext cx="1077992" cy="1162963"/>
            </a:xfrm>
            <a:custGeom>
              <a:avLst/>
              <a:gdLst/>
              <a:ahLst/>
              <a:cxnLst/>
              <a:rect l="l" t="t" r="r" b="b"/>
              <a:pathLst>
                <a:path w="3806" h="4106" extrusionOk="0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290746" y="2591325"/>
              <a:ext cx="1865386" cy="673250"/>
            </a:xfrm>
            <a:custGeom>
              <a:avLst/>
              <a:gdLst/>
              <a:ahLst/>
              <a:cxnLst/>
              <a:rect l="l" t="t" r="r" b="b"/>
              <a:pathLst>
                <a:path w="6586" h="2377" extrusionOk="0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931141" y="2354824"/>
              <a:ext cx="8497" cy="1416"/>
            </a:xfrm>
            <a:custGeom>
              <a:avLst/>
              <a:gdLst/>
              <a:ahLst/>
              <a:cxnLst/>
              <a:rect l="l" t="t" r="r" b="b"/>
              <a:pathLst>
                <a:path w="30" h="5" extrusionOk="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524982" y="1836505"/>
              <a:ext cx="831011" cy="758503"/>
            </a:xfrm>
            <a:custGeom>
              <a:avLst/>
              <a:gdLst/>
              <a:ahLst/>
              <a:cxnLst/>
              <a:rect l="l" t="t" r="r" b="b"/>
              <a:pathLst>
                <a:path w="2934" h="2678" extrusionOk="0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779893" y="2046382"/>
              <a:ext cx="69109" cy="154930"/>
            </a:xfrm>
            <a:custGeom>
              <a:avLst/>
              <a:gdLst/>
              <a:ahLst/>
              <a:cxnLst/>
              <a:rect l="l" t="t" r="r" b="b"/>
              <a:pathLst>
                <a:path w="244" h="547" extrusionOk="0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628929" y="1338012"/>
              <a:ext cx="374720" cy="334784"/>
            </a:xfrm>
            <a:custGeom>
              <a:avLst/>
              <a:gdLst/>
              <a:ahLst/>
              <a:cxnLst/>
              <a:rect l="l" t="t" r="r" b="b"/>
              <a:pathLst>
                <a:path w="1323" h="1182" extrusionOk="0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263092" y="2142965"/>
              <a:ext cx="715735" cy="468471"/>
            </a:xfrm>
            <a:custGeom>
              <a:avLst/>
              <a:gdLst/>
              <a:ahLst/>
              <a:cxnLst/>
              <a:rect l="l" t="t" r="r" b="b"/>
              <a:pathLst>
                <a:path w="2527" h="1654" extrusionOk="0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7" name="Google Shape;2047;p38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6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1" name="Google Shape;2051;p38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052" name="Google Shape;2052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5" name="Google Shape;2055;p38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0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059" name="Google Shape;2059;p38"/>
            <p:cNvSpPr/>
            <p:nvPr/>
          </p:nvSpPr>
          <p:spPr>
            <a:xfrm>
              <a:off x="2638476" y="1413547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442806" y="1200275"/>
              <a:ext cx="159743" cy="21526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24501" y="1632572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432C9EF0-0D2F-8074-BAB7-CFEB9930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Caso práctico</a:t>
            </a:r>
            <a:endParaRPr dirty="0"/>
          </a:p>
        </p:txBody>
      </p:sp>
      <p:sp>
        <p:nvSpPr>
          <p:cNvPr id="15" name="Google Shape;1732;p32">
            <a:extLst>
              <a:ext uri="{FF2B5EF4-FFF2-40B4-BE49-F238E27FC236}">
                <a16:creationId xmlns:a16="http://schemas.microsoft.com/office/drawing/2014/main" id="{3114A51F-E545-B43B-4016-3D18F60B3F9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07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85655C4-D6AB-4CAD-9DB9-772E784B15BE}"/>
              </a:ext>
            </a:extLst>
          </p:cNvPr>
          <p:cNvSpPr txBox="1"/>
          <p:nvPr/>
        </p:nvSpPr>
        <p:spPr>
          <a:xfrm>
            <a:off x="3820337" y="1102572"/>
            <a:ext cx="4797291" cy="296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“Farmacia X recibe predicción de aumento en N02BA, ajusta stock → evita pérdidas”.</a:t>
            </a:r>
          </a:p>
          <a:p>
            <a:pPr>
              <a:lnSpc>
                <a:spcPct val="150000"/>
              </a:lnSpc>
              <a:buNone/>
            </a:pP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predicción indica subida en analgésicos (N02BE) la próxima semana → farmacia ajusta pedidos → evita pérdidas.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ROI esperado: ahorro en </a:t>
            </a:r>
            <a:r>
              <a:rPr lang="es-E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sobrestock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mejora en disponibilidad.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1353</Words>
  <Application>Microsoft Office PowerPoint</Application>
  <PresentationFormat>Presentación en pantalla (16:9)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Open Sans</vt:lpstr>
      <vt:lpstr>Calibri</vt:lpstr>
      <vt:lpstr>Arial</vt:lpstr>
      <vt:lpstr>PT Sans</vt:lpstr>
      <vt:lpstr>Inter</vt:lpstr>
      <vt:lpstr>Anaheim</vt:lpstr>
      <vt:lpstr>Jost</vt:lpstr>
      <vt:lpstr>Nunito Light</vt:lpstr>
      <vt:lpstr>Symbol</vt:lpstr>
      <vt:lpstr>Be Vietnam Pro</vt:lpstr>
      <vt:lpstr>Be Vietnam Pro SemiBold</vt:lpstr>
      <vt:lpstr>Economic Activity Meeting by Slidesgo</vt:lpstr>
      <vt:lpstr>💊  Pharma Sales Forecasting &amp; Analytics</vt:lpstr>
      <vt:lpstr>Tabla de contenidos</vt:lpstr>
      <vt:lpstr>El problema</vt:lpstr>
      <vt:lpstr>Impacto en negocio</vt:lpstr>
      <vt:lpstr>Los datos</vt:lpstr>
      <vt:lpstr>El modelo</vt:lpstr>
      <vt:lpstr>Resultados principales</vt:lpstr>
      <vt:lpstr>Insights de negocio</vt:lpstr>
      <vt:lpstr>Caso práctico</vt:lpstr>
      <vt:lpstr>Limitaciones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 Gu</cp:lastModifiedBy>
  <cp:revision>17</cp:revision>
  <dcterms:modified xsi:type="dcterms:W3CDTF">2025-08-28T09:32:30Z</dcterms:modified>
</cp:coreProperties>
</file>