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56" r:id="rId2"/>
    <p:sldId id="258" r:id="rId3"/>
    <p:sldId id="259" r:id="rId4"/>
    <p:sldId id="265" r:id="rId5"/>
    <p:sldId id="262" r:id="rId6"/>
    <p:sldId id="263" r:id="rId7"/>
    <p:sldId id="260" r:id="rId8"/>
    <p:sldId id="264" r:id="rId9"/>
    <p:sldId id="266" r:id="rId10"/>
    <p:sldId id="271" r:id="rId11"/>
    <p:sldId id="267" r:id="rId12"/>
    <p:sldId id="275" r:id="rId13"/>
  </p:sldIdLst>
  <p:sldSz cx="9144000" cy="5143500" type="screen16x9"/>
  <p:notesSz cx="6858000" cy="9144000"/>
  <p:embeddedFontLst>
    <p:embeddedFont>
      <p:font typeface="Anaheim" panose="020B0604020202020204" charset="0"/>
      <p:regular r:id="rId15"/>
      <p:bold r:id="rId16"/>
    </p:embeddedFont>
    <p:embeddedFont>
      <p:font typeface="Be Vietnam Pro" panose="020B0604020202020204" charset="0"/>
      <p:regular r:id="rId17"/>
      <p:bold r:id="rId18"/>
      <p:italic r:id="rId19"/>
      <p:boldItalic r:id="rId20"/>
    </p:embeddedFont>
    <p:embeddedFont>
      <p:font typeface="Be Vietnam Pro SemiBold" panose="020B0604020202020204" charset="0"/>
      <p:regular r:id="rId21"/>
      <p:bold r:id="rId22"/>
      <p:italic r:id="rId23"/>
      <p:boldItalic r:id="rId24"/>
    </p:embeddedFont>
    <p:embeddedFont>
      <p:font typeface="Inter" panose="020B0502030000000004" pitchFamily="34" charset="0"/>
      <p:regular r:id="rId25"/>
      <p:bold r:id="rId26"/>
      <p:italic r:id="rId27"/>
      <p:boldItalic r:id="rId28"/>
    </p:embeddedFont>
    <p:embeddedFont>
      <p:font typeface="Jost" panose="020B0604020202020204" charset="0"/>
      <p:regular r:id="rId29"/>
      <p:bold r:id="rId30"/>
      <p:italic r:id="rId31"/>
      <p:boldItalic r:id="rId32"/>
    </p:embeddedFont>
    <p:embeddedFont>
      <p:font typeface="Nunito Light" pitchFamily="2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T Sans" panose="020B05030202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57047" autoAdjust="0"/>
  </p:normalViewPr>
  <p:slideViewPr>
    <p:cSldViewPr snapToGrid="0">
      <p:cViewPr varScale="1">
        <p:scale>
          <a:sx n="90" d="100"/>
          <a:sy n="90" d="100"/>
        </p:scale>
        <p:origin x="2214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font" Target="fonts/font2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46" Type="http://schemas.openxmlformats.org/officeDocument/2006/relationships/tableStyles" Target="tableStyles.xml"/><Relationship Id="rId20" Type="http://schemas.openxmlformats.org/officeDocument/2006/relationships/font" Target="fonts/font6.fntdata"/><Relationship Id="rId41" Type="http://schemas.openxmlformats.org/officeDocument/2006/relationships/font" Target="fonts/font2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</a:t>
            </a:r>
            <a:r>
              <a:rPr lang="es-E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escalable y fácil de integrar.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9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Trabajamos con datos abiertos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ventas por categoría terapéutica ATC </a:t>
            </a:r>
            <a:r>
              <a:rPr lang="es-E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(ej. N02BA, N05B)</a:t>
            </a: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Usamos la granularidad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diaria (</a:t>
            </a:r>
            <a:r>
              <a:rPr lang="es-E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porque da el mejor balance entre volumen de datos y comparabilidad.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M01AB: Antiinflamatorios/antirreumáticos no esteroideos derivados del ácidos acético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diclofenaco, indometacina)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M01AE: Antiinflamatorios/antirreumáticos no esteroideos derivados del ácidos propiónicos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ibuprofeno, naproxeno, ketoprofeno)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N02BA: Analgésicos del ácido salicílico y derivados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aspirina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N02BE: Analgésicos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paracetamol)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N05B: Ansiolíticos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benzodiazepinas)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N05C: Hipnóticos y sedantes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zolpidem)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R03: Antiasmáticos/EPOC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salbutamol,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budesonida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montelukast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R06: Antihistamínicos para uso sistémico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loratadina,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cetirizina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distintos algoritmos, desde clásicos (ARIMA,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Forest) hasta modernos como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(&lt;2%).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/>
              <a:t>streamlit</a:t>
            </a:r>
            <a:r>
              <a:rPr lang="en-US" i="1" dirty="0"/>
              <a:t> run app_streamlit/app.py</a:t>
            </a: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modelo logra un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 de los modelos estudiados, usamos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agrupar días en clústeres de alta, media y baja demanda. Esto aporta una visión adicional de patrones de consumo.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que ayudan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0,</a:t>
            </a:r>
            <a:r>
              <a:rPr lang="es-ES" dirty="0"/>
              <a:t>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1,</a:t>
            </a:r>
            <a:r>
              <a:rPr lang="es-ES" dirty="0"/>
              <a:t> días que comparten un patrón de ventas parecido. Son días bajos que representan temporadas tranquilas, por lo que permite planificar producción con más calma.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nos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Ejemplo: el modelo predice un aumento de analgésicos para octubre.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farmacia ajusta pedidos con antelación, evitando pérdidas y mejorando el servicio al cliente.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Predicción de ventas farmacéuticas con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3"/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4" name="Google Shape;2154;p43"/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6" name="Google Shape;2156;p43"/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8" name="Google Shape;2158;p43"/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stCxn id="2153" idx="2"/>
            <a:endCxn id="2152" idx="0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stCxn id="2155" idx="2"/>
            <a:endCxn id="2154" idx="0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stCxn id="2157" idx="2"/>
            <a:endCxn id="2156" idx="0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stCxn id="2159" idx="2"/>
            <a:endCxn id="2158" idx="0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79BCD0-895E-8092-FD93-5B46E14BBF56}"/>
              </a:ext>
            </a:extLst>
          </p:cNvPr>
          <p:cNvSpPr txBox="1"/>
          <p:nvPr/>
        </p:nvSpPr>
        <p:spPr>
          <a:xfrm>
            <a:off x="566257" y="1408488"/>
            <a:ext cx="4803060" cy="1996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“Menos roturas, más ventas seguras, ahorro logístico”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 de negocio claro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s-E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menos roturas, menos desperdicio, mejor servicio al paciente.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Solución escalable e integrable en sistemas reales.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3656400" cy="73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/>
              <a:t>https://github.com/anagu89</a:t>
            </a:r>
            <a:endParaRPr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243487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243487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918541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918541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593595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593595"/>
            <a:ext cx="836400" cy="53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4" y="1243487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problema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4" y="1918541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Impacto en negocio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4" y="2593595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datos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5" y="1243487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Resultados principales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5" y="2593595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Caso práctico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5" y="1918541"/>
            <a:ext cx="3452631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Insights de negocio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3268646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3268646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08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1" y="3268646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El modelo</a:t>
            </a:r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2" y="3268646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943697"/>
            <a:ext cx="836400" cy="53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1" y="3943697"/>
            <a:ext cx="3452631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606829" y="1319249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</a:t>
            </a:r>
            <a:r>
              <a:rPr lang="en" dirty="0"/>
              <a:t> </a:t>
            </a:r>
            <a:r>
              <a:rPr lang="en" sz="4000" dirty="0"/>
              <a:t>problema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674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s-ES" sz="1400" i="1" dirty="0"/>
              <a:t>“Cómo predecir ventas de medicamentos para mejorar planificación de stock”</a:t>
            </a:r>
            <a:r>
              <a:rPr lang="es-ES" sz="1400" dirty="0"/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s-ES" sz="1400" dirty="0"/>
          </a:p>
          <a:p>
            <a:pPr lvl="0"/>
            <a:r>
              <a:rPr lang="es-ES" sz="1400" dirty="0"/>
              <a:t>Las farmacias y laboratorios sufren:</a:t>
            </a:r>
          </a:p>
          <a:p>
            <a:pPr lvl="1" algn="l"/>
            <a:r>
              <a:rPr lang="es-ES" sz="1400" dirty="0"/>
              <a:t>Roturas de stock en picos de demanda </a:t>
            </a:r>
          </a:p>
          <a:p>
            <a:pPr marL="609600" lvl="1" indent="0" algn="l">
              <a:buNone/>
            </a:pPr>
            <a:r>
              <a:rPr lang="es-ES" sz="1400" dirty="0"/>
              <a:t>(ej. gripe, campañas de verano).</a:t>
            </a:r>
          </a:p>
          <a:p>
            <a:pPr lvl="1" algn="l"/>
            <a:r>
              <a:rPr lang="es-ES" sz="1400" dirty="0"/>
              <a:t>Costes por </a:t>
            </a:r>
            <a:r>
              <a:rPr lang="es-ES" sz="1400" dirty="0" err="1"/>
              <a:t>sobrestock</a:t>
            </a:r>
            <a:r>
              <a:rPr lang="es-ES" sz="1400" dirty="0"/>
              <a:t> innecesario.</a:t>
            </a:r>
          </a:p>
          <a:p>
            <a:pPr lvl="1"/>
            <a:endParaRPr lang="es-ES" sz="1400" dirty="0"/>
          </a:p>
          <a:p>
            <a:pPr lvl="0"/>
            <a:r>
              <a:rPr lang="es-ES" sz="1400" dirty="0"/>
              <a:t>Necesitamos </a:t>
            </a:r>
            <a:r>
              <a:rPr lang="es-ES" sz="1400" b="1" dirty="0"/>
              <a:t>predecir ventas futuras</a:t>
            </a:r>
            <a:r>
              <a:rPr lang="es-ES" sz="1400" dirty="0"/>
              <a:t> con fiabilidad.</a:t>
            </a:r>
          </a:p>
          <a:p>
            <a:pPr marL="152400" lvl="0" indent="0">
              <a:buNone/>
            </a:pPr>
            <a:endParaRPr lang="es-ES" sz="1400" dirty="0"/>
          </a:p>
          <a:p>
            <a:pPr lvl="0"/>
            <a:r>
              <a:rPr lang="es-ES" sz="1400" dirty="0" err="1"/>
              <a:t>Dataset</a:t>
            </a:r>
            <a:r>
              <a:rPr lang="es-ES" sz="1400" dirty="0"/>
              <a:t>: ventas históricas por categorías ATC.</a:t>
            </a:r>
          </a:p>
        </p:txBody>
      </p:sp>
      <p:pic>
        <p:nvPicPr>
          <p:cNvPr id="1725" name="Google Shape;172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1971" r="15305"/>
          <a:stretch/>
        </p:blipFill>
        <p:spPr>
          <a:xfrm>
            <a:off x="5491425" y="521075"/>
            <a:ext cx="3244150" cy="4104150"/>
          </a:xfrm>
          <a:prstGeom prst="rect">
            <a:avLst/>
          </a:prstGeom>
        </p:spPr>
      </p:pic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8679809C-F66D-97AE-E318-796EAA6BD7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9686" y="1399902"/>
            <a:ext cx="614187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Impacto en negocio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5DFD37D9-B33F-199B-E73A-E90C9E47C83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6A226D-DF52-56A3-99F9-52295101F642}"/>
              </a:ext>
            </a:extLst>
          </p:cNvPr>
          <p:cNvSpPr txBox="1"/>
          <p:nvPr/>
        </p:nvSpPr>
        <p:spPr>
          <a:xfrm>
            <a:off x="617357" y="2220093"/>
            <a:ext cx="4109678" cy="199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Farmacias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optimizan pedidos semanales, menos roturas de stock.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Laboratorios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planifican producción con meses de antelación.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Gestores estratégicos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detectan tendencias a largo plazo (ej. ansiolíticos </a:t>
            </a:r>
            <a:r>
              <a:rPr lang="es-E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post-pandemia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318523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Los datos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D774A6B5-2F71-1691-A18A-6713A2CC6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035" y="1920135"/>
            <a:ext cx="5962974" cy="263057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3F949703-2D6B-14DD-7C60-69771D82E5C3}"/>
              </a:ext>
            </a:extLst>
          </p:cNvPr>
          <p:cNvSpPr txBox="1"/>
          <p:nvPr/>
        </p:nvSpPr>
        <p:spPr>
          <a:xfrm>
            <a:off x="479686" y="1115297"/>
            <a:ext cx="781087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Fuente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Kaggle Pharma Sales Data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600" b="1" kern="1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https://www.kaggle.com/datasets/milanzdravkovic/pharma-sales-data</a:t>
            </a:r>
            <a:endParaRPr lang="es-ES" sz="1600" b="1" kern="100" dirty="0">
              <a:solidFill>
                <a:schemeClr val="tx1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B5947EF-5DDC-C267-8F41-953FE42D3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246" y="2587517"/>
            <a:ext cx="1517691" cy="1295810"/>
          </a:xfrm>
          <a:prstGeom prst="rect">
            <a:avLst/>
          </a:prstGeom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5EA70C82-0C1F-3B94-F023-9F4E46C7B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057" y="231553"/>
            <a:ext cx="1257880" cy="9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2C9DA75-7FCF-CA7B-5772-57C2C3DA6E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86" y="1989669"/>
            <a:ext cx="1950813" cy="13600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331477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El modelo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3294C98-EA64-C099-4656-9380B64E8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29" y="1730299"/>
            <a:ext cx="5381811" cy="290259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82F2F3E-2EE3-22B2-B9B7-9ACD44762576}"/>
              </a:ext>
            </a:extLst>
          </p:cNvPr>
          <p:cNvSpPr txBox="1"/>
          <p:nvPr/>
        </p:nvSpPr>
        <p:spPr>
          <a:xfrm>
            <a:off x="479686" y="1114350"/>
            <a:ext cx="559345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Modelo</a:t>
            </a: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ganador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CatBoost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(base)</a:t>
            </a:r>
          </a:p>
        </p:txBody>
      </p:sp>
      <p:sp>
        <p:nvSpPr>
          <p:cNvPr id="27" name="Flecha: hacia abajo 26">
            <a:extLst>
              <a:ext uri="{FF2B5EF4-FFF2-40B4-BE49-F238E27FC236}">
                <a16:creationId xmlns:a16="http://schemas.microsoft.com/office/drawing/2014/main" id="{203ED6B8-EDCB-A349-495A-CA947E039C61}"/>
              </a:ext>
            </a:extLst>
          </p:cNvPr>
          <p:cNvSpPr/>
          <p:nvPr/>
        </p:nvSpPr>
        <p:spPr>
          <a:xfrm rot="4015892">
            <a:off x="4657637" y="356425"/>
            <a:ext cx="498394" cy="53346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D938EFB-FFF6-104C-8352-00044499C267}"/>
              </a:ext>
            </a:extLst>
          </p:cNvPr>
          <p:cNvSpPr txBox="1"/>
          <p:nvPr/>
        </p:nvSpPr>
        <p:spPr>
          <a:xfrm>
            <a:off x="7279746" y="1326074"/>
            <a:ext cx="10841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b="1" dirty="0"/>
              <a:t>🏆</a:t>
            </a:r>
            <a:endParaRPr lang="es-ES" sz="5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oogle Shape;1733;p32"/>
          <p:cNvGrpSpPr/>
          <p:nvPr/>
        </p:nvGrpSpPr>
        <p:grpSpPr>
          <a:xfrm>
            <a:off x="4849681" y="1499364"/>
            <a:ext cx="3985633" cy="2213905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 principales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0" name="Imagen 9">
            <a:hlinkClick r:id="rId3" action="ppaction://hlinkfile"/>
            <a:extLst>
              <a:ext uri="{FF2B5EF4-FFF2-40B4-BE49-F238E27FC236}">
                <a16:creationId xmlns:a16="http://schemas.microsoft.com/office/drawing/2014/main" id="{9E865E14-25FE-EC53-70FE-566464313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70" y="2606990"/>
            <a:ext cx="4059155" cy="169131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D67A6CE-67EE-AC41-B743-49FDB229A1DA}"/>
              </a:ext>
            </a:extLst>
          </p:cNvPr>
          <p:cNvSpPr txBox="1"/>
          <p:nvPr/>
        </p:nvSpPr>
        <p:spPr>
          <a:xfrm>
            <a:off x="445089" y="1176890"/>
            <a:ext cx="4575810" cy="102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medio de predicción: </a:t>
            </a:r>
            <a:r>
              <a:rPr lang="es-E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MAPE &lt; 2%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 el 99% de la variabilidad (R² ≈ 0.99).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Predicciones alineadas con ventas reales.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Insights de negocio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13200D34-B9EF-D736-BE4A-00FFC8089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85875"/>
            <a:ext cx="2115358" cy="158651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F422311-1C52-D689-8CC6-940D3DF14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E4CD016-3305-B4CE-DE37-034B9392B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91981"/>
              </p:ext>
            </p:extLst>
          </p:nvPr>
        </p:nvGraphicFramePr>
        <p:xfrm>
          <a:off x="2691384" y="1312208"/>
          <a:ext cx="3115056" cy="1331288"/>
        </p:xfrm>
        <a:graphic>
          <a:graphicData uri="http://schemas.openxmlformats.org/drawingml/2006/table">
            <a:tbl>
              <a:tblPr firstRow="1" bandRow="1">
                <a:tableStyleId>{E56D1B8D-81A1-4369-AAEE-2F6D356D0199}</a:tableStyleId>
              </a:tblPr>
              <a:tblGrid>
                <a:gridCol w="531963">
                  <a:extLst>
                    <a:ext uri="{9D8B030D-6E8A-4147-A177-3AD203B41FA5}">
                      <a16:colId xmlns:a16="http://schemas.microsoft.com/office/drawing/2014/main" val="122763602"/>
                    </a:ext>
                  </a:extLst>
                </a:gridCol>
                <a:gridCol w="2583093">
                  <a:extLst>
                    <a:ext uri="{9D8B030D-6E8A-4147-A177-3AD203B41FA5}">
                      <a16:colId xmlns:a16="http://schemas.microsoft.com/office/drawing/2014/main" val="2067675295"/>
                    </a:ext>
                  </a:extLst>
                </a:gridCol>
              </a:tblGrid>
              <a:tr h="69120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alta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mayor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stock atípico, picos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98130"/>
                  </a:ext>
                </a:extLst>
              </a:tr>
              <a:tr h="53374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baja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Menor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ventas similares, tranquilas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82290"/>
                  </a:ext>
                </a:extLst>
              </a:tr>
            </a:tbl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224FC17D-C433-9FF2-2B6B-5A1D2180C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293911"/>
            <a:ext cx="2415540" cy="24556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526371" y="1200275"/>
            <a:ext cx="2866829" cy="3038425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Caso práctico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5655C4-D6AB-4CAD-9DB9-772E784B15BE}"/>
              </a:ext>
            </a:extLst>
          </p:cNvPr>
          <p:cNvSpPr txBox="1"/>
          <p:nvPr/>
        </p:nvSpPr>
        <p:spPr>
          <a:xfrm>
            <a:off x="3820337" y="1102572"/>
            <a:ext cx="4797291" cy="296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“Farmacia X recibe predicción de aumento en N02BA, ajusta stock → evita pérdidas”.</a:t>
            </a:r>
          </a:p>
          <a:p>
            <a:pPr>
              <a:lnSpc>
                <a:spcPct val="150000"/>
              </a:lnSpc>
              <a:buNone/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Ejemplo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predicción indica subida en analgésicos (N02BE) la próxima semana → farmacia ajusta pedidos → evita pérdidas.</a:t>
            </a: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E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ROI esperado: ahorro en </a:t>
            </a:r>
            <a:r>
              <a:rPr lang="es-E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sobrestock</a:t>
            </a:r>
            <a:r>
              <a:rPr lang="es-E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mejora en disponibilidad.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1491</Words>
  <Application>Microsoft Office PowerPoint</Application>
  <PresentationFormat>Presentación en pantalla (16:9)</PresentationFormat>
  <Paragraphs>191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Be Vietnam Pro SemiBold</vt:lpstr>
      <vt:lpstr>Open Sans</vt:lpstr>
      <vt:lpstr>Calibri</vt:lpstr>
      <vt:lpstr>Inter</vt:lpstr>
      <vt:lpstr>Anaheim</vt:lpstr>
      <vt:lpstr>Arial</vt:lpstr>
      <vt:lpstr>Jost</vt:lpstr>
      <vt:lpstr>PT Sans</vt:lpstr>
      <vt:lpstr>Be Vietnam Pro</vt:lpstr>
      <vt:lpstr>Symbol</vt:lpstr>
      <vt:lpstr>Nunito Light</vt:lpstr>
      <vt:lpstr>Economic Activity Meeting by Slidesgo</vt:lpstr>
      <vt:lpstr>💊  Pharma Sales Forecasting &amp; Analytics</vt:lpstr>
      <vt:lpstr>Tabla de contenidos</vt:lpstr>
      <vt:lpstr>El problema</vt:lpstr>
      <vt:lpstr>Impacto en negocio</vt:lpstr>
      <vt:lpstr>Los datos</vt:lpstr>
      <vt:lpstr>El modelo</vt:lpstr>
      <vt:lpstr>Resultados principales</vt:lpstr>
      <vt:lpstr>Insights de negocio</vt:lpstr>
      <vt:lpstr>Caso práctico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21</cp:revision>
  <dcterms:modified xsi:type="dcterms:W3CDTF">2025-09-02T17:25:27Z</dcterms:modified>
</cp:coreProperties>
</file>