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2" r:id="rId2"/>
    <p:sldId id="257" r:id="rId3"/>
    <p:sldId id="267" r:id="rId4"/>
    <p:sldId id="259" r:id="rId5"/>
    <p:sldId id="268" r:id="rId6"/>
    <p:sldId id="260" r:id="rId7"/>
    <p:sldId id="269" r:id="rId8"/>
    <p:sldId id="261" r:id="rId9"/>
    <p:sldId id="270" r:id="rId10"/>
    <p:sldId id="262" r:id="rId11"/>
    <p:sldId id="271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E200A-B4CD-471D-BDB1-107492F993C9}" v="4" dt="2024-05-08T16:28:52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446" y="6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Higo" userId="5d59b15029f3051c" providerId="LiveId" clId="{9BAE200A-B4CD-471D-BDB1-107492F993C9}"/>
    <pc:docChg chg="custSel modSld">
      <pc:chgData name="Ana Higo" userId="5d59b15029f3051c" providerId="LiveId" clId="{9BAE200A-B4CD-471D-BDB1-107492F993C9}" dt="2024-05-08T16:29:08.516" v="30" actId="1076"/>
      <pc:docMkLst>
        <pc:docMk/>
      </pc:docMkLst>
      <pc:sldChg chg="addSp delSp modSp mod">
        <pc:chgData name="Ana Higo" userId="5d59b15029f3051c" providerId="LiveId" clId="{9BAE200A-B4CD-471D-BDB1-107492F993C9}" dt="2024-05-08T16:29:08.516" v="30" actId="1076"/>
        <pc:sldMkLst>
          <pc:docMk/>
          <pc:sldMk cId="1663811201" sldId="268"/>
        </pc:sldMkLst>
        <pc:picChg chg="add del mod">
          <ac:chgData name="Ana Higo" userId="5d59b15029f3051c" providerId="LiveId" clId="{9BAE200A-B4CD-471D-BDB1-107492F993C9}" dt="2024-05-08T16:25:29.645" v="22" actId="478"/>
          <ac:picMkLst>
            <pc:docMk/>
            <pc:sldMk cId="1663811201" sldId="268"/>
            <ac:picMk id="4" creationId="{347840AF-21E1-ED9C-9EAD-D495D55B0210}"/>
          </ac:picMkLst>
        </pc:picChg>
        <pc:picChg chg="add mod">
          <ac:chgData name="Ana Higo" userId="5d59b15029f3051c" providerId="LiveId" clId="{9BAE200A-B4CD-471D-BDB1-107492F993C9}" dt="2024-05-08T16:29:08.516" v="30" actId="1076"/>
          <ac:picMkLst>
            <pc:docMk/>
            <pc:sldMk cId="1663811201" sldId="268"/>
            <ac:picMk id="9" creationId="{BC49269E-AE5B-6B3E-209A-CC907C4DCFF0}"/>
          </ac:picMkLst>
        </pc:picChg>
      </pc:sldChg>
      <pc:sldChg chg="addSp delSp modSp mod">
        <pc:chgData name="Ana Higo" userId="5d59b15029f3051c" providerId="LiveId" clId="{9BAE200A-B4CD-471D-BDB1-107492F993C9}" dt="2024-05-08T16:24:46.960" v="21" actId="1076"/>
        <pc:sldMkLst>
          <pc:docMk/>
          <pc:sldMk cId="381956905" sldId="269"/>
        </pc:sldMkLst>
        <pc:picChg chg="add del mod">
          <ac:chgData name="Ana Higo" userId="5d59b15029f3051c" providerId="LiveId" clId="{9BAE200A-B4CD-471D-BDB1-107492F993C9}" dt="2024-05-08T16:24:34.994" v="15" actId="478"/>
          <ac:picMkLst>
            <pc:docMk/>
            <pc:sldMk cId="381956905" sldId="269"/>
            <ac:picMk id="4" creationId="{67FF3DB1-CC6C-A1BF-6659-6B6CF71B78EA}"/>
          </ac:picMkLst>
        </pc:picChg>
        <pc:picChg chg="add mod">
          <ac:chgData name="Ana Higo" userId="5d59b15029f3051c" providerId="LiveId" clId="{9BAE200A-B4CD-471D-BDB1-107492F993C9}" dt="2024-05-08T16:24:46.960" v="21" actId="1076"/>
          <ac:picMkLst>
            <pc:docMk/>
            <pc:sldMk cId="381956905" sldId="269"/>
            <ac:picMk id="9" creationId="{A7DA88C0-B038-1CCA-26CE-8C10BFF9F3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0E9C4-AEB5-42D7-97DB-141BA92C907B}" type="datetimeFigureOut">
              <a:rPr lang="pt-BR" smtClean="0"/>
              <a:t>08/05/2024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EE61-B5C2-4568-8B35-F72966616E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95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EB84-F5F5-43C3-B6E9-59025B83D4F9}" type="datetime1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46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752-39E3-49AF-BB45-B4D02D417AAC}" type="datetime1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56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3A1B-3C3A-4BD2-A9B5-63AE713C1423}" type="datetime1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37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9526-EE24-4B97-B967-A08DD7F6828C}" type="datetime1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72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64A6-B602-4E44-A789-54CA8CEE3D8E}" type="datetime1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25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4664-EA29-40B4-BA91-1D932B6EE17F}" type="datetime1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45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4521-7229-4792-95AC-003F3DDB456B}" type="datetime1">
              <a:rPr lang="pt-BR" smtClean="0"/>
              <a:t>08/05/2024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6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8C240-FB05-4903-BF8E-45A00C6CF33E}" type="datetime1">
              <a:rPr lang="pt-BR" smtClean="0"/>
              <a:t>08/05/2024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4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BF54-A611-4B3E-AA23-C39B63765BEE}" type="datetime1">
              <a:rPr lang="pt-BR" smtClean="0"/>
              <a:t>08/05/2024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3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4F64-F267-47CA-925B-367702D23CA5}" type="datetime1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74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6393-9A2C-4312-BB32-A6F619AC0FEC}" type="datetime1">
              <a:rPr lang="pt-BR" smtClean="0"/>
              <a:t>08/05/2024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as Trilhas da Ciência de Dados - Ana Higo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4BF39-E44F-4068-880F-19AC99B6E12D}" type="datetime1">
              <a:rPr lang="pt-BR" smtClean="0"/>
              <a:t>08/05/2024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Descobrindo as Trilhas da Ciência de Dados - Ana Higo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68B5D-6CB2-4819-B702-23B0CD851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6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ahigo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linkedin.com/in/ana-hig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067836-061A-B554-3AF5-8F918AD2D309}"/>
              </a:ext>
            </a:extLst>
          </p:cNvPr>
          <p:cNvSpPr/>
          <p:nvPr/>
        </p:nvSpPr>
        <p:spPr>
          <a:xfrm>
            <a:off x="-3" y="0"/>
            <a:ext cx="9601200" cy="128016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5C050BA-CF08-1DEC-4A8D-DFC31C4D033B}"/>
              </a:ext>
            </a:extLst>
          </p:cNvPr>
          <p:cNvSpPr/>
          <p:nvPr/>
        </p:nvSpPr>
        <p:spPr>
          <a:xfrm>
            <a:off x="2823880" y="10797988"/>
            <a:ext cx="3953435" cy="1135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145D-0476-7305-F28C-15B664E45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88" y="744452"/>
            <a:ext cx="9601199" cy="706991"/>
          </a:xfrm>
          <a:scene3d>
            <a:camera prst="orthographicFront"/>
            <a:lightRig rig="threePt" dir="t"/>
          </a:scene3d>
          <a:sp3d>
            <a:bevelT w="25400"/>
          </a:sp3d>
        </p:spPr>
        <p:txBody>
          <a:bodyPr>
            <a:normAutofit lnSpcReduction="10000"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DESCOBRINDO AS TRILHAS DA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Imagem 9" descr="Homem andando com montanha ao fundo&#10;&#10;Descrição gerada automaticamente">
            <a:extLst>
              <a:ext uri="{FF2B5EF4-FFF2-40B4-BE49-F238E27FC236}">
                <a16:creationId xmlns:a16="http://schemas.microsoft.com/office/drawing/2014/main" id="{0CDDB265-1A89-DB2E-2994-73C89E540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33"/>
          <a:stretch/>
        </p:blipFill>
        <p:spPr>
          <a:xfrm>
            <a:off x="1480299" y="3482787"/>
            <a:ext cx="6649402" cy="583602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1F8F353D-3925-1A88-BF31-AC27EF0E01DC}"/>
              </a:ext>
            </a:extLst>
          </p:cNvPr>
          <p:cNvSpPr txBox="1">
            <a:spLocks/>
          </p:cNvSpPr>
          <p:nvPr/>
        </p:nvSpPr>
        <p:spPr>
          <a:xfrm>
            <a:off x="1" y="10995852"/>
            <a:ext cx="9601199" cy="139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ANA HIGO</a:t>
            </a:r>
            <a:endParaRPr lang="pt-BR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98AADF-D657-325F-FB9B-E6272D0F0C61}"/>
              </a:ext>
            </a:extLst>
          </p:cNvPr>
          <p:cNvSpPr/>
          <p:nvPr/>
        </p:nvSpPr>
        <p:spPr>
          <a:xfrm>
            <a:off x="-19293" y="1678897"/>
            <a:ext cx="9636017" cy="1075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C15B9D7-07C5-82FB-3C1D-A6C4CAF587F3}"/>
              </a:ext>
            </a:extLst>
          </p:cNvPr>
          <p:cNvSpPr txBox="1">
            <a:spLocks/>
          </p:cNvSpPr>
          <p:nvPr/>
        </p:nvSpPr>
        <p:spPr>
          <a:xfrm>
            <a:off x="11370" y="1861397"/>
            <a:ext cx="9601199" cy="706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6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CIÊNCIA DE DADOS</a:t>
            </a:r>
            <a:endParaRPr lang="pt-BR" sz="5600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5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067836-061A-B554-3AF5-8F918AD2D30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A9A8E-36CC-0995-3E63-8D32BA77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5078"/>
            <a:ext cx="9601200" cy="4456853"/>
          </a:xfrm>
        </p:spPr>
        <p:txBody>
          <a:bodyPr>
            <a:normAutofit/>
          </a:bodyPr>
          <a:lstStyle/>
          <a:p>
            <a:r>
              <a:rPr lang="pt-BR" sz="196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145D-0476-7305-F28C-15B664E45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650744"/>
            <a:ext cx="9601199" cy="2391656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AGRADECIMENTOS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0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625B8A21-E842-1A4E-B189-8F4A2317A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17" y="99110"/>
            <a:ext cx="7140390" cy="1245595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Obrigado por ler até aqui</a:t>
            </a:r>
            <a:endParaRPr lang="pt-BR" sz="4000" dirty="0"/>
          </a:p>
          <a:p>
            <a:endParaRPr lang="pt-BR" dirty="0"/>
          </a:p>
        </p:txBody>
      </p:sp>
      <p:sp>
        <p:nvSpPr>
          <p:cNvPr id="7" name="Fluxograma: Conector fora de Página 6">
            <a:extLst>
              <a:ext uri="{FF2B5EF4-FFF2-40B4-BE49-F238E27FC236}">
                <a16:creationId xmlns:a16="http://schemas.microsoft.com/office/drawing/2014/main" id="{7994228C-1CBC-E134-4469-580EA68BF7F3}"/>
              </a:ext>
            </a:extLst>
          </p:cNvPr>
          <p:cNvSpPr/>
          <p:nvPr/>
        </p:nvSpPr>
        <p:spPr>
          <a:xfrm>
            <a:off x="470648" y="-1"/>
            <a:ext cx="618565" cy="1344707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2A53FC39-BF00-DC49-527E-02BD6E382E15}"/>
              </a:ext>
            </a:extLst>
          </p:cNvPr>
          <p:cNvSpPr txBox="1">
            <a:spLocks/>
          </p:cNvSpPr>
          <p:nvPr/>
        </p:nvSpPr>
        <p:spPr>
          <a:xfrm>
            <a:off x="1230404" y="1467351"/>
            <a:ext cx="7140391" cy="6063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pt-BR" sz="2400" dirty="0">
                <a:latin typeface="Century Gothic" panose="020B0502020202020204" pitchFamily="34" charset="0"/>
              </a:rPr>
              <a:t>O conteúdo textual foi gerado automaticamente pela IA e posteriormente revisado e diagramado por </a:t>
            </a:r>
            <a:r>
              <a:rPr lang="pt-BR" sz="2400" b="1" dirty="0">
                <a:latin typeface="Century Gothic" panose="020B0502020202020204" pitchFamily="34" charset="0"/>
              </a:rPr>
              <a:t>Ana Higo.</a:t>
            </a:r>
            <a:endParaRPr lang="pt-BR" sz="2400" dirty="0">
              <a:latin typeface="Century Gothic" panose="020B0502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pt-BR" sz="2400" dirty="0">
                <a:latin typeface="Century Gothic" panose="020B0502020202020204" pitchFamily="34" charset="0"/>
              </a:rPr>
              <a:t>Este recurso faz parte da avaliação do curso "</a:t>
            </a:r>
            <a:r>
              <a:rPr lang="pt-BR" sz="2400" b="1" dirty="0">
                <a:latin typeface="Century Gothic" panose="020B0502020202020204" pitchFamily="34" charset="0"/>
              </a:rPr>
              <a:t>Santander 2024 - Fundamentos de IA para </a:t>
            </a:r>
            <a:r>
              <a:rPr lang="pt-BR" sz="2400" b="1" dirty="0" err="1">
                <a:latin typeface="Century Gothic" panose="020B0502020202020204" pitchFamily="34" charset="0"/>
              </a:rPr>
              <a:t>Devs</a:t>
            </a:r>
            <a:r>
              <a:rPr lang="pt-BR" sz="2400" dirty="0">
                <a:latin typeface="Century Gothic" panose="020B0502020202020204" pitchFamily="34" charset="0"/>
              </a:rPr>
              <a:t>", especificamente do módulo de </a:t>
            </a:r>
            <a:r>
              <a:rPr lang="pt-BR" sz="2400" b="1" dirty="0">
                <a:latin typeface="Century Gothic" panose="020B0502020202020204" pitchFamily="34" charset="0"/>
              </a:rPr>
              <a:t>Introdução à Engenharia de Prompts com ChatGPT</a:t>
            </a:r>
            <a:r>
              <a:rPr lang="pt-BR" sz="2400" dirty="0">
                <a:latin typeface="Century Gothic" panose="020B0502020202020204" pitchFamily="34" charset="0"/>
              </a:rPr>
              <a:t>.</a:t>
            </a:r>
            <a:endParaRPr lang="pt-BR" sz="240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30F943E-3A79-EC50-C9A1-F5238477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0718" y="11916210"/>
            <a:ext cx="3499764" cy="681567"/>
          </a:xfrm>
        </p:spPr>
        <p:txBody>
          <a:bodyPr/>
          <a:lstStyle/>
          <a:p>
            <a:r>
              <a:rPr lang="pt-BR" dirty="0"/>
              <a:t>Descobrindo as Trilhas da Ciência de Dados  Ana Higo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D15D782-F9BC-8C4D-D7BC-28384D6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11</a:t>
            </a:fld>
            <a:endParaRPr lang="pt-BR" dirty="0"/>
          </a:p>
        </p:txBody>
      </p:sp>
      <p:pic>
        <p:nvPicPr>
          <p:cNvPr id="5" name="Imagem 4" descr="Forma&#10;&#10;Descrição gerada automaticamente com confiança baixa">
            <a:hlinkClick r:id="rId2"/>
            <a:extLst>
              <a:ext uri="{FF2B5EF4-FFF2-40B4-BE49-F238E27FC236}">
                <a16:creationId xmlns:a16="http://schemas.microsoft.com/office/drawing/2014/main" id="{43ACB777-1DFF-DF5A-CA63-A059740ED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45" y="7100967"/>
            <a:ext cx="1710867" cy="1710867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hlinkClick r:id="rId4"/>
            <a:extLst>
              <a:ext uri="{FF2B5EF4-FFF2-40B4-BE49-F238E27FC236}">
                <a16:creationId xmlns:a16="http://schemas.microsoft.com/office/drawing/2014/main" id="{9F4765DE-2780-B71F-BE0E-6F11B9524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71" y="7439487"/>
            <a:ext cx="1141378" cy="1141378"/>
          </a:xfrm>
          <a:prstGeom prst="rect">
            <a:avLst/>
          </a:prstGeom>
        </p:spPr>
      </p:pic>
      <p:sp>
        <p:nvSpPr>
          <p:cNvPr id="15" name="Subtítulo 5">
            <a:extLst>
              <a:ext uri="{FF2B5EF4-FFF2-40B4-BE49-F238E27FC236}">
                <a16:creationId xmlns:a16="http://schemas.microsoft.com/office/drawing/2014/main" id="{1011D496-CF95-AA80-AF8B-976C6D41F887}"/>
              </a:ext>
            </a:extLst>
          </p:cNvPr>
          <p:cNvSpPr txBox="1">
            <a:spLocks/>
          </p:cNvSpPr>
          <p:nvPr/>
        </p:nvSpPr>
        <p:spPr>
          <a:xfrm>
            <a:off x="1230403" y="6474644"/>
            <a:ext cx="7140391" cy="681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pt-BR" sz="2400" dirty="0"/>
              <a:t>Redes sociais de Ana Higo</a:t>
            </a:r>
          </a:p>
        </p:txBody>
      </p:sp>
    </p:spTree>
    <p:extLst>
      <p:ext uri="{BB962C8B-B14F-4D97-AF65-F5344CB8AC3E}">
        <p14:creationId xmlns:p14="http://schemas.microsoft.com/office/powerpoint/2010/main" val="26799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067836-061A-B554-3AF5-8F918AD2D30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A9A8E-36CC-0995-3E63-8D32BA77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5078"/>
            <a:ext cx="9601200" cy="4456853"/>
          </a:xfrm>
        </p:spPr>
        <p:txBody>
          <a:bodyPr>
            <a:normAutofit/>
          </a:bodyPr>
          <a:lstStyle/>
          <a:p>
            <a:r>
              <a:rPr lang="pt-BR" sz="196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145D-0476-7305-F28C-15B664E45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650744"/>
            <a:ext cx="9601199" cy="2391656"/>
          </a:xfrm>
        </p:spPr>
        <p:txBody>
          <a:bodyPr/>
          <a:lstStyle/>
          <a:p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MATEMÁTICA E ESTATÍSTICA:</a:t>
            </a:r>
          </a:p>
          <a:p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9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625B8A21-E842-1A4E-B189-8F4A2317A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17" y="99111"/>
            <a:ext cx="7140390" cy="652182"/>
          </a:xfrm>
        </p:spPr>
        <p:txBody>
          <a:bodyPr/>
          <a:lstStyle/>
          <a:p>
            <a:r>
              <a:rPr lang="pt-BR" sz="4000" b="1" dirty="0">
                <a:latin typeface="Century Gothic" panose="020B0502020202020204" pitchFamily="34" charset="0"/>
              </a:rPr>
              <a:t>Os Alicerces dos Dados</a:t>
            </a:r>
          </a:p>
          <a:p>
            <a:endParaRPr lang="pt-BR" dirty="0"/>
          </a:p>
        </p:txBody>
      </p:sp>
      <p:sp>
        <p:nvSpPr>
          <p:cNvPr id="7" name="Fluxograma: Conector fora de Página 6">
            <a:extLst>
              <a:ext uri="{FF2B5EF4-FFF2-40B4-BE49-F238E27FC236}">
                <a16:creationId xmlns:a16="http://schemas.microsoft.com/office/drawing/2014/main" id="{7994228C-1CBC-E134-4469-580EA68BF7F3}"/>
              </a:ext>
            </a:extLst>
          </p:cNvPr>
          <p:cNvSpPr/>
          <p:nvPr/>
        </p:nvSpPr>
        <p:spPr>
          <a:xfrm>
            <a:off x="470648" y="-1"/>
            <a:ext cx="618565" cy="1344707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2A53FC39-BF00-DC49-527E-02BD6E382E15}"/>
              </a:ext>
            </a:extLst>
          </p:cNvPr>
          <p:cNvSpPr txBox="1">
            <a:spLocks/>
          </p:cNvSpPr>
          <p:nvPr/>
        </p:nvSpPr>
        <p:spPr>
          <a:xfrm>
            <a:off x="1230404" y="1467351"/>
            <a:ext cx="7140391" cy="2997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pt-BR" sz="2400" dirty="0">
                <a:latin typeface="Century Gothic" panose="020B0502020202020204" pitchFamily="34" charset="0"/>
              </a:rPr>
              <a:t>Antes de mergulhar nas vastas extensões de dados, é crucial entender os alicerces que os sustentam: a Matemática e a Estatística. Imagine-as como a bússola e o mapa que orientam sua jornada.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30F943E-3A79-EC50-C9A1-F5238477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0718" y="11916210"/>
            <a:ext cx="3499764" cy="681567"/>
          </a:xfrm>
        </p:spPr>
        <p:txBody>
          <a:bodyPr/>
          <a:lstStyle/>
          <a:p>
            <a:r>
              <a:rPr lang="pt-BR" dirty="0"/>
              <a:t>Descobrindo as Trilhas da Ciência de Dados  Ana Higo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D15D782-F9BC-8C4D-D7BC-28384D6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3</a:t>
            </a:fld>
            <a:endParaRPr lang="pt-BR" dirty="0"/>
          </a:p>
        </p:txBody>
      </p:sp>
      <p:sp>
        <p:nvSpPr>
          <p:cNvPr id="2" name="Subtítulo 5">
            <a:extLst>
              <a:ext uri="{FF2B5EF4-FFF2-40B4-BE49-F238E27FC236}">
                <a16:creationId xmlns:a16="http://schemas.microsoft.com/office/drawing/2014/main" id="{0B55F153-C8A2-F2D7-649D-D7AF970C6061}"/>
              </a:ext>
            </a:extLst>
          </p:cNvPr>
          <p:cNvSpPr txBox="1">
            <a:spLocks/>
          </p:cNvSpPr>
          <p:nvPr/>
        </p:nvSpPr>
        <p:spPr>
          <a:xfrm>
            <a:off x="1230403" y="7082256"/>
            <a:ext cx="7140391" cy="4251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pt-BR" sz="2400" dirty="0">
                <a:latin typeface="Century Gothic" panose="020B0502020202020204" pitchFamily="34" charset="0"/>
              </a:rPr>
              <a:t>Na Matemática, explore conceitos como álgebra linear e cálculo, enquanto na Estatística, compreenda distribuições, probabilidades e inferências. Esses conhecimentos são as fundações sobre as quais você construirá suas análises e interpretações.</a:t>
            </a:r>
            <a:endParaRPr lang="pt-BR" sz="2400" dirty="0"/>
          </a:p>
        </p:txBody>
      </p:sp>
      <p:pic>
        <p:nvPicPr>
          <p:cNvPr id="4" name="Imagem 3" descr="Uma imagem contendo bússola, relógio&#10;&#10;Descrição gerada automaticamente">
            <a:extLst>
              <a:ext uri="{FF2B5EF4-FFF2-40B4-BE49-F238E27FC236}">
                <a16:creationId xmlns:a16="http://schemas.microsoft.com/office/drawing/2014/main" id="{F8C4A415-1687-695A-76B4-8FF34411D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278" y="4464424"/>
            <a:ext cx="2342639" cy="26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067836-061A-B554-3AF5-8F918AD2D30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A9A8E-36CC-0995-3E63-8D32BA77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5078"/>
            <a:ext cx="9601200" cy="4456853"/>
          </a:xfrm>
        </p:spPr>
        <p:txBody>
          <a:bodyPr>
            <a:normAutofit/>
          </a:bodyPr>
          <a:lstStyle/>
          <a:p>
            <a:r>
              <a:rPr lang="pt-BR" sz="196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145D-0476-7305-F28C-15B664E45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5" y="6650744"/>
            <a:ext cx="8592671" cy="2391656"/>
          </a:xfrm>
        </p:spPr>
        <p:txBody>
          <a:bodyPr/>
          <a:lstStyle/>
          <a:p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CIÊNCIA DA COMPUTAÇÃO: </a:t>
            </a:r>
          </a:p>
        </p:txBody>
      </p:sp>
    </p:spTree>
    <p:extLst>
      <p:ext uri="{BB962C8B-B14F-4D97-AF65-F5344CB8AC3E}">
        <p14:creationId xmlns:p14="http://schemas.microsoft.com/office/powerpoint/2010/main" val="253932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625B8A21-E842-1A4E-B189-8F4A2317A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17" y="99110"/>
            <a:ext cx="7140390" cy="1245595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A Ferramenta do Cientista de Dados</a:t>
            </a:r>
            <a:endParaRPr lang="pt-BR" sz="4000" dirty="0"/>
          </a:p>
          <a:p>
            <a:endParaRPr lang="pt-BR" dirty="0"/>
          </a:p>
        </p:txBody>
      </p:sp>
      <p:sp>
        <p:nvSpPr>
          <p:cNvPr id="7" name="Fluxograma: Conector fora de Página 6">
            <a:extLst>
              <a:ext uri="{FF2B5EF4-FFF2-40B4-BE49-F238E27FC236}">
                <a16:creationId xmlns:a16="http://schemas.microsoft.com/office/drawing/2014/main" id="{7994228C-1CBC-E134-4469-580EA68BF7F3}"/>
              </a:ext>
            </a:extLst>
          </p:cNvPr>
          <p:cNvSpPr/>
          <p:nvPr/>
        </p:nvSpPr>
        <p:spPr>
          <a:xfrm>
            <a:off x="470648" y="-1"/>
            <a:ext cx="618565" cy="1344707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2A53FC39-BF00-DC49-527E-02BD6E382E15}"/>
              </a:ext>
            </a:extLst>
          </p:cNvPr>
          <p:cNvSpPr txBox="1">
            <a:spLocks/>
          </p:cNvSpPr>
          <p:nvPr/>
        </p:nvSpPr>
        <p:spPr>
          <a:xfrm>
            <a:off x="1230404" y="1467351"/>
            <a:ext cx="7140391" cy="2997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pt-BR" sz="2400" dirty="0">
                <a:latin typeface="Century Gothic" panose="020B0502020202020204" pitchFamily="34" charset="0"/>
              </a:rPr>
              <a:t>A Ciência da Computação é sua fiel companheira de viagem neste mundo de dados. Aqui, você aprenderá a linguagem dos algoritmos e a magia da programação. 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30F943E-3A79-EC50-C9A1-F5238477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0718" y="11916210"/>
            <a:ext cx="3499764" cy="681567"/>
          </a:xfrm>
        </p:spPr>
        <p:txBody>
          <a:bodyPr/>
          <a:lstStyle/>
          <a:p>
            <a:r>
              <a:rPr lang="pt-BR" dirty="0"/>
              <a:t>Descobrindo as Trilhas da Ciência de Dados  Ana Higo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D15D782-F9BC-8C4D-D7BC-28384D6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5</a:t>
            </a:fld>
            <a:endParaRPr lang="pt-BR" dirty="0"/>
          </a:p>
        </p:txBody>
      </p:sp>
      <p:sp>
        <p:nvSpPr>
          <p:cNvPr id="2" name="Subtítulo 5">
            <a:extLst>
              <a:ext uri="{FF2B5EF4-FFF2-40B4-BE49-F238E27FC236}">
                <a16:creationId xmlns:a16="http://schemas.microsoft.com/office/drawing/2014/main" id="{0B55F153-C8A2-F2D7-649D-D7AF970C6061}"/>
              </a:ext>
            </a:extLst>
          </p:cNvPr>
          <p:cNvSpPr txBox="1">
            <a:spLocks/>
          </p:cNvSpPr>
          <p:nvPr/>
        </p:nvSpPr>
        <p:spPr>
          <a:xfrm>
            <a:off x="1230403" y="7082256"/>
            <a:ext cx="7140391" cy="4251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pt-BR" sz="2400" dirty="0">
                <a:latin typeface="Century Gothic" panose="020B0502020202020204" pitchFamily="34" charset="0"/>
              </a:rPr>
              <a:t>Domine linguagens como Python, R ou SQL para manipular, limpar e visualizar dados. Aprenda sobre estruturas de dados, algoritmos de machine learning e técnicas de Big Data. Com essas habilidades, você transformará dados brutos em insights valiosos.</a:t>
            </a:r>
            <a:endParaRPr lang="pt-BR" sz="2400" dirty="0"/>
          </a:p>
        </p:txBody>
      </p:sp>
      <p:pic>
        <p:nvPicPr>
          <p:cNvPr id="9" name="Imagem 8" descr="Imagem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BC49269E-AE5B-6B3E-209A-CC907C4DC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09" y="3878069"/>
            <a:ext cx="2622177" cy="320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067836-061A-B554-3AF5-8F918AD2D30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A9A8E-36CC-0995-3E63-8D32BA77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5078"/>
            <a:ext cx="9601200" cy="4456853"/>
          </a:xfrm>
        </p:spPr>
        <p:txBody>
          <a:bodyPr>
            <a:normAutofit/>
          </a:bodyPr>
          <a:lstStyle/>
          <a:p>
            <a:r>
              <a:rPr lang="pt-BR" sz="196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145D-0476-7305-F28C-15B664E45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6650744"/>
            <a:ext cx="8740588" cy="2391656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CONHECIMENTO DAS ÁREAS DE NEGÓCIO: </a:t>
            </a:r>
          </a:p>
        </p:txBody>
      </p:sp>
    </p:spTree>
    <p:extLst>
      <p:ext uri="{BB962C8B-B14F-4D97-AF65-F5344CB8AC3E}">
        <p14:creationId xmlns:p14="http://schemas.microsoft.com/office/powerpoint/2010/main" val="1629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625B8A21-E842-1A4E-B189-8F4A2317A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17" y="99110"/>
            <a:ext cx="7140390" cy="1245595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Navegando pelas Terras Desconhecidas</a:t>
            </a:r>
            <a:endParaRPr lang="pt-BR" sz="4000" dirty="0"/>
          </a:p>
          <a:p>
            <a:endParaRPr lang="pt-BR" dirty="0"/>
          </a:p>
        </p:txBody>
      </p:sp>
      <p:sp>
        <p:nvSpPr>
          <p:cNvPr id="7" name="Fluxograma: Conector fora de Página 6">
            <a:extLst>
              <a:ext uri="{FF2B5EF4-FFF2-40B4-BE49-F238E27FC236}">
                <a16:creationId xmlns:a16="http://schemas.microsoft.com/office/drawing/2014/main" id="{7994228C-1CBC-E134-4469-580EA68BF7F3}"/>
              </a:ext>
            </a:extLst>
          </p:cNvPr>
          <p:cNvSpPr/>
          <p:nvPr/>
        </p:nvSpPr>
        <p:spPr>
          <a:xfrm>
            <a:off x="470648" y="-1"/>
            <a:ext cx="618565" cy="1344707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2A53FC39-BF00-DC49-527E-02BD6E382E15}"/>
              </a:ext>
            </a:extLst>
          </p:cNvPr>
          <p:cNvSpPr txBox="1">
            <a:spLocks/>
          </p:cNvSpPr>
          <p:nvPr/>
        </p:nvSpPr>
        <p:spPr>
          <a:xfrm>
            <a:off x="1230404" y="1467351"/>
            <a:ext cx="7140391" cy="2997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pt-BR" sz="2400" dirty="0">
                <a:latin typeface="Century Gothic" panose="020B0502020202020204" pitchFamily="34" charset="0"/>
              </a:rPr>
              <a:t>Enquanto atravessa as florestas de dados, é essencial compreender o terreno sobre o qual está pisando. Conhecimento das Áreas de Negócio é como o guia local que revela os segredos e desafios específicos de cada setor. 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30F943E-3A79-EC50-C9A1-F5238477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0718" y="11916210"/>
            <a:ext cx="3499764" cy="681567"/>
          </a:xfrm>
        </p:spPr>
        <p:txBody>
          <a:bodyPr/>
          <a:lstStyle/>
          <a:p>
            <a:r>
              <a:rPr lang="pt-BR" dirty="0"/>
              <a:t>Descobrindo as Trilhas da Ciência de Dados  Ana Higo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D15D782-F9BC-8C4D-D7BC-28384D6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7</a:t>
            </a:fld>
            <a:endParaRPr lang="pt-BR" dirty="0"/>
          </a:p>
        </p:txBody>
      </p:sp>
      <p:sp>
        <p:nvSpPr>
          <p:cNvPr id="2" name="Subtítulo 5">
            <a:extLst>
              <a:ext uri="{FF2B5EF4-FFF2-40B4-BE49-F238E27FC236}">
                <a16:creationId xmlns:a16="http://schemas.microsoft.com/office/drawing/2014/main" id="{0B55F153-C8A2-F2D7-649D-D7AF970C6061}"/>
              </a:ext>
            </a:extLst>
          </p:cNvPr>
          <p:cNvSpPr txBox="1">
            <a:spLocks/>
          </p:cNvSpPr>
          <p:nvPr/>
        </p:nvSpPr>
        <p:spPr>
          <a:xfrm>
            <a:off x="1230403" y="7082256"/>
            <a:ext cx="7140391" cy="4251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pt-BR" sz="2400" dirty="0">
                <a:latin typeface="Century Gothic" panose="020B0502020202020204" pitchFamily="34" charset="0"/>
              </a:rPr>
              <a:t>Seja saúde, finanças, marketing ou logística, mergulhe nas particularidades de cada domínio. Entenda os objetivos, os problemas e as oportunidades que os dados podem oferecer. Esta compreensão contextual é o que transforma números em insights acionáveis.</a:t>
            </a:r>
            <a:endParaRPr lang="pt-BR" sz="2400" dirty="0"/>
          </a:p>
        </p:txBody>
      </p:sp>
      <p:pic>
        <p:nvPicPr>
          <p:cNvPr id="9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7DA88C0-B038-1CCA-26CE-8C10BFF9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91" y="4587070"/>
            <a:ext cx="3399402" cy="26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067836-061A-B554-3AF5-8F918AD2D30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A9A8E-36CC-0995-3E63-8D32BA77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5078"/>
            <a:ext cx="9601200" cy="4456853"/>
          </a:xfrm>
        </p:spPr>
        <p:txBody>
          <a:bodyPr>
            <a:normAutofit/>
          </a:bodyPr>
          <a:lstStyle/>
          <a:p>
            <a:r>
              <a:rPr lang="pt-BR" sz="196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1145D-0476-7305-F28C-15B664E45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965" y="6650744"/>
            <a:ext cx="8754035" cy="2391656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DESBRAVE O UNIVERSO DOS DADOS</a:t>
            </a:r>
            <a:endParaRPr lang="pt-BR" sz="4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6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625B8A21-E842-1A4E-B189-8F4A2317A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917" y="99110"/>
            <a:ext cx="7140390" cy="1245595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Conclusão</a:t>
            </a:r>
            <a:endParaRPr lang="pt-BR" sz="4000" dirty="0"/>
          </a:p>
          <a:p>
            <a:endParaRPr lang="pt-BR" dirty="0"/>
          </a:p>
        </p:txBody>
      </p:sp>
      <p:sp>
        <p:nvSpPr>
          <p:cNvPr id="7" name="Fluxograma: Conector fora de Página 6">
            <a:extLst>
              <a:ext uri="{FF2B5EF4-FFF2-40B4-BE49-F238E27FC236}">
                <a16:creationId xmlns:a16="http://schemas.microsoft.com/office/drawing/2014/main" id="{7994228C-1CBC-E134-4469-580EA68BF7F3}"/>
              </a:ext>
            </a:extLst>
          </p:cNvPr>
          <p:cNvSpPr/>
          <p:nvPr/>
        </p:nvSpPr>
        <p:spPr>
          <a:xfrm>
            <a:off x="470648" y="-1"/>
            <a:ext cx="618565" cy="1344707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ubtítulo 5">
            <a:extLst>
              <a:ext uri="{FF2B5EF4-FFF2-40B4-BE49-F238E27FC236}">
                <a16:creationId xmlns:a16="http://schemas.microsoft.com/office/drawing/2014/main" id="{2A53FC39-BF00-DC49-527E-02BD6E382E15}"/>
              </a:ext>
            </a:extLst>
          </p:cNvPr>
          <p:cNvSpPr txBox="1">
            <a:spLocks/>
          </p:cNvSpPr>
          <p:nvPr/>
        </p:nvSpPr>
        <p:spPr>
          <a:xfrm>
            <a:off x="1230404" y="1467351"/>
            <a:ext cx="7140391" cy="2997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pt-BR" sz="2400" dirty="0">
                <a:latin typeface="Century Gothic" panose="020B0502020202020204" pitchFamily="34" charset="0"/>
              </a:rPr>
              <a:t>Compreender essas três áreas de conhecimento é o primeiro passo para se tornar um mestre na arte da Ciência de Dados. À medida que avança por essas trilhas, lembre-se sempre: a curiosidade é sua bússola, a persistência é seu guia e a paixão pelos dados é sua força motriz. </a:t>
            </a:r>
            <a:r>
              <a:rPr lang="pt-BR" sz="2400" b="1" dirty="0">
                <a:latin typeface="Century Gothic" panose="020B0502020202020204" pitchFamily="34" charset="0"/>
              </a:rPr>
              <a:t>Que sua jornada seja repleta de descobertas e sucesso.</a:t>
            </a:r>
            <a:endParaRPr lang="pt-BR" sz="2400" b="1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30F943E-3A79-EC50-C9A1-F5238477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0718" y="11916210"/>
            <a:ext cx="3499764" cy="681567"/>
          </a:xfrm>
        </p:spPr>
        <p:txBody>
          <a:bodyPr/>
          <a:lstStyle/>
          <a:p>
            <a:r>
              <a:rPr lang="pt-BR" dirty="0"/>
              <a:t>Descobrindo as Trilhas da Ciência de Dados  Ana Higo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D15D782-F9BC-8C4D-D7BC-28384D6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B5D-6CB2-4819-B702-23B0CD851F41}" type="slidenum">
              <a:rPr lang="pt-BR" smtClean="0"/>
              <a:t>9</a:t>
            </a:fld>
            <a:endParaRPr lang="pt-BR" dirty="0"/>
          </a:p>
        </p:txBody>
      </p:sp>
      <p:pic>
        <p:nvPicPr>
          <p:cNvPr id="4" name="Imagem 3" descr="Homem em pé em frente a montanha">
            <a:extLst>
              <a:ext uri="{FF2B5EF4-FFF2-40B4-BE49-F238E27FC236}">
                <a16:creationId xmlns:a16="http://schemas.microsoft.com/office/drawing/2014/main" id="{C4C23044-7C6D-B2C5-DA10-A294B80F4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1"/>
          <a:stretch/>
        </p:blipFill>
        <p:spPr>
          <a:xfrm>
            <a:off x="2864222" y="7032810"/>
            <a:ext cx="3872753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28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448</Words>
  <Application>Microsoft Office PowerPoint</Application>
  <PresentationFormat>Papel A3 (297 x 420 mm)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Broadway</vt:lpstr>
      <vt:lpstr>Century Gothic</vt:lpstr>
      <vt:lpstr>Tema do Office</vt:lpstr>
      <vt:lpstr>Apresentação do PowerPoint</vt:lpstr>
      <vt:lpstr>01</vt:lpstr>
      <vt:lpstr>Apresentação do PowerPoint</vt:lpstr>
      <vt:lpstr>02</vt:lpstr>
      <vt:lpstr>Apresentação do PowerPoint</vt:lpstr>
      <vt:lpstr>03</vt:lpstr>
      <vt:lpstr>Apresentação do PowerPoint</vt:lpstr>
      <vt:lpstr>04</vt:lpstr>
      <vt:lpstr>Apresentação do PowerPoint</vt:lpstr>
      <vt:lpstr>05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Higo</dc:creator>
  <cp:lastModifiedBy>Ana Higo</cp:lastModifiedBy>
  <cp:revision>1</cp:revision>
  <dcterms:created xsi:type="dcterms:W3CDTF">2024-05-07T14:10:52Z</dcterms:created>
  <dcterms:modified xsi:type="dcterms:W3CDTF">2024-05-08T16:29:11Z</dcterms:modified>
</cp:coreProperties>
</file>