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5"/>
      <p:bold r:id="rId6"/>
      <p:italic r:id="rId7"/>
      <p:boldItalic r:id="rId8"/>
    </p:embeddedFont>
    <p:embeddedFont>
      <p:font typeface="Titillium Web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3B654-9EE3-43A8-BB31-7B491574633F}">
  <a:tblStyle styleId="{1FE3B654-9EE3-43A8-BB31-7B491574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A7CD83-93B7-4892-825A-8D8A40A5CC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873888" y="214578"/>
            <a:ext cx="5598365" cy="91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Heart Disease data </a:t>
            </a:r>
            <a:endParaRPr sz="3500" dirty="0"/>
          </a:p>
        </p:txBody>
      </p:sp>
      <p:sp>
        <p:nvSpPr>
          <p:cNvPr id="1417" name="Google Shape;1417;p31"/>
          <p:cNvSpPr txBox="1">
            <a:spLocks noGrp="1"/>
          </p:cNvSpPr>
          <p:nvPr>
            <p:ph type="subTitle" idx="1"/>
          </p:nvPr>
        </p:nvSpPr>
        <p:spPr>
          <a:xfrm>
            <a:off x="989866" y="1094042"/>
            <a:ext cx="3641419" cy="125881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Total: 303 patients</a:t>
            </a:r>
          </a:p>
          <a:p>
            <a:pPr marL="0" lvl="0" indent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Variable information: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Num: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chest pain type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Typical angina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 55 people (18.15%)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7876189" y="59473"/>
            <a:ext cx="1109172" cy="1272282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heart disease&#10;&#10;Description automatically generated">
            <a:extLst>
              <a:ext uri="{FF2B5EF4-FFF2-40B4-BE49-F238E27FC236}">
                <a16:creationId xmlns:a16="http://schemas.microsoft.com/office/drawing/2014/main" id="{2EC7C508-4255-6841-CD81-1C85AE2A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3" y="2571750"/>
            <a:ext cx="4899246" cy="2443530"/>
          </a:xfrm>
          <a:prstGeom prst="rect">
            <a:avLst/>
          </a:prstGeom>
        </p:spPr>
      </p:pic>
      <p:pic>
        <p:nvPicPr>
          <p:cNvPr id="5" name="Picture 4" descr="A graph of a patient's age&#10;&#10;Description automatically generated">
            <a:extLst>
              <a:ext uri="{FF2B5EF4-FFF2-40B4-BE49-F238E27FC236}">
                <a16:creationId xmlns:a16="http://schemas.microsoft.com/office/drawing/2014/main" id="{5A1C6856-D434-0E87-2EA6-4F55E3E0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73" y="1357273"/>
            <a:ext cx="3944954" cy="2934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2238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body" idx="4294967295"/>
          </p:nvPr>
        </p:nvSpPr>
        <p:spPr>
          <a:xfrm>
            <a:off x="3422487" y="1454108"/>
            <a:ext cx="4744098" cy="41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Best x-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val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accuracy on the training data.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2" name="Google Shape;1811;p39">
            <a:extLst>
              <a:ext uri="{FF2B5EF4-FFF2-40B4-BE49-F238E27FC236}">
                <a16:creationId xmlns:a16="http://schemas.microsoft.com/office/drawing/2014/main" id="{768B85E5-AA57-550B-2970-F11D6037C54D}"/>
              </a:ext>
            </a:extLst>
          </p:cNvPr>
          <p:cNvGrpSpPr/>
          <p:nvPr/>
        </p:nvGrpSpPr>
        <p:grpSpPr>
          <a:xfrm>
            <a:off x="7216641" y="179360"/>
            <a:ext cx="1371224" cy="724810"/>
            <a:chOff x="2118789" y="1774987"/>
            <a:chExt cx="1371224" cy="724810"/>
          </a:xfrm>
        </p:grpSpPr>
        <p:sp>
          <p:nvSpPr>
            <p:cNvPr id="3" name="Google Shape;1812;p39">
              <a:extLst>
                <a:ext uri="{FF2B5EF4-FFF2-40B4-BE49-F238E27FC236}">
                  <a16:creationId xmlns:a16="http://schemas.microsoft.com/office/drawing/2014/main" id="{65CC4123-186D-82BD-D6A9-3F3E1C7E3FE1}"/>
                </a:ext>
              </a:extLst>
            </p:cNvPr>
            <p:cNvSpPr/>
            <p:nvPr/>
          </p:nvSpPr>
          <p:spPr>
            <a:xfrm>
              <a:off x="2138370" y="2213168"/>
              <a:ext cx="184573" cy="286629"/>
            </a:xfrm>
            <a:custGeom>
              <a:avLst/>
              <a:gdLst/>
              <a:ahLst/>
              <a:cxnLst/>
              <a:rect l="l" t="t" r="r" b="b"/>
              <a:pathLst>
                <a:path w="4487" h="6968" extrusionOk="0">
                  <a:moveTo>
                    <a:pt x="1" y="0"/>
                  </a:moveTo>
                  <a:lnTo>
                    <a:pt x="1" y="6968"/>
                  </a:lnTo>
                  <a:lnTo>
                    <a:pt x="4487" y="6968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13;p39">
              <a:extLst>
                <a:ext uri="{FF2B5EF4-FFF2-40B4-BE49-F238E27FC236}">
                  <a16:creationId xmlns:a16="http://schemas.microsoft.com/office/drawing/2014/main" id="{CC61CAB6-4982-B684-6DB5-711273F8A2F1}"/>
                </a:ext>
              </a:extLst>
            </p:cNvPr>
            <p:cNvSpPr/>
            <p:nvPr/>
          </p:nvSpPr>
          <p:spPr>
            <a:xfrm>
              <a:off x="2368279" y="2123450"/>
              <a:ext cx="184573" cy="376344"/>
            </a:xfrm>
            <a:custGeom>
              <a:avLst/>
              <a:gdLst/>
              <a:ahLst/>
              <a:cxnLst/>
              <a:rect l="l" t="t" r="r" b="b"/>
              <a:pathLst>
                <a:path w="4487" h="9149" extrusionOk="0">
                  <a:moveTo>
                    <a:pt x="1" y="1"/>
                  </a:moveTo>
                  <a:lnTo>
                    <a:pt x="1" y="9149"/>
                  </a:lnTo>
                  <a:lnTo>
                    <a:pt x="4487" y="9149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14;p39">
              <a:extLst>
                <a:ext uri="{FF2B5EF4-FFF2-40B4-BE49-F238E27FC236}">
                  <a16:creationId xmlns:a16="http://schemas.microsoft.com/office/drawing/2014/main" id="{F34D0491-2CAB-7DED-AE1E-97E482F155BA}"/>
                </a:ext>
              </a:extLst>
            </p:cNvPr>
            <p:cNvSpPr/>
            <p:nvPr/>
          </p:nvSpPr>
          <p:spPr>
            <a:xfrm>
              <a:off x="2594075" y="2034802"/>
              <a:ext cx="184573" cy="464990"/>
            </a:xfrm>
            <a:custGeom>
              <a:avLst/>
              <a:gdLst/>
              <a:ahLst/>
              <a:cxnLst/>
              <a:rect l="l" t="t" r="r" b="b"/>
              <a:pathLst>
                <a:path w="4487" h="11304" extrusionOk="0">
                  <a:moveTo>
                    <a:pt x="0" y="0"/>
                  </a:moveTo>
                  <a:lnTo>
                    <a:pt x="0" y="11304"/>
                  </a:lnTo>
                  <a:lnTo>
                    <a:pt x="4487" y="1130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15;p39">
              <a:extLst>
                <a:ext uri="{FF2B5EF4-FFF2-40B4-BE49-F238E27FC236}">
                  <a16:creationId xmlns:a16="http://schemas.microsoft.com/office/drawing/2014/main" id="{BC30AF7E-5BE0-2B33-3F1C-9F394FBE3864}"/>
                </a:ext>
              </a:extLst>
            </p:cNvPr>
            <p:cNvSpPr/>
            <p:nvPr/>
          </p:nvSpPr>
          <p:spPr>
            <a:xfrm>
              <a:off x="2830154" y="1904895"/>
              <a:ext cx="184573" cy="594894"/>
            </a:xfrm>
            <a:custGeom>
              <a:avLst/>
              <a:gdLst/>
              <a:ahLst/>
              <a:cxnLst/>
              <a:rect l="l" t="t" r="r" b="b"/>
              <a:pathLst>
                <a:path w="4487" h="14462" extrusionOk="0">
                  <a:moveTo>
                    <a:pt x="1" y="0"/>
                  </a:moveTo>
                  <a:lnTo>
                    <a:pt x="1" y="14462"/>
                  </a:lnTo>
                  <a:lnTo>
                    <a:pt x="4487" y="14462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6;p39">
              <a:extLst>
                <a:ext uri="{FF2B5EF4-FFF2-40B4-BE49-F238E27FC236}">
                  <a16:creationId xmlns:a16="http://schemas.microsoft.com/office/drawing/2014/main" id="{1FA1F600-D00D-56CA-8228-29217B6481B7}"/>
                </a:ext>
              </a:extLst>
            </p:cNvPr>
            <p:cNvSpPr/>
            <p:nvPr/>
          </p:nvSpPr>
          <p:spPr>
            <a:xfrm>
              <a:off x="3061092" y="2118308"/>
              <a:ext cx="184573" cy="381486"/>
            </a:xfrm>
            <a:custGeom>
              <a:avLst/>
              <a:gdLst/>
              <a:ahLst/>
              <a:cxnLst/>
              <a:rect l="l" t="t" r="r" b="b"/>
              <a:pathLst>
                <a:path w="4487" h="9274" extrusionOk="0">
                  <a:moveTo>
                    <a:pt x="1" y="0"/>
                  </a:moveTo>
                  <a:lnTo>
                    <a:pt x="1" y="9274"/>
                  </a:lnTo>
                  <a:lnTo>
                    <a:pt x="4487" y="927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17;p39">
              <a:extLst>
                <a:ext uri="{FF2B5EF4-FFF2-40B4-BE49-F238E27FC236}">
                  <a16:creationId xmlns:a16="http://schemas.microsoft.com/office/drawing/2014/main" id="{555A91C2-0B39-E388-C155-5D79149308AA}"/>
                </a:ext>
              </a:extLst>
            </p:cNvPr>
            <p:cNvSpPr/>
            <p:nvPr/>
          </p:nvSpPr>
          <p:spPr>
            <a:xfrm>
              <a:off x="3305440" y="1782186"/>
              <a:ext cx="184573" cy="717600"/>
            </a:xfrm>
            <a:custGeom>
              <a:avLst/>
              <a:gdLst/>
              <a:ahLst/>
              <a:cxnLst/>
              <a:rect l="l" t="t" r="r" b="b"/>
              <a:pathLst>
                <a:path w="4487" h="17445" extrusionOk="0">
                  <a:moveTo>
                    <a:pt x="1" y="1"/>
                  </a:moveTo>
                  <a:lnTo>
                    <a:pt x="1" y="17445"/>
                  </a:lnTo>
                  <a:lnTo>
                    <a:pt x="4487" y="17445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18;p39">
              <a:extLst>
                <a:ext uri="{FF2B5EF4-FFF2-40B4-BE49-F238E27FC236}">
                  <a16:creationId xmlns:a16="http://schemas.microsoft.com/office/drawing/2014/main" id="{8C1EEA8D-84BD-5953-3B48-7B7DEF386BA7}"/>
                </a:ext>
              </a:extLst>
            </p:cNvPr>
            <p:cNvSpPr/>
            <p:nvPr/>
          </p:nvSpPr>
          <p:spPr>
            <a:xfrm>
              <a:off x="2140426" y="1786341"/>
              <a:ext cx="1286703" cy="440227"/>
            </a:xfrm>
            <a:custGeom>
              <a:avLst/>
              <a:gdLst/>
              <a:ahLst/>
              <a:cxnLst/>
              <a:rect l="l" t="t" r="r" b="b"/>
              <a:pathLst>
                <a:path w="31280" h="10702" extrusionOk="0">
                  <a:moveTo>
                    <a:pt x="11454" y="0"/>
                  </a:moveTo>
                  <a:lnTo>
                    <a:pt x="7144" y="10126"/>
                  </a:lnTo>
                  <a:lnTo>
                    <a:pt x="3184" y="7995"/>
                  </a:lnTo>
                  <a:lnTo>
                    <a:pt x="1" y="10251"/>
                  </a:lnTo>
                  <a:lnTo>
                    <a:pt x="226" y="10602"/>
                  </a:lnTo>
                  <a:lnTo>
                    <a:pt x="3209" y="8471"/>
                  </a:lnTo>
                  <a:lnTo>
                    <a:pt x="7344" y="10702"/>
                  </a:lnTo>
                  <a:lnTo>
                    <a:pt x="11504" y="978"/>
                  </a:lnTo>
                  <a:lnTo>
                    <a:pt x="14988" y="7820"/>
                  </a:lnTo>
                  <a:lnTo>
                    <a:pt x="19525" y="2281"/>
                  </a:lnTo>
                  <a:lnTo>
                    <a:pt x="23885" y="7218"/>
                  </a:lnTo>
                  <a:lnTo>
                    <a:pt x="26718" y="3860"/>
                  </a:lnTo>
                  <a:lnTo>
                    <a:pt x="30928" y="9850"/>
                  </a:lnTo>
                  <a:lnTo>
                    <a:pt x="31279" y="9624"/>
                  </a:lnTo>
                  <a:lnTo>
                    <a:pt x="26743" y="3208"/>
                  </a:lnTo>
                  <a:lnTo>
                    <a:pt x="23885" y="6592"/>
                  </a:lnTo>
                  <a:lnTo>
                    <a:pt x="19525" y="1654"/>
                  </a:lnTo>
                  <a:lnTo>
                    <a:pt x="15063" y="706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19;p39">
              <a:extLst>
                <a:ext uri="{FF2B5EF4-FFF2-40B4-BE49-F238E27FC236}">
                  <a16:creationId xmlns:a16="http://schemas.microsoft.com/office/drawing/2014/main" id="{2999AA76-21C8-6A6B-79BF-39F9E154B57B}"/>
                </a:ext>
              </a:extLst>
            </p:cNvPr>
            <p:cNvSpPr/>
            <p:nvPr/>
          </p:nvSpPr>
          <p:spPr>
            <a:xfrm>
              <a:off x="3393060" y="2148214"/>
              <a:ext cx="53681" cy="53640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3"/>
                    <a:pt x="653" y="1303"/>
                  </a:cubicBezTo>
                  <a:cubicBezTo>
                    <a:pt x="1003" y="1303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20;p39">
              <a:extLst>
                <a:ext uri="{FF2B5EF4-FFF2-40B4-BE49-F238E27FC236}">
                  <a16:creationId xmlns:a16="http://schemas.microsoft.com/office/drawing/2014/main" id="{6E42AB46-65F6-C890-7659-8148777ED323}"/>
                </a:ext>
              </a:extLst>
            </p:cNvPr>
            <p:cNvSpPr/>
            <p:nvPr/>
          </p:nvSpPr>
          <p:spPr>
            <a:xfrm>
              <a:off x="3096140" y="2043029"/>
              <a:ext cx="53681" cy="53681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1"/>
                  </a:moveTo>
                  <a:cubicBezTo>
                    <a:pt x="277" y="1"/>
                    <a:pt x="1" y="302"/>
                    <a:pt x="1" y="652"/>
                  </a:cubicBezTo>
                  <a:cubicBezTo>
                    <a:pt x="1" y="1028"/>
                    <a:pt x="277" y="1304"/>
                    <a:pt x="652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21;p39">
              <a:extLst>
                <a:ext uri="{FF2B5EF4-FFF2-40B4-BE49-F238E27FC236}">
                  <a16:creationId xmlns:a16="http://schemas.microsoft.com/office/drawing/2014/main" id="{C71B402A-DE1D-BBAE-4202-4B24FDA3644E}"/>
                </a:ext>
              </a:extLst>
            </p:cNvPr>
            <p:cNvSpPr/>
            <p:nvPr/>
          </p:nvSpPr>
          <p:spPr>
            <a:xfrm>
              <a:off x="3213706" y="1912093"/>
              <a:ext cx="53640" cy="52612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1"/>
                    <a:pt x="0" y="277"/>
                    <a:pt x="0" y="652"/>
                  </a:cubicBezTo>
                  <a:cubicBezTo>
                    <a:pt x="0" y="1003"/>
                    <a:pt x="276" y="1279"/>
                    <a:pt x="652" y="1279"/>
                  </a:cubicBezTo>
                  <a:cubicBezTo>
                    <a:pt x="1003" y="1279"/>
                    <a:pt x="1303" y="1003"/>
                    <a:pt x="1303" y="652"/>
                  </a:cubicBezTo>
                  <a:cubicBezTo>
                    <a:pt x="1303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22;p39">
              <a:extLst>
                <a:ext uri="{FF2B5EF4-FFF2-40B4-BE49-F238E27FC236}">
                  <a16:creationId xmlns:a16="http://schemas.microsoft.com/office/drawing/2014/main" id="{47146825-8623-B9D0-AFB0-327763F848C8}"/>
                </a:ext>
              </a:extLst>
            </p:cNvPr>
            <p:cNvSpPr/>
            <p:nvPr/>
          </p:nvSpPr>
          <p:spPr>
            <a:xfrm>
              <a:off x="2916746" y="1839941"/>
              <a:ext cx="53681" cy="53640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4"/>
                    <a:pt x="653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3;p39">
              <a:extLst>
                <a:ext uri="{FF2B5EF4-FFF2-40B4-BE49-F238E27FC236}">
                  <a16:creationId xmlns:a16="http://schemas.microsoft.com/office/drawing/2014/main" id="{39A43E5F-1A19-4D65-6780-E813118951BD}"/>
                </a:ext>
              </a:extLst>
            </p:cNvPr>
            <p:cNvSpPr/>
            <p:nvPr/>
          </p:nvSpPr>
          <p:spPr>
            <a:xfrm>
              <a:off x="2738421" y="2058497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301" y="1"/>
                    <a:pt x="0" y="276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3" y="1003"/>
                    <a:pt x="1303" y="652"/>
                  </a:cubicBezTo>
                  <a:cubicBezTo>
                    <a:pt x="1303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24;p39">
              <a:extLst>
                <a:ext uri="{FF2B5EF4-FFF2-40B4-BE49-F238E27FC236}">
                  <a16:creationId xmlns:a16="http://schemas.microsoft.com/office/drawing/2014/main" id="{D5A0860B-B966-EAE4-C47B-0F4848276B21}"/>
                </a:ext>
              </a:extLst>
            </p:cNvPr>
            <p:cNvSpPr/>
            <p:nvPr/>
          </p:nvSpPr>
          <p:spPr>
            <a:xfrm>
              <a:off x="2586835" y="1774987"/>
              <a:ext cx="53681" cy="53640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2" y="0"/>
                  </a:moveTo>
                  <a:cubicBezTo>
                    <a:pt x="277" y="0"/>
                    <a:pt x="1" y="301"/>
                    <a:pt x="1" y="652"/>
                  </a:cubicBezTo>
                  <a:cubicBezTo>
                    <a:pt x="1" y="1003"/>
                    <a:pt x="277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25;p39">
              <a:extLst>
                <a:ext uri="{FF2B5EF4-FFF2-40B4-BE49-F238E27FC236}">
                  <a16:creationId xmlns:a16="http://schemas.microsoft.com/office/drawing/2014/main" id="{5378D890-937B-4698-E4F1-ABAE5AB649D3}"/>
                </a:ext>
              </a:extLst>
            </p:cNvPr>
            <p:cNvSpPr/>
            <p:nvPr/>
          </p:nvSpPr>
          <p:spPr>
            <a:xfrm>
              <a:off x="2411595" y="2188404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28" y="1304"/>
                    <a:pt x="1303" y="1003"/>
                    <a:pt x="1303" y="652"/>
                  </a:cubicBezTo>
                  <a:cubicBezTo>
                    <a:pt x="1303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26;p39">
              <a:extLst>
                <a:ext uri="{FF2B5EF4-FFF2-40B4-BE49-F238E27FC236}">
                  <a16:creationId xmlns:a16="http://schemas.microsoft.com/office/drawing/2014/main" id="{84F8926C-4B5C-A4FE-42EE-C1D1513D6960}"/>
                </a:ext>
              </a:extLst>
            </p:cNvPr>
            <p:cNvSpPr/>
            <p:nvPr/>
          </p:nvSpPr>
          <p:spPr>
            <a:xfrm>
              <a:off x="2254867" y="2096671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0"/>
                  </a:moveTo>
                  <a:cubicBezTo>
                    <a:pt x="276" y="0"/>
                    <a:pt x="1" y="301"/>
                    <a:pt x="1" y="652"/>
                  </a:cubicBezTo>
                  <a:cubicBezTo>
                    <a:pt x="1" y="1003"/>
                    <a:pt x="276" y="1303"/>
                    <a:pt x="652" y="1303"/>
                  </a:cubicBezTo>
                  <a:cubicBezTo>
                    <a:pt x="1003" y="1303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7;p39">
              <a:extLst>
                <a:ext uri="{FF2B5EF4-FFF2-40B4-BE49-F238E27FC236}">
                  <a16:creationId xmlns:a16="http://schemas.microsoft.com/office/drawing/2014/main" id="{8799D900-9218-B555-0A11-FA81CE1AAFFB}"/>
                </a:ext>
              </a:extLst>
            </p:cNvPr>
            <p:cNvSpPr/>
            <p:nvPr/>
          </p:nvSpPr>
          <p:spPr>
            <a:xfrm>
              <a:off x="2118789" y="2174994"/>
              <a:ext cx="52612" cy="53681"/>
            </a:xfrm>
            <a:custGeom>
              <a:avLst/>
              <a:gdLst/>
              <a:ahLst/>
              <a:cxnLst/>
              <a:rect l="l" t="t" r="r" b="b"/>
              <a:pathLst>
                <a:path w="1279" h="1305" extrusionOk="0">
                  <a:moveTo>
                    <a:pt x="652" y="1"/>
                  </a:moveTo>
                  <a:cubicBezTo>
                    <a:pt x="276" y="1"/>
                    <a:pt x="0" y="302"/>
                    <a:pt x="0" y="652"/>
                  </a:cubicBezTo>
                  <a:cubicBezTo>
                    <a:pt x="0" y="1003"/>
                    <a:pt x="276" y="1304"/>
                    <a:pt x="652" y="1304"/>
                  </a:cubicBezTo>
                  <a:cubicBezTo>
                    <a:pt x="1003" y="1304"/>
                    <a:pt x="1279" y="1003"/>
                    <a:pt x="1279" y="652"/>
                  </a:cubicBezTo>
                  <a:cubicBezTo>
                    <a:pt x="1279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664712-2542-E9F0-244F-86962C343E1F}"/>
              </a:ext>
            </a:extLst>
          </p:cNvPr>
          <p:cNvSpPr/>
          <p:nvPr/>
        </p:nvSpPr>
        <p:spPr>
          <a:xfrm>
            <a:off x="3189248" y="1597659"/>
            <a:ext cx="735981" cy="161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ECDCA0E-2169-6A5F-FE08-23DD4E3221F8}"/>
              </a:ext>
            </a:extLst>
          </p:cNvPr>
          <p:cNvSpPr/>
          <p:nvPr/>
        </p:nvSpPr>
        <p:spPr>
          <a:xfrm>
            <a:off x="7644787" y="1678378"/>
            <a:ext cx="272237" cy="4165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1458;p32">
            <a:extLst>
              <a:ext uri="{FF2B5EF4-FFF2-40B4-BE49-F238E27FC236}">
                <a16:creationId xmlns:a16="http://schemas.microsoft.com/office/drawing/2014/main" id="{0DF8A416-5ABB-D5BF-62F6-F86909AB9410}"/>
              </a:ext>
            </a:extLst>
          </p:cNvPr>
          <p:cNvSpPr txBox="1">
            <a:spLocks/>
          </p:cNvSpPr>
          <p:nvPr/>
        </p:nvSpPr>
        <p:spPr>
          <a:xfrm>
            <a:off x="516832" y="30109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Problems 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986A4732-C538-A53B-E9C8-B3D59BD3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26" t="27963" r="26975" b="26183"/>
          <a:stretch/>
        </p:blipFill>
        <p:spPr>
          <a:xfrm>
            <a:off x="218081" y="881168"/>
            <a:ext cx="2878489" cy="193823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118E67F-C651-2A94-0F1F-9C228C01A79A}"/>
              </a:ext>
            </a:extLst>
          </p:cNvPr>
          <p:cNvSpPr/>
          <p:nvPr/>
        </p:nvSpPr>
        <p:spPr>
          <a:xfrm>
            <a:off x="476878" y="1609299"/>
            <a:ext cx="2616082" cy="16143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459;p32">
            <a:extLst>
              <a:ext uri="{FF2B5EF4-FFF2-40B4-BE49-F238E27FC236}">
                <a16:creationId xmlns:a16="http://schemas.microsoft.com/office/drawing/2014/main" id="{461C3032-A242-8972-68E7-CABC8551DC84}"/>
              </a:ext>
            </a:extLst>
          </p:cNvPr>
          <p:cNvSpPr txBox="1">
            <a:spLocks/>
          </p:cNvSpPr>
          <p:nvPr/>
        </p:nvSpPr>
        <p:spPr>
          <a:xfrm>
            <a:off x="2118731" y="3673756"/>
            <a:ext cx="4744098" cy="124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buFont typeface="Titillium Web"/>
              <a:buNone/>
            </a:pPr>
            <a:r>
              <a:rPr lang="en-US" dirty="0">
                <a:latin typeface="Arial" panose="020B0604020202020204" pitchFamily="34" charset="0"/>
              </a:rPr>
              <a:t>NA values (?)</a:t>
            </a:r>
          </a:p>
          <a:p>
            <a:pPr marL="0" indent="0" algn="ctr">
              <a:buFont typeface="Titillium Web"/>
              <a:buNone/>
            </a:pPr>
            <a:r>
              <a:rPr lang="en-US" dirty="0">
                <a:latin typeface="Arial" panose="020B0604020202020204" pitchFamily="34" charset="0"/>
              </a:rPr>
              <a:t>Convert to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 panose="020B0604020202020204" pitchFamily="34" charset="0"/>
              </a:rPr>
              <a:t>as.numeric</a:t>
            </a:r>
            <a:r>
              <a:rPr lang="en-US" dirty="0">
                <a:latin typeface="Arial" panose="020B0604020202020204" pitchFamily="34" charset="0"/>
              </a:rPr>
              <a:t> or </a:t>
            </a:r>
            <a:r>
              <a:rPr lang="en-US" dirty="0" err="1">
                <a:latin typeface="Arial" panose="020B0604020202020204" pitchFamily="34" charset="0"/>
              </a:rPr>
              <a:t>as.character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marL="0" indent="0" algn="ctr">
              <a:buFont typeface="Titillium Web"/>
              <a:buNone/>
            </a:pPr>
            <a:r>
              <a:rPr lang="en-US" dirty="0">
                <a:latin typeface="Arial" panose="020B0604020202020204" pitchFamily="34" charset="0"/>
              </a:rPr>
              <a:t>Overfitting </a:t>
            </a:r>
          </a:p>
          <a:p>
            <a:pPr marL="0" indent="0" algn="ctr">
              <a:buFont typeface="Titillium Web"/>
              <a:buNone/>
            </a:pPr>
            <a:r>
              <a:rPr lang="en-US" dirty="0">
                <a:latin typeface="Arial" panose="020B0604020202020204" pitchFamily="34" charset="0"/>
              </a:rPr>
              <a:t>Pruned CART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 not the best model to the test data (25%)</a:t>
            </a: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Font typeface="Titillium Web"/>
              <a:buNone/>
            </a:pP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DBFB596-3AD8-9AFE-68C1-03F7572EE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248" y="2221980"/>
            <a:ext cx="5890770" cy="777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Wingdings</vt:lpstr>
      <vt:lpstr>Barlow Semi Condensed</vt:lpstr>
      <vt:lpstr>Titillium Web</vt:lpstr>
      <vt:lpstr>Arial</vt:lpstr>
      <vt:lpstr>Statistics and Probability: Data Analysis and Interpretation - Math - 10th grade by Slidesgo</vt:lpstr>
      <vt:lpstr>Heart Disease data 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Anahi Quezada</dc:creator>
  <cp:lastModifiedBy>Quezada, Anahi</cp:lastModifiedBy>
  <cp:revision>1</cp:revision>
  <dcterms:modified xsi:type="dcterms:W3CDTF">2024-10-03T07:51:15Z</dcterms:modified>
</cp:coreProperties>
</file>