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g"/>
  <Override PartName="/ppt/media/image17.jpg" ContentType="image/jpg"/>
  <Override PartName="/ppt/media/image23.jpg" ContentType="image/jpg"/>
  <Override PartName="/ppt/media/image2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67" r:id="rId6"/>
    <p:sldId id="268" r:id="rId7"/>
    <p:sldId id="257" r:id="rId8"/>
    <p:sldId id="269" r:id="rId9"/>
    <p:sldId id="258" r:id="rId10"/>
    <p:sldId id="271" r:id="rId11"/>
    <p:sldId id="272" r:id="rId12"/>
    <p:sldId id="273" r:id="rId13"/>
    <p:sldId id="274" r:id="rId14"/>
    <p:sldId id="275" r:id="rId15"/>
    <p:sldId id="259" r:id="rId16"/>
    <p:sldId id="261" r:id="rId17"/>
    <p:sldId id="276" r:id="rId18"/>
    <p:sldId id="260" r:id="rId19"/>
    <p:sldId id="262" r:id="rId20"/>
    <p:sldId id="263" r:id="rId21"/>
    <p:sldId id="264" r:id="rId22"/>
    <p:sldId id="265" r:id="rId23"/>
    <p:sldId id="278" r:id="rId24"/>
    <p:sldId id="279" r:id="rId25"/>
    <p:sldId id="280" r:id="rId26"/>
    <p:sldId id="286" r:id="rId27"/>
    <p:sldId id="281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FB6D-159B-4160-B880-A67F0758A9A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8298C-4577-489B-B90A-E9025AEE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1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31FFA-5ECC-44CC-B9E9-FB44A99AF3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4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6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0385-604F-4064-8CB0-B7AC6959C89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FA19-19AC-4E49-8448-E5C0E52D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New York City Taxi Trip Duration Prediction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1684"/>
            <a:ext cx="10515600" cy="1325563"/>
          </a:xfrm>
        </p:spPr>
        <p:txBody>
          <a:bodyPr/>
          <a:lstStyle/>
          <a:p>
            <a:r>
              <a:rPr lang="en-US" dirty="0"/>
              <a:t>Aim 2: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1" y="2937849"/>
            <a:ext cx="6373092" cy="4351338"/>
          </a:xfrm>
        </p:spPr>
        <p:txBody>
          <a:bodyPr/>
          <a:lstStyle/>
          <a:p>
            <a:r>
              <a:rPr lang="en-US" dirty="0" smtClean="0"/>
              <a:t>Train and test sets </a:t>
            </a:r>
            <a:r>
              <a:rPr lang="en-US" dirty="0"/>
              <a:t>overlap </a:t>
            </a:r>
            <a:r>
              <a:rPr lang="en-US" dirty="0" smtClean="0"/>
              <a:t>completely</a:t>
            </a:r>
          </a:p>
          <a:p>
            <a:pPr marL="0" indent="0">
              <a:buNone/>
            </a:pPr>
            <a:r>
              <a:rPr lang="en-US" dirty="0" smtClean="0"/>
              <a:t>             it </a:t>
            </a:r>
            <a:r>
              <a:rPr lang="en-US" dirty="0"/>
              <a:t>is possible to predict trip duration for test set</a:t>
            </a:r>
            <a:endParaRPr lang="en-US" dirty="0"/>
          </a:p>
        </p:txBody>
      </p:sp>
      <p:pic>
        <p:nvPicPr>
          <p:cNvPr id="4098" name="Picture 2" descr="lat_long_train_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33" y="1718306"/>
            <a:ext cx="5418167" cy="410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08263" y="34256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Aim 2: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7" y="1825625"/>
            <a:ext cx="53097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correlation is not strong between trip duration and features.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strongest correlations (~0.3) are between distances (Manhattan and </a:t>
            </a:r>
            <a:r>
              <a:rPr lang="en-US" dirty="0" err="1"/>
              <a:t>Haversine</a:t>
            </a:r>
            <a:r>
              <a:rPr lang="en-US" dirty="0"/>
              <a:t>) and trip </a:t>
            </a:r>
            <a:r>
              <a:rPr lang="en-US" dirty="0" smtClean="0"/>
              <a:t>duration.</a:t>
            </a:r>
            <a:endParaRPr lang="en-US" dirty="0"/>
          </a:p>
        </p:txBody>
      </p:sp>
      <p:pic>
        <p:nvPicPr>
          <p:cNvPr id="5122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91" y="2049999"/>
            <a:ext cx="4754995" cy="421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3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Aim 3: Feature </a:t>
            </a:r>
            <a:r>
              <a:rPr lang="en-US" dirty="0"/>
              <a:t>Engineering and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1" y="1191780"/>
            <a:ext cx="10622973" cy="54584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Categorical Features:</a:t>
            </a:r>
          </a:p>
          <a:p>
            <a:pPr lvl="1"/>
            <a:r>
              <a:rPr lang="en-US" dirty="0" smtClean="0"/>
              <a:t>Vendor id</a:t>
            </a:r>
          </a:p>
          <a:p>
            <a:pPr lvl="1"/>
            <a:r>
              <a:rPr lang="en-US" dirty="0" smtClean="0"/>
              <a:t>Day of week</a:t>
            </a:r>
          </a:p>
          <a:p>
            <a:pPr lvl="1"/>
            <a:r>
              <a:rPr lang="en-US" dirty="0" smtClean="0"/>
              <a:t>Pick up month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Numerical Features:</a:t>
            </a:r>
          </a:p>
          <a:p>
            <a:pPr lvl="1"/>
            <a:r>
              <a:rPr lang="en-US" dirty="0" smtClean="0"/>
              <a:t>Hour</a:t>
            </a:r>
          </a:p>
          <a:p>
            <a:pPr lvl="1"/>
            <a:r>
              <a:rPr lang="en-US" dirty="0" smtClean="0"/>
              <a:t>Day of month</a:t>
            </a:r>
          </a:p>
          <a:p>
            <a:pPr lvl="1"/>
            <a:r>
              <a:rPr lang="en-US" dirty="0" smtClean="0"/>
              <a:t>Latitude and longitude</a:t>
            </a:r>
          </a:p>
          <a:p>
            <a:pPr lvl="1"/>
            <a:r>
              <a:rPr lang="en-US" dirty="0" smtClean="0"/>
              <a:t>Number of passengers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Removed Features:</a:t>
            </a:r>
          </a:p>
          <a:p>
            <a:pPr lvl="1"/>
            <a:r>
              <a:rPr lang="en-US" dirty="0" smtClean="0"/>
              <a:t>Id </a:t>
            </a:r>
          </a:p>
          <a:p>
            <a:pPr lvl="1"/>
            <a:r>
              <a:rPr lang="en-US" dirty="0" smtClean="0"/>
              <a:t>Trip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Aim 3: Adding potential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8" y="1825625"/>
            <a:ext cx="692034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Haversine</a:t>
            </a:r>
            <a:r>
              <a:rPr lang="en-US" dirty="0" smtClean="0">
                <a:solidFill>
                  <a:srgbClr val="FF0000"/>
                </a:solidFill>
              </a:rPr>
              <a:t> and Manhattan distances</a:t>
            </a:r>
            <a:r>
              <a:rPr lang="en-US" dirty="0" smtClean="0"/>
              <a:t> were calculated </a:t>
            </a:r>
          </a:p>
          <a:p>
            <a:pPr lvl="1"/>
            <a:r>
              <a:rPr lang="en-US" dirty="0" smtClean="0"/>
              <a:t>based on pick up and drop off latitude and longitude</a:t>
            </a:r>
          </a:p>
          <a:p>
            <a:endParaRPr lang="en-US" dirty="0" smtClean="0"/>
          </a:p>
          <a:p>
            <a:r>
              <a:rPr lang="en-US" dirty="0" smtClean="0"/>
              <a:t>From Central Park weather data two features were added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Total amount of precipitation (snow + rain) for each day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there is precipitation at each day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new data set needed data cleaning  (T means there are some traces of snow or rain)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00900" y="2297003"/>
            <a:ext cx="4764472" cy="3619032"/>
            <a:chOff x="6754091" y="2432085"/>
            <a:chExt cx="4764472" cy="3619032"/>
          </a:xfrm>
        </p:grpSpPr>
        <p:pic>
          <p:nvPicPr>
            <p:cNvPr id="5" name="Picture 2" descr="preci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091" y="2801502"/>
              <a:ext cx="4764472" cy="3249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294009" y="2432085"/>
              <a:ext cx="4224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Number of trips for 24 hours separated by precipitation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06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3" y="74179"/>
            <a:ext cx="10515600" cy="1325563"/>
          </a:xfrm>
        </p:spPr>
        <p:txBody>
          <a:bodyPr/>
          <a:lstStyle/>
          <a:p>
            <a:r>
              <a:rPr lang="en-US" dirty="0"/>
              <a:t>Aim 3: Adding potential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1825625"/>
            <a:ext cx="5185064" cy="4351338"/>
          </a:xfrm>
        </p:spPr>
        <p:txBody>
          <a:bodyPr/>
          <a:lstStyle/>
          <a:p>
            <a:pPr lvl="0"/>
            <a:r>
              <a:rPr lang="en-US" dirty="0"/>
              <a:t>If the hour is </a:t>
            </a:r>
            <a:r>
              <a:rPr lang="en-US" dirty="0" smtClean="0"/>
              <a:t>within the </a:t>
            </a:r>
            <a:r>
              <a:rPr lang="en-US" dirty="0"/>
              <a:t>highest speed hours (categorical feature)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If </a:t>
            </a:r>
            <a:r>
              <a:rPr lang="en-US" dirty="0"/>
              <a:t>the day is week day or weekend (categorical feature)</a:t>
            </a:r>
          </a:p>
          <a:p>
            <a:endParaRPr lang="en-US" dirty="0"/>
          </a:p>
        </p:txBody>
      </p:sp>
      <p:pic>
        <p:nvPicPr>
          <p:cNvPr id="4" name="Picture 3" descr="C:\Users\Farahani\AppData\Local\Microsoft\Windows\INetCache\Content.Word\avg_spee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92" y="1825625"/>
            <a:ext cx="5091544" cy="369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6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Aim 4: </a:t>
            </a:r>
            <a:r>
              <a:rPr lang="en-US" dirty="0"/>
              <a:t>Building and Evaluating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1551"/>
            <a:ext cx="10515600" cy="5666221"/>
          </a:xfrm>
        </p:spPr>
        <p:txBody>
          <a:bodyPr/>
          <a:lstStyle/>
          <a:p>
            <a:r>
              <a:rPr lang="en-US" dirty="0"/>
              <a:t>We split the train set into </a:t>
            </a:r>
            <a:r>
              <a:rPr lang="en-US" dirty="0">
                <a:solidFill>
                  <a:srgbClr val="FF0000"/>
                </a:solidFill>
              </a:rPr>
              <a:t>train (80%)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validation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 smtClean="0">
                <a:solidFill>
                  <a:srgbClr val="FF0000"/>
                </a:solidFill>
              </a:rPr>
              <a:t>%) </a:t>
            </a:r>
            <a:r>
              <a:rPr lang="en-US" dirty="0"/>
              <a:t>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Three models is used for this project: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Linear Regression 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XGBoost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Random Forest Regression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3600" dirty="0"/>
              <a:t>Aim 4: Building and Evaluating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6" y="859270"/>
            <a:ext cx="10515600" cy="599872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Evaluation Metrics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Bias:</a:t>
            </a:r>
            <a:r>
              <a:rPr lang="en-US" dirty="0"/>
              <a:t> Mean of the difference between predicted and actual trip duration for all </a:t>
            </a:r>
            <a:r>
              <a:rPr lang="en-US" dirty="0" smtClean="0"/>
              <a:t>samples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Normalized Bias: </a:t>
            </a:r>
            <a:r>
              <a:rPr lang="en-US" dirty="0"/>
              <a:t>Mean of the difference between predicted and actual trip duration divided by actual trip duration for all samples. Presented as a percentage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Error: </a:t>
            </a:r>
            <a:r>
              <a:rPr lang="en-US" dirty="0"/>
              <a:t>Mean of the absolute value of the difference between predicted and actual trip duration for all samples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Normalized Error: </a:t>
            </a:r>
            <a:r>
              <a:rPr lang="en-US" dirty="0"/>
              <a:t>Mean of the absolute value of the difference between predicted and actual trip duration divided by actual trip duration for all samples. Presented as a percentage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R Squared: </a:t>
            </a:r>
            <a:r>
              <a:rPr lang="en-US" dirty="0"/>
              <a:t>the proportion of the variation in the dependent variable that is predictable from the independent variables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Root Mean Squared Logarithmic Error (RMSLE): </a:t>
            </a:r>
            <a:r>
              <a:rPr lang="en-US" dirty="0"/>
              <a:t>measure of the differences between predicted and actual trip duration. 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Aim 4: Building and Evaluating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4" y="1243734"/>
            <a:ext cx="8012846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Linear Regression Model</a:t>
            </a:r>
          </a:p>
          <a:p>
            <a:pPr lvl="1"/>
            <a:r>
              <a:rPr lang="en-US" dirty="0"/>
              <a:t>regression of dependent variable on independent </a:t>
            </a:r>
            <a:r>
              <a:rPr lang="en-US" dirty="0" smtClean="0"/>
              <a:t>variable.</a:t>
            </a:r>
          </a:p>
          <a:p>
            <a:pPr lvl="1"/>
            <a:r>
              <a:rPr lang="en-US" dirty="0"/>
              <a:t>assumes a linear relationship between dependent (y) and independent variables (x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cost function is given by Mean Squared Error (MSE):</a:t>
            </a:r>
          </a:p>
          <a:p>
            <a:pPr lvl="1"/>
            <a:endParaRPr lang="en-US" dirty="0" smtClean="0"/>
          </a:p>
        </p:txBody>
      </p:sp>
      <p:sp>
        <p:nvSpPr>
          <p:cNvPr id="5" name="object 8"/>
          <p:cNvSpPr/>
          <p:nvPr/>
        </p:nvSpPr>
        <p:spPr>
          <a:xfrm>
            <a:off x="8158320" y="1825625"/>
            <a:ext cx="3458715" cy="2686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16E79849-DD20-3C23-2D58-A9DD16EE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2" y="3727083"/>
            <a:ext cx="3124912" cy="990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02D61-F623-7FA1-28BE-460E673D7CCE}"/>
              </a:ext>
            </a:extLst>
          </p:cNvPr>
          <p:cNvSpPr txBox="1"/>
          <p:nvPr/>
        </p:nvSpPr>
        <p:spPr>
          <a:xfrm>
            <a:off x="927542" y="4717909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droid sans"/>
              </a:rPr>
              <a:t>Where: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droid sans"/>
              </a:rPr>
              <a:t>y</a:t>
            </a:r>
            <a:r>
              <a:rPr lang="en-US" b="0" i="0" baseline="-25000" dirty="0" err="1">
                <a:effectLst/>
                <a:latin typeface="droid sans"/>
              </a:rPr>
              <a:t>i</a:t>
            </a:r>
            <a:r>
              <a:rPr lang="en-US" b="0" i="0" dirty="0">
                <a:effectLst/>
                <a:latin typeface="droid sans"/>
              </a:rPr>
              <a:t> is the </a:t>
            </a:r>
            <a:r>
              <a:rPr lang="en-US" b="0" i="0" dirty="0" err="1">
                <a:effectLst/>
                <a:latin typeface="droid sans"/>
              </a:rPr>
              <a:t>i</a:t>
            </a:r>
            <a:r>
              <a:rPr lang="en-US" b="0" i="0" baseline="30000" dirty="0" err="1">
                <a:effectLst/>
                <a:latin typeface="droid sans"/>
              </a:rPr>
              <a:t>th</a:t>
            </a:r>
            <a:r>
              <a:rPr lang="en-US" b="0" i="0" dirty="0">
                <a:effectLst/>
                <a:latin typeface="droid sans"/>
              </a:rPr>
              <a:t> observed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droid sans"/>
              </a:rPr>
              <a:t>ŷ</a:t>
            </a:r>
            <a:r>
              <a:rPr lang="en-US" b="0" i="0" baseline="-25000" dirty="0" err="1">
                <a:effectLst/>
                <a:latin typeface="droid sans"/>
              </a:rPr>
              <a:t>i</a:t>
            </a:r>
            <a:r>
              <a:rPr lang="en-US" b="0" i="0" dirty="0">
                <a:effectLst/>
                <a:latin typeface="droid sans"/>
              </a:rPr>
              <a:t> is the corresponding predicted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roid sans"/>
              </a:rPr>
              <a:t>n = the number of observations.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48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Aim 4: Building and Evaluating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8" y="1160750"/>
            <a:ext cx="9812481" cy="53335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Linear Regression </a:t>
            </a:r>
            <a:r>
              <a:rPr lang="en-US" dirty="0" smtClean="0">
                <a:solidFill>
                  <a:srgbClr val="FF0000"/>
                </a:solidFill>
              </a:rPr>
              <a:t>Model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relatively low for both train and test sets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26676"/>
              </p:ext>
            </p:extLst>
          </p:nvPr>
        </p:nvGraphicFramePr>
        <p:xfrm>
          <a:off x="218322" y="2310535"/>
          <a:ext cx="6909841" cy="1275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593">
                  <a:extLst>
                    <a:ext uri="{9D8B030D-6E8A-4147-A177-3AD203B41FA5}">
                      <a16:colId xmlns:a16="http://schemas.microsoft.com/office/drawing/2014/main" val="72789115"/>
                    </a:ext>
                  </a:extLst>
                </a:gridCol>
                <a:gridCol w="986593">
                  <a:extLst>
                    <a:ext uri="{9D8B030D-6E8A-4147-A177-3AD203B41FA5}">
                      <a16:colId xmlns:a16="http://schemas.microsoft.com/office/drawing/2014/main" val="2671167354"/>
                    </a:ext>
                  </a:extLst>
                </a:gridCol>
                <a:gridCol w="987331">
                  <a:extLst>
                    <a:ext uri="{9D8B030D-6E8A-4147-A177-3AD203B41FA5}">
                      <a16:colId xmlns:a16="http://schemas.microsoft.com/office/drawing/2014/main" val="1203095918"/>
                    </a:ext>
                  </a:extLst>
                </a:gridCol>
                <a:gridCol w="987331">
                  <a:extLst>
                    <a:ext uri="{9D8B030D-6E8A-4147-A177-3AD203B41FA5}">
                      <a16:colId xmlns:a16="http://schemas.microsoft.com/office/drawing/2014/main" val="4289301118"/>
                    </a:ext>
                  </a:extLst>
                </a:gridCol>
                <a:gridCol w="987331">
                  <a:extLst>
                    <a:ext uri="{9D8B030D-6E8A-4147-A177-3AD203B41FA5}">
                      <a16:colId xmlns:a16="http://schemas.microsoft.com/office/drawing/2014/main" val="2756936739"/>
                    </a:ext>
                  </a:extLst>
                </a:gridCol>
                <a:gridCol w="987331">
                  <a:extLst>
                    <a:ext uri="{9D8B030D-6E8A-4147-A177-3AD203B41FA5}">
                      <a16:colId xmlns:a16="http://schemas.microsoft.com/office/drawing/2014/main" val="2152490844"/>
                    </a:ext>
                  </a:extLst>
                </a:gridCol>
                <a:gridCol w="987331">
                  <a:extLst>
                    <a:ext uri="{9D8B030D-6E8A-4147-A177-3AD203B41FA5}">
                      <a16:colId xmlns:a16="http://schemas.microsoft.com/office/drawing/2014/main" val="1140753278"/>
                    </a:ext>
                  </a:extLst>
                </a:gridCol>
              </a:tblGrid>
              <a:tr h="458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RMSLE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Bias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Norm_Bias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Error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Norm_Error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390982"/>
                  </a:ext>
                </a:extLst>
              </a:tr>
              <a:tr h="3671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-1.49e-15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1.0405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411986"/>
                  </a:ext>
                </a:extLst>
              </a:tr>
              <a:tr h="448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Validation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0.406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1.054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7.217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9072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7375" y="3732213"/>
            <a:ext cx="729470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C:\Users\Farahani\AppData\Local\Microsoft\Windows\INetCache\Content.Word\linear_reg_trai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58" y="4336074"/>
            <a:ext cx="2593117" cy="238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Farahani\AppData\Local\Microsoft\Windows\INetCache\Content.Word\linear_reg_vali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82" y="4380168"/>
            <a:ext cx="2514053" cy="233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31584" y="3966741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04232" y="4010835"/>
            <a:ext cx="147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Validation</a:t>
            </a:r>
            <a:r>
              <a:rPr lang="en-US" dirty="0" smtClean="0"/>
              <a:t> </a:t>
            </a:r>
            <a:r>
              <a:rPr lang="en-US" dirty="0"/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Aim 4: Building and Evaluating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7" y="1306080"/>
            <a:ext cx="6539345" cy="4351338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XGBoost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pc="-4" dirty="0" smtClean="0">
                <a:cs typeface="Carlito"/>
              </a:rPr>
              <a:t>Comes </a:t>
            </a:r>
            <a:r>
              <a:rPr lang="en-US" spc="-4" dirty="0">
                <a:cs typeface="Carlito"/>
              </a:rPr>
              <a:t>under </a:t>
            </a:r>
            <a:r>
              <a:rPr lang="en-US" spc="-8" dirty="0">
                <a:cs typeface="Carlito"/>
              </a:rPr>
              <a:t>boosting </a:t>
            </a:r>
            <a:r>
              <a:rPr lang="en-US" spc="-4" dirty="0">
                <a:cs typeface="Carlito"/>
              </a:rPr>
              <a:t>and is  </a:t>
            </a:r>
            <a:r>
              <a:rPr lang="en-US" spc="-8" dirty="0">
                <a:cs typeface="Carlito"/>
              </a:rPr>
              <a:t>known </a:t>
            </a:r>
            <a:r>
              <a:rPr lang="en-US" spc="-4" dirty="0">
                <a:cs typeface="Carlito"/>
              </a:rPr>
              <a:t>as </a:t>
            </a:r>
            <a:r>
              <a:rPr lang="en-US" spc="-11" dirty="0">
                <a:cs typeface="Carlito"/>
              </a:rPr>
              <a:t>extra </a:t>
            </a:r>
            <a:r>
              <a:rPr lang="en-US" spc="-8" dirty="0">
                <a:cs typeface="Carlito"/>
              </a:rPr>
              <a:t>gradient </a:t>
            </a:r>
            <a:r>
              <a:rPr lang="en-US" spc="-4" dirty="0">
                <a:cs typeface="Carlito"/>
              </a:rPr>
              <a:t>boosting.</a:t>
            </a:r>
            <a:endParaRPr lang="en-US" dirty="0">
              <a:cs typeface="Carlito"/>
            </a:endParaRPr>
          </a:p>
          <a:p>
            <a:pPr lvl="1"/>
            <a:r>
              <a:rPr lang="en-US" spc="-11" dirty="0" smtClean="0">
                <a:cs typeface="Carlito"/>
              </a:rPr>
              <a:t>First </a:t>
            </a:r>
            <a:r>
              <a:rPr lang="en-US" spc="-8" dirty="0">
                <a:cs typeface="Carlito"/>
              </a:rPr>
              <a:t>calculates </a:t>
            </a:r>
            <a:r>
              <a:rPr lang="en-US" spc="-4" dirty="0">
                <a:cs typeface="Carlito"/>
              </a:rPr>
              <a:t>the model using X and  Y then </a:t>
            </a:r>
            <a:r>
              <a:rPr lang="en-US" spc="-8" dirty="0">
                <a:cs typeface="Carlito"/>
              </a:rPr>
              <a:t>after </a:t>
            </a:r>
            <a:r>
              <a:rPr lang="en-US" spc="-4" dirty="0">
                <a:cs typeface="Carlito"/>
              </a:rPr>
              <a:t>the </a:t>
            </a:r>
            <a:r>
              <a:rPr lang="en-US" spc="-8" dirty="0">
                <a:cs typeface="Carlito"/>
              </a:rPr>
              <a:t>prediction </a:t>
            </a:r>
            <a:r>
              <a:rPr lang="en-US" spc="-4" dirty="0">
                <a:cs typeface="Carlito"/>
              </a:rPr>
              <a:t>is</a:t>
            </a:r>
            <a:r>
              <a:rPr lang="en-US" spc="15" dirty="0">
                <a:cs typeface="Carlito"/>
              </a:rPr>
              <a:t> </a:t>
            </a:r>
            <a:r>
              <a:rPr lang="en-US" spc="-8" dirty="0">
                <a:cs typeface="Carlito"/>
              </a:rPr>
              <a:t>obtain</a:t>
            </a:r>
            <a:r>
              <a:rPr lang="en-US" spc="-8" dirty="0" smtClean="0">
                <a:cs typeface="Carlito"/>
              </a:rPr>
              <a:t>.</a:t>
            </a:r>
          </a:p>
          <a:p>
            <a:pPr marL="723900" marR="31433" lvl="1" indent="-257175">
              <a:spcBef>
                <a:spcPts val="278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pc="-4" dirty="0">
                <a:cs typeface="Carlito"/>
              </a:rPr>
              <a:t>It will </a:t>
            </a:r>
            <a:r>
              <a:rPr lang="en-US" spc="-8" dirty="0">
                <a:cs typeface="Carlito"/>
              </a:rPr>
              <a:t>again calculates </a:t>
            </a:r>
            <a:r>
              <a:rPr lang="en-US" spc="-4" dirty="0">
                <a:cs typeface="Carlito"/>
              </a:rPr>
              <a:t>the model based on  </a:t>
            </a:r>
            <a:r>
              <a:rPr lang="en-US" spc="-8" dirty="0">
                <a:cs typeface="Carlito"/>
              </a:rPr>
              <a:t>residual </a:t>
            </a:r>
            <a:r>
              <a:rPr lang="en-US" spc="-4" dirty="0">
                <a:cs typeface="Carlito"/>
              </a:rPr>
              <a:t>of </a:t>
            </a:r>
            <a:r>
              <a:rPr lang="en-US" spc="-8" dirty="0">
                <a:cs typeface="Carlito"/>
              </a:rPr>
              <a:t>previous</a:t>
            </a:r>
            <a:r>
              <a:rPr lang="en-US" dirty="0">
                <a:cs typeface="Carlito"/>
              </a:rPr>
              <a:t> </a:t>
            </a:r>
            <a:r>
              <a:rPr lang="en-US" spc="-4" dirty="0">
                <a:cs typeface="Carlito"/>
              </a:rPr>
              <a:t>model</a:t>
            </a:r>
            <a:endParaRPr lang="en-US" dirty="0">
              <a:cs typeface="Carlito"/>
            </a:endParaRPr>
          </a:p>
          <a:p>
            <a:pPr marL="723900" marR="100965" lvl="1" indent="-257175">
              <a:spcBef>
                <a:spcPts val="278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pc="-4" dirty="0" smtClean="0">
                <a:cs typeface="Carlito"/>
              </a:rPr>
              <a:t>Loss </a:t>
            </a:r>
            <a:r>
              <a:rPr lang="en-US" spc="-4" dirty="0">
                <a:cs typeface="Carlito"/>
              </a:rPr>
              <a:t>function will </a:t>
            </a:r>
            <a:r>
              <a:rPr lang="en-US" spc="-8" dirty="0">
                <a:cs typeface="Carlito"/>
              </a:rPr>
              <a:t>give more </a:t>
            </a:r>
            <a:r>
              <a:rPr lang="en-US" spc="-11" dirty="0" smtClean="0">
                <a:cs typeface="Carlito"/>
              </a:rPr>
              <a:t>weight </a:t>
            </a:r>
            <a:r>
              <a:rPr lang="en-US" spc="-11" dirty="0">
                <a:cs typeface="Carlito"/>
              </a:rPr>
              <a:t>to  </a:t>
            </a:r>
            <a:r>
              <a:rPr lang="en-US" spc="-8" dirty="0">
                <a:cs typeface="Carlito"/>
              </a:rPr>
              <a:t>error </a:t>
            </a:r>
            <a:r>
              <a:rPr lang="en-US" spc="-4" dirty="0">
                <a:cs typeface="Carlito"/>
              </a:rPr>
              <a:t>of </a:t>
            </a:r>
            <a:r>
              <a:rPr lang="en-US" spc="-8" dirty="0">
                <a:cs typeface="Carlito"/>
              </a:rPr>
              <a:t>previous </a:t>
            </a:r>
            <a:r>
              <a:rPr lang="en-US" spc="-4" dirty="0" smtClean="0">
                <a:cs typeface="Carlito"/>
              </a:rPr>
              <a:t>model and </a:t>
            </a:r>
            <a:r>
              <a:rPr lang="en-US" spc="-8" dirty="0" smtClean="0">
                <a:cs typeface="Carlito"/>
              </a:rPr>
              <a:t>continuous </a:t>
            </a:r>
            <a:r>
              <a:rPr lang="en-US" spc="-8" dirty="0">
                <a:cs typeface="Carlito"/>
              </a:rPr>
              <a:t>until </a:t>
            </a:r>
            <a:r>
              <a:rPr lang="en-US" spc="-4" dirty="0">
                <a:cs typeface="Carlito"/>
              </a:rPr>
              <a:t>MSE </a:t>
            </a:r>
            <a:r>
              <a:rPr lang="en-US" spc="-8" dirty="0">
                <a:cs typeface="Carlito"/>
              </a:rPr>
              <a:t>gets</a:t>
            </a:r>
            <a:r>
              <a:rPr lang="en-US" spc="4" dirty="0">
                <a:cs typeface="Carlito"/>
              </a:rPr>
              <a:t> </a:t>
            </a:r>
            <a:r>
              <a:rPr lang="en-US" spc="-8" dirty="0">
                <a:cs typeface="Carlito"/>
              </a:rPr>
              <a:t>minimizes</a:t>
            </a:r>
            <a:endParaRPr lang="en-US" dirty="0"/>
          </a:p>
        </p:txBody>
      </p:sp>
      <p:sp>
        <p:nvSpPr>
          <p:cNvPr id="4" name="object 6"/>
          <p:cNvSpPr/>
          <p:nvPr/>
        </p:nvSpPr>
        <p:spPr>
          <a:xfrm>
            <a:off x="6961909" y="1901536"/>
            <a:ext cx="4520045" cy="3283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522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Goals and Aims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3" y="706582"/>
            <a:ext cx="12022282" cy="6151418"/>
          </a:xfrm>
          <a:noFill/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4100" b="1" u="sng" dirty="0" smtClean="0">
                <a:solidFill>
                  <a:srgbClr val="FF0000"/>
                </a:solidFill>
              </a:rPr>
              <a:t>Goal</a:t>
            </a:r>
            <a:r>
              <a:rPr lang="en-US" sz="4400" b="1" u="sng" dirty="0" smtClean="0">
                <a:solidFill>
                  <a:srgbClr val="FF0000"/>
                </a:solidFill>
              </a:rPr>
              <a:t>:</a:t>
            </a:r>
            <a:r>
              <a:rPr lang="en-US" sz="4400" b="1" u="sng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3600" dirty="0" smtClean="0"/>
              <a:t>Develop a model that predicts the trip duration of taxies in NY</a:t>
            </a:r>
            <a:endParaRPr lang="en-US" dirty="0" smtClean="0"/>
          </a:p>
          <a:p>
            <a:pPr marL="514350" indent="-514350">
              <a:buNone/>
            </a:pPr>
            <a:endParaRPr lang="en-US" sz="4100" b="1" u="sng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sz="4100" b="1" u="sng" dirty="0" smtClean="0">
                <a:solidFill>
                  <a:srgbClr val="0070C0"/>
                </a:solidFill>
              </a:rPr>
              <a:t>Specific Aims: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Data Exploration</a:t>
            </a:r>
          </a:p>
          <a:p>
            <a:pPr marL="914400" lvl="1" indent="-514350"/>
            <a:r>
              <a:rPr lang="en-US" sz="2300" dirty="0" smtClean="0"/>
              <a:t>Data is available from January to July 2016 with several </a:t>
            </a:r>
            <a:r>
              <a:rPr lang="en-US" sz="2300" dirty="0" smtClean="0"/>
              <a:t>features</a:t>
            </a:r>
            <a:endParaRPr lang="en-US" sz="2300" dirty="0" smtClean="0"/>
          </a:p>
          <a:p>
            <a:pPr marL="914400" lvl="1" indent="-514350"/>
            <a:r>
              <a:rPr lang="en-US" sz="2300" dirty="0" smtClean="0"/>
              <a:t>Removing outliers</a:t>
            </a:r>
          </a:p>
          <a:p>
            <a:pPr marL="914400" lvl="1" indent="-514350"/>
            <a:endParaRPr lang="en-US" sz="29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Exploratory Data Analysis (EDA)</a:t>
            </a:r>
            <a:endParaRPr lang="en-US" sz="3600" b="1" dirty="0">
              <a:solidFill>
                <a:srgbClr val="FF0000"/>
              </a:solidFill>
            </a:endParaRPr>
          </a:p>
          <a:p>
            <a:pPr marL="914400" lvl="1" indent="-514350"/>
            <a:r>
              <a:rPr lang="en-US" sz="2300" dirty="0" smtClean="0"/>
              <a:t>Using histograms, </a:t>
            </a:r>
            <a:r>
              <a:rPr lang="en-US" sz="2300" dirty="0" smtClean="0"/>
              <a:t>boxplots and bar </a:t>
            </a:r>
            <a:r>
              <a:rPr lang="en-US" sz="2300" dirty="0" smtClean="0"/>
              <a:t>plots to find trends </a:t>
            </a:r>
          </a:p>
          <a:p>
            <a:pPr marL="914400" lvl="1" indent="-514350"/>
            <a:r>
              <a:rPr lang="en-US" sz="2300" dirty="0" smtClean="0"/>
              <a:t>Correlation between features and time duration </a:t>
            </a:r>
            <a:endParaRPr lang="en-US" sz="2300" dirty="0"/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Feature Engineering and Selection</a:t>
            </a:r>
          </a:p>
          <a:p>
            <a:pPr marL="914400" lvl="1" indent="-514350"/>
            <a:r>
              <a:rPr lang="en-US" sz="2300" dirty="0" smtClean="0"/>
              <a:t>Adding potential features like the amount of precipitation, rainy/snowy days</a:t>
            </a:r>
          </a:p>
          <a:p>
            <a:pPr marL="914400" lvl="1" indent="-514350"/>
            <a:r>
              <a:rPr lang="en-US" sz="2300" dirty="0" smtClean="0"/>
              <a:t>Handling categorical and numerical features and select the best features</a:t>
            </a:r>
          </a:p>
          <a:p>
            <a:pPr marL="457200" indent="-514350">
              <a:buFont typeface="+mj-lt"/>
              <a:buAutoNum type="arabicPeriod"/>
            </a:pPr>
            <a:endParaRPr lang="en-US" sz="3300" dirty="0" smtClean="0"/>
          </a:p>
          <a:p>
            <a:pPr marL="457200" indent="-514350">
              <a:buFont typeface="+mj-lt"/>
              <a:buAutoNum type="arabicPeriod"/>
            </a:pPr>
            <a:r>
              <a:rPr lang="en-US" sz="3300" dirty="0" smtClean="0"/>
              <a:t>Building </a:t>
            </a:r>
            <a:r>
              <a:rPr lang="en-US" sz="3300" dirty="0" smtClean="0"/>
              <a:t>and Evaluating Model</a:t>
            </a:r>
          </a:p>
          <a:p>
            <a:pPr lvl="1"/>
            <a:r>
              <a:rPr lang="en-US" sz="2300" dirty="0" smtClean="0"/>
              <a:t>Applying several models</a:t>
            </a:r>
          </a:p>
          <a:p>
            <a:pPr lvl="1"/>
            <a:r>
              <a:rPr lang="en-US" sz="2300" dirty="0" smtClean="0"/>
              <a:t>Selecting the best model based on figures of merit (FOM)</a:t>
            </a:r>
          </a:p>
          <a:p>
            <a:pPr marL="914400" lvl="1" indent="-514350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8912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Aim 4: Building and Evaluating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142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XGBoost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err="1" smtClean="0"/>
              <a:t>Hyperparameter</a:t>
            </a:r>
            <a:r>
              <a:rPr lang="en-US" dirty="0" smtClean="0"/>
              <a:t> tuning is done for this model</a:t>
            </a:r>
          </a:p>
          <a:p>
            <a:pPr lvl="1"/>
            <a:r>
              <a:rPr lang="en-US" dirty="0" smtClean="0"/>
              <a:t>Normalized </a:t>
            </a:r>
            <a:r>
              <a:rPr lang="en-US" dirty="0"/>
              <a:t>bias and error are low and R squared is around 0.8 for both datasets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predicted values are in </a:t>
            </a:r>
            <a:r>
              <a:rPr lang="en-US" dirty="0" smtClean="0"/>
              <a:t>good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agreement </a:t>
            </a:r>
            <a:r>
              <a:rPr lang="en-US" dirty="0"/>
              <a:t>to the actual </a:t>
            </a:r>
            <a:r>
              <a:rPr lang="en-US" dirty="0" smtClean="0"/>
              <a:t>values.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54367"/>
              </p:ext>
            </p:extLst>
          </p:nvPr>
        </p:nvGraphicFramePr>
        <p:xfrm>
          <a:off x="599210" y="2693569"/>
          <a:ext cx="7724199" cy="963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867">
                  <a:extLst>
                    <a:ext uri="{9D8B030D-6E8A-4147-A177-3AD203B41FA5}">
                      <a16:colId xmlns:a16="http://schemas.microsoft.com/office/drawing/2014/main" val="4019949272"/>
                    </a:ext>
                  </a:extLst>
                </a:gridCol>
                <a:gridCol w="1102867">
                  <a:extLst>
                    <a:ext uri="{9D8B030D-6E8A-4147-A177-3AD203B41FA5}">
                      <a16:colId xmlns:a16="http://schemas.microsoft.com/office/drawing/2014/main" val="2613247124"/>
                    </a:ext>
                  </a:extLst>
                </a:gridCol>
                <a:gridCol w="1103693">
                  <a:extLst>
                    <a:ext uri="{9D8B030D-6E8A-4147-A177-3AD203B41FA5}">
                      <a16:colId xmlns:a16="http://schemas.microsoft.com/office/drawing/2014/main" val="846801976"/>
                    </a:ext>
                  </a:extLst>
                </a:gridCol>
                <a:gridCol w="1103693">
                  <a:extLst>
                    <a:ext uri="{9D8B030D-6E8A-4147-A177-3AD203B41FA5}">
                      <a16:colId xmlns:a16="http://schemas.microsoft.com/office/drawing/2014/main" val="3238258638"/>
                    </a:ext>
                  </a:extLst>
                </a:gridCol>
                <a:gridCol w="1103693">
                  <a:extLst>
                    <a:ext uri="{9D8B030D-6E8A-4147-A177-3AD203B41FA5}">
                      <a16:colId xmlns:a16="http://schemas.microsoft.com/office/drawing/2014/main" val="383086959"/>
                    </a:ext>
                  </a:extLst>
                </a:gridCol>
                <a:gridCol w="1103693">
                  <a:extLst>
                    <a:ext uri="{9D8B030D-6E8A-4147-A177-3AD203B41FA5}">
                      <a16:colId xmlns:a16="http://schemas.microsoft.com/office/drawing/2014/main" val="4233328869"/>
                    </a:ext>
                  </a:extLst>
                </a:gridCol>
                <a:gridCol w="1103693">
                  <a:extLst>
                    <a:ext uri="{9D8B030D-6E8A-4147-A177-3AD203B41FA5}">
                      <a16:colId xmlns:a16="http://schemas.microsoft.com/office/drawing/2014/main" val="2290528812"/>
                    </a:ext>
                  </a:extLst>
                </a:gridCol>
              </a:tblGrid>
              <a:tr h="321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RMSLE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Bias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Norm_Bias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Norm_Error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112403"/>
                  </a:ext>
                </a:extLst>
              </a:tr>
              <a:tr h="321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060064"/>
                  </a:ext>
                </a:extLst>
              </a:tr>
              <a:tr h="321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Validation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0.797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0.341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0.236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3.866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490585"/>
                  </a:ext>
                </a:extLst>
              </a:tr>
            </a:tbl>
          </a:graphicData>
        </a:graphic>
      </p:graphicFrame>
      <p:pic>
        <p:nvPicPr>
          <p:cNvPr id="9217" name="Picture 1" descr="xgboost_t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91" y="4062845"/>
            <a:ext cx="2727414" cy="266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Farahani\AppData\Local\Microsoft\Windows\INetCache\Content.Word\xgboost_va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78" y="4063463"/>
            <a:ext cx="2763838" cy="26813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59119" y="3732477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94432" y="3732477"/>
            <a:ext cx="147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Validation</a:t>
            </a:r>
            <a:r>
              <a:rPr lang="en-US" dirty="0" smtClean="0"/>
              <a:t> </a:t>
            </a:r>
            <a:r>
              <a:rPr lang="en-US" dirty="0"/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Aim 4: Building and Evaluating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90097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XGBoost</a:t>
            </a:r>
            <a:r>
              <a:rPr lang="en-US" dirty="0" smtClean="0">
                <a:solidFill>
                  <a:srgbClr val="FF0000"/>
                </a:solidFill>
              </a:rPr>
              <a:t> Feature Importance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54497"/>
              </p:ext>
            </p:extLst>
          </p:nvPr>
        </p:nvGraphicFramePr>
        <p:xfrm>
          <a:off x="3690608" y="1524288"/>
          <a:ext cx="3134384" cy="5205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780">
                  <a:extLst>
                    <a:ext uri="{9D8B030D-6E8A-4147-A177-3AD203B41FA5}">
                      <a16:colId xmlns:a16="http://schemas.microsoft.com/office/drawing/2014/main" val="2967137802"/>
                    </a:ext>
                  </a:extLst>
                </a:gridCol>
                <a:gridCol w="1427604">
                  <a:extLst>
                    <a:ext uri="{9D8B030D-6E8A-4147-A177-3AD203B41FA5}">
                      <a16:colId xmlns:a16="http://schemas.microsoft.com/office/drawing/2014/main" val="3580742258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Feature_Name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Importance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293610872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solidFill>
                            <a:srgbClr val="FF0000"/>
                          </a:solidFill>
                          <a:effectLst/>
                        </a:rPr>
                        <a:t>day_of_month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FF0000"/>
                          </a:solidFill>
                          <a:effectLst/>
                        </a:rPr>
                        <a:t>0.214118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423303254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solidFill>
                            <a:srgbClr val="FF0000"/>
                          </a:solidFill>
                          <a:effectLst/>
                        </a:rPr>
                        <a:t>day_of_week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FF0000"/>
                          </a:solidFill>
                          <a:effectLst/>
                        </a:rPr>
                        <a:t>0.119769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149791752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solidFill>
                            <a:srgbClr val="FF0000"/>
                          </a:solidFill>
                          <a:effectLst/>
                        </a:rPr>
                        <a:t>dropoff_longitude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FF0000"/>
                          </a:solidFill>
                          <a:effectLst/>
                        </a:rPr>
                        <a:t>0.113163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36293018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solidFill>
                            <a:srgbClr val="FF0000"/>
                          </a:solidFill>
                          <a:effectLst/>
                        </a:rPr>
                        <a:t>pickup_longitude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FF0000"/>
                          </a:solidFill>
                          <a:effectLst/>
                        </a:rPr>
                        <a:t>0.111971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294283120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solidFill>
                            <a:srgbClr val="FF0000"/>
                          </a:solidFill>
                          <a:effectLst/>
                        </a:rPr>
                        <a:t>dropoff_latitude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rgbClr val="FF0000"/>
                          </a:solidFill>
                          <a:effectLst/>
                        </a:rPr>
                        <a:t>0.111628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234685654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solidFill>
                            <a:srgbClr val="FF0000"/>
                          </a:solidFill>
                          <a:effectLst/>
                        </a:rPr>
                        <a:t>pickup_latitude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rgbClr val="FF0000"/>
                          </a:solidFill>
                          <a:effectLst/>
                        </a:rPr>
                        <a:t>0.111480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120166776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passenger_count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0.111322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114058692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pick_month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0.034971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328654876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hour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0.016167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368748818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weekday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0.011789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40672371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vendor_id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0.009752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29992992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distance_haversine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0.009735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118683073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all_precip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0.007195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153084293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fast_hour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0.006275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401746481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distance_manhattan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0.005924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7365843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holiday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0.004738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255962984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has_precip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0.000000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77" marR="60277" marT="30456" marB="30456" anchor="ctr"/>
                </a:tc>
                <a:extLst>
                  <a:ext uri="{0D108BD9-81ED-4DB2-BD59-A6C34878D82A}">
                    <a16:rowId xmlns:a16="http://schemas.microsoft.com/office/drawing/2014/main" val="299668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6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Aim 4: Building and Evaluating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191924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Random Forest </a:t>
            </a:r>
            <a:r>
              <a:rPr lang="en-US" dirty="0" err="1" smtClean="0">
                <a:solidFill>
                  <a:srgbClr val="FF0000"/>
                </a:solidFill>
              </a:rPr>
              <a:t>Regressor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evaluation metrics are better than Linear regression, but not better than </a:t>
            </a:r>
            <a:r>
              <a:rPr lang="en-US" dirty="0" err="1" smtClean="0"/>
              <a:t>XGBoost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07505"/>
              </p:ext>
            </p:extLst>
          </p:nvPr>
        </p:nvGraphicFramePr>
        <p:xfrm>
          <a:off x="415348" y="1842508"/>
          <a:ext cx="7492133" cy="1025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9734">
                  <a:extLst>
                    <a:ext uri="{9D8B030D-6E8A-4147-A177-3AD203B41FA5}">
                      <a16:colId xmlns:a16="http://schemas.microsoft.com/office/drawing/2014/main" val="262460780"/>
                    </a:ext>
                  </a:extLst>
                </a:gridCol>
                <a:gridCol w="1069734">
                  <a:extLst>
                    <a:ext uri="{9D8B030D-6E8A-4147-A177-3AD203B41FA5}">
                      <a16:colId xmlns:a16="http://schemas.microsoft.com/office/drawing/2014/main" val="1590278013"/>
                    </a:ext>
                  </a:extLst>
                </a:gridCol>
                <a:gridCol w="1070533">
                  <a:extLst>
                    <a:ext uri="{9D8B030D-6E8A-4147-A177-3AD203B41FA5}">
                      <a16:colId xmlns:a16="http://schemas.microsoft.com/office/drawing/2014/main" val="304208383"/>
                    </a:ext>
                  </a:extLst>
                </a:gridCol>
                <a:gridCol w="1070533">
                  <a:extLst>
                    <a:ext uri="{9D8B030D-6E8A-4147-A177-3AD203B41FA5}">
                      <a16:colId xmlns:a16="http://schemas.microsoft.com/office/drawing/2014/main" val="1933136582"/>
                    </a:ext>
                  </a:extLst>
                </a:gridCol>
                <a:gridCol w="1070533">
                  <a:extLst>
                    <a:ext uri="{9D8B030D-6E8A-4147-A177-3AD203B41FA5}">
                      <a16:colId xmlns:a16="http://schemas.microsoft.com/office/drawing/2014/main" val="225082336"/>
                    </a:ext>
                  </a:extLst>
                </a:gridCol>
                <a:gridCol w="1070533">
                  <a:extLst>
                    <a:ext uri="{9D8B030D-6E8A-4147-A177-3AD203B41FA5}">
                      <a16:colId xmlns:a16="http://schemas.microsoft.com/office/drawing/2014/main" val="557534596"/>
                    </a:ext>
                  </a:extLst>
                </a:gridCol>
                <a:gridCol w="1070533">
                  <a:extLst>
                    <a:ext uri="{9D8B030D-6E8A-4147-A177-3AD203B41FA5}">
                      <a16:colId xmlns:a16="http://schemas.microsoft.com/office/drawing/2014/main" val="1094898085"/>
                    </a:ext>
                  </a:extLst>
                </a:gridCol>
              </a:tblGrid>
              <a:tr h="363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RMSLE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Norm_Bias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Norm_Error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63461"/>
                  </a:ext>
                </a:extLst>
              </a:tr>
              <a:tr h="297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0.794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0.343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0.000008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0.383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025613"/>
                  </a:ext>
                </a:extLst>
              </a:tr>
              <a:tr h="363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Validation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0.361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0.256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4.191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79945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7375" y="3732213"/>
            <a:ext cx="738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6" name="Picture 2" descr="rf_t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27" y="4096511"/>
            <a:ext cx="2675191" cy="263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Farahani\AppData\Local\Microsoft\Windows\INetCache\Content.Word\RF_va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38" y="4096511"/>
            <a:ext cx="2699931" cy="25816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610804" y="3773898"/>
            <a:ext cx="993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Set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39044" y="3776147"/>
            <a:ext cx="147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Validation </a:t>
            </a:r>
            <a:r>
              <a:rPr lang="en-US" dirty="0"/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Aim 4: Building and Evaluating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90097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Random Forest Feature Importance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2290" name="Picture 2" descr="random_forest_feat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27" y="1804946"/>
            <a:ext cx="5735782" cy="496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9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Aim 4: Building and Evaluating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3" y="1472334"/>
            <a:ext cx="7164231" cy="4351338"/>
          </a:xfrm>
        </p:spPr>
        <p:txBody>
          <a:bodyPr>
            <a:normAutofit/>
          </a:bodyPr>
          <a:lstStyle/>
          <a:p>
            <a:r>
              <a:rPr lang="en-US" spc="-8" dirty="0" err="1" smtClean="0">
                <a:solidFill>
                  <a:srgbClr val="FF0000"/>
                </a:solidFill>
              </a:rPr>
              <a:t>LightGBM</a:t>
            </a:r>
            <a:endParaRPr lang="en-US" spc="-8" dirty="0" smtClean="0">
              <a:solidFill>
                <a:srgbClr val="FF0000"/>
              </a:solidFill>
            </a:endParaRPr>
          </a:p>
          <a:p>
            <a:pPr marL="681038" marR="330518" lvl="1" indent="-214313">
              <a:spcBef>
                <a:spcPts val="75"/>
              </a:spcBef>
              <a:buFont typeface="Arial"/>
              <a:buChar char="•"/>
              <a:tabLst>
                <a:tab pos="223361" algn="l"/>
                <a:tab pos="223838" algn="l"/>
              </a:tabLst>
            </a:pPr>
            <a:r>
              <a:rPr lang="en-US" sz="2200" spc="-4" dirty="0" err="1">
                <a:cs typeface="Carlito"/>
              </a:rPr>
              <a:t>LightGBM</a:t>
            </a:r>
            <a:r>
              <a:rPr lang="en-US" sz="2200" spc="-4" dirty="0">
                <a:cs typeface="Carlito"/>
              </a:rPr>
              <a:t> </a:t>
            </a:r>
            <a:r>
              <a:rPr lang="en-US" sz="2200" dirty="0">
                <a:cs typeface="Carlito"/>
              </a:rPr>
              <a:t>is a </a:t>
            </a:r>
            <a:r>
              <a:rPr lang="en-US" sz="2200" spc="-11" dirty="0">
                <a:cs typeface="Carlito"/>
              </a:rPr>
              <a:t>fast, </a:t>
            </a:r>
            <a:r>
              <a:rPr lang="en-US" sz="2200" spc="-8" dirty="0">
                <a:cs typeface="Carlito"/>
              </a:rPr>
              <a:t>distributed </a:t>
            </a:r>
            <a:r>
              <a:rPr lang="en-US" sz="2200" spc="-4" dirty="0">
                <a:cs typeface="Carlito"/>
              </a:rPr>
              <a:t>high  </a:t>
            </a:r>
            <a:r>
              <a:rPr lang="en-US" sz="2200" spc="-8" dirty="0">
                <a:cs typeface="Carlito"/>
              </a:rPr>
              <a:t>performance </a:t>
            </a:r>
            <a:r>
              <a:rPr lang="en-US" sz="2200" spc="-11" dirty="0">
                <a:cs typeface="Carlito"/>
              </a:rPr>
              <a:t>gradient </a:t>
            </a:r>
            <a:r>
              <a:rPr lang="en-US" sz="2200" spc="-4" dirty="0">
                <a:cs typeface="Carlito"/>
              </a:rPr>
              <a:t>boosting  </a:t>
            </a:r>
            <a:r>
              <a:rPr lang="en-US" sz="2200" spc="-8" dirty="0">
                <a:cs typeface="Carlito"/>
              </a:rPr>
              <a:t>framework</a:t>
            </a:r>
            <a:r>
              <a:rPr lang="en-US" sz="2200" spc="-8" dirty="0" smtClean="0">
                <a:cs typeface="Carlito"/>
              </a:rPr>
              <a:t>.</a:t>
            </a:r>
          </a:p>
          <a:p>
            <a:pPr marL="681038" marR="330518" lvl="1" indent="-214313">
              <a:spcBef>
                <a:spcPts val="75"/>
              </a:spcBef>
              <a:buFont typeface="Arial"/>
              <a:buChar char="•"/>
              <a:tabLst>
                <a:tab pos="223361" algn="l"/>
                <a:tab pos="223838" algn="l"/>
              </a:tabLst>
            </a:pPr>
            <a:endParaRPr lang="en-US" sz="2200" dirty="0">
              <a:cs typeface="Carlito"/>
            </a:endParaRPr>
          </a:p>
          <a:p>
            <a:pPr marL="681038" marR="3810" lvl="1" indent="-214313">
              <a:buFont typeface="Arial"/>
              <a:buChar char="•"/>
              <a:tabLst>
                <a:tab pos="223361" algn="l"/>
                <a:tab pos="223838" algn="l"/>
              </a:tabLst>
            </a:pPr>
            <a:r>
              <a:rPr lang="en-US" sz="2200" spc="-4" dirty="0" err="1">
                <a:cs typeface="Carlito"/>
              </a:rPr>
              <a:t>LightGBM</a:t>
            </a:r>
            <a:r>
              <a:rPr lang="en-US" sz="2200" spc="-4" dirty="0">
                <a:cs typeface="Carlito"/>
              </a:rPr>
              <a:t> </a:t>
            </a:r>
            <a:r>
              <a:rPr lang="en-US" sz="2200" dirty="0">
                <a:cs typeface="Carlito"/>
              </a:rPr>
              <a:t>is </a:t>
            </a:r>
            <a:r>
              <a:rPr lang="en-US" sz="2200" spc="-4" dirty="0">
                <a:cs typeface="Carlito"/>
              </a:rPr>
              <a:t>based </a:t>
            </a:r>
            <a:r>
              <a:rPr lang="en-US" sz="2200" dirty="0">
                <a:cs typeface="Carlito"/>
              </a:rPr>
              <a:t>on </a:t>
            </a:r>
            <a:r>
              <a:rPr lang="en-US" sz="2200" spc="-4" dirty="0">
                <a:cs typeface="Carlito"/>
              </a:rPr>
              <a:t>decision </a:t>
            </a:r>
            <a:r>
              <a:rPr lang="en-US" sz="2200" spc="-8" dirty="0">
                <a:cs typeface="Carlito"/>
              </a:rPr>
              <a:t>tree  </a:t>
            </a:r>
            <a:r>
              <a:rPr lang="en-US" sz="2200" spc="-4" dirty="0">
                <a:cs typeface="Carlito"/>
              </a:rPr>
              <a:t>algorithm. But </a:t>
            </a:r>
            <a:r>
              <a:rPr lang="en-US" sz="2200" dirty="0">
                <a:cs typeface="Carlito"/>
              </a:rPr>
              <a:t>it </a:t>
            </a:r>
            <a:r>
              <a:rPr lang="en-US" sz="2200" spc="-4" dirty="0">
                <a:cs typeface="Carlito"/>
              </a:rPr>
              <a:t>splits the </a:t>
            </a:r>
            <a:r>
              <a:rPr lang="en-US" sz="2200" spc="-8" dirty="0">
                <a:cs typeface="Carlito"/>
              </a:rPr>
              <a:t>tree leaf </a:t>
            </a:r>
            <a:r>
              <a:rPr lang="en-US" sz="2200" spc="-8" dirty="0" smtClean="0">
                <a:cs typeface="Carlito"/>
              </a:rPr>
              <a:t> </a:t>
            </a:r>
            <a:r>
              <a:rPr lang="en-US" sz="2200" spc="-4" dirty="0" smtClean="0">
                <a:cs typeface="Carlito"/>
              </a:rPr>
              <a:t>wise </a:t>
            </a:r>
            <a:r>
              <a:rPr lang="en-US" sz="2200" spc="-11" dirty="0">
                <a:cs typeface="Carlito"/>
              </a:rPr>
              <a:t>rather </a:t>
            </a:r>
            <a:r>
              <a:rPr lang="en-US" sz="2200" spc="-4" dirty="0">
                <a:cs typeface="Carlito"/>
              </a:rPr>
              <a:t>then </a:t>
            </a:r>
            <a:r>
              <a:rPr lang="en-US" sz="2200" spc="-8" dirty="0">
                <a:cs typeface="Carlito"/>
              </a:rPr>
              <a:t>level </a:t>
            </a:r>
            <a:r>
              <a:rPr lang="en-US" sz="2200" spc="-4" dirty="0">
                <a:cs typeface="Carlito"/>
              </a:rPr>
              <a:t>wise </a:t>
            </a:r>
            <a:r>
              <a:rPr lang="en-US" sz="2200" spc="-11" dirty="0">
                <a:cs typeface="Carlito"/>
              </a:rPr>
              <a:t>like </a:t>
            </a:r>
            <a:r>
              <a:rPr lang="en-US" sz="2200" spc="-4" dirty="0">
                <a:cs typeface="Carlito"/>
              </a:rPr>
              <a:t>other  boosting algorithm. So when </a:t>
            </a:r>
            <a:r>
              <a:rPr lang="en-US" sz="2200" spc="-8" dirty="0">
                <a:cs typeface="Carlito"/>
              </a:rPr>
              <a:t>growing  </a:t>
            </a:r>
            <a:r>
              <a:rPr lang="en-US" sz="2200" dirty="0">
                <a:cs typeface="Carlito"/>
              </a:rPr>
              <a:t>on </a:t>
            </a:r>
            <a:r>
              <a:rPr lang="en-US" sz="2200" spc="-4" dirty="0">
                <a:cs typeface="Carlito"/>
              </a:rPr>
              <a:t>the same </a:t>
            </a:r>
            <a:r>
              <a:rPr lang="en-US" sz="2200" spc="-8" dirty="0">
                <a:cs typeface="Carlito"/>
              </a:rPr>
              <a:t>leaf </a:t>
            </a:r>
            <a:r>
              <a:rPr lang="en-US" sz="2200" dirty="0">
                <a:cs typeface="Carlito"/>
              </a:rPr>
              <a:t>in </a:t>
            </a:r>
            <a:r>
              <a:rPr lang="en-US" sz="2200" spc="-8" dirty="0">
                <a:cs typeface="Carlito"/>
              </a:rPr>
              <a:t>Light </a:t>
            </a:r>
            <a:r>
              <a:rPr lang="en-US" sz="2200" spc="-4" dirty="0">
                <a:cs typeface="Carlito"/>
              </a:rPr>
              <a:t>GBM, the </a:t>
            </a:r>
            <a:r>
              <a:rPr lang="en-US" sz="2200" spc="-4" dirty="0" smtClean="0">
                <a:cs typeface="Carlito"/>
              </a:rPr>
              <a:t>leaf-wise </a:t>
            </a:r>
            <a:r>
              <a:rPr lang="en-US" sz="2200" spc="-4" dirty="0">
                <a:cs typeface="Carlito"/>
              </a:rPr>
              <a:t>algorithm </a:t>
            </a:r>
            <a:r>
              <a:rPr lang="en-US" sz="2200" spc="-8" dirty="0">
                <a:cs typeface="Carlito"/>
              </a:rPr>
              <a:t>can reduce more </a:t>
            </a:r>
            <a:r>
              <a:rPr lang="en-US" sz="2200" dirty="0">
                <a:cs typeface="Carlito"/>
              </a:rPr>
              <a:t>loss  </a:t>
            </a:r>
            <a:r>
              <a:rPr lang="en-US" sz="2200" spc="-4" dirty="0">
                <a:cs typeface="Carlito"/>
              </a:rPr>
              <a:t>than the level-wise algorithm and  hence results </a:t>
            </a:r>
            <a:r>
              <a:rPr lang="en-US" sz="2200" dirty="0">
                <a:cs typeface="Carlito"/>
              </a:rPr>
              <a:t>in </a:t>
            </a:r>
            <a:r>
              <a:rPr lang="en-US" sz="2200" spc="-4" dirty="0">
                <a:cs typeface="Carlito"/>
              </a:rPr>
              <a:t>much </a:t>
            </a:r>
            <a:r>
              <a:rPr lang="en-US" sz="2200" spc="-11" dirty="0">
                <a:cs typeface="Carlito"/>
              </a:rPr>
              <a:t>better </a:t>
            </a:r>
            <a:r>
              <a:rPr lang="en-US" sz="2200" spc="-8" dirty="0">
                <a:cs typeface="Carlito"/>
              </a:rPr>
              <a:t>accuracy  </a:t>
            </a:r>
            <a:r>
              <a:rPr lang="en-US" sz="2200" spc="-4" dirty="0">
                <a:cs typeface="Carlito"/>
              </a:rPr>
              <a:t>which </a:t>
            </a:r>
            <a:r>
              <a:rPr lang="en-US" sz="2200" spc="-8" dirty="0">
                <a:cs typeface="Carlito"/>
              </a:rPr>
              <a:t>can </a:t>
            </a:r>
            <a:r>
              <a:rPr lang="en-US" sz="2200" spc="-11" dirty="0">
                <a:cs typeface="Carlito"/>
              </a:rPr>
              <a:t>rarely </a:t>
            </a:r>
            <a:r>
              <a:rPr lang="en-US" sz="2200" spc="-4" dirty="0">
                <a:cs typeface="Carlito"/>
              </a:rPr>
              <a:t>be </a:t>
            </a:r>
            <a:r>
              <a:rPr lang="en-US" sz="2200" spc="-8" dirty="0">
                <a:cs typeface="Carlito"/>
              </a:rPr>
              <a:t>achieved by </a:t>
            </a:r>
            <a:r>
              <a:rPr lang="en-US" sz="2200" spc="-11" dirty="0">
                <a:cs typeface="Carlito"/>
              </a:rPr>
              <a:t>any </a:t>
            </a:r>
            <a:r>
              <a:rPr lang="en-US" sz="2200" dirty="0">
                <a:cs typeface="Carlito"/>
              </a:rPr>
              <a:t>of  </a:t>
            </a:r>
            <a:r>
              <a:rPr lang="en-US" sz="2200" spc="-4" dirty="0">
                <a:cs typeface="Carlito"/>
              </a:rPr>
              <a:t>the </a:t>
            </a:r>
            <a:r>
              <a:rPr lang="en-US" sz="2200" spc="-8" dirty="0">
                <a:cs typeface="Carlito"/>
              </a:rPr>
              <a:t>existing </a:t>
            </a:r>
            <a:r>
              <a:rPr lang="en-US" sz="2200" spc="-4" dirty="0">
                <a:cs typeface="Carlito"/>
              </a:rPr>
              <a:t>boosting</a:t>
            </a:r>
            <a:r>
              <a:rPr lang="en-US" sz="2200" spc="-8" dirty="0">
                <a:cs typeface="Carlito"/>
              </a:rPr>
              <a:t> </a:t>
            </a:r>
            <a:r>
              <a:rPr lang="en-US" sz="2200" spc="-4" dirty="0">
                <a:cs typeface="Carlito"/>
              </a:rPr>
              <a:t>algorithms.</a:t>
            </a:r>
            <a:endParaRPr lang="en-US" sz="2200" dirty="0">
              <a:cs typeface="Carlito"/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bject 5"/>
          <p:cNvSpPr/>
          <p:nvPr/>
        </p:nvSpPr>
        <p:spPr>
          <a:xfrm>
            <a:off x="8302221" y="2578017"/>
            <a:ext cx="2522402" cy="132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6"/>
          <p:cNvSpPr/>
          <p:nvPr/>
        </p:nvSpPr>
        <p:spPr>
          <a:xfrm>
            <a:off x="7858992" y="4244296"/>
            <a:ext cx="3509580" cy="1730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8"/>
          <p:cNvSpPr/>
          <p:nvPr/>
        </p:nvSpPr>
        <p:spPr>
          <a:xfrm>
            <a:off x="8773392" y="961625"/>
            <a:ext cx="1366101" cy="1361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TextBox 6"/>
          <p:cNvSpPr txBox="1"/>
          <p:nvPr/>
        </p:nvSpPr>
        <p:spPr>
          <a:xfrm>
            <a:off x="318653" y="5731958"/>
            <a:ext cx="773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This model does not converge for our dataset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4" dirty="0">
                <a:solidFill>
                  <a:srgbClr val="000000"/>
                </a:solidFill>
                <a:cs typeface="Carlito"/>
              </a:rPr>
              <a:t>In this </a:t>
            </a:r>
            <a:r>
              <a:rPr lang="en-US" spc="-8" dirty="0">
                <a:solidFill>
                  <a:srgbClr val="000000"/>
                </a:solidFill>
                <a:cs typeface="Carlito"/>
              </a:rPr>
              <a:t>project, </a:t>
            </a:r>
            <a:r>
              <a:rPr lang="en-US" spc="-11" dirty="0">
                <a:solidFill>
                  <a:srgbClr val="000000"/>
                </a:solidFill>
                <a:cs typeface="Carlito"/>
              </a:rPr>
              <a:t>we </a:t>
            </a:r>
            <a:r>
              <a:rPr lang="en-US" spc="-4" dirty="0" smtClean="0">
                <a:solidFill>
                  <a:srgbClr val="000000"/>
                </a:solidFill>
                <a:cs typeface="Carlito"/>
              </a:rPr>
              <a:t>tried </a:t>
            </a:r>
            <a:r>
              <a:rPr lang="en-US" spc="-11" dirty="0" smtClean="0">
                <a:solidFill>
                  <a:srgbClr val="000000"/>
                </a:solidFill>
                <a:cs typeface="Carlito"/>
              </a:rPr>
              <a:t>to </a:t>
            </a:r>
            <a:r>
              <a:rPr lang="en-US" spc="-8" dirty="0">
                <a:solidFill>
                  <a:srgbClr val="000000"/>
                </a:solidFill>
                <a:cs typeface="Carlito"/>
              </a:rPr>
              <a:t>predict </a:t>
            </a:r>
            <a:r>
              <a:rPr lang="en-US" spc="-4" dirty="0">
                <a:solidFill>
                  <a:srgbClr val="000000"/>
                </a:solidFill>
                <a:cs typeface="Carlito"/>
              </a:rPr>
              <a:t>the trip </a:t>
            </a:r>
            <a:r>
              <a:rPr lang="en-US" spc="-11" dirty="0">
                <a:solidFill>
                  <a:srgbClr val="000000"/>
                </a:solidFill>
                <a:cs typeface="Carlito"/>
              </a:rPr>
              <a:t>duration </a:t>
            </a:r>
            <a:r>
              <a:rPr lang="en-US" dirty="0">
                <a:solidFill>
                  <a:srgbClr val="000000"/>
                </a:solidFill>
                <a:cs typeface="Carlito"/>
              </a:rPr>
              <a:t>of </a:t>
            </a:r>
            <a:r>
              <a:rPr lang="en-US" spc="-4" dirty="0">
                <a:solidFill>
                  <a:srgbClr val="000000"/>
                </a:solidFill>
                <a:cs typeface="Carlito"/>
              </a:rPr>
              <a:t>a </a:t>
            </a:r>
            <a:r>
              <a:rPr lang="en-US" spc="-11" dirty="0">
                <a:solidFill>
                  <a:srgbClr val="000000"/>
                </a:solidFill>
                <a:cs typeface="Carlito"/>
              </a:rPr>
              <a:t>taxi </a:t>
            </a:r>
            <a:r>
              <a:rPr lang="en-US" spc="-4" dirty="0">
                <a:solidFill>
                  <a:srgbClr val="000000"/>
                </a:solidFill>
                <a:cs typeface="Carlito"/>
              </a:rPr>
              <a:t>in</a:t>
            </a:r>
            <a:r>
              <a:rPr lang="en-US" spc="83" dirty="0">
                <a:solidFill>
                  <a:srgbClr val="000000"/>
                </a:solidFill>
                <a:cs typeface="Carlito"/>
              </a:rPr>
              <a:t> </a:t>
            </a:r>
            <a:r>
              <a:rPr lang="en-US" spc="-19" dirty="0">
                <a:solidFill>
                  <a:srgbClr val="000000"/>
                </a:solidFill>
                <a:cs typeface="Carlito"/>
              </a:rPr>
              <a:t>NYC</a:t>
            </a:r>
            <a:r>
              <a:rPr lang="en-US" spc="-19" dirty="0" smtClean="0">
                <a:solidFill>
                  <a:srgbClr val="000000"/>
                </a:solidFill>
                <a:cs typeface="Carlito"/>
              </a:rPr>
              <a:t>.</a:t>
            </a:r>
          </a:p>
          <a:p>
            <a:r>
              <a:rPr lang="en-US" spc="-19" dirty="0" smtClean="0">
                <a:solidFill>
                  <a:srgbClr val="000000"/>
                </a:solidFill>
                <a:cs typeface="Carlito"/>
              </a:rPr>
              <a:t>We did some feature engineering like adding new features and separate categorical and numerical features</a:t>
            </a:r>
          </a:p>
          <a:p>
            <a:r>
              <a:rPr lang="en-US" spc="-19" dirty="0" smtClean="0">
                <a:solidFill>
                  <a:srgbClr val="000000"/>
                </a:solidFill>
              </a:rPr>
              <a:t>We did </a:t>
            </a:r>
            <a:r>
              <a:rPr lang="en-US" spc="-19" dirty="0" err="1" smtClean="0">
                <a:solidFill>
                  <a:srgbClr val="000000"/>
                </a:solidFill>
              </a:rPr>
              <a:t>hyperparameter</a:t>
            </a:r>
            <a:r>
              <a:rPr lang="en-US" spc="-19" dirty="0" smtClean="0">
                <a:solidFill>
                  <a:srgbClr val="000000"/>
                </a:solidFill>
              </a:rPr>
              <a:t> tuning and optimization for models</a:t>
            </a:r>
          </a:p>
          <a:p>
            <a:r>
              <a:rPr lang="en-US" spc="-8" dirty="0" err="1" smtClean="0">
                <a:cs typeface="Carlito"/>
              </a:rPr>
              <a:t>XGBoost</a:t>
            </a:r>
            <a:r>
              <a:rPr lang="en-US" spc="-8" dirty="0" smtClean="0">
                <a:cs typeface="Carlito"/>
              </a:rPr>
              <a:t> </a:t>
            </a:r>
            <a:r>
              <a:rPr lang="en-US" spc="-4" dirty="0" smtClean="0">
                <a:cs typeface="Carlito"/>
              </a:rPr>
              <a:t>is the </a:t>
            </a:r>
            <a:r>
              <a:rPr lang="en-US" spc="-8" dirty="0" smtClean="0">
                <a:cs typeface="Carlito"/>
              </a:rPr>
              <a:t>best </a:t>
            </a:r>
            <a:r>
              <a:rPr lang="en-US" spc="-4" dirty="0" smtClean="0">
                <a:cs typeface="Carlito"/>
              </a:rPr>
              <a:t>model </a:t>
            </a:r>
            <a:r>
              <a:rPr lang="en-US" spc="-11" dirty="0" smtClean="0">
                <a:cs typeface="Carlito"/>
              </a:rPr>
              <a:t>to </a:t>
            </a:r>
            <a:r>
              <a:rPr lang="en-US" spc="-8" dirty="0" smtClean="0">
                <a:cs typeface="Carlito"/>
              </a:rPr>
              <a:t>predict </a:t>
            </a:r>
            <a:r>
              <a:rPr lang="en-US" spc="-4" dirty="0" smtClean="0">
                <a:cs typeface="Carlito"/>
              </a:rPr>
              <a:t>the trip </a:t>
            </a:r>
            <a:r>
              <a:rPr lang="en-US" spc="-11" dirty="0" smtClean="0">
                <a:cs typeface="Carlito"/>
              </a:rPr>
              <a:t>duration for </a:t>
            </a:r>
            <a:r>
              <a:rPr lang="en-US" spc="-4" dirty="0" smtClean="0">
                <a:cs typeface="Carlito"/>
              </a:rPr>
              <a:t>a  particular</a:t>
            </a:r>
            <a:r>
              <a:rPr lang="en-US" spc="-8" dirty="0" smtClean="0">
                <a:cs typeface="Carlito"/>
              </a:rPr>
              <a:t> </a:t>
            </a:r>
            <a:r>
              <a:rPr lang="en-US" spc="-11" dirty="0" smtClean="0">
                <a:cs typeface="Carlito"/>
              </a:rPr>
              <a:t>taxi.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655"/>
            <a:ext cx="11094027" cy="5777345"/>
          </a:xfrm>
        </p:spPr>
        <p:txBody>
          <a:bodyPr>
            <a:noAutofit/>
          </a:bodyPr>
          <a:lstStyle/>
          <a:p>
            <a:pPr marL="266700" indent="-257175" algn="just">
              <a:spcBef>
                <a:spcPts val="79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4" dirty="0">
                <a:solidFill>
                  <a:srgbClr val="0070C0"/>
                </a:solidFill>
                <a:latin typeface="Carlito"/>
                <a:cs typeface="Carlito"/>
              </a:rPr>
              <a:t>i</a:t>
            </a:r>
            <a:r>
              <a:rPr lang="en-US" sz="2400" spc="-4" dirty="0" smtClean="0">
                <a:solidFill>
                  <a:srgbClr val="0070C0"/>
                </a:solidFill>
                <a:latin typeface="Carlito"/>
                <a:cs typeface="Carlito"/>
              </a:rPr>
              <a:t>d</a:t>
            </a:r>
            <a:r>
              <a:rPr lang="en-US" sz="2000" spc="-4" dirty="0" smtClean="0">
                <a:latin typeface="Carlito"/>
                <a:cs typeface="Carlito"/>
              </a:rPr>
              <a:t>: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a </a:t>
            </a:r>
            <a:r>
              <a:rPr lang="en-US" sz="2000" spc="-4" dirty="0">
                <a:latin typeface="Carlito"/>
                <a:cs typeface="Carlito"/>
              </a:rPr>
              <a:t>unique identifier </a:t>
            </a:r>
            <a:r>
              <a:rPr lang="en-US" sz="2000" spc="-15" dirty="0">
                <a:latin typeface="Carlito"/>
                <a:cs typeface="Carlito"/>
              </a:rPr>
              <a:t>for </a:t>
            </a:r>
            <a:r>
              <a:rPr lang="en-US" sz="2000" spc="-4" dirty="0">
                <a:latin typeface="Carlito"/>
                <a:cs typeface="Carlito"/>
              </a:rPr>
              <a:t>each</a:t>
            </a:r>
            <a:r>
              <a:rPr lang="en-US" sz="2000" spc="-23" dirty="0">
                <a:latin typeface="Carlito"/>
                <a:cs typeface="Carlito"/>
              </a:rPr>
              <a:t> </a:t>
            </a:r>
            <a:r>
              <a:rPr lang="en-US" sz="2000" spc="-4" dirty="0" smtClean="0">
                <a:latin typeface="Carlito"/>
                <a:cs typeface="Carlito"/>
              </a:rPr>
              <a:t>trip</a:t>
            </a:r>
          </a:p>
          <a:p>
            <a:pPr marL="266700" indent="-257175" algn="just">
              <a:spcBef>
                <a:spcPts val="79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4" dirty="0" err="1" smtClean="0">
                <a:solidFill>
                  <a:srgbClr val="0070C0"/>
                </a:solidFill>
                <a:latin typeface="Carlito"/>
                <a:cs typeface="Carlito"/>
              </a:rPr>
              <a:t>vendor_id</a:t>
            </a:r>
            <a:r>
              <a:rPr lang="en-US" sz="2400" dirty="0" smtClean="0">
                <a:latin typeface="Carlito"/>
                <a:cs typeface="Carlito"/>
              </a:rPr>
              <a:t>:</a:t>
            </a:r>
            <a:r>
              <a:rPr lang="en-US" sz="2000" dirty="0" smtClean="0">
                <a:latin typeface="Carlito"/>
                <a:cs typeface="Carlito"/>
              </a:rPr>
              <a:t> a </a:t>
            </a:r>
            <a:r>
              <a:rPr lang="en-US" sz="2000" spc="-8" dirty="0" smtClean="0">
                <a:latin typeface="Carlito"/>
                <a:cs typeface="Carlito"/>
              </a:rPr>
              <a:t>code indicating </a:t>
            </a:r>
            <a:r>
              <a:rPr lang="en-US" sz="2000" spc="-4" dirty="0" smtClean="0">
                <a:latin typeface="Carlito"/>
                <a:cs typeface="Carlito"/>
              </a:rPr>
              <a:t>the </a:t>
            </a:r>
            <a:r>
              <a:rPr lang="en-US" sz="2000" spc="-8" dirty="0" smtClean="0">
                <a:latin typeface="Carlito"/>
                <a:cs typeface="Carlito"/>
              </a:rPr>
              <a:t>provider associated </a:t>
            </a:r>
            <a:r>
              <a:rPr lang="en-US" sz="2000" spc="-4" dirty="0" smtClean="0">
                <a:latin typeface="Carlito"/>
                <a:cs typeface="Carlito"/>
              </a:rPr>
              <a:t>with the trip</a:t>
            </a:r>
            <a:r>
              <a:rPr lang="en-US" sz="2000" spc="26" dirty="0" smtClean="0">
                <a:latin typeface="Carlito"/>
                <a:cs typeface="Carlito"/>
              </a:rPr>
              <a:t> </a:t>
            </a:r>
            <a:r>
              <a:rPr lang="en-US" sz="2000" spc="-15" dirty="0" smtClean="0">
                <a:latin typeface="Carlito"/>
                <a:cs typeface="Carlito"/>
              </a:rPr>
              <a:t>record</a:t>
            </a:r>
            <a:endParaRPr lang="en-US" sz="2000" dirty="0" smtClean="0">
              <a:latin typeface="Carlito"/>
              <a:cs typeface="Carlito"/>
            </a:endParaRPr>
          </a:p>
          <a:p>
            <a:pPr marL="266700" indent="-257175" algn="just">
              <a:spcBef>
                <a:spcPts val="79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8" dirty="0" err="1" smtClean="0">
                <a:solidFill>
                  <a:srgbClr val="0070C0"/>
                </a:solidFill>
                <a:latin typeface="Carlito"/>
                <a:cs typeface="Carlito"/>
              </a:rPr>
              <a:t>pickup_datetime</a:t>
            </a:r>
            <a:r>
              <a:rPr lang="en-US" sz="2400" spc="-8" dirty="0" smtClean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r>
              <a:rPr lang="en-US" sz="2000" spc="-8" dirty="0" smtClean="0">
                <a:latin typeface="Carlito"/>
                <a:cs typeface="Carlito"/>
              </a:rPr>
              <a:t> </a:t>
            </a:r>
            <a:r>
              <a:rPr lang="en-US" sz="2000" spc="-11" dirty="0" smtClean="0">
                <a:latin typeface="Carlito"/>
                <a:cs typeface="Carlito"/>
              </a:rPr>
              <a:t>date </a:t>
            </a:r>
            <a:r>
              <a:rPr lang="en-US" sz="2000" spc="-4" dirty="0" smtClean="0">
                <a:latin typeface="Carlito"/>
                <a:cs typeface="Carlito"/>
              </a:rPr>
              <a:t>and time when the </a:t>
            </a:r>
            <a:r>
              <a:rPr lang="en-US" sz="2000" spc="-8" dirty="0" smtClean="0">
                <a:latin typeface="Carlito"/>
                <a:cs typeface="Carlito"/>
              </a:rPr>
              <a:t>meter was </a:t>
            </a:r>
            <a:r>
              <a:rPr lang="en-US" sz="2000" spc="-11" dirty="0" smtClean="0">
                <a:latin typeface="Carlito"/>
                <a:cs typeface="Carlito"/>
              </a:rPr>
              <a:t>engaged</a:t>
            </a:r>
            <a:endParaRPr lang="en-US" sz="2000" dirty="0">
              <a:latin typeface="Carlito"/>
              <a:cs typeface="Carlito"/>
            </a:endParaRPr>
          </a:p>
          <a:p>
            <a:pPr marL="266700" indent="-257175" algn="just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8" dirty="0" err="1" smtClean="0">
                <a:solidFill>
                  <a:srgbClr val="0070C0"/>
                </a:solidFill>
                <a:latin typeface="Carlito"/>
                <a:cs typeface="Carlito"/>
              </a:rPr>
              <a:t>dropoff_datetime</a:t>
            </a:r>
            <a:r>
              <a:rPr lang="en-US" sz="2400" dirty="0" smtClean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lang="en-US" sz="2000" spc="-11" dirty="0" smtClean="0">
                <a:latin typeface="Carlito"/>
                <a:cs typeface="Carlito"/>
              </a:rPr>
              <a:t>date </a:t>
            </a:r>
            <a:r>
              <a:rPr lang="en-US" sz="2000" spc="-4" dirty="0" smtClean="0">
                <a:latin typeface="Carlito"/>
                <a:cs typeface="Carlito"/>
              </a:rPr>
              <a:t>and time when the </a:t>
            </a:r>
            <a:r>
              <a:rPr lang="en-US" sz="2000" spc="-8" dirty="0" smtClean="0">
                <a:latin typeface="Carlito"/>
                <a:cs typeface="Carlito"/>
              </a:rPr>
              <a:t>meter was</a:t>
            </a:r>
            <a:r>
              <a:rPr lang="en-US" sz="2000" spc="-15" dirty="0" smtClean="0">
                <a:latin typeface="Carlito"/>
                <a:cs typeface="Carlito"/>
              </a:rPr>
              <a:t> </a:t>
            </a:r>
            <a:r>
              <a:rPr lang="en-US" sz="2000" spc="-8" dirty="0" smtClean="0">
                <a:latin typeface="Carlito"/>
                <a:cs typeface="Carlito"/>
              </a:rPr>
              <a:t>disengaged</a:t>
            </a:r>
          </a:p>
          <a:p>
            <a:pPr marL="266700" indent="-257175" algn="just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8" dirty="0" err="1" smtClean="0">
                <a:solidFill>
                  <a:srgbClr val="0070C0"/>
                </a:solidFill>
                <a:latin typeface="Carlito"/>
                <a:cs typeface="Carlito"/>
              </a:rPr>
              <a:t>passenger_count</a:t>
            </a:r>
            <a:r>
              <a:rPr lang="en-US" sz="2400" spc="-8" dirty="0" smtClean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lang="en-US" sz="2000" spc="-4" dirty="0" smtClean="0">
                <a:latin typeface="Carlito"/>
                <a:cs typeface="Carlito"/>
              </a:rPr>
              <a:t>the number of </a:t>
            </a:r>
            <a:r>
              <a:rPr lang="en-US" sz="2000" spc="-8" dirty="0" smtClean="0">
                <a:latin typeface="Carlito"/>
                <a:cs typeface="Carlito"/>
              </a:rPr>
              <a:t>passengers </a:t>
            </a:r>
            <a:r>
              <a:rPr lang="en-US" sz="2000" spc="-4" dirty="0" smtClean="0">
                <a:latin typeface="Carlito"/>
                <a:cs typeface="Carlito"/>
              </a:rPr>
              <a:t>in the </a:t>
            </a:r>
            <a:r>
              <a:rPr lang="en-US" sz="2000" spc="-8" dirty="0" smtClean="0">
                <a:latin typeface="Carlito"/>
                <a:cs typeface="Carlito"/>
              </a:rPr>
              <a:t>vehicle (driver </a:t>
            </a:r>
            <a:r>
              <a:rPr lang="en-US" sz="2000" spc="-11" dirty="0" smtClean="0">
                <a:latin typeface="Carlito"/>
                <a:cs typeface="Carlito"/>
              </a:rPr>
              <a:t>entered  </a:t>
            </a:r>
            <a:r>
              <a:rPr lang="en-US" sz="2000" spc="-8" dirty="0" smtClean="0">
                <a:latin typeface="Carlito"/>
                <a:cs typeface="Carlito"/>
              </a:rPr>
              <a:t>value)</a:t>
            </a:r>
            <a:endParaRPr lang="en-US" sz="2000" dirty="0" smtClean="0">
              <a:latin typeface="Carlito"/>
              <a:cs typeface="Carlito"/>
            </a:endParaRPr>
          </a:p>
          <a:p>
            <a:pPr marL="266700" indent="-257175" algn="just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4" dirty="0" err="1" smtClean="0">
                <a:solidFill>
                  <a:srgbClr val="0070C0"/>
                </a:solidFill>
                <a:latin typeface="Carlito"/>
                <a:cs typeface="Carlito"/>
              </a:rPr>
              <a:t>pickup_longitude</a:t>
            </a:r>
            <a:r>
              <a:rPr lang="en-US" sz="2400" spc="-4" dirty="0" smtClean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lang="en-US" sz="2000" spc="-4" dirty="0" smtClean="0">
                <a:latin typeface="Carlito"/>
                <a:cs typeface="Carlito"/>
              </a:rPr>
              <a:t>the longitude </a:t>
            </a:r>
            <a:r>
              <a:rPr lang="en-US" sz="2000" spc="-8" dirty="0" smtClean="0">
                <a:latin typeface="Carlito"/>
                <a:cs typeface="Carlito"/>
              </a:rPr>
              <a:t>where </a:t>
            </a:r>
            <a:r>
              <a:rPr lang="en-US" sz="2000" spc="-4" dirty="0" smtClean="0">
                <a:latin typeface="Carlito"/>
                <a:cs typeface="Carlito"/>
              </a:rPr>
              <a:t>the </a:t>
            </a:r>
            <a:r>
              <a:rPr lang="en-US" sz="2000" spc="-8" dirty="0" smtClean="0">
                <a:latin typeface="Carlito"/>
                <a:cs typeface="Carlito"/>
              </a:rPr>
              <a:t>meter was</a:t>
            </a:r>
            <a:r>
              <a:rPr lang="en-US" sz="2000" spc="-11" dirty="0" smtClean="0">
                <a:latin typeface="Carlito"/>
                <a:cs typeface="Carlito"/>
              </a:rPr>
              <a:t> engaged</a:t>
            </a:r>
            <a:endParaRPr lang="en-US" sz="2000" dirty="0" smtClean="0">
              <a:latin typeface="Carlito"/>
              <a:cs typeface="Carlito"/>
            </a:endParaRPr>
          </a:p>
          <a:p>
            <a:pPr marL="266700" indent="-257175" algn="just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8" dirty="0" err="1" smtClean="0">
                <a:solidFill>
                  <a:srgbClr val="0070C0"/>
                </a:solidFill>
                <a:latin typeface="Carlito"/>
                <a:cs typeface="Carlito"/>
              </a:rPr>
              <a:t>pickup_latitude</a:t>
            </a:r>
            <a:r>
              <a:rPr lang="en-US" sz="2400" spc="-8" dirty="0" smtClean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lang="en-US" sz="2000" spc="-4" dirty="0" smtClean="0">
                <a:latin typeface="Carlito"/>
                <a:cs typeface="Carlito"/>
              </a:rPr>
              <a:t>the latitude </a:t>
            </a:r>
            <a:r>
              <a:rPr lang="en-US" sz="2000" spc="-8" dirty="0" smtClean="0">
                <a:latin typeface="Carlito"/>
                <a:cs typeface="Carlito"/>
              </a:rPr>
              <a:t>where </a:t>
            </a:r>
            <a:r>
              <a:rPr lang="en-US" sz="2000" spc="-4" dirty="0" smtClean="0">
                <a:latin typeface="Carlito"/>
                <a:cs typeface="Carlito"/>
              </a:rPr>
              <a:t>the </a:t>
            </a:r>
            <a:r>
              <a:rPr lang="en-US" sz="2000" spc="-8" dirty="0" smtClean="0">
                <a:latin typeface="Carlito"/>
                <a:cs typeface="Carlito"/>
              </a:rPr>
              <a:t>meter was</a:t>
            </a:r>
            <a:r>
              <a:rPr lang="en-US" sz="2000" spc="-4" dirty="0" smtClean="0">
                <a:latin typeface="Carlito"/>
                <a:cs typeface="Carlito"/>
              </a:rPr>
              <a:t> </a:t>
            </a:r>
            <a:r>
              <a:rPr lang="en-US" sz="2000" spc="-11" dirty="0" smtClean="0">
                <a:latin typeface="Carlito"/>
                <a:cs typeface="Carlito"/>
              </a:rPr>
              <a:t>engaged</a:t>
            </a:r>
            <a:endParaRPr lang="en-US" sz="2000" dirty="0" smtClean="0">
              <a:latin typeface="Carlito"/>
              <a:cs typeface="Carlito"/>
            </a:endParaRPr>
          </a:p>
          <a:p>
            <a:pPr marL="266700" indent="-257175" algn="just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8" dirty="0" err="1" smtClean="0">
                <a:solidFill>
                  <a:srgbClr val="0070C0"/>
                </a:solidFill>
                <a:latin typeface="Carlito"/>
                <a:cs typeface="Carlito"/>
              </a:rPr>
              <a:t>dropoff_longitude</a:t>
            </a:r>
            <a:r>
              <a:rPr lang="en-US" sz="2400" spc="-8" dirty="0" smtClean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lang="en-US" sz="2000" spc="-4" dirty="0" smtClean="0">
                <a:latin typeface="Carlito"/>
                <a:cs typeface="Carlito"/>
              </a:rPr>
              <a:t>the longitude </a:t>
            </a:r>
            <a:r>
              <a:rPr lang="en-US" sz="2000" spc="-8" dirty="0" smtClean="0">
                <a:latin typeface="Carlito"/>
                <a:cs typeface="Carlito"/>
              </a:rPr>
              <a:t>where </a:t>
            </a:r>
            <a:r>
              <a:rPr lang="en-US" sz="2000" spc="-4" dirty="0" smtClean="0">
                <a:latin typeface="Carlito"/>
                <a:cs typeface="Carlito"/>
              </a:rPr>
              <a:t>the </a:t>
            </a:r>
            <a:r>
              <a:rPr lang="en-US" sz="2000" spc="-8" dirty="0" smtClean="0">
                <a:latin typeface="Carlito"/>
                <a:cs typeface="Carlito"/>
              </a:rPr>
              <a:t>meter was</a:t>
            </a:r>
            <a:r>
              <a:rPr lang="en-US" sz="2000" spc="8" dirty="0" smtClean="0">
                <a:latin typeface="Carlito"/>
                <a:cs typeface="Carlito"/>
              </a:rPr>
              <a:t> </a:t>
            </a:r>
            <a:r>
              <a:rPr lang="en-US" sz="2000" spc="-8" dirty="0" smtClean="0">
                <a:latin typeface="Carlito"/>
                <a:cs typeface="Carlito"/>
              </a:rPr>
              <a:t>disengaged</a:t>
            </a:r>
            <a:endParaRPr lang="en-US" sz="2000" dirty="0" smtClean="0">
              <a:latin typeface="Carlito"/>
              <a:cs typeface="Carlito"/>
            </a:endParaRPr>
          </a:p>
          <a:p>
            <a:pPr marL="266700" indent="-257175" algn="just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8" dirty="0" err="1" smtClean="0">
                <a:solidFill>
                  <a:srgbClr val="0070C0"/>
                </a:solidFill>
                <a:latin typeface="Carlito"/>
                <a:cs typeface="Carlito"/>
              </a:rPr>
              <a:t>dropoff_latitude</a:t>
            </a:r>
            <a:r>
              <a:rPr lang="en-US" sz="2400" spc="-8" dirty="0" smtClean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lang="en-US" sz="2000" spc="-4" dirty="0" smtClean="0">
                <a:latin typeface="Carlito"/>
                <a:cs typeface="Carlito"/>
              </a:rPr>
              <a:t>the latitude </a:t>
            </a:r>
            <a:r>
              <a:rPr lang="en-US" sz="2000" spc="-8" dirty="0" smtClean="0">
                <a:latin typeface="Carlito"/>
                <a:cs typeface="Carlito"/>
              </a:rPr>
              <a:t>where </a:t>
            </a:r>
            <a:r>
              <a:rPr lang="en-US" sz="2000" spc="-4" dirty="0" smtClean="0">
                <a:latin typeface="Carlito"/>
                <a:cs typeface="Carlito"/>
              </a:rPr>
              <a:t>the </a:t>
            </a:r>
            <a:r>
              <a:rPr lang="en-US" sz="2000" spc="-8" dirty="0" smtClean="0">
                <a:latin typeface="Carlito"/>
                <a:cs typeface="Carlito"/>
              </a:rPr>
              <a:t>meter was disengaged</a:t>
            </a:r>
            <a:endParaRPr lang="en-US" sz="2000" dirty="0" smtClean="0">
              <a:latin typeface="Carlito"/>
              <a:cs typeface="Carlito"/>
            </a:endParaRPr>
          </a:p>
          <a:p>
            <a:pPr marL="266700" indent="-257175" algn="just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8" dirty="0" err="1" smtClean="0">
                <a:solidFill>
                  <a:srgbClr val="0070C0"/>
                </a:solidFill>
                <a:latin typeface="Carlito"/>
                <a:cs typeface="Carlito"/>
              </a:rPr>
              <a:t>store_and_fwd_flag</a:t>
            </a:r>
            <a:r>
              <a:rPr lang="en-US" sz="2400" spc="-8" dirty="0" smtClean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lang="en-US" sz="2000" spc="-4" dirty="0" smtClean="0">
                <a:latin typeface="Carlito"/>
                <a:cs typeface="Carlito"/>
              </a:rPr>
              <a:t>This flag </a:t>
            </a:r>
            <a:r>
              <a:rPr lang="en-US" sz="2000" spc="-8" dirty="0" smtClean="0">
                <a:latin typeface="Carlito"/>
                <a:cs typeface="Carlito"/>
              </a:rPr>
              <a:t>indicates </a:t>
            </a:r>
            <a:r>
              <a:rPr lang="en-US" sz="2000" spc="-4" dirty="0" smtClean="0">
                <a:latin typeface="Carlito"/>
                <a:cs typeface="Carlito"/>
              </a:rPr>
              <a:t>whether the trip </a:t>
            </a:r>
            <a:r>
              <a:rPr lang="en-US" sz="2000" spc="-15" dirty="0" smtClean="0">
                <a:latin typeface="Carlito"/>
                <a:cs typeface="Carlito"/>
              </a:rPr>
              <a:t>record </a:t>
            </a:r>
            <a:r>
              <a:rPr lang="en-US" sz="2000" spc="-8" dirty="0" smtClean="0">
                <a:latin typeface="Carlito"/>
                <a:cs typeface="Carlito"/>
              </a:rPr>
              <a:t>was </a:t>
            </a:r>
            <a:r>
              <a:rPr lang="en-US" sz="2000" spc="-4" dirty="0" smtClean="0">
                <a:latin typeface="Carlito"/>
                <a:cs typeface="Carlito"/>
              </a:rPr>
              <a:t>held  in </a:t>
            </a:r>
            <a:r>
              <a:rPr lang="en-US" sz="2000" spc="-8" dirty="0" smtClean="0">
                <a:latin typeface="Carlito"/>
                <a:cs typeface="Carlito"/>
              </a:rPr>
              <a:t>vehicle </a:t>
            </a:r>
            <a:r>
              <a:rPr lang="en-US" sz="2000" spc="-4" dirty="0" smtClean="0">
                <a:latin typeface="Carlito"/>
                <a:cs typeface="Carlito"/>
              </a:rPr>
              <a:t>memory </a:t>
            </a:r>
            <a:r>
              <a:rPr lang="en-US" sz="2000" spc="-15" dirty="0" smtClean="0">
                <a:latin typeface="Carlito"/>
                <a:cs typeface="Carlito"/>
              </a:rPr>
              <a:t>before </a:t>
            </a:r>
            <a:r>
              <a:rPr lang="en-US" sz="2000" spc="-4" dirty="0" smtClean="0">
                <a:latin typeface="Carlito"/>
                <a:cs typeface="Carlito"/>
              </a:rPr>
              <a:t>sending </a:t>
            </a:r>
            <a:r>
              <a:rPr lang="en-US" sz="2000" spc="-11" dirty="0" smtClean="0">
                <a:latin typeface="Carlito"/>
                <a:cs typeface="Carlito"/>
              </a:rPr>
              <a:t>to </a:t>
            </a:r>
            <a:r>
              <a:rPr lang="en-US" sz="2000" spc="-4" dirty="0" smtClean="0">
                <a:latin typeface="Carlito"/>
                <a:cs typeface="Carlito"/>
              </a:rPr>
              <a:t>the </a:t>
            </a:r>
            <a:r>
              <a:rPr lang="en-US" sz="2000" spc="-8" dirty="0" smtClean="0">
                <a:latin typeface="Carlito"/>
                <a:cs typeface="Carlito"/>
              </a:rPr>
              <a:t>vendor </a:t>
            </a:r>
            <a:r>
              <a:rPr lang="en-US" sz="2000" spc="-4" dirty="0" smtClean="0">
                <a:latin typeface="Carlito"/>
                <a:cs typeface="Carlito"/>
              </a:rPr>
              <a:t>because the </a:t>
            </a:r>
            <a:r>
              <a:rPr lang="en-US" sz="2000" spc="-8" dirty="0" smtClean="0">
                <a:latin typeface="Carlito"/>
                <a:cs typeface="Carlito"/>
              </a:rPr>
              <a:t>vehicle </a:t>
            </a:r>
            <a:r>
              <a:rPr lang="en-US" sz="2000" spc="-4" dirty="0" smtClean="0">
                <a:latin typeface="Carlito"/>
                <a:cs typeface="Carlito"/>
              </a:rPr>
              <a:t>did  not </a:t>
            </a:r>
            <a:r>
              <a:rPr lang="en-US" sz="2000" spc="-15" dirty="0" smtClean="0">
                <a:latin typeface="Carlito"/>
                <a:cs typeface="Carlito"/>
              </a:rPr>
              <a:t>have </a:t>
            </a:r>
            <a:r>
              <a:rPr lang="en-US" sz="2000" dirty="0" smtClean="0">
                <a:latin typeface="Carlito"/>
                <a:cs typeface="Carlito"/>
              </a:rPr>
              <a:t>a </a:t>
            </a:r>
            <a:r>
              <a:rPr lang="en-US" sz="2000" spc="-4" dirty="0" smtClean="0">
                <a:latin typeface="Carlito"/>
                <a:cs typeface="Carlito"/>
              </a:rPr>
              <a:t>connection </a:t>
            </a:r>
            <a:r>
              <a:rPr lang="en-US" sz="2000" spc="-11" dirty="0" smtClean="0">
                <a:latin typeface="Carlito"/>
                <a:cs typeface="Carlito"/>
              </a:rPr>
              <a:t>to </a:t>
            </a:r>
            <a:r>
              <a:rPr lang="en-US" sz="2000" spc="-4" dirty="0" smtClean="0">
                <a:latin typeface="Carlito"/>
                <a:cs typeface="Carlito"/>
              </a:rPr>
              <a:t>the server </a:t>
            </a:r>
            <a:r>
              <a:rPr lang="en-US" sz="2000" dirty="0" smtClean="0">
                <a:latin typeface="Carlito"/>
                <a:cs typeface="Carlito"/>
              </a:rPr>
              <a:t>- </a:t>
            </a:r>
            <a:r>
              <a:rPr lang="en-US" sz="2000" spc="-11" dirty="0" smtClean="0">
                <a:latin typeface="Carlito"/>
                <a:cs typeface="Carlito"/>
              </a:rPr>
              <a:t>Y=store </a:t>
            </a:r>
            <a:r>
              <a:rPr lang="en-US" sz="2000" spc="-4" dirty="0" smtClean="0">
                <a:latin typeface="Carlito"/>
                <a:cs typeface="Carlito"/>
              </a:rPr>
              <a:t>and </a:t>
            </a:r>
            <a:r>
              <a:rPr lang="en-US" sz="2000" spc="-11" dirty="0" smtClean="0">
                <a:latin typeface="Carlito"/>
                <a:cs typeface="Carlito"/>
              </a:rPr>
              <a:t>forward; </a:t>
            </a:r>
            <a:r>
              <a:rPr lang="en-US" sz="2000" spc="-4" dirty="0" smtClean="0">
                <a:latin typeface="Carlito"/>
                <a:cs typeface="Carlito"/>
              </a:rPr>
              <a:t>N=not </a:t>
            </a:r>
            <a:r>
              <a:rPr lang="en-US" sz="2000" dirty="0" smtClean="0">
                <a:latin typeface="Carlito"/>
                <a:cs typeface="Carlito"/>
              </a:rPr>
              <a:t>a </a:t>
            </a:r>
            <a:r>
              <a:rPr lang="en-US" sz="2000" spc="-15" dirty="0" smtClean="0">
                <a:latin typeface="Carlito"/>
                <a:cs typeface="Carlito"/>
              </a:rPr>
              <a:t>store  </a:t>
            </a:r>
            <a:r>
              <a:rPr lang="en-US" sz="2000" spc="-4" dirty="0" smtClean="0">
                <a:latin typeface="Carlito"/>
                <a:cs typeface="Carlito"/>
              </a:rPr>
              <a:t>and </a:t>
            </a:r>
            <a:r>
              <a:rPr lang="en-US" sz="2000" spc="-11" dirty="0" smtClean="0">
                <a:latin typeface="Carlito"/>
                <a:cs typeface="Carlito"/>
              </a:rPr>
              <a:t>forward</a:t>
            </a:r>
            <a:r>
              <a:rPr lang="en-US" sz="2000" spc="-15" dirty="0" smtClean="0">
                <a:latin typeface="Carlito"/>
                <a:cs typeface="Carlito"/>
              </a:rPr>
              <a:t> </a:t>
            </a:r>
            <a:r>
              <a:rPr lang="en-US" sz="2000" spc="-4" dirty="0" smtClean="0">
                <a:latin typeface="Carlito"/>
                <a:cs typeface="Carlito"/>
              </a:rPr>
              <a:t>trip</a:t>
            </a:r>
            <a:endParaRPr lang="en-US" sz="2000" dirty="0" smtClean="0">
              <a:latin typeface="Carlito"/>
              <a:cs typeface="Carlito"/>
            </a:endParaRPr>
          </a:p>
          <a:p>
            <a:pPr marL="266700" indent="-257175" algn="just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400" spc="-8" dirty="0" err="1" smtClean="0">
                <a:solidFill>
                  <a:srgbClr val="0070C0"/>
                </a:solidFill>
                <a:latin typeface="Carlito"/>
                <a:cs typeface="Carlito"/>
              </a:rPr>
              <a:t>trip_duration</a:t>
            </a:r>
            <a:r>
              <a:rPr lang="en-US" sz="2400" spc="-8" dirty="0" smtClean="0">
                <a:solidFill>
                  <a:srgbClr val="0070C0"/>
                </a:solidFill>
                <a:latin typeface="Carlito"/>
                <a:cs typeface="Carlito"/>
              </a:rPr>
              <a:t>: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lang="en-US" sz="2000" spc="-11" dirty="0" smtClean="0">
                <a:latin typeface="Carlito"/>
                <a:cs typeface="Carlito"/>
              </a:rPr>
              <a:t>duration </a:t>
            </a:r>
            <a:r>
              <a:rPr lang="en-US" sz="2000" spc="-4" dirty="0" smtClean="0">
                <a:latin typeface="Carlito"/>
                <a:cs typeface="Carlito"/>
              </a:rPr>
              <a:t>of the trip in</a:t>
            </a:r>
            <a:r>
              <a:rPr lang="en-US" sz="2000" spc="-15" dirty="0" smtClean="0">
                <a:latin typeface="Carlito"/>
                <a:cs typeface="Carlito"/>
              </a:rPr>
              <a:t> </a:t>
            </a:r>
            <a:r>
              <a:rPr lang="en-US" sz="2000" spc="-4" dirty="0" smtClean="0">
                <a:latin typeface="Carlito"/>
                <a:cs typeface="Carlito"/>
              </a:rPr>
              <a:t>seconds</a:t>
            </a:r>
            <a:endParaRPr lang="en-US" sz="2000" dirty="0" smtClean="0">
              <a:latin typeface="Carlito"/>
              <a:cs typeface="Carlito"/>
            </a:endParaRPr>
          </a:p>
          <a:p>
            <a:pPr marL="266700" indent="-257175" algn="just">
              <a:buFont typeface="Arial"/>
              <a:buChar char="•"/>
              <a:tabLst>
                <a:tab pos="266224" algn="l"/>
                <a:tab pos="266700" algn="l"/>
              </a:tabLst>
            </a:pPr>
            <a:endParaRPr lang="en-US" sz="2000" dirty="0">
              <a:latin typeface="Carlito"/>
              <a:cs typeface="Carlito"/>
            </a:endParaRPr>
          </a:p>
          <a:p>
            <a:pPr marL="352425" indent="-342900" algn="just">
              <a:tabLst>
                <a:tab pos="266224" algn="l"/>
                <a:tab pos="266700" algn="l"/>
              </a:tabLst>
            </a:pPr>
            <a:endParaRPr lang="en-US" sz="2000" spc="-8" dirty="0" smtClean="0">
              <a:latin typeface="Carlito"/>
              <a:cs typeface="Carlito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06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Aim 1: Data Exploration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18" y="1325563"/>
            <a:ext cx="10515600" cy="5438919"/>
          </a:xfrm>
        </p:spPr>
        <p:txBody>
          <a:bodyPr>
            <a:normAutofit/>
          </a:bodyPr>
          <a:lstStyle/>
          <a:p>
            <a:r>
              <a:rPr lang="en-US" dirty="0" smtClean="0"/>
              <a:t>The dataset does not have any missing values</a:t>
            </a:r>
          </a:p>
          <a:p>
            <a:r>
              <a:rPr lang="en-US" dirty="0" smtClean="0"/>
              <a:t>There are three categorical and two date  type columns: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err="1" smtClean="0"/>
              <a:t>vendor_id</a:t>
            </a:r>
            <a:endParaRPr lang="en-US" dirty="0" smtClean="0"/>
          </a:p>
          <a:p>
            <a:pPr lvl="1"/>
            <a:r>
              <a:rPr lang="en-US" dirty="0" err="1" smtClean="0"/>
              <a:t>Store_and_fwd_flag</a:t>
            </a:r>
            <a:endParaRPr lang="en-US" dirty="0" smtClean="0"/>
          </a:p>
          <a:p>
            <a:r>
              <a:rPr lang="en-US" dirty="0" smtClean="0"/>
              <a:t>Numerical columns are as follows:</a:t>
            </a:r>
          </a:p>
          <a:p>
            <a:pPr lvl="1"/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passenger_count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pickup_longitude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pickup_latitude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dropoff_longitude,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dropoff_latitude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trip_duration</a:t>
            </a:r>
            <a:r>
              <a:rPr lang="en-US" altLang="en-US" dirty="0" smtClean="0"/>
              <a:t> </a:t>
            </a:r>
          </a:p>
          <a:p>
            <a:r>
              <a:rPr lang="en-US" dirty="0" smtClean="0"/>
              <a:t> Outliers are in </a:t>
            </a:r>
            <a:r>
              <a:rPr lang="en-US" dirty="0" err="1" smtClean="0"/>
              <a:t>passenger_count</a:t>
            </a:r>
            <a:r>
              <a:rPr lang="en-US" dirty="0" smtClean="0"/>
              <a:t> and time </a:t>
            </a:r>
            <a:r>
              <a:rPr lang="en-US" dirty="0" err="1" smtClean="0"/>
              <a:t>trip_duration</a:t>
            </a:r>
            <a:r>
              <a:rPr lang="en-US" dirty="0" smtClean="0"/>
              <a:t>: </a:t>
            </a:r>
            <a:r>
              <a:rPr lang="en-US" sz="2400" dirty="0" smtClean="0"/>
              <a:t>trip duration </a:t>
            </a:r>
            <a:r>
              <a:rPr lang="en-US" sz="2400" dirty="0" smtClean="0">
                <a:solidFill>
                  <a:srgbClr val="0070C0"/>
                </a:solidFill>
              </a:rPr>
              <a:t>less than 10 sec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more than 20 hours</a:t>
            </a:r>
            <a:r>
              <a:rPr lang="en-US" sz="2400" dirty="0" smtClean="0"/>
              <a:t>, more than </a:t>
            </a:r>
            <a:r>
              <a:rPr lang="en-US" sz="2400" dirty="0" smtClean="0">
                <a:solidFill>
                  <a:srgbClr val="0070C0"/>
                </a:solidFill>
              </a:rPr>
              <a:t>8</a:t>
            </a:r>
            <a:r>
              <a:rPr lang="en-US" sz="2400" dirty="0" smtClean="0"/>
              <a:t> passengers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trip_duration</a:t>
            </a:r>
            <a:r>
              <a:rPr lang="en-US" dirty="0" smtClean="0"/>
              <a:t> is the dependent variable and we try to predict it based on selected features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8909" y="2483427"/>
            <a:ext cx="2887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pickup_datetime</a:t>
            </a:r>
            <a:endParaRPr lang="en-US" altLang="en-US" sz="24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dropoff_datetime</a:t>
            </a:r>
            <a:r>
              <a:rPr lang="en-US" alt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188"/>
            <a:ext cx="10515600" cy="1325563"/>
          </a:xfrm>
        </p:spPr>
        <p:txBody>
          <a:bodyPr/>
          <a:lstStyle/>
          <a:p>
            <a:r>
              <a:rPr lang="en-US" dirty="0" smtClean="0"/>
              <a:t>Aim 2:Exploratory </a:t>
            </a:r>
            <a:r>
              <a:rPr lang="en-US" dirty="0"/>
              <a:t>Data Analysis (EDA)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2" y="1838013"/>
            <a:ext cx="3982105" cy="2799918"/>
          </a:xfrm>
        </p:spPr>
      </p:pic>
      <p:sp>
        <p:nvSpPr>
          <p:cNvPr id="5" name="TextBox 4"/>
          <p:cNvSpPr txBox="1"/>
          <p:nvPr/>
        </p:nvSpPr>
        <p:spPr>
          <a:xfrm>
            <a:off x="369033" y="4637931"/>
            <a:ext cx="34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transformation of trip duration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8675" y="1468681"/>
            <a:ext cx="1412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Trip Duration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77" y="1838013"/>
            <a:ext cx="6309862" cy="3169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4709" y="1468681"/>
            <a:ext cx="325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rides for each vendor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3391" y="53721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9033" y="5631874"/>
            <a:ext cx="5343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Vendor 2 has more trips than vendor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9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645"/>
            <a:ext cx="10515600" cy="1325563"/>
          </a:xfrm>
        </p:spPr>
        <p:txBody>
          <a:bodyPr/>
          <a:lstStyle/>
          <a:p>
            <a:r>
              <a:rPr lang="en-US" dirty="0" smtClean="0"/>
              <a:t>Aim 2: Exploratory </a:t>
            </a:r>
            <a:r>
              <a:rPr lang="en-US" dirty="0"/>
              <a:t>Data Analysis (EDA)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253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Vast </a:t>
            </a:r>
            <a:r>
              <a:rPr lang="en-US" sz="2400" dirty="0"/>
              <a:t>majority of rides had only a </a:t>
            </a:r>
            <a:r>
              <a:rPr lang="en-US" sz="2400" dirty="0">
                <a:solidFill>
                  <a:srgbClr val="FF0000"/>
                </a:solidFill>
              </a:rPr>
              <a:t>single </a:t>
            </a:r>
            <a:r>
              <a:rPr lang="en-US" sz="2400" dirty="0" smtClean="0"/>
              <a:t>passenger</a:t>
            </a:r>
          </a:p>
          <a:p>
            <a:r>
              <a:rPr lang="en-US" sz="2400" dirty="0" smtClean="0"/>
              <a:t>Two </a:t>
            </a:r>
            <a:r>
              <a:rPr lang="en-US" sz="2400" dirty="0"/>
              <a:t>passengers </a:t>
            </a:r>
            <a:r>
              <a:rPr lang="en-US" sz="2400" dirty="0" smtClean="0"/>
              <a:t>is the </a:t>
            </a:r>
            <a:r>
              <a:rPr lang="en-US" sz="2400" dirty="0">
                <a:solidFill>
                  <a:srgbClr val="FF0000"/>
                </a:solidFill>
              </a:rPr>
              <a:t>(distant) </a:t>
            </a:r>
            <a:r>
              <a:rPr lang="en-US" sz="2400" dirty="0"/>
              <a:t>second most popular </a:t>
            </a:r>
            <a:r>
              <a:rPr lang="en-US" sz="2400" dirty="0" smtClean="0"/>
              <a:t>option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a smooth </a:t>
            </a:r>
            <a:r>
              <a:rPr lang="en-US" sz="2400" dirty="0">
                <a:solidFill>
                  <a:srgbClr val="FF0000"/>
                </a:solidFill>
              </a:rPr>
              <a:t>decline</a:t>
            </a:r>
            <a:r>
              <a:rPr lang="en-US" sz="2400" dirty="0"/>
              <a:t> through 3 to </a:t>
            </a:r>
            <a:r>
              <a:rPr lang="en-US" sz="2400" dirty="0" smtClean="0"/>
              <a:t>4</a:t>
            </a:r>
          </a:p>
          <a:p>
            <a:r>
              <a:rPr lang="en-US" sz="2400" dirty="0"/>
              <a:t>Except </a:t>
            </a:r>
            <a:r>
              <a:rPr lang="en-US" sz="2400" dirty="0" smtClean="0"/>
              <a:t>single </a:t>
            </a:r>
            <a:r>
              <a:rPr lang="en-US" sz="2400" dirty="0"/>
              <a:t>passenger, vendor 2 has more trips than </a:t>
            </a:r>
            <a:r>
              <a:rPr lang="en-US" sz="2400" dirty="0" smtClean="0"/>
              <a:t>vender 1</a:t>
            </a: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930736" y="2160804"/>
            <a:ext cx="4891681" cy="2782887"/>
            <a:chOff x="6462119" y="3677877"/>
            <a:chExt cx="4891681" cy="2782887"/>
          </a:xfrm>
        </p:grpSpPr>
        <p:pic>
          <p:nvPicPr>
            <p:cNvPr id="1026" name="Picture 2" descr="passenger_cou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119" y="4001294"/>
              <a:ext cx="4891681" cy="245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471063" y="3677877"/>
              <a:ext cx="3534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passengers in total trips </a:t>
              </a:r>
              <a:endParaRPr lang="en-US" dirty="0"/>
            </a:p>
          </p:txBody>
        </p:sp>
      </p:grpSp>
      <p:sp>
        <p:nvSpPr>
          <p:cNvPr id="6" name="Right Arrow 5"/>
          <p:cNvSpPr/>
          <p:nvPr/>
        </p:nvSpPr>
        <p:spPr>
          <a:xfrm>
            <a:off x="1257300" y="52785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8842" y="5306014"/>
            <a:ext cx="436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Considering </a:t>
            </a:r>
            <a:r>
              <a:rPr lang="en-US" dirty="0" err="1" smtClean="0"/>
              <a:t>Vendor_id</a:t>
            </a:r>
            <a:r>
              <a:rPr lang="en-US" dirty="0" smtClean="0"/>
              <a:t> as a potential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307"/>
            <a:ext cx="10515600" cy="1325563"/>
          </a:xfrm>
        </p:spPr>
        <p:txBody>
          <a:bodyPr/>
          <a:lstStyle/>
          <a:p>
            <a:r>
              <a:rPr lang="en-US" dirty="0"/>
              <a:t>Aim 2: Exploratory Data Analysis (EDA)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25" y="1300031"/>
            <a:ext cx="6026727" cy="5412495"/>
          </a:xfrm>
        </p:spPr>
        <p:txBody>
          <a:bodyPr/>
          <a:lstStyle/>
          <a:p>
            <a:r>
              <a:rPr lang="en-US" dirty="0"/>
              <a:t>Vendor 2 has significantly more trips in this data set than vendor </a:t>
            </a:r>
            <a:r>
              <a:rPr lang="en-US" dirty="0" smtClean="0"/>
              <a:t>1.</a:t>
            </a:r>
          </a:p>
          <a:p>
            <a:endParaRPr lang="en-US" dirty="0" smtClean="0"/>
          </a:p>
          <a:p>
            <a:r>
              <a:rPr lang="en-US" dirty="0"/>
              <a:t>Monday is the quietest day and Friday is the </a:t>
            </a:r>
            <a:r>
              <a:rPr lang="en-US" dirty="0" smtClean="0"/>
              <a:t>busiest.</a:t>
            </a:r>
          </a:p>
          <a:p>
            <a:endParaRPr lang="en-US" dirty="0" smtClean="0"/>
          </a:p>
          <a:p>
            <a:r>
              <a:rPr lang="en-US" dirty="0"/>
              <a:t>The number of trips are higher in the evening after 5PM until 20 PM and it has the lowest value at 5 AM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413104" y="955132"/>
            <a:ext cx="5027380" cy="2891323"/>
            <a:chOff x="6785265" y="2242013"/>
            <a:chExt cx="4258454" cy="2756013"/>
          </a:xfrm>
        </p:grpSpPr>
        <p:pic>
          <p:nvPicPr>
            <p:cNvPr id="5" name="Picture 4" descr="C:\Users\Farahani\AppData\Local\Microsoft\Windows\INetCache\Content.Word\day_of_week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265" y="2584767"/>
              <a:ext cx="4258454" cy="2413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554191" y="2242013"/>
              <a:ext cx="31790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Number of trips for each day of the week</a:t>
              </a:r>
            </a:p>
            <a:p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13104" y="3846455"/>
            <a:ext cx="5271441" cy="3013364"/>
            <a:chOff x="3961007" y="4852259"/>
            <a:chExt cx="4746576" cy="2663395"/>
          </a:xfrm>
        </p:grpSpPr>
        <p:pic>
          <p:nvPicPr>
            <p:cNvPr id="2050" name="Picture 2" descr="h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007" y="5102395"/>
              <a:ext cx="4746576" cy="241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257800" y="4852259"/>
              <a:ext cx="2267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Number of trips for 24 hours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04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Aim 2: Exploratory Data Analysis (</a:t>
            </a:r>
            <a:r>
              <a:rPr lang="en-US" dirty="0" smtClean="0"/>
              <a:t>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98" y="1257622"/>
            <a:ext cx="6362702" cy="5568779"/>
          </a:xfrm>
        </p:spPr>
        <p:txBody>
          <a:bodyPr/>
          <a:lstStyle/>
          <a:p>
            <a:r>
              <a:rPr lang="en-US" sz="2400" dirty="0"/>
              <a:t>The weekend (Sat and Sun, plus Fri to an extend) have higher trip numbers during the early morning hours but lower ones in the morning between 5 and </a:t>
            </a:r>
            <a:r>
              <a:rPr lang="en-US" sz="2400" dirty="0" smtClean="0"/>
              <a:t>10 AM</a:t>
            </a:r>
          </a:p>
          <a:p>
            <a:r>
              <a:rPr lang="en-US" sz="2400" dirty="0" smtClean="0"/>
              <a:t>Trip </a:t>
            </a:r>
            <a:r>
              <a:rPr lang="en-US" sz="2400" dirty="0"/>
              <a:t>numbers drop on a Sunday evening/night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January </a:t>
            </a:r>
            <a:r>
              <a:rPr lang="en-US" sz="2400" dirty="0"/>
              <a:t>and June have fewer trips, whereas March and April are busier months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3298" y="964104"/>
            <a:ext cx="4729773" cy="3293769"/>
            <a:chOff x="6731161" y="2115635"/>
            <a:chExt cx="4943563" cy="3673798"/>
          </a:xfrm>
        </p:grpSpPr>
        <p:pic>
          <p:nvPicPr>
            <p:cNvPr id="3074" name="Picture 2" descr="hou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161" y="2443020"/>
              <a:ext cx="4943563" cy="334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340876" y="2115635"/>
              <a:ext cx="4103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Number of trips for 24 hours for each day of the week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3298" y="4139261"/>
            <a:ext cx="5041498" cy="2687141"/>
            <a:chOff x="7156089" y="4496414"/>
            <a:chExt cx="4044145" cy="2832614"/>
          </a:xfrm>
        </p:grpSpPr>
        <p:pic>
          <p:nvPicPr>
            <p:cNvPr id="3075" name="Picture 3" descr="mon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089" y="4746481"/>
              <a:ext cx="3794088" cy="2582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773077" y="4496414"/>
              <a:ext cx="34271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Number of trips for 24 hours for each month</a:t>
              </a:r>
            </a:p>
            <a:p>
              <a:endParaRPr lang="en-US" dirty="0"/>
            </a:p>
          </p:txBody>
        </p:sp>
      </p:grpSp>
      <p:sp>
        <p:nvSpPr>
          <p:cNvPr id="8" name="Right Arrow 7"/>
          <p:cNvSpPr/>
          <p:nvPr/>
        </p:nvSpPr>
        <p:spPr>
          <a:xfrm>
            <a:off x="436418" y="59539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1201" y="5780808"/>
            <a:ext cx="535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weekday and hour of a trip appear to be important features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dirty="0"/>
              <a:t>Aim 2: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5" y="1513103"/>
            <a:ext cx="4533900" cy="4351338"/>
          </a:xfrm>
        </p:spPr>
        <p:txBody>
          <a:bodyPr/>
          <a:lstStyle/>
          <a:p>
            <a:r>
              <a:rPr lang="en-US" dirty="0"/>
              <a:t>There is no significant difference for time duration for different number of passengers and </a:t>
            </a:r>
            <a:r>
              <a:rPr lang="en-US" dirty="0" smtClean="0"/>
              <a:t>vendors.</a:t>
            </a:r>
          </a:p>
          <a:p>
            <a:endParaRPr lang="en-US" dirty="0"/>
          </a:p>
          <a:p>
            <a:r>
              <a:rPr lang="en-US" dirty="0" err="1" smtClean="0"/>
              <a:t>Passenger_count</a:t>
            </a:r>
            <a:r>
              <a:rPr lang="en-US" dirty="0" smtClean="0"/>
              <a:t> might not be an important feature.</a:t>
            </a:r>
            <a:endParaRPr lang="en-US" dirty="0"/>
          </a:p>
        </p:txBody>
      </p:sp>
      <p:pic>
        <p:nvPicPr>
          <p:cNvPr id="5" name="Picture 4" descr="C:\Users\Farahani\AppData\Local\Microsoft\Windows\INetCache\Content.Word\passenger_box_plo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55" y="2067790"/>
            <a:ext cx="4894118" cy="3241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62962B19A1B4BAEF23179862D949D" ma:contentTypeVersion="13" ma:contentTypeDescription="Create a new document." ma:contentTypeScope="" ma:versionID="e76dff2f194c121374d64011f49cd0c5">
  <xsd:schema xmlns:xsd="http://www.w3.org/2001/XMLSchema" xmlns:xs="http://www.w3.org/2001/XMLSchema" xmlns:p="http://schemas.microsoft.com/office/2006/metadata/properties" xmlns:ns3="fa6c2fef-707f-48fd-b592-e8e77435427a" xmlns:ns4="226d6df3-c290-4420-a59b-7ad8f4a291eb" targetNamespace="http://schemas.microsoft.com/office/2006/metadata/properties" ma:root="true" ma:fieldsID="ca6b088f622ddb9a83a0a9ae67faa751" ns3:_="" ns4:_="">
    <xsd:import namespace="fa6c2fef-707f-48fd-b592-e8e77435427a"/>
    <xsd:import namespace="226d6df3-c290-4420-a59b-7ad8f4a291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c2fef-707f-48fd-b592-e8e7743542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6d6df3-c290-4420-a59b-7ad8f4a291e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19A7E5-4E12-4701-9BC5-CB5997CC1E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5E04EF-C923-4C3D-9327-CC69E89C7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c2fef-707f-48fd-b592-e8e77435427a"/>
    <ds:schemaRef ds:uri="226d6df3-c290-4420-a59b-7ad8f4a291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42B8B7-8B9D-4822-846F-285140D4D18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6c2fef-707f-48fd-b592-e8e77435427a"/>
    <ds:schemaRef ds:uri="http://purl.org/dc/terms/"/>
    <ds:schemaRef ds:uri="http://schemas.microsoft.com/office/2006/metadata/properties"/>
    <ds:schemaRef ds:uri="http://schemas.microsoft.com/office/infopath/2007/PartnerControls"/>
    <ds:schemaRef ds:uri="226d6df3-c290-4420-a59b-7ad8f4a291e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7811</TotalTime>
  <Words>1532</Words>
  <Application>Microsoft Office PowerPoint</Application>
  <PresentationFormat>Widescreen</PresentationFormat>
  <Paragraphs>290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Carlito</vt:lpstr>
      <vt:lpstr>Courier New</vt:lpstr>
      <vt:lpstr>droid sans</vt:lpstr>
      <vt:lpstr>Times New Roman</vt:lpstr>
      <vt:lpstr>Office Theme</vt:lpstr>
      <vt:lpstr>New York City Taxi Trip Duration Prediction</vt:lpstr>
      <vt:lpstr>Goals and Aims</vt:lpstr>
      <vt:lpstr>Data Summary</vt:lpstr>
      <vt:lpstr>Aim 1: Data Exploration</vt:lpstr>
      <vt:lpstr>Aim 2:Exploratory Data Analysis (EDA)</vt:lpstr>
      <vt:lpstr>Aim 2: Exploratory Data Analysis (EDA) </vt:lpstr>
      <vt:lpstr>Aim 2: Exploratory Data Analysis (EDA) </vt:lpstr>
      <vt:lpstr>Aim 2: Exploratory Data Analysis (EDA)</vt:lpstr>
      <vt:lpstr>Aim 2: Exploratory Data Analysis (EDA)</vt:lpstr>
      <vt:lpstr>Aim 2: Exploratory Data Analysis (EDA)</vt:lpstr>
      <vt:lpstr>Aim 2: Exploratory Data Analysis (EDA)</vt:lpstr>
      <vt:lpstr>Aim 3: Feature Engineering and Selection </vt:lpstr>
      <vt:lpstr>Aim 3: Adding potential features</vt:lpstr>
      <vt:lpstr>Aim 3: Adding potential features</vt:lpstr>
      <vt:lpstr>Aim 4: Building and Evaluating Model </vt:lpstr>
      <vt:lpstr>Aim 4: Building and Evaluating Model </vt:lpstr>
      <vt:lpstr>Aim 4: Building and Evaluating Model</vt:lpstr>
      <vt:lpstr>Aim 4: Building and Evaluating Model</vt:lpstr>
      <vt:lpstr>Aim 4: Building and Evaluating Model</vt:lpstr>
      <vt:lpstr>Aim 4: Building and Evaluating Model</vt:lpstr>
      <vt:lpstr>Aim 4: Building and Evaluating Model</vt:lpstr>
      <vt:lpstr>Aim 4: Building and Evaluating Model</vt:lpstr>
      <vt:lpstr>Aim 4: Building and Evaluating Model</vt:lpstr>
      <vt:lpstr>Aim 4: Building and Evaluating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Taxi Trip Duration Prediction</dc:title>
  <dc:creator>Anahita Amiri Farahani</dc:creator>
  <cp:lastModifiedBy>Anahita Amiri Farahani</cp:lastModifiedBy>
  <cp:revision>144</cp:revision>
  <dcterms:created xsi:type="dcterms:W3CDTF">2023-02-03T20:02:50Z</dcterms:created>
  <dcterms:modified xsi:type="dcterms:W3CDTF">2023-02-09T23:37:42Z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0x0101006FA62962B19A1B4BAEF23179862D949D</vt:lpwstr>
  </property>
</Properties>
</file>