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rmorant Garamond Bold Italics" charset="1" panose="00000800000000000000"/>
      <p:regular r:id="rId22"/>
    </p:embeddedFont>
    <p:embeddedFont>
      <p:font typeface="Quicksand" charset="1" panose="00000000000000000000"/>
      <p:regular r:id="rId23"/>
    </p:embeddedFont>
    <p:embeddedFont>
      <p:font typeface="Quicksand Bold" charset="1" panose="00000000000000000000"/>
      <p:regular r:id="rId24"/>
    </p:embeddedFont>
    <p:embeddedFont>
      <p:font typeface="Open Sans" charset="1" panose="020B0606030504020204"/>
      <p:regular r:id="rId25"/>
    </p:embeddedFont>
    <p:embeddedFont>
      <p:font typeface="Cormorant Garamond Bold" charset="1" panose="00000800000000000000"/>
      <p:regular r:id="rId26"/>
    </p:embeddedFont>
    <p:embeddedFont>
      <p:font typeface="Open Sans Bold Italics" charset="1" panose="020B0806030504020204"/>
      <p:regular r:id="rId27"/>
    </p:embeddedFont>
    <p:embeddedFont>
      <p:font typeface="Open Sans Bold" charset="1" panose="020B0806030504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0257" y="183491"/>
            <a:ext cx="4036991" cy="2132036"/>
          </a:xfrm>
          <a:custGeom>
            <a:avLst/>
            <a:gdLst/>
            <a:ahLst/>
            <a:cxnLst/>
            <a:rect r="r" b="b" t="t" l="l"/>
            <a:pathLst>
              <a:path h="2132036" w="4036991">
                <a:moveTo>
                  <a:pt x="0" y="0"/>
                </a:moveTo>
                <a:lnTo>
                  <a:pt x="4036991" y="0"/>
                </a:lnTo>
                <a:lnTo>
                  <a:pt x="4036991" y="2132035"/>
                </a:lnTo>
                <a:lnTo>
                  <a:pt x="0" y="213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17993" y="2626753"/>
            <a:ext cx="18753457" cy="3672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53"/>
              </a:lnSpc>
              <a:spcBef>
                <a:spcPct val="0"/>
              </a:spcBef>
            </a:pPr>
            <a:r>
              <a:rPr lang="en-US" b="true" sz="2146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Projet numérique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9211" y="2501934"/>
            <a:ext cx="14825521" cy="96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19"/>
              </a:lnSpc>
              <a:spcBef>
                <a:spcPct val="0"/>
              </a:spcBef>
            </a:pPr>
            <a:r>
              <a:rPr lang="en-US" sz="565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Physique moderne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34997" y="8680038"/>
            <a:ext cx="13306488" cy="61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25"/>
              </a:lnSpc>
              <a:spcBef>
                <a:spcPct val="0"/>
              </a:spcBef>
            </a:pPr>
            <a:r>
              <a:rPr lang="en-US" sz="35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Anaelle R. Rime L. Shayma M.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758008"/>
            <a:ext cx="9886939" cy="871319"/>
            <a:chOff x="0" y="0"/>
            <a:chExt cx="2603967" cy="2294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3967" cy="229483"/>
            </a:xfrm>
            <a:custGeom>
              <a:avLst/>
              <a:gdLst/>
              <a:ahLst/>
              <a:cxnLst/>
              <a:rect r="r" b="b" t="t" l="l"/>
              <a:pathLst>
                <a:path h="229483" w="2603967">
                  <a:moveTo>
                    <a:pt x="0" y="0"/>
                  </a:moveTo>
                  <a:lnTo>
                    <a:pt x="2603967" y="0"/>
                  </a:lnTo>
                  <a:lnTo>
                    <a:pt x="2603967" y="229483"/>
                  </a:lnTo>
                  <a:lnTo>
                    <a:pt x="0" y="2294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03967" cy="277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57759"/>
            <a:ext cx="15096448" cy="6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b="true" sz="3543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Equation de Schrödinger : 1 dimension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2791673"/>
            <a:ext cx="12831313" cy="1737735"/>
            <a:chOff x="0" y="0"/>
            <a:chExt cx="17108417" cy="231698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71952" y="244995"/>
              <a:ext cx="16936465" cy="2071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74"/>
                </a:lnSpc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H Ψ(x,t) = iℏ δΨ(x,t)/δt</a:t>
              </a:r>
            </a:p>
            <a:p>
              <a:pPr algn="l">
                <a:lnSpc>
                  <a:spcPts val="4174"/>
                </a:lnSpc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→ opérateur</a:t>
              </a:r>
            </a:p>
            <a:p>
              <a:pPr algn="l">
                <a:lnSpc>
                  <a:spcPts val="4174"/>
                </a:lnSpc>
                <a:spcBef>
                  <a:spcPct val="0"/>
                </a:spcBef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potentiel V(x)=&gt;</a:t>
              </a: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 H = -ℏ²/2m δ²/δx²+ V(x)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57150"/>
              <a:ext cx="756951" cy="661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4"/>
                </a:lnSpc>
                <a:spcBef>
                  <a:spcPct val="0"/>
                </a:spcBef>
              </a:pPr>
              <a:r>
                <a:rPr lang="en-US" sz="2981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^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43283" y="1294655"/>
              <a:ext cx="7356872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^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0" y="4691333"/>
            <a:ext cx="16663742" cy="1862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-ℏ²/2m δ²/δx²Ψ(x,t)  + V(x)Ψ(x,t) = iℏ δΨ(x,t)/δx      th de superposition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97B94C"/>
                </a:solidFill>
                <a:latin typeface="Open Sans"/>
                <a:ea typeface="Open Sans"/>
                <a:cs typeface="Open Sans"/>
                <a:sym typeface="Open Sans"/>
              </a:rPr>
              <a:t>( i ) Conditions au limites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0814" y="6731633"/>
            <a:ext cx="7966621" cy="148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sz="28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Ψ(x,t)=Ψ(x)f(t)</a:t>
            </a:r>
          </a:p>
          <a:p>
            <a:pPr algn="l">
              <a:lnSpc>
                <a:spcPts val="3981"/>
              </a:lnSpc>
            </a:pPr>
            <a:r>
              <a:rPr lang="en-US" sz="28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Pour tout x,t, fonction de x car :</a:t>
            </a:r>
          </a:p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28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-ℏ²/2m δ²/δx²Ψ(x,t) + V(x) = iℏ 1/f(t) df/dt = coté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6266416"/>
            <a:ext cx="9852801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(I ) : iℏ df/dt = Ef(t) &lt;=&gt;  iℏ  df/d=Edt 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(II ) -ℏ²/2m δ²/δx²Ψ(x,t) + V(x) Ψ(x,t)=EΨ(x,t)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2651" y="8383427"/>
            <a:ext cx="14813756" cy="180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1"/>
              </a:lnSpc>
            </a:pPr>
            <a:r>
              <a:rPr lang="en-US" sz="34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∫ df/dt = -∫ iEdt/ℏ = ln(f) = -iEt/ℏ + cst, f(t) = f(0)exp(-iEt/ℏ). On prend f(0) =1</a:t>
            </a:r>
          </a:p>
          <a:p>
            <a:pPr algn="l">
              <a:lnSpc>
                <a:spcPts val="4821"/>
              </a:lnSpc>
            </a:pPr>
            <a:r>
              <a:rPr lang="en-US" sz="34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Ψ(x,t)=Ψ(x)exp(-iEt/ℏ)</a:t>
            </a:r>
          </a:p>
          <a:p>
            <a:pPr algn="ctr">
              <a:lnSpc>
                <a:spcPts val="48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536883" y="-672729"/>
            <a:ext cx="2108341" cy="8627180"/>
            <a:chOff x="0" y="0"/>
            <a:chExt cx="555283" cy="22721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283" cy="2272179"/>
            </a:xfrm>
            <a:custGeom>
              <a:avLst/>
              <a:gdLst/>
              <a:ahLst/>
              <a:cxnLst/>
              <a:rect r="r" b="b" t="t" l="l"/>
              <a:pathLst>
                <a:path h="2272179" w="555283">
                  <a:moveTo>
                    <a:pt x="0" y="0"/>
                  </a:moveTo>
                  <a:lnTo>
                    <a:pt x="555283" y="0"/>
                  </a:lnTo>
                  <a:lnTo>
                    <a:pt x="555283" y="2272179"/>
                  </a:lnTo>
                  <a:lnTo>
                    <a:pt x="0" y="22721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F466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55283" cy="2319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241" y="1819990"/>
            <a:ext cx="15918805" cy="160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5"/>
              </a:lnSpc>
            </a:pPr>
            <a:r>
              <a:rPr lang="en-US" sz="310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Les états stationnaires dépendent de la forme de V(x) : condition de continuité et k et q</a:t>
            </a:r>
          </a:p>
          <a:p>
            <a:pPr algn="ctr">
              <a:lnSpc>
                <a:spcPts val="4345"/>
              </a:lnSpc>
            </a:pPr>
          </a:p>
          <a:p>
            <a:pPr algn="l">
              <a:lnSpc>
                <a:spcPts val="4345"/>
              </a:lnSpc>
              <a:spcBef>
                <a:spcPct val="0"/>
              </a:spcBef>
            </a:pPr>
            <a:r>
              <a:rPr lang="en-US" sz="310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                                                ϕ(x)                     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6758" y="3350953"/>
            <a:ext cx="1972568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Discontinue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borné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43385" y="3350953"/>
            <a:ext cx="283353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bornée continue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1fois derivable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90145" y="3531848"/>
            <a:ext cx="7873901" cy="6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=&gt; continuité de Ψ(x) en x = -a et x= 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786" y="4802346"/>
            <a:ext cx="726445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</a:t>
            </a:r>
            <a:r>
              <a:rPr lang="en-US" sz="3200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-ℏ²/2m δ²/δx²Ψ(x,t) + V(x) Ψ(x,t)=EΨ(x,t)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&lt;=&gt;(E- V(x))Ψ(x,t)+ℏ²/2m δ²/δx²Ψ(x,t)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16062" y="5076825"/>
            <a:ext cx="6181874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 ) et (III) V(x)= 0 : k²= 2mE/ℏ²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 V(x)= -V0 : q²= 2m(E+V0)/ℏ²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0743" y="6571456"/>
            <a:ext cx="7546181" cy="51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ℏ²r²/2m</a:t>
            </a:r>
            <a:r>
              <a:rPr lang="en-US" sz="30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+ V(x)-E =0 &lt;=&gt; r² = 2m/ℏ² - V(x)+E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0786" y="7189470"/>
            <a:ext cx="16230600" cy="18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B,C,D et E en fonction de A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coefficient de transmission et transmission : T= |F|²/|A|² ,  R = |B|²/|A|²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avec R+T=1</a:t>
            </a:r>
          </a:p>
          <a:p>
            <a:pPr algn="l">
              <a:lnSpc>
                <a:spcPts val="328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80786" y="8955326"/>
            <a:ext cx="8950672" cy="53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  <a:spcBef>
                <a:spcPct val="0"/>
              </a:spcBef>
            </a:pPr>
            <a:r>
              <a:rPr lang="en-US" sz="31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1/T= 1+ ¼ V0²sin²(2qa)/E(E+V0) , T(e) avec e=E/V0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4591054" y="2586691"/>
            <a:ext cx="0" cy="2108341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300" y="1684924"/>
            <a:ext cx="16622257" cy="1691176"/>
            <a:chOff x="0" y="0"/>
            <a:chExt cx="4377878" cy="44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7878" cy="445413"/>
            </a:xfrm>
            <a:custGeom>
              <a:avLst/>
              <a:gdLst/>
              <a:ahLst/>
              <a:cxnLst/>
              <a:rect r="r" b="b" t="t" l="l"/>
              <a:pathLst>
                <a:path h="445413" w="4377878">
                  <a:moveTo>
                    <a:pt x="23754" y="0"/>
                  </a:moveTo>
                  <a:lnTo>
                    <a:pt x="4354125" y="0"/>
                  </a:lnTo>
                  <a:cubicBezTo>
                    <a:pt x="4367243" y="0"/>
                    <a:pt x="4377878" y="10635"/>
                    <a:pt x="4377878" y="23754"/>
                  </a:cubicBezTo>
                  <a:lnTo>
                    <a:pt x="4377878" y="421659"/>
                  </a:lnTo>
                  <a:cubicBezTo>
                    <a:pt x="4377878" y="427959"/>
                    <a:pt x="4375376" y="434001"/>
                    <a:pt x="4370921" y="438455"/>
                  </a:cubicBezTo>
                  <a:cubicBezTo>
                    <a:pt x="4366466" y="442910"/>
                    <a:pt x="4360425" y="445413"/>
                    <a:pt x="4354125" y="445413"/>
                  </a:cubicBezTo>
                  <a:lnTo>
                    <a:pt x="23754" y="445413"/>
                  </a:lnTo>
                  <a:cubicBezTo>
                    <a:pt x="10635" y="445413"/>
                    <a:pt x="0" y="434778"/>
                    <a:pt x="0" y="421659"/>
                  </a:cubicBezTo>
                  <a:lnTo>
                    <a:pt x="0" y="23754"/>
                  </a:lnTo>
                  <a:cubicBezTo>
                    <a:pt x="0" y="10635"/>
                    <a:pt x="10635" y="0"/>
                    <a:pt x="237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377878" cy="56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01962" y="3947640"/>
            <a:ext cx="7514133" cy="6260364"/>
            <a:chOff x="0" y="0"/>
            <a:chExt cx="1979031" cy="16488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9031" cy="1648820"/>
            </a:xfrm>
            <a:custGeom>
              <a:avLst/>
              <a:gdLst/>
              <a:ahLst/>
              <a:cxnLst/>
              <a:rect r="r" b="b" t="t" l="l"/>
              <a:pathLst>
                <a:path h="1648820" w="1979031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41921" y="3455097"/>
            <a:ext cx="8838775" cy="6831903"/>
          </a:xfrm>
          <a:custGeom>
            <a:avLst/>
            <a:gdLst/>
            <a:ahLst/>
            <a:cxnLst/>
            <a:rect r="r" b="b" t="t" l="l"/>
            <a:pathLst>
              <a:path h="6831903" w="8838775">
                <a:moveTo>
                  <a:pt x="0" y="0"/>
                </a:moveTo>
                <a:lnTo>
                  <a:pt x="8838775" y="0"/>
                </a:lnTo>
                <a:lnTo>
                  <a:pt x="8838775" y="6831903"/>
                </a:lnTo>
                <a:lnTo>
                  <a:pt x="0" y="6831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Partie numérique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8128" y="1880193"/>
            <a:ext cx="16230600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Coder en python l'algorithme de résolution d'équation différentielle pour observer la propagation du paquets d'ondes.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25"/>
            <a:ext cx="13029028" cy="123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18"/>
              </a:lnSpc>
              <a:spcBef>
                <a:spcPct val="0"/>
              </a:spcBef>
            </a:pPr>
            <a:r>
              <a:rPr lang="en-US" b="true" sz="722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Comparaison avec les données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04465" y="815564"/>
            <a:ext cx="11241646" cy="123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58"/>
              </a:lnSpc>
              <a:spcBef>
                <a:spcPct val="0"/>
              </a:spcBef>
            </a:pPr>
            <a:r>
              <a:rPr lang="en-US" b="true" sz="725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Les limites de cette approche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51557" y="597983"/>
            <a:ext cx="8192443" cy="138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37"/>
              </a:lnSpc>
              <a:spcBef>
                <a:spcPct val="0"/>
              </a:spcBef>
            </a:pPr>
            <a:r>
              <a:rPr lang="en-US" b="true" sz="809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Modèle plus réaliste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57652" y="-147089"/>
            <a:ext cx="7572697" cy="211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273"/>
              </a:lnSpc>
              <a:spcBef>
                <a:spcPct val="0"/>
              </a:spcBef>
            </a:pPr>
            <a:r>
              <a:rPr lang="en-US" b="true" sz="1233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Bibliographie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5482" y="2446060"/>
            <a:ext cx="19028463" cy="165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chr</a:t>
            </a: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ome-extension://efaidnbmnnnibpcajpcglclefindmkaj/https://cpge-paradise.com/MP4Phys/TD/TD11%20meca%20q.pdf</a:t>
            </a:r>
          </a:p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https://www.f-legrand.fr/scidoc/</a:t>
            </a:r>
          </a:p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https://phet.colorado.edu/fr/simulations/bound-states</a:t>
            </a:r>
          </a:p>
          <a:p>
            <a:pPr algn="l" marL="519807" indent="-259903" lvl="1">
              <a:lnSpc>
                <a:spcPts val="3370"/>
              </a:lnSpc>
              <a:buFont typeface="Arial"/>
              <a:buChar char="•"/>
            </a:pPr>
            <a:r>
              <a:rPr lang="en-US" sz="2407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https://www.unisciel.fr/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92527" y="-437573"/>
            <a:ext cx="11047926" cy="10724573"/>
            <a:chOff x="0" y="0"/>
            <a:chExt cx="2909742" cy="2824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9742" cy="2824579"/>
            </a:xfrm>
            <a:custGeom>
              <a:avLst/>
              <a:gdLst/>
              <a:ahLst/>
              <a:cxnLst/>
              <a:rect r="r" b="b" t="t" l="l"/>
              <a:pathLst>
                <a:path h="2824579" w="2909742">
                  <a:moveTo>
                    <a:pt x="0" y="0"/>
                  </a:moveTo>
                  <a:lnTo>
                    <a:pt x="2909742" y="0"/>
                  </a:lnTo>
                  <a:lnTo>
                    <a:pt x="2909742" y="2824579"/>
                  </a:lnTo>
                  <a:lnTo>
                    <a:pt x="0" y="2824579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09742" cy="2872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77036" y="107541"/>
            <a:ext cx="21045129" cy="2327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018"/>
              </a:lnSpc>
              <a:spcBef>
                <a:spcPct val="0"/>
              </a:spcBef>
            </a:pPr>
            <a:r>
              <a:rPr lang="en-US" b="true" sz="1358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0710" y="317091"/>
            <a:ext cx="10195917" cy="10771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 - Présentation du sujet 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a) Introduction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b) effet Ramsauer-Townsend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c) Pertinence de l’utilisation du puit de potentiel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II - Résolution analytique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a) </a:t>
            </a: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Etats stationnaires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b) Equation de Schrödinger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III - Partie numérique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a) </a:t>
            </a: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explication des codes Python</a:t>
            </a:r>
          </a:p>
          <a:p>
            <a:pPr algn="just" marL="737727" indent="-368864" lvl="1">
              <a:lnSpc>
                <a:spcPts val="4783"/>
              </a:lnSpc>
              <a:buFont typeface="Arial"/>
              <a:buChar char="•"/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b) Comparaison avec les données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IV - Limite de l’approche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</a:pPr>
            <a:r>
              <a:rPr lang="en-US" sz="3416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 - Modèle plus réaliste</a:t>
            </a:r>
          </a:p>
          <a:p>
            <a:pPr algn="just">
              <a:lnSpc>
                <a:spcPts val="4783"/>
              </a:lnSpc>
            </a:pPr>
          </a:p>
          <a:p>
            <a:pPr algn="just">
              <a:lnSpc>
                <a:spcPts val="4783"/>
              </a:lnSpc>
              <a:spcBef>
                <a:spcPct val="0"/>
              </a:spcBef>
            </a:pPr>
            <a:r>
              <a:rPr lang="en-US" sz="34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130172" y="-8853204"/>
            <a:ext cx="2900506" cy="19415151"/>
            <a:chOff x="0" y="0"/>
            <a:chExt cx="763919" cy="51134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919" cy="5113455"/>
            </a:xfrm>
            <a:custGeom>
              <a:avLst/>
              <a:gdLst/>
              <a:ahLst/>
              <a:cxnLst/>
              <a:rect r="r" b="b" t="t" l="l"/>
              <a:pathLst>
                <a:path h="5113455" w="763919">
                  <a:moveTo>
                    <a:pt x="0" y="0"/>
                  </a:moveTo>
                  <a:lnTo>
                    <a:pt x="763919" y="0"/>
                  </a:lnTo>
                  <a:lnTo>
                    <a:pt x="763919" y="5113455"/>
                  </a:lnTo>
                  <a:lnTo>
                    <a:pt x="0" y="5113455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63919" cy="5161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304624"/>
            <a:ext cx="18288000" cy="7982376"/>
          </a:xfrm>
          <a:custGeom>
            <a:avLst/>
            <a:gdLst/>
            <a:ahLst/>
            <a:cxnLst/>
            <a:rect r="r" b="b" t="t" l="l"/>
            <a:pathLst>
              <a:path h="7982376" w="18288000">
                <a:moveTo>
                  <a:pt x="0" y="0"/>
                </a:moveTo>
                <a:lnTo>
                  <a:pt x="18288000" y="0"/>
                </a:lnTo>
                <a:lnTo>
                  <a:pt x="18288000" y="7982376"/>
                </a:lnTo>
                <a:lnTo>
                  <a:pt x="0" y="7982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493" r="0" b="-2049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8050"/>
            <a:ext cx="12369736" cy="144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02"/>
              </a:lnSpc>
              <a:spcBef>
                <a:spcPct val="0"/>
              </a:spcBef>
            </a:pPr>
            <a:r>
              <a:rPr lang="en-US" b="true" sz="843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1022" y="0"/>
            <a:ext cx="12006387" cy="10287000"/>
            <a:chOff x="0" y="0"/>
            <a:chExt cx="316217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217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62176">
                  <a:moveTo>
                    <a:pt x="0" y="0"/>
                  </a:moveTo>
                  <a:lnTo>
                    <a:pt x="3162176" y="0"/>
                  </a:lnTo>
                  <a:lnTo>
                    <a:pt x="316217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316217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81022" y="2197073"/>
            <a:ext cx="11606978" cy="847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968" indent="-381484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hén</a:t>
            </a: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oméne physique décrivant la colision entre deux particules à l'échelle microscopique, provoquant alors la diffusion d'électron par l'atome d'un gaz noble.​</a:t>
            </a:r>
          </a:p>
          <a:p>
            <a:pPr algn="l">
              <a:lnSpc>
                <a:spcPts val="4947"/>
              </a:lnSpc>
            </a:pPr>
          </a:p>
          <a:p>
            <a:pPr algn="l" marL="762968" indent="-381484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Découvert en 1921 par Carl Ramsauer et John Townsed. Ils ont pu observer que la diffusion pouvait s'annuler selon la valeur d'énergie de l'electron.​</a:t>
            </a:r>
          </a:p>
          <a:p>
            <a:pPr algn="l">
              <a:lnSpc>
                <a:spcPts val="4947"/>
              </a:lnSpc>
            </a:pPr>
          </a:p>
          <a:p>
            <a:pPr algn="l" marL="762968" indent="-381484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Pour certaine valeur d'énergie, la probabilité que l'électron soit dévié peut étre nulle.</a:t>
            </a:r>
          </a:p>
          <a:p>
            <a:pPr algn="ctr">
              <a:lnSpc>
                <a:spcPts val="4247"/>
              </a:lnSpc>
            </a:pPr>
          </a:p>
          <a:p>
            <a:pPr algn="ctr">
              <a:lnSpc>
                <a:spcPts val="424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68101" y="433255"/>
            <a:ext cx="3407791" cy="4710245"/>
          </a:xfrm>
          <a:custGeom>
            <a:avLst/>
            <a:gdLst/>
            <a:ahLst/>
            <a:cxnLst/>
            <a:rect r="r" b="b" t="t" l="l"/>
            <a:pathLst>
              <a:path h="4710245" w="3407791">
                <a:moveTo>
                  <a:pt x="0" y="0"/>
                </a:moveTo>
                <a:lnTo>
                  <a:pt x="3407791" y="0"/>
                </a:lnTo>
                <a:lnTo>
                  <a:pt x="3407791" y="4710245"/>
                </a:lnTo>
                <a:lnTo>
                  <a:pt x="0" y="471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494" y="5659767"/>
            <a:ext cx="3484397" cy="4610126"/>
          </a:xfrm>
          <a:custGeom>
            <a:avLst/>
            <a:gdLst/>
            <a:ahLst/>
            <a:cxnLst/>
            <a:rect r="r" b="b" t="t" l="l"/>
            <a:pathLst>
              <a:path h="4610126" w="3484397">
                <a:moveTo>
                  <a:pt x="0" y="0"/>
                </a:moveTo>
                <a:lnTo>
                  <a:pt x="3484398" y="0"/>
                </a:lnTo>
                <a:lnTo>
                  <a:pt x="3484398" y="4610126"/>
                </a:lnTo>
                <a:lnTo>
                  <a:pt x="0" y="4610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80706" y="428942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Effet Ramsauer-Townsend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16372539" cy="2686805"/>
            <a:chOff x="0" y="0"/>
            <a:chExt cx="4312109" cy="707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12109" cy="707636"/>
            </a:xfrm>
            <a:custGeom>
              <a:avLst/>
              <a:gdLst/>
              <a:ahLst/>
              <a:cxnLst/>
              <a:rect r="r" b="b" t="t" l="l"/>
              <a:pathLst>
                <a:path h="707636" w="4312109">
                  <a:moveTo>
                    <a:pt x="24116" y="0"/>
                  </a:moveTo>
                  <a:lnTo>
                    <a:pt x="4287993" y="0"/>
                  </a:lnTo>
                  <a:cubicBezTo>
                    <a:pt x="4294389" y="0"/>
                    <a:pt x="4300523" y="2541"/>
                    <a:pt x="4305045" y="7063"/>
                  </a:cubicBezTo>
                  <a:cubicBezTo>
                    <a:pt x="4309568" y="11586"/>
                    <a:pt x="4312109" y="17720"/>
                    <a:pt x="4312109" y="24116"/>
                  </a:cubicBezTo>
                  <a:lnTo>
                    <a:pt x="4312109" y="683520"/>
                  </a:lnTo>
                  <a:cubicBezTo>
                    <a:pt x="4312109" y="689916"/>
                    <a:pt x="4309568" y="696050"/>
                    <a:pt x="4305045" y="700572"/>
                  </a:cubicBezTo>
                  <a:cubicBezTo>
                    <a:pt x="4300523" y="705095"/>
                    <a:pt x="4294389" y="707636"/>
                    <a:pt x="4287993" y="707636"/>
                  </a:cubicBezTo>
                  <a:lnTo>
                    <a:pt x="24116" y="707636"/>
                  </a:lnTo>
                  <a:cubicBezTo>
                    <a:pt x="17720" y="707636"/>
                    <a:pt x="11586" y="705095"/>
                    <a:pt x="7063" y="700572"/>
                  </a:cubicBezTo>
                  <a:cubicBezTo>
                    <a:pt x="2541" y="696050"/>
                    <a:pt x="0" y="689916"/>
                    <a:pt x="0" y="683520"/>
                  </a:cubicBezTo>
                  <a:lnTo>
                    <a:pt x="0" y="24116"/>
                  </a:lnTo>
                  <a:cubicBezTo>
                    <a:pt x="0" y="17720"/>
                    <a:pt x="2541" y="11586"/>
                    <a:pt x="7063" y="7063"/>
                  </a:cubicBezTo>
                  <a:cubicBezTo>
                    <a:pt x="11586" y="2541"/>
                    <a:pt x="17720" y="0"/>
                    <a:pt x="24116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312109" cy="8314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58196" y="4582113"/>
            <a:ext cx="8507588" cy="5328928"/>
          </a:xfrm>
          <a:custGeom>
            <a:avLst/>
            <a:gdLst/>
            <a:ahLst/>
            <a:cxnLst/>
            <a:rect r="r" b="b" t="t" l="l"/>
            <a:pathLst>
              <a:path h="5328928" w="8507588">
                <a:moveTo>
                  <a:pt x="0" y="0"/>
                </a:moveTo>
                <a:lnTo>
                  <a:pt x="8507587" y="0"/>
                </a:lnTo>
                <a:lnTo>
                  <a:pt x="8507587" y="5328928"/>
                </a:lnTo>
                <a:lnTo>
                  <a:pt x="0" y="532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7727" y="592336"/>
            <a:ext cx="17810273" cy="158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La pertinence de l’utilisation d’un puits de potentiel pour modeliser l’experience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19804"/>
            <a:ext cx="17259300" cy="196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1"/>
              </a:lnSpc>
              <a:spcBef>
                <a:spcPct val="0"/>
              </a:spcBef>
            </a:pPr>
            <a:r>
              <a:rPr lang="en-US" sz="37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L'objectif final de ce projet étant d'expliquer ce phénoméne à partir d'un modèle à une dimension. On modélise le potentiel au voisinage de la particule par un puits de potentiel, de profondeur finie –V.​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9576" y="2844941"/>
            <a:ext cx="14596318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Ψ(x,t) = ϕ(x) exp (-iEt/ℏ) 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ℏ²/2m d²/dx² ϕ + [E-V(x)]ϕ(x) = 0   avec E : énergie totale de la particule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                               V(x) : potentiel constant par morceaux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ici : E &gt; 0 &gt; -V0 → E - V(x) = E - (-V0) = E + V0 &gt; 0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=&gt; Comportement sinusoïdale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36785" y="3935689"/>
            <a:ext cx="6368134" cy="684612"/>
            <a:chOff x="0" y="0"/>
            <a:chExt cx="1677204" cy="1803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7204" cy="180309"/>
            </a:xfrm>
            <a:custGeom>
              <a:avLst/>
              <a:gdLst/>
              <a:ahLst/>
              <a:cxnLst/>
              <a:rect r="r" b="b" t="t" l="l"/>
              <a:pathLst>
                <a:path h="180309" w="1677204">
                  <a:moveTo>
                    <a:pt x="0" y="0"/>
                  </a:moveTo>
                  <a:lnTo>
                    <a:pt x="1677204" y="0"/>
                  </a:lnTo>
                  <a:lnTo>
                    <a:pt x="1677204" y="180309"/>
                  </a:lnTo>
                  <a:lnTo>
                    <a:pt x="0" y="1803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77204" cy="227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6758" y="1989004"/>
            <a:ext cx="3569047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Etats Stationnaires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2953" y="7036893"/>
            <a:ext cx="2484090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forme de V(x)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140713" y="7341628"/>
            <a:ext cx="6080627" cy="1941689"/>
            <a:chOff x="0" y="0"/>
            <a:chExt cx="8107503" cy="258891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22846"/>
              <a:ext cx="1517055" cy="698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5"/>
                </a:lnSpc>
                <a:spcBef>
                  <a:spcPct val="0"/>
                </a:spcBef>
              </a:pPr>
              <a:r>
                <a:rPr lang="en-US" sz="3196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V(x) =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988481" y="-247650"/>
              <a:ext cx="826496" cy="283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24"/>
                </a:lnSpc>
                <a:spcBef>
                  <a:spcPct val="0"/>
                </a:spcBef>
              </a:pPr>
              <a:r>
                <a:rPr lang="en-US" sz="12874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263246" y="664053"/>
              <a:ext cx="4844256" cy="1606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-V0 pour a&lt;x&lt;a+ε</a:t>
              </a:r>
            </a:p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0 si x ∈ R\[a,a+ε]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88201" y="8557949"/>
            <a:ext cx="2611220" cy="48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  <a:spcBef>
                <a:spcPct val="0"/>
              </a:spcBef>
            </a:pPr>
            <a:r>
              <a:rPr lang="en-US" sz="290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ε : taille du puit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65262"/>
            <a:ext cx="15096448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3 régions :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50599" y="2891397"/>
            <a:ext cx="9080183" cy="7395603"/>
            <a:chOff x="0" y="0"/>
            <a:chExt cx="12106911" cy="9860804"/>
          </a:xfrm>
        </p:grpSpPr>
        <p:sp>
          <p:nvSpPr>
            <p:cNvPr name="AutoShape 6" id="6"/>
            <p:cNvSpPr/>
            <p:nvPr/>
          </p:nvSpPr>
          <p:spPr>
            <a:xfrm>
              <a:off x="2727511" y="6451675"/>
              <a:ext cx="865632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4159317" y="590683"/>
              <a:ext cx="0" cy="7391838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" id="8"/>
            <p:cNvSpPr/>
            <p:nvPr/>
          </p:nvSpPr>
          <p:spPr>
            <a:xfrm>
              <a:off x="2727511" y="3500974"/>
              <a:ext cx="8656320" cy="0"/>
            </a:xfrm>
            <a:prstGeom prst="line">
              <a:avLst/>
            </a:prstGeom>
            <a:ln cap="flat" w="50800">
              <a:solidFill>
                <a:srgbClr val="5686D9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2694490" y="6426275"/>
              <a:ext cx="3479271" cy="25400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6199161" y="6426275"/>
              <a:ext cx="0" cy="2622953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8354703" y="6426275"/>
              <a:ext cx="0" cy="2622953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6173761" y="9023828"/>
              <a:ext cx="2155542" cy="0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8329303" y="6451675"/>
              <a:ext cx="2696326" cy="0"/>
            </a:xfrm>
            <a:prstGeom prst="line">
              <a:avLst/>
            </a:prstGeom>
            <a:ln cap="flat" w="50800">
              <a:solidFill>
                <a:srgbClr val="CB6C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073632" y="6295557"/>
              <a:ext cx="261437" cy="261437"/>
            </a:xfrm>
            <a:custGeom>
              <a:avLst/>
              <a:gdLst/>
              <a:ahLst/>
              <a:cxnLst/>
              <a:rect r="r" b="b" t="t" l="l"/>
              <a:pathLst>
                <a:path h="261437" w="261437">
                  <a:moveTo>
                    <a:pt x="0" y="0"/>
                  </a:moveTo>
                  <a:lnTo>
                    <a:pt x="261437" y="0"/>
                  </a:lnTo>
                  <a:lnTo>
                    <a:pt x="261437" y="261437"/>
                  </a:lnTo>
                  <a:lnTo>
                    <a:pt x="0" y="26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23985" y="6320957"/>
              <a:ext cx="261437" cy="261437"/>
            </a:xfrm>
            <a:custGeom>
              <a:avLst/>
              <a:gdLst/>
              <a:ahLst/>
              <a:cxnLst/>
              <a:rect r="r" b="b" t="t" l="l"/>
              <a:pathLst>
                <a:path h="261437" w="261437">
                  <a:moveTo>
                    <a:pt x="0" y="0"/>
                  </a:moveTo>
                  <a:lnTo>
                    <a:pt x="261437" y="0"/>
                  </a:lnTo>
                  <a:lnTo>
                    <a:pt x="261437" y="261437"/>
                  </a:lnTo>
                  <a:lnTo>
                    <a:pt x="0" y="261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>
              <a:off x="2006909" y="9049228"/>
              <a:ext cx="4166852" cy="0"/>
            </a:xfrm>
            <a:prstGeom prst="line">
              <a:avLst/>
            </a:prstGeom>
            <a:ln cap="flat" w="50800">
              <a:solidFill>
                <a:srgbClr val="FFDE59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397177" y="4873142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8"/>
                  </a:lnTo>
                  <a:lnTo>
                    <a:pt x="0" y="58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1680959" y="2917079"/>
              <a:ext cx="425953" cy="995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33"/>
                </a:lnSpc>
                <a:spcBef>
                  <a:spcPct val="0"/>
                </a:spcBef>
              </a:pPr>
              <a:r>
                <a:rPr lang="en-US" sz="4523">
                  <a:solidFill>
                    <a:srgbClr val="5686D9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159317" y="-57150"/>
              <a:ext cx="835621" cy="637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V(x)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1680959" y="5902190"/>
              <a:ext cx="301678" cy="7505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1"/>
                </a:lnSpc>
                <a:spcBef>
                  <a:spcPct val="0"/>
                </a:spcBef>
              </a:pPr>
              <a:r>
                <a:rPr lang="en-US" sz="340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x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006909" y="7829271"/>
              <a:ext cx="975059" cy="861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15"/>
                </a:lnSpc>
                <a:spcBef>
                  <a:spcPct val="0"/>
                </a:spcBef>
              </a:pPr>
              <a:r>
                <a:rPr lang="en-US" sz="3867">
                  <a:solidFill>
                    <a:srgbClr val="FFDE59"/>
                  </a:solidFill>
                  <a:latin typeface="Open Sans"/>
                  <a:ea typeface="Open Sans"/>
                  <a:cs typeface="Open Sans"/>
                  <a:sym typeface="Open Sans"/>
                </a:rPr>
                <a:t>-V0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006875" y="5184005"/>
              <a:ext cx="333772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5686D9"/>
                  </a:solidFill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156747" y="5184005"/>
              <a:ext cx="1585714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5686D9"/>
                  </a:solidFill>
                  <a:latin typeface="Open Sans"/>
                  <a:ea typeface="Open Sans"/>
                  <a:cs typeface="Open Sans"/>
                  <a:sym typeface="Open Sans"/>
                </a:rPr>
                <a:t>a + ε  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10605889">
              <a:off x="1411587" y="4103769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8"/>
                  </a:lnTo>
                  <a:lnTo>
                    <a:pt x="0" y="58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1451200"/>
              <a:ext cx="2860397" cy="2461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97B94C"/>
                  </a:solidFill>
                  <a:latin typeface="Open Sans"/>
                  <a:ea typeface="Open Sans"/>
                  <a:cs typeface="Open Sans"/>
                  <a:sym typeface="Open Sans"/>
                </a:rPr>
                <a:t>onde venant de - infini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981969" y="3486692"/>
              <a:ext cx="722908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97B94C"/>
                  </a:solidFill>
                  <a:latin typeface="Open Sans"/>
                  <a:ea typeface="Open Sans"/>
                  <a:cs typeface="Open Sans"/>
                  <a:sym typeface="Open Sans"/>
                </a:rPr>
                <a:t>A1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120281" y="5641415"/>
              <a:ext cx="732036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97B94C"/>
                  </a:solidFill>
                  <a:latin typeface="Open Sans"/>
                  <a:ea typeface="Open Sans"/>
                  <a:cs typeface="Open Sans"/>
                  <a:sym typeface="Open Sans"/>
                </a:rPr>
                <a:t>B1</a:t>
              </a:r>
            </a:p>
          </p:txBody>
        </p:sp>
        <p:sp>
          <p:nvSpPr>
            <p:cNvPr name="Freeform 28" id="28"/>
            <p:cNvSpPr/>
            <p:nvPr/>
          </p:nvSpPr>
          <p:spPr>
            <a:xfrm flipH="false" flipV="false" rot="0">
              <a:off x="5973365" y="2156627"/>
              <a:ext cx="2159130" cy="490711"/>
            </a:xfrm>
            <a:custGeom>
              <a:avLst/>
              <a:gdLst/>
              <a:ahLst/>
              <a:cxnLst/>
              <a:rect r="r" b="b" t="t" l="l"/>
              <a:pathLst>
                <a:path h="490711" w="2159130">
                  <a:moveTo>
                    <a:pt x="0" y="0"/>
                  </a:moveTo>
                  <a:lnTo>
                    <a:pt x="2159130" y="0"/>
                  </a:lnTo>
                  <a:lnTo>
                    <a:pt x="2159130" y="490711"/>
                  </a:lnTo>
                  <a:lnTo>
                    <a:pt x="0" y="490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10605889">
              <a:off x="5985491" y="1509199"/>
              <a:ext cx="2159130" cy="490711"/>
            </a:xfrm>
            <a:custGeom>
              <a:avLst/>
              <a:gdLst/>
              <a:ahLst/>
              <a:cxnLst/>
              <a:rect r="r" b="b" t="t" l="l"/>
              <a:pathLst>
                <a:path h="490711" w="2159130">
                  <a:moveTo>
                    <a:pt x="0" y="0"/>
                  </a:moveTo>
                  <a:lnTo>
                    <a:pt x="2159130" y="0"/>
                  </a:lnTo>
                  <a:lnTo>
                    <a:pt x="2159130" y="490711"/>
                  </a:lnTo>
                  <a:lnTo>
                    <a:pt x="0" y="490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7306970" y="988884"/>
              <a:ext cx="608328" cy="66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4"/>
                </a:lnSpc>
                <a:spcBef>
                  <a:spcPct val="0"/>
                </a:spcBef>
              </a:pPr>
              <a:r>
                <a:rPr lang="en-US" sz="2982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A2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7423360" y="2802087"/>
              <a:ext cx="616009" cy="66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74"/>
                </a:lnSpc>
                <a:spcBef>
                  <a:spcPct val="0"/>
                </a:spcBef>
              </a:pPr>
              <a:r>
                <a:rPr lang="en-US" sz="2982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B2</a:t>
              </a:r>
            </a:p>
          </p:txBody>
        </p:sp>
        <p:sp>
          <p:nvSpPr>
            <p:cNvPr name="Freeform 32" id="32"/>
            <p:cNvSpPr/>
            <p:nvPr/>
          </p:nvSpPr>
          <p:spPr>
            <a:xfrm flipH="false" flipV="false" rot="0">
              <a:off x="9299309" y="8307671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7"/>
                  </a:lnTo>
                  <a:lnTo>
                    <a:pt x="0" y="583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10605889">
              <a:off x="9313719" y="7538298"/>
              <a:ext cx="2565806" cy="583138"/>
            </a:xfrm>
            <a:custGeom>
              <a:avLst/>
              <a:gdLst/>
              <a:ahLst/>
              <a:cxnLst/>
              <a:rect r="r" b="b" t="t" l="l"/>
              <a:pathLst>
                <a:path h="583138" w="2565806">
                  <a:moveTo>
                    <a:pt x="0" y="0"/>
                  </a:moveTo>
                  <a:lnTo>
                    <a:pt x="2565806" y="0"/>
                  </a:lnTo>
                  <a:lnTo>
                    <a:pt x="2565806" y="583138"/>
                  </a:lnTo>
                  <a:lnTo>
                    <a:pt x="0" y="583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0884101" y="6921221"/>
              <a:ext cx="722908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8C52FF"/>
                  </a:solidFill>
                  <a:latin typeface="Open Sans"/>
                  <a:ea typeface="Open Sans"/>
                  <a:cs typeface="Open Sans"/>
                  <a:sym typeface="Open Sans"/>
                </a:rPr>
                <a:t>A1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1022413" y="9075944"/>
              <a:ext cx="732036" cy="784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8C52FF"/>
                  </a:solidFill>
                  <a:latin typeface="Open Sans"/>
                  <a:ea typeface="Open Sans"/>
                  <a:cs typeface="Open Sans"/>
                  <a:sym typeface="Open Sans"/>
                </a:rPr>
                <a:t>B1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651990" y="6642084"/>
              <a:ext cx="835971" cy="1263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  <a:spcBef>
                  <a:spcPct val="0"/>
                </a:spcBef>
              </a:pPr>
              <a:r>
                <a:rPr lang="en-US" sz="5669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(I)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871549" y="6642084"/>
              <a:ext cx="1103622" cy="1263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  <a:spcBef>
                  <a:spcPct val="0"/>
                </a:spcBef>
              </a:pPr>
              <a:r>
                <a:rPr lang="en-US" sz="5669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(II)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8828322" y="6449424"/>
              <a:ext cx="1371272" cy="1263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37"/>
                </a:lnSpc>
                <a:spcBef>
                  <a:spcPct val="0"/>
                </a:spcBef>
              </a:pPr>
              <a:r>
                <a:rPr lang="en-US" sz="5669">
                  <a:solidFill>
                    <a:srgbClr val="FF3131"/>
                  </a:solidFill>
                  <a:latin typeface="Open Sans"/>
                  <a:ea typeface="Open Sans"/>
                  <a:cs typeface="Open Sans"/>
                  <a:sym typeface="Open Sans"/>
                </a:rPr>
                <a:t>(III)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0044909" y="8175149"/>
            <a:ext cx="4023122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1"/>
              </a:lnSpc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 bornée, continue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ϕ’ continue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604922" y="3197384"/>
            <a:ext cx="5798906" cy="279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8"/>
              </a:lnSpc>
            </a:pPr>
            <a:r>
              <a:rPr lang="en-US" sz="5334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(I) : x ∈  ] -∞ ,a]</a:t>
            </a:r>
          </a:p>
          <a:p>
            <a:pPr algn="l">
              <a:lnSpc>
                <a:spcPts val="7468"/>
              </a:lnSpc>
            </a:pPr>
            <a:r>
              <a:rPr lang="en-US" sz="5334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 : x∈ [ a,a+ε]</a:t>
            </a:r>
          </a:p>
          <a:p>
            <a:pPr algn="l"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 III ) : x ∈ [a+ε,+∞[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8186"/>
            <a:ext cx="3546723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Etats stationnaires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160" y="2896075"/>
            <a:ext cx="10187880" cy="123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=&gt; dans ( I ) et (III) : 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ϕ’’(x) + </a:t>
            </a:r>
            <a:r>
              <a:rPr lang="en-US" sz="3543" b="true">
                <a:solidFill>
                  <a:srgbClr val="97B9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(2mE/ℏ²)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ϕ(x) = 0 </a:t>
            </a:r>
            <a:r>
              <a:rPr lang="en-US" sz="3543" b="true">
                <a:solidFill>
                  <a:srgbClr val="97B9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k²&gt;0</a:t>
            </a:r>
          </a:p>
          <a:p>
            <a:pPr algn="l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=&gt; dans (II) :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  ϕ’’(x) +</a:t>
            </a:r>
            <a:r>
              <a:rPr lang="en-US" sz="3543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3543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(2m(E+V0)/ℏ²)</a:t>
            </a:r>
            <a:r>
              <a:rPr lang="en-US" sz="3543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ϕ(x) = 0</a:t>
            </a:r>
            <a:r>
              <a:rPr lang="en-US" sz="3543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3543">
                <a:solidFill>
                  <a:srgbClr val="8C52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q²&gt;0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65418"/>
            <a:ext cx="8577411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Polynome caractéristiques : EDO DU 2nd ordre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4160" y="5453454"/>
            <a:ext cx="9478119" cy="3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5577" indent="-322789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solution de la forme ϕ(x) = α exp(r1x) + β exp(r2x) </a:t>
            </a:r>
          </a:p>
          <a:p>
            <a:pPr algn="l" marL="645577" indent="-322789" lvl="1">
              <a:lnSpc>
                <a:spcPts val="4186"/>
              </a:lnSpc>
              <a:buFont typeface="Arial"/>
              <a:buChar char="•"/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racines : r1 et r2 donnée par : </a:t>
            </a:r>
          </a:p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 I ) et ( III) : r² + k² = 0 =&gt; r= +- ik</a:t>
            </a:r>
          </a:p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(II) : r²+q² = 0 =&gt; r=+- iq</a:t>
            </a:r>
          </a:p>
          <a:p>
            <a:pPr algn="l">
              <a:lnSpc>
                <a:spcPts val="4186"/>
              </a:lnSpc>
            </a:pPr>
          </a:p>
          <a:p>
            <a:pPr algn="l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=&gt; |ϕ(x)|² =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21797"/>
            <a:ext cx="15096448" cy="1174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12"/>
              </a:lnSpc>
              <a:spcBef>
                <a:spcPct val="0"/>
              </a:spcBef>
            </a:pPr>
            <a:r>
              <a:rPr lang="en-US" b="true" sz="686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Résolution Analytique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52799"/>
            <a:ext cx="5610820" cy="55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1"/>
              </a:lnSpc>
              <a:spcBef>
                <a:spcPct val="0"/>
              </a:spcBef>
            </a:pPr>
            <a:r>
              <a:rPr lang="en-US" b="true" sz="3243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Symetrisation du probleme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51432"/>
            <a:ext cx="3680520" cy="51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b="true" sz="3043" i="true" u="sng">
                <a:solidFill>
                  <a:srgbClr val="0F4662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potentiel + symetrie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201811"/>
            <a:ext cx="6080627" cy="1941689"/>
            <a:chOff x="0" y="0"/>
            <a:chExt cx="8107503" cy="258891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22846"/>
              <a:ext cx="1517055" cy="698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5"/>
                </a:lnSpc>
                <a:spcBef>
                  <a:spcPct val="0"/>
                </a:spcBef>
              </a:pPr>
              <a:r>
                <a:rPr lang="en-US" sz="3196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V(x) =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988481" y="-247650"/>
              <a:ext cx="826496" cy="2836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24"/>
                </a:lnSpc>
                <a:spcBef>
                  <a:spcPct val="0"/>
                </a:spcBef>
              </a:pPr>
              <a:r>
                <a:rPr lang="en-US" sz="12874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{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263246" y="664053"/>
              <a:ext cx="4844256" cy="1606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-V0 pour |x|&lt;a</a:t>
              </a:r>
            </a:p>
            <a:p>
              <a:pPr algn="ctr">
                <a:lnSpc>
                  <a:spcPts val="4961"/>
                </a:lnSpc>
                <a:spcBef>
                  <a:spcPct val="0"/>
                </a:spcBef>
              </a:pPr>
              <a:r>
                <a:rPr lang="en-US" sz="3543">
                  <a:solidFill>
                    <a:srgbClr val="0F4662"/>
                  </a:solidFill>
                  <a:latin typeface="Open Sans"/>
                  <a:ea typeface="Open Sans"/>
                  <a:cs typeface="Open Sans"/>
                  <a:sym typeface="Open Sans"/>
                </a:rPr>
                <a:t>0 pour |x|&gt;a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567940" y="4984683"/>
            <a:ext cx="2688282" cy="60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3543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et E &gt; 0 &gt; -V0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1504810" y="6044537"/>
            <a:ext cx="556342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14388002" y="2963243"/>
            <a:ext cx="0" cy="475074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11504810" y="4148117"/>
            <a:ext cx="5563428" cy="0"/>
          </a:xfrm>
          <a:prstGeom prst="line">
            <a:avLst/>
          </a:prstGeom>
          <a:ln cap="flat" w="28575">
            <a:solidFill>
              <a:srgbClr val="5686D9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1504908" y="5998404"/>
            <a:ext cx="2236132" cy="16325"/>
          </a:xfrm>
          <a:prstGeom prst="line">
            <a:avLst/>
          </a:prstGeom>
          <a:ln cap="flat" w="28575">
            <a:solidFill>
              <a:srgbClr val="CB6C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3736044" y="2084411"/>
            <a:ext cx="3335" cy="5629576"/>
          </a:xfrm>
          <a:prstGeom prst="line">
            <a:avLst/>
          </a:prstGeom>
          <a:ln cap="flat" w="28575">
            <a:solidFill>
              <a:srgbClr val="CB6CE6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5121413" y="2084411"/>
            <a:ext cx="0" cy="5629576"/>
          </a:xfrm>
          <a:prstGeom prst="line">
            <a:avLst/>
          </a:prstGeom>
          <a:ln cap="flat" w="28575">
            <a:solidFill>
              <a:srgbClr val="CB6CE6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3719719" y="7697663"/>
            <a:ext cx="1385370" cy="0"/>
          </a:xfrm>
          <a:prstGeom prst="line">
            <a:avLst/>
          </a:prstGeom>
          <a:ln cap="flat" w="28575">
            <a:solidFill>
              <a:srgbClr val="CB6C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5105089" y="6044537"/>
            <a:ext cx="1732933" cy="0"/>
          </a:xfrm>
          <a:prstGeom prst="line">
            <a:avLst/>
          </a:prstGeom>
          <a:ln cap="flat" w="28575">
            <a:solidFill>
              <a:srgbClr val="CB6C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3655366" y="5944199"/>
            <a:ext cx="168026" cy="168026"/>
          </a:xfrm>
          <a:custGeom>
            <a:avLst/>
            <a:gdLst/>
            <a:ahLst/>
            <a:cxnLst/>
            <a:rect r="r" b="b" t="t" l="l"/>
            <a:pathLst>
              <a:path h="168026" w="168026">
                <a:moveTo>
                  <a:pt x="0" y="0"/>
                </a:moveTo>
                <a:lnTo>
                  <a:pt x="168026" y="0"/>
                </a:lnTo>
                <a:lnTo>
                  <a:pt x="168026" y="168026"/>
                </a:lnTo>
                <a:lnTo>
                  <a:pt x="0" y="16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037400" y="5960524"/>
            <a:ext cx="168026" cy="168026"/>
          </a:xfrm>
          <a:custGeom>
            <a:avLst/>
            <a:gdLst/>
            <a:ahLst/>
            <a:cxnLst/>
            <a:rect r="r" b="b" t="t" l="l"/>
            <a:pathLst>
              <a:path h="168026" w="168026">
                <a:moveTo>
                  <a:pt x="0" y="0"/>
                </a:moveTo>
                <a:lnTo>
                  <a:pt x="168026" y="0"/>
                </a:lnTo>
                <a:lnTo>
                  <a:pt x="168026" y="168026"/>
                </a:lnTo>
                <a:lnTo>
                  <a:pt x="0" y="168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483587" y="5163055"/>
            <a:ext cx="1258088" cy="285929"/>
          </a:xfrm>
          <a:custGeom>
            <a:avLst/>
            <a:gdLst/>
            <a:ahLst/>
            <a:cxnLst/>
            <a:rect r="r" b="b" t="t" l="l"/>
            <a:pathLst>
              <a:path h="285929" w="1258088">
                <a:moveTo>
                  <a:pt x="0" y="0"/>
                </a:moveTo>
                <a:lnTo>
                  <a:pt x="1258088" y="0"/>
                </a:lnTo>
                <a:lnTo>
                  <a:pt x="1258088" y="285929"/>
                </a:lnTo>
                <a:lnTo>
                  <a:pt x="0" y="285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259202" y="3751742"/>
            <a:ext cx="273760" cy="66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7"/>
              </a:lnSpc>
              <a:spcBef>
                <a:spcPct val="0"/>
              </a:spcBef>
            </a:pPr>
            <a:r>
              <a:rPr lang="en-US" sz="3876">
                <a:solidFill>
                  <a:srgbClr val="5686D9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388002" y="2485718"/>
            <a:ext cx="537054" cy="41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V(x)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202" y="5686609"/>
            <a:ext cx="193889" cy="487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9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425033" y="6103443"/>
            <a:ext cx="1617603" cy="64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3752">
                <a:solidFill>
                  <a:srgbClr val="5686D9"/>
                </a:solidFill>
                <a:latin typeface="Open Sans"/>
                <a:ea typeface="Open Sans"/>
                <a:cs typeface="Open Sans"/>
                <a:sym typeface="Open Sans"/>
              </a:rPr>
              <a:t> -a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10605889">
            <a:off x="10237502" y="5133976"/>
            <a:ext cx="1233829" cy="280416"/>
          </a:xfrm>
          <a:custGeom>
            <a:avLst/>
            <a:gdLst/>
            <a:ahLst/>
            <a:cxnLst/>
            <a:rect r="r" b="b" t="t" l="l"/>
            <a:pathLst>
              <a:path h="280416" w="1233829">
                <a:moveTo>
                  <a:pt x="0" y="0"/>
                </a:moveTo>
                <a:lnTo>
                  <a:pt x="1233830" y="0"/>
                </a:lnTo>
                <a:lnTo>
                  <a:pt x="1233830" y="280416"/>
                </a:lnTo>
                <a:lnTo>
                  <a:pt x="0" y="280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346737" y="4588354"/>
            <a:ext cx="2615351" cy="39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  <a:spcBef>
                <a:spcPct val="0"/>
              </a:spcBef>
            </a:pPr>
            <a:r>
              <a:rPr lang="en-US" sz="2343">
                <a:solidFill>
                  <a:srgbClr val="97B94C"/>
                </a:solidFill>
                <a:latin typeface="Open Sans"/>
                <a:ea typeface="Open Sans"/>
                <a:cs typeface="Open Sans"/>
                <a:sym typeface="Open Sans"/>
              </a:rPr>
              <a:t>A e(ikx) + B e(-ikx)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57243" y="5509484"/>
            <a:ext cx="470480" cy="518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1"/>
              </a:lnSpc>
              <a:spcBef>
                <a:spcPct val="0"/>
              </a:spcBef>
            </a:pPr>
            <a:r>
              <a:rPr lang="en-US" sz="3036">
                <a:solidFill>
                  <a:srgbClr val="97B94C"/>
                </a:solidFill>
                <a:latin typeface="Open Sans"/>
                <a:ea typeface="Open Sans"/>
                <a:cs typeface="Open Sans"/>
                <a:sym typeface="Open Sans"/>
              </a:rPr>
              <a:t>B1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4486885" y="5701594"/>
            <a:ext cx="761821" cy="173141"/>
          </a:xfrm>
          <a:custGeom>
            <a:avLst/>
            <a:gdLst/>
            <a:ahLst/>
            <a:cxnLst/>
            <a:rect r="r" b="b" t="t" l="l"/>
            <a:pathLst>
              <a:path h="173141" w="761821">
                <a:moveTo>
                  <a:pt x="0" y="0"/>
                </a:moveTo>
                <a:lnTo>
                  <a:pt x="761822" y="0"/>
                </a:lnTo>
                <a:lnTo>
                  <a:pt x="761822" y="173141"/>
                </a:lnTo>
                <a:lnTo>
                  <a:pt x="0" y="17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10800000">
            <a:off x="13655366" y="5701594"/>
            <a:ext cx="704168" cy="160038"/>
          </a:xfrm>
          <a:custGeom>
            <a:avLst/>
            <a:gdLst/>
            <a:ahLst/>
            <a:cxnLst/>
            <a:rect r="r" b="b" t="t" l="l"/>
            <a:pathLst>
              <a:path h="160038" w="704168">
                <a:moveTo>
                  <a:pt x="0" y="0"/>
                </a:moveTo>
                <a:lnTo>
                  <a:pt x="704168" y="0"/>
                </a:lnTo>
                <a:lnTo>
                  <a:pt x="704168" y="160038"/>
                </a:lnTo>
                <a:lnTo>
                  <a:pt x="0" y="160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6983551" y="5270168"/>
            <a:ext cx="1304449" cy="296466"/>
          </a:xfrm>
          <a:custGeom>
            <a:avLst/>
            <a:gdLst/>
            <a:ahLst/>
            <a:cxnLst/>
            <a:rect r="r" b="b" t="t" l="l"/>
            <a:pathLst>
              <a:path h="296466" w="1304449">
                <a:moveTo>
                  <a:pt x="0" y="0"/>
                </a:moveTo>
                <a:lnTo>
                  <a:pt x="1304449" y="0"/>
                </a:lnTo>
                <a:lnTo>
                  <a:pt x="1304449" y="296466"/>
                </a:lnTo>
                <a:lnTo>
                  <a:pt x="0" y="296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0605889">
            <a:off x="15703527" y="5341706"/>
            <a:ext cx="1272876" cy="289290"/>
          </a:xfrm>
          <a:custGeom>
            <a:avLst/>
            <a:gdLst/>
            <a:ahLst/>
            <a:cxnLst/>
            <a:rect r="r" b="b" t="t" l="l"/>
            <a:pathLst>
              <a:path h="289290" w="1272876">
                <a:moveTo>
                  <a:pt x="0" y="0"/>
                </a:moveTo>
                <a:lnTo>
                  <a:pt x="1272876" y="0"/>
                </a:lnTo>
                <a:lnTo>
                  <a:pt x="1272876" y="289290"/>
                </a:lnTo>
                <a:lnTo>
                  <a:pt x="0" y="289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757243" y="6542568"/>
            <a:ext cx="537280" cy="83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4858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269301" y="7909549"/>
            <a:ext cx="709299" cy="83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4858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6259593" y="6775870"/>
            <a:ext cx="881318" cy="83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2"/>
              </a:lnSpc>
              <a:spcBef>
                <a:spcPct val="0"/>
              </a:spcBef>
            </a:pPr>
            <a:r>
              <a:rPr lang="en-US" sz="4858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(III)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643521" y="6049239"/>
            <a:ext cx="1617603" cy="64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2"/>
              </a:lnSpc>
              <a:spcBef>
                <a:spcPct val="0"/>
              </a:spcBef>
            </a:pPr>
            <a:r>
              <a:rPr lang="en-US" sz="3752">
                <a:solidFill>
                  <a:srgbClr val="5686D9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719719" y="5392117"/>
            <a:ext cx="1650768" cy="24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7"/>
              </a:lnSpc>
              <a:spcBef>
                <a:spcPct val="0"/>
              </a:spcBef>
            </a:pPr>
            <a:r>
              <a:rPr lang="en-US" sz="1455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C e(iqx) + D e(-iqx)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5696378" y="4858501"/>
            <a:ext cx="2362118" cy="38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  <a:spcBef>
                <a:spcPct val="0"/>
              </a:spcBef>
            </a:pPr>
            <a:r>
              <a:rPr lang="en-US" sz="2343">
                <a:solidFill>
                  <a:srgbClr val="8C52FF"/>
                </a:solidFill>
                <a:latin typeface="Open Sans"/>
                <a:ea typeface="Open Sans"/>
                <a:cs typeface="Open Sans"/>
                <a:sym typeface="Open Sans"/>
              </a:rPr>
              <a:t>F e(ikx)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6113872"/>
            <a:ext cx="9459441" cy="184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V(x)= 0 :  ( I ) x&lt;-a : Ψ(x)= A e(ikx) + B e(-ikx)</a:t>
            </a:r>
          </a:p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V(x)= -V0 : ( II ) |x|&lt;a : Ψ(x)=C e(iqx) + D e(-iqx)</a:t>
            </a:r>
          </a:p>
          <a:p>
            <a:pPr algn="l">
              <a:lnSpc>
                <a:spcPts val="4931"/>
              </a:lnSpc>
              <a:spcBef>
                <a:spcPct val="0"/>
              </a:spcBef>
            </a:pPr>
            <a:r>
              <a:rPr lang="en-US" sz="3522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V(x)= 0 : ( III ) x&gt;a :Ψ(x)= F e(ikx)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DAGpgHV7bAI</dc:identifier>
  <dcterms:modified xsi:type="dcterms:W3CDTF">2011-08-01T06:04:30Z</dcterms:modified>
  <cp:revision>1</cp:revision>
  <dc:title>Anaelle R. Rime L. Shayma M.</dc:title>
</cp:coreProperties>
</file>