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799737-83C8-4DB9-BFAA-F8F95DC90478}"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2FAB180-F2D9-4821-918D-B9B61AD3465A}">
      <dgm:prSet/>
      <dgm:spPr/>
      <dgm:t>
        <a:bodyPr/>
        <a:lstStyle/>
        <a:p>
          <a:r>
            <a:rPr lang="en-IN" dirty="0"/>
            <a:t>Problem Statement</a:t>
          </a:r>
          <a:endParaRPr lang="en-US" dirty="0"/>
        </a:p>
      </dgm:t>
    </dgm:pt>
    <dgm:pt modelId="{04B9AC33-6E0D-41F9-9E13-624A3DF26274}" type="parTrans" cxnId="{B4F5309B-257E-4C22-88B6-A959775B3C86}">
      <dgm:prSet/>
      <dgm:spPr/>
      <dgm:t>
        <a:bodyPr/>
        <a:lstStyle/>
        <a:p>
          <a:endParaRPr lang="en-US"/>
        </a:p>
      </dgm:t>
    </dgm:pt>
    <dgm:pt modelId="{131FA2EF-5764-486C-B9C1-F9F55ACDCF0B}" type="sibTrans" cxnId="{B4F5309B-257E-4C22-88B6-A959775B3C86}">
      <dgm:prSet/>
      <dgm:spPr/>
      <dgm:t>
        <a:bodyPr/>
        <a:lstStyle/>
        <a:p>
          <a:endParaRPr lang="en-US"/>
        </a:p>
      </dgm:t>
    </dgm:pt>
    <dgm:pt modelId="{E4337083-8947-4D63-8B70-E27CBE8123D3}">
      <dgm:prSet/>
      <dgm:spPr/>
      <dgm:t>
        <a:bodyPr/>
        <a:lstStyle/>
        <a:p>
          <a:r>
            <a:rPr lang="en-IN"/>
            <a:t>Data Used</a:t>
          </a:r>
          <a:endParaRPr lang="en-US"/>
        </a:p>
      </dgm:t>
    </dgm:pt>
    <dgm:pt modelId="{EEDD7CC2-9036-49AF-9FB9-65C124A6CC46}" type="parTrans" cxnId="{4013A220-9C40-4C5D-83BC-A35AAA7F1C3B}">
      <dgm:prSet/>
      <dgm:spPr/>
      <dgm:t>
        <a:bodyPr/>
        <a:lstStyle/>
        <a:p>
          <a:endParaRPr lang="en-US"/>
        </a:p>
      </dgm:t>
    </dgm:pt>
    <dgm:pt modelId="{A74E3113-8D2A-4A93-AC36-85ADA50681D6}" type="sibTrans" cxnId="{4013A220-9C40-4C5D-83BC-A35AAA7F1C3B}">
      <dgm:prSet/>
      <dgm:spPr/>
      <dgm:t>
        <a:bodyPr/>
        <a:lstStyle/>
        <a:p>
          <a:endParaRPr lang="en-US"/>
        </a:p>
      </dgm:t>
    </dgm:pt>
    <dgm:pt modelId="{0B19750D-D8A4-4663-8F3D-ED715021E198}">
      <dgm:prSet/>
      <dgm:spPr/>
      <dgm:t>
        <a:bodyPr/>
        <a:lstStyle/>
        <a:p>
          <a:r>
            <a:rPr lang="en-IN"/>
            <a:t>Segmentation</a:t>
          </a:r>
          <a:endParaRPr lang="en-US"/>
        </a:p>
      </dgm:t>
    </dgm:pt>
    <dgm:pt modelId="{53C140F1-902B-40B2-B758-FC5837895829}" type="parTrans" cxnId="{F0B01EA8-D79E-4647-A3A4-3A1E5BCE315B}">
      <dgm:prSet/>
      <dgm:spPr/>
      <dgm:t>
        <a:bodyPr/>
        <a:lstStyle/>
        <a:p>
          <a:endParaRPr lang="en-US"/>
        </a:p>
      </dgm:t>
    </dgm:pt>
    <dgm:pt modelId="{D53319DE-3BE2-42AF-8FC0-A7A661114770}" type="sibTrans" cxnId="{F0B01EA8-D79E-4647-A3A4-3A1E5BCE315B}">
      <dgm:prSet/>
      <dgm:spPr/>
      <dgm:t>
        <a:bodyPr/>
        <a:lstStyle/>
        <a:p>
          <a:endParaRPr lang="en-US"/>
        </a:p>
      </dgm:t>
    </dgm:pt>
    <dgm:pt modelId="{4701E3E2-622E-49C3-AE65-A593FD31A29A}">
      <dgm:prSet/>
      <dgm:spPr/>
      <dgm:t>
        <a:bodyPr/>
        <a:lstStyle/>
        <a:p>
          <a:r>
            <a:rPr lang="en-IN"/>
            <a:t>RFM Analysis</a:t>
          </a:r>
          <a:endParaRPr lang="en-US"/>
        </a:p>
      </dgm:t>
    </dgm:pt>
    <dgm:pt modelId="{D3769C39-5A9D-44D5-9141-051FD119E52D}" type="parTrans" cxnId="{5D2731A5-4B21-4CEB-B461-000968DE220F}">
      <dgm:prSet/>
      <dgm:spPr/>
      <dgm:t>
        <a:bodyPr/>
        <a:lstStyle/>
        <a:p>
          <a:endParaRPr lang="en-US"/>
        </a:p>
      </dgm:t>
    </dgm:pt>
    <dgm:pt modelId="{576CB063-5566-4061-AD86-4E42D442D762}" type="sibTrans" cxnId="{5D2731A5-4B21-4CEB-B461-000968DE220F}">
      <dgm:prSet/>
      <dgm:spPr/>
      <dgm:t>
        <a:bodyPr/>
        <a:lstStyle/>
        <a:p>
          <a:endParaRPr lang="en-US"/>
        </a:p>
      </dgm:t>
    </dgm:pt>
    <dgm:pt modelId="{A60EA409-6F8A-4739-A809-59D23850D0F2}">
      <dgm:prSet/>
      <dgm:spPr/>
      <dgm:t>
        <a:bodyPr/>
        <a:lstStyle/>
        <a:p>
          <a:r>
            <a:rPr lang="en-IN"/>
            <a:t>K-means Clustering</a:t>
          </a:r>
          <a:endParaRPr lang="en-US"/>
        </a:p>
      </dgm:t>
    </dgm:pt>
    <dgm:pt modelId="{7F4454DC-C49D-4737-9989-5655BFBBD773}" type="parTrans" cxnId="{FE2B7D6E-C0F4-4369-BF1E-54262D04200A}">
      <dgm:prSet/>
      <dgm:spPr/>
      <dgm:t>
        <a:bodyPr/>
        <a:lstStyle/>
        <a:p>
          <a:endParaRPr lang="en-US"/>
        </a:p>
      </dgm:t>
    </dgm:pt>
    <dgm:pt modelId="{CD4FC50D-21E5-45BD-BB65-999118344E07}" type="sibTrans" cxnId="{FE2B7D6E-C0F4-4369-BF1E-54262D04200A}">
      <dgm:prSet/>
      <dgm:spPr/>
      <dgm:t>
        <a:bodyPr/>
        <a:lstStyle/>
        <a:p>
          <a:endParaRPr lang="en-US"/>
        </a:p>
      </dgm:t>
    </dgm:pt>
    <dgm:pt modelId="{67BC2763-91FD-4621-B1EF-5E86174763F8}">
      <dgm:prSet/>
      <dgm:spPr/>
      <dgm:t>
        <a:bodyPr/>
        <a:lstStyle/>
        <a:p>
          <a:r>
            <a:rPr lang="en-IN"/>
            <a:t>Clustering Analysis</a:t>
          </a:r>
          <a:endParaRPr lang="en-US"/>
        </a:p>
      </dgm:t>
    </dgm:pt>
    <dgm:pt modelId="{5667853C-5628-4F0A-8B21-516210B8946B}" type="parTrans" cxnId="{05D45A23-0A92-4DB3-B80C-6D442BBB1174}">
      <dgm:prSet/>
      <dgm:spPr/>
      <dgm:t>
        <a:bodyPr/>
        <a:lstStyle/>
        <a:p>
          <a:endParaRPr lang="en-US"/>
        </a:p>
      </dgm:t>
    </dgm:pt>
    <dgm:pt modelId="{9759A566-6E46-4453-B574-B6CA30E1E6E2}" type="sibTrans" cxnId="{05D45A23-0A92-4DB3-B80C-6D442BBB1174}">
      <dgm:prSet/>
      <dgm:spPr/>
      <dgm:t>
        <a:bodyPr/>
        <a:lstStyle/>
        <a:p>
          <a:endParaRPr lang="en-US"/>
        </a:p>
      </dgm:t>
    </dgm:pt>
    <dgm:pt modelId="{FA5FD455-5A54-4C1C-828E-2EE47B78DFAF}" type="pres">
      <dgm:prSet presAssocID="{59799737-83C8-4DB9-BFAA-F8F95DC90478}" presName="linear" presStyleCnt="0">
        <dgm:presLayoutVars>
          <dgm:dir/>
          <dgm:animLvl val="lvl"/>
          <dgm:resizeHandles val="exact"/>
        </dgm:presLayoutVars>
      </dgm:prSet>
      <dgm:spPr/>
    </dgm:pt>
    <dgm:pt modelId="{A5CCC21B-36AD-422A-BB9A-897E8759BC80}" type="pres">
      <dgm:prSet presAssocID="{32FAB180-F2D9-4821-918D-B9B61AD3465A}" presName="parentLin" presStyleCnt="0"/>
      <dgm:spPr/>
    </dgm:pt>
    <dgm:pt modelId="{818DF781-A726-47E6-9D89-66FC0AAB39F0}" type="pres">
      <dgm:prSet presAssocID="{32FAB180-F2D9-4821-918D-B9B61AD3465A}" presName="parentLeftMargin" presStyleLbl="node1" presStyleIdx="0" presStyleCnt="6"/>
      <dgm:spPr/>
    </dgm:pt>
    <dgm:pt modelId="{5E4ADAD1-D919-4126-8C03-AECE0F19FCE5}" type="pres">
      <dgm:prSet presAssocID="{32FAB180-F2D9-4821-918D-B9B61AD3465A}" presName="parentText" presStyleLbl="node1" presStyleIdx="0" presStyleCnt="6">
        <dgm:presLayoutVars>
          <dgm:chMax val="0"/>
          <dgm:bulletEnabled val="1"/>
        </dgm:presLayoutVars>
      </dgm:prSet>
      <dgm:spPr/>
    </dgm:pt>
    <dgm:pt modelId="{97298ED7-22CB-4CAE-A33F-83C830A1012E}" type="pres">
      <dgm:prSet presAssocID="{32FAB180-F2D9-4821-918D-B9B61AD3465A}" presName="negativeSpace" presStyleCnt="0"/>
      <dgm:spPr/>
    </dgm:pt>
    <dgm:pt modelId="{373CB3FC-CFBF-4C69-98A8-20B3D467019C}" type="pres">
      <dgm:prSet presAssocID="{32FAB180-F2D9-4821-918D-B9B61AD3465A}" presName="childText" presStyleLbl="conFgAcc1" presStyleIdx="0" presStyleCnt="6">
        <dgm:presLayoutVars>
          <dgm:bulletEnabled val="1"/>
        </dgm:presLayoutVars>
      </dgm:prSet>
      <dgm:spPr/>
    </dgm:pt>
    <dgm:pt modelId="{30D7E874-93E7-4881-B70B-4E02D4FAA7D6}" type="pres">
      <dgm:prSet presAssocID="{131FA2EF-5764-486C-B9C1-F9F55ACDCF0B}" presName="spaceBetweenRectangles" presStyleCnt="0"/>
      <dgm:spPr/>
    </dgm:pt>
    <dgm:pt modelId="{0263A3BF-6775-4815-96F3-7F8D3537C7F0}" type="pres">
      <dgm:prSet presAssocID="{E4337083-8947-4D63-8B70-E27CBE8123D3}" presName="parentLin" presStyleCnt="0"/>
      <dgm:spPr/>
    </dgm:pt>
    <dgm:pt modelId="{C5B01578-4F18-4DB8-AEF1-AE2B28F4D1D4}" type="pres">
      <dgm:prSet presAssocID="{E4337083-8947-4D63-8B70-E27CBE8123D3}" presName="parentLeftMargin" presStyleLbl="node1" presStyleIdx="0" presStyleCnt="6"/>
      <dgm:spPr/>
    </dgm:pt>
    <dgm:pt modelId="{83CCC3C2-7ADD-4008-A28C-8F32C874675E}" type="pres">
      <dgm:prSet presAssocID="{E4337083-8947-4D63-8B70-E27CBE8123D3}" presName="parentText" presStyleLbl="node1" presStyleIdx="1" presStyleCnt="6">
        <dgm:presLayoutVars>
          <dgm:chMax val="0"/>
          <dgm:bulletEnabled val="1"/>
        </dgm:presLayoutVars>
      </dgm:prSet>
      <dgm:spPr/>
    </dgm:pt>
    <dgm:pt modelId="{41F8E849-4D21-4936-ADAE-113D355D750C}" type="pres">
      <dgm:prSet presAssocID="{E4337083-8947-4D63-8B70-E27CBE8123D3}" presName="negativeSpace" presStyleCnt="0"/>
      <dgm:spPr/>
    </dgm:pt>
    <dgm:pt modelId="{9A4081A3-2324-4769-A262-14C996D11203}" type="pres">
      <dgm:prSet presAssocID="{E4337083-8947-4D63-8B70-E27CBE8123D3}" presName="childText" presStyleLbl="conFgAcc1" presStyleIdx="1" presStyleCnt="6">
        <dgm:presLayoutVars>
          <dgm:bulletEnabled val="1"/>
        </dgm:presLayoutVars>
      </dgm:prSet>
      <dgm:spPr/>
    </dgm:pt>
    <dgm:pt modelId="{F590C117-58EF-4C09-B711-D1B13EA3D01C}" type="pres">
      <dgm:prSet presAssocID="{A74E3113-8D2A-4A93-AC36-85ADA50681D6}" presName="spaceBetweenRectangles" presStyleCnt="0"/>
      <dgm:spPr/>
    </dgm:pt>
    <dgm:pt modelId="{D74897A0-0255-4F2E-9909-62CC5AA43FA3}" type="pres">
      <dgm:prSet presAssocID="{0B19750D-D8A4-4663-8F3D-ED715021E198}" presName="parentLin" presStyleCnt="0"/>
      <dgm:spPr/>
    </dgm:pt>
    <dgm:pt modelId="{599D9F3C-A279-4759-B79B-CF2B306C8410}" type="pres">
      <dgm:prSet presAssocID="{0B19750D-D8A4-4663-8F3D-ED715021E198}" presName="parentLeftMargin" presStyleLbl="node1" presStyleIdx="1" presStyleCnt="6"/>
      <dgm:spPr/>
    </dgm:pt>
    <dgm:pt modelId="{C93E5422-9E2B-4DDE-9AF9-EE88C2E54425}" type="pres">
      <dgm:prSet presAssocID="{0B19750D-D8A4-4663-8F3D-ED715021E198}" presName="parentText" presStyleLbl="node1" presStyleIdx="2" presStyleCnt="6">
        <dgm:presLayoutVars>
          <dgm:chMax val="0"/>
          <dgm:bulletEnabled val="1"/>
        </dgm:presLayoutVars>
      </dgm:prSet>
      <dgm:spPr/>
    </dgm:pt>
    <dgm:pt modelId="{A5E2A9EB-A4CA-4921-BA44-8AF7A67EB5E2}" type="pres">
      <dgm:prSet presAssocID="{0B19750D-D8A4-4663-8F3D-ED715021E198}" presName="negativeSpace" presStyleCnt="0"/>
      <dgm:spPr/>
    </dgm:pt>
    <dgm:pt modelId="{F8531F25-9FDB-4224-A83A-7CB59BC67866}" type="pres">
      <dgm:prSet presAssocID="{0B19750D-D8A4-4663-8F3D-ED715021E198}" presName="childText" presStyleLbl="conFgAcc1" presStyleIdx="2" presStyleCnt="6">
        <dgm:presLayoutVars>
          <dgm:bulletEnabled val="1"/>
        </dgm:presLayoutVars>
      </dgm:prSet>
      <dgm:spPr/>
    </dgm:pt>
    <dgm:pt modelId="{95CA05DE-9E14-41E7-9E7D-37E7C8D34066}" type="pres">
      <dgm:prSet presAssocID="{D53319DE-3BE2-42AF-8FC0-A7A661114770}" presName="spaceBetweenRectangles" presStyleCnt="0"/>
      <dgm:spPr/>
    </dgm:pt>
    <dgm:pt modelId="{B52C66B0-3B4B-4F72-9756-F36CEC85326F}" type="pres">
      <dgm:prSet presAssocID="{4701E3E2-622E-49C3-AE65-A593FD31A29A}" presName="parentLin" presStyleCnt="0"/>
      <dgm:spPr/>
    </dgm:pt>
    <dgm:pt modelId="{23BCD63F-079D-4942-8982-EE5425CF4879}" type="pres">
      <dgm:prSet presAssocID="{4701E3E2-622E-49C3-AE65-A593FD31A29A}" presName="parentLeftMargin" presStyleLbl="node1" presStyleIdx="2" presStyleCnt="6"/>
      <dgm:spPr/>
    </dgm:pt>
    <dgm:pt modelId="{E7D78224-E5EF-404C-8ED9-B14EE8DC8E73}" type="pres">
      <dgm:prSet presAssocID="{4701E3E2-622E-49C3-AE65-A593FD31A29A}" presName="parentText" presStyleLbl="node1" presStyleIdx="3" presStyleCnt="6">
        <dgm:presLayoutVars>
          <dgm:chMax val="0"/>
          <dgm:bulletEnabled val="1"/>
        </dgm:presLayoutVars>
      </dgm:prSet>
      <dgm:spPr/>
    </dgm:pt>
    <dgm:pt modelId="{F2E4B61F-EB9E-4CFF-9445-7536CFE4AA7F}" type="pres">
      <dgm:prSet presAssocID="{4701E3E2-622E-49C3-AE65-A593FD31A29A}" presName="negativeSpace" presStyleCnt="0"/>
      <dgm:spPr/>
    </dgm:pt>
    <dgm:pt modelId="{4D45BBC8-136D-41DA-BBAB-B0FAB12803E0}" type="pres">
      <dgm:prSet presAssocID="{4701E3E2-622E-49C3-AE65-A593FD31A29A}" presName="childText" presStyleLbl="conFgAcc1" presStyleIdx="3" presStyleCnt="6">
        <dgm:presLayoutVars>
          <dgm:bulletEnabled val="1"/>
        </dgm:presLayoutVars>
      </dgm:prSet>
      <dgm:spPr/>
    </dgm:pt>
    <dgm:pt modelId="{5020EEE5-2752-4023-83F1-329B68D7733E}" type="pres">
      <dgm:prSet presAssocID="{576CB063-5566-4061-AD86-4E42D442D762}" presName="spaceBetweenRectangles" presStyleCnt="0"/>
      <dgm:spPr/>
    </dgm:pt>
    <dgm:pt modelId="{321E3FD6-209A-41A1-8EB7-CDC90B6D27FF}" type="pres">
      <dgm:prSet presAssocID="{A60EA409-6F8A-4739-A809-59D23850D0F2}" presName="parentLin" presStyleCnt="0"/>
      <dgm:spPr/>
    </dgm:pt>
    <dgm:pt modelId="{2315257A-8D23-45AB-893C-BD722D604D52}" type="pres">
      <dgm:prSet presAssocID="{A60EA409-6F8A-4739-A809-59D23850D0F2}" presName="parentLeftMargin" presStyleLbl="node1" presStyleIdx="3" presStyleCnt="6"/>
      <dgm:spPr/>
    </dgm:pt>
    <dgm:pt modelId="{34871147-3D21-48CB-9653-91AF0FC9C786}" type="pres">
      <dgm:prSet presAssocID="{A60EA409-6F8A-4739-A809-59D23850D0F2}" presName="parentText" presStyleLbl="node1" presStyleIdx="4" presStyleCnt="6">
        <dgm:presLayoutVars>
          <dgm:chMax val="0"/>
          <dgm:bulletEnabled val="1"/>
        </dgm:presLayoutVars>
      </dgm:prSet>
      <dgm:spPr/>
    </dgm:pt>
    <dgm:pt modelId="{EB92A196-E2BD-41CD-AE49-78E175522A26}" type="pres">
      <dgm:prSet presAssocID="{A60EA409-6F8A-4739-A809-59D23850D0F2}" presName="negativeSpace" presStyleCnt="0"/>
      <dgm:spPr/>
    </dgm:pt>
    <dgm:pt modelId="{C974DBBA-7A8D-4CA4-B47C-3BAEBFAB76D0}" type="pres">
      <dgm:prSet presAssocID="{A60EA409-6F8A-4739-A809-59D23850D0F2}" presName="childText" presStyleLbl="conFgAcc1" presStyleIdx="4" presStyleCnt="6">
        <dgm:presLayoutVars>
          <dgm:bulletEnabled val="1"/>
        </dgm:presLayoutVars>
      </dgm:prSet>
      <dgm:spPr/>
    </dgm:pt>
    <dgm:pt modelId="{536C3962-763C-43C4-A2F9-C48D67CB630C}" type="pres">
      <dgm:prSet presAssocID="{CD4FC50D-21E5-45BD-BB65-999118344E07}" presName="spaceBetweenRectangles" presStyleCnt="0"/>
      <dgm:spPr/>
    </dgm:pt>
    <dgm:pt modelId="{39CE7109-26BD-4411-9594-8D69CF0FDA4F}" type="pres">
      <dgm:prSet presAssocID="{67BC2763-91FD-4621-B1EF-5E86174763F8}" presName="parentLin" presStyleCnt="0"/>
      <dgm:spPr/>
    </dgm:pt>
    <dgm:pt modelId="{35D8AE98-FE9B-484B-9CC8-62E235447623}" type="pres">
      <dgm:prSet presAssocID="{67BC2763-91FD-4621-B1EF-5E86174763F8}" presName="parentLeftMargin" presStyleLbl="node1" presStyleIdx="4" presStyleCnt="6"/>
      <dgm:spPr/>
    </dgm:pt>
    <dgm:pt modelId="{4B48BDFC-B9B7-43BC-84EE-871C69E38604}" type="pres">
      <dgm:prSet presAssocID="{67BC2763-91FD-4621-B1EF-5E86174763F8}" presName="parentText" presStyleLbl="node1" presStyleIdx="5" presStyleCnt="6">
        <dgm:presLayoutVars>
          <dgm:chMax val="0"/>
          <dgm:bulletEnabled val="1"/>
        </dgm:presLayoutVars>
      </dgm:prSet>
      <dgm:spPr/>
    </dgm:pt>
    <dgm:pt modelId="{5A3FB776-072A-44B5-B766-8467D3EAA8E1}" type="pres">
      <dgm:prSet presAssocID="{67BC2763-91FD-4621-B1EF-5E86174763F8}" presName="negativeSpace" presStyleCnt="0"/>
      <dgm:spPr/>
    </dgm:pt>
    <dgm:pt modelId="{345FFED2-0A17-47AD-A289-8BA8C6485D3B}" type="pres">
      <dgm:prSet presAssocID="{67BC2763-91FD-4621-B1EF-5E86174763F8}" presName="childText" presStyleLbl="conFgAcc1" presStyleIdx="5" presStyleCnt="6">
        <dgm:presLayoutVars>
          <dgm:bulletEnabled val="1"/>
        </dgm:presLayoutVars>
      </dgm:prSet>
      <dgm:spPr/>
    </dgm:pt>
  </dgm:ptLst>
  <dgm:cxnLst>
    <dgm:cxn modelId="{2EAA0E1E-BA2B-4351-8685-74CD38C012DF}" type="presOf" srcId="{32FAB180-F2D9-4821-918D-B9B61AD3465A}" destId="{5E4ADAD1-D919-4126-8C03-AECE0F19FCE5}" srcOrd="1" destOrd="0" presId="urn:microsoft.com/office/officeart/2005/8/layout/list1"/>
    <dgm:cxn modelId="{4013A220-9C40-4C5D-83BC-A35AAA7F1C3B}" srcId="{59799737-83C8-4DB9-BFAA-F8F95DC90478}" destId="{E4337083-8947-4D63-8B70-E27CBE8123D3}" srcOrd="1" destOrd="0" parTransId="{EEDD7CC2-9036-49AF-9FB9-65C124A6CC46}" sibTransId="{A74E3113-8D2A-4A93-AC36-85ADA50681D6}"/>
    <dgm:cxn modelId="{05D45A23-0A92-4DB3-B80C-6D442BBB1174}" srcId="{59799737-83C8-4DB9-BFAA-F8F95DC90478}" destId="{67BC2763-91FD-4621-B1EF-5E86174763F8}" srcOrd="5" destOrd="0" parTransId="{5667853C-5628-4F0A-8B21-516210B8946B}" sibTransId="{9759A566-6E46-4453-B574-B6CA30E1E6E2}"/>
    <dgm:cxn modelId="{B8A73639-D8A4-4E68-821F-7CD30B068791}" type="presOf" srcId="{32FAB180-F2D9-4821-918D-B9B61AD3465A}" destId="{818DF781-A726-47E6-9D89-66FC0AAB39F0}" srcOrd="0" destOrd="0" presId="urn:microsoft.com/office/officeart/2005/8/layout/list1"/>
    <dgm:cxn modelId="{95559B60-DD23-466D-8BE4-113EE0797904}" type="presOf" srcId="{67BC2763-91FD-4621-B1EF-5E86174763F8}" destId="{35D8AE98-FE9B-484B-9CC8-62E235447623}" srcOrd="0" destOrd="0" presId="urn:microsoft.com/office/officeart/2005/8/layout/list1"/>
    <dgm:cxn modelId="{35DB6366-F5D7-4828-A264-C73DC1711A9D}" type="presOf" srcId="{4701E3E2-622E-49C3-AE65-A593FD31A29A}" destId="{E7D78224-E5EF-404C-8ED9-B14EE8DC8E73}" srcOrd="1" destOrd="0" presId="urn:microsoft.com/office/officeart/2005/8/layout/list1"/>
    <dgm:cxn modelId="{D89C3567-F3B0-4468-9894-4613740F21A6}" type="presOf" srcId="{4701E3E2-622E-49C3-AE65-A593FD31A29A}" destId="{23BCD63F-079D-4942-8982-EE5425CF4879}" srcOrd="0" destOrd="0" presId="urn:microsoft.com/office/officeart/2005/8/layout/list1"/>
    <dgm:cxn modelId="{FE2B7D6E-C0F4-4369-BF1E-54262D04200A}" srcId="{59799737-83C8-4DB9-BFAA-F8F95DC90478}" destId="{A60EA409-6F8A-4739-A809-59D23850D0F2}" srcOrd="4" destOrd="0" parTransId="{7F4454DC-C49D-4737-9989-5655BFBBD773}" sibTransId="{CD4FC50D-21E5-45BD-BB65-999118344E07}"/>
    <dgm:cxn modelId="{261E4486-8F88-4418-9541-D9D663821AEF}" type="presOf" srcId="{67BC2763-91FD-4621-B1EF-5E86174763F8}" destId="{4B48BDFC-B9B7-43BC-84EE-871C69E38604}" srcOrd="1" destOrd="0" presId="urn:microsoft.com/office/officeart/2005/8/layout/list1"/>
    <dgm:cxn modelId="{8C3F3E87-FE5A-40D3-9B73-6B51ACEB982B}" type="presOf" srcId="{0B19750D-D8A4-4663-8F3D-ED715021E198}" destId="{C93E5422-9E2B-4DDE-9AF9-EE88C2E54425}" srcOrd="1" destOrd="0" presId="urn:microsoft.com/office/officeart/2005/8/layout/list1"/>
    <dgm:cxn modelId="{B4F5309B-257E-4C22-88B6-A959775B3C86}" srcId="{59799737-83C8-4DB9-BFAA-F8F95DC90478}" destId="{32FAB180-F2D9-4821-918D-B9B61AD3465A}" srcOrd="0" destOrd="0" parTransId="{04B9AC33-6E0D-41F9-9E13-624A3DF26274}" sibTransId="{131FA2EF-5764-486C-B9C1-F9F55ACDCF0B}"/>
    <dgm:cxn modelId="{5D2731A5-4B21-4CEB-B461-000968DE220F}" srcId="{59799737-83C8-4DB9-BFAA-F8F95DC90478}" destId="{4701E3E2-622E-49C3-AE65-A593FD31A29A}" srcOrd="3" destOrd="0" parTransId="{D3769C39-5A9D-44D5-9141-051FD119E52D}" sibTransId="{576CB063-5566-4061-AD86-4E42D442D762}"/>
    <dgm:cxn modelId="{F0B01EA8-D79E-4647-A3A4-3A1E5BCE315B}" srcId="{59799737-83C8-4DB9-BFAA-F8F95DC90478}" destId="{0B19750D-D8A4-4663-8F3D-ED715021E198}" srcOrd="2" destOrd="0" parTransId="{53C140F1-902B-40B2-B758-FC5837895829}" sibTransId="{D53319DE-3BE2-42AF-8FC0-A7A661114770}"/>
    <dgm:cxn modelId="{040F25B8-2865-4C63-9D27-781B1E6AA8E9}" type="presOf" srcId="{E4337083-8947-4D63-8B70-E27CBE8123D3}" destId="{C5B01578-4F18-4DB8-AEF1-AE2B28F4D1D4}" srcOrd="0" destOrd="0" presId="urn:microsoft.com/office/officeart/2005/8/layout/list1"/>
    <dgm:cxn modelId="{6089D7C6-238F-432F-8C2F-D5A463AC8EF9}" type="presOf" srcId="{A60EA409-6F8A-4739-A809-59D23850D0F2}" destId="{34871147-3D21-48CB-9653-91AF0FC9C786}" srcOrd="1" destOrd="0" presId="urn:microsoft.com/office/officeart/2005/8/layout/list1"/>
    <dgm:cxn modelId="{FCA946C9-3628-4484-8659-712DC8FCE502}" type="presOf" srcId="{59799737-83C8-4DB9-BFAA-F8F95DC90478}" destId="{FA5FD455-5A54-4C1C-828E-2EE47B78DFAF}" srcOrd="0" destOrd="0" presId="urn:microsoft.com/office/officeart/2005/8/layout/list1"/>
    <dgm:cxn modelId="{6F9CB8CD-D34D-4E31-99B4-01E9ADF39906}" type="presOf" srcId="{0B19750D-D8A4-4663-8F3D-ED715021E198}" destId="{599D9F3C-A279-4759-B79B-CF2B306C8410}" srcOrd="0" destOrd="0" presId="urn:microsoft.com/office/officeart/2005/8/layout/list1"/>
    <dgm:cxn modelId="{90CFF5EB-3610-433C-93B5-A8865D415F3D}" type="presOf" srcId="{A60EA409-6F8A-4739-A809-59D23850D0F2}" destId="{2315257A-8D23-45AB-893C-BD722D604D52}" srcOrd="0" destOrd="0" presId="urn:microsoft.com/office/officeart/2005/8/layout/list1"/>
    <dgm:cxn modelId="{ED917AF9-5C05-42CA-B61D-C53D7B0B6F88}" type="presOf" srcId="{E4337083-8947-4D63-8B70-E27CBE8123D3}" destId="{83CCC3C2-7ADD-4008-A28C-8F32C874675E}" srcOrd="1" destOrd="0" presId="urn:microsoft.com/office/officeart/2005/8/layout/list1"/>
    <dgm:cxn modelId="{15D9415C-D927-48FD-8D4A-7242D84D4EED}" type="presParOf" srcId="{FA5FD455-5A54-4C1C-828E-2EE47B78DFAF}" destId="{A5CCC21B-36AD-422A-BB9A-897E8759BC80}" srcOrd="0" destOrd="0" presId="urn:microsoft.com/office/officeart/2005/8/layout/list1"/>
    <dgm:cxn modelId="{590ADC2B-1612-4B14-A9EC-126CDA0EFDDA}" type="presParOf" srcId="{A5CCC21B-36AD-422A-BB9A-897E8759BC80}" destId="{818DF781-A726-47E6-9D89-66FC0AAB39F0}" srcOrd="0" destOrd="0" presId="urn:microsoft.com/office/officeart/2005/8/layout/list1"/>
    <dgm:cxn modelId="{6D391165-DC20-482D-8BC8-3F5A81564F55}" type="presParOf" srcId="{A5CCC21B-36AD-422A-BB9A-897E8759BC80}" destId="{5E4ADAD1-D919-4126-8C03-AECE0F19FCE5}" srcOrd="1" destOrd="0" presId="urn:microsoft.com/office/officeart/2005/8/layout/list1"/>
    <dgm:cxn modelId="{C394E100-E80C-420F-8183-6AFA3D71FCA2}" type="presParOf" srcId="{FA5FD455-5A54-4C1C-828E-2EE47B78DFAF}" destId="{97298ED7-22CB-4CAE-A33F-83C830A1012E}" srcOrd="1" destOrd="0" presId="urn:microsoft.com/office/officeart/2005/8/layout/list1"/>
    <dgm:cxn modelId="{882A5202-4AE8-472F-A2C7-6E5541D3E2DB}" type="presParOf" srcId="{FA5FD455-5A54-4C1C-828E-2EE47B78DFAF}" destId="{373CB3FC-CFBF-4C69-98A8-20B3D467019C}" srcOrd="2" destOrd="0" presId="urn:microsoft.com/office/officeart/2005/8/layout/list1"/>
    <dgm:cxn modelId="{9DEA61D9-A45D-4CFD-BCA0-F80EB5165A0F}" type="presParOf" srcId="{FA5FD455-5A54-4C1C-828E-2EE47B78DFAF}" destId="{30D7E874-93E7-4881-B70B-4E02D4FAA7D6}" srcOrd="3" destOrd="0" presId="urn:microsoft.com/office/officeart/2005/8/layout/list1"/>
    <dgm:cxn modelId="{34060CB6-2B2B-4EFF-A360-BF26C2DDBBAC}" type="presParOf" srcId="{FA5FD455-5A54-4C1C-828E-2EE47B78DFAF}" destId="{0263A3BF-6775-4815-96F3-7F8D3537C7F0}" srcOrd="4" destOrd="0" presId="urn:microsoft.com/office/officeart/2005/8/layout/list1"/>
    <dgm:cxn modelId="{A92C46BE-76A0-49C8-8E17-90C3D9887A44}" type="presParOf" srcId="{0263A3BF-6775-4815-96F3-7F8D3537C7F0}" destId="{C5B01578-4F18-4DB8-AEF1-AE2B28F4D1D4}" srcOrd="0" destOrd="0" presId="urn:microsoft.com/office/officeart/2005/8/layout/list1"/>
    <dgm:cxn modelId="{AED037A6-5F07-4547-AF8A-AD709145F3AB}" type="presParOf" srcId="{0263A3BF-6775-4815-96F3-7F8D3537C7F0}" destId="{83CCC3C2-7ADD-4008-A28C-8F32C874675E}" srcOrd="1" destOrd="0" presId="urn:microsoft.com/office/officeart/2005/8/layout/list1"/>
    <dgm:cxn modelId="{A3F7C827-1531-4EB4-8BD2-1949850E11E6}" type="presParOf" srcId="{FA5FD455-5A54-4C1C-828E-2EE47B78DFAF}" destId="{41F8E849-4D21-4936-ADAE-113D355D750C}" srcOrd="5" destOrd="0" presId="urn:microsoft.com/office/officeart/2005/8/layout/list1"/>
    <dgm:cxn modelId="{8576F87E-C6E4-4FA0-9A91-00652F2B9097}" type="presParOf" srcId="{FA5FD455-5A54-4C1C-828E-2EE47B78DFAF}" destId="{9A4081A3-2324-4769-A262-14C996D11203}" srcOrd="6" destOrd="0" presId="urn:microsoft.com/office/officeart/2005/8/layout/list1"/>
    <dgm:cxn modelId="{2689A595-9ADB-4FEF-BA38-0990BEA8F5E7}" type="presParOf" srcId="{FA5FD455-5A54-4C1C-828E-2EE47B78DFAF}" destId="{F590C117-58EF-4C09-B711-D1B13EA3D01C}" srcOrd="7" destOrd="0" presId="urn:microsoft.com/office/officeart/2005/8/layout/list1"/>
    <dgm:cxn modelId="{33B20A54-EA84-488E-AA28-CE3760912E09}" type="presParOf" srcId="{FA5FD455-5A54-4C1C-828E-2EE47B78DFAF}" destId="{D74897A0-0255-4F2E-9909-62CC5AA43FA3}" srcOrd="8" destOrd="0" presId="urn:microsoft.com/office/officeart/2005/8/layout/list1"/>
    <dgm:cxn modelId="{284B4EF8-CD09-44F1-B1FB-FBDF94234319}" type="presParOf" srcId="{D74897A0-0255-4F2E-9909-62CC5AA43FA3}" destId="{599D9F3C-A279-4759-B79B-CF2B306C8410}" srcOrd="0" destOrd="0" presId="urn:microsoft.com/office/officeart/2005/8/layout/list1"/>
    <dgm:cxn modelId="{66559266-721B-422B-A0E9-D3DD0C4CF029}" type="presParOf" srcId="{D74897A0-0255-4F2E-9909-62CC5AA43FA3}" destId="{C93E5422-9E2B-4DDE-9AF9-EE88C2E54425}" srcOrd="1" destOrd="0" presId="urn:microsoft.com/office/officeart/2005/8/layout/list1"/>
    <dgm:cxn modelId="{0E090FFD-6689-4C0D-B44C-99EB80A8E739}" type="presParOf" srcId="{FA5FD455-5A54-4C1C-828E-2EE47B78DFAF}" destId="{A5E2A9EB-A4CA-4921-BA44-8AF7A67EB5E2}" srcOrd="9" destOrd="0" presId="urn:microsoft.com/office/officeart/2005/8/layout/list1"/>
    <dgm:cxn modelId="{900B59DB-F1C3-4CF4-A361-F5B4F253B6C0}" type="presParOf" srcId="{FA5FD455-5A54-4C1C-828E-2EE47B78DFAF}" destId="{F8531F25-9FDB-4224-A83A-7CB59BC67866}" srcOrd="10" destOrd="0" presId="urn:microsoft.com/office/officeart/2005/8/layout/list1"/>
    <dgm:cxn modelId="{ED2ED313-4B7F-4678-A704-396456C5054B}" type="presParOf" srcId="{FA5FD455-5A54-4C1C-828E-2EE47B78DFAF}" destId="{95CA05DE-9E14-41E7-9E7D-37E7C8D34066}" srcOrd="11" destOrd="0" presId="urn:microsoft.com/office/officeart/2005/8/layout/list1"/>
    <dgm:cxn modelId="{D401CDE4-3E34-43AD-A019-68930440721F}" type="presParOf" srcId="{FA5FD455-5A54-4C1C-828E-2EE47B78DFAF}" destId="{B52C66B0-3B4B-4F72-9756-F36CEC85326F}" srcOrd="12" destOrd="0" presId="urn:microsoft.com/office/officeart/2005/8/layout/list1"/>
    <dgm:cxn modelId="{CCF74557-1084-4389-B28F-946E29BBFA77}" type="presParOf" srcId="{B52C66B0-3B4B-4F72-9756-F36CEC85326F}" destId="{23BCD63F-079D-4942-8982-EE5425CF4879}" srcOrd="0" destOrd="0" presId="urn:microsoft.com/office/officeart/2005/8/layout/list1"/>
    <dgm:cxn modelId="{0D1F61CD-8B3F-4507-B31C-9064B78C76F9}" type="presParOf" srcId="{B52C66B0-3B4B-4F72-9756-F36CEC85326F}" destId="{E7D78224-E5EF-404C-8ED9-B14EE8DC8E73}" srcOrd="1" destOrd="0" presId="urn:microsoft.com/office/officeart/2005/8/layout/list1"/>
    <dgm:cxn modelId="{96CDC289-987C-4FAB-A4C1-492BE3FDFCDD}" type="presParOf" srcId="{FA5FD455-5A54-4C1C-828E-2EE47B78DFAF}" destId="{F2E4B61F-EB9E-4CFF-9445-7536CFE4AA7F}" srcOrd="13" destOrd="0" presId="urn:microsoft.com/office/officeart/2005/8/layout/list1"/>
    <dgm:cxn modelId="{3245DB42-0C29-48C7-8BC3-80D279641AA0}" type="presParOf" srcId="{FA5FD455-5A54-4C1C-828E-2EE47B78DFAF}" destId="{4D45BBC8-136D-41DA-BBAB-B0FAB12803E0}" srcOrd="14" destOrd="0" presId="urn:microsoft.com/office/officeart/2005/8/layout/list1"/>
    <dgm:cxn modelId="{52602E3B-EDA8-4BCC-B30A-52EDDF8BFBE8}" type="presParOf" srcId="{FA5FD455-5A54-4C1C-828E-2EE47B78DFAF}" destId="{5020EEE5-2752-4023-83F1-329B68D7733E}" srcOrd="15" destOrd="0" presId="urn:microsoft.com/office/officeart/2005/8/layout/list1"/>
    <dgm:cxn modelId="{33ABBDB2-A36E-417A-8CA3-4D037DC81C30}" type="presParOf" srcId="{FA5FD455-5A54-4C1C-828E-2EE47B78DFAF}" destId="{321E3FD6-209A-41A1-8EB7-CDC90B6D27FF}" srcOrd="16" destOrd="0" presId="urn:microsoft.com/office/officeart/2005/8/layout/list1"/>
    <dgm:cxn modelId="{0017B7D6-2876-46AC-8133-4C283B2AAF7E}" type="presParOf" srcId="{321E3FD6-209A-41A1-8EB7-CDC90B6D27FF}" destId="{2315257A-8D23-45AB-893C-BD722D604D52}" srcOrd="0" destOrd="0" presId="urn:microsoft.com/office/officeart/2005/8/layout/list1"/>
    <dgm:cxn modelId="{34F702C2-FF37-4D0C-823D-55F840A96EDA}" type="presParOf" srcId="{321E3FD6-209A-41A1-8EB7-CDC90B6D27FF}" destId="{34871147-3D21-48CB-9653-91AF0FC9C786}" srcOrd="1" destOrd="0" presId="urn:microsoft.com/office/officeart/2005/8/layout/list1"/>
    <dgm:cxn modelId="{D37EB9A1-154C-48FF-B0E2-A8788B54E070}" type="presParOf" srcId="{FA5FD455-5A54-4C1C-828E-2EE47B78DFAF}" destId="{EB92A196-E2BD-41CD-AE49-78E175522A26}" srcOrd="17" destOrd="0" presId="urn:microsoft.com/office/officeart/2005/8/layout/list1"/>
    <dgm:cxn modelId="{E457C343-467E-4BBE-A86B-B1D87E8B9D4D}" type="presParOf" srcId="{FA5FD455-5A54-4C1C-828E-2EE47B78DFAF}" destId="{C974DBBA-7A8D-4CA4-B47C-3BAEBFAB76D0}" srcOrd="18" destOrd="0" presId="urn:microsoft.com/office/officeart/2005/8/layout/list1"/>
    <dgm:cxn modelId="{BEE73707-7FB8-4390-8F20-EBCE79E64FD4}" type="presParOf" srcId="{FA5FD455-5A54-4C1C-828E-2EE47B78DFAF}" destId="{536C3962-763C-43C4-A2F9-C48D67CB630C}" srcOrd="19" destOrd="0" presId="urn:microsoft.com/office/officeart/2005/8/layout/list1"/>
    <dgm:cxn modelId="{7A59257D-C2D2-4361-B914-DCBE4853EC8C}" type="presParOf" srcId="{FA5FD455-5A54-4C1C-828E-2EE47B78DFAF}" destId="{39CE7109-26BD-4411-9594-8D69CF0FDA4F}" srcOrd="20" destOrd="0" presId="urn:microsoft.com/office/officeart/2005/8/layout/list1"/>
    <dgm:cxn modelId="{677E39A4-7015-408D-B674-ACB0A07C7DA0}" type="presParOf" srcId="{39CE7109-26BD-4411-9594-8D69CF0FDA4F}" destId="{35D8AE98-FE9B-484B-9CC8-62E235447623}" srcOrd="0" destOrd="0" presId="urn:microsoft.com/office/officeart/2005/8/layout/list1"/>
    <dgm:cxn modelId="{DF6659C3-376D-43F8-BF85-AF49375E5242}" type="presParOf" srcId="{39CE7109-26BD-4411-9594-8D69CF0FDA4F}" destId="{4B48BDFC-B9B7-43BC-84EE-871C69E38604}" srcOrd="1" destOrd="0" presId="urn:microsoft.com/office/officeart/2005/8/layout/list1"/>
    <dgm:cxn modelId="{D6260EBE-55DB-4778-A40A-78E64CC2F38C}" type="presParOf" srcId="{FA5FD455-5A54-4C1C-828E-2EE47B78DFAF}" destId="{5A3FB776-072A-44B5-B766-8467D3EAA8E1}" srcOrd="21" destOrd="0" presId="urn:microsoft.com/office/officeart/2005/8/layout/list1"/>
    <dgm:cxn modelId="{A11621C8-0D65-48EB-A187-C3F9D45C3901}" type="presParOf" srcId="{FA5FD455-5A54-4C1C-828E-2EE47B78DFAF}" destId="{345FFED2-0A17-47AD-A289-8BA8C6485D3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5F9E38-8861-41E3-A137-DC787AC568F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2D48999-EC68-403E-A823-278F6165A0A8}">
      <dgm:prSet/>
      <dgm:spPr/>
      <dgm:t>
        <a:bodyPr/>
        <a:lstStyle/>
        <a:p>
          <a:r>
            <a:rPr lang="en-US" b="1" i="0"/>
            <a:t>Recency.</a:t>
          </a:r>
          <a:r>
            <a:rPr lang="en-US" b="0" i="0"/>
            <a:t> How recent was the customer's last purchase</a:t>
          </a:r>
          <a:endParaRPr lang="en-US"/>
        </a:p>
      </dgm:t>
    </dgm:pt>
    <dgm:pt modelId="{CB7FE65C-22DC-4DA3-96E4-FEB3C6F951F8}" type="parTrans" cxnId="{153A54CE-2302-4096-9F5D-4C77480C80A0}">
      <dgm:prSet/>
      <dgm:spPr/>
      <dgm:t>
        <a:bodyPr/>
        <a:lstStyle/>
        <a:p>
          <a:endParaRPr lang="en-US"/>
        </a:p>
      </dgm:t>
    </dgm:pt>
    <dgm:pt modelId="{00927B8C-A891-4FC9-AB2F-B576AEBE81EA}" type="sibTrans" cxnId="{153A54CE-2302-4096-9F5D-4C77480C80A0}">
      <dgm:prSet/>
      <dgm:spPr/>
      <dgm:t>
        <a:bodyPr/>
        <a:lstStyle/>
        <a:p>
          <a:endParaRPr lang="en-US"/>
        </a:p>
      </dgm:t>
    </dgm:pt>
    <dgm:pt modelId="{BD1B21FC-C1F9-4B5A-8FEC-DE3539CA1F2A}">
      <dgm:prSet/>
      <dgm:spPr/>
      <dgm:t>
        <a:bodyPr/>
        <a:lstStyle/>
        <a:p>
          <a:r>
            <a:rPr lang="en-US" b="1" i="0" dirty="0"/>
            <a:t>Frequency.</a:t>
          </a:r>
          <a:r>
            <a:rPr lang="en-US" b="0" i="0" dirty="0"/>
            <a:t> How often did this customer make a purchase in each period</a:t>
          </a:r>
          <a:endParaRPr lang="en-US" dirty="0"/>
        </a:p>
      </dgm:t>
    </dgm:pt>
    <dgm:pt modelId="{E46A14B7-C667-4D9B-B574-6112C4A8AC72}" type="parTrans" cxnId="{D3C3F992-4CFC-44D4-9093-0C73179297F0}">
      <dgm:prSet/>
      <dgm:spPr/>
      <dgm:t>
        <a:bodyPr/>
        <a:lstStyle/>
        <a:p>
          <a:endParaRPr lang="en-US"/>
        </a:p>
      </dgm:t>
    </dgm:pt>
    <dgm:pt modelId="{D61E3374-2C74-4B97-BC45-FC67CA28B606}" type="sibTrans" cxnId="{D3C3F992-4CFC-44D4-9093-0C73179297F0}">
      <dgm:prSet/>
      <dgm:spPr/>
      <dgm:t>
        <a:bodyPr/>
        <a:lstStyle/>
        <a:p>
          <a:endParaRPr lang="en-US"/>
        </a:p>
      </dgm:t>
    </dgm:pt>
    <dgm:pt modelId="{BFEDE7A5-53B4-4B03-89D9-5F95A1009EF9}">
      <dgm:prSet/>
      <dgm:spPr/>
      <dgm:t>
        <a:bodyPr/>
        <a:lstStyle/>
        <a:p>
          <a:r>
            <a:rPr lang="en-US" b="1" i="0" dirty="0"/>
            <a:t>Monetary.</a:t>
          </a:r>
          <a:r>
            <a:rPr lang="en-US" b="0" i="0" dirty="0"/>
            <a:t> How much money did the customer spend in each period</a:t>
          </a:r>
          <a:endParaRPr lang="en-US" dirty="0"/>
        </a:p>
      </dgm:t>
    </dgm:pt>
    <dgm:pt modelId="{8732CC72-8032-414D-ABF7-5994875F754A}" type="parTrans" cxnId="{923EB346-1216-4639-AB01-7107DF1A29FB}">
      <dgm:prSet/>
      <dgm:spPr/>
      <dgm:t>
        <a:bodyPr/>
        <a:lstStyle/>
        <a:p>
          <a:endParaRPr lang="en-US"/>
        </a:p>
      </dgm:t>
    </dgm:pt>
    <dgm:pt modelId="{310270E7-7E44-4DD9-9EDF-C71BEB3CE127}" type="sibTrans" cxnId="{923EB346-1216-4639-AB01-7107DF1A29FB}">
      <dgm:prSet/>
      <dgm:spPr/>
      <dgm:t>
        <a:bodyPr/>
        <a:lstStyle/>
        <a:p>
          <a:endParaRPr lang="en-US"/>
        </a:p>
      </dgm:t>
    </dgm:pt>
    <dgm:pt modelId="{A910667C-8FF7-4D65-B772-B925BEBBB16D}" type="pres">
      <dgm:prSet presAssocID="{AC5F9E38-8861-41E3-A137-DC787AC568F1}" presName="outerComposite" presStyleCnt="0">
        <dgm:presLayoutVars>
          <dgm:chMax val="5"/>
          <dgm:dir/>
          <dgm:resizeHandles val="exact"/>
        </dgm:presLayoutVars>
      </dgm:prSet>
      <dgm:spPr/>
    </dgm:pt>
    <dgm:pt modelId="{45949D5A-E69E-4F74-9239-66456911DF73}" type="pres">
      <dgm:prSet presAssocID="{AC5F9E38-8861-41E3-A137-DC787AC568F1}" presName="dummyMaxCanvas" presStyleCnt="0">
        <dgm:presLayoutVars/>
      </dgm:prSet>
      <dgm:spPr/>
    </dgm:pt>
    <dgm:pt modelId="{A31D2B2E-44A7-47B5-89C0-DB808CE41625}" type="pres">
      <dgm:prSet presAssocID="{AC5F9E38-8861-41E3-A137-DC787AC568F1}" presName="ThreeNodes_1" presStyleLbl="node1" presStyleIdx="0" presStyleCnt="3">
        <dgm:presLayoutVars>
          <dgm:bulletEnabled val="1"/>
        </dgm:presLayoutVars>
      </dgm:prSet>
      <dgm:spPr/>
    </dgm:pt>
    <dgm:pt modelId="{36B7CB65-F707-4EDA-9DC6-7DB132A6DA3B}" type="pres">
      <dgm:prSet presAssocID="{AC5F9E38-8861-41E3-A137-DC787AC568F1}" presName="ThreeNodes_2" presStyleLbl="node1" presStyleIdx="1" presStyleCnt="3">
        <dgm:presLayoutVars>
          <dgm:bulletEnabled val="1"/>
        </dgm:presLayoutVars>
      </dgm:prSet>
      <dgm:spPr/>
    </dgm:pt>
    <dgm:pt modelId="{F7122F91-F7A3-4F62-826E-5AF8C3A122C7}" type="pres">
      <dgm:prSet presAssocID="{AC5F9E38-8861-41E3-A137-DC787AC568F1}" presName="ThreeNodes_3" presStyleLbl="node1" presStyleIdx="2" presStyleCnt="3">
        <dgm:presLayoutVars>
          <dgm:bulletEnabled val="1"/>
        </dgm:presLayoutVars>
      </dgm:prSet>
      <dgm:spPr/>
    </dgm:pt>
    <dgm:pt modelId="{F833EAA6-6AF2-42C2-9CA3-1A958E2B312D}" type="pres">
      <dgm:prSet presAssocID="{AC5F9E38-8861-41E3-A137-DC787AC568F1}" presName="ThreeConn_1-2" presStyleLbl="fgAccFollowNode1" presStyleIdx="0" presStyleCnt="2">
        <dgm:presLayoutVars>
          <dgm:bulletEnabled val="1"/>
        </dgm:presLayoutVars>
      </dgm:prSet>
      <dgm:spPr/>
    </dgm:pt>
    <dgm:pt modelId="{B10B6DE7-2AA5-4E40-A141-95A4F3481FF0}" type="pres">
      <dgm:prSet presAssocID="{AC5F9E38-8861-41E3-A137-DC787AC568F1}" presName="ThreeConn_2-3" presStyleLbl="fgAccFollowNode1" presStyleIdx="1" presStyleCnt="2">
        <dgm:presLayoutVars>
          <dgm:bulletEnabled val="1"/>
        </dgm:presLayoutVars>
      </dgm:prSet>
      <dgm:spPr/>
    </dgm:pt>
    <dgm:pt modelId="{898B0C1F-9E48-4C9F-BDEC-F87AA41E654C}" type="pres">
      <dgm:prSet presAssocID="{AC5F9E38-8861-41E3-A137-DC787AC568F1}" presName="ThreeNodes_1_text" presStyleLbl="node1" presStyleIdx="2" presStyleCnt="3">
        <dgm:presLayoutVars>
          <dgm:bulletEnabled val="1"/>
        </dgm:presLayoutVars>
      </dgm:prSet>
      <dgm:spPr/>
    </dgm:pt>
    <dgm:pt modelId="{D33E4731-8E92-4008-80FD-9DC32F1F57F6}" type="pres">
      <dgm:prSet presAssocID="{AC5F9E38-8861-41E3-A137-DC787AC568F1}" presName="ThreeNodes_2_text" presStyleLbl="node1" presStyleIdx="2" presStyleCnt="3">
        <dgm:presLayoutVars>
          <dgm:bulletEnabled val="1"/>
        </dgm:presLayoutVars>
      </dgm:prSet>
      <dgm:spPr/>
    </dgm:pt>
    <dgm:pt modelId="{57498825-A5F7-41E4-930B-90C6DA99E463}" type="pres">
      <dgm:prSet presAssocID="{AC5F9E38-8861-41E3-A137-DC787AC568F1}" presName="ThreeNodes_3_text" presStyleLbl="node1" presStyleIdx="2" presStyleCnt="3">
        <dgm:presLayoutVars>
          <dgm:bulletEnabled val="1"/>
        </dgm:presLayoutVars>
      </dgm:prSet>
      <dgm:spPr/>
    </dgm:pt>
  </dgm:ptLst>
  <dgm:cxnLst>
    <dgm:cxn modelId="{45904A2E-C0D8-48A6-9722-8C227DB0092D}" type="presOf" srcId="{BD1B21FC-C1F9-4B5A-8FEC-DE3539CA1F2A}" destId="{D33E4731-8E92-4008-80FD-9DC32F1F57F6}" srcOrd="1" destOrd="0" presId="urn:microsoft.com/office/officeart/2005/8/layout/vProcess5"/>
    <dgm:cxn modelId="{B7F2885F-AA35-4818-8C7F-4744B86C9020}" type="presOf" srcId="{42D48999-EC68-403E-A823-278F6165A0A8}" destId="{A31D2B2E-44A7-47B5-89C0-DB808CE41625}" srcOrd="0" destOrd="0" presId="urn:microsoft.com/office/officeart/2005/8/layout/vProcess5"/>
    <dgm:cxn modelId="{923EB346-1216-4639-AB01-7107DF1A29FB}" srcId="{AC5F9E38-8861-41E3-A137-DC787AC568F1}" destId="{BFEDE7A5-53B4-4B03-89D9-5F95A1009EF9}" srcOrd="2" destOrd="0" parTransId="{8732CC72-8032-414D-ABF7-5994875F754A}" sibTransId="{310270E7-7E44-4DD9-9EDF-C71BEB3CE127}"/>
    <dgm:cxn modelId="{495AD472-2837-41BA-BDC4-F3F81926BAF0}" type="presOf" srcId="{AC5F9E38-8861-41E3-A137-DC787AC568F1}" destId="{A910667C-8FF7-4D65-B772-B925BEBBB16D}" srcOrd="0" destOrd="0" presId="urn:microsoft.com/office/officeart/2005/8/layout/vProcess5"/>
    <dgm:cxn modelId="{EF739E8A-F95E-481E-9767-8939461BC120}" type="presOf" srcId="{00927B8C-A891-4FC9-AB2F-B576AEBE81EA}" destId="{F833EAA6-6AF2-42C2-9CA3-1A958E2B312D}" srcOrd="0" destOrd="0" presId="urn:microsoft.com/office/officeart/2005/8/layout/vProcess5"/>
    <dgm:cxn modelId="{D6135C8F-A4B0-4E2D-A339-5DFCDEF58144}" type="presOf" srcId="{BD1B21FC-C1F9-4B5A-8FEC-DE3539CA1F2A}" destId="{36B7CB65-F707-4EDA-9DC6-7DB132A6DA3B}" srcOrd="0" destOrd="0" presId="urn:microsoft.com/office/officeart/2005/8/layout/vProcess5"/>
    <dgm:cxn modelId="{D3C3F992-4CFC-44D4-9093-0C73179297F0}" srcId="{AC5F9E38-8861-41E3-A137-DC787AC568F1}" destId="{BD1B21FC-C1F9-4B5A-8FEC-DE3539CA1F2A}" srcOrd="1" destOrd="0" parTransId="{E46A14B7-C667-4D9B-B574-6112C4A8AC72}" sibTransId="{D61E3374-2C74-4B97-BC45-FC67CA28B606}"/>
    <dgm:cxn modelId="{8FA205C3-5EE3-4134-AFC8-D3FA9EAA25F0}" type="presOf" srcId="{42D48999-EC68-403E-A823-278F6165A0A8}" destId="{898B0C1F-9E48-4C9F-BDEC-F87AA41E654C}" srcOrd="1" destOrd="0" presId="urn:microsoft.com/office/officeart/2005/8/layout/vProcess5"/>
    <dgm:cxn modelId="{153A54CE-2302-4096-9F5D-4C77480C80A0}" srcId="{AC5F9E38-8861-41E3-A137-DC787AC568F1}" destId="{42D48999-EC68-403E-A823-278F6165A0A8}" srcOrd="0" destOrd="0" parTransId="{CB7FE65C-22DC-4DA3-96E4-FEB3C6F951F8}" sibTransId="{00927B8C-A891-4FC9-AB2F-B576AEBE81EA}"/>
    <dgm:cxn modelId="{86E2C5E0-2F03-4420-B5EA-F4A7FE97338E}" type="presOf" srcId="{BFEDE7A5-53B4-4B03-89D9-5F95A1009EF9}" destId="{57498825-A5F7-41E4-930B-90C6DA99E463}" srcOrd="1" destOrd="0" presId="urn:microsoft.com/office/officeart/2005/8/layout/vProcess5"/>
    <dgm:cxn modelId="{B1F69BEA-3E8B-4C68-ABC8-DD2B459AF2F1}" type="presOf" srcId="{D61E3374-2C74-4B97-BC45-FC67CA28B606}" destId="{B10B6DE7-2AA5-4E40-A141-95A4F3481FF0}" srcOrd="0" destOrd="0" presId="urn:microsoft.com/office/officeart/2005/8/layout/vProcess5"/>
    <dgm:cxn modelId="{CD6B8FF6-F404-45E4-95E4-DBFAE35D8B6F}" type="presOf" srcId="{BFEDE7A5-53B4-4B03-89D9-5F95A1009EF9}" destId="{F7122F91-F7A3-4F62-826E-5AF8C3A122C7}" srcOrd="0" destOrd="0" presId="urn:microsoft.com/office/officeart/2005/8/layout/vProcess5"/>
    <dgm:cxn modelId="{5E4FAF73-E134-4161-8578-F553017AA62B}" type="presParOf" srcId="{A910667C-8FF7-4D65-B772-B925BEBBB16D}" destId="{45949D5A-E69E-4F74-9239-66456911DF73}" srcOrd="0" destOrd="0" presId="urn:microsoft.com/office/officeart/2005/8/layout/vProcess5"/>
    <dgm:cxn modelId="{3DB0919E-622A-409C-9626-913F265C44A3}" type="presParOf" srcId="{A910667C-8FF7-4D65-B772-B925BEBBB16D}" destId="{A31D2B2E-44A7-47B5-89C0-DB808CE41625}" srcOrd="1" destOrd="0" presId="urn:microsoft.com/office/officeart/2005/8/layout/vProcess5"/>
    <dgm:cxn modelId="{6F55250C-4C6A-4AF8-B83E-6D4EDF6AC7A9}" type="presParOf" srcId="{A910667C-8FF7-4D65-B772-B925BEBBB16D}" destId="{36B7CB65-F707-4EDA-9DC6-7DB132A6DA3B}" srcOrd="2" destOrd="0" presId="urn:microsoft.com/office/officeart/2005/8/layout/vProcess5"/>
    <dgm:cxn modelId="{440D58BF-3EBD-4C57-950C-941F37E50EB5}" type="presParOf" srcId="{A910667C-8FF7-4D65-B772-B925BEBBB16D}" destId="{F7122F91-F7A3-4F62-826E-5AF8C3A122C7}" srcOrd="3" destOrd="0" presId="urn:microsoft.com/office/officeart/2005/8/layout/vProcess5"/>
    <dgm:cxn modelId="{E51EE6EF-B58B-400D-AF8F-4F08457EFBEA}" type="presParOf" srcId="{A910667C-8FF7-4D65-B772-B925BEBBB16D}" destId="{F833EAA6-6AF2-42C2-9CA3-1A958E2B312D}" srcOrd="4" destOrd="0" presId="urn:microsoft.com/office/officeart/2005/8/layout/vProcess5"/>
    <dgm:cxn modelId="{7A0FB93C-1F31-4519-AF10-A8FF6A877ED6}" type="presParOf" srcId="{A910667C-8FF7-4D65-B772-B925BEBBB16D}" destId="{B10B6DE7-2AA5-4E40-A141-95A4F3481FF0}" srcOrd="5" destOrd="0" presId="urn:microsoft.com/office/officeart/2005/8/layout/vProcess5"/>
    <dgm:cxn modelId="{504DF235-0D0E-4579-BCEC-F4D68D645A1C}" type="presParOf" srcId="{A910667C-8FF7-4D65-B772-B925BEBBB16D}" destId="{898B0C1F-9E48-4C9F-BDEC-F87AA41E654C}" srcOrd="6" destOrd="0" presId="urn:microsoft.com/office/officeart/2005/8/layout/vProcess5"/>
    <dgm:cxn modelId="{96FE04F6-83D2-412B-A5B3-A27187248C99}" type="presParOf" srcId="{A910667C-8FF7-4D65-B772-B925BEBBB16D}" destId="{D33E4731-8E92-4008-80FD-9DC32F1F57F6}" srcOrd="7" destOrd="0" presId="urn:microsoft.com/office/officeart/2005/8/layout/vProcess5"/>
    <dgm:cxn modelId="{64E5A106-026F-40F2-BD5A-8BA180554954}" type="presParOf" srcId="{A910667C-8FF7-4D65-B772-B925BEBBB16D}" destId="{57498825-A5F7-41E4-930B-90C6DA99E46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CB3FC-CFBF-4C69-98A8-20B3D467019C}">
      <dsp:nvSpPr>
        <dsp:cNvPr id="0" name=""/>
        <dsp:cNvSpPr/>
      </dsp:nvSpPr>
      <dsp:spPr>
        <a:xfrm>
          <a:off x="0" y="266605"/>
          <a:ext cx="6237359"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4ADAD1-D919-4126-8C03-AECE0F19FCE5}">
      <dsp:nvSpPr>
        <dsp:cNvPr id="0" name=""/>
        <dsp:cNvSpPr/>
      </dsp:nvSpPr>
      <dsp:spPr>
        <a:xfrm>
          <a:off x="311867" y="15685"/>
          <a:ext cx="4366151"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755650">
            <a:lnSpc>
              <a:spcPct val="90000"/>
            </a:lnSpc>
            <a:spcBef>
              <a:spcPct val="0"/>
            </a:spcBef>
            <a:spcAft>
              <a:spcPct val="35000"/>
            </a:spcAft>
            <a:buNone/>
          </a:pPr>
          <a:r>
            <a:rPr lang="en-IN" sz="1700" kern="1200" dirty="0"/>
            <a:t>Problem Statement</a:t>
          </a:r>
          <a:endParaRPr lang="en-US" sz="1700" kern="1200" dirty="0"/>
        </a:p>
      </dsp:txBody>
      <dsp:txXfrm>
        <a:off x="336365" y="40183"/>
        <a:ext cx="4317155" cy="452844"/>
      </dsp:txXfrm>
    </dsp:sp>
    <dsp:sp modelId="{9A4081A3-2324-4769-A262-14C996D11203}">
      <dsp:nvSpPr>
        <dsp:cNvPr id="0" name=""/>
        <dsp:cNvSpPr/>
      </dsp:nvSpPr>
      <dsp:spPr>
        <a:xfrm>
          <a:off x="0" y="1037725"/>
          <a:ext cx="6237359"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CCC3C2-7ADD-4008-A28C-8F32C874675E}">
      <dsp:nvSpPr>
        <dsp:cNvPr id="0" name=""/>
        <dsp:cNvSpPr/>
      </dsp:nvSpPr>
      <dsp:spPr>
        <a:xfrm>
          <a:off x="311867" y="786805"/>
          <a:ext cx="4366151"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755650">
            <a:lnSpc>
              <a:spcPct val="90000"/>
            </a:lnSpc>
            <a:spcBef>
              <a:spcPct val="0"/>
            </a:spcBef>
            <a:spcAft>
              <a:spcPct val="35000"/>
            </a:spcAft>
            <a:buNone/>
          </a:pPr>
          <a:r>
            <a:rPr lang="en-IN" sz="1700" kern="1200"/>
            <a:t>Data Used</a:t>
          </a:r>
          <a:endParaRPr lang="en-US" sz="1700" kern="1200"/>
        </a:p>
      </dsp:txBody>
      <dsp:txXfrm>
        <a:off x="336365" y="811303"/>
        <a:ext cx="4317155" cy="452844"/>
      </dsp:txXfrm>
    </dsp:sp>
    <dsp:sp modelId="{F8531F25-9FDB-4224-A83A-7CB59BC67866}">
      <dsp:nvSpPr>
        <dsp:cNvPr id="0" name=""/>
        <dsp:cNvSpPr/>
      </dsp:nvSpPr>
      <dsp:spPr>
        <a:xfrm>
          <a:off x="0" y="1808845"/>
          <a:ext cx="6237359"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3E5422-9E2B-4DDE-9AF9-EE88C2E54425}">
      <dsp:nvSpPr>
        <dsp:cNvPr id="0" name=""/>
        <dsp:cNvSpPr/>
      </dsp:nvSpPr>
      <dsp:spPr>
        <a:xfrm>
          <a:off x="311867" y="1557925"/>
          <a:ext cx="4366151"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755650">
            <a:lnSpc>
              <a:spcPct val="90000"/>
            </a:lnSpc>
            <a:spcBef>
              <a:spcPct val="0"/>
            </a:spcBef>
            <a:spcAft>
              <a:spcPct val="35000"/>
            </a:spcAft>
            <a:buNone/>
          </a:pPr>
          <a:r>
            <a:rPr lang="en-IN" sz="1700" kern="1200"/>
            <a:t>Segmentation</a:t>
          </a:r>
          <a:endParaRPr lang="en-US" sz="1700" kern="1200"/>
        </a:p>
      </dsp:txBody>
      <dsp:txXfrm>
        <a:off x="336365" y="1582423"/>
        <a:ext cx="4317155" cy="452844"/>
      </dsp:txXfrm>
    </dsp:sp>
    <dsp:sp modelId="{4D45BBC8-136D-41DA-BBAB-B0FAB12803E0}">
      <dsp:nvSpPr>
        <dsp:cNvPr id="0" name=""/>
        <dsp:cNvSpPr/>
      </dsp:nvSpPr>
      <dsp:spPr>
        <a:xfrm>
          <a:off x="0" y="2579965"/>
          <a:ext cx="6237359"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D78224-E5EF-404C-8ED9-B14EE8DC8E73}">
      <dsp:nvSpPr>
        <dsp:cNvPr id="0" name=""/>
        <dsp:cNvSpPr/>
      </dsp:nvSpPr>
      <dsp:spPr>
        <a:xfrm>
          <a:off x="311867" y="2329045"/>
          <a:ext cx="4366151"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755650">
            <a:lnSpc>
              <a:spcPct val="90000"/>
            </a:lnSpc>
            <a:spcBef>
              <a:spcPct val="0"/>
            </a:spcBef>
            <a:spcAft>
              <a:spcPct val="35000"/>
            </a:spcAft>
            <a:buNone/>
          </a:pPr>
          <a:r>
            <a:rPr lang="en-IN" sz="1700" kern="1200"/>
            <a:t>RFM Analysis</a:t>
          </a:r>
          <a:endParaRPr lang="en-US" sz="1700" kern="1200"/>
        </a:p>
      </dsp:txBody>
      <dsp:txXfrm>
        <a:off x="336365" y="2353543"/>
        <a:ext cx="4317155" cy="452844"/>
      </dsp:txXfrm>
    </dsp:sp>
    <dsp:sp modelId="{C974DBBA-7A8D-4CA4-B47C-3BAEBFAB76D0}">
      <dsp:nvSpPr>
        <dsp:cNvPr id="0" name=""/>
        <dsp:cNvSpPr/>
      </dsp:nvSpPr>
      <dsp:spPr>
        <a:xfrm>
          <a:off x="0" y="3351085"/>
          <a:ext cx="6237359"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871147-3D21-48CB-9653-91AF0FC9C786}">
      <dsp:nvSpPr>
        <dsp:cNvPr id="0" name=""/>
        <dsp:cNvSpPr/>
      </dsp:nvSpPr>
      <dsp:spPr>
        <a:xfrm>
          <a:off x="311867" y="3100165"/>
          <a:ext cx="4366151"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755650">
            <a:lnSpc>
              <a:spcPct val="90000"/>
            </a:lnSpc>
            <a:spcBef>
              <a:spcPct val="0"/>
            </a:spcBef>
            <a:spcAft>
              <a:spcPct val="35000"/>
            </a:spcAft>
            <a:buNone/>
          </a:pPr>
          <a:r>
            <a:rPr lang="en-IN" sz="1700" kern="1200"/>
            <a:t>K-means Clustering</a:t>
          </a:r>
          <a:endParaRPr lang="en-US" sz="1700" kern="1200"/>
        </a:p>
      </dsp:txBody>
      <dsp:txXfrm>
        <a:off x="336365" y="3124663"/>
        <a:ext cx="4317155" cy="452844"/>
      </dsp:txXfrm>
    </dsp:sp>
    <dsp:sp modelId="{345FFED2-0A17-47AD-A289-8BA8C6485D3B}">
      <dsp:nvSpPr>
        <dsp:cNvPr id="0" name=""/>
        <dsp:cNvSpPr/>
      </dsp:nvSpPr>
      <dsp:spPr>
        <a:xfrm>
          <a:off x="0" y="4122205"/>
          <a:ext cx="6237359"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48BDFC-B9B7-43BC-84EE-871C69E38604}">
      <dsp:nvSpPr>
        <dsp:cNvPr id="0" name=""/>
        <dsp:cNvSpPr/>
      </dsp:nvSpPr>
      <dsp:spPr>
        <a:xfrm>
          <a:off x="311867" y="3871285"/>
          <a:ext cx="4366151"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755650">
            <a:lnSpc>
              <a:spcPct val="90000"/>
            </a:lnSpc>
            <a:spcBef>
              <a:spcPct val="0"/>
            </a:spcBef>
            <a:spcAft>
              <a:spcPct val="35000"/>
            </a:spcAft>
            <a:buNone/>
          </a:pPr>
          <a:r>
            <a:rPr lang="en-IN" sz="1700" kern="1200"/>
            <a:t>Clustering Analysis</a:t>
          </a:r>
          <a:endParaRPr lang="en-US" sz="1700" kern="1200"/>
        </a:p>
      </dsp:txBody>
      <dsp:txXfrm>
        <a:off x="336365" y="3895783"/>
        <a:ext cx="4317155"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D2B2E-44A7-47B5-89C0-DB808CE41625}">
      <dsp:nvSpPr>
        <dsp:cNvPr id="0" name=""/>
        <dsp:cNvSpPr/>
      </dsp:nvSpPr>
      <dsp:spPr>
        <a:xfrm>
          <a:off x="0" y="0"/>
          <a:ext cx="5518943" cy="153162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a:t>Recency.</a:t>
          </a:r>
          <a:r>
            <a:rPr lang="en-US" sz="2800" b="0" i="0" kern="1200"/>
            <a:t> How recent was the customer's last purchase</a:t>
          </a:r>
          <a:endParaRPr lang="en-US" sz="2800" kern="1200"/>
        </a:p>
      </dsp:txBody>
      <dsp:txXfrm>
        <a:off x="44860" y="44860"/>
        <a:ext cx="3866205" cy="1441900"/>
      </dsp:txXfrm>
    </dsp:sp>
    <dsp:sp modelId="{36B7CB65-F707-4EDA-9DC6-7DB132A6DA3B}">
      <dsp:nvSpPr>
        <dsp:cNvPr id="0" name=""/>
        <dsp:cNvSpPr/>
      </dsp:nvSpPr>
      <dsp:spPr>
        <a:xfrm>
          <a:off x="486965" y="1786890"/>
          <a:ext cx="5518943" cy="1531620"/>
        </a:xfrm>
        <a:prstGeom prst="roundRect">
          <a:avLst>
            <a:gd name="adj" fmla="val 10000"/>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Frequency.</a:t>
          </a:r>
          <a:r>
            <a:rPr lang="en-US" sz="2800" b="0" i="0" kern="1200" dirty="0"/>
            <a:t> How often did this customer make a purchase in each period</a:t>
          </a:r>
          <a:endParaRPr lang="en-US" sz="2800" kern="1200" dirty="0"/>
        </a:p>
      </dsp:txBody>
      <dsp:txXfrm>
        <a:off x="531825" y="1831750"/>
        <a:ext cx="3946705" cy="1441900"/>
      </dsp:txXfrm>
    </dsp:sp>
    <dsp:sp modelId="{F7122F91-F7A3-4F62-826E-5AF8C3A122C7}">
      <dsp:nvSpPr>
        <dsp:cNvPr id="0" name=""/>
        <dsp:cNvSpPr/>
      </dsp:nvSpPr>
      <dsp:spPr>
        <a:xfrm>
          <a:off x="973931" y="3573780"/>
          <a:ext cx="5518943" cy="1531620"/>
        </a:xfrm>
        <a:prstGeom prst="roundRect">
          <a:avLst>
            <a:gd name="adj" fmla="val 10000"/>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Monetary.</a:t>
          </a:r>
          <a:r>
            <a:rPr lang="en-US" sz="2800" b="0" i="0" kern="1200" dirty="0"/>
            <a:t> How much money did the customer spend in each period</a:t>
          </a:r>
          <a:endParaRPr lang="en-US" sz="2800" kern="1200" dirty="0"/>
        </a:p>
      </dsp:txBody>
      <dsp:txXfrm>
        <a:off x="1018791" y="3618640"/>
        <a:ext cx="3946705" cy="1441900"/>
      </dsp:txXfrm>
    </dsp:sp>
    <dsp:sp modelId="{F833EAA6-6AF2-42C2-9CA3-1A958E2B312D}">
      <dsp:nvSpPr>
        <dsp:cNvPr id="0" name=""/>
        <dsp:cNvSpPr/>
      </dsp:nvSpPr>
      <dsp:spPr>
        <a:xfrm>
          <a:off x="4523390" y="1161478"/>
          <a:ext cx="995553" cy="995553"/>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47389" y="1161478"/>
        <a:ext cx="547555" cy="749154"/>
      </dsp:txXfrm>
    </dsp:sp>
    <dsp:sp modelId="{B10B6DE7-2AA5-4E40-A141-95A4F3481FF0}">
      <dsp:nvSpPr>
        <dsp:cNvPr id="0" name=""/>
        <dsp:cNvSpPr/>
      </dsp:nvSpPr>
      <dsp:spPr>
        <a:xfrm>
          <a:off x="5010356" y="2938157"/>
          <a:ext cx="995553" cy="995553"/>
        </a:xfrm>
        <a:prstGeom prst="downArrow">
          <a:avLst>
            <a:gd name="adj1" fmla="val 55000"/>
            <a:gd name="adj2" fmla="val 45000"/>
          </a:avLst>
        </a:prstGeom>
        <a:solidFill>
          <a:schemeClr val="accent2">
            <a:tint val="40000"/>
            <a:alpha val="90000"/>
            <a:hueOff val="-4524440"/>
            <a:satOff val="25974"/>
            <a:lumOff val="1714"/>
            <a:alphaOff val="0"/>
          </a:schemeClr>
        </a:solidFill>
        <a:ln w="15875" cap="rnd" cmpd="sng" algn="ctr">
          <a:solidFill>
            <a:schemeClr val="accent2">
              <a:tint val="40000"/>
              <a:alpha val="90000"/>
              <a:hueOff val="-4524440"/>
              <a:satOff val="25974"/>
              <a:lumOff val="1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34355" y="2938157"/>
        <a:ext cx="547555" cy="7491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027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75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34966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39729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54033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74821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59826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0209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7812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4495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3477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9062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6728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8545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9882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2951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83733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41B595-366B-43E2-A22E-EA6A78C03F06}" type="datetimeFigureOut">
              <a:rPr lang="en-US" smtClean="0"/>
              <a:t>3/3/2023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66257074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928439-21B5-7D35-3735-F4D9A5EDA158}"/>
              </a:ext>
            </a:extLst>
          </p:cNvPr>
          <p:cNvPicPr>
            <a:picLocks noChangeAspect="1"/>
          </p:cNvPicPr>
          <p:nvPr/>
        </p:nvPicPr>
        <p:blipFill rotWithShape="1">
          <a:blip r:embed="rId2"/>
          <a:srcRect t="1682" b="64"/>
          <a:stretch/>
        </p:blipFill>
        <p:spPr>
          <a:xfrm>
            <a:off x="0" y="-253990"/>
            <a:ext cx="12192000" cy="7111990"/>
          </a:xfrm>
          <a:prstGeom prst="rect">
            <a:avLst/>
          </a:prstGeom>
        </p:spPr>
      </p:pic>
      <p:sp>
        <p:nvSpPr>
          <p:cNvPr id="2" name="Title 1">
            <a:extLst>
              <a:ext uri="{FF2B5EF4-FFF2-40B4-BE49-F238E27FC236}">
                <a16:creationId xmlns:a16="http://schemas.microsoft.com/office/drawing/2014/main" id="{F43ADFDC-E0AC-664E-53EF-E3CF7135C7F2}"/>
              </a:ext>
            </a:extLst>
          </p:cNvPr>
          <p:cNvSpPr>
            <a:spLocks noGrp="1"/>
          </p:cNvSpPr>
          <p:nvPr>
            <p:ph type="ctrTitle"/>
          </p:nvPr>
        </p:nvSpPr>
        <p:spPr>
          <a:xfrm>
            <a:off x="6096000" y="647700"/>
            <a:ext cx="5448300" cy="3099547"/>
          </a:xfrm>
        </p:spPr>
        <p:txBody>
          <a:bodyPr anchor="t">
            <a:normAutofit fontScale="90000"/>
          </a:bodyPr>
          <a:lstStyle/>
          <a:p>
            <a:pPr algn="r"/>
            <a:r>
              <a:rPr lang="en-IN"/>
              <a:t>Customer Segmentation for an E-commerce</a:t>
            </a:r>
          </a:p>
        </p:txBody>
      </p:sp>
      <p:sp>
        <p:nvSpPr>
          <p:cNvPr id="3" name="Subtitle 2">
            <a:extLst>
              <a:ext uri="{FF2B5EF4-FFF2-40B4-BE49-F238E27FC236}">
                <a16:creationId xmlns:a16="http://schemas.microsoft.com/office/drawing/2014/main" id="{840E5755-82EC-725B-D9B2-BFA8F6F513EC}"/>
              </a:ext>
            </a:extLst>
          </p:cNvPr>
          <p:cNvSpPr>
            <a:spLocks noGrp="1"/>
          </p:cNvSpPr>
          <p:nvPr>
            <p:ph type="subTitle" idx="1"/>
          </p:nvPr>
        </p:nvSpPr>
        <p:spPr>
          <a:xfrm>
            <a:off x="8677656" y="4785858"/>
            <a:ext cx="2866644" cy="2234454"/>
          </a:xfrm>
        </p:spPr>
        <p:txBody>
          <a:bodyPr>
            <a:normAutofit/>
          </a:bodyPr>
          <a:lstStyle/>
          <a:p>
            <a:pPr algn="r"/>
            <a:r>
              <a:rPr lang="en-IN" sz="2800" b="1" dirty="0"/>
              <a:t>Presented</a:t>
            </a:r>
            <a:r>
              <a:rPr lang="en-IN" sz="2400" b="1" dirty="0"/>
              <a:t> By:-</a:t>
            </a:r>
          </a:p>
          <a:p>
            <a:pPr algn="r"/>
            <a:r>
              <a:rPr lang="en-IN" sz="2400" b="1" dirty="0"/>
              <a:t>Akash </a:t>
            </a:r>
            <a:r>
              <a:rPr lang="en-IN" sz="2800" b="1" dirty="0"/>
              <a:t>Nailwal</a:t>
            </a:r>
            <a:endParaRPr lang="en-IN" sz="2400" b="1" dirty="0"/>
          </a:p>
        </p:txBody>
      </p:sp>
    </p:spTree>
    <p:extLst>
      <p:ext uri="{BB962C8B-B14F-4D97-AF65-F5344CB8AC3E}">
        <p14:creationId xmlns:p14="http://schemas.microsoft.com/office/powerpoint/2010/main" val="372149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D6F2-9E25-EF29-3882-40069D709BDA}"/>
              </a:ext>
            </a:extLst>
          </p:cNvPr>
          <p:cNvSpPr>
            <a:spLocks noGrp="1"/>
          </p:cNvSpPr>
          <p:nvPr>
            <p:ph type="title"/>
          </p:nvPr>
        </p:nvSpPr>
        <p:spPr>
          <a:xfrm>
            <a:off x="1484310" y="0"/>
            <a:ext cx="10018713" cy="1752599"/>
          </a:xfrm>
        </p:spPr>
        <p:txBody>
          <a:bodyPr>
            <a:normAutofit/>
          </a:bodyPr>
          <a:lstStyle/>
          <a:p>
            <a:r>
              <a:rPr lang="en-IN"/>
              <a:t>Algorithm used is K-mean Clustering</a:t>
            </a:r>
            <a:br>
              <a:rPr lang="en-IN"/>
            </a:br>
            <a:r>
              <a:rPr lang="en-IN"/>
              <a:t> </a:t>
            </a:r>
            <a:endParaRPr lang="en-IN" dirty="0"/>
          </a:p>
        </p:txBody>
      </p:sp>
      <p:pic>
        <p:nvPicPr>
          <p:cNvPr id="5" name="Picture 4" descr="Diagram&#10;&#10;Description automatically generated with medium confidence">
            <a:extLst>
              <a:ext uri="{FF2B5EF4-FFF2-40B4-BE49-F238E27FC236}">
                <a16:creationId xmlns:a16="http://schemas.microsoft.com/office/drawing/2014/main" id="{F2C4FC43-72CC-E2CF-0DC1-BEC06C169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313" y="1862327"/>
            <a:ext cx="4331206" cy="282355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692FAABC-5ECA-3613-ED2F-D48482CA2EF7}"/>
              </a:ext>
            </a:extLst>
          </p:cNvPr>
          <p:cNvSpPr>
            <a:spLocks noGrp="1"/>
          </p:cNvSpPr>
          <p:nvPr>
            <p:ph idx="1"/>
          </p:nvPr>
        </p:nvSpPr>
        <p:spPr>
          <a:xfrm>
            <a:off x="6096000" y="1862327"/>
            <a:ext cx="5486687" cy="5068825"/>
          </a:xfrm>
        </p:spPr>
        <p:txBody>
          <a:bodyPr anchor="t">
            <a:normAutofit/>
          </a:bodyPr>
          <a:lstStyle/>
          <a:p>
            <a:pPr>
              <a:buFont typeface="Arial" panose="020B0604020202020204" pitchFamily="34" charset="0"/>
              <a:buChar char="•"/>
            </a:pPr>
            <a:r>
              <a:rPr lang="en-IN" dirty="0"/>
              <a:t>K-mean clustering </a:t>
            </a:r>
            <a:r>
              <a:rPr lang="en-US" dirty="0">
                <a:latin typeface="inter-regular"/>
              </a:rPr>
              <a:t>d</a:t>
            </a:r>
            <a:r>
              <a:rPr lang="en-US" b="0" i="0" dirty="0">
                <a:effectLst/>
                <a:latin typeface="inter-regular"/>
              </a:rPr>
              <a:t>etermines the best value for K center points or centroids by an iterative process.</a:t>
            </a:r>
          </a:p>
          <a:p>
            <a:pPr>
              <a:buFont typeface="Arial" panose="020B0604020202020204" pitchFamily="34" charset="0"/>
              <a:buChar char="•"/>
            </a:pPr>
            <a:endParaRPr lang="en-US" b="0" i="0" dirty="0">
              <a:effectLst/>
              <a:latin typeface="inter-regular"/>
            </a:endParaRPr>
          </a:p>
          <a:p>
            <a:pPr>
              <a:buFont typeface="Arial" panose="020B0604020202020204" pitchFamily="34" charset="0"/>
              <a:buChar char="•"/>
            </a:pPr>
            <a:r>
              <a:rPr lang="en-US" b="0" i="0" dirty="0">
                <a:effectLst/>
                <a:latin typeface="inter-regular"/>
              </a:rPr>
              <a:t>Assigns each data point to its closest k-center. Those data points which are near to the particular k-center, create a cluster.</a:t>
            </a:r>
          </a:p>
          <a:p>
            <a:pPr>
              <a:buFont typeface="Arial" panose="020B0604020202020204" pitchFamily="34" charset="0"/>
              <a:buChar char="•"/>
            </a:pPr>
            <a:endParaRPr lang="en-US" b="0" i="0" dirty="0">
              <a:effectLst/>
              <a:latin typeface="inter-regular"/>
            </a:endParaRPr>
          </a:p>
          <a:p>
            <a:pPr>
              <a:buFont typeface="Arial" panose="020B0604020202020204" pitchFamily="34" charset="0"/>
              <a:buChar char="•"/>
            </a:pPr>
            <a:endParaRPr lang="en-US" b="0" i="0" dirty="0">
              <a:effectLst/>
              <a:latin typeface="inter-regular"/>
            </a:endParaRPr>
          </a:p>
          <a:p>
            <a:endParaRPr lang="en-IN" dirty="0"/>
          </a:p>
        </p:txBody>
      </p:sp>
    </p:spTree>
    <p:extLst>
      <p:ext uri="{BB962C8B-B14F-4D97-AF65-F5344CB8AC3E}">
        <p14:creationId xmlns:p14="http://schemas.microsoft.com/office/powerpoint/2010/main" val="290491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92AA-81F9-623A-1206-E071D4D7650C}"/>
              </a:ext>
            </a:extLst>
          </p:cNvPr>
          <p:cNvSpPr>
            <a:spLocks noGrp="1"/>
          </p:cNvSpPr>
          <p:nvPr>
            <p:ph type="title"/>
          </p:nvPr>
        </p:nvSpPr>
        <p:spPr>
          <a:xfrm>
            <a:off x="1484311" y="228599"/>
            <a:ext cx="10018713" cy="1161289"/>
          </a:xfrm>
        </p:spPr>
        <p:txBody>
          <a:bodyPr>
            <a:normAutofit fontScale="90000"/>
          </a:bodyPr>
          <a:lstStyle/>
          <a:p>
            <a:r>
              <a:rPr lang="en-IN" b="0" i="0" dirty="0">
                <a:effectLst/>
                <a:latin typeface="erdana"/>
              </a:rPr>
              <a:t>Elbow Method &amp; Silhouette score</a:t>
            </a:r>
            <a:br>
              <a:rPr lang="en-IN" b="0" i="0" dirty="0">
                <a:effectLst/>
                <a:latin typeface="erdana"/>
              </a:rPr>
            </a:br>
            <a:endParaRPr lang="en-IN" dirty="0"/>
          </a:p>
        </p:txBody>
      </p:sp>
      <p:pic>
        <p:nvPicPr>
          <p:cNvPr id="5" name="Picture 4" descr="Chart, line chart&#10;&#10;Description automatically generated">
            <a:extLst>
              <a:ext uri="{FF2B5EF4-FFF2-40B4-BE49-F238E27FC236}">
                <a16:creationId xmlns:a16="http://schemas.microsoft.com/office/drawing/2014/main" id="{E100D61D-1AE9-29EA-B905-801032FE0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47" y="1450847"/>
            <a:ext cx="3959211" cy="29067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061C4BA0-8753-A7C9-0076-4240821FFB2A}"/>
              </a:ext>
            </a:extLst>
          </p:cNvPr>
          <p:cNvSpPr>
            <a:spLocks noGrp="1"/>
          </p:cNvSpPr>
          <p:nvPr>
            <p:ph idx="1"/>
          </p:nvPr>
        </p:nvSpPr>
        <p:spPr>
          <a:xfrm>
            <a:off x="6016337" y="1432559"/>
            <a:ext cx="5486687" cy="4785361"/>
          </a:xfrm>
        </p:spPr>
        <p:txBody>
          <a:bodyPr anchor="t">
            <a:normAutofit/>
          </a:bodyPr>
          <a:lstStyle/>
          <a:p>
            <a:r>
              <a:rPr lang="en-US" b="0" i="0" dirty="0">
                <a:effectLst/>
                <a:latin typeface="inter-regular"/>
              </a:rPr>
              <a:t>The Elbow method is one of the most popular ways to find the optimal number of clusters. This method uses the concept of WCSS value. </a:t>
            </a:r>
            <a:r>
              <a:rPr lang="en-US" b="1" i="0" dirty="0">
                <a:effectLst/>
                <a:latin typeface="inter-bold"/>
              </a:rPr>
              <a:t>WCSS</a:t>
            </a:r>
            <a:r>
              <a:rPr lang="en-US" b="0" i="0" dirty="0">
                <a:effectLst/>
                <a:latin typeface="inter-regular"/>
              </a:rPr>
              <a:t> stands for </a:t>
            </a:r>
            <a:r>
              <a:rPr lang="en-US" b="1" i="0" dirty="0">
                <a:effectLst/>
                <a:latin typeface="inter-bold"/>
              </a:rPr>
              <a:t>Within Cluster Sum of Squares</a:t>
            </a:r>
            <a:r>
              <a:rPr lang="en-US" b="0" i="0" dirty="0">
                <a:effectLst/>
                <a:latin typeface="inter-regular"/>
              </a:rPr>
              <a:t>, which defines the total variations within a cluster.</a:t>
            </a:r>
          </a:p>
          <a:p>
            <a:r>
              <a:rPr lang="en-US" dirty="0">
                <a:latin typeface="inter-regular"/>
              </a:rPr>
              <a:t>S</a:t>
            </a:r>
            <a:r>
              <a:rPr lang="en-US" b="0" i="0" dirty="0">
                <a:effectLst/>
                <a:latin typeface="inter-regular"/>
              </a:rPr>
              <a:t>ilhouette score is 0.518 for K=4</a:t>
            </a:r>
          </a:p>
          <a:p>
            <a:pPr marL="0" indent="0">
              <a:buNone/>
            </a:pPr>
            <a:r>
              <a:rPr lang="en-US" b="0" i="0" dirty="0">
                <a:effectLst/>
                <a:latin typeface="inter-regular"/>
              </a:rPr>
              <a:t>	which shows a good separation 	between the clusters itself.</a:t>
            </a:r>
          </a:p>
          <a:p>
            <a:pPr marL="0" indent="0">
              <a:buNone/>
            </a:pPr>
            <a:endParaRPr lang="en-US" b="0" i="0" dirty="0">
              <a:effectLst/>
              <a:latin typeface="inter-regular"/>
            </a:endParaRPr>
          </a:p>
          <a:p>
            <a:endParaRPr lang="en-US" dirty="0">
              <a:latin typeface="inter-regular"/>
            </a:endParaRPr>
          </a:p>
          <a:p>
            <a:endParaRPr lang="en-US" b="0" i="0" dirty="0">
              <a:effectLst/>
              <a:latin typeface="inter-regular"/>
            </a:endParaRPr>
          </a:p>
          <a:p>
            <a:endParaRPr lang="en-US" dirty="0">
              <a:latin typeface="inter-regular"/>
            </a:endParaRPr>
          </a:p>
          <a:p>
            <a:endParaRPr lang="en-IN" dirty="0"/>
          </a:p>
        </p:txBody>
      </p:sp>
    </p:spTree>
    <p:extLst>
      <p:ext uri="{BB962C8B-B14F-4D97-AF65-F5344CB8AC3E}">
        <p14:creationId xmlns:p14="http://schemas.microsoft.com/office/powerpoint/2010/main" val="197391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38F1-86AD-D805-7901-79C1C84D92E7}"/>
              </a:ext>
            </a:extLst>
          </p:cNvPr>
          <p:cNvSpPr>
            <a:spLocks noGrp="1"/>
          </p:cNvSpPr>
          <p:nvPr>
            <p:ph type="title"/>
          </p:nvPr>
        </p:nvSpPr>
        <p:spPr>
          <a:xfrm>
            <a:off x="1189669" y="-81349"/>
            <a:ext cx="10018713" cy="1752599"/>
          </a:xfrm>
        </p:spPr>
        <p:txBody>
          <a:bodyPr/>
          <a:lstStyle/>
          <a:p>
            <a:r>
              <a:rPr lang="en-IN" dirty="0"/>
              <a:t>Cluster Analysis</a:t>
            </a:r>
          </a:p>
        </p:txBody>
      </p:sp>
      <p:pic>
        <p:nvPicPr>
          <p:cNvPr id="5" name="Content Placeholder 4" descr="Chart, bar chart&#10;&#10;Description automatically generated">
            <a:extLst>
              <a:ext uri="{FF2B5EF4-FFF2-40B4-BE49-F238E27FC236}">
                <a16:creationId xmlns:a16="http://schemas.microsoft.com/office/drawing/2014/main" id="{6636A249-BA96-D86C-F2FF-8DA92976F8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142" y="1243266"/>
            <a:ext cx="4197418" cy="2476627"/>
          </a:xfrm>
        </p:spPr>
      </p:pic>
      <p:pic>
        <p:nvPicPr>
          <p:cNvPr id="7" name="Picture 6">
            <a:extLst>
              <a:ext uri="{FF2B5EF4-FFF2-40B4-BE49-F238E27FC236}">
                <a16:creationId xmlns:a16="http://schemas.microsoft.com/office/drawing/2014/main" id="{037261F4-F3C7-F6BC-7063-97B4883C7415}"/>
              </a:ext>
            </a:extLst>
          </p:cNvPr>
          <p:cNvPicPr>
            <a:picLocks noChangeAspect="1"/>
          </p:cNvPicPr>
          <p:nvPr/>
        </p:nvPicPr>
        <p:blipFill>
          <a:blip r:embed="rId3"/>
          <a:stretch>
            <a:fillRect/>
          </a:stretch>
        </p:blipFill>
        <p:spPr>
          <a:xfrm>
            <a:off x="6004560" y="1182937"/>
            <a:ext cx="4622800" cy="2597283"/>
          </a:xfrm>
          <a:prstGeom prst="rect">
            <a:avLst/>
          </a:prstGeom>
        </p:spPr>
      </p:pic>
      <p:pic>
        <p:nvPicPr>
          <p:cNvPr id="9" name="Picture 8">
            <a:extLst>
              <a:ext uri="{FF2B5EF4-FFF2-40B4-BE49-F238E27FC236}">
                <a16:creationId xmlns:a16="http://schemas.microsoft.com/office/drawing/2014/main" id="{AF4A89F6-8A77-E288-8152-2EC81BADBA3A}"/>
              </a:ext>
            </a:extLst>
          </p:cNvPr>
          <p:cNvPicPr>
            <a:picLocks noChangeAspect="1"/>
          </p:cNvPicPr>
          <p:nvPr/>
        </p:nvPicPr>
        <p:blipFill>
          <a:blip r:embed="rId4"/>
          <a:stretch>
            <a:fillRect/>
          </a:stretch>
        </p:blipFill>
        <p:spPr>
          <a:xfrm>
            <a:off x="1762838" y="3961134"/>
            <a:ext cx="4197418" cy="2540131"/>
          </a:xfrm>
          <a:prstGeom prst="rect">
            <a:avLst/>
          </a:prstGeom>
        </p:spPr>
      </p:pic>
      <p:pic>
        <p:nvPicPr>
          <p:cNvPr id="11" name="Picture 10">
            <a:extLst>
              <a:ext uri="{FF2B5EF4-FFF2-40B4-BE49-F238E27FC236}">
                <a16:creationId xmlns:a16="http://schemas.microsoft.com/office/drawing/2014/main" id="{F546E6E1-67AE-E9FC-D508-E210FFACD405}"/>
              </a:ext>
            </a:extLst>
          </p:cNvPr>
          <p:cNvPicPr>
            <a:picLocks noChangeAspect="1"/>
          </p:cNvPicPr>
          <p:nvPr/>
        </p:nvPicPr>
        <p:blipFill>
          <a:blip r:embed="rId5"/>
          <a:stretch>
            <a:fillRect/>
          </a:stretch>
        </p:blipFill>
        <p:spPr>
          <a:xfrm>
            <a:off x="5151121" y="4062735"/>
            <a:ext cx="5476240" cy="3384546"/>
          </a:xfrm>
          <a:prstGeom prst="rect">
            <a:avLst/>
          </a:prstGeom>
        </p:spPr>
      </p:pic>
    </p:spTree>
    <p:extLst>
      <p:ext uri="{BB962C8B-B14F-4D97-AF65-F5344CB8AC3E}">
        <p14:creationId xmlns:p14="http://schemas.microsoft.com/office/powerpoint/2010/main" val="168882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49"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53"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4"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5"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6"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7"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8"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2061DCA-22C5-9680-C65F-A3ABFCC67383}"/>
              </a:ext>
            </a:extLst>
          </p:cNvPr>
          <p:cNvSpPr>
            <a:spLocks noGrp="1"/>
          </p:cNvSpPr>
          <p:nvPr>
            <p:ph type="title"/>
          </p:nvPr>
        </p:nvSpPr>
        <p:spPr>
          <a:xfrm>
            <a:off x="3962399" y="685800"/>
            <a:ext cx="7345891" cy="1413933"/>
          </a:xfrm>
        </p:spPr>
        <p:txBody>
          <a:bodyPr>
            <a:normAutofit/>
          </a:bodyPr>
          <a:lstStyle/>
          <a:p>
            <a:r>
              <a:rPr lang="en-IN" dirty="0"/>
              <a:t>Analysis</a:t>
            </a:r>
          </a:p>
        </p:txBody>
      </p:sp>
      <p:pic>
        <p:nvPicPr>
          <p:cNvPr id="5" name="Picture 4" descr="One in a crowd">
            <a:extLst>
              <a:ext uri="{FF2B5EF4-FFF2-40B4-BE49-F238E27FC236}">
                <a16:creationId xmlns:a16="http://schemas.microsoft.com/office/drawing/2014/main" id="{D9832BAD-88E3-05E4-608C-9634FFFDD275}"/>
              </a:ext>
            </a:extLst>
          </p:cNvPr>
          <p:cNvPicPr>
            <a:picLocks noChangeAspect="1"/>
          </p:cNvPicPr>
          <p:nvPr/>
        </p:nvPicPr>
        <p:blipFill rotWithShape="1">
          <a:blip r:embed="rId3"/>
          <a:srcRect l="35443" r="26727"/>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67989E34-90F8-BCA2-E2AB-00267F43A839}"/>
              </a:ext>
            </a:extLst>
          </p:cNvPr>
          <p:cNvSpPr>
            <a:spLocks noGrp="1"/>
          </p:cNvSpPr>
          <p:nvPr>
            <p:ph idx="1"/>
          </p:nvPr>
        </p:nvSpPr>
        <p:spPr>
          <a:xfrm>
            <a:off x="3843867" y="2048933"/>
            <a:ext cx="7659156" cy="3742267"/>
          </a:xfrm>
        </p:spPr>
        <p:txBody>
          <a:bodyPr>
            <a:normAutofit/>
          </a:bodyPr>
          <a:lstStyle/>
          <a:p>
            <a:pPr>
              <a:lnSpc>
                <a:spcPct val="90000"/>
              </a:lnSpc>
            </a:pPr>
            <a:r>
              <a:rPr lang="en-IN" sz="1900" dirty="0"/>
              <a:t>Cluster 0 : It is a group of customers who has not visited the store in a long time, or they are inactive now, we can send them promotional coupons so that they become active again.</a:t>
            </a:r>
          </a:p>
          <a:p>
            <a:pPr>
              <a:lnSpc>
                <a:spcPct val="90000"/>
              </a:lnSpc>
            </a:pPr>
            <a:r>
              <a:rPr lang="en-IN" sz="1900" dirty="0"/>
              <a:t>Cluster 1 : These are the topmost customers with all the RFM factors at the best  level possible. We can provide them with some loyalty points, so that can refer our services to others also.</a:t>
            </a:r>
          </a:p>
          <a:p>
            <a:pPr>
              <a:lnSpc>
                <a:spcPct val="90000"/>
              </a:lnSpc>
            </a:pPr>
            <a:r>
              <a:rPr lang="en-IN" sz="1900" dirty="0"/>
              <a:t>Cluster 2 :</a:t>
            </a:r>
            <a:r>
              <a:rPr lang="en-US" sz="1900" dirty="0"/>
              <a:t> Customers with low recency and low frequency are new customers. A targeted follow-up may convert them into repeat customers.</a:t>
            </a:r>
            <a:endParaRPr lang="en-IN" sz="1900" dirty="0"/>
          </a:p>
          <a:p>
            <a:pPr>
              <a:lnSpc>
                <a:spcPct val="90000"/>
              </a:lnSpc>
            </a:pPr>
            <a:r>
              <a:rPr lang="en-IN" sz="1900" dirty="0"/>
              <a:t>Cluster 3 : This group has a potential to become over next valued customer if we focus on them, they can increase our sale and as the count is also less in this group, we can target them individually also. </a:t>
            </a:r>
          </a:p>
          <a:p>
            <a:pPr>
              <a:lnSpc>
                <a:spcPct val="90000"/>
              </a:lnSpc>
            </a:pPr>
            <a:endParaRPr lang="en-IN" sz="1900" dirty="0"/>
          </a:p>
        </p:txBody>
      </p:sp>
    </p:spTree>
    <p:extLst>
      <p:ext uri="{BB962C8B-B14F-4D97-AF65-F5344CB8AC3E}">
        <p14:creationId xmlns:p14="http://schemas.microsoft.com/office/powerpoint/2010/main" val="32699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4" name="Picture 3" descr="Aerial view of a highway near the ocean">
            <a:extLst>
              <a:ext uri="{FF2B5EF4-FFF2-40B4-BE49-F238E27FC236}">
                <a16:creationId xmlns:a16="http://schemas.microsoft.com/office/drawing/2014/main" id="{76FECC16-B131-8A5F-EE49-A39DDABFA371}"/>
              </a:ext>
            </a:extLst>
          </p:cNvPr>
          <p:cNvPicPr>
            <a:picLocks noChangeAspect="1"/>
          </p:cNvPicPr>
          <p:nvPr/>
        </p:nvPicPr>
        <p:blipFill rotWithShape="1">
          <a:blip r:embed="rId3">
            <a:duotone>
              <a:schemeClr val="bg2">
                <a:shade val="45000"/>
                <a:satMod val="135000"/>
              </a:schemeClr>
              <a:prstClr val="white"/>
            </a:duotone>
            <a:alphaModFix amt="35000"/>
          </a:blip>
          <a:srcRect t="11833" b="13167"/>
          <a:stretch/>
        </p:blipFill>
        <p:spPr>
          <a:xfrm>
            <a:off x="20" y="233690"/>
            <a:ext cx="12191980" cy="6857990"/>
          </a:xfrm>
          <a:prstGeom prst="rect">
            <a:avLst/>
          </a:prstGeom>
        </p:spPr>
      </p:pic>
      <p:grpSp>
        <p:nvGrpSpPr>
          <p:cNvPr id="16" name="Group 15">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7"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8"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9"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0"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1"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2"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C5463E3-79AD-A0E9-68B5-107722625247}"/>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 Thank You</a:t>
            </a:r>
          </a:p>
        </p:txBody>
      </p:sp>
    </p:spTree>
    <p:extLst>
      <p:ext uri="{BB962C8B-B14F-4D97-AF65-F5344CB8AC3E}">
        <p14:creationId xmlns:p14="http://schemas.microsoft.com/office/powerpoint/2010/main" val="335040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007BC5B-E48D-BED2-3F1E-D70F99C43B3C}"/>
              </a:ext>
            </a:extLst>
          </p:cNvPr>
          <p:cNvSpPr>
            <a:spLocks noGrp="1"/>
          </p:cNvSpPr>
          <p:nvPr>
            <p:ph type="title"/>
          </p:nvPr>
        </p:nvSpPr>
        <p:spPr>
          <a:xfrm>
            <a:off x="1484312" y="1284051"/>
            <a:ext cx="2812385" cy="3723836"/>
          </a:xfrm>
        </p:spPr>
        <p:txBody>
          <a:bodyPr>
            <a:normAutofit/>
          </a:bodyPr>
          <a:lstStyle/>
          <a:p>
            <a:r>
              <a:rPr lang="en-IN" sz="3600">
                <a:solidFill>
                  <a:srgbClr val="000000"/>
                </a:solidFill>
              </a:rPr>
              <a:t>Content</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9EFD67F-0A77-19E4-8D91-E07C1E852045}"/>
              </a:ext>
            </a:extLst>
          </p:cNvPr>
          <p:cNvGraphicFramePr>
            <a:graphicFrameLocks noGrp="1"/>
          </p:cNvGraphicFramePr>
          <p:nvPr>
            <p:ph idx="1"/>
            <p:extLst>
              <p:ext uri="{D42A27DB-BD31-4B8C-83A1-F6EECF244321}">
                <p14:modId xmlns:p14="http://schemas.microsoft.com/office/powerpoint/2010/main" val="222651627"/>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98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9BB0-1DE9-B0E1-30D7-492A7FB97B55}"/>
              </a:ext>
            </a:extLst>
          </p:cNvPr>
          <p:cNvSpPr>
            <a:spLocks noGrp="1"/>
          </p:cNvSpPr>
          <p:nvPr>
            <p:ph type="title"/>
          </p:nvPr>
        </p:nvSpPr>
        <p:spPr/>
        <p:txBody>
          <a:bodyPr/>
          <a:lstStyle/>
          <a:p>
            <a:r>
              <a:rPr lang="en-IN"/>
              <a:t>Problem Statement</a:t>
            </a:r>
            <a:endParaRPr lang="en-IN" dirty="0"/>
          </a:p>
        </p:txBody>
      </p:sp>
      <p:sp>
        <p:nvSpPr>
          <p:cNvPr id="3" name="Content Placeholder 2">
            <a:extLst>
              <a:ext uri="{FF2B5EF4-FFF2-40B4-BE49-F238E27FC236}">
                <a16:creationId xmlns:a16="http://schemas.microsoft.com/office/drawing/2014/main" id="{AFB69CC9-0CB8-853E-A2DF-4240F360F913}"/>
              </a:ext>
            </a:extLst>
          </p:cNvPr>
          <p:cNvSpPr>
            <a:spLocks noGrp="1"/>
          </p:cNvSpPr>
          <p:nvPr>
            <p:ph idx="1"/>
          </p:nvPr>
        </p:nvSpPr>
        <p:spPr>
          <a:xfrm>
            <a:off x="1484310" y="2164079"/>
            <a:ext cx="10018713" cy="3124201"/>
          </a:xfrm>
        </p:spPr>
        <p:txBody>
          <a:bodyPr>
            <a:normAutofit fontScale="85000" lnSpcReduction="10000"/>
          </a:bodyPr>
          <a:lstStyle/>
          <a:p>
            <a:r>
              <a:rPr lang="en-US" b="0" i="0">
                <a:solidFill>
                  <a:srgbClr val="000000"/>
                </a:solidFill>
                <a:effectLst/>
                <a:latin typeface="Helvetica Neue"/>
              </a:rPr>
              <a:t>An e-commerce company has a variety of customers. Every customer has a different set of tastes and interests and may belong to different financial levels. Therefore, it is a heavy challenge for the marketing and strategy team to decide what products it should be promoting or what kind of campaigns will lead to the most lucrative results. Spending score is one such metric through which you can segregate customers. Spending score is not just determined by the financial situation, but it is also based on other factors such as customer behavior, the kind of products a customer buys, etc. In this project, your marketing team basically wants you to identify the customers who will most easily converge and buy products. In doing so, you must show the different segments in percentage and also predict the kind of products and marketing campaigns that will be the most successful with your customers.</a:t>
            </a:r>
            <a:endParaRPr lang="en-IN" dirty="0"/>
          </a:p>
        </p:txBody>
      </p:sp>
    </p:spTree>
    <p:extLst>
      <p:ext uri="{BB962C8B-B14F-4D97-AF65-F5344CB8AC3E}">
        <p14:creationId xmlns:p14="http://schemas.microsoft.com/office/powerpoint/2010/main" val="275889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C5FD-7D10-E1EC-C3F3-0D71324A2C77}"/>
              </a:ext>
            </a:extLst>
          </p:cNvPr>
          <p:cNvSpPr>
            <a:spLocks noGrp="1"/>
          </p:cNvSpPr>
          <p:nvPr>
            <p:ph type="title"/>
          </p:nvPr>
        </p:nvSpPr>
        <p:spPr>
          <a:xfrm>
            <a:off x="1484311" y="1112520"/>
            <a:ext cx="10018713" cy="4892040"/>
          </a:xfrm>
        </p:spPr>
        <p:txBody>
          <a:bodyPr>
            <a:normAutofit/>
          </a:bodyPr>
          <a:lstStyle/>
          <a:p>
            <a:br>
              <a:rPr lang="en-IN" dirty="0"/>
            </a:br>
            <a:r>
              <a:rPr lang="en-IN" dirty="0"/>
              <a:t>Dataset Used</a:t>
            </a:r>
            <a:br>
              <a:rPr lang="en-IN" dirty="0"/>
            </a:br>
            <a:r>
              <a:rPr lang="en-US" dirty="0">
                <a:hlinkClick r:id="rId2"/>
              </a:rPr>
              <a:t>UCI Machine Learning Repository: Online Retail Data Set</a:t>
            </a:r>
            <a:br>
              <a:rPr lang="en-IN" dirty="0"/>
            </a:br>
            <a:br>
              <a:rPr lang="en-IN" dirty="0"/>
            </a:br>
            <a:endParaRPr lang="en-IN" dirty="0"/>
          </a:p>
        </p:txBody>
      </p:sp>
      <p:pic>
        <p:nvPicPr>
          <p:cNvPr id="7" name="Content Placeholder 6" descr="Text&#10;&#10;Description automatically generated">
            <a:extLst>
              <a:ext uri="{FF2B5EF4-FFF2-40B4-BE49-F238E27FC236}">
                <a16:creationId xmlns:a16="http://schemas.microsoft.com/office/drawing/2014/main" id="{84549BA0-0547-F9AB-FEF2-071ACD86DD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6071" y="142240"/>
            <a:ext cx="3453449" cy="1378021"/>
          </a:xfrm>
        </p:spPr>
      </p:pic>
    </p:spTree>
    <p:extLst>
      <p:ext uri="{BB962C8B-B14F-4D97-AF65-F5344CB8AC3E}">
        <p14:creationId xmlns:p14="http://schemas.microsoft.com/office/powerpoint/2010/main" val="278695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eginner's Guide to Customer Segmentation I Different Gravy Digital">
            <a:extLst>
              <a:ext uri="{FF2B5EF4-FFF2-40B4-BE49-F238E27FC236}">
                <a16:creationId xmlns:a16="http://schemas.microsoft.com/office/drawing/2014/main" id="{CB404CCA-AF17-3068-D084-D3DCB8E40A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26" r="11205"/>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04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38"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39"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D6E824D-9791-2041-1792-F132ECFD7D65}"/>
              </a:ext>
            </a:extLst>
          </p:cNvPr>
          <p:cNvSpPr>
            <a:spLocks noGrp="1"/>
          </p:cNvSpPr>
          <p:nvPr>
            <p:ph type="title"/>
          </p:nvPr>
        </p:nvSpPr>
        <p:spPr>
          <a:xfrm>
            <a:off x="972080" y="685800"/>
            <a:ext cx="5260680" cy="1752599"/>
          </a:xfrm>
        </p:spPr>
        <p:txBody>
          <a:bodyPr>
            <a:normAutofit/>
          </a:bodyPr>
          <a:lstStyle/>
          <a:p>
            <a:pPr algn="l">
              <a:lnSpc>
                <a:spcPct val="90000"/>
              </a:lnSpc>
            </a:pPr>
            <a:r>
              <a:rPr lang="en-IN" b="1" i="0" dirty="0">
                <a:effectLst/>
                <a:latin typeface="Lexend Deca"/>
              </a:rPr>
              <a:t>What is customer segmentation?</a:t>
            </a:r>
            <a:br>
              <a:rPr lang="en-IN" b="1" i="0" dirty="0">
                <a:effectLst/>
                <a:latin typeface="Lexend Deca"/>
              </a:rPr>
            </a:br>
            <a:endParaRPr lang="en-IN" dirty="0"/>
          </a:p>
        </p:txBody>
      </p:sp>
      <p:sp>
        <p:nvSpPr>
          <p:cNvPr id="3" name="Content Placeholder 2">
            <a:extLst>
              <a:ext uri="{FF2B5EF4-FFF2-40B4-BE49-F238E27FC236}">
                <a16:creationId xmlns:a16="http://schemas.microsoft.com/office/drawing/2014/main" id="{5DBA19D8-97EC-5DDE-19BA-D083973EAB97}"/>
              </a:ext>
            </a:extLst>
          </p:cNvPr>
          <p:cNvSpPr>
            <a:spLocks noGrp="1"/>
          </p:cNvSpPr>
          <p:nvPr>
            <p:ph idx="1"/>
          </p:nvPr>
        </p:nvSpPr>
        <p:spPr>
          <a:xfrm>
            <a:off x="337080" y="2014854"/>
            <a:ext cx="5673431" cy="4376801"/>
          </a:xfrm>
        </p:spPr>
        <p:txBody>
          <a:bodyPr>
            <a:normAutofit/>
          </a:bodyPr>
          <a:lstStyle/>
          <a:p>
            <a:r>
              <a:rPr lang="en-US" sz="1600" b="0" i="0" dirty="0">
                <a:effectLst/>
                <a:latin typeface="Lexend Deca"/>
              </a:rPr>
              <a:t>Customer segmentation is the process of tagging and grouping customers based on shared characteristics. This process also makes it easy to tailor and personalize your marketing, service, and sales efforts to the needs of specific groups</a:t>
            </a:r>
          </a:p>
          <a:p>
            <a:r>
              <a:rPr lang="en-US" sz="2000" b="1" i="0" dirty="0">
                <a:solidFill>
                  <a:srgbClr val="000000"/>
                </a:solidFill>
                <a:effectLst/>
                <a:latin typeface="benton-sans"/>
              </a:rPr>
              <a:t>Segmenting customers based on who they are</a:t>
            </a:r>
          </a:p>
          <a:p>
            <a:pPr algn="l">
              <a:buFont typeface="Arial" panose="020B0604020202020204" pitchFamily="34" charset="0"/>
              <a:buChar char="•"/>
            </a:pPr>
            <a:r>
              <a:rPr lang="en-US" sz="1600" b="0" i="0" dirty="0">
                <a:solidFill>
                  <a:srgbClr val="000000"/>
                </a:solidFill>
                <a:effectLst/>
                <a:latin typeface="benton-sans"/>
              </a:rPr>
              <a:t>Age, Geography, Urbanization</a:t>
            </a:r>
            <a:r>
              <a:rPr lang="en-US" sz="1600" dirty="0">
                <a:solidFill>
                  <a:srgbClr val="000000"/>
                </a:solidFill>
                <a:latin typeface="benton-sans"/>
              </a:rPr>
              <a:t>, </a:t>
            </a:r>
            <a:r>
              <a:rPr lang="en-US" sz="1600" b="0" i="0" dirty="0">
                <a:solidFill>
                  <a:srgbClr val="000000"/>
                </a:solidFill>
                <a:effectLst/>
                <a:latin typeface="benton-sans"/>
              </a:rPr>
              <a:t>Income</a:t>
            </a:r>
            <a:r>
              <a:rPr lang="en-US" sz="1600" dirty="0">
                <a:solidFill>
                  <a:srgbClr val="000000"/>
                </a:solidFill>
                <a:latin typeface="benton-sans"/>
              </a:rPr>
              <a:t>, </a:t>
            </a:r>
            <a:r>
              <a:rPr lang="en-US" sz="1600" b="0" i="0" dirty="0">
                <a:solidFill>
                  <a:srgbClr val="000000"/>
                </a:solidFill>
                <a:effectLst/>
                <a:latin typeface="benton-sans"/>
              </a:rPr>
              <a:t>Relationship status, Family, Job type</a:t>
            </a:r>
          </a:p>
          <a:p>
            <a:pPr algn="l">
              <a:buFont typeface="Arial" panose="020B0604020202020204" pitchFamily="34" charset="0"/>
              <a:buChar char="•"/>
            </a:pPr>
            <a:endParaRPr lang="en-US" sz="1600" b="0" i="0" dirty="0">
              <a:solidFill>
                <a:srgbClr val="000000"/>
              </a:solidFill>
              <a:effectLst/>
              <a:latin typeface="benton-sans"/>
            </a:endParaRPr>
          </a:p>
          <a:p>
            <a:r>
              <a:rPr lang="en-US" sz="2000" b="1" i="0" dirty="0">
                <a:solidFill>
                  <a:srgbClr val="000000"/>
                </a:solidFill>
                <a:effectLst/>
                <a:latin typeface="benton-sans"/>
              </a:rPr>
              <a:t>Segmenting customers based on what they do</a:t>
            </a:r>
          </a:p>
          <a:p>
            <a:pPr algn="l">
              <a:buFont typeface="Arial" panose="020B0604020202020204" pitchFamily="34" charset="0"/>
              <a:buChar char="•"/>
            </a:pPr>
            <a:r>
              <a:rPr lang="en-US" sz="1600" b="0" i="0" dirty="0">
                <a:solidFill>
                  <a:srgbClr val="000000"/>
                </a:solidFill>
                <a:effectLst/>
                <a:latin typeface="benton-sans"/>
              </a:rPr>
              <a:t>Basket size, Share of wallet, Tenure, Loyalty</a:t>
            </a:r>
          </a:p>
          <a:p>
            <a:endParaRPr lang="en-US" sz="2000" b="0" i="0" dirty="0">
              <a:effectLst/>
              <a:latin typeface="Lexend Deca"/>
            </a:endParaRPr>
          </a:p>
          <a:p>
            <a:endParaRPr lang="en-IN" sz="2000" dirty="0"/>
          </a:p>
        </p:txBody>
      </p:sp>
    </p:spTree>
    <p:extLst>
      <p:ext uri="{BB962C8B-B14F-4D97-AF65-F5344CB8AC3E}">
        <p14:creationId xmlns:p14="http://schemas.microsoft.com/office/powerpoint/2010/main" val="150743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04B5F5-1EE2-78E9-92D2-5A14B1D6C9BF}"/>
              </a:ext>
            </a:extLst>
          </p:cNvPr>
          <p:cNvSpPr>
            <a:spLocks noGrp="1"/>
          </p:cNvSpPr>
          <p:nvPr>
            <p:ph type="title"/>
          </p:nvPr>
        </p:nvSpPr>
        <p:spPr>
          <a:xfrm>
            <a:off x="535021" y="685800"/>
            <a:ext cx="2639962" cy="5105400"/>
          </a:xfrm>
        </p:spPr>
        <p:txBody>
          <a:bodyPr>
            <a:normAutofit/>
          </a:bodyPr>
          <a:lstStyle/>
          <a:p>
            <a:r>
              <a:rPr lang="en-IN">
                <a:solidFill>
                  <a:srgbClr val="FFFFFF"/>
                </a:solidFill>
              </a:rPr>
              <a:t>Recency Frequency Monetary </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BBCC0150-2DC9-59EB-5105-DD57B0B9E1C9}"/>
              </a:ext>
            </a:extLst>
          </p:cNvPr>
          <p:cNvGraphicFramePr>
            <a:graphicFrameLocks noGrp="1"/>
          </p:cNvGraphicFramePr>
          <p:nvPr>
            <p:ph idx="1"/>
            <p:extLst>
              <p:ext uri="{D42A27DB-BD31-4B8C-83A1-F6EECF244321}">
                <p14:modId xmlns:p14="http://schemas.microsoft.com/office/powerpoint/2010/main" val="385646476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6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DEF2-9474-A47B-2645-BE0DEB740E73}"/>
              </a:ext>
            </a:extLst>
          </p:cNvPr>
          <p:cNvSpPr>
            <a:spLocks noGrp="1"/>
          </p:cNvSpPr>
          <p:nvPr>
            <p:ph type="title"/>
          </p:nvPr>
        </p:nvSpPr>
        <p:spPr>
          <a:xfrm>
            <a:off x="1484311" y="685800"/>
            <a:ext cx="10018713" cy="1752599"/>
          </a:xfrm>
        </p:spPr>
        <p:txBody>
          <a:bodyPr>
            <a:normAutofit/>
          </a:bodyPr>
          <a:lstStyle/>
          <a:p>
            <a:pPr>
              <a:lnSpc>
                <a:spcPct val="90000"/>
              </a:lnSpc>
            </a:pPr>
            <a:r>
              <a:rPr lang="en-IN" sz="3400" b="1" i="0" dirty="0">
                <a:effectLst/>
                <a:latin typeface="Helvetica Neue"/>
              </a:rPr>
              <a:t>Rating Customer based upon the RFM score</a:t>
            </a:r>
            <a:br>
              <a:rPr lang="en-IN" sz="3400" b="1" i="0" dirty="0">
                <a:effectLst/>
                <a:latin typeface="Helvetica Neue"/>
              </a:rPr>
            </a:br>
            <a:br>
              <a:rPr lang="en-IN" sz="3400" b="1" i="0" dirty="0">
                <a:effectLst/>
                <a:latin typeface="Helvetica Neue"/>
              </a:rPr>
            </a:br>
            <a:endParaRPr lang="en-IN" sz="3400" dirty="0"/>
          </a:p>
        </p:txBody>
      </p:sp>
      <p:pic>
        <p:nvPicPr>
          <p:cNvPr id="5" name="Picture 4" descr="Chart, pie chart&#10;&#10;Description automatically generated">
            <a:extLst>
              <a:ext uri="{FF2B5EF4-FFF2-40B4-BE49-F238E27FC236}">
                <a16:creationId xmlns:a16="http://schemas.microsoft.com/office/drawing/2014/main" id="{91FE125B-6BEE-7CC9-C913-CF61E2C10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555" y="2326639"/>
            <a:ext cx="4443845" cy="296212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8EB99893-FDF7-4E3B-181F-2DD03DE7F7C4}"/>
              </a:ext>
            </a:extLst>
          </p:cNvPr>
          <p:cNvSpPr>
            <a:spLocks noGrp="1"/>
          </p:cNvSpPr>
          <p:nvPr>
            <p:ph idx="1"/>
          </p:nvPr>
        </p:nvSpPr>
        <p:spPr>
          <a:xfrm>
            <a:off x="5628640" y="2666999"/>
            <a:ext cx="6563360" cy="3063241"/>
          </a:xfrm>
        </p:spPr>
        <p:txBody>
          <a:bodyPr anchor="t">
            <a:normAutofit/>
          </a:bodyPr>
          <a:lstStyle/>
          <a:p>
            <a:pPr lvl="1"/>
            <a:r>
              <a:rPr lang="en-IN" b="1" dirty="0">
                <a:latin typeface="Helvetica Neue"/>
              </a:rPr>
              <a:t>RFM</a:t>
            </a:r>
            <a:r>
              <a:rPr lang="en-IN" b="1" i="0" dirty="0">
                <a:effectLst/>
                <a:latin typeface="Helvetica Neue"/>
              </a:rPr>
              <a:t> score &gt;4.5 : Top Customer</a:t>
            </a:r>
          </a:p>
          <a:p>
            <a:pPr lvl="1"/>
            <a:r>
              <a:rPr lang="en-IN" b="1" i="0" dirty="0">
                <a:effectLst/>
                <a:latin typeface="Helvetica Neue"/>
              </a:rPr>
              <a:t>4.5 &gt; RFM score &gt; 4 : High Value Customer</a:t>
            </a:r>
          </a:p>
          <a:p>
            <a:pPr lvl="1"/>
            <a:r>
              <a:rPr lang="en-IN" b="1" i="0" dirty="0">
                <a:effectLst/>
                <a:latin typeface="Helvetica Neue"/>
              </a:rPr>
              <a:t>4&gt;RFM score &gt;3 : Medium value customer</a:t>
            </a:r>
          </a:p>
          <a:p>
            <a:pPr lvl="1"/>
            <a:r>
              <a:rPr lang="en-IN" b="1" i="0" dirty="0">
                <a:effectLst/>
                <a:latin typeface="Helvetica Neue"/>
              </a:rPr>
              <a:t>3&gt; </a:t>
            </a:r>
            <a:r>
              <a:rPr lang="en-IN" b="1" dirty="0">
                <a:latin typeface="Helvetica Neue"/>
              </a:rPr>
              <a:t>RFM </a:t>
            </a:r>
            <a:r>
              <a:rPr lang="en-IN" b="1" i="0" dirty="0">
                <a:effectLst/>
                <a:latin typeface="Helvetica Neue"/>
              </a:rPr>
              <a:t>score &gt;1.6 : Low-value customer</a:t>
            </a:r>
          </a:p>
          <a:p>
            <a:pPr lvl="1"/>
            <a:r>
              <a:rPr lang="en-IN" b="1" i="0" dirty="0">
                <a:effectLst/>
                <a:latin typeface="Helvetica Neue"/>
              </a:rPr>
              <a:t>RFM score&lt;1.6 :Lost Customer</a:t>
            </a:r>
            <a:endParaRPr lang="en-IN" dirty="0"/>
          </a:p>
        </p:txBody>
      </p:sp>
    </p:spTree>
    <p:extLst>
      <p:ext uri="{BB962C8B-B14F-4D97-AF65-F5344CB8AC3E}">
        <p14:creationId xmlns:p14="http://schemas.microsoft.com/office/powerpoint/2010/main" val="48409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A5D0-E13A-011B-13B4-0151F885E56D}"/>
              </a:ext>
            </a:extLst>
          </p:cNvPr>
          <p:cNvSpPr>
            <a:spLocks noGrp="1"/>
          </p:cNvSpPr>
          <p:nvPr>
            <p:ph type="title"/>
          </p:nvPr>
        </p:nvSpPr>
        <p:spPr>
          <a:xfrm>
            <a:off x="3674331" y="649223"/>
            <a:ext cx="4843337" cy="381000"/>
          </a:xfrm>
        </p:spPr>
        <p:txBody>
          <a:bodyPr>
            <a:normAutofit fontScale="90000"/>
          </a:bodyPr>
          <a:lstStyle/>
          <a:p>
            <a:r>
              <a:rPr lang="en-IN" b="1" dirty="0"/>
              <a:t>RFM Analysis</a:t>
            </a:r>
          </a:p>
        </p:txBody>
      </p:sp>
      <p:sp>
        <p:nvSpPr>
          <p:cNvPr id="3" name="Content Placeholder 2">
            <a:extLst>
              <a:ext uri="{FF2B5EF4-FFF2-40B4-BE49-F238E27FC236}">
                <a16:creationId xmlns:a16="http://schemas.microsoft.com/office/drawing/2014/main" id="{1C25C517-0991-1222-7D24-ECA467DAE6F1}"/>
              </a:ext>
            </a:extLst>
          </p:cNvPr>
          <p:cNvSpPr>
            <a:spLocks noGrp="1"/>
          </p:cNvSpPr>
          <p:nvPr>
            <p:ph idx="1"/>
          </p:nvPr>
        </p:nvSpPr>
        <p:spPr>
          <a:xfrm>
            <a:off x="1557462" y="1030223"/>
            <a:ext cx="10018713" cy="5690617"/>
          </a:xfrm>
        </p:spPr>
        <p:txBody>
          <a:bodyPr/>
          <a:lstStyle/>
          <a:p>
            <a:r>
              <a:rPr lang="en-IN" dirty="0"/>
              <a:t>Lost Customers(31%) &amp; Low value Customer(31%) :</a:t>
            </a:r>
          </a:p>
          <a:p>
            <a:pPr lvl="1"/>
            <a:r>
              <a:rPr lang="en-IN" dirty="0"/>
              <a:t>We need to send some special discount offers to this category to retain 	them back</a:t>
            </a:r>
          </a:p>
          <a:p>
            <a:pPr marL="457200" lvl="1" indent="0">
              <a:buNone/>
            </a:pPr>
            <a:endParaRPr lang="en-IN" dirty="0"/>
          </a:p>
          <a:p>
            <a:r>
              <a:rPr lang="en-IN" dirty="0"/>
              <a:t>Medium Value Customer(21%):</a:t>
            </a:r>
          </a:p>
          <a:p>
            <a:pPr lvl="1"/>
            <a:r>
              <a:rPr lang="en-IN" dirty="0"/>
              <a:t>These are the group who visit the store with certain gap but has good monetary value</a:t>
            </a:r>
          </a:p>
          <a:p>
            <a:pPr marL="457200" lvl="1" indent="0">
              <a:buNone/>
            </a:pPr>
            <a:r>
              <a:rPr lang="en-IN" dirty="0"/>
              <a:t>       we can improve our service to them and ask them for feedbacks</a:t>
            </a:r>
          </a:p>
          <a:p>
            <a:pPr lvl="2"/>
            <a:endParaRPr lang="en-IN" dirty="0"/>
          </a:p>
          <a:p>
            <a:r>
              <a:rPr lang="en-IN" dirty="0"/>
              <a:t>High Value customers(18%): </a:t>
            </a:r>
          </a:p>
          <a:p>
            <a:pPr lvl="1"/>
            <a:r>
              <a:rPr lang="en-IN" dirty="0"/>
              <a:t>These are the group which visit the store very frequently and has high monetary value also. We need to keep them retained and provide them with some loyalty points.</a:t>
            </a:r>
          </a:p>
        </p:txBody>
      </p:sp>
    </p:spTree>
    <p:extLst>
      <p:ext uri="{BB962C8B-B14F-4D97-AF65-F5344CB8AC3E}">
        <p14:creationId xmlns:p14="http://schemas.microsoft.com/office/powerpoint/2010/main" val="361958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E16B-8249-BBB8-EE3E-46AE88A288CB}"/>
              </a:ext>
            </a:extLst>
          </p:cNvPr>
          <p:cNvSpPr>
            <a:spLocks noGrp="1"/>
          </p:cNvSpPr>
          <p:nvPr>
            <p:ph type="title"/>
          </p:nvPr>
        </p:nvSpPr>
        <p:spPr>
          <a:xfrm>
            <a:off x="1372551" y="0"/>
            <a:ext cx="9732329" cy="822961"/>
          </a:xfrm>
        </p:spPr>
        <p:txBody>
          <a:bodyPr/>
          <a:lstStyle/>
          <a:p>
            <a:r>
              <a:rPr lang="en-IN" dirty="0"/>
              <a:t>Pair plot to show the relation among (R-F-M)</a:t>
            </a:r>
          </a:p>
        </p:txBody>
      </p:sp>
      <p:pic>
        <p:nvPicPr>
          <p:cNvPr id="5" name="Content Placeholder 4" descr="Chart, scatter chart&#10;&#10;Description automatically generated">
            <a:extLst>
              <a:ext uri="{FF2B5EF4-FFF2-40B4-BE49-F238E27FC236}">
                <a16:creationId xmlns:a16="http://schemas.microsoft.com/office/drawing/2014/main" id="{8CCA3627-5E95-C752-9B5B-4C2C24296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56" y="822961"/>
            <a:ext cx="7205472" cy="5811519"/>
          </a:xfrm>
        </p:spPr>
      </p:pic>
      <p:sp>
        <p:nvSpPr>
          <p:cNvPr id="7" name="TextBox 6">
            <a:extLst>
              <a:ext uri="{FF2B5EF4-FFF2-40B4-BE49-F238E27FC236}">
                <a16:creationId xmlns:a16="http://schemas.microsoft.com/office/drawing/2014/main" id="{04E00702-7CEB-73E9-A3C4-682EC1BE9100}"/>
              </a:ext>
            </a:extLst>
          </p:cNvPr>
          <p:cNvSpPr txBox="1"/>
          <p:nvPr/>
        </p:nvSpPr>
        <p:spPr>
          <a:xfrm>
            <a:off x="7653528" y="1335024"/>
            <a:ext cx="4160520" cy="2585323"/>
          </a:xfrm>
          <a:prstGeom prst="rect">
            <a:avLst/>
          </a:prstGeom>
          <a:noFill/>
        </p:spPr>
        <p:txBody>
          <a:bodyPr wrap="square" rtlCol="0">
            <a:spAutoFit/>
          </a:bodyPr>
          <a:lstStyle/>
          <a:p>
            <a:pPr marL="285750" indent="-285750">
              <a:buFont typeface="Arial" panose="020B0604020202020204" pitchFamily="34" charset="0"/>
              <a:buChar char="•"/>
            </a:pPr>
            <a:r>
              <a:rPr lang="en-IN" dirty="0"/>
              <a:t>From </a:t>
            </a:r>
            <a:r>
              <a:rPr lang="en-IN" b="1" dirty="0"/>
              <a:t>Recency and Monetary </a:t>
            </a:r>
            <a:r>
              <a:rPr lang="en-IN" dirty="0"/>
              <a:t>plot we can observe that people who bought recently are contributing most to the total monetary value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From </a:t>
            </a:r>
            <a:r>
              <a:rPr lang="en-IN" b="1" dirty="0"/>
              <a:t>Frequency and Monetary </a:t>
            </a:r>
            <a:r>
              <a:rPr lang="en-IN" dirty="0"/>
              <a:t>plot it gives a positive correlation, the more frequent is the customer the better is the amount spend by him</a:t>
            </a:r>
          </a:p>
        </p:txBody>
      </p:sp>
    </p:spTree>
    <p:extLst>
      <p:ext uri="{BB962C8B-B14F-4D97-AF65-F5344CB8AC3E}">
        <p14:creationId xmlns:p14="http://schemas.microsoft.com/office/powerpoint/2010/main" val="190302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1645</TotalTime>
  <Words>803</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benton-sans</vt:lpstr>
      <vt:lpstr>Corbel</vt:lpstr>
      <vt:lpstr>erdana</vt:lpstr>
      <vt:lpstr>Helvetica Neue</vt:lpstr>
      <vt:lpstr>inter-bold</vt:lpstr>
      <vt:lpstr>inter-regular</vt:lpstr>
      <vt:lpstr>Lexend Deca</vt:lpstr>
      <vt:lpstr>Parallax</vt:lpstr>
      <vt:lpstr>Customer Segmentation for an E-commerce</vt:lpstr>
      <vt:lpstr>Content</vt:lpstr>
      <vt:lpstr>Problem Statement</vt:lpstr>
      <vt:lpstr> Dataset Used UCI Machine Learning Repository: Online Retail Data Set  </vt:lpstr>
      <vt:lpstr>What is customer segmentation? </vt:lpstr>
      <vt:lpstr>Recency Frequency Monetary </vt:lpstr>
      <vt:lpstr>Rating Customer based upon the RFM score  </vt:lpstr>
      <vt:lpstr>RFM Analysis</vt:lpstr>
      <vt:lpstr>Pair plot to show the relation among (R-F-M)</vt:lpstr>
      <vt:lpstr>Algorithm used is K-mean Clustering  </vt:lpstr>
      <vt:lpstr>Elbow Method &amp; Silhouette score </vt:lpstr>
      <vt:lpstr>Cluster Analysis</vt:lpstr>
      <vt:lpstr>Analysis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for an E-commerce</dc:title>
  <dc:creator>Akash Nailwal</dc:creator>
  <cp:lastModifiedBy>Akash Nailwal</cp:lastModifiedBy>
  <cp:revision>3</cp:revision>
  <dcterms:created xsi:type="dcterms:W3CDTF">2023-03-03T03:13:39Z</dcterms:created>
  <dcterms:modified xsi:type="dcterms:W3CDTF">2023-03-04T06:39:02Z</dcterms:modified>
</cp:coreProperties>
</file>