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64" r:id="rId4"/>
    <p:sldId id="259" r:id="rId5"/>
    <p:sldId id="260" r:id="rId6"/>
    <p:sldId id="261" r:id="rId7"/>
    <p:sldId id="265" r:id="rId8"/>
    <p:sldId id="262" r:id="rId9"/>
    <p:sldId id="257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65" autoAdjust="0"/>
  </p:normalViewPr>
  <p:slideViewPr>
    <p:cSldViewPr>
      <p:cViewPr varScale="1">
        <p:scale>
          <a:sx n="100" d="100"/>
          <a:sy n="100" d="100"/>
        </p:scale>
        <p:origin x="-90" y="-25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95866-E4AE-41A6-AD01-5FA3C99D5929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D340A-0C7B-4CDC-B331-48C424018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82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D340A-0C7B-4CDC-B331-48C4240184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86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D340A-0C7B-4CDC-B331-48C4240184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86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D340A-0C7B-4CDC-B331-48C4240184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22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EE21-A461-4C58-9C1F-BDFF891F32AC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335F-0A27-44FD-A6E8-592158A8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2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EE21-A461-4C58-9C1F-BDFF891F32AC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335F-0A27-44FD-A6E8-592158A8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2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EE21-A461-4C58-9C1F-BDFF891F32AC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335F-0A27-44FD-A6E8-592158A8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33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EE21-A461-4C58-9C1F-BDFF891F32AC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335F-0A27-44FD-A6E8-592158A8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1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EE21-A461-4C58-9C1F-BDFF891F32AC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335F-0A27-44FD-A6E8-592158A8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8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EE21-A461-4C58-9C1F-BDFF891F32AC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335F-0A27-44FD-A6E8-592158A8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6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EE21-A461-4C58-9C1F-BDFF891F32AC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335F-0A27-44FD-A6E8-592158A8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46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EE21-A461-4C58-9C1F-BDFF891F32AC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335F-0A27-44FD-A6E8-592158A8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8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EE21-A461-4C58-9C1F-BDFF891F32AC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335F-0A27-44FD-A6E8-592158A8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92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EE21-A461-4C58-9C1F-BDFF891F32AC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335F-0A27-44FD-A6E8-592158A8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4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EE21-A461-4C58-9C1F-BDFF891F32AC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335F-0A27-44FD-A6E8-592158A8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5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FEE21-A461-4C58-9C1F-BDFF891F32AC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335F-0A27-44FD-A6E8-592158A8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58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MeshNode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UserManual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25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793" y="1524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Old Configuration </a:t>
            </a:r>
            <a:r>
              <a:rPr lang="en-US" dirty="0" smtClean="0"/>
              <a:t>for 12pin to 2x6pin Connectors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16436" y="1223670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92636" y="126177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426036" y="1223670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02236" y="126177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6511636" y="1795170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587836" y="183327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Oval 10"/>
          <p:cNvSpPr/>
          <p:nvPr/>
        </p:nvSpPr>
        <p:spPr>
          <a:xfrm>
            <a:off x="7121236" y="1795170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97436" y="183327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737764" y="1795170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813964" y="183327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9" name="Oval 18"/>
          <p:cNvSpPr/>
          <p:nvPr/>
        </p:nvSpPr>
        <p:spPr>
          <a:xfrm>
            <a:off x="8347364" y="1795170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423564" y="183327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1" name="Oval 20"/>
          <p:cNvSpPr/>
          <p:nvPr/>
        </p:nvSpPr>
        <p:spPr>
          <a:xfrm>
            <a:off x="8039100" y="2328570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039100" y="2380525"/>
            <a:ext cx="68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8039100" y="1223670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115300" y="126177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5" name="Oval 24"/>
          <p:cNvSpPr/>
          <p:nvPr/>
        </p:nvSpPr>
        <p:spPr>
          <a:xfrm>
            <a:off x="6816436" y="2328570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892636" y="236667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" name="Oval 26"/>
          <p:cNvSpPr/>
          <p:nvPr/>
        </p:nvSpPr>
        <p:spPr>
          <a:xfrm>
            <a:off x="7426036" y="2328570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502236" y="236667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9" name="Oval 28"/>
          <p:cNvSpPr/>
          <p:nvPr/>
        </p:nvSpPr>
        <p:spPr>
          <a:xfrm>
            <a:off x="7090064" y="2882752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114309" y="293252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7699664" y="2882752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737764" y="2932520"/>
            <a:ext cx="52647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895289"/>
              </p:ext>
            </p:extLst>
          </p:nvPr>
        </p:nvGraphicFramePr>
        <p:xfrm>
          <a:off x="145472" y="1306022"/>
          <a:ext cx="60960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328"/>
                <a:gridCol w="1524000"/>
                <a:gridCol w="40316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Maps</a:t>
                      </a:r>
                      <a:r>
                        <a:rPr lang="en-US" baseline="0" dirty="0" smtClean="0"/>
                        <a:t>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1A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1B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Vcc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3.3V</a:t>
                      </a:r>
                      <a:r>
                        <a:rPr lang="en-US" baseline="0" dirty="0" smtClean="0"/>
                        <a:t>  (max 150mA, each)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Identifies</a:t>
                      </a:r>
                      <a:r>
                        <a:rPr lang="en-US" baseline="0" dirty="0" smtClean="0"/>
                        <a:t> configuration to the firmware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2A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2B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Used to</a:t>
                      </a:r>
                      <a:r>
                        <a:rPr lang="en-US" baseline="0" dirty="0" smtClean="0"/>
                        <a:t> ID what is plugged in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3B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to</a:t>
                      </a:r>
                      <a:r>
                        <a:rPr lang="en-US" baseline="0" dirty="0" smtClean="0"/>
                        <a:t> ID what is plugged 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4A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4B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Raw voltage pass through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5B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Digital</a:t>
                      </a:r>
                      <a:r>
                        <a:rPr lang="en-US" baseline="0" dirty="0" smtClean="0"/>
                        <a:t> I/O, PWM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6B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Digital</a:t>
                      </a:r>
                      <a:r>
                        <a:rPr lang="en-US" baseline="0" dirty="0" smtClean="0"/>
                        <a:t> I/O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Digital</a:t>
                      </a:r>
                      <a:r>
                        <a:rPr lang="en-US" baseline="0" dirty="0" smtClean="0"/>
                        <a:t> I/O,  Serial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Digital</a:t>
                      </a:r>
                      <a:r>
                        <a:rPr lang="en-US" baseline="0" dirty="0" smtClean="0"/>
                        <a:t> I/O,  Serial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Oval 32"/>
          <p:cNvSpPr/>
          <p:nvPr/>
        </p:nvSpPr>
        <p:spPr>
          <a:xfrm>
            <a:off x="6760906" y="350926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37106" y="3547363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370506" y="350926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46706" y="3547363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8" name="Oval 37"/>
          <p:cNvSpPr/>
          <p:nvPr/>
        </p:nvSpPr>
        <p:spPr>
          <a:xfrm>
            <a:off x="6456106" y="408076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532306" y="4118863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682234" y="408076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58434" y="4118863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6760906" y="461416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37106" y="465226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2" name="Oval 51"/>
          <p:cNvSpPr/>
          <p:nvPr/>
        </p:nvSpPr>
        <p:spPr>
          <a:xfrm>
            <a:off x="7370506" y="461416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446706" y="465226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8" name="Oval 57"/>
          <p:cNvSpPr/>
          <p:nvPr/>
        </p:nvSpPr>
        <p:spPr>
          <a:xfrm>
            <a:off x="7705865" y="513381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82065" y="5171913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8315465" y="513381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391665" y="5171913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62" name="Oval 61"/>
          <p:cNvSpPr/>
          <p:nvPr/>
        </p:nvSpPr>
        <p:spPr>
          <a:xfrm>
            <a:off x="7401065" y="570531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477265" y="5743413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3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8627193" y="570531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703393" y="5743413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4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7705865" y="623871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782065" y="627681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5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8315465" y="623871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391665" y="627681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41906" y="4124697"/>
            <a:ext cx="426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070272" y="5755081"/>
            <a:ext cx="426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54" name="TextBox 53"/>
          <p:cNvSpPr txBox="1"/>
          <p:nvPr/>
        </p:nvSpPr>
        <p:spPr>
          <a:xfrm rot="1979019">
            <a:off x="1483720" y="2914486"/>
            <a:ext cx="60965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NO LONGER VALID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04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12-pin Connector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774872" y="608236"/>
            <a:ext cx="2292928" cy="2116282"/>
            <a:chOff x="6774872" y="608236"/>
            <a:chExt cx="2292928" cy="2116282"/>
          </a:xfrm>
        </p:grpSpPr>
        <p:sp>
          <p:nvSpPr>
            <p:cNvPr id="4" name="Oval 3"/>
            <p:cNvSpPr/>
            <p:nvPr/>
          </p:nvSpPr>
          <p:spPr>
            <a:xfrm>
              <a:off x="7079672" y="608236"/>
              <a:ext cx="457200" cy="45720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55872" y="646336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7689272" y="608236"/>
              <a:ext cx="457200" cy="45720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765472" y="646336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774872" y="1179736"/>
              <a:ext cx="457200" cy="45720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51072" y="1217836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7384472" y="1179736"/>
              <a:ext cx="457200" cy="45720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60672" y="1217836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8001000" y="1179736"/>
              <a:ext cx="457200" cy="45720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77200" y="1217836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8610600" y="1179736"/>
              <a:ext cx="457200" cy="45720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686800" y="1217836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8302336" y="1713136"/>
              <a:ext cx="457200" cy="45720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78536" y="1765091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8302336" y="608236"/>
              <a:ext cx="457200" cy="45720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378536" y="646336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7079672" y="1713136"/>
              <a:ext cx="457200" cy="45720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079672" y="175123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7689272" y="1713136"/>
              <a:ext cx="457200" cy="45720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765472" y="1751236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7353300" y="2267318"/>
              <a:ext cx="457200" cy="45720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377545" y="2317086"/>
              <a:ext cx="571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7962900" y="2267318"/>
              <a:ext cx="457200" cy="45720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001000" y="2317086"/>
              <a:ext cx="526472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</p:grp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435081"/>
              </p:ext>
            </p:extLst>
          </p:nvPr>
        </p:nvGraphicFramePr>
        <p:xfrm>
          <a:off x="145472" y="1306022"/>
          <a:ext cx="5950528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328"/>
                <a:gridCol w="1143000"/>
                <a:gridCol w="1143000"/>
                <a:gridCol w="3124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Arduino</a:t>
                      </a:r>
                      <a:r>
                        <a:rPr lang="en-US" dirty="0" smtClean="0"/>
                        <a:t> Pin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 ADC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to</a:t>
                      </a:r>
                      <a:r>
                        <a:rPr lang="en-US" baseline="0" dirty="0" smtClean="0"/>
                        <a:t> ID what is plugged 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3.3V</a:t>
                      </a:r>
                      <a:r>
                        <a:rPr lang="en-US" baseline="0" dirty="0" smtClean="0"/>
                        <a:t>  (max 300mA)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Raw voltage pass through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Programming</a:t>
                      </a:r>
                      <a:r>
                        <a:rPr lang="en-US" baseline="0" dirty="0" smtClean="0"/>
                        <a:t> pin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ADC/SCL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Analog to Digital Converter,</a:t>
                      </a:r>
                      <a:r>
                        <a:rPr lang="en-US" baseline="0" dirty="0" smtClean="0"/>
                        <a:t> I2C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ADC</a:t>
                      </a:r>
                      <a:r>
                        <a:rPr lang="en-US" baseline="0" dirty="0" smtClean="0"/>
                        <a:t>/SDA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Analog to Digital Converter,</a:t>
                      </a:r>
                      <a:r>
                        <a:rPr lang="en-US" baseline="0" dirty="0" smtClean="0"/>
                        <a:t> I2C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DIO/SCK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Digital</a:t>
                      </a:r>
                      <a:r>
                        <a:rPr lang="en-US" baseline="0" dirty="0" smtClean="0"/>
                        <a:t> I/O, SPI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DIO/MISO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Digital</a:t>
                      </a:r>
                      <a:r>
                        <a:rPr lang="en-US" baseline="0" dirty="0" smtClean="0"/>
                        <a:t> I/O, SPI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DIO/MOSI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Digital</a:t>
                      </a:r>
                      <a:r>
                        <a:rPr lang="en-US" baseline="0" dirty="0" smtClean="0"/>
                        <a:t> I/O, SPI, PWM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DIO/TX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Digital</a:t>
                      </a:r>
                      <a:r>
                        <a:rPr lang="en-US" baseline="0" dirty="0" smtClean="0"/>
                        <a:t> I/O,  Serial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DIO/RX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Digital</a:t>
                      </a:r>
                      <a:r>
                        <a:rPr lang="en-US" baseline="0" dirty="0" smtClean="0"/>
                        <a:t> I/O,  Serial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72200" y="2810470"/>
            <a:ext cx="2880236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This is the pin-out viewed from the back of the cable-side connector, like this: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83" y="3657600"/>
            <a:ext cx="1406769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373" y="3657600"/>
            <a:ext cx="123901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793" y="1524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Configuration for 12pin to 2x6pin Connectors</a:t>
            </a:r>
            <a:endParaRPr 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255900"/>
              </p:ext>
            </p:extLst>
          </p:nvPr>
        </p:nvGraphicFramePr>
        <p:xfrm>
          <a:off x="145472" y="1306022"/>
          <a:ext cx="60960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328"/>
                <a:gridCol w="1524000"/>
                <a:gridCol w="40316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Maps</a:t>
                      </a:r>
                      <a:r>
                        <a:rPr lang="en-US" baseline="0" dirty="0" smtClean="0"/>
                        <a:t>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2A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2B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Identifies</a:t>
                      </a:r>
                      <a:r>
                        <a:rPr lang="en-US" baseline="0" dirty="0" smtClean="0"/>
                        <a:t> configuration to the firmware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1A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1B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Vcc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3.3V</a:t>
                      </a:r>
                      <a:r>
                        <a:rPr lang="en-US" baseline="0" dirty="0" smtClean="0"/>
                        <a:t>  (max 150mA, each)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4A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4B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Raw voltage pass through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3B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to</a:t>
                      </a:r>
                      <a:r>
                        <a:rPr lang="en-US" baseline="0" dirty="0" smtClean="0"/>
                        <a:t> ID what is plugged 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Used to</a:t>
                      </a:r>
                      <a:r>
                        <a:rPr lang="en-US" baseline="0" dirty="0" smtClean="0"/>
                        <a:t> ID what is plugged in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6B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Digital</a:t>
                      </a:r>
                      <a:r>
                        <a:rPr lang="en-US" baseline="0" dirty="0" smtClean="0"/>
                        <a:t> I/O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5B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Digital</a:t>
                      </a:r>
                      <a:r>
                        <a:rPr lang="en-US" baseline="0" dirty="0" smtClean="0"/>
                        <a:t> I/O, PWM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Digital</a:t>
                      </a:r>
                      <a:r>
                        <a:rPr lang="en-US" baseline="0" dirty="0" smtClean="0"/>
                        <a:t> I/O,  Serial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Digital</a:t>
                      </a:r>
                      <a:r>
                        <a:rPr lang="en-US" baseline="0" dirty="0" smtClean="0"/>
                        <a:t> I/O,  Serial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Oval 32"/>
          <p:cNvSpPr/>
          <p:nvPr/>
        </p:nvSpPr>
        <p:spPr>
          <a:xfrm>
            <a:off x="6760906" y="350926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37106" y="3547363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370506" y="350926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46706" y="3547363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8" name="Oval 37"/>
          <p:cNvSpPr/>
          <p:nvPr/>
        </p:nvSpPr>
        <p:spPr>
          <a:xfrm>
            <a:off x="6456106" y="408076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532306" y="4118863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682234" y="408076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58434" y="4118863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6760906" y="461416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37106" y="465226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2" name="Oval 51"/>
          <p:cNvSpPr/>
          <p:nvPr/>
        </p:nvSpPr>
        <p:spPr>
          <a:xfrm>
            <a:off x="7370506" y="461416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446706" y="465226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8" name="Oval 57"/>
          <p:cNvSpPr/>
          <p:nvPr/>
        </p:nvSpPr>
        <p:spPr>
          <a:xfrm>
            <a:off x="7705865" y="513381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82065" y="5171913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8315465" y="513381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391665" y="5171913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62" name="Oval 61"/>
          <p:cNvSpPr/>
          <p:nvPr/>
        </p:nvSpPr>
        <p:spPr>
          <a:xfrm>
            <a:off x="7401065" y="570531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477265" y="5743413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3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8627193" y="570531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703393" y="5743413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4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7705865" y="623871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782065" y="627681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5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8315465" y="623871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391665" y="627681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41906" y="4124697"/>
            <a:ext cx="426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070272" y="5755081"/>
            <a:ext cx="426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6496330" y="1219200"/>
            <a:ext cx="2292928" cy="2116282"/>
            <a:chOff x="6774872" y="608236"/>
            <a:chExt cx="2292928" cy="2116282"/>
          </a:xfrm>
        </p:grpSpPr>
        <p:sp>
          <p:nvSpPr>
            <p:cNvPr id="55" name="Oval 54"/>
            <p:cNvSpPr/>
            <p:nvPr/>
          </p:nvSpPr>
          <p:spPr>
            <a:xfrm>
              <a:off x="7079672" y="608236"/>
              <a:ext cx="457200" cy="45720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155872" y="646336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7689272" y="608236"/>
              <a:ext cx="457200" cy="45720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765472" y="646336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65" name="Oval 64"/>
            <p:cNvSpPr/>
            <p:nvPr/>
          </p:nvSpPr>
          <p:spPr>
            <a:xfrm>
              <a:off x="6774872" y="1179736"/>
              <a:ext cx="457200" cy="45720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851072" y="1217836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7384472" y="1179736"/>
              <a:ext cx="457200" cy="45720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460672" y="1217836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8001000" y="1179736"/>
              <a:ext cx="457200" cy="45720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77200" y="1217836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8610600" y="1179736"/>
              <a:ext cx="457200" cy="45720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686800" y="1217836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8302336" y="1713136"/>
              <a:ext cx="457200" cy="45720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378536" y="1765091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8302336" y="608236"/>
              <a:ext cx="457200" cy="45720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378536" y="646336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7079672" y="1713136"/>
              <a:ext cx="457200" cy="45720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079672" y="175123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7689272" y="1713136"/>
              <a:ext cx="457200" cy="45720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765472" y="1751236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88" name="Oval 87"/>
            <p:cNvSpPr/>
            <p:nvPr/>
          </p:nvSpPr>
          <p:spPr>
            <a:xfrm>
              <a:off x="7353300" y="2267318"/>
              <a:ext cx="457200" cy="45720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377545" y="2317086"/>
              <a:ext cx="571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7962900" y="2267318"/>
              <a:ext cx="457200" cy="45720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001000" y="2317086"/>
              <a:ext cx="526472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6486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793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Configuration for 6pin Connectors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7672237" y="148221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748437" y="1520313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8281837" y="148221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358037" y="1520313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4" name="Oval 63"/>
          <p:cNvSpPr/>
          <p:nvPr/>
        </p:nvSpPr>
        <p:spPr>
          <a:xfrm>
            <a:off x="7367437" y="205371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443637" y="2091813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8593565" y="205371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669765" y="2091813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7672237" y="258711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748437" y="262521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77" name="Oval 76"/>
          <p:cNvSpPr/>
          <p:nvPr/>
        </p:nvSpPr>
        <p:spPr>
          <a:xfrm>
            <a:off x="8281837" y="258711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358037" y="262521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79" name="Oval 78"/>
          <p:cNvSpPr/>
          <p:nvPr/>
        </p:nvSpPr>
        <p:spPr>
          <a:xfrm>
            <a:off x="7661791" y="425793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737991" y="4296033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8271391" y="425793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347591" y="4296033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3" name="Oval 82"/>
          <p:cNvSpPr/>
          <p:nvPr/>
        </p:nvSpPr>
        <p:spPr>
          <a:xfrm>
            <a:off x="7356991" y="482943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433191" y="4867533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3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8583119" y="482943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659319" y="4867533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4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7661791" y="536283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737991" y="540093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5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8271391" y="536283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347591" y="540093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053237" y="2097647"/>
            <a:ext cx="426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026198" y="4879201"/>
            <a:ext cx="426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</a:t>
            </a:r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551886"/>
              </p:ext>
            </p:extLst>
          </p:nvPr>
        </p:nvGraphicFramePr>
        <p:xfrm>
          <a:off x="152398" y="797445"/>
          <a:ext cx="7026994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2"/>
                <a:gridCol w="1066800"/>
                <a:gridCol w="990600"/>
                <a:gridCol w="44361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Function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Arduino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1A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Vcc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3.3V</a:t>
                      </a:r>
                      <a:r>
                        <a:rPr lang="en-US" sz="1400" baseline="0" dirty="0" smtClean="0"/>
                        <a:t>  (max 300mA)</a:t>
                      </a: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2A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Ground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3A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 ADC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Connected</a:t>
                      </a:r>
                      <a:r>
                        <a:rPr lang="en-US" sz="1400" baseline="0" dirty="0" smtClean="0"/>
                        <a:t> to Ground for ID</a:t>
                      </a: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4A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Raw voltage pass through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5A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Input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Digital</a:t>
                      </a:r>
                      <a:r>
                        <a:rPr lang="en-US" sz="1400" baseline="0" dirty="0" smtClean="0"/>
                        <a:t> Input (internal pull-up resistor)</a:t>
                      </a:r>
                      <a:br>
                        <a:rPr lang="en-US" sz="1400" baseline="0" dirty="0" smtClean="0"/>
                      </a:br>
                      <a:r>
                        <a:rPr lang="en-US" sz="1400" baseline="0" dirty="0" smtClean="0"/>
                        <a:t>Grounding this pin sets trigger ON</a:t>
                      </a: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Output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Digital</a:t>
                      </a:r>
                      <a:r>
                        <a:rPr lang="en-US" sz="1400" baseline="0" dirty="0" smtClean="0"/>
                        <a:t> Output:  Set HIGH when trigger (5A) is set ON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216621"/>
              </p:ext>
            </p:extLst>
          </p:nvPr>
        </p:nvGraphicFramePr>
        <p:xfrm>
          <a:off x="152400" y="3756656"/>
          <a:ext cx="7026994" cy="267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2"/>
                <a:gridCol w="1066800"/>
                <a:gridCol w="990600"/>
                <a:gridCol w="443619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Function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Arduino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1B</a:t>
                      </a:r>
                      <a:endParaRPr 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Vcc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3.3V</a:t>
                      </a:r>
                      <a:r>
                        <a:rPr lang="en-US" sz="1400" baseline="0" dirty="0" smtClean="0"/>
                        <a:t>  (max 300mA)</a:t>
                      </a: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2B</a:t>
                      </a:r>
                      <a:endParaRPr 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Ground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3B</a:t>
                      </a:r>
                      <a:endParaRPr 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 ADC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Connected</a:t>
                      </a:r>
                      <a:r>
                        <a:rPr lang="en-US" sz="1400" baseline="0" dirty="0" smtClean="0"/>
                        <a:t> to Ground for ID</a:t>
                      </a: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4B</a:t>
                      </a:r>
                      <a:endParaRPr 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Raw voltage pass through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5B</a:t>
                      </a:r>
                      <a:endParaRPr 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Input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Digital</a:t>
                      </a:r>
                      <a:r>
                        <a:rPr lang="en-US" sz="1400" baseline="0" dirty="0" smtClean="0"/>
                        <a:t> Input (internal pull-up resistor)</a:t>
                      </a:r>
                      <a:br>
                        <a:rPr lang="en-US" sz="1400" baseline="0" dirty="0" smtClean="0"/>
                      </a:br>
                      <a:r>
                        <a:rPr lang="en-US" sz="1400" baseline="0" dirty="0" smtClean="0"/>
                        <a:t>Grounding this pin sets trigger ON</a:t>
                      </a: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6B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Output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Digital</a:t>
                      </a:r>
                      <a:r>
                        <a:rPr lang="en-US" sz="1400" baseline="0" dirty="0" smtClean="0"/>
                        <a:t> Output:  Set HIGH when trigger (5B) is set 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29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793" y="1524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Alt Configuration for 6pin Connectors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7672237" y="148221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748437" y="1520313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8281837" y="148221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358037" y="1520313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4" name="Oval 63"/>
          <p:cNvSpPr/>
          <p:nvPr/>
        </p:nvSpPr>
        <p:spPr>
          <a:xfrm>
            <a:off x="7367437" y="205371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443637" y="2091813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8593565" y="205371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669765" y="2091813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7672237" y="258711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748437" y="262521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77" name="Oval 76"/>
          <p:cNvSpPr/>
          <p:nvPr/>
        </p:nvSpPr>
        <p:spPr>
          <a:xfrm>
            <a:off x="8281837" y="258711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358037" y="262521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79" name="Oval 78"/>
          <p:cNvSpPr/>
          <p:nvPr/>
        </p:nvSpPr>
        <p:spPr>
          <a:xfrm>
            <a:off x="7661791" y="425793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737991" y="4296033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8271391" y="425793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347591" y="4296033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3" name="Oval 82"/>
          <p:cNvSpPr/>
          <p:nvPr/>
        </p:nvSpPr>
        <p:spPr>
          <a:xfrm>
            <a:off x="7356991" y="482943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433191" y="4867533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3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8583119" y="482943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659319" y="4867533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4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7661791" y="536283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737991" y="540093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5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8271391" y="536283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347591" y="540093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053237" y="2097647"/>
            <a:ext cx="426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026198" y="4879201"/>
            <a:ext cx="426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</a:t>
            </a:r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516968"/>
              </p:ext>
            </p:extLst>
          </p:nvPr>
        </p:nvGraphicFramePr>
        <p:xfrm>
          <a:off x="152398" y="797445"/>
          <a:ext cx="7026994" cy="2656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2"/>
                <a:gridCol w="1066800"/>
                <a:gridCol w="990600"/>
                <a:gridCol w="44361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Function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Arduino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</a:tr>
              <a:tr h="43191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1A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Vcc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3.3V</a:t>
                      </a:r>
                      <a:r>
                        <a:rPr lang="en-US" sz="1400" baseline="0" dirty="0" smtClean="0"/>
                        <a:t>  (max 300mA)</a:t>
                      </a: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2A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Ground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3A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 ADC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Not implemented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4A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Raw voltage pass through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5A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Serial Communication Receive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Serial Communication Transmit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234266"/>
              </p:ext>
            </p:extLst>
          </p:nvPr>
        </p:nvGraphicFramePr>
        <p:xfrm>
          <a:off x="152400" y="3756656"/>
          <a:ext cx="7026994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2"/>
                <a:gridCol w="1066800"/>
                <a:gridCol w="990600"/>
                <a:gridCol w="443619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Function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Arduino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1B</a:t>
                      </a:r>
                      <a:endParaRPr 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Vcc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3.3V</a:t>
                      </a:r>
                      <a:r>
                        <a:rPr lang="en-US" sz="1400" baseline="0" dirty="0" smtClean="0"/>
                        <a:t>  (max 300mA)</a:t>
                      </a: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2B</a:t>
                      </a:r>
                      <a:endParaRPr 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/>
                        <a:t>Ground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3B</a:t>
                      </a:r>
                      <a:endParaRPr 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 ADC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Not implemented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4B</a:t>
                      </a:r>
                      <a:endParaRPr 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SCK</a:t>
                      </a:r>
                      <a:endParaRPr 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13</a:t>
                      </a:r>
                      <a:endParaRPr 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Raw voltage pass through</a:t>
                      </a:r>
                      <a:endParaRPr 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5B</a:t>
                      </a:r>
                      <a:endParaRPr 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MOSI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SPI Communication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6B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MISO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SPI Communication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33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Node two-way Heartbeat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6539295"/>
              </p:ext>
            </p:extLst>
          </p:nvPr>
        </p:nvGraphicFramePr>
        <p:xfrm>
          <a:off x="457200" y="838200"/>
          <a:ext cx="8229600" cy="555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From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MeshNode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From UI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Latitude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Longitude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Altitude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Voltage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RSSI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TriggerMask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Triggers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Trips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OutputMask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Outputs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ForcedOutputMask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ForcedOutputs</a:t>
                      </a:r>
                      <a:endParaRPr lang="en-US" dirty="0"/>
                    </a:p>
                  </a:txBody>
                  <a:tcPr/>
                </a:tc>
              </a:tr>
              <a:tr h="132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IgnoreTriggerMask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ClearTrips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676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Deprecated Pin-Out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slides give the original pin-out for the 12-pin connector, which is no longer valid to avoid confusion.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3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Pin-Out </a:t>
            </a:r>
            <a:r>
              <a:rPr lang="en-US" dirty="0" smtClean="0"/>
              <a:t>Warning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447675" y="2278797"/>
            <a:ext cx="2292928" cy="2116282"/>
            <a:chOff x="6774872" y="608236"/>
            <a:chExt cx="2292928" cy="2116282"/>
          </a:xfrm>
        </p:grpSpPr>
        <p:sp>
          <p:nvSpPr>
            <p:cNvPr id="4" name="Oval 3"/>
            <p:cNvSpPr/>
            <p:nvPr/>
          </p:nvSpPr>
          <p:spPr>
            <a:xfrm>
              <a:off x="7079672" y="608236"/>
              <a:ext cx="457200" cy="45720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55872" y="646336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7689272" y="608236"/>
              <a:ext cx="457200" cy="45720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65472" y="646336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6774872" y="1179736"/>
              <a:ext cx="457200" cy="45720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51072" y="1217836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7384472" y="1179736"/>
              <a:ext cx="457200" cy="45720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60672" y="1217836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8001000" y="1179736"/>
              <a:ext cx="457200" cy="45720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77200" y="1217836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8610600" y="1179736"/>
              <a:ext cx="457200" cy="45720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86800" y="1217836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8302336" y="1713136"/>
              <a:ext cx="457200" cy="45720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02336" y="1765091"/>
              <a:ext cx="68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8302336" y="608236"/>
              <a:ext cx="457200" cy="45720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378536" y="646336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7079672" y="1713136"/>
              <a:ext cx="457200" cy="45720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55872" y="1751236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7689272" y="1713136"/>
              <a:ext cx="457200" cy="45720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765472" y="1751236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7353300" y="2267318"/>
              <a:ext cx="457200" cy="45720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77545" y="2317086"/>
              <a:ext cx="571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7962900" y="2267318"/>
              <a:ext cx="457200" cy="45720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01000" y="2317086"/>
              <a:ext cx="526472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12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04800" y="1447800"/>
            <a:ext cx="577583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pin-out used in this document is the pin-out viewed from the back of the cable-side connector, like this: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518" y="2335124"/>
            <a:ext cx="1406769" cy="18288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108" y="2335124"/>
            <a:ext cx="1239012" cy="18288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04800" y="5257800"/>
            <a:ext cx="8458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Note that this is NOT the Pin-Out specified by the connector manufacturer – it is the mirror image!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080636" y="2561272"/>
            <a:ext cx="30252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is the same as the pin-out </a:t>
            </a:r>
            <a:r>
              <a:rPr lang="en-US" dirty="0" smtClean="0"/>
              <a:t>on the PCB, viewed </a:t>
            </a:r>
            <a:r>
              <a:rPr lang="en-US" dirty="0"/>
              <a:t>from the </a:t>
            </a:r>
            <a:r>
              <a:rPr lang="en-US" dirty="0" smtClean="0"/>
              <a:t>top of </a:t>
            </a:r>
            <a:r>
              <a:rPr lang="en-US" dirty="0"/>
              <a:t>the board </a:t>
            </a:r>
            <a:r>
              <a:rPr lang="en-US" dirty="0" smtClean="0"/>
              <a:t>(where </a:t>
            </a:r>
            <a:r>
              <a:rPr lang="en-US" dirty="0"/>
              <a:t>the connector </a:t>
            </a:r>
            <a:r>
              <a:rPr lang="en-US" dirty="0" smtClean="0"/>
              <a:t>is plugged in/where the GPS antenna is).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1979019">
            <a:off x="1483720" y="2914486"/>
            <a:ext cx="60965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NO LONGER VALID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836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Pin-Out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079672" y="608236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55872" y="646336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689272" y="608236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65472" y="646336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6774872" y="1179736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851072" y="1217836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Oval 10"/>
          <p:cNvSpPr/>
          <p:nvPr/>
        </p:nvSpPr>
        <p:spPr>
          <a:xfrm>
            <a:off x="7384472" y="1179736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60672" y="1217836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001000" y="1179736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077200" y="1217836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9" name="Oval 18"/>
          <p:cNvSpPr/>
          <p:nvPr/>
        </p:nvSpPr>
        <p:spPr>
          <a:xfrm>
            <a:off x="8610600" y="1179736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686800" y="1217836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1" name="Oval 20"/>
          <p:cNvSpPr/>
          <p:nvPr/>
        </p:nvSpPr>
        <p:spPr>
          <a:xfrm>
            <a:off x="8302336" y="1713136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302336" y="1765091"/>
            <a:ext cx="68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8302336" y="608236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378536" y="646336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5" name="Oval 24"/>
          <p:cNvSpPr/>
          <p:nvPr/>
        </p:nvSpPr>
        <p:spPr>
          <a:xfrm>
            <a:off x="7079672" y="1713136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155872" y="175123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" name="Oval 26"/>
          <p:cNvSpPr/>
          <p:nvPr/>
        </p:nvSpPr>
        <p:spPr>
          <a:xfrm>
            <a:off x="7689272" y="1713136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765472" y="1751236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9" name="Oval 28"/>
          <p:cNvSpPr/>
          <p:nvPr/>
        </p:nvSpPr>
        <p:spPr>
          <a:xfrm>
            <a:off x="7353300" y="2267318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377545" y="2317086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7962900" y="2267318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001000" y="2317086"/>
            <a:ext cx="52647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960005"/>
              </p:ext>
            </p:extLst>
          </p:nvPr>
        </p:nvGraphicFramePr>
        <p:xfrm>
          <a:off x="145472" y="1306022"/>
          <a:ext cx="5950528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328"/>
                <a:gridCol w="1143000"/>
                <a:gridCol w="1143000"/>
                <a:gridCol w="3124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Arduino</a:t>
                      </a:r>
                      <a:r>
                        <a:rPr lang="en-US" dirty="0" smtClean="0"/>
                        <a:t> Pin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3.3V</a:t>
                      </a:r>
                      <a:r>
                        <a:rPr lang="en-US" baseline="0" dirty="0" smtClean="0"/>
                        <a:t>  (max 300mA)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 ADC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to</a:t>
                      </a:r>
                      <a:r>
                        <a:rPr lang="en-US" baseline="0" dirty="0" smtClean="0"/>
                        <a:t> ID what is plugged 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ADC</a:t>
                      </a:r>
                      <a:r>
                        <a:rPr lang="en-US" baseline="0" dirty="0" smtClean="0"/>
                        <a:t>/SDA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Analog to Digital Converter,</a:t>
                      </a:r>
                      <a:r>
                        <a:rPr lang="en-US" baseline="0" dirty="0" smtClean="0"/>
                        <a:t> I2C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ADC/SCL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Analog to Digital Converter,</a:t>
                      </a:r>
                      <a:r>
                        <a:rPr lang="en-US" baseline="0" dirty="0" smtClean="0"/>
                        <a:t> I2C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Programming</a:t>
                      </a:r>
                      <a:r>
                        <a:rPr lang="en-US" baseline="0" dirty="0" smtClean="0"/>
                        <a:t> pin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Raw voltage pass through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DIO/MOSI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Digital</a:t>
                      </a:r>
                      <a:r>
                        <a:rPr lang="en-US" baseline="0" dirty="0" smtClean="0"/>
                        <a:t> I/O, SPI, PWM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DIO/MISO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Digital</a:t>
                      </a:r>
                      <a:r>
                        <a:rPr lang="en-US" baseline="0" dirty="0" smtClean="0"/>
                        <a:t> I/O, SPI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DIO/SCK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Digital</a:t>
                      </a:r>
                      <a:r>
                        <a:rPr lang="en-US" baseline="0" dirty="0" smtClean="0"/>
                        <a:t> I/O, SPI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DIO/RX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Digital</a:t>
                      </a:r>
                      <a:r>
                        <a:rPr lang="en-US" baseline="0" dirty="0" smtClean="0"/>
                        <a:t> I/O,  Serial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DIO/TX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Digital</a:t>
                      </a:r>
                      <a:r>
                        <a:rPr lang="en-US" baseline="0" dirty="0" smtClean="0"/>
                        <a:t> I/O,  Serial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72200" y="2810470"/>
            <a:ext cx="2880236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This is the pin-out viewed from the back of the cable-side connector, like this: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Note that this is NOT the pin-out specified by the connector manufacturer – it is the mirror image!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83" y="3657600"/>
            <a:ext cx="1406769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373" y="3657600"/>
            <a:ext cx="1239012" cy="18288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1979019">
            <a:off x="1483720" y="2914486"/>
            <a:ext cx="60965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NO LONGER VALID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86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4164</TotalTime>
  <Words>859</Words>
  <Application>Microsoft Office PowerPoint</Application>
  <PresentationFormat>On-screen Show (4:3)</PresentationFormat>
  <Paragraphs>447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MeshNode UserManual</vt:lpstr>
      <vt:lpstr>12-pin Connector</vt:lpstr>
      <vt:lpstr>Configuration for 12pin to 2x6pin Connectors</vt:lpstr>
      <vt:lpstr>Configuration for 6pin Connectors</vt:lpstr>
      <vt:lpstr>Alt Configuration for 6pin Connectors</vt:lpstr>
      <vt:lpstr>Node two-way Heartbeat </vt:lpstr>
      <vt:lpstr>Deprecated Pin-Out</vt:lpstr>
      <vt:lpstr>Old Pin-Out Warning</vt:lpstr>
      <vt:lpstr>Old Pin-Out</vt:lpstr>
      <vt:lpstr>Old Configuration for 12pin to 2x6pin Connectors</vt:lpstr>
    </vt:vector>
  </TitlesOfParts>
  <Company>Exponent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Jackson</dc:creator>
  <cp:lastModifiedBy>Alexander Naiman</cp:lastModifiedBy>
  <cp:revision>34</cp:revision>
  <dcterms:created xsi:type="dcterms:W3CDTF">2013-07-17T13:56:44Z</dcterms:created>
  <dcterms:modified xsi:type="dcterms:W3CDTF">2013-07-30T20:42:58Z</dcterms:modified>
</cp:coreProperties>
</file>