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9.xml"/><Relationship Id="rId35" Type="http://schemas.openxmlformats.org/officeDocument/2006/relationships/font" Target="fonts/Lato-bold.fntdata"/><Relationship Id="rId12" Type="http://schemas.openxmlformats.org/officeDocument/2006/relationships/slide" Target="slides/slide8.xml"/><Relationship Id="rId34" Type="http://schemas.openxmlformats.org/officeDocument/2006/relationships/font" Target="fonts/Lato-regular.fntdata"/><Relationship Id="rId15" Type="http://schemas.openxmlformats.org/officeDocument/2006/relationships/slide" Target="slides/slide11.xml"/><Relationship Id="rId37" Type="http://schemas.openxmlformats.org/officeDocument/2006/relationships/font" Target="fonts/Lato-boldItalic.fntdata"/><Relationship Id="rId14" Type="http://schemas.openxmlformats.org/officeDocument/2006/relationships/slide" Target="slides/slide10.xml"/><Relationship Id="rId36" Type="http://schemas.openxmlformats.org/officeDocument/2006/relationships/font" Target="fonts/Lat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395d073c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395d073c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395d073c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395d073c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395d073c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395d073c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395d073c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395d073c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395d073c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395d073c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395d073c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395d073c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395d073c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395d073c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5c2e31b0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5c2e31b0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395d073c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395d073c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395d073c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395d073c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395d073c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395d073c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395d073c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395d073c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395d073c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395d073c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5dad122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5dad122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95d073c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395d073c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395d073c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395d073c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5c2e31b0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5c2e31b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395d073c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395d073c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395d073c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395d073c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1610570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1610570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395d073c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395d073c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395d073c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395d073c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5c2e31b0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5c2e31b0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395d073c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395d073c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7.jpg"/><Relationship Id="rId6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8926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Augmented Chatbots</a:t>
            </a:r>
            <a:r>
              <a:rPr lang="en"/>
              <a:t> </a:t>
            </a:r>
            <a:r>
              <a:rPr lang="en"/>
              <a:t>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Personalizing Text With Natural Language Generation</a:t>
            </a:r>
            <a:endParaRPr sz="2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Aashish Nair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 Models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 a model to predict the following character of a given sequence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Tweets turned into sequences with 50 characters with 1 </a:t>
            </a:r>
            <a:r>
              <a:rPr lang="en"/>
              <a:t>character</a:t>
            </a:r>
            <a:r>
              <a:rPr lang="en"/>
              <a:t> output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models: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 baseline (No complexities)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 modified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Tweaked parameters: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Number of layers and  neurons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Activation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Learning rate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Temperature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 rotWithShape="1">
          <a:blip r:embed="rId3">
            <a:alphaModFix/>
          </a:blip>
          <a:srcRect b="0" l="7295" r="7073" t="0"/>
          <a:stretch/>
        </p:blipFill>
        <p:spPr>
          <a:xfrm>
            <a:off x="4586275" y="2505675"/>
            <a:ext cx="4275525" cy="13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results summary</a:t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LSTM models performance is underwhelming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Multiple typos in each sentence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Grammatical errors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Unqualified for evaluation with performance metrics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Sample text: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“we must courag our wa oved on the fice”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“wish make in feal this millions an e why with full at of fight parts”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“i will have a their bring life  sponer fight.”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GPT-2 Model</a:t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OpenAI’s pretrained language model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Trained on 8 million web pages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124 million parameters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parameters: top_k and temperature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Top_k: Number of tokens considered for each step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Temperature: refers to randomness in text selection </a:t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525" y="1787401"/>
            <a:ext cx="3137450" cy="15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GPT-2 Results Analysis</a:t>
            </a:r>
            <a:endParaRPr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1297500" y="1524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GPT-2 model trained with temperature = 0.7, top_k = 0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GPT-2 model  delivers mixed results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Resembles original text at eye level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Meets sentence length conditions for 16/30 personalities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Meets sentiment score conditions for 15/30 personalities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Meets subjectivity score conditions for 10/30 personalities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correlation between the performance of the  text generating model and celebrity’s occupation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 are illustrated with Tableau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Joe Biden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Name: Joe Biden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Occupation: US President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Size: 5,904 Tweets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Joe Biden - Wikipedia"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725" y="1101648"/>
            <a:ext cx="2701675" cy="337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Generated Text (LSTM Model)</a:t>
            </a:r>
            <a:endParaRPr/>
          </a:p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</a:t>
            </a:r>
            <a:r>
              <a:rPr lang="en"/>
              <a:t>we can get a more my can beba ays community the rights of his organors and the brave. join us.”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</a:t>
            </a:r>
            <a:r>
              <a:rPr lang="en"/>
              <a:t>we need is work to of suppers dowers who the spow”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“they need and the with leest, the campaign to do ago it will.”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Generated Text (GPT-2 Model)</a:t>
            </a:r>
            <a:endParaRPr/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“as i take the stage, i'm going to tell folks that there is no place for racism in america”</a:t>
            </a:r>
            <a:r>
              <a:rPr lang="en"/>
              <a:t>.”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</a:t>
            </a:r>
            <a:r>
              <a:rPr lang="en"/>
              <a:t>every american deserves to have the opportunity to vote</a:t>
            </a:r>
            <a:r>
              <a:rPr lang="en"/>
              <a:t>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</a:t>
            </a:r>
            <a:r>
              <a:rPr lang="en"/>
              <a:t>we need a president who will unite us and lead us through this moment”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Metric: Word Choice</a:t>
            </a:r>
            <a:endParaRPr/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25" y="1846025"/>
            <a:ext cx="8945949" cy="22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metric: Average Sentence Length</a:t>
            </a:r>
            <a:endParaRPr/>
          </a:p>
        </p:txBody>
      </p:sp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H0: The difference between the average sentence length of the real and generated text is 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H1: </a:t>
            </a:r>
            <a:r>
              <a:rPr lang="en"/>
              <a:t> The difference between the average sentence length of the real and generated text is not 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99% CI of Average Sentence Length of Real text:  (16.48, 17.01)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99% CI of Average Sentence Length of Generated Text: (14.78, 17.95)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Verdict: Do not reject the null hypothesis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Chatbots have emerged as a highly demanded tool in many businesses and organizations.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Saves time, money, and </a:t>
            </a:r>
            <a:r>
              <a:rPr lang="en"/>
              <a:t>manpower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40% of internet users prefer it to virtual agents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Utilized in various industries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Inflexibility in bot performance limit application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Trained with pre-written responses (no creativity)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Devoid of actual “personality”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Smart Chatbot: The Most Effective Chatbot for Business" id="142" name="Google Shape;142;p14"/>
          <p:cNvPicPr preferRelativeResize="0"/>
          <p:nvPr/>
        </p:nvPicPr>
        <p:blipFill rotWithShape="1">
          <a:blip r:embed="rId3">
            <a:alphaModFix/>
          </a:blip>
          <a:srcRect b="5488" l="5952" r="4936" t="4242"/>
          <a:stretch/>
        </p:blipFill>
        <p:spPr>
          <a:xfrm>
            <a:off x="5990025" y="2196700"/>
            <a:ext cx="2475325" cy="250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Metric: Sentiment Score</a:t>
            </a:r>
            <a:endParaRPr/>
          </a:p>
        </p:txBody>
      </p:sp>
      <p:sp>
        <p:nvSpPr>
          <p:cNvPr id="262" name="Google Shape;262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Benchmark: Sentiment Score of generated text can only deviate from score of real text by 0.1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725" y="2396326"/>
            <a:ext cx="3334550" cy="24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Metric: Subjectivity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Benchmark: Subjectivity score of generated text can only deviate from score of real text by 0.1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725" y="2250673"/>
            <a:ext cx="3160550" cy="2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Summary</a:t>
            </a:r>
            <a:endParaRPr/>
          </a:p>
        </p:txBody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generated text from the GPT-2 model of each celebrity bare similarities: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Resemblance</a:t>
            </a:r>
            <a:r>
              <a:rPr lang="en"/>
              <a:t> to original text on eye level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Similar average sentence length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Drastically different sentiment and subjectivity scores compared to original text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Somewhat similar word clouds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2" name="Google Shape;282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GPT-2 model with a higher temperature is optimal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LSTM models lacked needed complexity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GPT-2’s generated text passed human-centric evaluation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Generated text only met quantifiable requirements for ½ of the celebrities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88" name="Google Shape;288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Collect larger datasets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Explore other architectures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Conduct a more thorough </a:t>
            </a:r>
            <a:r>
              <a:rPr lang="en"/>
              <a:t>hyperparameter</a:t>
            </a:r>
            <a:r>
              <a:rPr lang="en"/>
              <a:t> tuning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evaluation metrics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to measure “personality”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to </a:t>
            </a:r>
            <a:r>
              <a:rPr lang="en"/>
              <a:t>gauge</a:t>
            </a:r>
            <a:r>
              <a:rPr lang="en"/>
              <a:t> it </a:t>
            </a:r>
            <a:r>
              <a:rPr lang="en"/>
              <a:t>qualitatively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Explore the prospect “personalized” responses with natural language generation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Incorporate creativity and flexibility into bots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Return responses that are customized for the individual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Portray a “tone” or “emotion” that aligns with the service provided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personalized question-and-answer system can: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Increase the number of uses and applications of such technology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Improve customer mood and loyalty</a:t>
            </a:r>
            <a:endParaRPr/>
          </a:p>
        </p:txBody>
      </p:sp>
      <p:pic>
        <p:nvPicPr>
          <p:cNvPr descr="Cute robot chat bot face emotion character Vector Image" id="149" name="Google Shape;149;p15"/>
          <p:cNvPicPr preferRelativeResize="0"/>
          <p:nvPr/>
        </p:nvPicPr>
        <p:blipFill rotWithShape="1">
          <a:blip r:embed="rId3">
            <a:alphaModFix/>
          </a:blip>
          <a:srcRect b="12280" l="0" r="0" t="0"/>
          <a:stretch/>
        </p:blipFill>
        <p:spPr>
          <a:xfrm>
            <a:off x="6985575" y="2525125"/>
            <a:ext cx="1905000" cy="15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Twitter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Text database of various personalities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 platform that where people write with emotion</a:t>
            </a:r>
            <a:endParaRPr sz="12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Dataset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Tweets retrieved through Kaggle.com and data </a:t>
            </a:r>
            <a:r>
              <a:rPr lang="en" sz="1200"/>
              <a:t>scraping</a:t>
            </a:r>
            <a:r>
              <a:rPr lang="en" sz="1200"/>
              <a:t> software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50,000+ tweets of 30 celebrities</a:t>
            </a:r>
            <a:endParaRPr sz="12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Twitter Paid Ads Convert Twice as Many Visitors as Organic Tweets | DMI"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4600" y="2165900"/>
            <a:ext cx="21145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Dataset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50,000+ tweets of 30 celebrities</a:t>
            </a:r>
            <a:endParaRPr sz="12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Dwayne Johnson Hercules 2014 (cropped).jpg"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000" y="2543843"/>
            <a:ext cx="1649350" cy="2271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 rotWithShape="1">
          <a:blip r:embed="rId4">
            <a:alphaModFix/>
          </a:blip>
          <a:srcRect b="2704" l="0" r="0" t="0"/>
          <a:stretch/>
        </p:blipFill>
        <p:spPr>
          <a:xfrm>
            <a:off x="7157750" y="2543850"/>
            <a:ext cx="1552650" cy="227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fficial White House presidential portrait. Head shot of Trump smiling in front of the U.S. flag, wearing a dark blue suit jacket with American flag lapel pin, white shirt, and light blue necktie." id="165" name="Google Shape;165;p17"/>
          <p:cNvPicPr preferRelativeResize="0"/>
          <p:nvPr/>
        </p:nvPicPr>
        <p:blipFill rotWithShape="1">
          <a:blip r:embed="rId5">
            <a:alphaModFix/>
          </a:blip>
          <a:srcRect b="19817" l="0" r="0" t="9381"/>
          <a:stretch/>
        </p:blipFill>
        <p:spPr>
          <a:xfrm>
            <a:off x="7090110" y="679325"/>
            <a:ext cx="1729115" cy="15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0000" y="679325"/>
            <a:ext cx="1552650" cy="15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processing entailed: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Omission</a:t>
            </a:r>
            <a:r>
              <a:rPr lang="en"/>
              <a:t> of retweets and null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Filtering out characters that are not alphabet, number, or punctuation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Removal of links and emojis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Removal of tweets with less than 3 words of text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36,343 Tweets remaining after preprocessing</a:t>
            </a:r>
            <a:endParaRPr/>
          </a:p>
        </p:txBody>
      </p:sp>
      <p:pic>
        <p:nvPicPr>
          <p:cNvPr descr="5 Advantages of Data Cleansing - Invensis Technologies"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325" y="1704975"/>
            <a:ext cx="24003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 For Text Generation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Text Generation can be achieved with: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Recurrent Neural Network (RNN)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GPT-2 model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962" y="2639275"/>
            <a:ext cx="5728075" cy="21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334338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 do you evaluate text generation? </a:t>
            </a:r>
            <a:endParaRPr sz="2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/>
              <a:t>How do you quantify personality?</a:t>
            </a:r>
            <a:endParaRPr sz="2800"/>
          </a:p>
        </p:txBody>
      </p:sp>
      <p:pic>
        <p:nvPicPr>
          <p:cNvPr descr="Measure for Measure: The Language of Measuring | Merriam-Webster"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12" y="2656824"/>
            <a:ext cx="3473975" cy="23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Quantifiable Metrics (Disparity between real and generated text)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Average Sentence Length (99% Confidence Interval)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Sentiment Score (ranging from -1 to 1)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Scores must differ by less than 0.1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Subjectivity Score (ranging from 0 to 1)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Scores must differ by less than 0.1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Human-centric judgement (qualitative)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Is the text clear and coherent?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Does the text resemble the original text?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Does the generated text utilize the same language? (Word Cloud)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