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13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3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6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1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BD39-0BBF-4781-890F-F79AEBF6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D83F-A367-4AB6-B8CE-6FEA3C02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1DAA-0559-4106-85A6-002C4879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6852-62A1-4CEE-B899-93CEC6AF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81F3-1D90-49F3-BD17-E9ED23A7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7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CE1565-403F-48F1-86A9-0FA38AFD7D97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B40507-F251-43CD-8A97-2C60C731B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C96-62C3-4E86-98DC-30FC4079A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Навчальний курс</a:t>
            </a:r>
            <a:br>
              <a:rPr lang="ru-RU" dirty="0"/>
            </a:br>
            <a:r>
              <a:rPr lang="ru-RU" b="1" dirty="0"/>
              <a:t>Основи управл</a:t>
            </a:r>
            <a:r>
              <a:rPr lang="uk-UA" b="1" dirty="0"/>
              <a:t>іння проектами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800A0-403A-4BD4-BC7A-7142D0B4E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Лекція 8</a:t>
            </a:r>
          </a:p>
          <a:p>
            <a:r>
              <a:rPr lang="uk-UA" b="1" dirty="0"/>
              <a:t>Управління якістю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321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D552-3AA2-4C96-A069-8BC50500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Забезпечення якості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0E82-D745-48C5-8833-37043A23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 err="1"/>
              <a:t>PMBoK</a:t>
            </a:r>
            <a:r>
              <a:rPr lang="en-US" sz="2400" cap="none" dirty="0"/>
              <a:t>: </a:t>
            </a:r>
            <a:r>
              <a:rPr lang="ru-RU" sz="2400" cap="none" dirty="0"/>
              <a:t>Прийняття планових систематичних заход</a:t>
            </a:r>
            <a:r>
              <a:rPr lang="uk-UA" sz="2400" cap="none" dirty="0"/>
              <a:t>ів, які забезпечать всі передбачені процеси, необхідні, щоб проект відповідав вимогам якості</a:t>
            </a:r>
          </a:p>
          <a:p>
            <a:pPr lvl="1"/>
            <a:r>
              <a:rPr lang="uk-UA" sz="2000" cap="none" dirty="0"/>
              <a:t>Аудиторські перевірки</a:t>
            </a:r>
          </a:p>
          <a:p>
            <a:pPr lvl="1"/>
            <a:r>
              <a:rPr lang="uk-UA" sz="2000" cap="none" dirty="0"/>
              <a:t>Перенесення досвіду на інші проекти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54963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B279-5E36-435B-ACA4-3DC67B22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Контроль якості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AD01-BC88-4BCF-84AF-9CE954CB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sz="2400" cap="none" dirty="0"/>
              <a:t>Моніторинг (статичний) – рекомндації по корекції і профілактиці з аналізу в майбутньому</a:t>
            </a:r>
          </a:p>
          <a:p>
            <a:pPr lvl="1"/>
            <a:r>
              <a:rPr lang="uk-UA" sz="2400" cap="none" dirty="0"/>
              <a:t>Контрольний список (</a:t>
            </a:r>
            <a:r>
              <a:rPr lang="en-US" sz="2400" cap="none" dirty="0"/>
              <a:t>checklist) – </a:t>
            </a:r>
            <a:r>
              <a:rPr lang="ru-RU" sz="2400" cap="none" dirty="0"/>
              <a:t>що перев</a:t>
            </a:r>
            <a:r>
              <a:rPr lang="uk-UA" sz="2400" cap="none" dirty="0"/>
              <a:t>іряти</a:t>
            </a:r>
          </a:p>
          <a:p>
            <a:pPr lvl="1"/>
            <a:r>
              <a:rPr lang="uk-UA" sz="2400" cap="none" dirty="0"/>
              <a:t>Інспекція (перевірка) – зміна характеристик (кількісних або якісних)</a:t>
            </a:r>
          </a:p>
          <a:p>
            <a:pPr lvl="1"/>
            <a:r>
              <a:rPr lang="uk-UA" sz="2400" cap="none" dirty="0"/>
              <a:t>Вибіркова перевірка (не критичні застосунки, та де повна перевірка – дорога або неможлива (приклад : руйнуючі методи)) – допустимий рівень якості (</a:t>
            </a:r>
            <a:r>
              <a:rPr lang="en-US" sz="2400" cap="none" dirty="0"/>
              <a:t>acceptable quality level, AQL) -&gt; </a:t>
            </a:r>
            <a:r>
              <a:rPr lang="uk-UA" sz="2400" cap="none" dirty="0"/>
              <a:t>ризики як в ПВО (пара)</a:t>
            </a:r>
          </a:p>
          <a:p>
            <a:pPr lvl="1">
              <a:buFontTx/>
              <a:buChar char="-"/>
            </a:pPr>
            <a:r>
              <a:rPr lang="uk-UA" sz="2400" cap="none" dirty="0"/>
              <a:t>Прийшла неякісна партія – ризик покупця</a:t>
            </a:r>
          </a:p>
          <a:p>
            <a:pPr lvl="1">
              <a:buFontTx/>
              <a:buChar char="-"/>
            </a:pPr>
            <a:r>
              <a:rPr lang="uk-UA" sz="2400" cap="none" dirty="0"/>
              <a:t>Не прийшла якісна партія – ризик продавця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51006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17A8-7C8B-4A2B-AEBD-1A0FCDA6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Контроль якості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933B-4981-4239-B015-409E8C175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745840"/>
          </a:xfrm>
        </p:spPr>
        <p:txBody>
          <a:bodyPr>
            <a:normAutofit lnSpcReduction="10000"/>
          </a:bodyPr>
          <a:lstStyle/>
          <a:p>
            <a:r>
              <a:rPr lang="uk-UA" cap="none" dirty="0"/>
              <a:t>Діграма причинно-наслідкових зв’язків (</a:t>
            </a:r>
            <a:r>
              <a:rPr lang="en-US" cap="none" dirty="0"/>
              <a:t>fishbone diagram)</a:t>
            </a:r>
            <a:r>
              <a:rPr lang="ru-RU" cap="none" dirty="0"/>
              <a:t> – анал</a:t>
            </a:r>
            <a:r>
              <a:rPr lang="uk-UA" cap="none" dirty="0"/>
              <a:t>із можливих причин недостатньої якості</a:t>
            </a:r>
          </a:p>
          <a:p>
            <a:r>
              <a:rPr lang="uk-UA" cap="none" dirty="0"/>
              <a:t>Діаграми Парето (неровномірний розподіл наслідків по причинах 20-80) – на чому сконцентрувати зусилля</a:t>
            </a:r>
          </a:p>
          <a:p>
            <a:r>
              <a:rPr lang="uk-UA" cap="none" dirty="0"/>
              <a:t>Діаграми контролю</a:t>
            </a:r>
          </a:p>
          <a:p>
            <a:pPr lvl="1">
              <a:buFontTx/>
              <a:buChar char="-"/>
            </a:pPr>
            <a:r>
              <a:rPr lang="uk-UA" cap="none" dirty="0"/>
              <a:t>Відстежування змін мат.очікування і виходу за </a:t>
            </a:r>
            <a:r>
              <a:rPr lang="el-GR" cap="none" dirty="0"/>
              <a:t>±3σ</a:t>
            </a:r>
            <a:r>
              <a:rPr lang="uk-UA" cap="none" dirty="0"/>
              <a:t> звичайних результатів – ознака початку порушень</a:t>
            </a:r>
          </a:p>
          <a:p>
            <a:pPr lvl="1">
              <a:buFontTx/>
              <a:buChar char="-"/>
            </a:pPr>
            <a:r>
              <a:rPr lang="uk-UA" cap="none" dirty="0"/>
              <a:t>Правило семи: 7 підряд вище або нижче середнього</a:t>
            </a:r>
          </a:p>
          <a:p>
            <a:pPr lvl="2"/>
            <a:r>
              <a:rPr lang="uk-UA" cap="none" dirty="0"/>
              <a:t>Не номіналу! Середнє може бути не номіналом за технологічними міркуваннями: наприклад, легше обточити деталь, ніж наростити її</a:t>
            </a:r>
          </a:p>
        </p:txBody>
      </p:sp>
    </p:spTree>
    <p:extLst>
      <p:ext uri="{BB962C8B-B14F-4D97-AF65-F5344CB8AC3E}">
        <p14:creationId xmlns:p14="http://schemas.microsoft.com/office/powerpoint/2010/main" val="143668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5D74-DB1F-4D0A-841B-FB79CC92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Контроль якості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EF38-F616-40B9-80A2-E981449E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cap="none" dirty="0"/>
              <a:t>Бенчамаркінг (порівняння) – ідеї і критерії</a:t>
            </a:r>
          </a:p>
          <a:p>
            <a:r>
              <a:rPr lang="uk-UA" cap="none" dirty="0"/>
              <a:t>Схеми передбачення (</a:t>
            </a:r>
            <a:r>
              <a:rPr lang="en-US" cap="none" dirty="0"/>
              <a:t>run charts, trend charts) – </a:t>
            </a:r>
            <a:r>
              <a:rPr lang="uk-UA" cap="none" dirty="0"/>
              <a:t>історії змін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78645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6DFC-B162-44F0-A236-6E61F927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якості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7995-D932-40E2-AAFA-0862D10D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cap="none" dirty="0"/>
              <a:t>Допуски – обмеження специфікації</a:t>
            </a:r>
          </a:p>
          <a:p>
            <a:pPr lvl="1"/>
            <a:r>
              <a:rPr lang="uk-UA" sz="2000" cap="none" dirty="0"/>
              <a:t>На продукцію: кількість помилок, відмов, рекламацій, ...</a:t>
            </a:r>
          </a:p>
          <a:p>
            <a:r>
              <a:rPr lang="uk-UA" sz="2400" cap="none" dirty="0"/>
              <a:t>Контрольні обмеження – процес вийшов з-під контролю</a:t>
            </a:r>
          </a:p>
          <a:p>
            <a:pPr lvl="1"/>
            <a:r>
              <a:rPr lang="uk-UA" sz="2000" cap="none" dirty="0"/>
              <a:t>Щось погіршується</a:t>
            </a:r>
          </a:p>
          <a:p>
            <a:pPr lvl="1"/>
            <a:r>
              <a:rPr lang="uk-UA" sz="2000" cap="none" dirty="0"/>
              <a:t>Надто добре – перевитрати на якість, перегляд процесу</a:t>
            </a:r>
          </a:p>
          <a:p>
            <a:r>
              <a:rPr lang="uk-UA" sz="2400" cap="none" dirty="0"/>
              <a:t>Задача системи – збільшити передбачуваність ( а не покращити метрики)</a:t>
            </a:r>
          </a:p>
        </p:txBody>
      </p:sp>
    </p:spTree>
    <p:extLst>
      <p:ext uri="{BB962C8B-B14F-4D97-AF65-F5344CB8AC3E}">
        <p14:creationId xmlns:p14="http://schemas.microsoft.com/office/powerpoint/2010/main" val="69480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B657-8D35-47D6-BF65-A823F11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18AD-B3A1-46A5-BDAE-E11519F7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cap="none" dirty="0"/>
              <a:t>Розглянуто основні аспекти управління якістю</a:t>
            </a:r>
          </a:p>
          <a:p>
            <a:r>
              <a:rPr lang="uk-UA" cap="none" dirty="0"/>
              <a:t>Розглянуті питання планування, забезпечення і контролю якості</a:t>
            </a:r>
          </a:p>
          <a:p>
            <a:r>
              <a:rPr lang="uk-UA" cap="none" dirty="0"/>
              <a:t>Наведені основні метрики якості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9171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B757-825B-4C70-8A02-51610E95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Література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929A-8DDB-4DE3-A4B6-26A0FBF2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Guide to the</a:t>
            </a:r>
            <a:r>
              <a:rPr lang="en-US" dirty="0"/>
              <a:t>Project Management Body of Knowledge. PMI, 2004</a:t>
            </a:r>
          </a:p>
          <a:p>
            <a:r>
              <a:rPr lang="ru-RU" dirty="0"/>
              <a:t>М.Ньюэл Управление проектами для профессионалов. Руководство по подготовке к сдаче сертификационного экзамена PMP. Кудиц-Образ, Москва, 2006</a:t>
            </a:r>
          </a:p>
          <a:p>
            <a:r>
              <a:rPr lang="ru-RU"/>
              <a:t>Панкаж </a:t>
            </a:r>
            <a:r>
              <a:rPr lang="ru-RU" dirty="0"/>
              <a:t>Джалота Управление программным </a:t>
            </a:r>
            <a:r>
              <a:rPr lang="ru-RU"/>
              <a:t>проектом на практике</a:t>
            </a:r>
            <a:r>
              <a:rPr lang="ru-RU" dirty="0"/>
              <a:t>. Лори,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3E03-5950-4983-9419-7BBC761C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4CCD-A99A-43E7-A62A-9AD8BF7A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cap="none" dirty="0"/>
              <a:t>Моделі і аспекти якості</a:t>
            </a:r>
          </a:p>
          <a:p>
            <a:r>
              <a:rPr lang="uk-UA" cap="none" dirty="0"/>
              <a:t>Витрати</a:t>
            </a:r>
          </a:p>
          <a:p>
            <a:r>
              <a:rPr lang="uk-UA" cap="none" dirty="0"/>
              <a:t>Планування і забезпечення якості</a:t>
            </a:r>
          </a:p>
          <a:p>
            <a:r>
              <a:rPr lang="uk-UA" cap="none" dirty="0"/>
              <a:t>Висновок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72361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D70B-7658-4994-85E5-C731EE5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95EC-7C7E-4991-B49D-9B315399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rmAutofit/>
          </a:bodyPr>
          <a:lstStyle/>
          <a:p>
            <a:r>
              <a:rPr lang="uk-UA" cap="none" dirty="0"/>
              <a:t>Задовільнити очікування учасників проекту (не перебільшити), орієнтоване на підтримку змісту проекту</a:t>
            </a:r>
          </a:p>
          <a:p>
            <a:r>
              <a:rPr lang="en-US" cap="none" dirty="0"/>
              <a:t>MSF: </a:t>
            </a:r>
            <a:r>
              <a:rPr lang="ru-RU" cap="none" dirty="0"/>
              <a:t>деклару</a:t>
            </a:r>
            <a:r>
              <a:rPr lang="uk-UA" cap="none" dirty="0"/>
              <a:t>ється максимальня якість як джерело мотивації і мета – максимальне задовільнення потреб замовника. Наприклад: в будь-який момент необхідно мати робочий продукт хоча б з частковим функціоналом =</a:t>
            </a:r>
            <a:r>
              <a:rPr lang="en-US" cap="none" dirty="0"/>
              <a:t>&gt; </a:t>
            </a:r>
            <a:r>
              <a:rPr lang="ru-RU" cap="none" dirty="0"/>
              <a:t>коротк</a:t>
            </a:r>
            <a:r>
              <a:rPr lang="uk-UA" cap="none" dirty="0"/>
              <a:t>і ітерації життєвого циклу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4808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B648-0611-471B-AF10-551A2AC7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E120-338A-4C5A-8EE0-FBD91396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146960"/>
            <a:ext cx="10364452" cy="3424107"/>
          </a:xfrm>
        </p:spPr>
        <p:txBody>
          <a:bodyPr>
            <a:normAutofit fontScale="92500" lnSpcReduction="10000"/>
          </a:bodyPr>
          <a:lstStyle/>
          <a:p>
            <a:r>
              <a:rPr lang="en-US" sz="2800" cap="none" dirty="0" err="1"/>
              <a:t>PMBoK</a:t>
            </a:r>
            <a:endParaRPr lang="en-US" sz="2800" cap="none" dirty="0"/>
          </a:p>
          <a:p>
            <a:pPr lvl="1" algn="just"/>
            <a:r>
              <a:rPr lang="ru-RU" sz="2400" cap="none" dirty="0"/>
              <a:t>Особистий вклад (залежить в</a:t>
            </a:r>
            <a:r>
              <a:rPr lang="uk-UA" sz="2400" cap="none" dirty="0"/>
              <a:t>ід рівня прийняття рішень)</a:t>
            </a:r>
          </a:p>
          <a:p>
            <a:pPr lvl="1" algn="just"/>
            <a:r>
              <a:rPr lang="uk-UA" sz="2400" cap="none" dirty="0"/>
              <a:t>Кращий досвід («шість сігм», кайдзен, ...)</a:t>
            </a:r>
          </a:p>
          <a:p>
            <a:pPr lvl="1" algn="just"/>
            <a:r>
              <a:rPr lang="uk-UA" sz="2400" cap="none" dirty="0"/>
              <a:t>Стандарти</a:t>
            </a:r>
          </a:p>
          <a:p>
            <a:pPr>
              <a:buClr>
                <a:prstClr val="black"/>
              </a:buClr>
            </a:pPr>
            <a:r>
              <a:rPr lang="uk-UA" sz="2800" cap="none" dirty="0"/>
              <a:t>Аспекти якості</a:t>
            </a:r>
          </a:p>
          <a:p>
            <a:pPr lvl="1">
              <a:buClr>
                <a:prstClr val="black"/>
              </a:buClr>
            </a:pPr>
            <a:r>
              <a:rPr lang="uk-UA" sz="2400" cap="none" dirty="0">
                <a:solidFill>
                  <a:prstClr val="black"/>
                </a:solidFill>
              </a:rPr>
              <a:t>Якість проекту (незалежно від предметної області)</a:t>
            </a:r>
          </a:p>
          <a:p>
            <a:pPr lvl="1">
              <a:buClr>
                <a:prstClr val="black"/>
              </a:buClr>
            </a:pPr>
            <a:r>
              <a:rPr lang="uk-UA" sz="2400" cap="none" dirty="0">
                <a:solidFill>
                  <a:prstClr val="black"/>
                </a:solidFill>
              </a:rPr>
              <a:t>Якість продукту</a:t>
            </a:r>
            <a:endParaRPr lang="en-US" sz="2400" cap="none" dirty="0">
              <a:solidFill>
                <a:prstClr val="black"/>
              </a:solidFill>
            </a:endParaRPr>
          </a:p>
          <a:p>
            <a:pPr marL="457200" lvl="1" indent="0" algn="just">
              <a:buNone/>
            </a:pPr>
            <a:endParaRPr lang="uk-UA" cap="none" dirty="0"/>
          </a:p>
        </p:txBody>
      </p:sp>
    </p:spTree>
    <p:extLst>
      <p:ext uri="{BB962C8B-B14F-4D97-AF65-F5344CB8AC3E}">
        <p14:creationId xmlns:p14="http://schemas.microsoft.com/office/powerpoint/2010/main" val="21815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4092-5DA7-4C9C-8225-AAAA3A8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Витрати на забезпечення якості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00CD-6BB2-4697-A9CA-68EC01DD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cap="none" dirty="0"/>
              <a:t>Витрати = вартість перевірки + вартість усунення дефектів</a:t>
            </a:r>
          </a:p>
          <a:p>
            <a:pPr lvl="1"/>
            <a:r>
              <a:rPr lang="uk-UA" sz="2400" cap="none" dirty="0"/>
              <a:t>Ріст вартості профілактики -</a:t>
            </a:r>
            <a:r>
              <a:rPr lang="en-US" sz="2400" cap="none" dirty="0"/>
              <a:t>&gt;  </a:t>
            </a:r>
            <a:r>
              <a:rPr lang="ru-RU" sz="2400" cap="none" dirty="0"/>
              <a:t>зниження вартост</a:t>
            </a:r>
            <a:r>
              <a:rPr lang="uk-UA" sz="2400" cap="none" dirty="0"/>
              <a:t>і усунення дефектів.</a:t>
            </a:r>
          </a:p>
          <a:p>
            <a:r>
              <a:rPr lang="uk-UA" sz="2800" cap="none" dirty="0"/>
              <a:t>Оптимальня якість – мінімум загальних витрат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34312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E1F7-46BB-4EA3-B232-9AC1A6AB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Витрати на профілактику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CD58-B1C4-474F-A5D1-112FE52B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593440"/>
          </a:xfrm>
        </p:spPr>
        <p:txBody>
          <a:bodyPr>
            <a:normAutofit fontScale="92500" lnSpcReduction="10000"/>
          </a:bodyPr>
          <a:lstStyle/>
          <a:p>
            <a:r>
              <a:rPr lang="uk-UA" sz="2400" cap="none" dirty="0"/>
              <a:t>Додаткове планування</a:t>
            </a:r>
          </a:p>
          <a:p>
            <a:r>
              <a:rPr lang="uk-UA" sz="2400" cap="none" dirty="0"/>
              <a:t>Навчання команди і учасників</a:t>
            </a:r>
          </a:p>
          <a:p>
            <a:r>
              <a:rPr lang="uk-UA" sz="2400" cap="none" dirty="0"/>
              <a:t>Інспектування і тестування результатів</a:t>
            </a:r>
          </a:p>
          <a:p>
            <a:r>
              <a:rPr lang="uk-UA" sz="2400" cap="none" dirty="0"/>
              <a:t>Удосконалення проекту</a:t>
            </a:r>
          </a:p>
          <a:p>
            <a:r>
              <a:rPr lang="uk-UA" sz="2400" cap="none" dirty="0"/>
              <a:t>Персонал забезпечення якості</a:t>
            </a:r>
          </a:p>
          <a:p>
            <a:r>
              <a:rPr lang="uk-UA" sz="2400" cap="none" dirty="0"/>
              <a:t>Аудити</a:t>
            </a:r>
          </a:p>
          <a:p>
            <a:r>
              <a:rPr lang="uk-UA" sz="2400" cap="none" dirty="0"/>
              <a:t>План забезпечення якості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80237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4C7B-D660-4C75-AF41-9F94220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Затрати на усунення дефектів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0D0F-BCE5-4361-90ED-9CD2569B0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932107"/>
          </a:xfrm>
        </p:spPr>
        <p:txBody>
          <a:bodyPr>
            <a:normAutofit fontScale="92500" lnSpcReduction="20000"/>
          </a:bodyPr>
          <a:lstStyle/>
          <a:p>
            <a:r>
              <a:rPr lang="uk-UA" cap="none" dirty="0"/>
              <a:t>Списання</a:t>
            </a:r>
          </a:p>
          <a:p>
            <a:r>
              <a:rPr lang="uk-UA" cap="none" dirty="0"/>
              <a:t>Вдосконалення</a:t>
            </a:r>
          </a:p>
          <a:p>
            <a:r>
              <a:rPr lang="uk-UA" cap="none" dirty="0"/>
              <a:t>Ремонт</a:t>
            </a:r>
          </a:p>
          <a:p>
            <a:r>
              <a:rPr lang="uk-UA" cap="none" dirty="0"/>
              <a:t>Заміна</a:t>
            </a:r>
          </a:p>
          <a:p>
            <a:r>
              <a:rPr lang="uk-UA" cap="none" dirty="0"/>
              <a:t>Ремонт після поставки</a:t>
            </a:r>
          </a:p>
          <a:p>
            <a:r>
              <a:rPr lang="uk-UA" cap="none" dirty="0"/>
              <a:t>Втрата майбутного бізнесу</a:t>
            </a:r>
          </a:p>
          <a:p>
            <a:r>
              <a:rPr lang="uk-UA" cap="none" dirty="0"/>
              <a:t>Юридичні проблеми</a:t>
            </a:r>
          </a:p>
          <a:p>
            <a:r>
              <a:rPr lang="uk-UA" cap="none" dirty="0"/>
              <a:t>Зобов’язання по дефектах</a:t>
            </a:r>
          </a:p>
          <a:p>
            <a:r>
              <a:rPr lang="uk-UA" cap="none" dirty="0"/>
              <a:t>Ризик для життя і майна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9973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8EA0-CE81-45A8-B8C4-E62B1AAF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Процеси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4E95-8CB2-4DAB-AE20-32C7331A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400" cap="none" dirty="0"/>
              <a:t>Планування якості (</a:t>
            </a:r>
            <a:r>
              <a:rPr lang="en-US" sz="2400" cap="none" dirty="0"/>
              <a:t>planning) </a:t>
            </a:r>
            <a:r>
              <a:rPr lang="uk-UA" sz="2400" cap="none" dirty="0"/>
              <a:t>– визначення необхідних стандартів</a:t>
            </a:r>
          </a:p>
          <a:p>
            <a:r>
              <a:rPr lang="uk-UA" sz="2400" cap="none" dirty="0"/>
              <a:t>Забезпечення якості (</a:t>
            </a:r>
            <a:r>
              <a:rPr lang="en-US" sz="2400" cap="none" dirty="0"/>
              <a:t>assurance) – </a:t>
            </a:r>
            <a:r>
              <a:rPr lang="uk-UA" sz="2400" cap="none" dirty="0"/>
              <a:t>необхідне для досягнення необхідної якості керування</a:t>
            </a:r>
          </a:p>
          <a:p>
            <a:r>
              <a:rPr lang="uk-UA" sz="2400" cap="none" dirty="0"/>
              <a:t>Контроль якості (</a:t>
            </a:r>
            <a:r>
              <a:rPr lang="en-US" sz="2400" cap="none" dirty="0"/>
              <a:t>control) –</a:t>
            </a:r>
            <a:r>
              <a:rPr lang="ru-RU" sz="2400" cap="none" dirty="0"/>
              <a:t> моніторинг конкретних продуктів (результатів проекту)</a:t>
            </a:r>
          </a:p>
          <a:p>
            <a:r>
              <a:rPr lang="ru-RU" sz="2400" cap="none" dirty="0"/>
              <a:t>Попередження дефектів дешевше знаходження і виправлення, особливо в процесі експлуатації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84195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BD97-51D6-47F4-8A34-7E5EAF4C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Планування якості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AB9E-F277-494F-AC3A-61B14E8E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cap="none" dirty="0"/>
              <a:t>Врахувати потреби замовника, нормативні акти, стандарти, політики компанії</a:t>
            </a:r>
          </a:p>
          <a:p>
            <a:r>
              <a:rPr lang="uk-UA" sz="2400" cap="none" dirty="0"/>
              <a:t>Скласти план забезпечення якості</a:t>
            </a:r>
          </a:p>
          <a:p>
            <a:pPr lvl="1"/>
            <a:r>
              <a:rPr lang="uk-UA" sz="2000" cap="none" dirty="0"/>
              <a:t>Методи, функції і процедури виконання робіт і внесення змін</a:t>
            </a:r>
          </a:p>
          <a:p>
            <a:pPr lvl="1"/>
            <a:r>
              <a:rPr lang="uk-UA" sz="2000" cap="none" dirty="0"/>
              <a:t>Методи вимірювання і аналізу</a:t>
            </a:r>
          </a:p>
          <a:p>
            <a:pPr lvl="1"/>
            <a:r>
              <a:rPr lang="uk-UA" sz="2000" cap="none" dirty="0"/>
              <a:t>Методи покращення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7574711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</TotalTime>
  <Words>588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Навчальний курс Основи управління проектами</vt:lpstr>
      <vt:lpstr>Зміст</vt:lpstr>
      <vt:lpstr>Мета</vt:lpstr>
      <vt:lpstr>Моделі</vt:lpstr>
      <vt:lpstr>Витрати на забезпечення якості</vt:lpstr>
      <vt:lpstr>Витрати на профілактику</vt:lpstr>
      <vt:lpstr>Затрати на усунення дефектів</vt:lpstr>
      <vt:lpstr>Процеси</vt:lpstr>
      <vt:lpstr>Планування якості</vt:lpstr>
      <vt:lpstr>Забезпечення якості</vt:lpstr>
      <vt:lpstr>Контроль якості</vt:lpstr>
      <vt:lpstr>Контроль якості</vt:lpstr>
      <vt:lpstr>Контроль якості</vt:lpstr>
      <vt:lpstr>Метрики якості</vt:lpstr>
      <vt:lpstr>Висновок</vt:lpstr>
      <vt:lpstr>Література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Навчальний курс Основи управління проектами</dc:title>
  <dc:creator>Mykhailo Drach</dc:creator>
  <cp:lastModifiedBy>Mykhailo Drach</cp:lastModifiedBy>
  <cp:revision>7</cp:revision>
  <dcterms:created xsi:type="dcterms:W3CDTF">2019-09-19T06:28:19Z</dcterms:created>
  <dcterms:modified xsi:type="dcterms:W3CDTF">2019-09-19T07:43:09Z</dcterms:modified>
</cp:coreProperties>
</file>