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0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42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7d379c5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7d379c5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45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7d379c5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7d379c5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1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7d379c5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7d379c5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142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7d379c55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7d379c55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24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7d379c55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7d379c55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57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7d379c55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7d379c55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33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7d379c55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7d379c5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97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7d379c5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7d379c5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87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7d379c55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7d379c55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56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7d379c55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7d379c55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92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7d379c5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7d379c5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7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7d379c55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7d379c55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71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7d379c5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7d379c5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836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7d379c55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7d379c55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63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7d379c5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7d379c5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41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17d379c55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17d379c55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575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7d379c5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7d379c5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17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7d379c5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7d379c5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80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d379c5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d379c5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9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d379c5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d379c5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59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7d379c5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7d379c5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19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7d379c5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7d379c5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1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7d379c5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7d379c5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3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7d379c55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7d379c55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2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Основи управління проектами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Лекція </a:t>
            </a:r>
            <a:r>
              <a:rPr lang="uk" dirty="0" smtClean="0"/>
              <a:t>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Вступ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11700" y="211539"/>
            <a:ext cx="8520600" cy="1219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 smtClean="0"/>
              <a:t>Групи процесів управління</a:t>
            </a:r>
            <a:endParaRPr sz="3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11700" y="1049900"/>
            <a:ext cx="8520600" cy="39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 smtClean="0">
                <a:solidFill>
                  <a:srgbClr val="FFFFFF"/>
                </a:solidFill>
              </a:rPr>
              <a:t>Ініціація (запуск)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" sz="1800" dirty="0" smtClean="0">
                <a:solidFill>
                  <a:srgbClr val="FFFFFF"/>
                </a:solidFill>
              </a:rPr>
              <a:t>Санкціонувати початок проекту або фази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" sz="1800" dirty="0" smtClean="0">
                <a:solidFill>
                  <a:srgbClr val="FFFFFF"/>
                </a:solidFill>
              </a:rPr>
              <a:t>Приблизні оцінки успішності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" sz="1800" dirty="0" smtClean="0">
                <a:solidFill>
                  <a:srgbClr val="FFFFFF"/>
                </a:solidFill>
              </a:rPr>
              <a:t>Зміст проекту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" sz="1800" dirty="0" smtClean="0">
                <a:solidFill>
                  <a:srgbClr val="FFFFFF"/>
                </a:solidFill>
              </a:rPr>
              <a:t>Обгрунтування, статут проекту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Планування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Збір додаткової інформації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Уточнення планів (послідовна розробка)</a:t>
            </a:r>
            <a:endParaRPr sz="1800" dirty="0">
              <a:solidFill>
                <a:srgbClr val="FFFFFF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78752" y="455745"/>
            <a:ext cx="7716477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uk-UA" sz="1600" dirty="0" smtClean="0">
                <a:solidFill>
                  <a:schemeClr val="dk1"/>
                </a:solidFill>
              </a:rPr>
              <a:t>3.   Виконання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Виконання і завершення роботи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Досягнення цілей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Поставка результатів</a:t>
            </a:r>
            <a:endParaRPr sz="1600" dirty="0">
              <a:solidFill>
                <a:schemeClr val="dk1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uk-UA" sz="1600" dirty="0" smtClean="0">
                <a:solidFill>
                  <a:schemeClr val="dk1"/>
                </a:solidFill>
              </a:rPr>
              <a:t>4.   Моніторинг та управління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Відстеження результатів і відповідності з планом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Рекомендації щодо коригування дій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Управління змінами</a:t>
            </a:r>
            <a:endParaRPr sz="1600" dirty="0">
              <a:solidFill>
                <a:schemeClr val="dk1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uk-UA" sz="1600" dirty="0" smtClean="0">
                <a:solidFill>
                  <a:schemeClr val="dk1"/>
                </a:solidFill>
              </a:rPr>
              <a:t>5.   Завершальні процеси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" sz="1600" dirty="0" smtClean="0">
                <a:solidFill>
                  <a:schemeClr val="dk1"/>
                </a:solidFill>
              </a:rPr>
              <a:t>Передача результатів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" sz="1600" dirty="0" smtClean="0">
                <a:solidFill>
                  <a:schemeClr val="dk1"/>
                </a:solidFill>
              </a:rPr>
              <a:t>Закриття рахунків і звід балансу закупівель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369822" y="982639"/>
            <a:ext cx="8562637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інтеграцією</a:t>
            </a: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обмеженнями (змістом)</a:t>
            </a: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часом</a:t>
            </a:r>
          </a:p>
          <a:p>
            <a:pPr marL="469900" lvl="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витратами (вартістю)</a:t>
            </a:r>
          </a:p>
          <a:p>
            <a:pPr marL="469900" lvl="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ризиками</a:t>
            </a:r>
          </a:p>
          <a:p>
            <a:pPr marL="469900" lvl="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персоналом</a:t>
            </a:r>
          </a:p>
          <a:p>
            <a:pPr marL="469900" lvl="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комунікаціями</a:t>
            </a:r>
          </a:p>
          <a:p>
            <a:pPr marL="469900" lvl="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</a:t>
            </a:r>
            <a:r>
              <a:rPr lang="uk-UA" sz="1600" dirty="0" err="1" smtClean="0">
                <a:solidFill>
                  <a:schemeClr val="dk1"/>
                </a:solidFill>
              </a:rPr>
              <a:t>закупівлями</a:t>
            </a:r>
            <a:r>
              <a:rPr lang="uk-UA" sz="1600" dirty="0" smtClean="0">
                <a:solidFill>
                  <a:schemeClr val="dk1"/>
                </a:solidFill>
              </a:rPr>
              <a:t> (контрактами і поставками)</a:t>
            </a:r>
          </a:p>
          <a:p>
            <a:pPr marL="469900" lvl="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uk-UA" sz="1600" dirty="0" smtClean="0">
                <a:solidFill>
                  <a:schemeClr val="dk1"/>
                </a:solidFill>
              </a:rPr>
              <a:t>Управління якістю</a:t>
            </a:r>
            <a:endParaRPr sz="1600" dirty="0" smtClean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3111" y="341194"/>
            <a:ext cx="8520600" cy="641445"/>
          </a:xfrm>
        </p:spPr>
        <p:txBody>
          <a:bodyPr/>
          <a:lstStyle/>
          <a:p>
            <a:r>
              <a:rPr lang="ru-RU" sz="3600" dirty="0" err="1" smtClean="0"/>
              <a:t>Галузі</a:t>
            </a:r>
            <a:r>
              <a:rPr lang="ru-RU" sz="3600" dirty="0" smtClean="0"/>
              <a:t> </a:t>
            </a:r>
            <a:r>
              <a:rPr lang="ru-RU" sz="3600" dirty="0" err="1" smtClean="0"/>
              <a:t>знань</a:t>
            </a:r>
            <a:r>
              <a:rPr lang="ru-RU" sz="3600" dirty="0" smtClean="0"/>
              <a:t> </a:t>
            </a:r>
            <a:r>
              <a:rPr lang="ru-RU" sz="3600" dirty="0" err="1" smtClean="0"/>
              <a:t>управління</a:t>
            </a:r>
            <a:r>
              <a:rPr lang="ru-RU" sz="3600" dirty="0" smtClean="0"/>
              <a:t> проектами</a:t>
            </a:r>
            <a:endParaRPr lang="ru-RU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137811" y="1206371"/>
            <a:ext cx="8364744" cy="275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Результати проекту існують довше від самого проекту і вимагають додаткових витрат на супровід і підтримку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Техніка послідовної розробки – поступове підвищення деталізації планів в процесі розвитку проекту </a:t>
            </a:r>
            <a:endParaRPr sz="1600" dirty="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273111" y="341194"/>
            <a:ext cx="8520600" cy="641445"/>
          </a:xfrm>
        </p:spPr>
        <p:txBody>
          <a:bodyPr/>
          <a:lstStyle/>
          <a:p>
            <a:r>
              <a:rPr lang="ru-RU" sz="3600" dirty="0" err="1" smtClean="0"/>
              <a:t>Підходи</a:t>
            </a:r>
            <a:r>
              <a:rPr lang="ru-RU" sz="3600" dirty="0" smtClean="0"/>
              <a:t> до </a:t>
            </a:r>
            <a:r>
              <a:rPr lang="ru-RU" sz="3600" dirty="0" err="1" smtClean="0"/>
              <a:t>управління</a:t>
            </a:r>
            <a:r>
              <a:rPr lang="ru-RU" sz="3600" dirty="0" smtClean="0"/>
              <a:t> проектом</a:t>
            </a:r>
            <a:endParaRPr lang="ru-RU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74704" y="976161"/>
            <a:ext cx="6090250" cy="416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Потрійне обмеження:</a:t>
            </a:r>
          </a:p>
          <a:p>
            <a:pPr marL="1327150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dk1"/>
                </a:solidFill>
              </a:rPr>
              <a:t>Зміст</a:t>
            </a:r>
            <a:r>
              <a:rPr lang="ru-RU" sz="1600" dirty="0">
                <a:solidFill>
                  <a:schemeClr val="dk1"/>
                </a:solidFill>
              </a:rPr>
              <a:t> – </a:t>
            </a:r>
            <a:r>
              <a:rPr lang="ru-RU" sz="1600" dirty="0" err="1">
                <a:solidFill>
                  <a:schemeClr val="dk1"/>
                </a:solidFill>
              </a:rPr>
              <a:t>що</a:t>
            </a:r>
            <a:r>
              <a:rPr lang="ru-RU" sz="1600" dirty="0">
                <a:solidFill>
                  <a:schemeClr val="dk1"/>
                </a:solidFill>
              </a:rPr>
              <a:t> </a:t>
            </a:r>
            <a:r>
              <a:rPr lang="ru-RU" sz="1600" dirty="0" err="1">
                <a:solidFill>
                  <a:schemeClr val="dk1"/>
                </a:solidFill>
              </a:rPr>
              <a:t>потрібно</a:t>
            </a:r>
            <a:r>
              <a:rPr lang="ru-RU" sz="1600" dirty="0">
                <a:solidFill>
                  <a:schemeClr val="dk1"/>
                </a:solidFill>
              </a:rPr>
              <a:t> </a:t>
            </a:r>
            <a:r>
              <a:rPr lang="ru-RU" sz="1600" dirty="0" err="1">
                <a:solidFill>
                  <a:schemeClr val="dk1"/>
                </a:solidFill>
              </a:rPr>
              <a:t>зробити</a:t>
            </a:r>
            <a:r>
              <a:rPr lang="ru-RU" sz="1600" dirty="0">
                <a:solidFill>
                  <a:schemeClr val="dk1"/>
                </a:solidFill>
              </a:rPr>
              <a:t> для </a:t>
            </a:r>
            <a:r>
              <a:rPr lang="ru-RU" sz="1600" dirty="0" err="1">
                <a:solidFill>
                  <a:schemeClr val="dk1"/>
                </a:solidFill>
              </a:rPr>
              <a:t>успішного</a:t>
            </a:r>
            <a:r>
              <a:rPr lang="ru-RU" sz="1600" dirty="0">
                <a:solidFill>
                  <a:schemeClr val="dk1"/>
                </a:solidFill>
              </a:rPr>
              <a:t> </a:t>
            </a:r>
            <a:r>
              <a:rPr lang="ru-RU" sz="1600" dirty="0" err="1">
                <a:solidFill>
                  <a:schemeClr val="dk1"/>
                </a:solidFill>
              </a:rPr>
              <a:t>завершення</a:t>
            </a:r>
            <a:endParaRPr lang="ru-RU" sz="1600" dirty="0">
              <a:solidFill>
                <a:schemeClr val="dk1"/>
              </a:solidFill>
            </a:endParaRPr>
          </a:p>
          <a:p>
            <a:pPr marL="1327150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</a:rPr>
              <a:t>Бюджет</a:t>
            </a:r>
          </a:p>
          <a:p>
            <a:pPr marL="1327150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dk1"/>
                </a:solidFill>
              </a:rPr>
              <a:t>Термін</a:t>
            </a:r>
            <a:r>
              <a:rPr lang="ru-RU" sz="1600" dirty="0">
                <a:solidFill>
                  <a:schemeClr val="dk1"/>
                </a:solidFill>
              </a:rPr>
              <a:t> </a:t>
            </a:r>
            <a:r>
              <a:rPr lang="ru-RU" sz="1600" dirty="0" err="1" smtClean="0">
                <a:solidFill>
                  <a:schemeClr val="dk1"/>
                </a:solidFill>
              </a:rPr>
              <a:t>виконання</a:t>
            </a:r>
            <a:endParaRPr lang="ru-RU" sz="1600" dirty="0" smtClean="0">
              <a:solidFill>
                <a:schemeClr val="dk1"/>
              </a:solidFill>
            </a:endParaRPr>
          </a:p>
          <a:p>
            <a:pPr marL="1041400" lvl="1">
              <a:buClr>
                <a:schemeClr val="dk1"/>
              </a:buClr>
              <a:buSzPts val="1600"/>
            </a:pPr>
            <a:endParaRPr lang="uk-UA" sz="1600" dirty="0" smtClean="0">
              <a:solidFill>
                <a:schemeClr val="dk1"/>
              </a:solidFill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chemeClr val="dk1"/>
                </a:solidFill>
              </a:rPr>
              <a:t>Методи вибору:</a:t>
            </a:r>
          </a:p>
          <a:p>
            <a:pPr marL="1327150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dk1"/>
                </a:solidFill>
              </a:rPr>
              <a:t>Жорстко</a:t>
            </a:r>
            <a:r>
              <a:rPr lang="ru-RU" sz="1600" dirty="0" smtClean="0">
                <a:solidFill>
                  <a:schemeClr val="dk1"/>
                </a:solidFill>
              </a:rPr>
              <a:t> задано</a:t>
            </a:r>
            <a:endParaRPr lang="ru-RU" sz="1600" dirty="0">
              <a:solidFill>
                <a:schemeClr val="dk1"/>
              </a:solidFill>
            </a:endParaRPr>
          </a:p>
          <a:p>
            <a:pPr marL="1327150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dk1"/>
                </a:solidFill>
              </a:rPr>
              <a:t>Оптимізуємо</a:t>
            </a:r>
            <a:endParaRPr lang="ru-RU" sz="1600" dirty="0">
              <a:solidFill>
                <a:schemeClr val="dk1"/>
              </a:solidFill>
            </a:endParaRPr>
          </a:p>
          <a:p>
            <a:pPr marL="1327150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</a:rPr>
              <a:t>“</a:t>
            </a:r>
            <a:r>
              <a:rPr lang="uk-UA" sz="1600" dirty="0" smtClean="0">
                <a:solidFill>
                  <a:schemeClr val="dk1"/>
                </a:solidFill>
              </a:rPr>
              <a:t>як вийде</a:t>
            </a:r>
            <a:r>
              <a:rPr lang="en-US" sz="1600" dirty="0" smtClean="0">
                <a:solidFill>
                  <a:schemeClr val="dk1"/>
                </a:solidFill>
              </a:rPr>
              <a:t>”</a:t>
            </a:r>
            <a:endParaRPr lang="uk-UA" sz="1600" dirty="0">
              <a:solidFill>
                <a:schemeClr val="dk1"/>
              </a:solidFill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uk-UA" sz="1600" dirty="0">
                <a:solidFill>
                  <a:schemeClr val="dk1"/>
                </a:solidFill>
              </a:rPr>
              <a:t>	</a:t>
            </a: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uk-UA" sz="1600" dirty="0" smtClean="0">
              <a:solidFill>
                <a:schemeClr val="dk1"/>
              </a:solidFill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uk-UA" sz="1600" dirty="0">
              <a:solidFill>
                <a:schemeClr val="dk1"/>
              </a:solidFill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uk-UA" sz="1600" dirty="0" smtClean="0">
              <a:solidFill>
                <a:schemeClr val="dk1"/>
              </a:solidFill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</a:endParaRPr>
          </a:p>
          <a:p>
            <a:pPr marL="10414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273111" y="207127"/>
            <a:ext cx="8520600" cy="641445"/>
          </a:xfrm>
        </p:spPr>
        <p:txBody>
          <a:bodyPr/>
          <a:lstStyle/>
          <a:p>
            <a:r>
              <a:rPr lang="ru-RU" sz="3600" dirty="0" err="1" smtClean="0"/>
              <a:t>Потрійне</a:t>
            </a:r>
            <a:r>
              <a:rPr lang="ru-RU" sz="3600" dirty="0" smtClean="0"/>
              <a:t> </a:t>
            </a:r>
            <a:r>
              <a:rPr lang="ru-RU" sz="3600" dirty="0" err="1" smtClean="0"/>
              <a:t>обмеження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54" y="2823228"/>
            <a:ext cx="2553056" cy="2172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2374200" y="233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Ж</a:t>
            </a:r>
            <a:r>
              <a:rPr lang="uk-UA" sz="1800" dirty="0" err="1" smtClean="0">
                <a:solidFill>
                  <a:schemeClr val="dk1"/>
                </a:solidFill>
              </a:rPr>
              <a:t>иттєвий</a:t>
            </a:r>
            <a:r>
              <a:rPr lang="uk-UA" sz="1800" dirty="0" smtClean="0">
                <a:solidFill>
                  <a:schemeClr val="dk1"/>
                </a:solidFill>
              </a:rPr>
              <a:t> цикл проекту</a:t>
            </a:r>
            <a:endParaRPr sz="1800"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61100" y="675407"/>
            <a:ext cx="8821800" cy="4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Фази</a:t>
            </a:r>
            <a:endParaRPr sz="1800" dirty="0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Можуть змінюватись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Можуть перекриватися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Містять початкові, завершальні та проміжні дії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Точки прийняття рішень:</a:t>
            </a: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uk-UA" sz="1800" dirty="0">
                <a:solidFill>
                  <a:srgbClr val="FFFFFF"/>
                </a:solidFill>
              </a:rPr>
              <a:t>	</a:t>
            </a:r>
            <a:r>
              <a:rPr lang="uk-UA" sz="1800" dirty="0" smtClean="0">
                <a:solidFill>
                  <a:srgbClr val="FFFFFF"/>
                </a:solidFill>
              </a:rPr>
              <a:t>	- огляд стану</a:t>
            </a: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uk-UA" sz="1800" dirty="0">
                <a:solidFill>
                  <a:srgbClr val="FFFFFF"/>
                </a:solidFill>
              </a:rPr>
              <a:t>	</a:t>
            </a:r>
            <a:r>
              <a:rPr lang="uk-UA" sz="1800" dirty="0" smtClean="0">
                <a:solidFill>
                  <a:srgbClr val="FFFFFF"/>
                </a:solidFill>
              </a:rPr>
              <a:t>	- перехід до наступної фази або завершення проекту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Досягнення фази</a:t>
            </a:r>
            <a:endParaRPr sz="1800" dirty="0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uk-UA" sz="1800" dirty="0" smtClean="0">
                <a:solidFill>
                  <a:srgbClr val="FFFFFF"/>
                </a:solidFill>
              </a:rPr>
              <a:t>Створення результатів поставки – піддаються перевірці продуктів роботи, які надходять ззовні або створюються всередині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161100" y="914401"/>
            <a:ext cx="8821800" cy="415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" sz="1800" dirty="0" smtClean="0">
                <a:solidFill>
                  <a:srgbClr val="FFFFFF"/>
                </a:solidFill>
              </a:rPr>
              <a:t>Оцінки здійсненності</a:t>
            </a:r>
            <a:endParaRPr sz="1800" dirty="0" smtClean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Розробка і планування</a:t>
            </a:r>
            <a:endParaRPr sz="1800" dirty="0" smtClean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Виконання і управління</a:t>
            </a:r>
            <a:endParaRPr sz="1800" dirty="0" smtClean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Перехід в новий проект – передача проекту групі супроводу і підтримки</a:t>
            </a:r>
            <a:endParaRPr sz="1800" dirty="0" smtClean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Початок нового проекту</a:t>
            </a:r>
            <a:endParaRPr sz="1800"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Google Shape;136;p27"/>
          <p:cNvSpPr txBox="1"/>
          <p:nvPr/>
        </p:nvSpPr>
        <p:spPr>
          <a:xfrm>
            <a:off x="2374200" y="233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 smtClean="0">
                <a:solidFill>
                  <a:schemeClr val="dk1"/>
                </a:solidFill>
              </a:rPr>
              <a:t>Типові фази проекту</a:t>
            </a:r>
            <a:endParaRPr sz="1800"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61875" y="49125"/>
            <a:ext cx="731474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dirty="0" smtClean="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uk-UA" dirty="0" smtClean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uk-UA" sz="1800" dirty="0" smtClean="0">
                <a:solidFill>
                  <a:srgbClr val="FFFFFF"/>
                </a:solidFill>
              </a:rPr>
              <a:t>Учасники – всі, хто </a:t>
            </a:r>
            <a:r>
              <a:rPr lang="uk-UA" sz="1800" dirty="0" err="1" smtClean="0">
                <a:solidFill>
                  <a:srgbClr val="FFFFFF"/>
                </a:solidFill>
              </a:rPr>
              <a:t>пов</a:t>
            </a:r>
            <a:r>
              <a:rPr lang="en-US" sz="1800" dirty="0" smtClean="0">
                <a:solidFill>
                  <a:srgbClr val="FFFFFF"/>
                </a:solidFill>
              </a:rPr>
              <a:t>’</a:t>
            </a:r>
            <a:r>
              <a:rPr lang="uk-UA" sz="1800" dirty="0" err="1" smtClean="0">
                <a:solidFill>
                  <a:srgbClr val="FFFFFF"/>
                </a:solidFill>
              </a:rPr>
              <a:t>язаний</a:t>
            </a:r>
            <a:r>
              <a:rPr lang="uk-UA" sz="1800" dirty="0" smtClean="0">
                <a:solidFill>
                  <a:srgbClr val="FFFFFF"/>
                </a:solidFill>
              </a:rPr>
              <a:t> (може щось отримати або втратити) з результатами завершення проекту  </a:t>
            </a:r>
            <a:endParaRPr sz="1800" dirty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</a:rPr>
              <a:t>К</a:t>
            </a:r>
            <a:r>
              <a:rPr lang="uk" sz="1800" dirty="0" smtClean="0">
                <a:solidFill>
                  <a:srgbClr val="FFFFFF"/>
                </a:solidFill>
              </a:rPr>
              <a:t>лієнт або спонсор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Команда проекту</a:t>
            </a:r>
            <a:endParaRPr sz="1800" dirty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Менеджер проекту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Посібників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…</a:t>
            </a:r>
            <a:endParaRPr sz="1800"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Google Shape;136;p27"/>
          <p:cNvSpPr txBox="1"/>
          <p:nvPr/>
        </p:nvSpPr>
        <p:spPr>
          <a:xfrm>
            <a:off x="2374200" y="233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 smtClean="0">
                <a:solidFill>
                  <a:schemeClr val="dk1"/>
                </a:solidFill>
              </a:rPr>
              <a:t>Учасники проекту</a:t>
            </a:r>
            <a:endParaRPr sz="1800" dirty="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 smtClean="0">
                <a:solidFill>
                  <a:srgbClr val="FFFFFF"/>
                </a:solidFill>
              </a:rPr>
              <a:t>Лідер проекту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uk-UA" sz="1800" dirty="0">
                <a:solidFill>
                  <a:srgbClr val="FFFFFF"/>
                </a:solidFill>
              </a:rPr>
              <a:t>Адміністративний </a:t>
            </a:r>
            <a:endParaRPr lang="uk-UA" sz="1800" dirty="0" smtClean="0">
              <a:solidFill>
                <a:srgbClr val="FFFFFF"/>
              </a:solidFill>
            </a:endParaRPr>
          </a:p>
          <a:p>
            <a:pPr marL="127000" lvl="4">
              <a:buClr>
                <a:srgbClr val="FFFFFF"/>
              </a:buClr>
              <a:buSzPts val="16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uk-UA" sz="1600" dirty="0">
                <a:solidFill>
                  <a:srgbClr val="FFFFFF"/>
                </a:solidFill>
              </a:rPr>
              <a:t>Менеджер проекту: досвід та знання фінансів, </a:t>
            </a:r>
            <a:r>
              <a:rPr lang="uk-UA" sz="1600" dirty="0" err="1">
                <a:solidFill>
                  <a:srgbClr val="FFFFFF"/>
                </a:solidFill>
              </a:rPr>
              <a:t>бухобліку</a:t>
            </a:r>
            <a:r>
              <a:rPr lang="uk-UA" sz="1600" dirty="0">
                <a:solidFill>
                  <a:srgbClr val="FFFFFF"/>
                </a:solidFill>
              </a:rPr>
              <a:t>, продажів, маркетингу, </a:t>
            </a:r>
            <a:r>
              <a:rPr lang="uk-UA" sz="1600" dirty="0" smtClean="0">
                <a:solidFill>
                  <a:srgbClr val="FFFFFF"/>
                </a:solidFill>
              </a:rPr>
              <a:t>	виробництва</a:t>
            </a:r>
            <a:r>
              <a:rPr lang="uk-UA" sz="1600" dirty="0">
                <a:solidFill>
                  <a:srgbClr val="FFFFFF"/>
                </a:solidFill>
              </a:rPr>
              <a:t>, стратегічного і оперативного планування, характеристик організацій, </a:t>
            </a:r>
            <a:r>
              <a:rPr lang="uk-UA" sz="1600" dirty="0" smtClean="0">
                <a:solidFill>
                  <a:srgbClr val="FFFFFF"/>
                </a:solidFill>
              </a:rPr>
              <a:t>	персоналу</a:t>
            </a:r>
            <a:r>
              <a:rPr lang="uk-UA" sz="1600" dirty="0">
                <a:solidFill>
                  <a:srgbClr val="FFFFFF"/>
                </a:solidFill>
              </a:rPr>
              <a:t>, адміністративної роботи, взаємовідносин в управлінській діяльності, </a:t>
            </a:r>
            <a:r>
              <a:rPr lang="uk-UA" sz="1600" dirty="0" smtClean="0">
                <a:solidFill>
                  <a:srgbClr val="FFFFFF"/>
                </a:solidFill>
              </a:rPr>
              <a:t>	мотивації</a:t>
            </a:r>
            <a:r>
              <a:rPr lang="uk-UA" sz="1600" dirty="0">
                <a:solidFill>
                  <a:srgbClr val="FFFFFF"/>
                </a:solidFill>
              </a:rPr>
              <a:t>, професійних навичок </a:t>
            </a:r>
            <a:endParaRPr lang="uk" sz="1600" dirty="0">
              <a:solidFill>
                <a:srgbClr val="FFFFFF"/>
              </a:solidFill>
            </a:endParaRPr>
          </a:p>
          <a:p>
            <a:pPr marL="114300" lvl="0">
              <a:buClr>
                <a:srgbClr val="FFFFFF"/>
              </a:buClr>
              <a:buSzPts val="1800"/>
            </a:pPr>
            <a:r>
              <a:rPr lang="en-US" sz="1800" dirty="0" smtClean="0">
                <a:solidFill>
                  <a:srgbClr val="FFFFFF"/>
                </a:solidFill>
              </a:rPr>
              <a:t>2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uk-UA" sz="1800" dirty="0">
                <a:solidFill>
                  <a:srgbClr val="FFFFFF"/>
                </a:solidFill>
              </a:rPr>
              <a:t>Технічний</a:t>
            </a:r>
            <a:endParaRPr lang="ru-RU" sz="1800" dirty="0">
              <a:solidFill>
                <a:srgbClr val="FFFFFF"/>
              </a:solidFill>
            </a:endParaRPr>
          </a:p>
          <a:p>
            <a:pPr marL="127000" lvl="0">
              <a:buClr>
                <a:srgbClr val="FFFFFF"/>
              </a:buClr>
              <a:buSzPts val="16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ru-RU" sz="1800" dirty="0" err="1">
                <a:solidFill>
                  <a:srgbClr val="FFFFFF"/>
                </a:solidFill>
              </a:rPr>
              <a:t>Архітектор</a:t>
            </a:r>
            <a:r>
              <a:rPr lang="ru-RU" sz="1800" dirty="0">
                <a:solidFill>
                  <a:srgbClr val="FFFFFF"/>
                </a:solidFill>
              </a:rPr>
              <a:t>, </a:t>
            </a:r>
            <a:r>
              <a:rPr lang="ru-RU" sz="1800" dirty="0" err="1">
                <a:solidFill>
                  <a:srgbClr val="FFFFFF"/>
                </a:solidFill>
              </a:rPr>
              <a:t>провідний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розробник</a:t>
            </a: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 smtClean="0">
                <a:solidFill>
                  <a:srgbClr val="FFFFFF"/>
                </a:solidFill>
              </a:rPr>
              <a:t>Типи проектних організацій</a:t>
            </a:r>
            <a:endParaRPr sz="3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Повністю проектна</a:t>
            </a:r>
            <a:endParaRPr sz="1800" dirty="0">
              <a:solidFill>
                <a:srgbClr val="FFFFFF"/>
              </a:solidFill>
            </a:endParaRPr>
          </a:p>
          <a:p>
            <a:pPr marL="76200" lvl="8">
              <a:buClr>
                <a:srgbClr val="FFFFFF"/>
              </a:buClr>
              <a:buSzPts val="2400"/>
            </a:pPr>
            <a:r>
              <a:rPr lang="uk" sz="1800" dirty="0" smtClean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smtClean="0">
                <a:solidFill>
                  <a:srgbClr val="FFFFFF"/>
                </a:solidFill>
              </a:rPr>
              <a:t>● </a:t>
            </a:r>
            <a:r>
              <a:rPr lang="uk" sz="1800" dirty="0" smtClean="0">
                <a:solidFill>
                  <a:srgbClr val="FFFFFF"/>
                </a:solidFill>
              </a:rPr>
              <a:t>необмежена влада менеджера проекту</a:t>
            </a:r>
          </a:p>
          <a:p>
            <a:pPr marL="76200" lvl="8">
              <a:buClr>
                <a:srgbClr val="FFFFFF"/>
              </a:buClr>
              <a:buSzPts val="2400"/>
            </a:pPr>
            <a:r>
              <a:rPr lang="uk" sz="1600" dirty="0">
                <a:solidFill>
                  <a:srgbClr val="FFFFFF"/>
                </a:solidFill>
              </a:rPr>
              <a:t>	</a:t>
            </a:r>
            <a:r>
              <a:rPr lang="ru-RU" sz="1600" dirty="0">
                <a:solidFill>
                  <a:srgbClr val="FFFFFF"/>
                </a:solidFill>
              </a:rPr>
              <a:t> </a:t>
            </a:r>
            <a:r>
              <a:rPr lang="ru-RU" sz="1600" dirty="0" smtClean="0">
                <a:solidFill>
                  <a:srgbClr val="FFFFFF"/>
                </a:solidFill>
              </a:rPr>
              <a:t>● </a:t>
            </a:r>
            <a:r>
              <a:rPr lang="ru-RU" sz="1600" dirty="0" err="1" smtClean="0">
                <a:solidFill>
                  <a:srgbClr val="FFFFFF"/>
                </a:solidFill>
              </a:rPr>
              <a:t>повне</a:t>
            </a:r>
            <a:r>
              <a:rPr lang="ru-RU" sz="1600" dirty="0" smtClean="0">
                <a:solidFill>
                  <a:srgbClr val="FFFFFF"/>
                </a:solidFill>
              </a:rPr>
              <a:t> </a:t>
            </a:r>
            <a:r>
              <a:rPr lang="ru-RU" sz="1600" dirty="0" err="1" smtClean="0">
                <a:solidFill>
                  <a:srgbClr val="FFFFFF"/>
                </a:solidFill>
              </a:rPr>
              <a:t>залучення</a:t>
            </a:r>
            <a:endParaRPr lang="ru-RU" sz="1600" dirty="0" smtClean="0">
              <a:solidFill>
                <a:srgbClr val="FFFFFF"/>
              </a:solidFill>
            </a:endParaRPr>
          </a:p>
          <a:p>
            <a:pPr marL="76200" lvl="8">
              <a:buClr>
                <a:srgbClr val="FFFFFF"/>
              </a:buClr>
              <a:buSzPts val="2400"/>
            </a:pPr>
            <a:r>
              <a:rPr lang="uk-UA" sz="1600" dirty="0">
                <a:solidFill>
                  <a:srgbClr val="FFFFFF"/>
                </a:solidFill>
              </a:rPr>
              <a:t>	</a:t>
            </a:r>
            <a:r>
              <a:rPr lang="ru-RU" sz="1600" dirty="0">
                <a:solidFill>
                  <a:srgbClr val="FFFFFF"/>
                </a:solidFill>
              </a:rPr>
              <a:t> </a:t>
            </a:r>
            <a:r>
              <a:rPr lang="ru-RU" sz="1600" dirty="0" smtClean="0">
                <a:solidFill>
                  <a:srgbClr val="FFFFFF"/>
                </a:solidFill>
              </a:rPr>
              <a:t>● конкретна </a:t>
            </a:r>
            <a:r>
              <a:rPr lang="ru-RU" sz="1600" dirty="0" err="1" smtClean="0">
                <a:solidFill>
                  <a:srgbClr val="FFFFFF"/>
                </a:solidFill>
              </a:rPr>
              <a:t>ціль</a:t>
            </a:r>
            <a:endParaRPr sz="1600"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73550" y="80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Зміст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04850" y="828600"/>
            <a:ext cx="8520600" cy="38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 dirty="0">
                <a:solidFill>
                  <a:srgbClr val="FFFFFF"/>
                </a:solidFill>
              </a:rPr>
              <a:t>О</a:t>
            </a:r>
            <a:r>
              <a:rPr lang="uk" dirty="0" smtClean="0">
                <a:solidFill>
                  <a:srgbClr val="FFFFFF"/>
                </a:solidFill>
              </a:rPr>
              <a:t>сновні терміни</a:t>
            </a:r>
            <a:endParaRPr dirty="0"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 dirty="0" smtClean="0">
                <a:solidFill>
                  <a:srgbClr val="FFFFFF"/>
                </a:solidFill>
              </a:rPr>
              <a:t>Управління проектами</a:t>
            </a:r>
            <a:endParaRPr dirty="0" smtClean="0"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 dirty="0" smtClean="0">
                <a:solidFill>
                  <a:srgbClr val="FFFFFF"/>
                </a:solidFill>
              </a:rPr>
              <a:t>Учасники проекту</a:t>
            </a:r>
            <a:endParaRPr dirty="0" smtClean="0"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 dirty="0" smtClean="0">
                <a:solidFill>
                  <a:srgbClr val="FFFFFF"/>
                </a:solidFill>
              </a:rPr>
              <a:t>Типи проектних організацій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PMP</a:t>
            </a:r>
            <a:endParaRPr lang="uk-UA" dirty="0"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uk" dirty="0">
                <a:solidFill>
                  <a:srgbClr val="FFFFFF"/>
                </a:solidFill>
              </a:rPr>
              <a:t>В</a:t>
            </a:r>
            <a:r>
              <a:rPr lang="uk" dirty="0" smtClean="0">
                <a:solidFill>
                  <a:srgbClr val="FFFFFF"/>
                </a:solidFill>
              </a:rPr>
              <a:t>исновок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68239" y="-62929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Функціональна</a:t>
            </a:r>
            <a:endParaRPr lang="uk-UA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2400" dirty="0" smtClean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● </a:t>
            </a:r>
            <a:r>
              <a:rPr lang="ru-RU" sz="1800" dirty="0" err="1">
                <a:solidFill>
                  <a:srgbClr val="FFFFFF"/>
                </a:solidFill>
              </a:rPr>
              <a:t>у</a:t>
            </a:r>
            <a:r>
              <a:rPr lang="ru-RU" sz="1800" dirty="0" err="1" smtClean="0">
                <a:solidFill>
                  <a:srgbClr val="FFFFFF"/>
                </a:solidFill>
              </a:rPr>
              <a:t>груповання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співробітників</a:t>
            </a:r>
            <a:r>
              <a:rPr lang="ru-RU" sz="1800" dirty="0" smtClean="0">
                <a:solidFill>
                  <a:srgbClr val="FFFFFF"/>
                </a:solidFill>
              </a:rPr>
              <a:t> по </a:t>
            </a:r>
            <a:r>
              <a:rPr lang="ru-RU" sz="1800" dirty="0" err="1" smtClean="0">
                <a:solidFill>
                  <a:srgbClr val="FFFFFF"/>
                </a:solidFill>
              </a:rPr>
              <a:t>навичками</a:t>
            </a:r>
            <a:endParaRPr lang="ru-RU" sz="1800" dirty="0" smtClean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1800" dirty="0">
                <a:solidFill>
                  <a:srgbClr val="FFFFFF"/>
                </a:solidFill>
              </a:rPr>
              <a:t>	</a:t>
            </a:r>
            <a:r>
              <a:rPr lang="ru-RU" sz="1800" dirty="0" smtClean="0">
                <a:solidFill>
                  <a:srgbClr val="FFFFFF"/>
                </a:solidFill>
              </a:rPr>
              <a:t>● </a:t>
            </a:r>
            <a:r>
              <a:rPr lang="ru-RU" sz="1800" dirty="0" err="1">
                <a:solidFill>
                  <a:srgbClr val="FFFFFF"/>
                </a:solidFill>
              </a:rPr>
              <a:t>о</a:t>
            </a:r>
            <a:r>
              <a:rPr lang="ru-RU" sz="1800" dirty="0" err="1" smtClean="0">
                <a:solidFill>
                  <a:srgbClr val="FFFFFF"/>
                </a:solidFill>
              </a:rPr>
              <a:t>сновні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рішення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приймаються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функціональними</a:t>
            </a:r>
            <a:r>
              <a:rPr lang="ru-RU" sz="1800" dirty="0" smtClean="0">
                <a:solidFill>
                  <a:srgbClr val="FFFFFF"/>
                </a:solidFill>
              </a:rPr>
              <a:t> менеджерами</a:t>
            </a:r>
          </a:p>
          <a:p>
            <a:pPr marL="76200" lvl="1">
              <a:buClr>
                <a:srgbClr val="FFFFFF"/>
              </a:buClr>
              <a:buSzPts val="24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ru-RU" sz="1800" dirty="0" err="1">
                <a:solidFill>
                  <a:srgbClr val="FFFFFF"/>
                </a:solidFill>
              </a:rPr>
              <a:t>в</a:t>
            </a:r>
            <a:r>
              <a:rPr lang="ru-RU" sz="1800" dirty="0" err="1" smtClean="0">
                <a:solidFill>
                  <a:srgbClr val="FFFFFF"/>
                </a:solidFill>
              </a:rPr>
              <a:t>исока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спеціалізація</a:t>
            </a:r>
            <a:endParaRPr lang="ru-RU" sz="1800" dirty="0" smtClean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1800" dirty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● </a:t>
            </a:r>
            <a:r>
              <a:rPr lang="ru-RU" sz="1800" dirty="0" err="1" smtClean="0">
                <a:solidFill>
                  <a:srgbClr val="FFFFFF"/>
                </a:solidFill>
              </a:rPr>
              <a:t>розбиття</a:t>
            </a:r>
            <a:r>
              <a:rPr lang="ru-RU" sz="1800" dirty="0" smtClean="0">
                <a:solidFill>
                  <a:srgbClr val="FFFFFF"/>
                </a:solidFill>
              </a:rPr>
              <a:t> проекту по </a:t>
            </a:r>
            <a:r>
              <a:rPr lang="ru-RU" sz="1800" dirty="0" err="1" smtClean="0">
                <a:solidFill>
                  <a:srgbClr val="FFFFFF"/>
                </a:solidFill>
              </a:rPr>
              <a:t>групах</a:t>
            </a:r>
            <a:endParaRPr lang="ru-RU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1800" dirty="0" smtClean="0">
                <a:solidFill>
                  <a:srgbClr val="FFFFFF"/>
                </a:solidFill>
              </a:rPr>
              <a:t> </a:t>
            </a:r>
            <a:endParaRPr sz="1800" dirty="0">
              <a:solidFill>
                <a:srgbClr val="FFFF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buClr>
                <a:srgbClr val="FFFFFF"/>
              </a:buClr>
              <a:buSzPts val="2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Матрична</a:t>
            </a:r>
            <a:endParaRPr lang="uk-UA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2400" dirty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● </a:t>
            </a:r>
            <a:r>
              <a:rPr lang="ru-RU" sz="1800" dirty="0" err="1" smtClean="0">
                <a:solidFill>
                  <a:srgbClr val="FFFFFF"/>
                </a:solidFill>
              </a:rPr>
              <a:t>суровий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поділ</a:t>
            </a:r>
            <a:r>
              <a:rPr lang="ru-RU" sz="1800" dirty="0" smtClean="0">
                <a:solidFill>
                  <a:srgbClr val="FFFFFF"/>
                </a:solidFill>
              </a:rPr>
              <a:t> за </a:t>
            </a:r>
            <a:r>
              <a:rPr lang="ru-RU" sz="1800" dirty="0" err="1" smtClean="0">
                <a:solidFill>
                  <a:srgbClr val="FFFFFF"/>
                </a:solidFill>
              </a:rPr>
              <a:t>професією</a:t>
            </a:r>
            <a:endParaRPr lang="ru-RU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1800" dirty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● </a:t>
            </a:r>
            <a:r>
              <a:rPr lang="ru-RU" sz="1800" dirty="0" err="1" smtClean="0">
                <a:solidFill>
                  <a:srgbClr val="FFFFFF"/>
                </a:solidFill>
              </a:rPr>
              <a:t>функціональні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менеджери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забезпечують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адміністративну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частину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роботи</a:t>
            </a:r>
            <a:endParaRPr lang="ru-RU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ru-RU" sz="1800" dirty="0">
                <a:solidFill>
                  <a:srgbClr val="FFFFFF"/>
                </a:solidFill>
              </a:rPr>
              <a:t>	● </a:t>
            </a:r>
            <a:r>
              <a:rPr lang="uk-UA" sz="1800" dirty="0" smtClean="0">
                <a:solidFill>
                  <a:srgbClr val="FFFFFF"/>
                </a:solidFill>
              </a:rPr>
              <a:t>менеджери проектів займаються замовниками і проектом</a:t>
            </a:r>
            <a:endParaRPr lang="ru-RU" sz="18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361950" lvl="0" indent="-285750">
              <a:buClr>
                <a:srgbClr val="FFFFFF"/>
              </a:buClr>
              <a:buSzPts val="24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Типи матричних організацій</a:t>
            </a:r>
            <a:endParaRPr lang="uk-UA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2400" dirty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● </a:t>
            </a:r>
            <a:r>
              <a:rPr lang="ru-RU" sz="1800" dirty="0" err="1" smtClean="0">
                <a:solidFill>
                  <a:srgbClr val="FFFFFF"/>
                </a:solidFill>
              </a:rPr>
              <a:t>слабка</a:t>
            </a:r>
            <a:endParaRPr lang="ru-RU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uk-UA" sz="1800" dirty="0">
                <a:solidFill>
                  <a:srgbClr val="FFFFFF"/>
                </a:solidFill>
              </a:rPr>
              <a:t>	</a:t>
            </a:r>
            <a:r>
              <a:rPr lang="ru-RU" sz="1800" dirty="0">
                <a:solidFill>
                  <a:srgbClr val="FFFFFF"/>
                </a:solidFill>
              </a:rPr>
              <a:t>● </a:t>
            </a:r>
            <a:r>
              <a:rPr lang="ru-RU" sz="1800" dirty="0" err="1" smtClean="0">
                <a:solidFill>
                  <a:srgbClr val="FFFFFF"/>
                </a:solidFill>
              </a:rPr>
              <a:t>збалансована</a:t>
            </a:r>
            <a:endParaRPr lang="ru-RU" sz="1800" dirty="0">
              <a:solidFill>
                <a:srgbClr val="FFFFFF"/>
              </a:solidFill>
            </a:endParaRPr>
          </a:p>
          <a:p>
            <a:pPr marL="76200" lvl="1">
              <a:buClr>
                <a:srgbClr val="FFFFFF"/>
              </a:buClr>
              <a:buSzPts val="2400"/>
            </a:pPr>
            <a:r>
              <a:rPr lang="ru-RU" sz="1800" dirty="0">
                <a:solidFill>
                  <a:srgbClr val="FFFFFF"/>
                </a:solidFill>
              </a:rPr>
              <a:t>	● </a:t>
            </a:r>
            <a:r>
              <a:rPr lang="uk-UA" sz="1800" dirty="0" smtClean="0">
                <a:solidFill>
                  <a:srgbClr val="FFFFFF"/>
                </a:solidFill>
              </a:rPr>
              <a:t>сильна</a:t>
            </a:r>
            <a:endParaRPr lang="ru-RU" sz="1800" dirty="0">
              <a:solidFill>
                <a:srgbClr val="FFFF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0" y="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 smtClean="0">
                <a:solidFill>
                  <a:srgbClr val="FFFFFF"/>
                </a:solidFill>
              </a:rPr>
              <a:t>Екзамен </a:t>
            </a:r>
            <a:r>
              <a:rPr lang="en-US" sz="2400" dirty="0" smtClean="0">
                <a:solidFill>
                  <a:srgbClr val="FFFFFF"/>
                </a:solidFill>
              </a:rPr>
              <a:t>PMP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30200">
              <a:buClr>
                <a:srgbClr val="FFFFFF"/>
              </a:buClr>
              <a:buSzPts val="1600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Project Management </a:t>
            </a:r>
            <a:r>
              <a:rPr lang="en-US" sz="1600" dirty="0" smtClean="0">
                <a:solidFill>
                  <a:srgbClr val="FFFFFF"/>
                </a:solidFill>
              </a:rPr>
              <a:t>Professional</a:t>
            </a:r>
            <a:endParaRPr sz="1600" dirty="0" smtClean="0">
              <a:solidFill>
                <a:srgbClr val="FFFFFF"/>
              </a:solidFill>
            </a:endParaRPr>
          </a:p>
          <a:p>
            <a:pPr marL="1828800" indent="-330200">
              <a:buClr>
                <a:srgbClr val="FFFFFF"/>
              </a:buClr>
              <a:buSzPts val="1600"/>
              <a:buChar char="○"/>
            </a:pPr>
            <a:r>
              <a:rPr lang="ru-RU" sz="1600" dirty="0" err="1">
                <a:solidFill>
                  <a:srgbClr val="FFFFFF"/>
                </a:solidFill>
              </a:rPr>
              <a:t>с</a:t>
            </a:r>
            <a:r>
              <a:rPr lang="ru-RU" sz="1600" dirty="0" err="1" smtClean="0">
                <a:solidFill>
                  <a:srgbClr val="FFFFFF"/>
                </a:solidFill>
              </a:rPr>
              <a:t>ертифікація</a:t>
            </a:r>
            <a:r>
              <a:rPr lang="ru-RU" sz="1600" dirty="0" smtClean="0">
                <a:solidFill>
                  <a:srgbClr val="FFFFFF"/>
                </a:solidFill>
              </a:rPr>
              <a:t> </a:t>
            </a:r>
            <a:r>
              <a:rPr lang="ru-RU" sz="1600" dirty="0" err="1" smtClean="0">
                <a:solidFill>
                  <a:srgbClr val="FFFFFF"/>
                </a:solidFill>
              </a:rPr>
              <a:t>від</a:t>
            </a:r>
            <a:r>
              <a:rPr lang="ru-RU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PMI </a:t>
            </a:r>
            <a:endParaRPr lang="uk-UA" sz="1600" dirty="0" smtClean="0">
              <a:solidFill>
                <a:srgbClr val="FFFFFF"/>
              </a:solidFill>
            </a:endParaRPr>
          </a:p>
          <a:p>
            <a:pPr marL="1828800" indent="-330200">
              <a:buClr>
                <a:srgbClr val="FFFFFF"/>
              </a:buClr>
              <a:buSzPts val="1600"/>
              <a:buChar char="○"/>
            </a:pPr>
            <a:r>
              <a:rPr lang="en-US" sz="1600" dirty="0">
                <a:solidFill>
                  <a:srgbClr val="FFFFFF"/>
                </a:solidFill>
              </a:rPr>
              <a:t>ISO 9001 (2001 </a:t>
            </a:r>
            <a:r>
              <a:rPr lang="ru-RU" sz="1600" dirty="0">
                <a:solidFill>
                  <a:srgbClr val="FFFFFF"/>
                </a:solidFill>
              </a:rPr>
              <a:t>г</a:t>
            </a:r>
            <a:r>
              <a:rPr lang="ru-RU" sz="1600" dirty="0" smtClean="0">
                <a:solidFill>
                  <a:srgbClr val="FFFFFF"/>
                </a:solidFill>
              </a:rPr>
              <a:t>.)</a:t>
            </a:r>
          </a:p>
          <a:p>
            <a:pPr marL="1828800" indent="-330200">
              <a:buClr>
                <a:srgbClr val="FFFFFF"/>
              </a:buClr>
              <a:buSzPts val="1600"/>
              <a:buChar char="○"/>
            </a:pPr>
            <a:r>
              <a:rPr lang="ru-RU" sz="1600" dirty="0">
                <a:solidFill>
                  <a:srgbClr val="FFFFFF"/>
                </a:solidFill>
              </a:rPr>
              <a:t>сам </a:t>
            </a:r>
            <a:r>
              <a:rPr lang="ru-RU" sz="1600" dirty="0" err="1" smtClean="0">
                <a:solidFill>
                  <a:srgbClr val="FFFFFF"/>
                </a:solidFill>
              </a:rPr>
              <a:t>процес</a:t>
            </a:r>
            <a:r>
              <a:rPr lang="ru-RU" sz="1600" dirty="0" smtClean="0">
                <a:solidFill>
                  <a:srgbClr val="FFFFFF"/>
                </a:solidFill>
              </a:rPr>
              <a:t> </a:t>
            </a:r>
            <a:r>
              <a:rPr lang="ru-RU" sz="1600" dirty="0" err="1" smtClean="0">
                <a:solidFill>
                  <a:srgbClr val="FFFFFF"/>
                </a:solidFill>
              </a:rPr>
              <a:t>відповідає</a:t>
            </a:r>
            <a:r>
              <a:rPr lang="ru-RU" sz="1600" dirty="0" smtClean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ISO 9000:2000 </a:t>
            </a:r>
            <a:endParaRPr lang="ru-RU" sz="1600" dirty="0" smtClean="0">
              <a:solidFill>
                <a:srgbClr val="FFFFFF"/>
              </a:solidFill>
            </a:endParaRPr>
          </a:p>
          <a:p>
            <a:pPr marL="1498600">
              <a:buClr>
                <a:srgbClr val="FFFFFF"/>
              </a:buClr>
              <a:buSzPts val="1600"/>
            </a:pPr>
            <a:endParaRPr lang="ru-RU" sz="1600" dirty="0" smtClean="0">
              <a:solidFill>
                <a:srgbClr val="FFFFFF"/>
              </a:solidFill>
            </a:endParaRPr>
          </a:p>
          <a:p>
            <a:pPr marL="457200" lvl="0" indent="-330200">
              <a:buClr>
                <a:srgbClr val="FFFFFF"/>
              </a:buClr>
              <a:buSzPts val="1600"/>
              <a:buChar char="●"/>
            </a:pPr>
            <a:r>
              <a:rPr lang="uk-UA" sz="1600" dirty="0" smtClean="0">
                <a:solidFill>
                  <a:srgbClr val="FFFFFF"/>
                </a:solidFill>
              </a:rPr>
              <a:t>Вимоги для отримання сертифікату</a:t>
            </a:r>
            <a:endParaRPr lang="en-US" sz="1600" dirty="0">
              <a:solidFill>
                <a:srgbClr val="FFFFFF"/>
              </a:solidFill>
            </a:endParaRPr>
          </a:p>
          <a:p>
            <a:pPr marL="1828800" indent="-330200">
              <a:buClr>
                <a:srgbClr val="FFFFFF"/>
              </a:buClr>
              <a:buSzPts val="1600"/>
              <a:buChar char="○"/>
            </a:pPr>
            <a:r>
              <a:rPr lang="uk-UA" sz="1600" dirty="0">
                <a:solidFill>
                  <a:srgbClr val="FFFFFF"/>
                </a:solidFill>
              </a:rPr>
              <a:t>с</a:t>
            </a:r>
            <a:r>
              <a:rPr lang="uk-UA" sz="1600" dirty="0" smtClean="0">
                <a:solidFill>
                  <a:srgbClr val="FFFFFF"/>
                </a:solidFill>
              </a:rPr>
              <a:t>тупінь бакалавра і 4500 годин досвіду за 6 років або без ступеня і 7500 годин в останні 8 років</a:t>
            </a:r>
            <a:endParaRPr lang="en-US" sz="1600" dirty="0">
              <a:solidFill>
                <a:srgbClr val="FFFFFF"/>
              </a:solidFill>
            </a:endParaRPr>
          </a:p>
          <a:p>
            <a:pPr marL="1828800" indent="-330200">
              <a:buClr>
                <a:srgbClr val="FFFFFF"/>
              </a:buClr>
              <a:buSzPts val="1600"/>
              <a:buChar char="○"/>
            </a:pPr>
            <a:r>
              <a:rPr lang="uk-UA" sz="1600" dirty="0" smtClean="0">
                <a:solidFill>
                  <a:srgbClr val="FFFFFF"/>
                </a:solidFill>
              </a:rPr>
              <a:t>35 годин навчання управлінню проектами – будь-які (включаючи дистанційні), без терміну давності</a:t>
            </a:r>
            <a:endParaRPr lang="ru-RU" sz="1600" dirty="0">
              <a:solidFill>
                <a:srgbClr val="FFFFFF"/>
              </a:solidFill>
            </a:endParaRPr>
          </a:p>
          <a:p>
            <a:pPr marL="1828800" indent="-330200">
              <a:buClr>
                <a:srgbClr val="FFFFFF"/>
              </a:buClr>
              <a:buSzPts val="1600"/>
              <a:buFont typeface="Arial"/>
              <a:buChar char="○"/>
            </a:pPr>
            <a:r>
              <a:rPr lang="uk-UA" sz="1600" dirty="0" smtClean="0">
                <a:solidFill>
                  <a:srgbClr val="FFFFFF"/>
                </a:solidFill>
              </a:rPr>
              <a:t>для продовження сертифікату – набрати 60 балів професійного розвитку за 3 роки</a:t>
            </a:r>
            <a:endParaRPr dirty="0">
              <a:solidFill>
                <a:srgbClr val="FFFF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0" y="0"/>
            <a:ext cx="9144000" cy="508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2800" dirty="0" smtClean="0">
                <a:solidFill>
                  <a:srgbClr val="FFFFFF"/>
                </a:solidFill>
              </a:rPr>
              <a:t>Задачі </a:t>
            </a:r>
            <a:r>
              <a:rPr lang="en-US" sz="2800" dirty="0" smtClean="0">
                <a:solidFill>
                  <a:srgbClr val="FFFFFF"/>
                </a:solidFill>
              </a:rPr>
              <a:t>PMP</a:t>
            </a:r>
            <a:r>
              <a:rPr lang="uk-UA" sz="2800" dirty="0" smtClean="0">
                <a:solidFill>
                  <a:srgbClr val="FFFFFF"/>
                </a:solidFill>
              </a:rPr>
              <a:t> (кодекс професійної етики)</a:t>
            </a:r>
            <a:endParaRPr sz="2800" dirty="0">
              <a:solidFill>
                <a:srgbClr val="FFFFFF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lang="uk" sz="1600" dirty="0" smtClean="0">
              <a:solidFill>
                <a:srgbClr val="FFFFFF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lang="uk" sz="1600" dirty="0">
              <a:solidFill>
                <a:srgbClr val="FFFFFF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-UA" sz="1600" dirty="0" smtClean="0">
                <a:solidFill>
                  <a:srgbClr val="FFFFFF"/>
                </a:solidFill>
              </a:rPr>
              <a:t>Чесність і професіоналізм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-UA" sz="1600" dirty="0" smtClean="0">
                <a:solidFill>
                  <a:srgbClr val="FFFFFF"/>
                </a:solidFill>
              </a:rPr>
              <a:t>Вносити внесок в базу знань управління проектами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-UA" sz="1600" dirty="0" smtClean="0">
                <a:solidFill>
                  <a:srgbClr val="FFFFFF"/>
                </a:solidFill>
              </a:rPr>
              <a:t>Підвищувати особисту компетентність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uk-UA" sz="1600" dirty="0" smtClean="0">
                <a:solidFill>
                  <a:srgbClr val="FFFFFF"/>
                </a:solidFill>
              </a:rPr>
              <a:t>Взаємодіяти з учасниками проекту і командою </a:t>
            </a:r>
            <a:r>
              <a:rPr lang="uk-UA" sz="1600" dirty="0" err="1" smtClean="0">
                <a:solidFill>
                  <a:srgbClr val="FFFFFF"/>
                </a:solidFill>
              </a:rPr>
              <a:t>професійно</a:t>
            </a:r>
            <a:r>
              <a:rPr lang="uk-UA" sz="1600" dirty="0" smtClean="0">
                <a:solidFill>
                  <a:srgbClr val="FFFFFF"/>
                </a:solidFill>
              </a:rPr>
              <a:t> і на принципах співпраці, поважаючи особисті, етнічні та культурні відмінності</a:t>
            </a: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dirty="0">
                <a:solidFill>
                  <a:srgbClr val="FFFFFF"/>
                </a:solidFill>
              </a:rPr>
              <a:t>Висновок</a:t>
            </a:r>
            <a:endParaRPr sz="30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Розглянуто основні завдання та </a:t>
            </a:r>
            <a:r>
              <a:rPr lang="uk" sz="1800" dirty="0" smtClean="0">
                <a:solidFill>
                  <a:srgbClr val="FFFFFF"/>
                </a:solidFill>
              </a:rPr>
              <a:t>напрямки управління проектами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 smtClean="0">
                <a:solidFill>
                  <a:srgbClr val="FFFFFF"/>
                </a:solidFill>
              </a:rPr>
              <a:t>Названо основні стандарти на управління проектами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 smtClean="0">
                <a:solidFill>
                  <a:srgbClr val="FFFFFF"/>
                </a:solidFill>
              </a:rPr>
              <a:t>Розглянуто життєвий цикл і складові проекту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FFFFFF"/>
                </a:solidFill>
              </a:rPr>
              <a:t>	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0" y="60450"/>
            <a:ext cx="91440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dirty="0">
                <a:solidFill>
                  <a:srgbClr val="FFFFFF"/>
                </a:solidFill>
              </a:rPr>
              <a:t>Література</a:t>
            </a:r>
            <a:endParaRPr sz="30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Керівництво до зводу знань з управління проектами (Guide to the Project Management Body of Knowledge). PMI, 2004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М.Ньюел Управління проектами для професіоналів.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Керівництво з підготовки до здачі сертифікаційного іспиту PMP. Кудіц-Образ, Москва, 2006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Guide to the Software Engineering Body of Knowledge. A project of the IEEE Computer Society Professional Practices Committee, 2004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Том ДеМарко, Тімоті </a:t>
            </a:r>
            <a:r>
              <a:rPr lang="uk" sz="1800" dirty="0" smtClean="0">
                <a:solidFill>
                  <a:srgbClr val="FFFFFF"/>
                </a:solidFill>
              </a:rPr>
              <a:t>Лістер. </a:t>
            </a:r>
            <a:r>
              <a:rPr lang="uk" sz="1800" smtClean="0">
                <a:solidFill>
                  <a:srgbClr val="FFFFFF"/>
                </a:solidFill>
              </a:rPr>
              <a:t>Людський фактор: успішні проекти і команди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uk" sz="1800" dirty="0">
                <a:solidFill>
                  <a:srgbClr val="FFFFFF"/>
                </a:solidFill>
              </a:rPr>
              <a:t>Панкаж Джалота Управління програмним проектом на практиці. Лорі, 2005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FFFFFF"/>
                </a:solidFill>
              </a:rPr>
              <a:t>	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/>
              <a:t>Проект</a:t>
            </a:r>
            <a:endParaRPr sz="36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1163950"/>
            <a:ext cx="85206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 smtClean="0">
                <a:solidFill>
                  <a:srgbClr val="FFFFFF"/>
                </a:solidFill>
              </a:rPr>
              <a:t>1. Проект – тимчасове підприємство для створення унікальних продуктів, послуг або результатів.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 smtClean="0">
                <a:solidFill>
                  <a:srgbClr val="FFFFFF"/>
                </a:solidFill>
              </a:rPr>
              <a:t>2. Тимчасове – має початок (приняття рішень, статут, накопичення коштів) і кінець (досягнення цілей або відмова від продовження проекту)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/>
            <a:r>
              <a:rPr lang="uk" sz="1800" dirty="0" smtClean="0">
                <a:solidFill>
                  <a:srgbClr val="FFFFFF"/>
                </a:solidFill>
              </a:rPr>
              <a:t>3.Унікальність має на увазі необхідність окремого планування (немає точних аналогів на даний момент)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136875" y="319100"/>
            <a:ext cx="4395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 smtClean="0">
                <a:solidFill>
                  <a:srgbClr val="FFFFFF"/>
                </a:solidFill>
              </a:rPr>
              <a:t>Ієрархія проектів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21325" y="9005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30" y="900500"/>
            <a:ext cx="6713959" cy="373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/>
              <a:t>Керування </a:t>
            </a:r>
            <a:r>
              <a:rPr lang="ru-RU" sz="3600" dirty="0" smtClean="0"/>
              <a:t>проектами</a:t>
            </a:r>
            <a:endParaRPr sz="36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rgbClr val="FFFFFF"/>
                </a:solidFill>
              </a:rPr>
              <a:t>Управління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>
                <a:solidFill>
                  <a:srgbClr val="FFFFFF"/>
                </a:solidFill>
              </a:rPr>
              <a:t>проектами (</a:t>
            </a:r>
            <a:r>
              <a:rPr lang="ru-RU" sz="1800" dirty="0" err="1">
                <a:solidFill>
                  <a:srgbClr val="FFFFFF"/>
                </a:solidFill>
              </a:rPr>
              <a:t>Project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Management</a:t>
            </a:r>
            <a:r>
              <a:rPr lang="ru-RU" sz="1800" dirty="0">
                <a:solidFill>
                  <a:srgbClr val="FFFFFF"/>
                </a:solidFill>
              </a:rPr>
              <a:t>) - </a:t>
            </a:r>
            <a:r>
              <a:rPr lang="ru-RU" sz="1800" dirty="0" err="1">
                <a:solidFill>
                  <a:srgbClr val="FFFFFF"/>
                </a:solidFill>
              </a:rPr>
              <a:t>процес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управління</a:t>
            </a:r>
            <a:r>
              <a:rPr lang="ru-RU" sz="1800" dirty="0">
                <a:solidFill>
                  <a:srgbClr val="FFFFFF"/>
                </a:solidFill>
              </a:rPr>
              <a:t> і </a:t>
            </a:r>
            <a:r>
              <a:rPr lang="ru-RU" sz="1800" dirty="0" err="1">
                <a:solidFill>
                  <a:srgbClr val="FFFFFF"/>
                </a:solidFill>
              </a:rPr>
              <a:t>одночасно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назва</a:t>
            </a:r>
            <a:r>
              <a:rPr lang="ru-RU" sz="1800" dirty="0">
                <a:solidFill>
                  <a:srgbClr val="FFFFFF"/>
                </a:solidFill>
              </a:rPr>
              <a:t> самого методу</a:t>
            </a:r>
            <a:endParaRPr lang="uk" sz="1800" dirty="0" smtClean="0">
              <a:solidFill>
                <a:srgbClr val="FFFFFF"/>
              </a:solidFill>
            </a:endParaRPr>
          </a:p>
          <a:p>
            <a:pPr lvl="0" algn="l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</a:rPr>
              <a:t>PMBOK</a:t>
            </a:r>
            <a:r>
              <a:rPr lang="ru-RU" sz="1800" dirty="0">
                <a:solidFill>
                  <a:srgbClr val="FFFFFF"/>
                </a:solidFill>
              </a:rPr>
              <a:t>: </a:t>
            </a:r>
            <a:r>
              <a:rPr lang="ru-RU" sz="1800" dirty="0" err="1">
                <a:solidFill>
                  <a:srgbClr val="FFFFFF"/>
                </a:solidFill>
              </a:rPr>
              <a:t>Управління</a:t>
            </a:r>
            <a:r>
              <a:rPr lang="ru-RU" sz="1800" dirty="0">
                <a:solidFill>
                  <a:srgbClr val="FFFFFF"/>
                </a:solidFill>
              </a:rPr>
              <a:t> проектами є </a:t>
            </a:r>
            <a:r>
              <a:rPr lang="ru-RU" sz="1800" dirty="0" err="1">
                <a:solidFill>
                  <a:srgbClr val="FFFFFF"/>
                </a:solidFill>
              </a:rPr>
              <a:t>додатком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знань</a:t>
            </a:r>
            <a:r>
              <a:rPr lang="ru-RU" sz="1800" dirty="0">
                <a:solidFill>
                  <a:srgbClr val="FFFFFF"/>
                </a:solidFill>
              </a:rPr>
              <a:t>, </a:t>
            </a:r>
            <a:r>
              <a:rPr lang="ru-RU" sz="1800" dirty="0" err="1">
                <a:solidFill>
                  <a:srgbClr val="FFFFFF"/>
                </a:solidFill>
              </a:rPr>
              <a:t>навичок</a:t>
            </a:r>
            <a:r>
              <a:rPr lang="ru-RU" sz="1800" dirty="0">
                <a:solidFill>
                  <a:srgbClr val="FFFFFF"/>
                </a:solidFill>
              </a:rPr>
              <a:t>, </a:t>
            </a:r>
            <a:r>
              <a:rPr lang="ru-RU" sz="1800" dirty="0" err="1">
                <a:solidFill>
                  <a:srgbClr val="FFFFFF"/>
                </a:solidFill>
              </a:rPr>
              <a:t>інструментів</a:t>
            </a:r>
            <a:r>
              <a:rPr lang="ru-RU" sz="1800" dirty="0">
                <a:solidFill>
                  <a:srgbClr val="FFFFFF"/>
                </a:solidFill>
              </a:rPr>
              <a:t> і </a:t>
            </a:r>
            <a:r>
              <a:rPr lang="ru-RU" sz="1800" dirty="0" err="1">
                <a:solidFill>
                  <a:srgbClr val="FFFFFF"/>
                </a:solidFill>
              </a:rPr>
              <a:t>методів</a:t>
            </a:r>
            <a:r>
              <a:rPr lang="ru-RU" sz="1800" dirty="0">
                <a:solidFill>
                  <a:srgbClr val="FFFFFF"/>
                </a:solidFill>
              </a:rPr>
              <a:t> до </a:t>
            </a:r>
            <a:r>
              <a:rPr lang="ru-RU" sz="1800" dirty="0" err="1">
                <a:solidFill>
                  <a:srgbClr val="FFFFFF"/>
                </a:solidFill>
              </a:rPr>
              <a:t>операцій</a:t>
            </a:r>
            <a:r>
              <a:rPr lang="ru-RU" sz="1800" dirty="0">
                <a:solidFill>
                  <a:srgbClr val="FFFFFF"/>
                </a:solidFill>
              </a:rPr>
              <a:t> проекту для </a:t>
            </a:r>
            <a:r>
              <a:rPr lang="ru-RU" sz="1800" dirty="0" err="1">
                <a:solidFill>
                  <a:srgbClr val="FFFFFF"/>
                </a:solidFill>
              </a:rPr>
              <a:t>задоволення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вимог</a:t>
            </a:r>
            <a:r>
              <a:rPr lang="ru-RU" sz="1800" dirty="0">
                <a:solidFill>
                  <a:srgbClr val="FFFFFF"/>
                </a:solidFill>
              </a:rPr>
              <a:t>, </a:t>
            </a:r>
            <a:r>
              <a:rPr lang="ru-RU" sz="1800" dirty="0" err="1">
                <a:solidFill>
                  <a:srgbClr val="FFFFFF"/>
                </a:solidFill>
              </a:rPr>
              <a:t>що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пред'являються</a:t>
            </a:r>
            <a:r>
              <a:rPr lang="ru-RU" sz="1800" dirty="0">
                <a:solidFill>
                  <a:srgbClr val="FFFFFF"/>
                </a:solidFill>
              </a:rPr>
              <a:t> до </a:t>
            </a:r>
            <a:r>
              <a:rPr lang="ru-RU" sz="1800" dirty="0" smtClean="0">
                <a:solidFill>
                  <a:srgbClr val="FFFFFF"/>
                </a:solidFill>
              </a:rPr>
              <a:t>проекту</a:t>
            </a:r>
          </a:p>
          <a:p>
            <a:pPr lvl="0" algn="l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</a:rPr>
              <a:t>Не </a:t>
            </a:r>
            <a:r>
              <a:rPr lang="ru-RU" sz="1800" dirty="0" err="1" smtClean="0">
                <a:solidFill>
                  <a:srgbClr val="FFFFFF"/>
                </a:solidFill>
              </a:rPr>
              <a:t>явля</a:t>
            </a:r>
            <a:r>
              <a:rPr lang="uk-UA" sz="1800" dirty="0" err="1" smtClean="0">
                <a:solidFill>
                  <a:srgbClr val="FFFFFF"/>
                </a:solidFill>
              </a:rPr>
              <a:t>ється</a:t>
            </a:r>
            <a:r>
              <a:rPr lang="uk-UA" sz="1800" dirty="0" smtClean="0">
                <a:solidFill>
                  <a:srgbClr val="FFFFFF"/>
                </a:solidFill>
              </a:rPr>
              <a:t> точною наукою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 smtClean="0"/>
              <a:t>Стандарти керування проектами</a:t>
            </a:r>
            <a:endParaRPr sz="36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-RU" sz="1800" dirty="0" err="1" smtClean="0">
                <a:solidFill>
                  <a:srgbClr val="FFFFFF"/>
                </a:solidFill>
              </a:rPr>
              <a:t>Відомі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стандарти</a:t>
            </a:r>
            <a:r>
              <a:rPr lang="ru-RU" sz="1800" dirty="0">
                <a:solidFill>
                  <a:srgbClr val="FFFFFF"/>
                </a:solidFill>
              </a:rPr>
              <a:t> і </a:t>
            </a:r>
            <a:r>
              <a:rPr lang="ru-RU" sz="1800" dirty="0" err="1">
                <a:solidFill>
                  <a:srgbClr val="FFFFFF"/>
                </a:solidFill>
              </a:rPr>
              <a:t>керівництва</a:t>
            </a:r>
            <a:endParaRPr lang="ru-RU" sz="1800" dirty="0">
              <a:solidFill>
                <a:srgbClr val="FFFFFF"/>
              </a:solidFill>
            </a:endParaRPr>
          </a:p>
          <a:p>
            <a:pPr marL="596900" lvl="1" indent="0" algn="l">
              <a:buClr>
                <a:srgbClr val="FFFFFF"/>
              </a:buClr>
              <a:buSzPts val="18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en-US" sz="1800" dirty="0">
                <a:solidFill>
                  <a:srgbClr val="FFFFFF"/>
                </a:solidFill>
              </a:rPr>
              <a:t>APM Body Of Knowledge (</a:t>
            </a:r>
            <a:r>
              <a:rPr lang="ru-RU" sz="1800" dirty="0" err="1">
                <a:solidFill>
                  <a:srgbClr val="FFFFFF"/>
                </a:solidFill>
              </a:rPr>
              <a:t>Асоціація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управління</a:t>
            </a:r>
            <a:r>
              <a:rPr lang="ru-RU" sz="1800" dirty="0">
                <a:solidFill>
                  <a:srgbClr val="FFFFFF"/>
                </a:solidFill>
              </a:rPr>
              <a:t> проектами, </a:t>
            </a:r>
            <a:r>
              <a:rPr lang="ru-RU" sz="1800" dirty="0" smtClean="0">
                <a:solidFill>
                  <a:srgbClr val="FFFFFF"/>
                </a:solidFill>
              </a:rPr>
              <a:t>		   </a:t>
            </a:r>
            <a:r>
              <a:rPr lang="ru-RU" sz="1800" dirty="0" err="1" smtClean="0">
                <a:solidFill>
                  <a:srgbClr val="FFFFFF"/>
                </a:solidFill>
              </a:rPr>
              <a:t>Великобританія</a:t>
            </a:r>
            <a:r>
              <a:rPr lang="ru-RU" sz="1800" dirty="0">
                <a:solidFill>
                  <a:srgbClr val="FFFFFF"/>
                </a:solidFill>
              </a:rPr>
              <a:t>)</a:t>
            </a:r>
          </a:p>
          <a:p>
            <a:pPr marL="114300" lvl="0" indent="0" algn="l">
              <a:buClr>
                <a:srgbClr val="FFFFFF"/>
              </a:buClr>
              <a:buSzPts val="18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en-US" sz="1800" dirty="0">
                <a:solidFill>
                  <a:srgbClr val="FFFFFF"/>
                </a:solidFill>
              </a:rPr>
              <a:t>PMI PMBOK (</a:t>
            </a:r>
            <a:r>
              <a:rPr lang="ru-RU" sz="1800" dirty="0" err="1">
                <a:solidFill>
                  <a:srgbClr val="FFFFFF"/>
                </a:solidFill>
              </a:rPr>
              <a:t>Інститут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управління</a:t>
            </a:r>
            <a:r>
              <a:rPr lang="ru-RU" sz="1800" dirty="0">
                <a:solidFill>
                  <a:srgbClr val="FFFFFF"/>
                </a:solidFill>
              </a:rPr>
              <a:t> проектами, США)</a:t>
            </a:r>
          </a:p>
          <a:p>
            <a:pPr marL="114300" lvl="0" indent="0" algn="l">
              <a:buClr>
                <a:srgbClr val="FFFFFF"/>
              </a:buClr>
              <a:buSzPts val="18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en-US" sz="1800" dirty="0">
                <a:solidFill>
                  <a:srgbClr val="FFFFFF"/>
                </a:solidFill>
              </a:rPr>
              <a:t>Guide to the Software Engineering Body of Knowledge (SWEBOK)</a:t>
            </a:r>
          </a:p>
          <a:p>
            <a:pPr marL="114300" lvl="0" indent="0" algn="l">
              <a:buClr>
                <a:srgbClr val="FFFFFF"/>
              </a:buClr>
              <a:buSzPts val="1800"/>
            </a:pPr>
            <a:r>
              <a:rPr lang="uk-UA" sz="1800" dirty="0" smtClean="0">
                <a:solidFill>
                  <a:srgbClr val="FFFFFF"/>
                </a:solidFill>
              </a:rPr>
              <a:t>2.   </a:t>
            </a:r>
            <a:r>
              <a:rPr lang="ru-RU" sz="1800" dirty="0" err="1" smtClean="0">
                <a:solidFill>
                  <a:srgbClr val="FFFFFF"/>
                </a:solidFill>
              </a:rPr>
              <a:t>Завдання</a:t>
            </a:r>
            <a:endParaRPr lang="ru-RU" sz="1800" dirty="0">
              <a:solidFill>
                <a:srgbClr val="FFFFFF"/>
              </a:solidFill>
            </a:endParaRPr>
          </a:p>
          <a:p>
            <a:pPr marL="114300" lvl="0" indent="0" algn="l">
              <a:buClr>
                <a:srgbClr val="FFFFFF"/>
              </a:buClr>
              <a:buSzPts val="18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ru-RU" sz="1800" dirty="0" err="1" smtClean="0">
                <a:solidFill>
                  <a:srgbClr val="FFFFFF"/>
                </a:solidFill>
              </a:rPr>
              <a:t>Кращі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>
                <a:solidFill>
                  <a:srgbClr val="FFFFFF"/>
                </a:solidFill>
              </a:rPr>
              <a:t>практики</a:t>
            </a:r>
          </a:p>
          <a:p>
            <a:pPr marL="114300" lvl="0" indent="0" algn="l">
              <a:buClr>
                <a:srgbClr val="FFFFFF"/>
              </a:buClr>
              <a:buSzPts val="18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ru-RU" sz="1800" dirty="0" err="1">
                <a:solidFill>
                  <a:srgbClr val="FFFFFF"/>
                </a:solidFill>
              </a:rPr>
              <a:t>Взаємодія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фахівців</a:t>
            </a:r>
            <a:endParaRPr lang="ru-RU" sz="1800" dirty="0">
              <a:solidFill>
                <a:srgbClr val="FFFFFF"/>
              </a:solidFill>
            </a:endParaRPr>
          </a:p>
          <a:p>
            <a:pPr marL="114300" lvl="0" indent="0" algn="l">
              <a:buClr>
                <a:srgbClr val="FFFFFF"/>
              </a:buClr>
              <a:buSzPts val="1800"/>
            </a:pPr>
            <a:r>
              <a:rPr lang="ru-RU" sz="1800" dirty="0" smtClean="0">
                <a:solidFill>
                  <a:srgbClr val="FFFFFF"/>
                </a:solidFill>
              </a:rPr>
              <a:t>	● </a:t>
            </a:r>
            <a:r>
              <a:rPr lang="ru-RU" sz="1800" dirty="0" err="1" smtClean="0">
                <a:solidFill>
                  <a:srgbClr val="FFFFFF"/>
                </a:solidFill>
              </a:rPr>
              <a:t>Сертифікація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311700" y="206049"/>
            <a:ext cx="8520600" cy="119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 err="1" smtClean="0"/>
              <a:t>Керівництво</a:t>
            </a:r>
            <a:r>
              <a:rPr lang="ru-RU" sz="3600" dirty="0" smtClean="0"/>
              <a:t> </a:t>
            </a:r>
            <a:r>
              <a:rPr lang="ru-RU" sz="3600" dirty="0"/>
              <a:t>до </a:t>
            </a:r>
            <a:r>
              <a:rPr lang="ru-RU" sz="3600" dirty="0" err="1" smtClean="0"/>
              <a:t>інженерії</a:t>
            </a:r>
            <a:r>
              <a:rPr lang="ru-RU" sz="3600" dirty="0" smtClean="0"/>
              <a:t> </a:t>
            </a:r>
            <a:r>
              <a:rPr lang="ru-RU" sz="3600" dirty="0" err="1"/>
              <a:t>програмного</a:t>
            </a:r>
            <a:r>
              <a:rPr lang="ru-RU" sz="3600" dirty="0"/>
              <a:t> </a:t>
            </a:r>
            <a:r>
              <a:rPr lang="ru-RU" sz="3600" dirty="0" err="1" smtClean="0"/>
              <a:t>забезпечення</a:t>
            </a:r>
            <a:r>
              <a:rPr lang="ru-RU" sz="3600" dirty="0" smtClean="0"/>
              <a:t> </a:t>
            </a:r>
            <a:r>
              <a:rPr lang="en-US" sz="3600" dirty="0" smtClean="0"/>
              <a:t>(SWEBOK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311700" y="1405718"/>
            <a:ext cx="8520600" cy="362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uk-UA" sz="1800" dirty="0" smtClean="0">
                <a:solidFill>
                  <a:srgbClr val="FFFFFF"/>
                </a:solidFill>
              </a:rPr>
              <a:t>Області знань програмної інженерії:</a:t>
            </a:r>
            <a:endParaRPr sz="1800" dirty="0">
              <a:solidFill>
                <a:srgbClr val="FFFFFF"/>
              </a:solidFill>
            </a:endParaRP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Requirements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Design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Construction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Testing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Maintenance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Configuration Management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Engineering Management - </a:t>
            </a:r>
            <a:r>
              <a:rPr lang="ru-RU" sz="1800" dirty="0">
                <a:solidFill>
                  <a:srgbClr val="FFFFFF"/>
                </a:solidFill>
              </a:rPr>
              <a:t>управление </a:t>
            </a:r>
            <a:r>
              <a:rPr lang="en-US" sz="1800" dirty="0">
                <a:solidFill>
                  <a:srgbClr val="FFFFFF"/>
                </a:solidFill>
              </a:rPr>
              <a:t>IT </a:t>
            </a:r>
            <a:r>
              <a:rPr lang="ru-RU" sz="1800" dirty="0">
                <a:solidFill>
                  <a:srgbClr val="FFFFFF"/>
                </a:solidFill>
              </a:rPr>
              <a:t>проектом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Engineering Process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 err="1">
                <a:solidFill>
                  <a:srgbClr val="FFFFFF"/>
                </a:solidFill>
              </a:rPr>
              <a:t>Engineerting</a:t>
            </a:r>
            <a:r>
              <a:rPr lang="en-US" sz="1800" dirty="0">
                <a:solidFill>
                  <a:srgbClr val="FFFFFF"/>
                </a:solidFill>
              </a:rPr>
              <a:t> Tools and Methods</a:t>
            </a:r>
          </a:p>
          <a:p>
            <a:pPr lvl="0" algn="l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Software </a:t>
            </a:r>
            <a:r>
              <a:rPr lang="en-US" sz="1800" dirty="0">
                <a:solidFill>
                  <a:srgbClr val="FFFFFF"/>
                </a:solidFill>
              </a:rPr>
              <a:t>Quality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311700" y="179925"/>
            <a:ext cx="8520600" cy="613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600" dirty="0"/>
              <a:t>Інститут управління проектами (PMI)</a:t>
            </a:r>
            <a:endParaRPr sz="3600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242859" y="964849"/>
            <a:ext cx="8520600" cy="43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uk-UA" sz="1800" dirty="0" smtClean="0">
                <a:solidFill>
                  <a:srgbClr val="FFFFFF"/>
                </a:solidFill>
              </a:rPr>
              <a:t>1969 рік – заснування </a:t>
            </a:r>
          </a:p>
          <a:p>
            <a:pPr algn="l"/>
            <a:r>
              <a:rPr lang="uk-UA" sz="1800" dirty="0" smtClean="0">
                <a:solidFill>
                  <a:srgbClr val="FFFFFF"/>
                </a:solidFill>
              </a:rPr>
              <a:t>1989 </a:t>
            </a:r>
            <a:r>
              <a:rPr lang="en-US" sz="1800" dirty="0" smtClean="0">
                <a:solidFill>
                  <a:srgbClr val="FFFFFF"/>
                </a:solidFill>
              </a:rPr>
              <a:t>- ~</a:t>
            </a:r>
            <a:r>
              <a:rPr lang="uk-UA" sz="1800" dirty="0" smtClean="0">
                <a:solidFill>
                  <a:srgbClr val="FFFFFF"/>
                </a:solidFill>
              </a:rPr>
              <a:t>5000 членів, </a:t>
            </a:r>
            <a:r>
              <a:rPr lang="en-US" sz="1800" dirty="0" smtClean="0">
                <a:solidFill>
                  <a:srgbClr val="FFFFFF"/>
                </a:solidFill>
              </a:rPr>
              <a:t>~</a:t>
            </a:r>
            <a:r>
              <a:rPr lang="uk-UA" sz="1800" dirty="0" smtClean="0">
                <a:solidFill>
                  <a:srgbClr val="FFFFFF"/>
                </a:solidFill>
              </a:rPr>
              <a:t> 1000 </a:t>
            </a:r>
            <a:r>
              <a:rPr lang="en-US" sz="1800" dirty="0" smtClean="0">
                <a:solidFill>
                  <a:srgbClr val="FFFFFF"/>
                </a:solidFill>
              </a:rPr>
              <a:t>PMP</a:t>
            </a:r>
          </a:p>
          <a:p>
            <a:pPr algn="l"/>
            <a:r>
              <a:rPr lang="en-US" sz="1800" dirty="0" smtClean="0">
                <a:solidFill>
                  <a:srgbClr val="FFFFFF"/>
                </a:solidFill>
              </a:rPr>
              <a:t>2004 </a:t>
            </a:r>
            <a:r>
              <a:rPr lang="uk-UA" sz="1800" dirty="0" smtClean="0">
                <a:solidFill>
                  <a:srgbClr val="FFFFFF"/>
                </a:solidFill>
              </a:rPr>
              <a:t>- </a:t>
            </a:r>
            <a:r>
              <a:rPr lang="en-US" sz="1800" dirty="0" smtClean="0">
                <a:solidFill>
                  <a:srgbClr val="FFFFFF"/>
                </a:solidFill>
              </a:rPr>
              <a:t>&gt;</a:t>
            </a:r>
            <a:r>
              <a:rPr lang="uk-UA" sz="1800" dirty="0" smtClean="0">
                <a:solidFill>
                  <a:srgbClr val="FFFFFF"/>
                </a:solidFill>
              </a:rPr>
              <a:t>100000 членів, </a:t>
            </a:r>
            <a:r>
              <a:rPr lang="en-US" sz="1800" dirty="0" smtClean="0">
                <a:solidFill>
                  <a:srgbClr val="FFFFFF"/>
                </a:solidFill>
              </a:rPr>
              <a:t>&gt;</a:t>
            </a:r>
            <a:r>
              <a:rPr lang="uk-UA" sz="1800" dirty="0" smtClean="0">
                <a:solidFill>
                  <a:srgbClr val="FFFFFF"/>
                </a:solidFill>
              </a:rPr>
              <a:t>75000 </a:t>
            </a:r>
            <a:r>
              <a:rPr lang="en-US" sz="1800" dirty="0">
                <a:solidFill>
                  <a:srgbClr val="FFFFFF"/>
                </a:solidFill>
              </a:rPr>
              <a:t>PMP</a:t>
            </a:r>
            <a:endParaRPr sz="1800" dirty="0" smtClean="0">
              <a:solidFill>
                <a:srgbClr val="FFFFFF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311700" y="206050"/>
            <a:ext cx="8520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600" b="1" dirty="0"/>
              <a:t>PMBOK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311700" y="851350"/>
            <a:ext cx="8520600" cy="4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PMBOK </a:t>
            </a:r>
            <a:r>
              <a:rPr lang="ru-RU" sz="1800" dirty="0" smtClean="0">
                <a:solidFill>
                  <a:srgbClr val="FFFFFF"/>
                </a:solidFill>
              </a:rPr>
              <a:t>– </a:t>
            </a:r>
            <a:r>
              <a:rPr lang="ru-RU" sz="1800" dirty="0" err="1" smtClean="0">
                <a:solidFill>
                  <a:srgbClr val="FFFFFF"/>
                </a:solidFill>
              </a:rPr>
              <a:t>керівництво</a:t>
            </a:r>
            <a:r>
              <a:rPr lang="ru-RU" sz="1800" dirty="0" smtClean="0">
                <a:solidFill>
                  <a:srgbClr val="FFFFFF"/>
                </a:solidFill>
              </a:rPr>
              <a:t> до </a:t>
            </a:r>
            <a:r>
              <a:rPr lang="ru-RU" sz="1800" dirty="0" err="1" smtClean="0">
                <a:solidFill>
                  <a:srgbClr val="FFFFFF"/>
                </a:solidFill>
              </a:rPr>
              <a:t>зводу</a:t>
            </a:r>
            <a:r>
              <a:rPr lang="ru-RU" sz="1800" dirty="0" smtClean="0">
                <a:solidFill>
                  <a:srgbClr val="FFFFFF"/>
                </a:solidFill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</a:rPr>
              <a:t>знань</a:t>
            </a:r>
            <a:r>
              <a:rPr lang="ru-RU" sz="1800" dirty="0" smtClean="0">
                <a:solidFill>
                  <a:srgbClr val="FFFFFF"/>
                </a:solidFill>
              </a:rPr>
              <a:t> з </a:t>
            </a:r>
            <a:r>
              <a:rPr lang="ru-RU" sz="1800" dirty="0" err="1" smtClean="0">
                <a:solidFill>
                  <a:srgbClr val="FFFFFF"/>
                </a:solidFill>
              </a:rPr>
              <a:t>управління</a:t>
            </a:r>
            <a:r>
              <a:rPr lang="ru-RU" sz="1800" dirty="0" smtClean="0">
                <a:solidFill>
                  <a:srgbClr val="FFFFFF"/>
                </a:solidFill>
              </a:rPr>
              <a:t> проектами </a:t>
            </a:r>
            <a:r>
              <a:rPr lang="en-US" sz="1800" dirty="0" smtClean="0">
                <a:solidFill>
                  <a:srgbClr val="FFFFFF"/>
                </a:solidFill>
              </a:rPr>
              <a:t>(Guide to the Project Management Body of Knowledge)</a:t>
            </a:r>
            <a:endParaRPr sz="1800" dirty="0" smtClean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" sz="1800" dirty="0" smtClean="0">
                <a:solidFill>
                  <a:srgbClr val="FFFFFF"/>
                </a:solidFill>
              </a:rPr>
              <a:t>Стандарт </a:t>
            </a:r>
            <a:r>
              <a:rPr lang="en-US" sz="1800" dirty="0" smtClean="0">
                <a:solidFill>
                  <a:srgbClr val="FFFFFF"/>
                </a:solidFill>
              </a:rPr>
              <a:t>ANSI / PMI 99-001-2004</a:t>
            </a:r>
            <a:endParaRPr sz="1800" dirty="0" smtClean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uk-UA" sz="1800" dirty="0" smtClean="0">
                <a:solidFill>
                  <a:srgbClr val="FFFFFF"/>
                </a:solidFill>
              </a:rPr>
              <a:t>Зареєстрована торгова марка </a:t>
            </a:r>
            <a:r>
              <a:rPr lang="en-US" sz="1800" dirty="0" smtClean="0">
                <a:solidFill>
                  <a:srgbClr val="FFFFFF"/>
                </a:solidFill>
              </a:rPr>
              <a:t>PMI</a:t>
            </a:r>
            <a:endParaRPr sz="1800" dirty="0">
              <a:solidFill>
                <a:srgbClr val="FFFFFF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689</Words>
  <Application>Microsoft Office PowerPoint</Application>
  <PresentationFormat>Экран (16:9)</PresentationFormat>
  <Paragraphs>304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Arial</vt:lpstr>
      <vt:lpstr>Simple Dark</vt:lpstr>
      <vt:lpstr>Основи управління проектами</vt:lpstr>
      <vt:lpstr>Зміст</vt:lpstr>
      <vt:lpstr>Проект</vt:lpstr>
      <vt:lpstr>Презентация PowerPoint</vt:lpstr>
      <vt:lpstr>Керування проектами</vt:lpstr>
      <vt:lpstr>Стандарти керування проектами</vt:lpstr>
      <vt:lpstr>Керівництво до інженерії програмного забезпечення (SWEBOK)</vt:lpstr>
      <vt:lpstr>Інститут управління проектами (PMI)</vt:lpstr>
      <vt:lpstr>PMBOK</vt:lpstr>
      <vt:lpstr>Групи процесів управління </vt:lpstr>
      <vt:lpstr>Презентация PowerPoint</vt:lpstr>
      <vt:lpstr>Галузі знань управління проектами</vt:lpstr>
      <vt:lpstr>Підходи до управління проектом</vt:lpstr>
      <vt:lpstr>Потрійне обмеження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управління проектами</dc:title>
  <cp:lastModifiedBy>Пользователь Windows</cp:lastModifiedBy>
  <cp:revision>30</cp:revision>
  <dcterms:modified xsi:type="dcterms:W3CDTF">2019-10-06T23:29:16Z</dcterms:modified>
</cp:coreProperties>
</file>