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74" r:id="rId5"/>
    <p:sldId id="260" r:id="rId6"/>
    <p:sldId id="261" r:id="rId7"/>
    <p:sldId id="262" r:id="rId8"/>
    <p:sldId id="263" r:id="rId9"/>
    <p:sldId id="264" r:id="rId10"/>
    <p:sldId id="27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8C45F4-6120-463B-9A0A-E4B175A53ADC}" type="datetimeFigureOut">
              <a:rPr lang="uk-UA" smtClean="0"/>
              <a:t>28.09.2019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FF3113-EA04-40FD-821D-97E7FB4BD7F7}" type="slidenum">
              <a:rPr lang="uk-UA" smtClean="0"/>
              <a:t>‹#›</a:t>
            </a:fld>
            <a:endParaRPr lang="uk-U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47465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45F4-6120-463B-9A0A-E4B175A53ADC}" type="datetimeFigureOut">
              <a:rPr lang="uk-UA" smtClean="0"/>
              <a:t>28.09.2019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3113-EA04-40FD-821D-97E7FB4BD7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975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45F4-6120-463B-9A0A-E4B175A53ADC}" type="datetimeFigureOut">
              <a:rPr lang="uk-UA" smtClean="0"/>
              <a:t>28.09.2019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3113-EA04-40FD-821D-97E7FB4BD7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732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45F4-6120-463B-9A0A-E4B175A53ADC}" type="datetimeFigureOut">
              <a:rPr lang="uk-UA" smtClean="0"/>
              <a:t>28.09.2019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3113-EA04-40FD-821D-97E7FB4BD7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101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8C45F4-6120-463B-9A0A-E4B175A53ADC}" type="datetimeFigureOut">
              <a:rPr lang="uk-UA" smtClean="0"/>
              <a:t>28.09.2019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F3113-EA04-40FD-821D-97E7FB4BD7F7}" type="slidenum">
              <a:rPr lang="uk-UA" smtClean="0"/>
              <a:t>‹#›</a:t>
            </a:fld>
            <a:endParaRPr lang="uk-U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38302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45F4-6120-463B-9A0A-E4B175A53ADC}" type="datetimeFigureOut">
              <a:rPr lang="uk-UA" smtClean="0"/>
              <a:t>28.09.2019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3113-EA04-40FD-821D-97E7FB4BD7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498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45F4-6120-463B-9A0A-E4B175A53ADC}" type="datetimeFigureOut">
              <a:rPr lang="uk-UA" smtClean="0"/>
              <a:t>28.09.2019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3113-EA04-40FD-821D-97E7FB4BD7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639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45F4-6120-463B-9A0A-E4B175A53ADC}" type="datetimeFigureOut">
              <a:rPr lang="uk-UA" smtClean="0"/>
              <a:t>28.09.2019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3113-EA04-40FD-821D-97E7FB4BD7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915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45F4-6120-463B-9A0A-E4B175A53ADC}" type="datetimeFigureOut">
              <a:rPr lang="uk-UA" smtClean="0"/>
              <a:t>28.09.2019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3113-EA04-40FD-821D-97E7FB4BD7F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162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8C45F4-6120-463B-9A0A-E4B175A53ADC}" type="datetimeFigureOut">
              <a:rPr lang="uk-UA" smtClean="0"/>
              <a:t>28.09.2019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F3113-EA04-40FD-821D-97E7FB4BD7F7}" type="slidenum">
              <a:rPr lang="uk-UA" smtClean="0"/>
              <a:t>‹#›</a:t>
            </a:fld>
            <a:endParaRPr lang="uk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509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8C45F4-6120-463B-9A0A-E4B175A53ADC}" type="datetimeFigureOut">
              <a:rPr lang="uk-UA" smtClean="0"/>
              <a:t>28.09.2019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FF3113-EA04-40FD-821D-97E7FB4BD7F7}" type="slidenum">
              <a:rPr lang="uk-UA" smtClean="0"/>
              <a:t>‹#›</a:t>
            </a:fld>
            <a:endParaRPr lang="uk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57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08C45F4-6120-463B-9A0A-E4B175A53ADC}" type="datetimeFigureOut">
              <a:rPr lang="uk-UA" smtClean="0"/>
              <a:t>28.09.2019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FFF3113-EA04-40FD-821D-97E7FB4BD7F7}" type="slidenum">
              <a:rPr lang="uk-UA" smtClean="0"/>
              <a:t>‹#›</a:t>
            </a:fld>
            <a:endParaRPr lang="uk-U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67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5400" dirty="0" smtClean="0"/>
              <a:t>Управління термінами  проекту</a:t>
            </a:r>
            <a:endParaRPr lang="uk-UA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Лекція 3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9634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1520"/>
          </a:xfrm>
        </p:spPr>
        <p:txBody>
          <a:bodyPr>
            <a:noAutofit/>
          </a:bodyPr>
          <a:lstStyle/>
          <a:p>
            <a:r>
              <a:rPr lang="uk-UA" sz="4800" dirty="0"/>
              <a:t>Розробка (складання) розкладу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0" y="1417320"/>
            <a:ext cx="5029200" cy="484631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uk-UA" sz="2400" dirty="0"/>
              <a:t>Перелік операцій</a:t>
            </a:r>
          </a:p>
          <a:p>
            <a:pPr marL="514350" indent="-514350">
              <a:buAutoNum type="arabicPeriod"/>
            </a:pPr>
            <a:r>
              <a:rPr lang="uk-UA" sz="2400" dirty="0"/>
              <a:t>Тривалість операцій</a:t>
            </a:r>
          </a:p>
          <a:p>
            <a:pPr marL="514350" indent="-514350">
              <a:buAutoNum type="arabicPeriod"/>
            </a:pPr>
            <a:r>
              <a:rPr lang="uk-UA" sz="2400" dirty="0"/>
              <a:t>Порядок виконання (залежності)</a:t>
            </a:r>
          </a:p>
          <a:p>
            <a:pPr marL="514350" indent="-514350">
              <a:buAutoNum type="arabicPeriod"/>
            </a:pPr>
            <a:r>
              <a:rPr lang="uk-UA" sz="2400" dirty="0"/>
              <a:t>Ранній розклад (прямих прохід)</a:t>
            </a:r>
          </a:p>
          <a:p>
            <a:pPr marL="514350" indent="-514350">
              <a:buAutoNum type="arabicPeriod"/>
            </a:pPr>
            <a:r>
              <a:rPr lang="uk-UA" sz="2400" dirty="0"/>
              <a:t>Пізній розклад (зворотній прохід)</a:t>
            </a:r>
          </a:p>
          <a:p>
            <a:pPr marL="514350" indent="-514350">
              <a:buAutoNum type="arabicPeriod"/>
            </a:pPr>
            <a:r>
              <a:rPr lang="uk-UA" sz="2400" dirty="0"/>
              <a:t>Резерв часу операцій, як різниця між раннім і пізнім розкладом</a:t>
            </a:r>
          </a:p>
          <a:p>
            <a:pPr marL="514350" indent="-514350">
              <a:buAutoNum type="arabicPeriod"/>
            </a:pPr>
            <a:r>
              <a:rPr lang="uk-UA" sz="2400" dirty="0"/>
              <a:t>Критичний шлях (операції з нульовим резервом</a:t>
            </a:r>
            <a:r>
              <a:rPr lang="uk-UA" sz="2400" dirty="0" smtClean="0"/>
              <a:t>)</a:t>
            </a:r>
            <a:endParaRPr lang="uk-UA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00800" y="1417321"/>
            <a:ext cx="5303520" cy="4846318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8"/>
            </a:pPr>
            <a:r>
              <a:rPr lang="uk-UA" sz="2400" dirty="0" smtClean="0"/>
              <a:t>Порівняти </a:t>
            </a:r>
            <a:r>
              <a:rPr lang="uk-UA" sz="2400" dirty="0"/>
              <a:t>з датою </a:t>
            </a:r>
            <a:r>
              <a:rPr lang="uk-UA" sz="2400" dirty="0" smtClean="0"/>
              <a:t>зобов’язання</a:t>
            </a:r>
            <a:endParaRPr lang="uk-UA" sz="2400" dirty="0"/>
          </a:p>
          <a:p>
            <a:pPr marL="457200" indent="-457200">
              <a:buAutoNum type="arabicPeriod" startAt="8"/>
            </a:pPr>
            <a:r>
              <a:rPr lang="uk-UA" sz="2400" dirty="0" smtClean="0"/>
              <a:t>Скоригувати </a:t>
            </a:r>
            <a:r>
              <a:rPr lang="uk-UA" sz="2400" dirty="0"/>
              <a:t>дату і/або </a:t>
            </a:r>
            <a:r>
              <a:rPr lang="uk-UA" sz="2400" dirty="0" smtClean="0"/>
              <a:t>розклад</a:t>
            </a:r>
          </a:p>
          <a:p>
            <a:pPr marL="457200" indent="-457200">
              <a:buAutoNum type="arabicPeriod" startAt="8"/>
            </a:pPr>
            <a:r>
              <a:rPr lang="uk-UA" sz="2400" dirty="0" smtClean="0"/>
              <a:t>Подати </a:t>
            </a:r>
            <a:r>
              <a:rPr lang="uk-UA" sz="2400" dirty="0"/>
              <a:t>запит на ресурси і визначити </a:t>
            </a:r>
            <a:r>
              <a:rPr lang="uk-UA" sz="2400" dirty="0" smtClean="0"/>
              <a:t>обмеження</a:t>
            </a:r>
          </a:p>
          <a:p>
            <a:pPr marL="457200" indent="-457200">
              <a:buAutoNum type="arabicPeriod" startAt="8"/>
            </a:pPr>
            <a:r>
              <a:rPr lang="uk-UA" sz="2400" dirty="0" smtClean="0"/>
              <a:t>Відрегулювати </a:t>
            </a:r>
            <a:r>
              <a:rPr lang="uk-UA" sz="2400" dirty="0"/>
              <a:t>розклад по </a:t>
            </a:r>
            <a:r>
              <a:rPr lang="uk-UA" sz="2400" dirty="0" smtClean="0"/>
              <a:t>обмеження</a:t>
            </a:r>
          </a:p>
          <a:p>
            <a:pPr marL="457200" indent="-457200">
              <a:buAutoNum type="arabicPeriod" startAt="8"/>
            </a:pPr>
            <a:r>
              <a:rPr lang="uk-UA" sz="2400" dirty="0" smtClean="0"/>
              <a:t>Порівняти </a:t>
            </a:r>
            <a:r>
              <a:rPr lang="uk-UA" sz="2400" dirty="0"/>
              <a:t>з датою </a:t>
            </a:r>
            <a:r>
              <a:rPr lang="uk-UA" sz="2400" dirty="0" smtClean="0"/>
              <a:t>зобов’язання</a:t>
            </a:r>
          </a:p>
          <a:p>
            <a:pPr marL="457200" indent="-457200">
              <a:buAutoNum type="arabicPeriod" startAt="8"/>
            </a:pPr>
            <a:r>
              <a:rPr lang="uk-UA" sz="2400" dirty="0" smtClean="0"/>
              <a:t>Скоригувати</a:t>
            </a:r>
          </a:p>
          <a:p>
            <a:pPr marL="457200" indent="-457200">
              <a:buAutoNum type="arabicPeriod" startAt="8"/>
            </a:pPr>
            <a:r>
              <a:rPr lang="uk-UA" sz="2400" dirty="0" smtClean="0"/>
              <a:t>Узгодити </a:t>
            </a:r>
            <a:r>
              <a:rPr lang="uk-UA" sz="2400" dirty="0"/>
              <a:t>(отримати </a:t>
            </a:r>
            <a:r>
              <a:rPr lang="uk-UA" sz="2400" dirty="0" smtClean="0"/>
              <a:t>схвалення </a:t>
            </a:r>
            <a:r>
              <a:rPr lang="uk-UA" sz="2400" dirty="0"/>
              <a:t>і затвердити)</a:t>
            </a:r>
          </a:p>
        </p:txBody>
      </p:sp>
    </p:spTree>
    <p:extLst>
      <p:ext uri="{BB962C8B-B14F-4D97-AF65-F5344CB8AC3E}">
        <p14:creationId xmlns:p14="http://schemas.microsoft.com/office/powerpoint/2010/main" val="155082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800" dirty="0" smtClean="0"/>
              <a:t>Метод критичного шляху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91640"/>
            <a:ext cx="9852660" cy="46863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Critical path method</a:t>
            </a:r>
            <a:r>
              <a:rPr lang="uk-UA" sz="3600" dirty="0" smtClean="0"/>
              <a:t>, СРМ – рівень уваги до окремих операцій залежить від величини резерву</a:t>
            </a:r>
          </a:p>
          <a:p>
            <a:pPr lvl="1"/>
            <a:r>
              <a:rPr lang="uk-UA" sz="3200" dirty="0" smtClean="0"/>
              <a:t>Критичний шлях (резерв = 0)</a:t>
            </a:r>
          </a:p>
          <a:p>
            <a:pPr lvl="1"/>
            <a:r>
              <a:rPr lang="uk-UA" sz="3200" dirty="0"/>
              <a:t>Ч</a:t>
            </a:r>
            <a:r>
              <a:rPr lang="uk-UA" sz="3200" dirty="0" smtClean="0"/>
              <a:t>асовий резерв (</a:t>
            </a:r>
            <a:r>
              <a:rPr lang="en-US" sz="3200" dirty="0" smtClean="0"/>
              <a:t>float</a:t>
            </a:r>
            <a:r>
              <a:rPr lang="uk-UA" sz="3200" dirty="0" smtClean="0"/>
              <a:t>)</a:t>
            </a:r>
            <a:r>
              <a:rPr lang="en-US" sz="3200" dirty="0" smtClean="0"/>
              <a:t> </a:t>
            </a:r>
            <a:r>
              <a:rPr lang="uk-UA" sz="3200" dirty="0" smtClean="0"/>
              <a:t>– максимальна затримка операції, що не впливає на дату завершення</a:t>
            </a:r>
          </a:p>
          <a:p>
            <a:pPr lvl="1"/>
            <a:r>
              <a:rPr lang="uk-UA" sz="3200" dirty="0"/>
              <a:t>В</a:t>
            </a:r>
            <a:r>
              <a:rPr lang="uk-UA" sz="3200" dirty="0" smtClean="0"/>
              <a:t>ільний часовий резерв (</a:t>
            </a:r>
            <a:r>
              <a:rPr lang="en-US" sz="3200" dirty="0" smtClean="0"/>
              <a:t>free float</a:t>
            </a:r>
            <a:r>
              <a:rPr lang="uk-UA" sz="3200" dirty="0" smtClean="0"/>
              <a:t>) – максимальна затримка операції, що не впливає на інші операції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0354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560070"/>
            <a:ext cx="10721340" cy="98298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PERT </a:t>
            </a:r>
            <a:r>
              <a:rPr lang="en-US" dirty="0" smtClean="0"/>
              <a:t>(program evaluation and review</a:t>
            </a:r>
            <a:r>
              <a:rPr lang="uk-UA" dirty="0" smtClean="0"/>
              <a:t> </a:t>
            </a:r>
            <a:r>
              <a:rPr lang="en-US" dirty="0" smtClean="0"/>
              <a:t>technique)</a:t>
            </a:r>
            <a:endParaRPr lang="uk-UA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43050"/>
            <a:ext cx="10126980" cy="4743450"/>
          </a:xfrm>
        </p:spPr>
        <p:txBody>
          <a:bodyPr>
            <a:normAutofit fontScale="85000" lnSpcReduction="10000"/>
          </a:bodyPr>
          <a:lstStyle/>
          <a:p>
            <a:r>
              <a:rPr lang="uk-UA" sz="3900" dirty="0" smtClean="0"/>
              <a:t>Метод оцінки і аналізу програм</a:t>
            </a:r>
          </a:p>
          <a:p>
            <a:pPr lvl="1"/>
            <a:r>
              <a:rPr lang="uk-UA" sz="3200" i="0" dirty="0" smtClean="0"/>
              <a:t>1950-і, програма ракет «</a:t>
            </a:r>
            <a:r>
              <a:rPr lang="uk-UA" sz="3200" i="0" dirty="0" err="1" smtClean="0"/>
              <a:t>Полярис</a:t>
            </a:r>
            <a:r>
              <a:rPr lang="uk-UA" sz="3200" i="0" dirty="0" smtClean="0"/>
              <a:t>»</a:t>
            </a:r>
          </a:p>
          <a:p>
            <a:r>
              <a:rPr lang="uk-UA" sz="3900" dirty="0" smtClean="0"/>
              <a:t>Враховує стохастичний характер тривалості операцій</a:t>
            </a:r>
          </a:p>
          <a:p>
            <a:pPr lvl="1"/>
            <a:r>
              <a:rPr lang="uk-UA" sz="3300" i="0" dirty="0" smtClean="0"/>
              <a:t>Нормальний розподіл </a:t>
            </a:r>
          </a:p>
          <a:p>
            <a:pPr lvl="1"/>
            <a:r>
              <a:rPr lang="uk-UA" sz="3300" i="0" dirty="0" smtClean="0"/>
              <a:t>Бета-розподіл</a:t>
            </a:r>
          </a:p>
          <a:p>
            <a:pPr lvl="1"/>
            <a:r>
              <a:rPr lang="uk-UA" sz="3300" i="0" dirty="0" smtClean="0"/>
              <a:t>Оптимістична, песимістична, найбільш імовірна оцінка</a:t>
            </a:r>
          </a:p>
          <a:p>
            <a:pPr lvl="3"/>
            <a:r>
              <a:rPr lang="uk-UA" sz="3300" dirty="0" smtClean="0"/>
              <a:t>МО = (опт + пес +4 * </a:t>
            </a:r>
            <a:r>
              <a:rPr lang="uk-UA" sz="3300" dirty="0" err="1" smtClean="0"/>
              <a:t>найб.ім</a:t>
            </a:r>
            <a:r>
              <a:rPr lang="uk-UA" sz="3300" dirty="0" smtClean="0"/>
              <a:t>.) / 6</a:t>
            </a:r>
          </a:p>
          <a:p>
            <a:pPr lvl="3"/>
            <a:r>
              <a:rPr lang="uk-UA" sz="3300" dirty="0" smtClean="0"/>
              <a:t>СКО = (пес – опт) / 6</a:t>
            </a:r>
          </a:p>
          <a:p>
            <a:pPr lvl="3"/>
            <a:r>
              <a:rPr lang="uk-UA" sz="3300" dirty="0" smtClean="0"/>
              <a:t>Довірчий інтервал (95,5%) МО +_ 2 * СКО</a:t>
            </a:r>
          </a:p>
          <a:p>
            <a:pPr marL="0" indent="0">
              <a:buNone/>
            </a:pPr>
            <a:endParaRPr lang="uk-UA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46620" y="3063239"/>
            <a:ext cx="4251960" cy="1211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err="1" smtClean="0"/>
              <a:t>Сумуються</a:t>
            </a:r>
            <a:r>
              <a:rPr lang="uk-UA" sz="2400" dirty="0" smtClean="0"/>
              <a:t> тривалості на критичному шляху, але він може змінюватись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90653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800" dirty="0" smtClean="0"/>
              <a:t>Метод Монте-Карло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463040"/>
            <a:ext cx="9601200" cy="4892040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Може враховувати рівномірний, біноміальний, трикутний, </a:t>
            </a:r>
            <a:r>
              <a:rPr lang="uk-UA" sz="3200" dirty="0" err="1" smtClean="0"/>
              <a:t>пуассонівський</a:t>
            </a:r>
            <a:r>
              <a:rPr lang="uk-UA" sz="3200" dirty="0" smtClean="0"/>
              <a:t>, бета-, нормальний і інші розподіли ймовірностей.</a:t>
            </a:r>
          </a:p>
          <a:p>
            <a:r>
              <a:rPr lang="uk-UA" sz="3200" dirty="0" smtClean="0"/>
              <a:t>Шляхом багатократного моделювання отримує оцінки</a:t>
            </a:r>
          </a:p>
          <a:p>
            <a:pPr lvl="1"/>
            <a:r>
              <a:rPr lang="uk-UA" sz="3200" dirty="0" smtClean="0"/>
              <a:t>Розподіл ймовірностей дат</a:t>
            </a:r>
          </a:p>
          <a:p>
            <a:pPr lvl="1"/>
            <a:r>
              <a:rPr lang="uk-UA" sz="3200" dirty="0" smtClean="0"/>
              <a:t>Інтегральної ймовірності на дату</a:t>
            </a:r>
          </a:p>
          <a:p>
            <a:pPr lvl="1"/>
            <a:r>
              <a:rPr lang="uk-UA" sz="3200" dirty="0" smtClean="0"/>
              <a:t>Індекс критичності (ймовірність попадання на критичний шлях)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007587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5820"/>
          </a:xfrm>
        </p:spPr>
        <p:txBody>
          <a:bodyPr/>
          <a:lstStyle/>
          <a:p>
            <a:r>
              <a:rPr lang="uk-UA" sz="4800" dirty="0" smtClean="0"/>
              <a:t>Коригування розкладу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371600"/>
            <a:ext cx="9601200" cy="4846320"/>
          </a:xfrm>
        </p:spPr>
        <p:txBody>
          <a:bodyPr>
            <a:normAutofit lnSpcReduction="10000"/>
          </a:bodyPr>
          <a:lstStyle/>
          <a:p>
            <a:r>
              <a:rPr lang="uk-UA" sz="3200" dirty="0" smtClean="0"/>
              <a:t>Скорочення розкладу</a:t>
            </a:r>
          </a:p>
          <a:p>
            <a:pPr lvl="1"/>
            <a:r>
              <a:rPr lang="uk-UA" sz="3200" dirty="0" smtClean="0"/>
              <a:t>Стиснення (</a:t>
            </a:r>
            <a:r>
              <a:rPr lang="en-US" sz="3200" dirty="0" smtClean="0"/>
              <a:t>crashing</a:t>
            </a:r>
            <a:r>
              <a:rPr lang="uk-UA" sz="3200" dirty="0" smtClean="0"/>
              <a:t>)</a:t>
            </a:r>
            <a:r>
              <a:rPr lang="en-US" sz="3200" dirty="0" smtClean="0"/>
              <a:t> </a:t>
            </a:r>
            <a:r>
              <a:rPr lang="uk-UA" sz="3200" dirty="0" smtClean="0"/>
              <a:t>– скорочення змісту, додавання ресурсів, виключення операцій, зміна процесу виконання </a:t>
            </a:r>
          </a:p>
          <a:p>
            <a:pPr lvl="3"/>
            <a:r>
              <a:rPr lang="uk-UA" sz="3000" dirty="0" smtClean="0"/>
              <a:t>Ресурси операцій з ненульовим резервом можуть бути </a:t>
            </a:r>
            <a:r>
              <a:rPr lang="uk-UA" sz="3000" dirty="0"/>
              <a:t>в</a:t>
            </a:r>
            <a:r>
              <a:rPr lang="uk-UA" sz="3000" dirty="0" smtClean="0"/>
              <a:t>икористані для обходу (</a:t>
            </a:r>
            <a:r>
              <a:rPr lang="en-US" sz="3000" dirty="0" smtClean="0"/>
              <a:t>workaround</a:t>
            </a:r>
            <a:r>
              <a:rPr lang="uk-UA" sz="3000" dirty="0" smtClean="0"/>
              <a:t>)</a:t>
            </a:r>
            <a:endParaRPr lang="en-US" sz="3000" dirty="0" smtClean="0"/>
          </a:p>
          <a:p>
            <a:pPr lvl="1"/>
            <a:r>
              <a:rPr lang="uk-UA" sz="3200" dirty="0" smtClean="0"/>
              <a:t>Швидкий прохід (</a:t>
            </a:r>
            <a:r>
              <a:rPr lang="en-US" sz="3200" dirty="0" smtClean="0"/>
              <a:t>fast tracking</a:t>
            </a:r>
            <a:r>
              <a:rPr lang="uk-UA" sz="3200" dirty="0" smtClean="0"/>
              <a:t>)</a:t>
            </a:r>
            <a:r>
              <a:rPr lang="en-US" sz="3200" dirty="0" smtClean="0"/>
              <a:t> – </a:t>
            </a:r>
            <a:r>
              <a:rPr lang="uk-UA" sz="3200" dirty="0" smtClean="0"/>
              <a:t>поєднання виконання операцій з перекриттям по часу (підвищення ризику)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015552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800" dirty="0" smtClean="0"/>
              <a:t>Коригування розкладу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200" dirty="0" smtClean="0"/>
              <a:t>Розширення розкладу</a:t>
            </a:r>
          </a:p>
          <a:p>
            <a:pPr lvl="1"/>
            <a:r>
              <a:rPr lang="en-US" sz="3200" dirty="0" smtClean="0"/>
              <a:t>Buffering </a:t>
            </a:r>
            <a:r>
              <a:rPr lang="uk-UA" sz="3200" dirty="0" smtClean="0"/>
              <a:t>– додавання резервів (як затримки у взаємозв’язках або резервні операції) з врахуванням ризиків, </a:t>
            </a:r>
            <a:r>
              <a:rPr lang="uk-UA" sz="3200" dirty="0" err="1" smtClean="0"/>
              <a:t>залежностей</a:t>
            </a:r>
            <a:r>
              <a:rPr lang="uk-UA" sz="3200" dirty="0" smtClean="0"/>
              <a:t> і інших причин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041429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800" dirty="0" smtClean="0"/>
              <a:t>Висновок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200" dirty="0" smtClean="0"/>
              <a:t>Розглянуті основні методи оцінки тривалості операцій</a:t>
            </a:r>
          </a:p>
          <a:p>
            <a:r>
              <a:rPr lang="uk-UA" sz="3200" dirty="0" smtClean="0"/>
              <a:t>Приведені приклади діаграм для наглядного представлення розкладу</a:t>
            </a:r>
          </a:p>
          <a:p>
            <a:r>
              <a:rPr lang="uk-UA" sz="3200" dirty="0" smtClean="0"/>
              <a:t>Розглянуті основні принципи коригування розкладу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798337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800" dirty="0" smtClean="0"/>
              <a:t>Література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920240"/>
            <a:ext cx="9601200" cy="3947160"/>
          </a:xfrm>
        </p:spPr>
        <p:txBody>
          <a:bodyPr>
            <a:normAutofit/>
          </a:bodyPr>
          <a:lstStyle/>
          <a:p>
            <a:r>
              <a:rPr lang="ru-RU" dirty="0"/>
              <a:t>Руководство к своду знаний по управлению проектами (</a:t>
            </a:r>
            <a:r>
              <a:rPr lang="ru-RU" dirty="0" err="1"/>
              <a:t>Guide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 smtClean="0"/>
              <a:t>the</a:t>
            </a:r>
            <a:r>
              <a:rPr lang="ru-RU" dirty="0" smtClean="0"/>
              <a:t> </a:t>
            </a:r>
            <a:r>
              <a:rPr lang="en-US" dirty="0" smtClean="0"/>
              <a:t>Project </a:t>
            </a:r>
            <a:r>
              <a:rPr lang="en-US" dirty="0"/>
              <a:t>Management Body of Knowledge). PMI, 2004</a:t>
            </a:r>
          </a:p>
          <a:p>
            <a:r>
              <a:rPr lang="ru-RU" dirty="0" err="1" smtClean="0"/>
              <a:t>М.Ньюэл</a:t>
            </a:r>
            <a:r>
              <a:rPr lang="ru-RU" dirty="0" smtClean="0"/>
              <a:t> </a:t>
            </a:r>
            <a:r>
              <a:rPr lang="ru-RU" dirty="0"/>
              <a:t>Управление проектами для профессионалов. </a:t>
            </a:r>
            <a:r>
              <a:rPr lang="ru-RU" dirty="0" smtClean="0"/>
              <a:t>Руководство по </a:t>
            </a:r>
            <a:r>
              <a:rPr lang="ru-RU" dirty="0"/>
              <a:t>подготовке к сдаче сертификационного экзамена PMP. </a:t>
            </a:r>
            <a:r>
              <a:rPr lang="ru-RU" dirty="0" err="1" smtClean="0"/>
              <a:t>Кудиц</a:t>
            </a:r>
            <a:r>
              <a:rPr lang="ru-RU" dirty="0" smtClean="0"/>
              <a:t>- </a:t>
            </a:r>
            <a:r>
              <a:rPr lang="uk-UA" dirty="0" smtClean="0"/>
              <a:t>Образ</a:t>
            </a:r>
            <a:r>
              <a:rPr lang="uk-UA" dirty="0"/>
              <a:t>, Москва, 2006</a:t>
            </a:r>
          </a:p>
          <a:p>
            <a:r>
              <a:rPr lang="ru-RU" dirty="0" err="1" smtClean="0"/>
              <a:t>Панкаж</a:t>
            </a:r>
            <a:r>
              <a:rPr lang="ru-RU" dirty="0" smtClean="0"/>
              <a:t> </a:t>
            </a:r>
            <a:r>
              <a:rPr lang="ru-RU" dirty="0" err="1"/>
              <a:t>Джалота</a:t>
            </a:r>
            <a:r>
              <a:rPr lang="ru-RU" dirty="0"/>
              <a:t> Управление программным проектом </a:t>
            </a:r>
            <a:r>
              <a:rPr lang="ru-RU" dirty="0" smtClean="0"/>
              <a:t>на </a:t>
            </a:r>
            <a:r>
              <a:rPr lang="uk-UA" dirty="0" err="1" smtClean="0"/>
              <a:t>практике</a:t>
            </a:r>
            <a:r>
              <a:rPr lang="uk-UA" dirty="0"/>
              <a:t>. Лори, 2005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386413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800" dirty="0" smtClean="0"/>
              <a:t>Наступна тема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200" dirty="0" smtClean="0"/>
              <a:t>Управління вартістю </a:t>
            </a:r>
            <a:r>
              <a:rPr lang="uk-UA" sz="3200" smtClean="0"/>
              <a:t>проекта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102480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800" dirty="0" smtClean="0"/>
              <a:t>Зміст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200" dirty="0" smtClean="0"/>
              <a:t>Визначення складу і взаємозв’язків операцій</a:t>
            </a:r>
          </a:p>
          <a:p>
            <a:r>
              <a:rPr lang="uk-UA" sz="3200" dirty="0" smtClean="0"/>
              <a:t>Оцінка тривалості операцій</a:t>
            </a:r>
          </a:p>
          <a:p>
            <a:r>
              <a:rPr lang="uk-UA" sz="3200" dirty="0" smtClean="0"/>
              <a:t>Коригування розкладу</a:t>
            </a:r>
          </a:p>
          <a:p>
            <a:r>
              <a:rPr lang="uk-UA" sz="3200" dirty="0" smtClean="0"/>
              <a:t>Висновок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53508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800" dirty="0" smtClean="0"/>
              <a:t>Мета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PMBOK</a:t>
            </a:r>
            <a:r>
              <a:rPr lang="uk-UA" sz="3200" dirty="0" smtClean="0"/>
              <a:t>: Управління термінами – процес для забезпечення своєчасного завершення проекту.</a:t>
            </a:r>
          </a:p>
          <a:p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46129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800" dirty="0" smtClean="0"/>
              <a:t>Процеси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sz="3200" dirty="0" smtClean="0"/>
              <a:t>Визначення складу операцій</a:t>
            </a:r>
          </a:p>
          <a:p>
            <a:r>
              <a:rPr lang="uk-UA" sz="3200" dirty="0"/>
              <a:t>Визначення </a:t>
            </a:r>
            <a:r>
              <a:rPr lang="uk-UA" sz="3200" dirty="0" smtClean="0"/>
              <a:t>взаємозв’язків операцій</a:t>
            </a:r>
          </a:p>
          <a:p>
            <a:r>
              <a:rPr lang="uk-UA" sz="3200" dirty="0" smtClean="0"/>
              <a:t>Оцінка ресурсів операцій (</a:t>
            </a:r>
            <a:r>
              <a:rPr lang="en-US" sz="3200" dirty="0" smtClean="0"/>
              <a:t>PMBOK-3</a:t>
            </a:r>
            <a:r>
              <a:rPr lang="uk-UA" sz="3200" dirty="0" smtClean="0"/>
              <a:t>)</a:t>
            </a:r>
          </a:p>
          <a:p>
            <a:r>
              <a:rPr lang="uk-UA" sz="3200" dirty="0" smtClean="0"/>
              <a:t>Оцінка тривалості операцій</a:t>
            </a:r>
            <a:endParaRPr lang="en-US" sz="3200" dirty="0" smtClean="0"/>
          </a:p>
          <a:p>
            <a:r>
              <a:rPr lang="uk-UA" sz="3200" dirty="0" smtClean="0"/>
              <a:t>Розробка розкладу</a:t>
            </a:r>
          </a:p>
          <a:p>
            <a:r>
              <a:rPr lang="uk-UA" sz="3200" dirty="0" smtClean="0"/>
              <a:t>Управління розкладом (внесення змін в проект, котрі дотикаються розкладу)</a:t>
            </a:r>
          </a:p>
        </p:txBody>
      </p:sp>
    </p:spTree>
    <p:extLst>
      <p:ext uri="{BB962C8B-B14F-4D97-AF65-F5344CB8AC3E}">
        <p14:creationId xmlns:p14="http://schemas.microsoft.com/office/powerpoint/2010/main" val="234882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800" dirty="0" smtClean="0"/>
              <a:t>Визначення складу операцій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sz="3200" dirty="0" smtClean="0"/>
              <a:t>На основі </a:t>
            </a:r>
            <a:r>
              <a:rPr lang="en-US" sz="3200" dirty="0" smtClean="0"/>
              <a:t>WBS </a:t>
            </a:r>
            <a:r>
              <a:rPr lang="uk-UA" sz="3200" dirty="0" smtClean="0"/>
              <a:t>(операції в розкладі = індивідуальні порції роботи </a:t>
            </a:r>
            <a:r>
              <a:rPr lang="en-US" sz="3200" dirty="0" smtClean="0"/>
              <a:t>WBS</a:t>
            </a:r>
            <a:r>
              <a:rPr lang="uk-UA" sz="3200" dirty="0" smtClean="0"/>
              <a:t>)</a:t>
            </a:r>
            <a:endParaRPr lang="en-US" sz="3200" dirty="0" smtClean="0"/>
          </a:p>
          <a:p>
            <a:r>
              <a:rPr lang="en-US" sz="3200" dirty="0" smtClean="0"/>
              <a:t>WBS </a:t>
            </a:r>
            <a:r>
              <a:rPr lang="uk-UA" sz="3200" dirty="0" smtClean="0"/>
              <a:t>може містити і самі операції планування</a:t>
            </a:r>
          </a:p>
          <a:p>
            <a:r>
              <a:rPr lang="uk-UA" sz="3200" dirty="0" smtClean="0"/>
              <a:t>Метод </a:t>
            </a:r>
            <a:r>
              <a:rPr lang="uk-UA" sz="3200" i="1" dirty="0" err="1" smtClean="0"/>
              <a:t>набігаючої</a:t>
            </a:r>
            <a:r>
              <a:rPr lang="uk-UA" sz="3200" i="1" dirty="0" smtClean="0"/>
              <a:t> хвилі </a:t>
            </a:r>
            <a:r>
              <a:rPr lang="uk-UA" sz="3200" dirty="0" smtClean="0"/>
              <a:t>(</a:t>
            </a:r>
            <a:r>
              <a:rPr lang="en-US" sz="3200" dirty="0" smtClean="0"/>
              <a:t>rolling wave planning</a:t>
            </a:r>
            <a:r>
              <a:rPr lang="uk-UA" sz="3200" dirty="0" smtClean="0"/>
              <a:t>)</a:t>
            </a:r>
            <a:r>
              <a:rPr lang="en-US" sz="3200" dirty="0" smtClean="0"/>
              <a:t> – </a:t>
            </a:r>
            <a:r>
              <a:rPr lang="uk-UA" sz="3200" dirty="0" smtClean="0"/>
              <a:t>уточнення плану пізніх етапів по мірі розвитку проекту</a:t>
            </a:r>
          </a:p>
          <a:p>
            <a:pPr lvl="1"/>
            <a:r>
              <a:rPr lang="uk-UA" sz="3000" dirty="0" smtClean="0"/>
              <a:t>Точний план складно побудувати заздалегідь – мало інформації, а може і не знадобитись</a:t>
            </a:r>
            <a:endParaRPr lang="uk-UA" sz="3000" dirty="0"/>
          </a:p>
        </p:txBody>
      </p:sp>
    </p:spTree>
    <p:extLst>
      <p:ext uri="{BB962C8B-B14F-4D97-AF65-F5344CB8AC3E}">
        <p14:creationId xmlns:p14="http://schemas.microsoft.com/office/powerpoint/2010/main" val="42807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87000" cy="822960"/>
          </a:xfrm>
        </p:spPr>
        <p:txBody>
          <a:bodyPr>
            <a:noAutofit/>
          </a:bodyPr>
          <a:lstStyle/>
          <a:p>
            <a:r>
              <a:rPr lang="uk-UA" sz="4800" dirty="0" smtClean="0"/>
              <a:t>Визначення взаємозв’язків операцій</a:t>
            </a:r>
            <a:endParaRPr lang="uk-UA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68780"/>
            <a:ext cx="9966960" cy="4732020"/>
          </a:xfrm>
        </p:spPr>
        <p:txBody>
          <a:bodyPr>
            <a:normAutofit fontScale="92500" lnSpcReduction="10000"/>
          </a:bodyPr>
          <a:lstStyle/>
          <a:p>
            <a:r>
              <a:rPr lang="uk-UA" sz="3000" b="1" dirty="0" smtClean="0"/>
              <a:t>Входи і виходи операцій</a:t>
            </a:r>
          </a:p>
          <a:p>
            <a:r>
              <a:rPr lang="uk-UA" sz="3000" b="1" dirty="0" smtClean="0"/>
              <a:t>Залежності</a:t>
            </a:r>
          </a:p>
          <a:p>
            <a:pPr lvl="1"/>
            <a:r>
              <a:rPr lang="uk-UA" sz="2800" dirty="0"/>
              <a:t>Обов’язкові (жорсткі)</a:t>
            </a:r>
          </a:p>
          <a:p>
            <a:pPr lvl="2"/>
            <a:r>
              <a:rPr lang="uk-UA" sz="2800" dirty="0"/>
              <a:t>Можливе часткове перекриття (швидкий прохід, </a:t>
            </a:r>
            <a:r>
              <a:rPr lang="en-US" sz="2800" dirty="0"/>
              <a:t>fast tracking</a:t>
            </a:r>
            <a:r>
              <a:rPr lang="uk-UA" sz="2800" dirty="0"/>
              <a:t>)</a:t>
            </a:r>
            <a:r>
              <a:rPr lang="en-US" sz="2800" dirty="0"/>
              <a:t> – </a:t>
            </a:r>
            <a:r>
              <a:rPr lang="uk-UA" sz="2800" dirty="0"/>
              <a:t>якщо достатньо часткових результатів попереднього етапу, ! вищий ризик</a:t>
            </a:r>
            <a:endParaRPr lang="uk-UA" sz="2800" b="1" dirty="0"/>
          </a:p>
          <a:p>
            <a:pPr lvl="1"/>
            <a:r>
              <a:rPr lang="uk-UA" sz="2800" dirty="0"/>
              <a:t>Довільні (визначаються керівництвом)</a:t>
            </a:r>
          </a:p>
          <a:p>
            <a:pPr lvl="1"/>
            <a:r>
              <a:rPr lang="uk-UA" sz="2800" dirty="0"/>
              <a:t>Зовнішні (наприклад, від постачальників</a:t>
            </a:r>
            <a:r>
              <a:rPr lang="uk-UA" sz="2800" dirty="0" smtClean="0"/>
              <a:t>)</a:t>
            </a:r>
          </a:p>
          <a:p>
            <a:r>
              <a:rPr lang="uk-UA" sz="3000" b="1" dirty="0" smtClean="0"/>
              <a:t>Послідовності операцій</a:t>
            </a:r>
          </a:p>
          <a:p>
            <a:pPr lvl="1"/>
            <a:r>
              <a:rPr lang="uk-UA" sz="2800" dirty="0" smtClean="0"/>
              <a:t>Подія (</a:t>
            </a:r>
            <a:r>
              <a:rPr lang="en-US" sz="2800" dirty="0" smtClean="0"/>
              <a:t>event</a:t>
            </a:r>
            <a:r>
              <a:rPr lang="uk-UA" sz="2800" dirty="0" smtClean="0"/>
              <a:t>) – істотний момент, операція нульової діяльності (наприклад старт і фініш проекту – усувають висячі зв’язки)</a:t>
            </a:r>
          </a:p>
        </p:txBody>
      </p:sp>
    </p:spTree>
    <p:extLst>
      <p:ext uri="{BB962C8B-B14F-4D97-AF65-F5344CB8AC3E}">
        <p14:creationId xmlns:p14="http://schemas.microsoft.com/office/powerpoint/2010/main" val="166919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800" dirty="0" smtClean="0"/>
              <a:t>Діаграми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23060"/>
            <a:ext cx="10264140" cy="4617720"/>
          </a:xfrm>
        </p:spPr>
        <p:txBody>
          <a:bodyPr>
            <a:normAutofit fontScale="85000" lnSpcReduction="20000"/>
          </a:bodyPr>
          <a:lstStyle/>
          <a:p>
            <a:r>
              <a:rPr lang="uk-UA" sz="3200" b="1" dirty="0" smtClean="0"/>
              <a:t>Мережеві</a:t>
            </a:r>
          </a:p>
          <a:p>
            <a:pPr lvl="1"/>
            <a:r>
              <a:rPr lang="uk-UA" sz="3200" dirty="0"/>
              <a:t>Операції на дугах (фіктивні стани довжини 0)</a:t>
            </a:r>
          </a:p>
          <a:p>
            <a:pPr lvl="1"/>
            <a:r>
              <a:rPr lang="uk-UA" sz="3200" dirty="0"/>
              <a:t>Операції на </a:t>
            </a:r>
            <a:r>
              <a:rPr lang="uk-UA" sz="3200" dirty="0" smtClean="0"/>
              <a:t>вузлах</a:t>
            </a:r>
          </a:p>
          <a:p>
            <a:r>
              <a:rPr lang="uk-UA" sz="3200" b="1" dirty="0" err="1" smtClean="0"/>
              <a:t>Ґантта</a:t>
            </a:r>
            <a:r>
              <a:rPr lang="uk-UA" sz="3200" b="1" dirty="0" smtClean="0"/>
              <a:t> (</a:t>
            </a:r>
            <a:r>
              <a:rPr lang="en-US" sz="3200" b="1" dirty="0" smtClean="0"/>
              <a:t>Gantt</a:t>
            </a:r>
            <a:r>
              <a:rPr lang="uk-UA" sz="3200" b="1" dirty="0" smtClean="0"/>
              <a:t>)</a:t>
            </a:r>
          </a:p>
          <a:p>
            <a:r>
              <a:rPr lang="uk-UA" sz="3200" b="1" dirty="0" smtClean="0"/>
              <a:t>З контрольними подіями нульової тривалості (</a:t>
            </a:r>
            <a:r>
              <a:rPr lang="en-US" sz="3200" b="1" dirty="0" smtClean="0"/>
              <a:t>milestone</a:t>
            </a:r>
            <a:r>
              <a:rPr lang="uk-UA" sz="3200" b="1" dirty="0" smtClean="0"/>
              <a:t>)</a:t>
            </a:r>
          </a:p>
          <a:p>
            <a:pPr lvl="1"/>
            <a:r>
              <a:rPr lang="uk-UA" sz="3200" dirty="0" smtClean="0"/>
              <a:t>Спрощення діаграм </a:t>
            </a:r>
            <a:r>
              <a:rPr lang="uk-UA" sz="3200" dirty="0" err="1" smtClean="0"/>
              <a:t>Ґантта</a:t>
            </a:r>
            <a:r>
              <a:rPr lang="uk-UA" sz="3200" dirty="0" smtClean="0"/>
              <a:t> для короткого представлення великих розкладів</a:t>
            </a:r>
            <a:endParaRPr lang="en-US" sz="3200" dirty="0" smtClean="0"/>
          </a:p>
          <a:p>
            <a:r>
              <a:rPr lang="uk-UA" sz="3200" b="1" dirty="0" smtClean="0"/>
              <a:t>Логічні взаємозв’язки</a:t>
            </a:r>
          </a:p>
          <a:p>
            <a:pPr lvl="1"/>
            <a:r>
              <a:rPr lang="uk-UA" sz="3200" dirty="0" smtClean="0"/>
              <a:t>4 </a:t>
            </a:r>
            <a:r>
              <a:rPr lang="uk-UA" sz="3200" dirty="0" smtClean="0"/>
              <a:t>види </a:t>
            </a:r>
            <a:r>
              <a:rPr lang="uk-UA" sz="3200" dirty="0" smtClean="0"/>
              <a:t>(</a:t>
            </a:r>
            <a:r>
              <a:rPr lang="en-US" sz="3200" dirty="0" smtClean="0"/>
              <a:t>FS, SS, FF, SF</a:t>
            </a:r>
            <a:r>
              <a:rPr lang="uk-UA" sz="3200" dirty="0" smtClean="0"/>
              <a:t>)</a:t>
            </a:r>
            <a:endParaRPr lang="en-US" sz="3200" dirty="0" smtClean="0"/>
          </a:p>
          <a:p>
            <a:pPr lvl="1"/>
            <a:r>
              <a:rPr lang="uk-UA" sz="3200" dirty="0" smtClean="0"/>
              <a:t>Задають обмеження знизу («не раніше, ніж»)</a:t>
            </a:r>
          </a:p>
          <a:p>
            <a:pPr lvl="1"/>
            <a:r>
              <a:rPr lang="uk-UA" sz="3200" dirty="0" smtClean="0"/>
              <a:t>Можна вказати затримку чи випередження (</a:t>
            </a:r>
            <a:r>
              <a:rPr lang="en-US" sz="3200" dirty="0" smtClean="0"/>
              <a:t>SF-3</a:t>
            </a:r>
            <a:r>
              <a:rPr lang="uk-UA" sz="3200" dirty="0" smtClean="0"/>
              <a:t>)</a:t>
            </a:r>
          </a:p>
          <a:p>
            <a:pPr lvl="1"/>
            <a:endParaRPr lang="uk-UA" sz="3200" dirty="0" smtClean="0"/>
          </a:p>
        </p:txBody>
      </p:sp>
    </p:spTree>
    <p:extLst>
      <p:ext uri="{BB962C8B-B14F-4D97-AF65-F5344CB8AC3E}">
        <p14:creationId xmlns:p14="http://schemas.microsoft.com/office/powerpoint/2010/main" val="365583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800" dirty="0" smtClean="0"/>
              <a:t>Приклад діаграми </a:t>
            </a:r>
            <a:r>
              <a:rPr lang="uk-UA" sz="4800" dirty="0" err="1" smtClean="0"/>
              <a:t>Ґантта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968" y="2171700"/>
            <a:ext cx="10440184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6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800" dirty="0" smtClean="0"/>
              <a:t>Оцінка тривалості операцій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77340"/>
            <a:ext cx="9601200" cy="4290060"/>
          </a:xfrm>
        </p:spPr>
        <p:txBody>
          <a:bodyPr>
            <a:normAutofit fontScale="92500" lnSpcReduction="20000"/>
          </a:bodyPr>
          <a:lstStyle/>
          <a:p>
            <a:r>
              <a:rPr lang="uk-UA" sz="3200" dirty="0" smtClean="0"/>
              <a:t>Тісно пов’язана з управлінням вартістю</a:t>
            </a:r>
          </a:p>
          <a:p>
            <a:pPr lvl="1"/>
            <a:r>
              <a:rPr lang="uk-UA" sz="3200" dirty="0"/>
              <a:t>Трудомісткість (наприклад, 10 людино-днів)</a:t>
            </a:r>
          </a:p>
          <a:p>
            <a:pPr lvl="1"/>
            <a:r>
              <a:rPr lang="uk-UA" sz="3200" dirty="0"/>
              <a:t>Тривалість (2 людини =</a:t>
            </a:r>
            <a:r>
              <a:rPr lang="en-US" sz="3200" dirty="0"/>
              <a:t>&gt;</a:t>
            </a:r>
            <a:r>
              <a:rPr lang="uk-UA" sz="3200" dirty="0"/>
              <a:t> 5 днів)</a:t>
            </a:r>
          </a:p>
          <a:p>
            <a:pPr lvl="1"/>
            <a:r>
              <a:rPr lang="uk-UA" sz="3200" dirty="0"/>
              <a:t>Період часу виконання (</a:t>
            </a:r>
            <a:r>
              <a:rPr lang="en-US" sz="3200" dirty="0"/>
              <a:t>span of an </a:t>
            </a:r>
            <a:r>
              <a:rPr lang="en-US" sz="3200" dirty="0" smtClean="0"/>
              <a:t>activity</a:t>
            </a:r>
            <a:r>
              <a:rPr lang="uk-UA" sz="3200" dirty="0"/>
              <a:t>) (вихідні =</a:t>
            </a:r>
            <a:r>
              <a:rPr lang="en-US" sz="3200" dirty="0"/>
              <a:t>&gt;</a:t>
            </a:r>
            <a:r>
              <a:rPr lang="uk-UA" sz="3200" dirty="0"/>
              <a:t> 7 днів</a:t>
            </a:r>
            <a:r>
              <a:rPr lang="uk-UA" sz="3200" dirty="0" smtClean="0"/>
              <a:t>)</a:t>
            </a:r>
          </a:p>
          <a:p>
            <a:r>
              <a:rPr lang="uk-UA" sz="3200" dirty="0" smtClean="0"/>
              <a:t>Календарі</a:t>
            </a:r>
          </a:p>
          <a:p>
            <a:pPr lvl="1"/>
            <a:r>
              <a:rPr lang="uk-UA" sz="3200" dirty="0" smtClean="0"/>
              <a:t>Святкові і вихідні дні</a:t>
            </a:r>
          </a:p>
          <a:p>
            <a:pPr lvl="1"/>
            <a:r>
              <a:rPr lang="uk-UA" sz="3200" dirty="0" smtClean="0"/>
              <a:t>Надходження ресурсів</a:t>
            </a:r>
          </a:p>
          <a:p>
            <a:pPr lvl="1"/>
            <a:r>
              <a:rPr lang="uk-UA" sz="3200" dirty="0" smtClean="0"/>
              <a:t>Можуть знадобитись індивідуальні календарі для різних ресурсів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206740" y="5509260"/>
            <a:ext cx="3543300" cy="9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/>
              <a:t>Дуже складно для творчих операці</a:t>
            </a:r>
            <a:r>
              <a:rPr lang="uk-UA" sz="2400" dirty="0"/>
              <a:t>й</a:t>
            </a:r>
          </a:p>
        </p:txBody>
      </p:sp>
    </p:spTree>
    <p:extLst>
      <p:ext uri="{BB962C8B-B14F-4D97-AF65-F5344CB8AC3E}">
        <p14:creationId xmlns:p14="http://schemas.microsoft.com/office/powerpoint/2010/main" val="30751439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1550</TotalTime>
  <Words>716</Words>
  <Application>Microsoft Office PowerPoint</Application>
  <PresentationFormat>Широкоэкранный</PresentationFormat>
  <Paragraphs>107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Franklin Gothic Book</vt:lpstr>
      <vt:lpstr>Crop</vt:lpstr>
      <vt:lpstr>Управління термінами  проекту</vt:lpstr>
      <vt:lpstr>Зміст</vt:lpstr>
      <vt:lpstr>Мета</vt:lpstr>
      <vt:lpstr>Процеси</vt:lpstr>
      <vt:lpstr>Визначення складу операцій</vt:lpstr>
      <vt:lpstr>Визначення взаємозв’язків операцій</vt:lpstr>
      <vt:lpstr>Діаграми</vt:lpstr>
      <vt:lpstr>Приклад діаграми Ґантта</vt:lpstr>
      <vt:lpstr>Оцінка тривалості операцій</vt:lpstr>
      <vt:lpstr>Розробка (складання) розкладу</vt:lpstr>
      <vt:lpstr>Метод критичного шляху</vt:lpstr>
      <vt:lpstr>PERT (program evaluation and review technique)</vt:lpstr>
      <vt:lpstr>Метод Монте-Карло</vt:lpstr>
      <vt:lpstr>Коригування розкладу</vt:lpstr>
      <vt:lpstr>Коригування розкладу</vt:lpstr>
      <vt:lpstr>Висновок</vt:lpstr>
      <vt:lpstr>Література</vt:lpstr>
      <vt:lpstr>Наступна тема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Управління термінами  проекту</dc:title>
  <dc:creator>Zoriana Dmytryk</dc:creator>
  <cp:lastModifiedBy>Zoriana Dmytryk</cp:lastModifiedBy>
  <cp:revision>12</cp:revision>
  <dcterms:created xsi:type="dcterms:W3CDTF">2019-09-17T14:04:57Z</dcterms:created>
  <dcterms:modified xsi:type="dcterms:W3CDTF">2019-09-29T11:46:48Z</dcterms:modified>
</cp:coreProperties>
</file>