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7d379c5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7d379c5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7d379c5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7d379c5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7d379c55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17d379c55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7d379c5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7d379c5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7d379c5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7d379c5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7d379c55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7d379c55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7d379c5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7d379c5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7d379c55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7d379c5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7d379c5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17d379c5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7d379c5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17d379c5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7d379c5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7d379c5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7d379c55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7d379c55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7d379c55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7d379c55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7d379c55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7d379c55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7d379c55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7d379c55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7d379c55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7d379c55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7d379c55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17d379c55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17d379c55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17d379c5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7d379c55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17d379c55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7d379c55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17d379c55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17d379c5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17d379c5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7d379c5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7d379c5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17d379c55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17d379c55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7d379c55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7d379c55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7d379c5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7d379c5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7d379c5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7d379c5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7d379c5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7d379c5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7d379c5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7d379c5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7d379c5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7d379c5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7d379c5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7d379c5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Основи управління проектами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Лекція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Управління ризиками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311700" y="-400075"/>
            <a:ext cx="8520600" cy="22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Способи виявлення та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ідентифікації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311700" y="1049900"/>
            <a:ext cx="8520600" cy="3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Аналіз документації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всі матеріали проекту (плани, контракти, ...),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уроки і плани управління ризиками попередніх проектів</a:t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Мозковий штурм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генерація довільного списку ідей учасників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проекту (10-15 чоловік, не більше 2 годин, без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обговорення)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Метод Delphi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дистанційний аналог мозкового штурму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(+ Анонімність, -Велика вага ведучого)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206050" y="27150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Метод номінальної групи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таємне негласне складання списку,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dk1"/>
                </a:solidFill>
              </a:rPr>
              <a:t>обговорення - уточнення і доповнення, таємне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ранжування ризиків за важливістю - попередня оцінка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Картки Кроуфорда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обдумування по 1 хвилині, заборона на повтори, "Найбільш важливий ризик?" - 10 раз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Опитування експертів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бажаний обмін інформацією між експертами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206050" y="27150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Ідентифікація основної причини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основна причина повинна бути усунена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Аналіз сильних і слабких сторін, </a:t>
            </a:r>
            <a:r>
              <a:rPr lang="uk" sz="1600">
                <a:solidFill>
                  <a:schemeClr val="dk1"/>
                </a:solidFill>
              </a:rPr>
              <a:t>можливостей і загроз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(Strengths, Weaknesses, Opportunities and Threats - SWOT): внутрішні та зовнішні чинники, 4 види стратегій поведінки (SO, ST, WO - спочатку</a:t>
            </a:r>
            <a:endParaRPr sz="16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dk1"/>
                </a:solidFill>
              </a:rPr>
              <a:t>побороти слабкості, WT - оборонна</a:t>
            </a:r>
            <a:endParaRPr sz="16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dk1"/>
                </a:solidFill>
              </a:rPr>
              <a:t>позиція)</a:t>
            </a:r>
            <a:endParaRPr sz="16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206050" y="27150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Контрольні списки</a:t>
            </a:r>
            <a:endParaRPr sz="1600">
              <a:solidFill>
                <a:schemeClr val="dk1"/>
              </a:solidFill>
            </a:endParaRPr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зумовлені переліки для даного типу проектів, історія проектів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Метод аналогії</a:t>
            </a:r>
            <a:endParaRPr sz="1600">
              <a:solidFill>
                <a:schemeClr val="dk1"/>
              </a:solidFill>
            </a:endParaRPr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порівняння двох і більше проектів</a:t>
            </a:r>
            <a:endParaRPr sz="16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206050" y="27150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Методи з використанням діаграм</a:t>
            </a:r>
            <a:endParaRPr sz="1600">
              <a:solidFill>
                <a:schemeClr val="dk1"/>
              </a:solidFill>
            </a:endParaRPr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діаграми причинно-наслідкових зв'язків (cause and effect, fishbone)</a:t>
            </a:r>
            <a:endParaRPr sz="1600">
              <a:solidFill>
                <a:schemeClr val="dk1"/>
              </a:solidFill>
            </a:endParaRPr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uk" sz="1600">
                <a:solidFill>
                  <a:schemeClr val="dk1"/>
                </a:solidFill>
              </a:rPr>
              <a:t>блок-схеми процесів (Flowchart)</a:t>
            </a:r>
            <a:endParaRPr sz="16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425" y="1601200"/>
            <a:ext cx="6181699" cy="348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2374200" y="2333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TОР-10 ризиків за статистикою Infosys   (Jalote)</a:t>
            </a:r>
            <a:endParaRPr sz="18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161100" y="873300"/>
            <a:ext cx="88218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Брак підготовлених кадрів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Поправки на час навчання	резерв ресурсів програми навчання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Наради для взаємного навчання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Велика кількість змін в вимогах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Відмова клієнта від претензій за вимогами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Повідомлення клієнта про вплив змін на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графік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Процедура обробки змін у вимогах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Узгодження оплати за фактичною вартістю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Неясні вимоги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Отримання відмови від претензій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Розробка прототипу і перегляд вимог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Скорочення команди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Кілька співробітників на ключових областях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Team-building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Зміна завдань між співробітниками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резерв ресурсів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Підтримка документації про роботу кожного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">
                <a:solidFill>
                  <a:srgbClr val="FFFFFF"/>
                </a:solidFill>
              </a:rPr>
              <a:t>Суворе дотримання процесу управлінняконфігурацією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61875" y="49125"/>
            <a:ext cx="88218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5. Вплив рішень, керованих зовнішнім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 фактором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	5.1 Домовленість з персоналом, що впливає на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рішення, на основі фактів і даних про шкоду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5.2 Ідентифікація ризику і робота з ним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6. Не задовольняються вимоги до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    продуктивності ПО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Ясні критерії продуктивності, експертиза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їх клієнтом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Визначення необхідних стандартів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Проектування і експертиза з урахуванням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вимог продуктивності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Імітація критичних транзакцій на моделях і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прототипах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Тестування на репрезентативному обсязі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даних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Проведення навантажувальних випробувань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7. Нереалістичний графік робіт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Досягнення згоди про кращому графіку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Виявлення паралельних завдань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Завчасна підготовка ресурсів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Визначення областей для автоматизації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Домовленість про оплату фактичної вартості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61875" y="49125"/>
            <a:ext cx="88218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8. Робота з новими технологіями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Розподіл здачі продукту за фазами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Критичні модулі здавати в першу чергу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Включення в графік часу на навчання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Додаток для контрольно-перевірочних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випробувань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9. Недостатнє знання предметної області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Розширення взаємодії з клієнтом організація навчання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Створення моделей і прототипів транзакцій, їх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твердження у клієнта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10. Збої або низька продуктивність каналу зв'язку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Встановити взаєморозуміння з клієнтом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Попереднє планування завантаження каналу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Планування оптимального використання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uk">
                <a:solidFill>
                  <a:srgbClr val="FFFFFF"/>
                </a:solidFill>
              </a:rPr>
              <a:t>каналу зв'язку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FFFFFF"/>
                </a:solidFill>
              </a:rPr>
              <a:t>Оцінка ризиків</a:t>
            </a:r>
            <a:endParaRPr sz="24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uk" sz="1600">
                <a:solidFill>
                  <a:srgbClr val="FFFFFF"/>
                </a:solidFill>
              </a:rPr>
              <a:t>Оцінка ризиків - етап процесу управління ризиками, оцінюється значущість кожного</a:t>
            </a:r>
            <a:endParaRPr sz="16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ризику (аналіз і пріоритезація)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uk" sz="1600">
                <a:solidFill>
                  <a:srgbClr val="FFFFFF"/>
                </a:solidFill>
              </a:rPr>
              <a:t>наслідки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uk" sz="1600">
                <a:solidFill>
                  <a:srgbClr val="FFFFFF"/>
                </a:solidFill>
              </a:rPr>
              <a:t>ймовірність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uk" sz="1600">
                <a:solidFill>
                  <a:srgbClr val="FFFFFF"/>
                </a:solidFill>
              </a:rPr>
              <a:t>=&gt; Серйозність =&gt; важливість =&gt; стратегія боротьби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 2. Завдання - впорядкувати ризики за ступенем важливості і відсікти ті, які нижче рівня толерантності до    ризику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uk" sz="1600">
                <a:solidFill>
                  <a:srgbClr val="FFFFFF"/>
                </a:solidFill>
              </a:rPr>
              <a:t>Толерантність - рівень ймовірності і наслідків досить високий для розгляду.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uk" sz="1600">
                <a:solidFill>
                  <a:srgbClr val="FFFFFF"/>
                </a:solidFill>
              </a:rPr>
              <a:t>Багато в чому визначається політикою компанії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>
                <a:solidFill>
                  <a:srgbClr val="FFFFFF"/>
                </a:solidFill>
              </a:rPr>
              <a:t>Вихідні дані для оцінки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uk" sz="2400">
                <a:solidFill>
                  <a:srgbClr val="FFFFFF"/>
                </a:solidFill>
              </a:rPr>
              <a:t>Досвід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uk" sz="2400">
                <a:solidFill>
                  <a:srgbClr val="FFFFFF"/>
                </a:solidFill>
              </a:rPr>
              <a:t>Опис ризику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uk" sz="2400">
                <a:solidFill>
                  <a:srgbClr val="FFFFFF"/>
                </a:solidFill>
              </a:rPr>
              <a:t>Корпоративні правила і керівництва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uk" sz="2400">
                <a:solidFill>
                  <a:srgbClr val="FFFFFF"/>
                </a:solidFill>
              </a:rPr>
              <a:t>Статистика з зовнішніх джерел</a:t>
            </a:r>
            <a:endParaRPr sz="24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73550" y="806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Зміст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04850" y="828600"/>
            <a:ext cx="85206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uk">
                <a:solidFill>
                  <a:srgbClr val="FFFFFF"/>
                </a:solidFill>
              </a:rPr>
              <a:t>Планування управління ризиками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uk">
                <a:solidFill>
                  <a:srgbClr val="FFFFFF"/>
                </a:solidFill>
              </a:rPr>
              <a:t>Виявлення та ідентифікація ризиків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uk">
                <a:solidFill>
                  <a:srgbClr val="FFFFFF"/>
                </a:solidFill>
              </a:rPr>
              <a:t>Основні ризики в IT-сфері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uk">
                <a:solidFill>
                  <a:srgbClr val="FFFFFF"/>
                </a:solidFill>
              </a:rPr>
              <a:t>Оцінка ризиків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uk">
                <a:solidFill>
                  <a:srgbClr val="FFFFFF"/>
                </a:solidFill>
              </a:rPr>
              <a:t>висновок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>
                <a:solidFill>
                  <a:srgbClr val="FFFFFF"/>
                </a:solidFill>
              </a:rPr>
              <a:t>Методи оцінки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uk" sz="2400">
                <a:solidFill>
                  <a:srgbClr val="FFFFFF"/>
                </a:solidFill>
              </a:rPr>
              <a:t>Порівняльна класифікація (оцінка відносної важливості в парах "кожен з кожним ")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uk" sz="2400">
                <a:solidFill>
                  <a:srgbClr val="FFFFFF"/>
                </a:solidFill>
              </a:rPr>
              <a:t>Аналіз чутливості (оцінка впливу різних параметрів на результат)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uk" sz="2400">
                <a:solidFill>
                  <a:srgbClr val="FFFFFF"/>
                </a:solidFill>
              </a:rPr>
              <a:t>Групування ризиків (поділ по областям відповідальності м.б. на основі WBS)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uk" sz="2400">
                <a:solidFill>
                  <a:srgbClr val="FFFFFF"/>
                </a:solidFill>
              </a:rPr>
              <a:t>Діаграми спорідненості (колективне дію по угрупованню ризиків)</a:t>
            </a:r>
            <a:endParaRPr sz="24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FFFFFF"/>
                </a:solidFill>
              </a:rPr>
              <a:t>Якісний аналіз</a:t>
            </a:r>
            <a:endParaRPr sz="24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uk" sz="1600">
                <a:solidFill>
                  <a:srgbClr val="FFFFFF"/>
                </a:solidFill>
              </a:rPr>
              <a:t>Швидко і недорого, але невеликий обсяг інформації =&gt; помилки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uk" sz="1600">
                <a:solidFill>
                  <a:srgbClr val="FFFFFF"/>
                </a:solidFill>
              </a:rPr>
              <a:t>Якісні рівні ймовірності і	 наслідків (від 2-3 до 10 рівнів), тимчасової близькості (близькі вимагають більш точної оцінки)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   	●	Логарифмічні шкали, що залежать від завдань і політики компанії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uk" sz="1600">
                <a:solidFill>
                  <a:srgbClr val="FFFFFF"/>
                </a:solidFill>
              </a:rPr>
              <a:t>Матриця ймовірностей і наслідків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FFFFFF"/>
                </a:solidFill>
              </a:rPr>
              <a:t>Кількісний</a:t>
            </a:r>
            <a:r>
              <a:rPr lang="uk" sz="2400">
                <a:solidFill>
                  <a:srgbClr val="FFFFFF"/>
                </a:solidFill>
              </a:rPr>
              <a:t> аналіз</a:t>
            </a:r>
            <a:endParaRPr sz="24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uk" sz="1600">
                <a:solidFill>
                  <a:srgbClr val="FFFFFF"/>
                </a:solidFill>
              </a:rPr>
              <a:t>Імовірність (теорія ймовірностей)</a:t>
            </a:r>
            <a:endParaRPr sz="1600">
              <a:solidFill>
                <a:srgbClr val="FFFFFF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відносна частота</a:t>
            </a:r>
            <a:endParaRPr sz="1600">
              <a:solidFill>
                <a:srgbClr val="FFFFFF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суб'єктивна ймовірність (найкраща доступна оцінка)</a:t>
            </a:r>
            <a:endParaRPr sz="1600">
              <a:solidFill>
                <a:srgbClr val="FFFFFF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правила додавання і множення ймовірностей,</a:t>
            </a:r>
            <a:endParaRPr sz="1600">
              <a:solidFill>
                <a:srgbClr val="FFFFFF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формула Байеса (взаємовиключні події,</a:t>
            </a:r>
            <a:endParaRPr sz="1600">
              <a:solidFill>
                <a:srgbClr val="FFFFFF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умовна ймовірність, статистична</a:t>
            </a:r>
            <a:endParaRPr sz="1600">
              <a:solidFill>
                <a:srgbClr val="FFFFFF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незалежність) оцінки для розподілу ймовірностей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	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solidFill>
                  <a:srgbClr val="FFFFFF"/>
                </a:solidFill>
              </a:rPr>
              <a:t>Кількісний аналіз</a:t>
            </a:r>
            <a:endParaRPr sz="30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uk" sz="1600">
                <a:solidFill>
                  <a:srgbClr val="FFFFFF"/>
                </a:solidFill>
              </a:rPr>
              <a:t>Наслідки ризику - вартість, якщо він трапиться (в днях, грошах, трудових ресурсах, ...)</a:t>
            </a:r>
            <a:endParaRPr sz="1600">
              <a:solidFill>
                <a:srgbClr val="FFFFFF"/>
              </a:solidFill>
            </a:endParaRPr>
          </a:p>
          <a:p>
            <a:pPr indent="-3302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Очікуване значення - математичне очікування</a:t>
            </a:r>
            <a:endParaRPr sz="1600">
              <a:solidFill>
                <a:srgbClr val="FFFFFF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втрат (в будь-яких одиницях)</a:t>
            </a:r>
            <a:endParaRPr sz="1600">
              <a:solidFill>
                <a:srgbClr val="FFFFFF"/>
              </a:solidFill>
            </a:endParaRPr>
          </a:p>
          <a:p>
            <a:pPr indent="-3302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Найкраща і найгірша ситуація (толерантність)</a:t>
            </a:r>
            <a:endParaRPr sz="1600">
              <a:solidFill>
                <a:srgbClr val="FFFFFF"/>
              </a:solidFill>
            </a:endParaRPr>
          </a:p>
          <a:p>
            <a:pPr indent="-3302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Аналіз дерева рішень (оцінка Мат.ожидание</a:t>
            </a:r>
            <a:endParaRPr sz="1600">
              <a:solidFill>
                <a:srgbClr val="FFFFFF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вартості складно взаємопов'язаних ризиків)</a:t>
            </a:r>
            <a:endParaRPr sz="1600">
              <a:solidFill>
                <a:srgbClr val="FFFFFF"/>
              </a:solidFill>
            </a:endParaRPr>
          </a:p>
          <a:p>
            <a:pPr indent="-3302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Розподіл ймовірностей (DeMarco)</a:t>
            </a:r>
            <a:endParaRPr sz="1600">
              <a:solidFill>
                <a:srgbClr val="FFFFFF"/>
              </a:solidFill>
            </a:endParaRPr>
          </a:p>
          <a:p>
            <a:pPr indent="-3302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статистичне моделювання</a:t>
            </a:r>
            <a:endParaRPr sz="1600">
              <a:solidFill>
                <a:srgbClr val="FFFFFF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	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solidFill>
                  <a:srgbClr val="FFFFFF"/>
                </a:solidFill>
              </a:rPr>
              <a:t>Дерево рішень</a:t>
            </a:r>
            <a:endParaRPr sz="30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uk" sz="1600">
                <a:solidFill>
                  <a:srgbClr val="FFFFFF"/>
                </a:solidFill>
              </a:rPr>
              <a:t>Прийняті рішення та можливі ризики</a:t>
            </a:r>
            <a:endParaRPr sz="1600">
              <a:solidFill>
                <a:srgbClr val="FFFFFF"/>
              </a:solidFill>
            </a:endParaRPr>
          </a:p>
          <a:p>
            <a:pPr indent="-3302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Вартість кінцевих варіантів</a:t>
            </a:r>
            <a:endParaRPr sz="1600">
              <a:solidFill>
                <a:srgbClr val="FFFFFF"/>
              </a:solidFill>
            </a:endParaRPr>
          </a:p>
          <a:p>
            <a:pPr indent="-3302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Ймовірності для результатів (точки ризиків)</a:t>
            </a:r>
            <a:endParaRPr sz="1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uk" sz="1600">
                <a:solidFill>
                  <a:srgbClr val="FFFFFF"/>
                </a:solidFill>
              </a:rPr>
              <a:t>Кінцева оцінка - математичне очікування при найкращих прийняті рішення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Не завжди може бути застосована (перевищення рівня толерантності)</a:t>
            </a:r>
            <a:endParaRPr sz="16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	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FFFFFF"/>
                </a:solidFill>
              </a:rPr>
              <a:t>Планування реагування на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FFFFFF"/>
                </a:solidFill>
              </a:rPr>
              <a:t>ризики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uk" sz="2100">
                <a:solidFill>
                  <a:srgbClr val="FFFFFF"/>
                </a:solidFill>
              </a:rPr>
              <a:t>Процес розробки процедур і методів зниження загроз проекту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uk" sz="2100">
                <a:solidFill>
                  <a:srgbClr val="FFFFFF"/>
                </a:solidFill>
              </a:rPr>
              <a:t>Бюджет і розклад повинні передбачати резерв на випадок ризиків</a:t>
            </a:r>
            <a:endParaRPr sz="21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rgbClr val="FFFFFF"/>
                </a:solidFill>
              </a:rPr>
              <a:t>(або формулюватися в імовірнісних термінах (DeMarco))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uk" sz="2400">
                <a:solidFill>
                  <a:srgbClr val="FFFFFF"/>
                </a:solidFill>
              </a:rPr>
              <a:t>Бюджет</a:t>
            </a:r>
            <a:endParaRPr sz="24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uk" sz="1800">
                <a:solidFill>
                  <a:srgbClr val="FFFFFF"/>
                </a:solidFill>
              </a:rPr>
              <a:t>для непередбачених обставин - на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uk" sz="1800">
                <a:solidFill>
                  <a:srgbClr val="FFFFFF"/>
                </a:solidFill>
              </a:rPr>
              <a:t>усунення наслідків відомих ризиків - з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uk" sz="1800">
                <a:solidFill>
                  <a:srgbClr val="FFFFFF"/>
                </a:solidFill>
              </a:rPr>
              <a:t>дозволу менеджера проекту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uk" sz="1800">
                <a:solidFill>
                  <a:srgbClr val="FFFFFF"/>
                </a:solidFill>
              </a:rPr>
              <a:t>управлінський резерв - на невідомі ризики -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uk" sz="1800">
                <a:solidFill>
                  <a:srgbClr val="FFFFFF"/>
                </a:solidFill>
              </a:rPr>
              <a:t>керівник на рівень вище менеджера проекту</a:t>
            </a:r>
            <a:endParaRPr sz="18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	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solidFill>
                  <a:srgbClr val="FFFFFF"/>
                </a:solidFill>
              </a:rPr>
              <a:t>Стратегії реагування на ризики</a:t>
            </a:r>
            <a:endParaRPr sz="3000">
              <a:solidFill>
                <a:srgbClr val="FFFFFF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FFFFFF"/>
                </a:solidFill>
              </a:rPr>
              <a:t>Методи зниження наслідків або ймовірності ризику:</a:t>
            </a:r>
            <a:endParaRPr sz="24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uk" sz="1600">
                <a:solidFill>
                  <a:srgbClr val="FFFFFF"/>
                </a:solidFill>
              </a:rPr>
              <a:t>ухилення від ризику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uk" sz="1600">
                <a:solidFill>
                  <a:srgbClr val="FFFFFF"/>
                </a:solidFill>
              </a:rPr>
              <a:t>зміна плану або характеру проекту, ризик стає неможливий (ймовірність досить мала з практичної точки зору)</a:t>
            </a:r>
            <a:endParaRPr sz="16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uk" sz="1600">
                <a:solidFill>
                  <a:srgbClr val="FFFFFF"/>
                </a:solidFill>
              </a:rPr>
              <a:t>передача ризику</a:t>
            </a:r>
            <a:endParaRPr sz="1600">
              <a:solidFill>
                <a:srgbClr val="FFFFFF"/>
              </a:solidFill>
            </a:endParaRPr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третя сторона бере ризик на себе, наприклад,страхування</a:t>
            </a:r>
            <a:endParaRPr sz="1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uk" sz="1600">
                <a:solidFill>
                  <a:srgbClr val="FFFFFF"/>
                </a:solidFill>
              </a:rPr>
              <a:t>зниження ризику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uk" sz="1600">
                <a:solidFill>
                  <a:srgbClr val="FFFFFF"/>
                </a:solidFill>
              </a:rPr>
              <a:t>дії для зниження ймовірності або наслідків до рівня толерантності (тестування, дублювання, прототипирование, досвідчений персонал, ...) - спеціальне завдання, що додається до планів</a:t>
            </a:r>
            <a:endParaRPr sz="1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	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uk" sz="1800">
                <a:solidFill>
                  <a:srgbClr val="FFFFFF"/>
                </a:solidFill>
              </a:rPr>
              <a:t>Заключення контрактів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uk" sz="1800">
                <a:solidFill>
                  <a:srgbClr val="FFFFFF"/>
                </a:solidFill>
              </a:rPr>
              <a:t>контракт з твердої фіксованою ціною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uk" sz="1800">
                <a:solidFill>
                  <a:srgbClr val="FFFFFF"/>
                </a:solidFill>
              </a:rPr>
              <a:t>поручительства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uk" sz="1800">
                <a:solidFill>
                  <a:srgbClr val="FFFFFF"/>
                </a:solidFill>
              </a:rPr>
              <a:t>зобов'язання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uk" sz="1800">
                <a:solidFill>
                  <a:srgbClr val="FFFFFF"/>
                </a:solidFill>
              </a:rPr>
              <a:t>гарантії</a:t>
            </a:r>
            <a:endParaRPr sz="18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uk" sz="1800">
                <a:solidFill>
                  <a:srgbClr val="FFFFFF"/>
                </a:solidFill>
              </a:rPr>
              <a:t>Прийняття ризику - ризик нижче точки толерантності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uk" sz="1800">
                <a:solidFill>
                  <a:srgbClr val="FFFFFF"/>
                </a:solidFill>
              </a:rPr>
              <a:t>пасивне прийняття - ніяких додаткових заходів, усуваємо наслідки в міру необхідності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uk" sz="1800">
                <a:solidFill>
                  <a:srgbClr val="FFFFFF"/>
                </a:solidFill>
              </a:rPr>
              <a:t>активне прийняття - складання плану дій (і, можливо, резервного)</a:t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	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solidFill>
                  <a:srgbClr val="FFFFFF"/>
                </a:solidFill>
              </a:rPr>
              <a:t>Моніторинг та управління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solidFill>
                  <a:srgbClr val="FFFFFF"/>
                </a:solidFill>
              </a:rPr>
              <a:t>ризиками</a:t>
            </a:r>
            <a:endParaRPr sz="30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uk" sz="1800">
                <a:solidFill>
                  <a:srgbClr val="FFFFFF"/>
                </a:solidFill>
              </a:rPr>
              <a:t>Процес відстеження ідентифікованих ризиків, ідентифікація нових і залишкових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ризиків безперервно в ході всього проекту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uk" sz="1800">
                <a:solidFill>
                  <a:srgbClr val="FFFFFF"/>
                </a:solidFill>
              </a:rPr>
              <a:t>Можлива міграція ризиків (зміна оцінок їх ймовірності та важливості)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uk" sz="1800">
                <a:solidFill>
                  <a:srgbClr val="FFFFFF"/>
                </a:solidFill>
              </a:rPr>
              <a:t>Виявлення виникнення ризику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uk" sz="1800">
                <a:solidFill>
                  <a:srgbClr val="FFFFFF"/>
                </a:solidFill>
              </a:rPr>
              <a:t>здійснюється коригувальну дію: план дій в непередбачених обставин або обхід (незаплановане реагування)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uk" sz="1800">
                <a:solidFill>
                  <a:srgbClr val="FFFFFF"/>
                </a:solidFill>
              </a:rPr>
              <a:t>Спостереження за ефективністю реагування, документування на майбутнє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	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solidFill>
                  <a:srgbClr val="FFFFFF"/>
                </a:solidFill>
              </a:rPr>
              <a:t>Література</a:t>
            </a:r>
            <a:endParaRPr sz="30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Керівництво до зводу знань з управління проектами (Guide to the Project Management Body of Knowledge). PMI, 2004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М.Ньюел Управління проектами для професіоналів.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Керівництво з підготовки до здачі сертифікаційного іспиту PMP. Кудіц-Образ, Москва, 2006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Guide to the Software Engineering Body of Knowledge. A project of the IEEE Computer Society Professional Practices Committee, 2004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Том ДеМарко, Тімоті Лістер вальсуючи з ведмедями: управління ризиками в проектах з розробки програмного забезпечення. Компанія p.m.Office, 2005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Панкаж Джалота Управління програмним проектом на практиці. Лорі, 2005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	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06050"/>
            <a:ext cx="8520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Цілі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163950"/>
            <a:ext cx="8520600" cy="3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1.Ризик - невизначена подія, що впливає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позитивно або негативно хоча б на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один з результатів проекту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2.Управління ризиками - процес планування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реакції на можливі ризики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3.Мета - мінімізація небажаних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наслідків ризику при його настанні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4.Відхід від ризиків не є метою, тому що ризик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виправдовується потенційними вигодами,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які недоступні без ризику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solidFill>
                  <a:srgbClr val="FFFFFF"/>
                </a:solidFill>
              </a:rPr>
              <a:t>Висновок</a:t>
            </a:r>
            <a:endParaRPr sz="30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Розглянуто основні завдання та способи управління ризиками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Наведені приклади основних ризиків і стратегії боротьби з ними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Розглянуто основні методи оцінки ризиків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	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solidFill>
                  <a:srgbClr val="FFFFFF"/>
                </a:solidFill>
              </a:rPr>
              <a:t>Висновок</a:t>
            </a:r>
            <a:endParaRPr sz="30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uk" sz="1600">
                <a:solidFill>
                  <a:srgbClr val="FFFFFF"/>
                </a:solidFill>
              </a:rPr>
              <a:t>Розглянуто основні завдання та способи управління ризиками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uk" sz="1600">
                <a:solidFill>
                  <a:srgbClr val="FFFFFF"/>
                </a:solidFill>
              </a:rPr>
              <a:t>Наведені приклади основних ризиків і стратегії боротьби з ними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uk" sz="1600">
                <a:solidFill>
                  <a:srgbClr val="FFFFFF"/>
                </a:solidFill>
              </a:rPr>
              <a:t>Розглянуто основні методи оцінки ризиків</a:t>
            </a:r>
            <a:endParaRPr sz="1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	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374200" y="160250"/>
            <a:ext cx="43956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FFFFFF"/>
                </a:solidFill>
              </a:rPr>
              <a:t>Характеристика ризиків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21325" y="90050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Причини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Невизначенності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Наслідки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uk" sz="1800">
                <a:solidFill>
                  <a:srgbClr val="FFFFFF"/>
                </a:solidFill>
              </a:rPr>
              <a:t>ціна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uk" sz="1800">
                <a:solidFill>
                  <a:srgbClr val="FFFFFF"/>
                </a:solidFill>
              </a:rPr>
              <a:t>зміст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uk" sz="1800">
                <a:solidFill>
                  <a:srgbClr val="FFFFFF"/>
                </a:solidFill>
              </a:rPr>
              <a:t>розклад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 4.	Ризики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uk" sz="1800">
                <a:solidFill>
                  <a:srgbClr val="FFFFFF"/>
                </a:solidFill>
              </a:rPr>
              <a:t>відомі - можна ідентифікувати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uk" sz="1800">
                <a:solidFill>
                  <a:srgbClr val="FFFFFF"/>
                </a:solidFill>
              </a:rPr>
              <a:t>невідомі - не можна ідентифікувати, але можна усвідомити наслідки і планувати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206050"/>
            <a:ext cx="8520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Керування ризиками</a:t>
            </a:r>
            <a:endParaRPr sz="360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851350"/>
            <a:ext cx="85206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Необхідно 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здійснювати протягом усього проекту, постійно і безперервно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фіксувати виявлені ризики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переглядати і виявляти нові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PMBOK: Процес управління ризиками: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Планування управління ризиками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Ідентифікація ризиків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Якісний аналіз ризиків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Кількісний аналіз ризиків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Планування реагування на ризики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Моніторинг та управління ризиками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206050"/>
            <a:ext cx="8520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Планування к</a:t>
            </a:r>
            <a:r>
              <a:rPr lang="uk" sz="3600"/>
              <a:t>ерування ризиками</a:t>
            </a:r>
            <a:endParaRPr sz="3600"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851350"/>
            <a:ext cx="85206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Джерела інформації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загальний план проекту (учасники, розміри,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складність, цілі, ролі)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загальна стратегія компанії по управлінню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ризиками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шаблони (досвід інших проектів)</a:t>
            </a:r>
            <a:endParaRPr sz="18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0" y="206050"/>
            <a:ext cx="8520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План керування ризиками</a:t>
            </a:r>
            <a:endParaRPr sz="3600"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851350"/>
            <a:ext cx="85206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Методологія - підходи, інструменти,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джерела даних для визначення ризиків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Ролі та відповідальності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Бюджет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Терміни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Категорії ризиків - використовуються при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періодичної ідентифікації ризиків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Характеристики - шкала оцінки ризиків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179925"/>
            <a:ext cx="85206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Ієрархічна структура ризиків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(Risk Breakdown Structure, RBS)</a:t>
            </a:r>
            <a:endParaRPr sz="3600"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-413275" y="1034650"/>
            <a:ext cx="8520600" cy="43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Ієрархія ризиків і їх причин від загальних, через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групи і окремі ризики до причин, на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які можна впливати і за які відповідає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одну особу (PMBOK)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000" y="1954775"/>
            <a:ext cx="6372149" cy="318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0" y="206050"/>
            <a:ext cx="8520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Ідентифікація ризиків</a:t>
            </a:r>
            <a:endParaRPr sz="3600"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1700" y="851350"/>
            <a:ext cx="85206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Подія ризику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Найменування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Унікальний номер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Докладний опис (який виключає колізії)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Дата запису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Відповідальне за управління ризиком особа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Посилання на WBS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Ймовірність виникнення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Наслідки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Серйозність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Стратегії зниження ризику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>
                <a:solidFill>
                  <a:srgbClr val="FFFFFF"/>
                </a:solidFill>
              </a:rPr>
              <a:t>Вся додаткова інформація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