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508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91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6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41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56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45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597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7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13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54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395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338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523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4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99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848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C4EE-7C66-4DD1-8FA6-06F5F112BC33}" type="datetimeFigureOut">
              <a:rPr lang="uk-UA" smtClean="0"/>
              <a:t>21.09.2019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B7E406-A3DA-4FF6-8C8D-6DC9D6C3B0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416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Основи управління проектами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Управління людськими ресурсами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85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Мотивація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Більш дієва, ніж хороші процедури (чіткі формальні інструкції – хто, що, коли і як робить)</a:t>
            </a:r>
          </a:p>
          <a:p>
            <a:r>
              <a:rPr lang="uk-UA" dirty="0"/>
              <a:t>С</a:t>
            </a:r>
            <a:r>
              <a:rPr lang="uk-UA" dirty="0" smtClean="0"/>
              <a:t>уттєво залежить від персоналу (культура, релігія, світогляд …)</a:t>
            </a:r>
          </a:p>
          <a:p>
            <a:pPr lvl="1"/>
            <a:r>
              <a:rPr lang="uk-UA" dirty="0" smtClean="0"/>
              <a:t>Обмеження традиційних культур</a:t>
            </a:r>
          </a:p>
          <a:p>
            <a:r>
              <a:rPr lang="uk-UA" dirty="0" smtClean="0"/>
              <a:t>Не зводиться до матеріального стимулювання</a:t>
            </a:r>
          </a:p>
          <a:p>
            <a:r>
              <a:rPr lang="uk-UA" dirty="0" smtClean="0"/>
              <a:t>Може втрачати ефективність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306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Базові </a:t>
            </a:r>
            <a:r>
              <a:rPr lang="uk-UA" dirty="0" err="1" smtClean="0"/>
              <a:t>мотивацї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До другої світової війни включно – «голод» і «патріотизм»</a:t>
            </a:r>
          </a:p>
          <a:p>
            <a:r>
              <a:rPr lang="uk-UA" dirty="0" smtClean="0"/>
              <a:t>Теорія очікувань («називай свинею - захрюкає»)</a:t>
            </a:r>
          </a:p>
          <a:p>
            <a:r>
              <a:rPr lang="uk-UA" dirty="0" smtClean="0"/>
              <a:t>Теорія ієрархії потреб (Маслоу , 1943)</a:t>
            </a:r>
          </a:p>
          <a:p>
            <a:pPr lvl="1"/>
            <a:r>
              <a:rPr lang="uk-UA" dirty="0" smtClean="0"/>
              <a:t>Ефективне тільки послідовне задоволення потреб за збільшенням рівня: харчування, житло, одяг  -</a:t>
            </a:r>
            <a:r>
              <a:rPr lang="en-US" dirty="0" smtClean="0"/>
              <a:t>&gt;</a:t>
            </a:r>
            <a:r>
              <a:rPr lang="uk-UA" dirty="0" smtClean="0"/>
              <a:t> безпека -</a:t>
            </a:r>
            <a:r>
              <a:rPr lang="en-US" dirty="0" smtClean="0"/>
              <a:t>&gt;</a:t>
            </a:r>
            <a:r>
              <a:rPr lang="uk-UA" dirty="0" smtClean="0"/>
              <a:t> соціальні потреби -</a:t>
            </a:r>
            <a:r>
              <a:rPr lang="en-US" dirty="0" smtClean="0"/>
              <a:t>&gt;</a:t>
            </a:r>
            <a:r>
              <a:rPr lang="uk-UA" dirty="0" smtClean="0"/>
              <a:t>визнання -</a:t>
            </a:r>
            <a:r>
              <a:rPr lang="en-US" dirty="0" smtClean="0"/>
              <a:t>&gt;</a:t>
            </a:r>
            <a:r>
              <a:rPr lang="uk-UA" dirty="0" smtClean="0"/>
              <a:t> самореалізація</a:t>
            </a:r>
          </a:p>
          <a:p>
            <a:pPr lvl="1"/>
            <a:r>
              <a:rPr lang="uk-UA" dirty="0" smtClean="0"/>
              <a:t>В 1970-ті намагались форсувати верхні рівні («колектив – велика сім’я»), але безуспішно </a:t>
            </a:r>
            <a:r>
              <a:rPr lang="uk-UA" dirty="0"/>
              <a:t>=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62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Мотиваційно-гігієнічна теорія </a:t>
            </a:r>
            <a:r>
              <a:rPr lang="uk-UA" dirty="0" err="1" smtClean="0"/>
              <a:t>Херцберга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Гігієнічні фактори (зарплата, статус, стосунки з начальством,…) – виходять на насичення після виходу із зони невдоволеності</a:t>
            </a:r>
          </a:p>
          <a:p>
            <a:r>
              <a:rPr lang="uk-UA" dirty="0" err="1" smtClean="0"/>
              <a:t>Мотиватори</a:t>
            </a:r>
            <a:r>
              <a:rPr lang="uk-UA" dirty="0" smtClean="0"/>
              <a:t> (успіх, визнання, відповідальність, ріст…) – починають працювати тільки поза зоною невдоволеності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4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Вдосконалення роботи і технологічних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Укрупнення операцій до осмислених (</a:t>
            </a:r>
            <a:r>
              <a:rPr lang="uk-UA" dirty="0" err="1" smtClean="0"/>
              <a:t>антиконвеєр</a:t>
            </a:r>
            <a:r>
              <a:rPr lang="uk-UA" dirty="0" smtClean="0"/>
              <a:t>)</a:t>
            </a:r>
          </a:p>
          <a:p>
            <a:r>
              <a:rPr lang="uk-UA" dirty="0" smtClean="0"/>
              <a:t>Підвищення різноманітності (включаючи планування і контроль) – наприклад, індивідуальні плани</a:t>
            </a:r>
          </a:p>
          <a:p>
            <a:pPr lvl="1"/>
            <a:r>
              <a:rPr lang="uk-UA" dirty="0" smtClean="0"/>
              <a:t>Більш тісний контакт замовника і безпосереднього виконавця</a:t>
            </a:r>
          </a:p>
          <a:p>
            <a:pPr lvl="1"/>
            <a:r>
              <a:rPr lang="uk-UA" dirty="0" smtClean="0"/>
              <a:t>Відсутність монотонності</a:t>
            </a:r>
          </a:p>
          <a:p>
            <a:pPr lvl="1"/>
            <a:r>
              <a:rPr lang="uk-UA" dirty="0" smtClean="0"/>
              <a:t>Відчуття значимості, відповідальності та компетентності</a:t>
            </a:r>
          </a:p>
        </p:txBody>
      </p:sp>
    </p:spTree>
    <p:extLst>
      <p:ext uri="{BB962C8B-B14F-4D97-AF65-F5344CB8AC3E}">
        <p14:creationId xmlns:p14="http://schemas.microsoft.com/office/powerpoint/2010/main" val="6705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Вдосконалення роботи і технологічних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Гуртки якості – добровільні організації з вирішення проблем</a:t>
            </a:r>
          </a:p>
          <a:p>
            <a:pPr lvl="1"/>
            <a:r>
              <a:rPr lang="uk-UA" dirty="0" smtClean="0"/>
              <a:t>Не </a:t>
            </a:r>
            <a:r>
              <a:rPr lang="uk-UA" dirty="0" err="1" smtClean="0"/>
              <a:t>керуюються</a:t>
            </a:r>
            <a:r>
              <a:rPr lang="uk-UA" dirty="0" smtClean="0"/>
              <a:t> компанією, але </a:t>
            </a:r>
            <a:r>
              <a:rPr lang="uk-UA" dirty="0" err="1" smtClean="0"/>
              <a:t>підтримуюються</a:t>
            </a:r>
            <a:r>
              <a:rPr lang="uk-UA" dirty="0" smtClean="0"/>
              <a:t> ( засоби спілкування, час для зборів та роботи, ресурси, доступ до керівництва) – вирішення проблем і різноманітності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680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Влада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Здатність впливати на поведінку іншої особи</a:t>
            </a:r>
          </a:p>
          <a:p>
            <a:pPr lvl="1"/>
            <a:r>
              <a:rPr lang="uk-UA" dirty="0" smtClean="0"/>
              <a:t>Примус («покарання гірше роботи»)</a:t>
            </a:r>
          </a:p>
          <a:p>
            <a:pPr lvl="1"/>
            <a:r>
              <a:rPr lang="uk-UA" dirty="0" smtClean="0"/>
              <a:t>Винагорода («сильніше аніж мінуси роботи», проблеми мотивації )</a:t>
            </a:r>
          </a:p>
          <a:p>
            <a:pPr lvl="1"/>
            <a:r>
              <a:rPr lang="uk-UA" dirty="0" smtClean="0"/>
              <a:t>Маніпуляція – вплив на оцінки і цілі</a:t>
            </a:r>
          </a:p>
          <a:p>
            <a:r>
              <a:rPr lang="uk-UA" dirty="0" smtClean="0"/>
              <a:t>Людина повинна вірити, що</a:t>
            </a:r>
          </a:p>
          <a:p>
            <a:pPr lvl="1"/>
            <a:r>
              <a:rPr lang="uk-UA" dirty="0" smtClean="0"/>
              <a:t>Робота здійсненна</a:t>
            </a:r>
          </a:p>
          <a:p>
            <a:pPr lvl="1"/>
            <a:r>
              <a:rPr lang="uk-UA" dirty="0" smtClean="0"/>
              <a:t>Покарання або винагорода реальні</a:t>
            </a:r>
          </a:p>
          <a:p>
            <a:pPr lvl="1"/>
            <a:r>
              <a:rPr lang="uk-UA" dirty="0" smtClean="0"/>
              <a:t>Покарання або винагорода достатні для мотивації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1498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влади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Легітимна влада – не вимагає безпосереднього покарання чи винагороди</a:t>
            </a:r>
          </a:p>
          <a:p>
            <a:r>
              <a:rPr lang="uk-UA" dirty="0" smtClean="0"/>
              <a:t>Влада еталону – харизма, сила особистості</a:t>
            </a:r>
          </a:p>
          <a:p>
            <a:r>
              <a:rPr lang="uk-UA" dirty="0" smtClean="0"/>
              <a:t>Влада знавця (експерта) – компетентність</a:t>
            </a:r>
          </a:p>
          <a:p>
            <a:r>
              <a:rPr lang="uk-UA" dirty="0" smtClean="0"/>
              <a:t>Представницька влада – добровільна делегація влади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410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Лідерство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Теорія Мак-</a:t>
            </a:r>
            <a:r>
              <a:rPr lang="uk-UA" dirty="0" err="1" smtClean="0"/>
              <a:t>Ґреґора</a:t>
            </a:r>
            <a:r>
              <a:rPr lang="uk-UA" dirty="0" smtClean="0"/>
              <a:t> : 2 типи керівників</a:t>
            </a:r>
          </a:p>
          <a:p>
            <a:r>
              <a:rPr lang="en-US" dirty="0" smtClean="0"/>
              <a:t>X(</a:t>
            </a:r>
            <a:r>
              <a:rPr lang="uk-UA" dirty="0" smtClean="0"/>
              <a:t>«всі ледарі», «довіряти неможна», погрози і примуси, керують самі</a:t>
            </a:r>
            <a:r>
              <a:rPr lang="en-US" dirty="0" smtClean="0"/>
              <a:t>)</a:t>
            </a:r>
            <a:r>
              <a:rPr lang="uk-UA" dirty="0" smtClean="0"/>
              <a:t> – дієві в дуже сприятливих і в дуже не сприятливих умовах (війна)</a:t>
            </a:r>
            <a:endParaRPr lang="ru-RU" dirty="0" smtClean="0"/>
          </a:p>
          <a:p>
            <a:r>
              <a:rPr lang="en-US" dirty="0" smtClean="0"/>
              <a:t>Y</a:t>
            </a:r>
            <a:r>
              <a:rPr lang="uk-UA" dirty="0" smtClean="0"/>
              <a:t>( колективне управління, ділиться інформацією) – дієві в нормальних умовах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835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Урегулювання конфліктів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Конфлікт – одна із сторін вважає, що друга перешкоджає досягненню цілі</a:t>
            </a:r>
          </a:p>
          <a:p>
            <a:r>
              <a:rPr lang="uk-UA" dirty="0" smtClean="0"/>
              <a:t>Урегулювання – зниження невдоволення сторін до прийнятного рівня</a:t>
            </a:r>
          </a:p>
          <a:p>
            <a:r>
              <a:rPr lang="uk-UA" dirty="0" smtClean="0"/>
              <a:t>Відмінність цілей -</a:t>
            </a:r>
            <a:r>
              <a:rPr lang="en-US" dirty="0" smtClean="0"/>
              <a:t>&gt;</a:t>
            </a:r>
            <a:r>
              <a:rPr lang="uk-UA" dirty="0" smtClean="0"/>
              <a:t> нерозуміння цілей інших-</a:t>
            </a:r>
            <a:r>
              <a:rPr lang="en-US" dirty="0" smtClean="0"/>
              <a:t>&gt;</a:t>
            </a:r>
            <a:r>
              <a:rPr lang="uk-UA" dirty="0" smtClean="0"/>
              <a:t> необхідне втручання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733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Способи вирішення конфлікту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5538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86226884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26741929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79807149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8137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Користь для</a:t>
                      </a:r>
                      <a:r>
                        <a:rPr lang="uk-UA" baseline="0" dirty="0" smtClean="0"/>
                        <a:t> особистих цілей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Користь для взаємин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Постійний результат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200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Примус («Я сказав!»)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5241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Згладжування («не</a:t>
                      </a:r>
                      <a:r>
                        <a:rPr lang="uk-UA" baseline="0" dirty="0" smtClean="0"/>
                        <a:t> така вже й різниця</a:t>
                      </a:r>
                      <a:r>
                        <a:rPr lang="uk-UA" dirty="0" smtClean="0"/>
                        <a:t>»)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05997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Компроміс (взаємні</a:t>
                      </a:r>
                      <a:r>
                        <a:rPr lang="uk-UA" baseline="0" dirty="0" smtClean="0"/>
                        <a:t> поступки – ніхто не задоволений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10612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Вирішення проблеми(«вияснимо, хто правий» - тяжко або неможливо)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+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125138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Ухилення( відмова від</a:t>
                      </a:r>
                      <a:r>
                        <a:rPr lang="uk-UA" baseline="0" dirty="0" smtClean="0"/>
                        <a:t> суперечки однієї із сторін</a:t>
                      </a:r>
                      <a:r>
                        <a:rPr lang="uk-UA" dirty="0" smtClean="0"/>
                        <a:t>)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</a:t>
                      </a:r>
                      <a:endParaRPr lang="uk-UA" dirty="0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9187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Типи організацій і планування</a:t>
            </a:r>
          </a:p>
          <a:p>
            <a:r>
              <a:rPr lang="uk-UA" dirty="0" smtClean="0"/>
              <a:t>Мотивація та удосконалення роботи</a:t>
            </a:r>
          </a:p>
          <a:p>
            <a:r>
              <a:rPr lang="uk-UA" dirty="0" smtClean="0"/>
              <a:t>Влада та лідерство</a:t>
            </a:r>
          </a:p>
          <a:p>
            <a:r>
              <a:rPr lang="uk-UA" dirty="0" smtClean="0"/>
              <a:t>Конфлікти</a:t>
            </a:r>
          </a:p>
          <a:p>
            <a:r>
              <a:rPr lang="uk-UA" dirty="0" smtClean="0"/>
              <a:t>Висновок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27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Розглянуті основні задачі способи планування людських ресурсів</a:t>
            </a:r>
          </a:p>
          <a:p>
            <a:r>
              <a:rPr lang="uk-UA" dirty="0" smtClean="0"/>
              <a:t>Розглянуті питання мотивації</a:t>
            </a:r>
          </a:p>
          <a:p>
            <a:r>
              <a:rPr lang="uk-UA" dirty="0" smtClean="0"/>
              <a:t>Приведені основні способи </a:t>
            </a:r>
            <a:r>
              <a:rPr lang="uk-UA" smtClean="0"/>
              <a:t>розв’язання конфліктів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379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Цілі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Забеспечити</a:t>
            </a:r>
            <a:r>
              <a:rPr lang="uk-UA" dirty="0" smtClean="0"/>
              <a:t> найбільш ефективне управління людськими ресурсами(команда, учасники, спонсори, інші відділи…)</a:t>
            </a:r>
          </a:p>
          <a:p>
            <a:r>
              <a:rPr lang="uk-UA" dirty="0" smtClean="0"/>
              <a:t>Задачі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План </a:t>
            </a:r>
            <a:r>
              <a:rPr lang="uk-UA" dirty="0" err="1" smtClean="0"/>
              <a:t>забеспечення</a:t>
            </a:r>
            <a:r>
              <a:rPr lang="uk-UA" dirty="0" smtClean="0"/>
              <a:t> персоналом(ролі, 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ru-RU" dirty="0" err="1" smtClean="0"/>
              <a:t>язки</a:t>
            </a:r>
            <a:r>
              <a:rPr lang="ru-RU" dirty="0" smtClean="0"/>
              <a:t>, </a:t>
            </a:r>
            <a:r>
              <a:rPr lang="ru-RU" dirty="0" err="1" smtClean="0"/>
              <a:t>відносини</a:t>
            </a:r>
            <a:r>
              <a:rPr lang="uk-UA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Набір та розвиток команди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Управління командою</a:t>
            </a:r>
          </a:p>
          <a:p>
            <a:pPr>
              <a:buFont typeface="Courier New" panose="02070309020205020404" pitchFamily="49" charset="0"/>
              <a:buChar char="o"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07705" y="4940968"/>
            <a:ext cx="3416969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Рутинні питання (контракти, посібники)  відділ кадрів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00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організацій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Функціональна</a:t>
            </a:r>
          </a:p>
          <a:p>
            <a:r>
              <a:rPr lang="uk-UA" dirty="0" smtClean="0"/>
              <a:t>Матрична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Слабка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Збалансована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Сильна</a:t>
            </a:r>
          </a:p>
          <a:p>
            <a:r>
              <a:rPr lang="uk-UA" dirty="0" smtClean="0"/>
              <a:t>Проектна</a:t>
            </a:r>
          </a:p>
          <a:p>
            <a:endParaRPr lang="uk-UA" dirty="0"/>
          </a:p>
          <a:p>
            <a:r>
              <a:rPr lang="uk-UA" dirty="0" smtClean="0"/>
              <a:t>Визначає організаційну структуру і взаємодію персоналу</a:t>
            </a:r>
          </a:p>
        </p:txBody>
      </p:sp>
    </p:spTree>
    <p:extLst>
      <p:ext uri="{BB962C8B-B14F-4D97-AF65-F5344CB8AC3E}">
        <p14:creationId xmlns:p14="http://schemas.microsoft.com/office/powerpoint/2010/main" val="83501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Елементи планування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Матриця </a:t>
            </a:r>
            <a:r>
              <a:rPr lang="uk-UA" dirty="0" err="1" smtClean="0"/>
              <a:t>відповідальност</a:t>
            </a:r>
            <a:r>
              <a:rPr lang="en-US" dirty="0" err="1" smtClean="0"/>
              <a:t>i</a:t>
            </a:r>
            <a:r>
              <a:rPr lang="en-US" dirty="0" smtClean="0"/>
              <a:t> (Responsibility Assignment Matrix, RAM)</a:t>
            </a:r>
            <a:r>
              <a:rPr lang="en-US" dirty="0"/>
              <a:t> </a:t>
            </a:r>
            <a:r>
              <a:rPr lang="uk-UA" dirty="0" smtClean="0"/>
              <a:t>– відповідність персонал-задача-функція</a:t>
            </a:r>
            <a:endParaRPr lang="en-US" dirty="0" smtClean="0"/>
          </a:p>
          <a:p>
            <a:r>
              <a:rPr lang="uk-UA" dirty="0" smtClean="0"/>
              <a:t>План </a:t>
            </a:r>
            <a:r>
              <a:rPr lang="uk-UA" dirty="0" err="1" smtClean="0"/>
              <a:t>забеспечення</a:t>
            </a:r>
            <a:r>
              <a:rPr lang="uk-UA" dirty="0" smtClean="0"/>
              <a:t> персоналом (</a:t>
            </a:r>
            <a:r>
              <a:rPr lang="en-US" dirty="0" smtClean="0"/>
              <a:t>staffing plan</a:t>
            </a:r>
            <a:r>
              <a:rPr lang="uk-UA" dirty="0" smtClean="0"/>
              <a:t>) – хто коли на якому проекті (функціональний менеджер)</a:t>
            </a:r>
          </a:p>
          <a:p>
            <a:r>
              <a:rPr lang="uk-UA" dirty="0" smtClean="0"/>
              <a:t>План навчання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9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Елементи планування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Організаційна діаграма – ієрархія підзвітності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err="1" smtClean="0"/>
              <a:t>Огранізаційна</a:t>
            </a:r>
            <a:r>
              <a:rPr lang="uk-UA" dirty="0" smtClean="0"/>
              <a:t> структура</a:t>
            </a:r>
            <a:r>
              <a:rPr lang="en-US" dirty="0" smtClean="0"/>
              <a:t> (Organization Breakdown Structure, OBS)</a:t>
            </a:r>
            <a:r>
              <a:rPr lang="uk-UA" dirty="0" smtClean="0"/>
              <a:t> – по відділам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Структура декомпозиції ресурсів</a:t>
            </a:r>
            <a:r>
              <a:rPr lang="en-US" dirty="0" smtClean="0"/>
              <a:t> (Resource Breakdown Structure, RBS)</a:t>
            </a:r>
            <a:r>
              <a:rPr lang="uk-UA" dirty="0" smtClean="0"/>
              <a:t> – по професіям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09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Вза</a:t>
            </a:r>
            <a:r>
              <a:rPr lang="uk-UA" dirty="0" smtClean="0"/>
              <a:t>є</a:t>
            </a:r>
            <a:r>
              <a:rPr lang="ru-RU" dirty="0" smtClean="0"/>
              <a:t>мод</a:t>
            </a:r>
            <a:r>
              <a:rPr lang="uk-UA" dirty="0" err="1" smtClean="0"/>
              <a:t>ія</a:t>
            </a:r>
            <a:r>
              <a:rPr lang="uk-UA" dirty="0" smtClean="0"/>
              <a:t> з персоналом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Формалізовані очікування (графік роботи, понаднормові, поїздки і </a:t>
            </a:r>
            <a:r>
              <a:rPr lang="uk-UA" dirty="0" err="1" smtClean="0"/>
              <a:t>т.д</a:t>
            </a:r>
            <a:r>
              <a:rPr lang="uk-UA" dirty="0" smtClean="0"/>
              <a:t>. )</a:t>
            </a:r>
          </a:p>
          <a:p>
            <a:r>
              <a:rPr lang="uk-UA" dirty="0" smtClean="0"/>
              <a:t>Оцінка роботи співробітника виконується функціональним менеджером за даними від менеджера проекту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507705" y="4940968"/>
            <a:ext cx="3416969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Віртуальні команди – ширший вибір, гірші комунікації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3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Матриця </a:t>
            </a:r>
            <a:r>
              <a:rPr lang="uk-UA" dirty="0" err="1" smtClean="0"/>
              <a:t>відпоідальності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Співвідношення «</a:t>
            </a:r>
            <a:r>
              <a:rPr lang="uk-UA" dirty="0" err="1" smtClean="0"/>
              <a:t>обов</a:t>
            </a:r>
            <a:r>
              <a:rPr lang="en-US" dirty="0" smtClean="0"/>
              <a:t>’</a:t>
            </a:r>
            <a:r>
              <a:rPr lang="uk-UA" dirty="0" err="1" smtClean="0"/>
              <a:t>язок</a:t>
            </a:r>
            <a:r>
              <a:rPr lang="uk-UA" dirty="0" smtClean="0"/>
              <a:t> -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Б – бере участь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З – підзвітний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П – провіряє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І – інформує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Т – </a:t>
            </a:r>
            <a:r>
              <a:rPr lang="uk-UA" dirty="0" smtClean="0"/>
              <a:t>затверджує</a:t>
            </a:r>
            <a:endParaRPr lang="uk-UA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В – </a:t>
            </a:r>
            <a:r>
              <a:rPr lang="uk-UA" dirty="0" smtClean="0"/>
              <a:t>відповідає</a:t>
            </a:r>
            <a:endParaRPr lang="uk-UA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uk-UA" dirty="0" smtClean="0"/>
              <a:t>К - консультує</a:t>
            </a:r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92442"/>
              </p:ext>
            </p:extLst>
          </p:nvPr>
        </p:nvGraphicFramePr>
        <p:xfrm>
          <a:off x="5710988" y="3691733"/>
          <a:ext cx="44810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03">
                  <a:extLst>
                    <a:ext uri="{9D8B030D-6E8A-4147-A177-3AD203B41FA5}">
                      <a16:colId xmlns:a16="http://schemas.microsoft.com/office/drawing/2014/main" val="899050372"/>
                    </a:ext>
                  </a:extLst>
                </a:gridCol>
                <a:gridCol w="968845">
                  <a:extLst>
                    <a:ext uri="{9D8B030D-6E8A-4147-A177-3AD203B41FA5}">
                      <a16:colId xmlns:a16="http://schemas.microsoft.com/office/drawing/2014/main" val="940411433"/>
                    </a:ext>
                  </a:extLst>
                </a:gridCol>
                <a:gridCol w="1120274">
                  <a:extLst>
                    <a:ext uri="{9D8B030D-6E8A-4147-A177-3AD203B41FA5}">
                      <a16:colId xmlns:a16="http://schemas.microsoft.com/office/drawing/2014/main" val="104417162"/>
                    </a:ext>
                  </a:extLst>
                </a:gridCol>
                <a:gridCol w="1120274">
                  <a:extLst>
                    <a:ext uri="{9D8B030D-6E8A-4147-A177-3AD203B41FA5}">
                      <a16:colId xmlns:a16="http://schemas.microsoft.com/office/drawing/2014/main" val="1226471826"/>
                    </a:ext>
                  </a:extLst>
                </a:gridCol>
              </a:tblGrid>
              <a:tr h="169757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ім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smtClean="0"/>
                        <a:t>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ім</a:t>
                      </a:r>
                      <a:r>
                        <a:rPr lang="en-US" dirty="0" smtClean="0"/>
                        <a:t>’</a:t>
                      </a:r>
                      <a:r>
                        <a:rPr lang="uk-UA" dirty="0" smtClean="0"/>
                        <a:t>я 2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15254"/>
                  </a:ext>
                </a:extLst>
              </a:tr>
              <a:tr h="169757">
                <a:tc>
                  <a:txBody>
                    <a:bodyPr/>
                    <a:lstStyle/>
                    <a:p>
                      <a:r>
                        <a:rPr lang="uk-UA" dirty="0" smtClean="0"/>
                        <a:t>Задача 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56635"/>
                  </a:ext>
                </a:extLst>
              </a:tr>
              <a:tr h="169757">
                <a:tc>
                  <a:txBody>
                    <a:bodyPr/>
                    <a:lstStyle/>
                    <a:p>
                      <a:r>
                        <a:rPr lang="uk-UA" dirty="0" smtClean="0"/>
                        <a:t>Задачі 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54410"/>
                  </a:ext>
                </a:extLst>
              </a:tr>
              <a:tr h="169757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Інші моделі проектної групи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Solutions Framework (MSF) – Agile</a:t>
            </a:r>
            <a:endParaRPr lang="uk-UA" dirty="0" smtClean="0"/>
          </a:p>
          <a:p>
            <a:pPr lvl="1"/>
            <a:r>
              <a:rPr lang="uk-UA" dirty="0" smtClean="0"/>
              <a:t>Невеликі самостійні групи, внутрішньо організовані без ієрархії</a:t>
            </a:r>
          </a:p>
          <a:p>
            <a:pPr lvl="1"/>
            <a:r>
              <a:rPr lang="uk-UA" dirty="0" smtClean="0"/>
              <a:t>6 ролей (можуть поєднуватись) на 7 рольових груп</a:t>
            </a:r>
          </a:p>
          <a:p>
            <a:pPr lvl="1"/>
            <a:r>
              <a:rPr lang="uk-UA" dirty="0" smtClean="0"/>
              <a:t>Задачі і зони відповідальності – в кожній ведучій є своя рольова група</a:t>
            </a:r>
            <a:endParaRPr lang="en-US" dirty="0" smtClean="0"/>
          </a:p>
          <a:p>
            <a:r>
              <a:rPr lang="ru-RU" dirty="0" err="1" smtClean="0"/>
              <a:t>Екстремальне</a:t>
            </a:r>
            <a:r>
              <a:rPr lang="en-US" dirty="0" smtClean="0"/>
              <a:t> </a:t>
            </a:r>
            <a:r>
              <a:rPr lang="uk-UA" dirty="0" smtClean="0"/>
              <a:t>програмування (ХР)</a:t>
            </a:r>
          </a:p>
          <a:p>
            <a:r>
              <a:rPr lang="uk-UA" dirty="0" err="1"/>
              <a:t>К</a:t>
            </a:r>
            <a:r>
              <a:rPr lang="uk-UA" dirty="0" err="1" smtClean="0"/>
              <a:t>омпонентно</a:t>
            </a:r>
            <a:r>
              <a:rPr lang="uk-UA" dirty="0" smtClean="0"/>
              <a:t>- і функціонально- орієнтовані команди</a:t>
            </a:r>
          </a:p>
          <a:p>
            <a:r>
              <a:rPr lang="uk-UA" dirty="0" smtClean="0"/>
              <a:t>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02626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766</Words>
  <Application>Microsoft Office PowerPoint</Application>
  <PresentationFormat>Широкоэкранный</PresentationFormat>
  <Paragraphs>134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Courier New</vt:lpstr>
      <vt:lpstr>Wingdings 3</vt:lpstr>
      <vt:lpstr>Легкий дым</vt:lpstr>
      <vt:lpstr>Основи управління проектами</vt:lpstr>
      <vt:lpstr>Зміст</vt:lpstr>
      <vt:lpstr>Цілі</vt:lpstr>
      <vt:lpstr>Типи організацій</vt:lpstr>
      <vt:lpstr>Елементи планування</vt:lpstr>
      <vt:lpstr>Елементи планування</vt:lpstr>
      <vt:lpstr>Взаємодія з персоналом</vt:lpstr>
      <vt:lpstr>Матриця відпоідальності</vt:lpstr>
      <vt:lpstr>Інші моделі проектної групи</vt:lpstr>
      <vt:lpstr>Мотивація </vt:lpstr>
      <vt:lpstr>Базові мотивацї</vt:lpstr>
      <vt:lpstr>Мотиваційно-гігієнічна теорія Херцберга</vt:lpstr>
      <vt:lpstr>Вдосконалення роботи і технологічних операцій</vt:lpstr>
      <vt:lpstr>Вдосконалення роботи і технологічних операцій</vt:lpstr>
      <vt:lpstr>Влада</vt:lpstr>
      <vt:lpstr>Види влади</vt:lpstr>
      <vt:lpstr>Лідерство</vt:lpstr>
      <vt:lpstr>Урегулювання конфліктів</vt:lpstr>
      <vt:lpstr>Способи вирішення конфлікту</vt:lpstr>
      <vt:lpstr>Висновок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управління проектами</dc:title>
  <dc:creator>Nata</dc:creator>
  <cp:lastModifiedBy>Nata</cp:lastModifiedBy>
  <cp:revision>11</cp:revision>
  <dcterms:created xsi:type="dcterms:W3CDTF">2019-09-19T09:26:41Z</dcterms:created>
  <dcterms:modified xsi:type="dcterms:W3CDTF">2019-09-21T11:46:53Z</dcterms:modified>
</cp:coreProperties>
</file>