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CE1565-403F-48F1-86A9-0FA38AFD7D9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8576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5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0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CE1565-403F-48F1-86A9-0FA38AFD7D9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62215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3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3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CE1565-403F-48F1-86A9-0FA38AFD7D9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243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CE1565-403F-48F1-86A9-0FA38AFD7D9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832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FCE1565-403F-48F1-86A9-0FA38AFD7D9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239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C96-62C3-4E86-98DC-30FC4079A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Навчальний курс</a:t>
            </a:r>
            <a:br>
              <a:rPr lang="ru-RU" dirty="0"/>
            </a:br>
            <a:r>
              <a:rPr lang="ru-RU" b="1" dirty="0"/>
              <a:t>Основи управл</a:t>
            </a:r>
            <a:r>
              <a:rPr lang="uk-UA" b="1" dirty="0"/>
              <a:t>іння проектами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800A0-403A-4BD4-BC7A-7142D0B4E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Лекція 7</a:t>
            </a:r>
          </a:p>
          <a:p>
            <a:r>
              <a:rPr lang="uk-UA" b="1" dirty="0"/>
              <a:t>Управління комунікаціями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321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D552-3AA2-4C96-A069-8BC50500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Зворотный</a:t>
            </a:r>
            <a:r>
              <a:rPr lang="uk-UA" dirty="0"/>
              <a:t> зв</a:t>
            </a:r>
            <a:r>
              <a:rPr lang="en-US" dirty="0"/>
              <a:t>’</a:t>
            </a:r>
            <a:r>
              <a:rPr lang="ru-RU" dirty="0"/>
              <a:t>я</a:t>
            </a:r>
            <a:r>
              <a:rPr lang="uk-UA" dirty="0" err="1"/>
              <a:t>зок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0E82-D745-48C5-8833-37043A23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Надання команді звітів про стан проекту і відгуків керівництва і замовника </a:t>
            </a:r>
          </a:p>
          <a:p>
            <a:pPr marL="0" indent="0">
              <a:buNone/>
            </a:pPr>
            <a:r>
              <a:rPr lang="uk-UA" sz="2400" dirty="0"/>
              <a:t>	● дошки оголошень</a:t>
            </a:r>
          </a:p>
          <a:p>
            <a:pPr marL="0" indent="0">
              <a:buNone/>
            </a:pPr>
            <a:r>
              <a:rPr lang="uk-UA" sz="2400" dirty="0"/>
              <a:t>	● розсилки </a:t>
            </a:r>
          </a:p>
          <a:p>
            <a:pPr marL="0" indent="0">
              <a:buNone/>
            </a:pPr>
            <a:r>
              <a:rPr lang="uk-UA" sz="2400" dirty="0"/>
              <a:t>	● </a:t>
            </a:r>
            <a:r>
              <a:rPr lang="en-US" sz="2400" dirty="0"/>
              <a:t>web-</a:t>
            </a:r>
            <a:r>
              <a:rPr lang="uk-UA" sz="2400" dirty="0"/>
              <a:t>сайт </a:t>
            </a:r>
          </a:p>
          <a:p>
            <a:pPr marL="0" indent="0">
              <a:buNone/>
            </a:pPr>
            <a:r>
              <a:rPr lang="uk-UA" sz="2400" dirty="0"/>
              <a:t>	● наради </a:t>
            </a:r>
          </a:p>
          <a:p>
            <a:pPr marL="0" indent="0">
              <a:buNone/>
            </a:pPr>
            <a:r>
              <a:rPr lang="uk-UA" sz="2400" dirty="0"/>
              <a:t>	● ...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254963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B279-5E36-435B-ACA4-3DC67B22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Перепони комунікації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AD01-BC88-4BCF-84AF-9CE954CB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Спотворене сприйняття (через мотивації, емоцій, середовища, ...) </a:t>
            </a:r>
          </a:p>
          <a:p>
            <a:r>
              <a:rPr lang="uk-UA" sz="2400" dirty="0"/>
              <a:t>Недостовірні джерела (помилки джерела, недовіра, ...) </a:t>
            </a:r>
          </a:p>
          <a:p>
            <a:r>
              <a:rPr lang="uk-UA" sz="2400" dirty="0"/>
              <a:t>Помилки передачі (</a:t>
            </a:r>
            <a:r>
              <a:rPr lang="uk-UA" sz="2400" dirty="0" err="1"/>
              <a:t>мовні</a:t>
            </a:r>
            <a:r>
              <a:rPr lang="uk-UA" sz="2400" dirty="0"/>
              <a:t> і культурні відмінності, різний досвід, ...)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51006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17A8-7C8B-4A2B-AEBD-1A0FCDA6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Вдосконалення комунікації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2933B-4981-4239-B015-409E8C175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730326"/>
            <a:ext cx="10364452" cy="4382607"/>
          </a:xfrm>
        </p:spPr>
        <p:txBody>
          <a:bodyPr>
            <a:normAutofit/>
          </a:bodyPr>
          <a:lstStyle/>
          <a:p>
            <a:r>
              <a:rPr lang="uk-UA" dirty="0"/>
              <a:t>повідомлення значиме для одержувача </a:t>
            </a:r>
          </a:p>
          <a:p>
            <a:r>
              <a:rPr lang="uk-UA" dirty="0"/>
              <a:t>просте коротке повідомлення (без зайвих деталей) </a:t>
            </a:r>
          </a:p>
          <a:p>
            <a:r>
              <a:rPr lang="uk-UA" dirty="0"/>
              <a:t>дрібними частинами зі зворотним зв'язком </a:t>
            </a:r>
          </a:p>
          <a:p>
            <a:r>
              <a:rPr lang="uk-UA" dirty="0"/>
              <a:t>повторення ключових пунктів </a:t>
            </a:r>
          </a:p>
          <a:p>
            <a:r>
              <a:rPr lang="uk-UA" dirty="0"/>
              <a:t>поліпшення слухового сприйняття </a:t>
            </a:r>
          </a:p>
          <a:p>
            <a:r>
              <a:rPr lang="uk-UA" dirty="0"/>
              <a:t>Не перебивай того, хто говорить </a:t>
            </a:r>
          </a:p>
          <a:p>
            <a:r>
              <a:rPr lang="uk-UA" dirty="0"/>
              <a:t>підбадьорювати говорить (в основному - </a:t>
            </a:r>
            <a:r>
              <a:rPr lang="uk-UA" dirty="0" err="1"/>
              <a:t>невербально</a:t>
            </a:r>
            <a:r>
              <a:rPr lang="uk-UA" dirty="0"/>
              <a:t>) </a:t>
            </a:r>
          </a:p>
          <a:p>
            <a:r>
              <a:rPr lang="uk-UA" dirty="0"/>
              <a:t>показуй інтерес </a:t>
            </a:r>
          </a:p>
          <a:p>
            <a:r>
              <a:rPr lang="uk-UA" dirty="0"/>
              <a:t>прибирай відволікаючі фактори (шум, телефон, ...) </a:t>
            </a:r>
          </a:p>
          <a:p>
            <a:r>
              <a:rPr lang="uk-UA" dirty="0"/>
              <a:t>періодично підводь підсумки</a:t>
            </a:r>
            <a:endParaRPr lang="uk-UA" cap="none" dirty="0"/>
          </a:p>
        </p:txBody>
      </p:sp>
    </p:spTree>
    <p:extLst>
      <p:ext uri="{BB962C8B-B14F-4D97-AF65-F5344CB8AC3E}">
        <p14:creationId xmlns:p14="http://schemas.microsoft.com/office/powerpoint/2010/main" val="143668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5D74-DB1F-4D0A-841B-FB79CC92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Наради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0EF38-F616-40B9-80A2-E981449E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Хто має право зібрати </a:t>
            </a:r>
          </a:p>
          <a:p>
            <a:r>
              <a:rPr lang="uk-UA" dirty="0"/>
              <a:t>В які терміни </a:t>
            </a:r>
          </a:p>
          <a:p>
            <a:r>
              <a:rPr lang="uk-UA" dirty="0"/>
              <a:t>Форма проведення </a:t>
            </a:r>
          </a:p>
          <a:p>
            <a:r>
              <a:rPr lang="uk-UA" dirty="0"/>
              <a:t>1-1 </a:t>
            </a:r>
          </a:p>
          <a:p>
            <a:r>
              <a:rPr lang="uk-UA" dirty="0"/>
              <a:t>група 3-9 чоловік </a:t>
            </a:r>
          </a:p>
          <a:p>
            <a:r>
              <a:rPr lang="uk-UA" dirty="0"/>
              <a:t>телефонні переговори </a:t>
            </a:r>
          </a:p>
          <a:p>
            <a:r>
              <a:rPr lang="uk-UA" dirty="0"/>
              <a:t>телеконференція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78645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6DFC-B162-44F0-A236-6E61F927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Керівництво нарадами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7995-D932-40E2-AAFA-0862D10D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Витрати від кількості учасників ростуть практично лінійно (?) </a:t>
            </a:r>
          </a:p>
          <a:p>
            <a:r>
              <a:rPr lang="uk-UA" sz="2400" dirty="0"/>
              <a:t>Ефективність виходить на насичення </a:t>
            </a:r>
          </a:p>
          <a:p>
            <a:r>
              <a:rPr lang="uk-UA" sz="2400" dirty="0"/>
              <a:t>шукаємо точку перетину (або </a:t>
            </a:r>
            <a:r>
              <a:rPr lang="en-US" sz="2400" dirty="0"/>
              <a:t>max </a:t>
            </a:r>
            <a:r>
              <a:rPr lang="uk-UA" sz="2400" dirty="0"/>
              <a:t>різниці? Як оцінити ефективність?) </a:t>
            </a:r>
          </a:p>
          <a:p>
            <a:r>
              <a:rPr lang="uk-UA" sz="2400" dirty="0"/>
              <a:t>Оптимум ~ 8-10 чоловік (для інформаційних повідомлень - більше)</a:t>
            </a:r>
            <a:endParaRPr lang="uk-UA" sz="2400" cap="none" dirty="0"/>
          </a:p>
        </p:txBody>
      </p:sp>
    </p:spTree>
    <p:extLst>
      <p:ext uri="{BB962C8B-B14F-4D97-AF65-F5344CB8AC3E}">
        <p14:creationId xmlns:p14="http://schemas.microsoft.com/office/powerpoint/2010/main" val="69480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B657-8D35-47D6-BF65-A823F116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Підвищення ефективності нарад</a:t>
            </a:r>
            <a:br>
              <a:rPr lang="uk-U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18AD-B3A1-46A5-BDAE-E11519F7D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Письмове сповіщення (час, місце, тема, повістка, хто запрошений, попередження про виступ, вся вступна інформація) - заздалегідь !!! </a:t>
            </a:r>
          </a:p>
          <a:p>
            <a:r>
              <a:rPr lang="uk-UA" dirty="0"/>
              <a:t>Відкриття - цілі, порядок (дотримуватися !!!), "є доповнення?", Щохвилинний план</a:t>
            </a:r>
          </a:p>
          <a:p>
            <a:r>
              <a:rPr lang="uk-UA" dirty="0"/>
              <a:t>Протоколювання (підсумки, плани, рішення) - розіслати всім учасникам </a:t>
            </a:r>
          </a:p>
          <a:p>
            <a:r>
              <a:rPr lang="uk-UA" dirty="0"/>
              <a:t>рішення: завдання, відповідальний, дата </a:t>
            </a:r>
          </a:p>
          <a:p>
            <a:r>
              <a:rPr lang="uk-UA" dirty="0"/>
              <a:t>відкриті питання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09171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B757-825B-4C70-8A02-51610E95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Оцінка ефективності роботи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929A-8DDB-4DE3-A4B6-26A0FBF2A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</a:t>
            </a:r>
            <a:r>
              <a:rPr lang="ru-RU" dirty="0" err="1"/>
              <a:t>матричної</a:t>
            </a:r>
            <a:r>
              <a:rPr lang="ru-RU" dirty="0"/>
              <a:t> </a:t>
            </a:r>
            <a:r>
              <a:rPr lang="ru-RU" dirty="0" err="1"/>
              <a:t>організації</a:t>
            </a:r>
            <a:r>
              <a:rPr lang="ru-RU" dirty="0"/>
              <a:t> - </a:t>
            </a:r>
            <a:r>
              <a:rPr lang="ru-RU" dirty="0" err="1"/>
              <a:t>спільні</a:t>
            </a:r>
            <a:r>
              <a:rPr lang="ru-RU" dirty="0"/>
              <a:t> записи менеджера і </a:t>
            </a:r>
            <a:r>
              <a:rPr lang="ru-RU" dirty="0" err="1"/>
              <a:t>співробітника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 </a:t>
            </a:r>
            <a:r>
              <a:rPr lang="ru-RU" dirty="0" err="1"/>
              <a:t>кожні</a:t>
            </a:r>
            <a:r>
              <a:rPr lang="ru-RU" dirty="0"/>
              <a:t> 2 </a:t>
            </a:r>
            <a:r>
              <a:rPr lang="ru-RU" dirty="0" err="1"/>
              <a:t>тижні</a:t>
            </a:r>
            <a:r>
              <a:rPr lang="ru-RU" dirty="0"/>
              <a:t>, </a:t>
            </a:r>
            <a:r>
              <a:rPr lang="ru-RU" dirty="0" err="1"/>
              <a:t>копію</a:t>
            </a:r>
            <a:r>
              <a:rPr lang="ru-RU" dirty="0"/>
              <a:t> - </a:t>
            </a:r>
            <a:r>
              <a:rPr lang="ru-RU" dirty="0" err="1"/>
              <a:t>співробітнику</a:t>
            </a:r>
            <a:r>
              <a:rPr lang="ru-RU" dirty="0"/>
              <a:t>, </a:t>
            </a:r>
            <a:r>
              <a:rPr lang="ru-RU" dirty="0" err="1"/>
              <a:t>копію</a:t>
            </a:r>
            <a:r>
              <a:rPr lang="ru-RU" dirty="0"/>
              <a:t> - менеджеру, </a:t>
            </a:r>
            <a:r>
              <a:rPr lang="ru-RU" dirty="0" err="1"/>
              <a:t>копію</a:t>
            </a:r>
            <a:r>
              <a:rPr lang="ru-RU" dirty="0"/>
              <a:t> - </a:t>
            </a:r>
            <a:r>
              <a:rPr lang="ru-RU" dirty="0" err="1"/>
              <a:t>функціональному</a:t>
            </a:r>
            <a:r>
              <a:rPr lang="ru-RU" dirty="0"/>
              <a:t> менеджеру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1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20CE0-CFAD-4B61-895E-CC65BF88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Звітність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734280-D467-4CEB-B109-136AAF64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Внутрішня (в команді, не завжди потрібна) </a:t>
            </a:r>
          </a:p>
          <a:p>
            <a:r>
              <a:rPr lang="uk-UA" dirty="0"/>
              <a:t>Зовнішня</a:t>
            </a:r>
          </a:p>
          <a:p>
            <a:r>
              <a:rPr lang="uk-UA" dirty="0"/>
              <a:t>Спонсор (керівництво) </a:t>
            </a:r>
          </a:p>
          <a:p>
            <a:r>
              <a:rPr lang="uk-UA" dirty="0"/>
              <a:t>Замовник </a:t>
            </a:r>
          </a:p>
          <a:p>
            <a:r>
              <a:rPr lang="uk-UA" dirty="0"/>
              <a:t>Підрядники</a:t>
            </a:r>
          </a:p>
        </p:txBody>
      </p:sp>
    </p:spTree>
    <p:extLst>
      <p:ext uri="{BB962C8B-B14F-4D97-AF65-F5344CB8AC3E}">
        <p14:creationId xmlns:p14="http://schemas.microsoft.com/office/powerpoint/2010/main" val="1775817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16441-C798-4376-91C0-9A6C3E24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Склад звіту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F4543-9FD9-44EF-8D5B-932B30626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Проблеми та ризики </a:t>
            </a:r>
          </a:p>
          <a:p>
            <a:r>
              <a:rPr lang="uk-UA" dirty="0"/>
              <a:t>Розбіжність з планом </a:t>
            </a:r>
          </a:p>
          <a:p>
            <a:r>
              <a:rPr lang="uk-UA" dirty="0"/>
              <a:t>Що зроблено </a:t>
            </a:r>
          </a:p>
          <a:p>
            <a:r>
              <a:rPr lang="uk-UA" dirty="0"/>
              <a:t>Поточні завдання </a:t>
            </a:r>
          </a:p>
          <a:p>
            <a:r>
              <a:rPr lang="uk-UA" dirty="0"/>
              <a:t>Плани і прогнози</a:t>
            </a:r>
          </a:p>
        </p:txBody>
      </p:sp>
    </p:spTree>
    <p:extLst>
      <p:ext uri="{BB962C8B-B14F-4D97-AF65-F5344CB8AC3E}">
        <p14:creationId xmlns:p14="http://schemas.microsoft.com/office/powerpoint/2010/main" val="305677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6EC10-6A0A-4D24-B868-897EB9EF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86B1CD-27DD-4A8F-B0AD-07BB6778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Розглянуто вплив організаційної структури на методи комунікації </a:t>
            </a:r>
            <a:endParaRPr lang="en-US" dirty="0"/>
          </a:p>
          <a:p>
            <a:r>
              <a:rPr lang="uk-UA" dirty="0"/>
              <a:t>Наведено прийоми підвищення ефективності керування </a:t>
            </a:r>
            <a:endParaRPr lang="en-US" dirty="0"/>
          </a:p>
          <a:p>
            <a:r>
              <a:rPr lang="uk-UA" dirty="0"/>
              <a:t>Розглянуто основні питання проведення зборів і звітності</a:t>
            </a:r>
          </a:p>
        </p:txBody>
      </p:sp>
    </p:spTree>
    <p:extLst>
      <p:ext uri="{BB962C8B-B14F-4D97-AF65-F5344CB8AC3E}">
        <p14:creationId xmlns:p14="http://schemas.microsoft.com/office/powerpoint/2010/main" val="135498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3E03-5950-4983-9419-7BBC761C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Зміст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84CCD-A99A-43E7-A62A-9AD8BF7A7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Види комунікацій </a:t>
            </a:r>
          </a:p>
          <a:p>
            <a:r>
              <a:rPr lang="uk-UA" dirty="0"/>
              <a:t>Структура команди і налагодження </a:t>
            </a:r>
            <a:r>
              <a:rPr lang="uk-UA" dirty="0" err="1"/>
              <a:t>зв'язків</a:t>
            </a:r>
            <a:r>
              <a:rPr lang="uk-UA" dirty="0"/>
              <a:t> </a:t>
            </a:r>
          </a:p>
          <a:p>
            <a:r>
              <a:rPr lang="uk-UA" dirty="0"/>
              <a:t>Поліпшення комунікацій </a:t>
            </a:r>
          </a:p>
          <a:p>
            <a:r>
              <a:rPr lang="uk-UA" dirty="0"/>
              <a:t>Збори </a:t>
            </a:r>
          </a:p>
          <a:p>
            <a:r>
              <a:rPr lang="uk-UA" dirty="0"/>
              <a:t>Звітність </a:t>
            </a:r>
          </a:p>
          <a:p>
            <a:r>
              <a:rPr lang="uk-UA" dirty="0"/>
              <a:t>Висновок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72361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2A4A5-0F0A-447A-9605-6127E882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Література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16924C-2DBA-455F-9F7C-A4F1F7C3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Керівництво до зводу знань з управління проектами (</a:t>
            </a:r>
            <a:r>
              <a:rPr lang="en-US" dirty="0"/>
              <a:t>Guide to the Project Management Body of Knowledge). PMI, 2004 </a:t>
            </a:r>
            <a:endParaRPr lang="uk-UA" dirty="0"/>
          </a:p>
          <a:p>
            <a:r>
              <a:rPr lang="uk-UA" dirty="0" err="1"/>
              <a:t>М.Ньюел</a:t>
            </a:r>
            <a:r>
              <a:rPr lang="uk-UA" dirty="0"/>
              <a:t> Управління проектами для професіоналів. Керівництво з підготовки до здачі сертифікаційного іспиту </a:t>
            </a:r>
            <a:r>
              <a:rPr lang="en-US" dirty="0"/>
              <a:t>PMP. </a:t>
            </a:r>
            <a:r>
              <a:rPr lang="uk-UA" dirty="0" err="1"/>
              <a:t>КудіцОбраз</a:t>
            </a:r>
            <a:r>
              <a:rPr lang="uk-UA" dirty="0"/>
              <a:t>, Москва, 2006 </a:t>
            </a:r>
          </a:p>
          <a:p>
            <a:r>
              <a:rPr lang="uk-UA" dirty="0"/>
              <a:t>Том </a:t>
            </a:r>
            <a:r>
              <a:rPr lang="uk-UA" dirty="0" err="1"/>
              <a:t>Демарк</a:t>
            </a:r>
            <a:r>
              <a:rPr lang="uk-UA" dirty="0"/>
              <a:t>, Тімоті </a:t>
            </a:r>
            <a:r>
              <a:rPr lang="uk-UA" dirty="0" err="1"/>
              <a:t>Лістер</a:t>
            </a:r>
            <a:r>
              <a:rPr lang="uk-UA" dirty="0"/>
              <a:t>. Людський фактор: успішні проекти і команди. Символ-Плюс, 2005 </a:t>
            </a:r>
          </a:p>
          <a:p>
            <a:r>
              <a:rPr lang="uk-UA" dirty="0" err="1"/>
              <a:t>Панкаж</a:t>
            </a:r>
            <a:r>
              <a:rPr lang="uk-UA" dirty="0"/>
              <a:t> </a:t>
            </a:r>
            <a:r>
              <a:rPr lang="uk-UA" dirty="0" err="1"/>
              <a:t>Джалота</a:t>
            </a:r>
            <a:r>
              <a:rPr lang="uk-UA" dirty="0"/>
              <a:t> Управління програмним проектом на практиці. Лорі, 2005</a:t>
            </a:r>
          </a:p>
        </p:txBody>
      </p:sp>
    </p:spTree>
    <p:extLst>
      <p:ext uri="{BB962C8B-B14F-4D97-AF65-F5344CB8AC3E}">
        <p14:creationId xmlns:p14="http://schemas.microsoft.com/office/powerpoint/2010/main" val="203929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3A358-806F-4FE1-A8C0-C542B442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543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uk-UA" sz="2800" dirty="0"/>
              <a:t>Наступна 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C2A60-B068-4191-ADE4-D5C826C6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4400" dirty="0"/>
              <a:t>Управління якістю</a:t>
            </a:r>
          </a:p>
        </p:txBody>
      </p:sp>
    </p:spTree>
    <p:extLst>
      <p:ext uri="{BB962C8B-B14F-4D97-AF65-F5344CB8AC3E}">
        <p14:creationId xmlns:p14="http://schemas.microsoft.com/office/powerpoint/2010/main" val="30843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D70B-7658-4994-85E5-C731EE55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95EC-7C7E-4991-B49D-9B315399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uk-UA" dirty="0"/>
              <a:t>Комунікація - процес передачі повідомлення іншій стороні, включаючи </a:t>
            </a:r>
            <a:r>
              <a:rPr lang="uk-UA" dirty="0" err="1"/>
              <a:t>розумінння</a:t>
            </a:r>
            <a:r>
              <a:rPr lang="uk-UA" dirty="0"/>
              <a:t> </a:t>
            </a:r>
          </a:p>
          <a:p>
            <a:r>
              <a:rPr lang="uk-UA" dirty="0"/>
              <a:t>Обмін </a:t>
            </a:r>
            <a:r>
              <a:rPr lang="uk-UA" dirty="0" err="1"/>
              <a:t>накопиченними</a:t>
            </a:r>
            <a:r>
              <a:rPr lang="uk-UA" dirty="0"/>
              <a:t> знаннями, використання їх у майбутньому </a:t>
            </a:r>
          </a:p>
          <a:p>
            <a:r>
              <a:rPr lang="uk-UA" dirty="0"/>
              <a:t>Комунікаційні властивості - найважливіші для менеджера </a:t>
            </a:r>
          </a:p>
          <a:p>
            <a:r>
              <a:rPr lang="uk-UA" dirty="0"/>
              <a:t>План управління комунікаціями - визначення необхідності в інформації (формат від участі, частота розсилки, відповідні)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14808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B648-0611-471B-AF10-551A2AC7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Комунікація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DE120-338A-4C5A-8EE0-FBD91396C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702192"/>
            <a:ext cx="10364452" cy="3868876"/>
          </a:xfrm>
        </p:spPr>
        <p:txBody>
          <a:bodyPr>
            <a:normAutofit fontScale="92500" lnSpcReduction="10000"/>
          </a:bodyPr>
          <a:lstStyle/>
          <a:p>
            <a:r>
              <a:rPr lang="uk-UA" sz="2800" dirty="0"/>
              <a:t>обдумування - формування повідомлення </a:t>
            </a:r>
          </a:p>
          <a:p>
            <a:r>
              <a:rPr lang="uk-UA" sz="2800" dirty="0"/>
              <a:t>кодування - переклад повідомлення в придатну для передачі форму (мову, жести, ...) </a:t>
            </a:r>
          </a:p>
          <a:p>
            <a:r>
              <a:rPr lang="uk-UA" sz="2800" dirty="0"/>
              <a:t>символи - посилання-замінники (слово, фото, ...) </a:t>
            </a:r>
          </a:p>
          <a:p>
            <a:r>
              <a:rPr lang="uk-UA" sz="2800" dirty="0"/>
              <a:t>передача </a:t>
            </a:r>
          </a:p>
          <a:p>
            <a:r>
              <a:rPr lang="uk-UA" sz="2800" dirty="0"/>
              <a:t>сприйняття - розпізнавання повідомлення одержувачем</a:t>
            </a:r>
          </a:p>
          <a:p>
            <a:r>
              <a:rPr lang="uk-UA" sz="2800" dirty="0"/>
              <a:t> декодування </a:t>
            </a:r>
          </a:p>
          <a:p>
            <a:r>
              <a:rPr lang="uk-UA" sz="2800" dirty="0"/>
              <a:t>розуміння - витяг значення</a:t>
            </a:r>
            <a:endParaRPr lang="uk-UA" cap="none" dirty="0"/>
          </a:p>
        </p:txBody>
      </p:sp>
    </p:spTree>
    <p:extLst>
      <p:ext uri="{BB962C8B-B14F-4D97-AF65-F5344CB8AC3E}">
        <p14:creationId xmlns:p14="http://schemas.microsoft.com/office/powerpoint/2010/main" val="21815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4092-5DA7-4C9C-8225-AAAA3A8F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Види комунікації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C00CD-6BB2-4697-A9CA-68EC01DD9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6597"/>
            <a:ext cx="9601200" cy="4080803"/>
          </a:xfrm>
        </p:spPr>
        <p:txBody>
          <a:bodyPr>
            <a:normAutofit/>
          </a:bodyPr>
          <a:lstStyle/>
          <a:p>
            <a:r>
              <a:rPr lang="uk-UA" sz="2800" dirty="0"/>
              <a:t>Усні </a:t>
            </a:r>
          </a:p>
          <a:p>
            <a:pPr marL="0" indent="0">
              <a:buNone/>
            </a:pPr>
            <a:r>
              <a:rPr lang="uk-UA" sz="2800" dirty="0"/>
              <a:t>	● зворотний зв'язок =&gt; швидкість </a:t>
            </a:r>
          </a:p>
          <a:p>
            <a:pPr marL="0" indent="0">
              <a:buNone/>
            </a:pPr>
            <a:r>
              <a:rPr lang="uk-UA" sz="2800" dirty="0"/>
              <a:t>Письмові </a:t>
            </a:r>
          </a:p>
          <a:p>
            <a:pPr marL="0" indent="0">
              <a:buNone/>
            </a:pPr>
            <a:r>
              <a:rPr lang="uk-UA" sz="2800" dirty="0"/>
              <a:t>	● деталізовані </a:t>
            </a:r>
          </a:p>
          <a:p>
            <a:pPr marL="0" indent="0">
              <a:buNone/>
            </a:pPr>
            <a:r>
              <a:rPr lang="uk-UA" sz="2800" dirty="0"/>
              <a:t>	● можна перечитати</a:t>
            </a:r>
          </a:p>
          <a:p>
            <a:pPr marL="0" indent="0">
              <a:buNone/>
            </a:pPr>
            <a:r>
              <a:rPr lang="uk-UA" sz="2800" dirty="0"/>
              <a:t>	● асинхронність </a:t>
            </a:r>
          </a:p>
          <a:p>
            <a:pPr marL="0" indent="0">
              <a:buNone/>
            </a:pPr>
            <a:r>
              <a:rPr lang="uk-UA" sz="2800" dirty="0"/>
              <a:t>	● документування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134312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E1F7-46BB-4EA3-B232-9AC1A6AB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Різновиди комунікації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CD58-B1C4-474F-A5D1-112FE52B0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593440"/>
          </a:xfrm>
        </p:spPr>
        <p:txBody>
          <a:bodyPr>
            <a:normAutofit lnSpcReduction="10000"/>
          </a:bodyPr>
          <a:lstStyle/>
          <a:p>
            <a:r>
              <a:rPr lang="uk-UA" sz="2400" dirty="0"/>
              <a:t>Формальні комунікації </a:t>
            </a:r>
          </a:p>
          <a:p>
            <a:r>
              <a:rPr lang="uk-UA" sz="2400" dirty="0"/>
              <a:t>презентації для керівництва та зацікавлених сторін - </a:t>
            </a:r>
            <a:r>
              <a:rPr lang="en-US" sz="2400" dirty="0"/>
              <a:t>Power Point - </a:t>
            </a:r>
            <a:r>
              <a:rPr lang="uk-UA" sz="2400" dirty="0"/>
              <a:t>цифрові фото - телеконференції </a:t>
            </a:r>
          </a:p>
          <a:p>
            <a:r>
              <a:rPr lang="uk-UA" sz="2400" dirty="0"/>
              <a:t>електронна пошта або інтернет </a:t>
            </a:r>
          </a:p>
          <a:p>
            <a:r>
              <a:rPr lang="uk-UA" sz="2400" dirty="0"/>
              <a:t>формальне схвалення команди на основних етапах </a:t>
            </a:r>
          </a:p>
          <a:p>
            <a:r>
              <a:rPr lang="uk-UA" sz="2400" dirty="0"/>
              <a:t>внесення змін до проекту </a:t>
            </a:r>
          </a:p>
          <a:p>
            <a:r>
              <a:rPr lang="uk-UA" sz="2400" dirty="0"/>
              <a:t>Неформальні - більш відкриті і вільні в обхід жорсткої ієрархічної структури (там, де є така структура)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80237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4C7B-D660-4C75-AF41-9F94220B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команди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0D0F-BCE5-4361-90ED-9CD2569B0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932107"/>
          </a:xfrm>
        </p:spPr>
        <p:txBody>
          <a:bodyPr>
            <a:normAutofit/>
          </a:bodyPr>
          <a:lstStyle/>
          <a:p>
            <a:r>
              <a:rPr lang="uk-UA" dirty="0"/>
              <a:t>Плоска </a:t>
            </a:r>
          </a:p>
          <a:p>
            <a:r>
              <a:rPr lang="uk-UA" dirty="0"/>
              <a:t>Плоска + керівництво </a:t>
            </a:r>
          </a:p>
          <a:p>
            <a:r>
              <a:rPr lang="uk-UA" dirty="0"/>
              <a:t>Ієрархічна </a:t>
            </a:r>
          </a:p>
          <a:p>
            <a:r>
              <a:rPr lang="en-US" dirty="0"/>
              <a:t>Infosys: </a:t>
            </a:r>
            <a:r>
              <a:rPr lang="uk-UA" dirty="0"/>
              <a:t>Консультант (и) поза ієрархії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9973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8EA0-CE81-45A8-B8C4-E62B1AAF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Планування комунікації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4E95-8CB2-4DAB-AE20-32C7331A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9649"/>
            <a:ext cx="9601200" cy="4277751"/>
          </a:xfrm>
        </p:spPr>
        <p:txBody>
          <a:bodyPr>
            <a:normAutofit/>
          </a:bodyPr>
          <a:lstStyle/>
          <a:p>
            <a:r>
              <a:rPr lang="uk-UA" sz="2400" dirty="0"/>
              <a:t>Організаційна структура </a:t>
            </a:r>
          </a:p>
          <a:p>
            <a:r>
              <a:rPr lang="uk-UA" sz="2400" dirty="0"/>
              <a:t>Учасники </a:t>
            </a:r>
          </a:p>
          <a:p>
            <a:r>
              <a:rPr lang="uk-UA" sz="2400" dirty="0"/>
              <a:t>Територіальне розміщення </a:t>
            </a:r>
          </a:p>
          <a:p>
            <a:r>
              <a:rPr lang="uk-UA" sz="2400" dirty="0"/>
              <a:t>Розподіл відповідальності </a:t>
            </a:r>
          </a:p>
          <a:p>
            <a:r>
              <a:rPr lang="uk-UA" sz="2400" dirty="0"/>
              <a:t>Інформаційні потреби </a:t>
            </a:r>
          </a:p>
          <a:p>
            <a:r>
              <a:rPr lang="uk-UA" sz="2400" dirty="0"/>
              <a:t>внутрішні </a:t>
            </a:r>
          </a:p>
          <a:p>
            <a:r>
              <a:rPr lang="uk-UA" sz="2400" dirty="0"/>
              <a:t>зовнішні - куратори - контакти і повноваження - обмеження - місце зберігання інформації і форма обміну </a:t>
            </a:r>
          </a:p>
          <a:p>
            <a:r>
              <a:rPr lang="uk-UA" sz="2400" dirty="0"/>
              <a:t>Інша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84195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BD97-51D6-47F4-8A34-7E5EAF4C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Налагодження зв</a:t>
            </a:r>
            <a:r>
              <a:rPr lang="en-US" dirty="0"/>
              <a:t>’</a:t>
            </a:r>
            <a:r>
              <a:rPr lang="ru-RU" dirty="0" err="1"/>
              <a:t>язків</a:t>
            </a:r>
            <a:r>
              <a:rPr lang="ru-RU" dirty="0"/>
              <a:t> (</a:t>
            </a:r>
            <a:r>
              <a:rPr lang="en-US" dirty="0"/>
              <a:t>networking)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AB9E-F277-494F-AC3A-61B14E8E1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0326"/>
            <a:ext cx="9601200" cy="4137074"/>
          </a:xfrm>
        </p:spPr>
        <p:txBody>
          <a:bodyPr>
            <a:normAutofit lnSpcReduction="10000"/>
          </a:bodyPr>
          <a:lstStyle/>
          <a:p>
            <a:r>
              <a:rPr lang="uk-UA" sz="2400" dirty="0"/>
              <a:t>Кругові мережі </a:t>
            </a:r>
            <a:endParaRPr lang="en-US" sz="2400" dirty="0"/>
          </a:p>
          <a:p>
            <a:r>
              <a:rPr lang="uk-UA" sz="2400" dirty="0"/>
              <a:t>Ланцюжок (управління) (</a:t>
            </a:r>
            <a:r>
              <a:rPr lang="en-US" sz="2400" dirty="0"/>
              <a:t>chain of command) - </a:t>
            </a:r>
            <a:r>
              <a:rPr lang="uk-UA" sz="2400" dirty="0"/>
              <a:t>повільно, помилки, "зіпсований телефон" </a:t>
            </a:r>
            <a:endParaRPr lang="en-US" sz="2400" dirty="0"/>
          </a:p>
          <a:p>
            <a:r>
              <a:rPr lang="uk-UA" sz="2400" dirty="0"/>
              <a:t>Колесо (зірка) </a:t>
            </a:r>
            <a:endParaRPr lang="en-US" sz="2400" dirty="0"/>
          </a:p>
          <a:p>
            <a:r>
              <a:rPr lang="uk-UA" sz="2400" dirty="0"/>
              <a:t>Вільні і відкриті (</a:t>
            </a:r>
            <a:r>
              <a:rPr lang="en-US" sz="2400" dirty="0"/>
              <a:t>all-channel) - </a:t>
            </a:r>
            <a:r>
              <a:rPr lang="uk-UA" sz="2400" dirty="0"/>
              <a:t>все з усіма, складний контроль, ~ </a:t>
            </a:r>
            <a:r>
              <a:rPr lang="en-US" sz="2400" dirty="0"/>
              <a:t>N2 </a:t>
            </a:r>
            <a:r>
              <a:rPr lang="uk-UA" sz="2400" dirty="0" err="1"/>
              <a:t>зв'язків</a:t>
            </a:r>
            <a:r>
              <a:rPr lang="uk-UA" sz="2400" dirty="0"/>
              <a:t> </a:t>
            </a:r>
            <a:endParaRPr lang="en-US" sz="2400" dirty="0"/>
          </a:p>
          <a:p>
            <a:r>
              <a:rPr lang="en-US" sz="2400" dirty="0"/>
              <a:t>MSF: </a:t>
            </a:r>
            <a:r>
              <a:rPr lang="uk-UA" sz="2400" dirty="0"/>
              <a:t>Вільний обмін інформацією, крім комерційної та інших таємниць </a:t>
            </a:r>
            <a:endParaRPr lang="en-US" sz="2400" dirty="0"/>
          </a:p>
          <a:p>
            <a:r>
              <a:rPr lang="uk-UA" sz="2400" dirty="0"/>
              <a:t>Управління методом прогулянки (</a:t>
            </a:r>
            <a:r>
              <a:rPr lang="en-US" sz="2400" dirty="0"/>
              <a:t>management by walking around, MBWA) - "</a:t>
            </a:r>
            <a:r>
              <a:rPr lang="uk-UA" sz="2400" dirty="0"/>
              <a:t>нехай сам захоче поговорити про справи"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275747116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151</TotalTime>
  <Words>656</Words>
  <Application>Microsoft Office PowerPoint</Application>
  <PresentationFormat>Широкоэкранный</PresentationFormat>
  <Paragraphs>125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Arial</vt:lpstr>
      <vt:lpstr>Franklin Gothic Book</vt:lpstr>
      <vt:lpstr>Уголки</vt:lpstr>
      <vt:lpstr>Навчальний курс Основи управління проектами</vt:lpstr>
      <vt:lpstr>Зміст</vt:lpstr>
      <vt:lpstr>Мета</vt:lpstr>
      <vt:lpstr>Комунікація</vt:lpstr>
      <vt:lpstr>Види комунікації</vt:lpstr>
      <vt:lpstr>Різновиди комунікації</vt:lpstr>
      <vt:lpstr>Структура команди</vt:lpstr>
      <vt:lpstr>Планування комунікації</vt:lpstr>
      <vt:lpstr>Налагодження зв’язків (networking)</vt:lpstr>
      <vt:lpstr>Зворотный зв’язок</vt:lpstr>
      <vt:lpstr>Перепони комунікації</vt:lpstr>
      <vt:lpstr>Вдосконалення комунікації</vt:lpstr>
      <vt:lpstr>Наради</vt:lpstr>
      <vt:lpstr>Керівництво нарадами</vt:lpstr>
      <vt:lpstr>Підвищення ефективності нарад </vt:lpstr>
      <vt:lpstr>Оцінка ефективності роботи</vt:lpstr>
      <vt:lpstr>Звітність</vt:lpstr>
      <vt:lpstr>Склад звіту</vt:lpstr>
      <vt:lpstr>Висновок</vt:lpstr>
      <vt:lpstr>Література</vt:lpstr>
      <vt:lpstr>Наступна тема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Навчальний курс Основи управління проектами</dc:title>
  <dc:creator>Mykhailo Drach</dc:creator>
  <cp:lastModifiedBy>Oleksandra Varvarenko</cp:lastModifiedBy>
  <cp:revision>14</cp:revision>
  <dcterms:created xsi:type="dcterms:W3CDTF">2019-09-19T06:28:19Z</dcterms:created>
  <dcterms:modified xsi:type="dcterms:W3CDTF">2019-09-23T22:02:50Z</dcterms:modified>
</cp:coreProperties>
</file>