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10"/>
  </p:notesMasterIdLst>
  <p:handoutMasterIdLst>
    <p:handoutMasterId r:id="rId11"/>
  </p:handoutMasterIdLst>
  <p:sldIdLst>
    <p:sldId id="262" r:id="rId3"/>
    <p:sldId id="256" r:id="rId4"/>
    <p:sldId id="257" r:id="rId5"/>
    <p:sldId id="258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0F68"/>
    <a:srgbClr val="FFFF99"/>
    <a:srgbClr val="0E0EC8"/>
    <a:srgbClr val="FFFFCC"/>
    <a:srgbClr val="CD9FD1"/>
    <a:srgbClr val="F6A8DC"/>
    <a:srgbClr val="EF47E3"/>
    <a:srgbClr val="321935"/>
    <a:srgbClr val="737373"/>
    <a:srgbClr val="6432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32" autoAdjust="0"/>
    <p:restoredTop sz="81277" autoAdjust="0"/>
  </p:normalViewPr>
  <p:slideViewPr>
    <p:cSldViewPr>
      <p:cViewPr varScale="1">
        <p:scale>
          <a:sx n="96" d="100"/>
          <a:sy n="96" d="100"/>
        </p:scale>
        <p:origin x="-46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5EA31-4CDB-4A08-A867-2A1B99780CD5}" type="datetimeFigureOut">
              <a:rPr lang="es-ES" smtClean="0"/>
              <a:t>20/3/17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0A0428-ABE5-4116-902C-89A6DF8864D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90732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02398-51E1-4667-A0F7-E97AD1F32962}" type="datetimeFigureOut">
              <a:rPr lang="es-ES" smtClean="0"/>
              <a:t>20/3/17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70AB5-00EE-4A5C-AE4E-71B8EEE1046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2830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spcBef>
                <a:spcPct val="50000"/>
              </a:spcBef>
              <a:buClr>
                <a:schemeClr val="tx2"/>
              </a:buClr>
              <a:buFont typeface="+mj-lt"/>
              <a:buAutoNum type="arabicPeriod"/>
              <a:defRPr/>
            </a:pPr>
            <a:r>
              <a:rPr lang="es-ES" sz="1200" kern="1200" dirty="0" smtClean="0">
                <a:solidFill>
                  <a:schemeClr val="tx1"/>
                </a:solidFill>
              </a:rPr>
              <a:t> En el cliente elabora una petición de una operación con unos parámetros,</a:t>
            </a:r>
            <a:r>
              <a:rPr lang="es-ES" sz="1200" kern="1200" baseline="0" dirty="0" smtClean="0">
                <a:solidFill>
                  <a:schemeClr val="tx1"/>
                </a:solidFill>
              </a:rPr>
              <a:t> de acuerdo al contrato.</a:t>
            </a:r>
            <a:endParaRPr lang="es-ES" sz="1200" kern="1200" dirty="0" smtClean="0">
              <a:solidFill>
                <a:schemeClr val="tx1"/>
              </a:solidFill>
            </a:endParaRPr>
          </a:p>
          <a:p>
            <a:pPr algn="just" eaLnBrk="1" hangingPunct="1">
              <a:spcBef>
                <a:spcPct val="50000"/>
              </a:spcBef>
              <a:buClr>
                <a:schemeClr val="tx2"/>
              </a:buClr>
              <a:buFont typeface="+mj-lt"/>
              <a:buAutoNum type="arabicPeriod"/>
              <a:defRPr/>
            </a:pPr>
            <a:r>
              <a:rPr lang="es-ES" sz="1200" kern="1200" dirty="0" smtClean="0">
                <a:solidFill>
                  <a:schemeClr val="tx1"/>
                </a:solidFill>
              </a:rPr>
              <a:t> La petición se transforma desde el</a:t>
            </a:r>
            <a:r>
              <a:rPr lang="es-ES" sz="1200" kern="1200" baseline="0" dirty="0" smtClean="0">
                <a:solidFill>
                  <a:schemeClr val="tx1"/>
                </a:solidFill>
              </a:rPr>
              <a:t> lenguaje del cliente, en este caso Java, </a:t>
            </a:r>
            <a:r>
              <a:rPr lang="es-ES" sz="1200" kern="1200" dirty="0" smtClean="0">
                <a:solidFill>
                  <a:schemeClr val="tx1"/>
                </a:solidFill>
              </a:rPr>
              <a:t>a formato XML. </a:t>
            </a:r>
          </a:p>
          <a:p>
            <a:pPr algn="just" eaLnBrk="1" hangingPunct="1">
              <a:spcBef>
                <a:spcPct val="50000"/>
              </a:spcBef>
              <a:buClr>
                <a:schemeClr val="tx2"/>
              </a:buClr>
              <a:buFont typeface="+mj-lt"/>
              <a:buAutoNum type="arabicPeriod"/>
              <a:defRPr/>
            </a:pPr>
            <a:r>
              <a:rPr lang="es-ES" sz="1200" kern="1200" dirty="0" smtClean="0">
                <a:solidFill>
                  <a:schemeClr val="tx1"/>
                </a:solidFill>
              </a:rPr>
              <a:t> La petición transformada se envía vía HTTP utilizando</a:t>
            </a:r>
            <a:r>
              <a:rPr lang="es-ES" sz="1200" kern="1200" baseline="0" dirty="0" smtClean="0">
                <a:solidFill>
                  <a:schemeClr val="tx1"/>
                </a:solidFill>
              </a:rPr>
              <a:t> un formato estándar</a:t>
            </a:r>
            <a:r>
              <a:rPr lang="es-ES" sz="1200" kern="1200" dirty="0" smtClean="0">
                <a:solidFill>
                  <a:schemeClr val="tx1"/>
                </a:solidFill>
              </a:rPr>
              <a:t>. </a:t>
            </a:r>
          </a:p>
          <a:p>
            <a:pPr algn="just" eaLnBrk="1" hangingPunct="1">
              <a:spcBef>
                <a:spcPct val="50000"/>
              </a:spcBef>
              <a:buClr>
                <a:schemeClr val="tx2"/>
              </a:buClr>
              <a:buFont typeface="+mj-lt"/>
              <a:buAutoNum type="arabicPeriod"/>
              <a:defRPr/>
            </a:pPr>
            <a:r>
              <a:rPr lang="es-ES" sz="1200" kern="1200" dirty="0" smtClean="0">
                <a:solidFill>
                  <a:schemeClr val="tx1"/>
                </a:solidFill>
              </a:rPr>
              <a:t> El servidor recibe la petición.</a:t>
            </a:r>
          </a:p>
          <a:p>
            <a:pPr algn="just" eaLnBrk="1" hangingPunct="1">
              <a:spcBef>
                <a:spcPct val="50000"/>
              </a:spcBef>
              <a:buClr>
                <a:schemeClr val="tx2"/>
              </a:buClr>
              <a:buFont typeface="+mj-lt"/>
              <a:buAutoNum type="arabicPeriod"/>
              <a:defRPr/>
            </a:pPr>
            <a:r>
              <a:rPr lang="es-ES" sz="1200" kern="1200" dirty="0" smtClean="0">
                <a:solidFill>
                  <a:schemeClr val="tx1"/>
                </a:solidFill>
              </a:rPr>
              <a:t> El servidor determina qué operación debe realizarse y transforma los parámetros de formato XML al lenguaje correspondiente usado para implementar el servidor. En este caso, Java.</a:t>
            </a:r>
          </a:p>
          <a:p>
            <a:pPr algn="just" eaLnBrk="1" hangingPunct="1">
              <a:spcBef>
                <a:spcPct val="50000"/>
              </a:spcBef>
              <a:buClr>
                <a:schemeClr val="tx2"/>
              </a:buClr>
              <a:buFont typeface="+mj-lt"/>
              <a:buAutoNum type="arabicPeriod"/>
              <a:defRPr/>
            </a:pPr>
            <a:r>
              <a:rPr lang="es-ES" sz="1200" kern="1200" dirty="0" smtClean="0">
                <a:solidFill>
                  <a:schemeClr val="tx1"/>
                </a:solidFill>
              </a:rPr>
              <a:t> El servidor invoca la operación con los parámetros enviados, elabora una respuesta y se la envía al cliente de la misma forma que se recibió.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3488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tif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"/>
          <a:stretch/>
        </p:blipFill>
        <p:spPr>
          <a:xfrm flipH="1">
            <a:off x="-14515" y="-1"/>
            <a:ext cx="9158514" cy="3429001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 hasCustomPrompt="1"/>
          </p:nvPr>
        </p:nvSpPr>
        <p:spPr>
          <a:xfrm>
            <a:off x="251520" y="4797152"/>
            <a:ext cx="6408712" cy="288032"/>
          </a:xfrm>
        </p:spPr>
        <p:txBody>
          <a:bodyPr>
            <a:noAutofit/>
          </a:bodyPr>
          <a:lstStyle>
            <a:lvl1pPr algn="l">
              <a:defRPr sz="2000" b="1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título de presentación (arial 20, minúsculas, </a:t>
            </a:r>
            <a:r>
              <a:rPr lang="es-ES" dirty="0" err="1" smtClean="0"/>
              <a:t>bold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251520" y="5085184"/>
            <a:ext cx="6400800" cy="1152128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subtítulo de la presentación de ejemplo (arial 16, minúsculas)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522096" y="6448251"/>
            <a:ext cx="586408" cy="365125"/>
          </a:xfrm>
        </p:spPr>
        <p:txBody>
          <a:bodyPr/>
          <a:lstStyle/>
          <a:p>
            <a:fld id="{E60061AB-E3E3-4B82-98B1-945D99ABF5FB}" type="slidenum">
              <a:rPr lang="es-ES" smtClean="0"/>
              <a:t>‹Nr.›</a:t>
            </a:fld>
            <a:endParaRPr lang="es-ES" dirty="0"/>
          </a:p>
        </p:txBody>
      </p:sp>
      <p:sp>
        <p:nvSpPr>
          <p:cNvPr id="4" name="3 Elipse"/>
          <p:cNvSpPr/>
          <p:nvPr userDrawn="1"/>
        </p:nvSpPr>
        <p:spPr>
          <a:xfrm>
            <a:off x="6372200" y="188640"/>
            <a:ext cx="2304256" cy="217229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7 Imagen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888" y="562371"/>
            <a:ext cx="2075552" cy="149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01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396718" y="1268760"/>
            <a:ext cx="8280000" cy="432000"/>
          </a:xfrm>
        </p:spPr>
        <p:txBody>
          <a:bodyPr anchor="t">
            <a:normAutofit/>
          </a:bodyPr>
          <a:lstStyle>
            <a:lvl1pPr algn="l">
              <a:defRPr sz="2000" b="1" cap="none" baseline="0">
                <a:solidFill>
                  <a:srgbClr val="960F68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título (</a:t>
            </a:r>
            <a:r>
              <a:rPr lang="es-ES" dirty="0" err="1" smtClean="0"/>
              <a:t>arial</a:t>
            </a:r>
            <a:r>
              <a:rPr lang="es-ES" dirty="0" smtClean="0"/>
              <a:t> 20, minúscula, negrita, color UC)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 hasCustomPrompt="1"/>
          </p:nvPr>
        </p:nvSpPr>
        <p:spPr>
          <a:xfrm>
            <a:off x="395536" y="1700806"/>
            <a:ext cx="8280000" cy="432048"/>
          </a:xfrm>
        </p:spPr>
        <p:txBody>
          <a:bodyPr anchor="t"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subtítulo (</a:t>
            </a:r>
            <a:r>
              <a:rPr lang="es-ES" dirty="0" err="1" smtClean="0"/>
              <a:t>arial</a:t>
            </a:r>
            <a:r>
              <a:rPr lang="es-ES" dirty="0" smtClean="0"/>
              <a:t> 16, minúscula, gris oscuro)</a:t>
            </a:r>
          </a:p>
        </p:txBody>
      </p:sp>
      <p:pic>
        <p:nvPicPr>
          <p:cNvPr id="4" name="Imagen 3" descr="Captura de pantalla 2017-03-20 a las 21.57.1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30865"/>
            <a:ext cx="22479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222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395536" y="1268760"/>
            <a:ext cx="8280920" cy="432048"/>
          </a:xfrm>
        </p:spPr>
        <p:txBody>
          <a:bodyPr anchor="t">
            <a:normAutofit/>
          </a:bodyPr>
          <a:lstStyle>
            <a:lvl1pPr algn="l">
              <a:defRPr sz="2000" b="1" baseline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título (</a:t>
            </a:r>
            <a:r>
              <a:rPr lang="es-ES" dirty="0" err="1" smtClean="0"/>
              <a:t>arial</a:t>
            </a:r>
            <a:r>
              <a:rPr lang="es-ES" dirty="0" smtClean="0"/>
              <a:t> 20, minúscula, negrita, color UC)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 hasCustomPrompt="1"/>
          </p:nvPr>
        </p:nvSpPr>
        <p:spPr>
          <a:xfrm>
            <a:off x="395536" y="1700808"/>
            <a:ext cx="8280920" cy="432048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 smtClean="0"/>
              <a:t>subtítulo (</a:t>
            </a:r>
            <a:r>
              <a:rPr lang="es-ES" dirty="0" err="1" smtClean="0"/>
              <a:t>arial</a:t>
            </a:r>
            <a:r>
              <a:rPr lang="es-ES" dirty="0" smtClean="0"/>
              <a:t> 16, minúscula, gris oscuro)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 hasCustomPrompt="1"/>
          </p:nvPr>
        </p:nvSpPr>
        <p:spPr>
          <a:xfrm>
            <a:off x="395536" y="2204864"/>
            <a:ext cx="8280920" cy="4176464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s-ES" sz="1500" b="0" i="0" u="none" strike="noStrike" baseline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dirty="0" smtClean="0"/>
              <a:t>Ejemplo de texto (</a:t>
            </a:r>
            <a:r>
              <a:rPr lang="es-ES" dirty="0" err="1" smtClean="0"/>
              <a:t>arial</a:t>
            </a:r>
            <a:r>
              <a:rPr lang="es-ES" dirty="0" smtClean="0"/>
              <a:t> 15, gris)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ES" dirty="0" smtClean="0"/>
              <a:t>Ejemplo de texto</a:t>
            </a:r>
            <a:r>
              <a:rPr lang="es-ES" dirty="0"/>
              <a:t> </a:t>
            </a:r>
            <a:r>
              <a:rPr lang="es-ES" dirty="0" smtClean="0"/>
              <a:t>Ejemplo de texto Ejemplo de texto</a:t>
            </a: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95536" y="6457530"/>
            <a:ext cx="2895600" cy="365125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0088" y="6465210"/>
            <a:ext cx="658416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60061AB-E3E3-4B82-98B1-945D99ABF5FB}" type="slidenum">
              <a:rPr lang="es-ES" smtClean="0"/>
              <a:pPr/>
              <a:t>‹Nr.›</a:t>
            </a:fld>
            <a:endParaRPr lang="es-ES" dirty="0"/>
          </a:p>
        </p:txBody>
      </p:sp>
      <p:pic>
        <p:nvPicPr>
          <p:cNvPr id="5" name="Imagen 4" descr="Captura de pantalla 2017-03-20 a las 21.57.1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16632"/>
            <a:ext cx="22479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150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 hasCustomPrompt="1"/>
          </p:nvPr>
        </p:nvSpPr>
        <p:spPr>
          <a:xfrm>
            <a:off x="251520" y="4797152"/>
            <a:ext cx="6408712" cy="288032"/>
          </a:xfrm>
        </p:spPr>
        <p:txBody>
          <a:bodyPr>
            <a:noAutofit/>
          </a:bodyPr>
          <a:lstStyle>
            <a:lvl1pPr algn="l">
              <a:defRPr sz="2000" b="1" baseline="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título de presentación (arial 20, minúsculas, </a:t>
            </a:r>
            <a:r>
              <a:rPr lang="es-ES" dirty="0" err="1" smtClean="0"/>
              <a:t>bold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251520" y="5085184"/>
            <a:ext cx="6400800" cy="1152128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subtítulo de la presentación de ejemplo (arial 16, minúsculas)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522096" y="6448251"/>
            <a:ext cx="586408" cy="365125"/>
          </a:xfrm>
        </p:spPr>
        <p:txBody>
          <a:bodyPr/>
          <a:lstStyle/>
          <a:p>
            <a:fld id="{E60061AB-E3E3-4B82-98B1-945D99ABF5FB}" type="slidenum">
              <a:rPr lang="es-ES" smtClean="0"/>
              <a:t>‹Nr.›</a:t>
            </a:fld>
            <a:endParaRPr lang="es-ES" dirty="0"/>
          </a:p>
        </p:txBody>
      </p:sp>
      <p:pic>
        <p:nvPicPr>
          <p:cNvPr id="7" name="Picture 8" descr="\\usersad.everis.int\enterprise_files\Spain\Madrid\Proyectos Antiguos\Proyectos2\Marketing\everis\Corporativo\PPt Corporativa\FY 2012\Plantilla PPT\plantilla ppt UC\everis_ppt_coporateuniversity\LOGO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77743" y="44624"/>
            <a:ext cx="2165879" cy="145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834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63D2-E32E-794B-B2FE-D6CEB9E80D36}" type="datetimeFigureOut">
              <a:rPr lang="es-ES" smtClean="0"/>
              <a:t>20/3/17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A27F-7F16-334F-8D88-EF40547DB9F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1277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63D2-E32E-794B-B2FE-D6CEB9E80D36}" type="datetimeFigureOut">
              <a:rPr lang="es-ES" smtClean="0"/>
              <a:t>20/3/17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A27F-7F16-334F-8D88-EF40547DB9F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0686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63D2-E32E-794B-B2FE-D6CEB9E80D36}" type="datetimeFigureOut">
              <a:rPr lang="es-ES" smtClean="0"/>
              <a:t>20/3/17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A27F-7F16-334F-8D88-EF40547DB9F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5478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63D2-E32E-794B-B2FE-D6CEB9E80D36}" type="datetimeFigureOut">
              <a:rPr lang="es-ES" smtClean="0"/>
              <a:t>20/3/17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A27F-7F16-334F-8D88-EF40547DB9F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44395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63D2-E32E-794B-B2FE-D6CEB9E80D36}" type="datetimeFigureOut">
              <a:rPr lang="es-ES" smtClean="0"/>
              <a:t>20/3/17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A27F-7F16-334F-8D88-EF40547DB9F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47788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63D2-E32E-794B-B2FE-D6CEB9E80D36}" type="datetimeFigureOut">
              <a:rPr lang="es-ES" smtClean="0"/>
              <a:t>20/3/17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A27F-7F16-334F-8D88-EF40547DB9F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8118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63D2-E32E-794B-B2FE-D6CEB9E80D36}" type="datetimeFigureOut">
              <a:rPr lang="es-ES" smtClean="0"/>
              <a:t>20/3/17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A27F-7F16-334F-8D88-EF40547DB9F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3586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"/>
          <a:stretch/>
        </p:blipFill>
        <p:spPr>
          <a:xfrm flipH="1">
            <a:off x="-14515" y="-1"/>
            <a:ext cx="9158514" cy="3429001"/>
          </a:xfrm>
          <a:prstGeom prst="rect">
            <a:avLst/>
          </a:prstGeom>
        </p:spPr>
      </p:pic>
      <p:pic>
        <p:nvPicPr>
          <p:cNvPr id="2056" name="Picture 8" descr="\\usersad.everis.int\enterprise_files\Spain\Madrid\Proyectos Antiguos\Proyectos2\Marketing\everis\Corporativo\PPt Corporativa\FY 2012\Plantilla PPT\plantilla ppt UC\everis_ppt_coporateuniversity\LOGO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77743" y="44624"/>
            <a:ext cx="2165879" cy="145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 hasCustomPrompt="1"/>
          </p:nvPr>
        </p:nvSpPr>
        <p:spPr>
          <a:xfrm>
            <a:off x="251520" y="4797152"/>
            <a:ext cx="6408712" cy="288032"/>
          </a:xfrm>
        </p:spPr>
        <p:txBody>
          <a:bodyPr>
            <a:noAutofit/>
          </a:bodyPr>
          <a:lstStyle>
            <a:lvl1pPr algn="l">
              <a:defRPr sz="2000" b="1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título de presentación (arial 20, minúsculas, </a:t>
            </a:r>
            <a:r>
              <a:rPr lang="es-ES" dirty="0" err="1" smtClean="0"/>
              <a:t>bold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251520" y="5085184"/>
            <a:ext cx="6400800" cy="1152128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subtítulo de la presentación de ejemplo (arial 16, minúsculas)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522096" y="6448251"/>
            <a:ext cx="586408" cy="365125"/>
          </a:xfrm>
        </p:spPr>
        <p:txBody>
          <a:bodyPr/>
          <a:lstStyle/>
          <a:p>
            <a:fld id="{E60061AB-E3E3-4B82-98B1-945D99ABF5FB}" type="slidenum">
              <a:rPr lang="es-ES" smtClean="0"/>
              <a:t>‹Nr.›</a:t>
            </a:fld>
            <a:endParaRPr lang="es-ES" dirty="0"/>
          </a:p>
        </p:txBody>
      </p:sp>
      <p:pic>
        <p:nvPicPr>
          <p:cNvPr id="11" name="Picture 4" descr="\\usersad.everis.int\enterprise_files\Spain\Madrid\Proyectos Antiguos\Proyectos2\Marketing\everis\Corporativo\PPt Corporativa\FY 2012\Plantilla PPT\plantilla ppt UC\everis_ppt_coporateuniversity\everis_ppt_corporateuniversity-01.pn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23"/>
          <a:stretch/>
        </p:blipFill>
        <p:spPr bwMode="auto">
          <a:xfrm>
            <a:off x="1" y="1850571"/>
            <a:ext cx="9180512" cy="157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63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63D2-E32E-794B-B2FE-D6CEB9E80D36}" type="datetimeFigureOut">
              <a:rPr lang="es-ES" smtClean="0"/>
              <a:t>20/3/17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A27F-7F16-334F-8D88-EF40547DB9F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17473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63D2-E32E-794B-B2FE-D6CEB9E80D36}" type="datetimeFigureOut">
              <a:rPr lang="es-ES" smtClean="0"/>
              <a:t>20/3/17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A27F-7F16-334F-8D88-EF40547DB9F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6624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63D2-E32E-794B-B2FE-D6CEB9E80D36}" type="datetimeFigureOut">
              <a:rPr lang="es-ES" smtClean="0"/>
              <a:t>20/3/17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A27F-7F16-334F-8D88-EF40547DB9F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31937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63D2-E32E-794B-B2FE-D6CEB9E80D36}" type="datetimeFigureOut">
              <a:rPr lang="es-ES" smtClean="0"/>
              <a:t>20/3/17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A27F-7F16-334F-8D88-EF40547DB9F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63873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63D2-E32E-794B-B2FE-D6CEB9E80D36}" type="datetimeFigureOut">
              <a:rPr lang="es-ES" smtClean="0"/>
              <a:t>20/3/17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A27F-7F16-334F-8D88-EF40547DB9F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7044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74904" y="6448251"/>
            <a:ext cx="2133600" cy="365125"/>
          </a:xfrm>
        </p:spPr>
        <p:txBody>
          <a:bodyPr/>
          <a:lstStyle/>
          <a:p>
            <a:fld id="{ACFAEEE9-AD6A-4121-B8FF-B12D6A452F01}" type="slidenum">
              <a:rPr lang="es-ES" smtClean="0"/>
              <a:t>‹Nr.›</a:t>
            </a:fld>
            <a:endParaRPr lang="es-ES"/>
          </a:p>
        </p:txBody>
      </p:sp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2987823" y="4365104"/>
            <a:ext cx="5616624" cy="1800200"/>
          </a:xfrm>
        </p:spPr>
        <p:txBody>
          <a:bodyPr>
            <a:norm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AAE04"/>
              </a:buClr>
              <a:buSzTx/>
              <a:buFont typeface="+mj-lt"/>
              <a:buAutoNum type="arabicPeriod"/>
              <a:tabLst/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531813" indent="-176213">
              <a:buFont typeface="Arial" pitchFamily="34" charset="0"/>
              <a:buChar char="•"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2000">
                <a:latin typeface="Arial" pitchFamily="34" charset="0"/>
                <a:cs typeface="Arial" pitchFamily="34" charset="0"/>
              </a:defRPr>
            </a:lvl4pPr>
            <a:lvl5pPr>
              <a:defRPr sz="2000">
                <a:latin typeface="Arial" pitchFamily="34" charset="0"/>
                <a:cs typeface="Arial" pitchFamily="34" charset="0"/>
              </a:defRPr>
            </a:lvl5pPr>
            <a:lvl9pPr marL="3657600" indent="0">
              <a:buNone/>
              <a:defRPr/>
            </a:lvl9pPr>
          </a:lstStyle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2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  <a:p>
            <a:pPr lvl="1"/>
            <a:r>
              <a:rPr lang="es-ES" dirty="0" smtClean="0">
                <a:solidFill>
                  <a:schemeClr val="bg2"/>
                </a:solidFill>
              </a:rPr>
              <a:t>subcapítulo (arial regular 16, minúscula, gris oscuro)</a:t>
            </a:r>
          </a:p>
          <a:p>
            <a:pPr lvl="1"/>
            <a:r>
              <a:rPr lang="es-ES" dirty="0" smtClean="0">
                <a:solidFill>
                  <a:schemeClr val="bg2"/>
                </a:solidFill>
              </a:rPr>
              <a:t>subcapítulo (arial regular 16, minúscula, gris oscuro)</a:t>
            </a:r>
          </a:p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3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4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</p:txBody>
      </p:sp>
      <p:sp>
        <p:nvSpPr>
          <p:cNvPr id="10" name="9 CuadroTexto"/>
          <p:cNvSpPr txBox="1"/>
          <p:nvPr userDrawn="1"/>
        </p:nvSpPr>
        <p:spPr>
          <a:xfrm>
            <a:off x="1115616" y="335699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ÍNDICE</a:t>
            </a:r>
            <a:endParaRPr lang="es-E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8" descr="\\usersad.everis.int\enterprise_files\Spain\Madrid\Proyectos Antiguos\Proyectos2\Marketing\everis\Corporativo\PPt Corporativa\FY 2012\Plantilla PPT\plantilla ppt UC\everis_ppt_coporateuniversity\LOGO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77743" y="44624"/>
            <a:ext cx="2165879" cy="145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ddiazgar\AppData\Local\Microsoft\Windows\Temporary Internet Files\Content.IE5\V1YT735B\MP900439419[1]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401"/>
          <a:stretch/>
        </p:blipFill>
        <p:spPr bwMode="auto">
          <a:xfrm>
            <a:off x="4" y="33270"/>
            <a:ext cx="2645729" cy="686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144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74904" y="6448251"/>
            <a:ext cx="2133600" cy="365125"/>
          </a:xfrm>
        </p:spPr>
        <p:txBody>
          <a:bodyPr/>
          <a:lstStyle/>
          <a:p>
            <a:fld id="{ACFAEEE9-AD6A-4121-B8FF-B12D6A452F01}" type="slidenum">
              <a:rPr lang="es-ES" smtClean="0"/>
              <a:t>‹Nr.›</a:t>
            </a:fld>
            <a:endParaRPr lang="es-ES"/>
          </a:p>
        </p:txBody>
      </p:sp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2987823" y="4365104"/>
            <a:ext cx="5616624" cy="1800200"/>
          </a:xfrm>
        </p:spPr>
        <p:txBody>
          <a:bodyPr>
            <a:norm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AAE04"/>
              </a:buClr>
              <a:buSzTx/>
              <a:buFont typeface="+mj-lt"/>
              <a:buAutoNum type="arabicPeriod"/>
              <a:tabLst/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531813" indent="-176213">
              <a:buFont typeface="Arial" pitchFamily="34" charset="0"/>
              <a:buChar char="•"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2000">
                <a:latin typeface="Arial" pitchFamily="34" charset="0"/>
                <a:cs typeface="Arial" pitchFamily="34" charset="0"/>
              </a:defRPr>
            </a:lvl4pPr>
            <a:lvl5pPr>
              <a:defRPr sz="2000">
                <a:latin typeface="Arial" pitchFamily="34" charset="0"/>
                <a:cs typeface="Arial" pitchFamily="34" charset="0"/>
              </a:defRPr>
            </a:lvl5pPr>
            <a:lvl9pPr marL="3657600" indent="0">
              <a:buNone/>
              <a:defRPr/>
            </a:lvl9pPr>
          </a:lstStyle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2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  <a:p>
            <a:pPr lvl="1"/>
            <a:r>
              <a:rPr lang="es-ES" dirty="0" smtClean="0">
                <a:solidFill>
                  <a:schemeClr val="bg2"/>
                </a:solidFill>
              </a:rPr>
              <a:t>subcapítulo (arial regular 16, minúscula, gris oscuro)</a:t>
            </a:r>
          </a:p>
          <a:p>
            <a:pPr lvl="1"/>
            <a:r>
              <a:rPr lang="es-ES" dirty="0" smtClean="0">
                <a:solidFill>
                  <a:schemeClr val="bg2"/>
                </a:solidFill>
              </a:rPr>
              <a:t>subcapítulo (arial regular 16, minúscula, gris oscuro)</a:t>
            </a:r>
          </a:p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3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4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</p:txBody>
      </p:sp>
      <p:sp>
        <p:nvSpPr>
          <p:cNvPr id="10" name="9 CuadroTexto"/>
          <p:cNvSpPr txBox="1"/>
          <p:nvPr userDrawn="1"/>
        </p:nvSpPr>
        <p:spPr>
          <a:xfrm>
            <a:off x="1115616" y="335699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ÍNDICE</a:t>
            </a:r>
            <a:endParaRPr lang="es-E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8" descr="\\usersad.everis.int\enterprise_files\Spain\Madrid\Proyectos Antiguos\Proyectos2\Marketing\everis\Corporativo\PPt Corporativa\FY 2012\Plantilla PPT\plantilla ppt UC\everis_ppt_coporateuniversity\LOGO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77743" y="44624"/>
            <a:ext cx="2165879" cy="145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ddiazgar\AppData\Local\Microsoft\Windows\Temporary Internet Files\Content.IE5\V1YT735B\MP900439419[1]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401"/>
          <a:stretch/>
        </p:blipFill>
        <p:spPr bwMode="auto">
          <a:xfrm>
            <a:off x="4" y="33270"/>
            <a:ext cx="2645729" cy="686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495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74904" y="6448251"/>
            <a:ext cx="2133600" cy="365125"/>
          </a:xfrm>
        </p:spPr>
        <p:txBody>
          <a:bodyPr/>
          <a:lstStyle/>
          <a:p>
            <a:fld id="{ACFAEEE9-AD6A-4121-B8FF-B12D6A452F01}" type="slidenum">
              <a:rPr lang="es-ES" smtClean="0"/>
              <a:t>‹Nr.›</a:t>
            </a:fld>
            <a:endParaRPr lang="es-ES"/>
          </a:p>
        </p:txBody>
      </p:sp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2987823" y="4365104"/>
            <a:ext cx="5616624" cy="1800200"/>
          </a:xfrm>
        </p:spPr>
        <p:txBody>
          <a:bodyPr>
            <a:norm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AAE04"/>
              </a:buClr>
              <a:buSzTx/>
              <a:buFont typeface="+mj-lt"/>
              <a:buAutoNum type="arabicPeriod"/>
              <a:tabLst/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531813" indent="-176213">
              <a:buFont typeface="Arial" pitchFamily="34" charset="0"/>
              <a:buChar char="•"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2000">
                <a:latin typeface="Arial" pitchFamily="34" charset="0"/>
                <a:cs typeface="Arial" pitchFamily="34" charset="0"/>
              </a:defRPr>
            </a:lvl4pPr>
            <a:lvl5pPr>
              <a:defRPr sz="2000">
                <a:latin typeface="Arial" pitchFamily="34" charset="0"/>
                <a:cs typeface="Arial" pitchFamily="34" charset="0"/>
              </a:defRPr>
            </a:lvl5pPr>
            <a:lvl9pPr marL="3657600" indent="0">
              <a:buNone/>
              <a:defRPr/>
            </a:lvl9pPr>
          </a:lstStyle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2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  <a:p>
            <a:pPr lvl="1"/>
            <a:r>
              <a:rPr lang="es-ES" dirty="0" smtClean="0">
                <a:solidFill>
                  <a:schemeClr val="bg2"/>
                </a:solidFill>
              </a:rPr>
              <a:t>subcapítulo (arial regular 16, minúscula, gris oscuro)</a:t>
            </a:r>
          </a:p>
          <a:p>
            <a:pPr lvl="1"/>
            <a:r>
              <a:rPr lang="es-ES" dirty="0" smtClean="0">
                <a:solidFill>
                  <a:schemeClr val="bg2"/>
                </a:solidFill>
              </a:rPr>
              <a:t>subcapítulo (arial regular 16, minúscula, gris oscuro)</a:t>
            </a:r>
          </a:p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3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4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</p:txBody>
      </p:sp>
      <p:sp>
        <p:nvSpPr>
          <p:cNvPr id="10" name="9 CuadroTexto"/>
          <p:cNvSpPr txBox="1"/>
          <p:nvPr userDrawn="1"/>
        </p:nvSpPr>
        <p:spPr>
          <a:xfrm>
            <a:off x="1115616" y="335699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ÍNDICE</a:t>
            </a:r>
            <a:endParaRPr lang="es-E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8" descr="\\usersad.everis.int\enterprise_files\Spain\Madrid\Proyectos Antiguos\Proyectos2\Marketing\everis\Corporativo\PPt Corporativa\FY 2012\Plantilla PPT\plantilla ppt UC\everis_ppt_coporateuniversity\LOGO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77743" y="44624"/>
            <a:ext cx="2165879" cy="145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ddiazgar\AppData\Local\Microsoft\Windows\Temporary Internet Files\Content.IE5\V1YT735B\MP900439419[1]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401"/>
          <a:stretch/>
        </p:blipFill>
        <p:spPr bwMode="auto">
          <a:xfrm>
            <a:off x="4" y="33270"/>
            <a:ext cx="2645729" cy="686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925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74904" y="6448251"/>
            <a:ext cx="2133600" cy="365125"/>
          </a:xfrm>
        </p:spPr>
        <p:txBody>
          <a:bodyPr/>
          <a:lstStyle/>
          <a:p>
            <a:fld id="{ACFAEEE9-AD6A-4121-B8FF-B12D6A452F01}" type="slidenum">
              <a:rPr lang="es-ES" smtClean="0"/>
              <a:t>‹Nr.›</a:t>
            </a:fld>
            <a:endParaRPr lang="es-ES"/>
          </a:p>
        </p:txBody>
      </p:sp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2987823" y="4365104"/>
            <a:ext cx="5616624" cy="1800200"/>
          </a:xfrm>
        </p:spPr>
        <p:txBody>
          <a:bodyPr>
            <a:norm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AAE04"/>
              </a:buClr>
              <a:buSzTx/>
              <a:buFont typeface="+mj-lt"/>
              <a:buAutoNum type="arabicPeriod"/>
              <a:tabLst/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531813" indent="-176213">
              <a:buFont typeface="Arial" pitchFamily="34" charset="0"/>
              <a:buChar char="•"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2000">
                <a:latin typeface="Arial" pitchFamily="34" charset="0"/>
                <a:cs typeface="Arial" pitchFamily="34" charset="0"/>
              </a:defRPr>
            </a:lvl4pPr>
            <a:lvl5pPr>
              <a:defRPr sz="2000">
                <a:latin typeface="Arial" pitchFamily="34" charset="0"/>
                <a:cs typeface="Arial" pitchFamily="34" charset="0"/>
              </a:defRPr>
            </a:lvl5pPr>
            <a:lvl9pPr marL="3657600" indent="0">
              <a:buNone/>
              <a:defRPr/>
            </a:lvl9pPr>
          </a:lstStyle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2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  <a:p>
            <a:pPr lvl="1"/>
            <a:r>
              <a:rPr lang="es-ES" dirty="0" smtClean="0">
                <a:solidFill>
                  <a:schemeClr val="bg2"/>
                </a:solidFill>
              </a:rPr>
              <a:t>subcapítulo (arial regular 16, minúscula, gris oscuro)</a:t>
            </a:r>
          </a:p>
          <a:p>
            <a:pPr lvl="1"/>
            <a:r>
              <a:rPr lang="es-ES" dirty="0" smtClean="0">
                <a:solidFill>
                  <a:schemeClr val="bg2"/>
                </a:solidFill>
              </a:rPr>
              <a:t>subcapítulo (arial regular 16, minúscula, gris oscuro)</a:t>
            </a:r>
          </a:p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3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4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</p:txBody>
      </p:sp>
      <p:sp>
        <p:nvSpPr>
          <p:cNvPr id="10" name="9 CuadroTexto"/>
          <p:cNvSpPr txBox="1"/>
          <p:nvPr userDrawn="1"/>
        </p:nvSpPr>
        <p:spPr>
          <a:xfrm>
            <a:off x="1115616" y="335699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ÍNDICE</a:t>
            </a:r>
            <a:endParaRPr lang="es-E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8" descr="\\usersad.everis.int\enterprise_files\Spain\Madrid\Proyectos Antiguos\Proyectos2\Marketing\everis\Corporativo\PPt Corporativa\FY 2012\Plantilla PPT\plantilla ppt UC\everis_ppt_coporateuniversity\LOGO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77743" y="44624"/>
            <a:ext cx="2165879" cy="145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ddiazgar\AppData\Local\Microsoft\Windows\Temporary Internet Files\Content.IE5\V1YT735B\MP900439419[1]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401"/>
          <a:stretch/>
        </p:blipFill>
        <p:spPr bwMode="auto">
          <a:xfrm>
            <a:off x="4" y="33270"/>
            <a:ext cx="2645729" cy="686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2148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74904" y="6448251"/>
            <a:ext cx="2133600" cy="365125"/>
          </a:xfrm>
        </p:spPr>
        <p:txBody>
          <a:bodyPr/>
          <a:lstStyle/>
          <a:p>
            <a:fld id="{ACFAEEE9-AD6A-4121-B8FF-B12D6A452F01}" type="slidenum">
              <a:rPr lang="es-ES" smtClean="0"/>
              <a:t>‹Nr.›</a:t>
            </a:fld>
            <a:endParaRPr lang="es-ES"/>
          </a:p>
        </p:txBody>
      </p:sp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2987823" y="4365104"/>
            <a:ext cx="5616624" cy="1800200"/>
          </a:xfrm>
        </p:spPr>
        <p:txBody>
          <a:bodyPr>
            <a:norm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AAE04"/>
              </a:buClr>
              <a:buSzTx/>
              <a:buFont typeface="+mj-lt"/>
              <a:buAutoNum type="arabicPeriod"/>
              <a:tabLst/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531813" indent="-176213">
              <a:buFont typeface="Arial" pitchFamily="34" charset="0"/>
              <a:buChar char="•"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2000">
                <a:latin typeface="Arial" pitchFamily="34" charset="0"/>
                <a:cs typeface="Arial" pitchFamily="34" charset="0"/>
              </a:defRPr>
            </a:lvl4pPr>
            <a:lvl5pPr>
              <a:defRPr sz="2000">
                <a:latin typeface="Arial" pitchFamily="34" charset="0"/>
                <a:cs typeface="Arial" pitchFamily="34" charset="0"/>
              </a:defRPr>
            </a:lvl5pPr>
            <a:lvl9pPr marL="3657600" indent="0">
              <a:buNone/>
              <a:defRPr/>
            </a:lvl9pPr>
          </a:lstStyle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2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  <a:p>
            <a:pPr lvl="1"/>
            <a:r>
              <a:rPr lang="es-ES" dirty="0" smtClean="0">
                <a:solidFill>
                  <a:schemeClr val="bg2"/>
                </a:solidFill>
              </a:rPr>
              <a:t>subcapítulo (arial regular 16, minúscula, gris oscuro)</a:t>
            </a:r>
          </a:p>
          <a:p>
            <a:pPr lvl="1"/>
            <a:r>
              <a:rPr lang="es-ES" dirty="0" smtClean="0">
                <a:solidFill>
                  <a:schemeClr val="bg2"/>
                </a:solidFill>
              </a:rPr>
              <a:t>subcapítulo (arial regular 16, minúscula, gris oscuro)</a:t>
            </a:r>
          </a:p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3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4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</p:txBody>
      </p:sp>
      <p:sp>
        <p:nvSpPr>
          <p:cNvPr id="10" name="9 CuadroTexto"/>
          <p:cNvSpPr txBox="1"/>
          <p:nvPr userDrawn="1"/>
        </p:nvSpPr>
        <p:spPr>
          <a:xfrm>
            <a:off x="1115616" y="335699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ÍNDICE</a:t>
            </a:r>
            <a:endParaRPr lang="es-E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8" descr="\\usersad.everis.int\enterprise_files\Spain\Madrid\Proyectos Antiguos\Proyectos2\Marketing\everis\Corporativo\PPt Corporativa\FY 2012\Plantilla PPT\plantilla ppt UC\everis_ppt_coporateuniversity\LOGO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77743" y="44624"/>
            <a:ext cx="2165879" cy="145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ddiazgar\AppData\Local\Microsoft\Windows\Temporary Internet Files\Content.IE5\V1YT735B\MP900439419[1]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401"/>
          <a:stretch/>
        </p:blipFill>
        <p:spPr bwMode="auto">
          <a:xfrm>
            <a:off x="4" y="33270"/>
            <a:ext cx="2645729" cy="686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928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74904" y="6448251"/>
            <a:ext cx="2133600" cy="365125"/>
          </a:xfrm>
        </p:spPr>
        <p:txBody>
          <a:bodyPr/>
          <a:lstStyle/>
          <a:p>
            <a:fld id="{ACFAEEE9-AD6A-4121-B8FF-B12D6A452F01}" type="slidenum">
              <a:rPr lang="es-ES" smtClean="0"/>
              <a:t>‹Nr.›</a:t>
            </a:fld>
            <a:endParaRPr lang="es-ES"/>
          </a:p>
        </p:txBody>
      </p:sp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2987823" y="4365104"/>
            <a:ext cx="5616624" cy="1800200"/>
          </a:xfrm>
        </p:spPr>
        <p:txBody>
          <a:bodyPr>
            <a:norm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AAE04"/>
              </a:buClr>
              <a:buSzTx/>
              <a:buFont typeface="+mj-lt"/>
              <a:buAutoNum type="arabicPeriod"/>
              <a:tabLst/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531813" indent="-176213">
              <a:buFont typeface="Arial" pitchFamily="34" charset="0"/>
              <a:buChar char="•"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2000">
                <a:latin typeface="Arial" pitchFamily="34" charset="0"/>
                <a:cs typeface="Arial" pitchFamily="34" charset="0"/>
              </a:defRPr>
            </a:lvl4pPr>
            <a:lvl5pPr>
              <a:defRPr sz="2000">
                <a:latin typeface="Arial" pitchFamily="34" charset="0"/>
                <a:cs typeface="Arial" pitchFamily="34" charset="0"/>
              </a:defRPr>
            </a:lvl5pPr>
            <a:lvl9pPr marL="3657600" indent="0">
              <a:buNone/>
              <a:defRPr/>
            </a:lvl9pPr>
          </a:lstStyle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2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  <a:p>
            <a:pPr lvl="1"/>
            <a:r>
              <a:rPr lang="es-ES" dirty="0" smtClean="0">
                <a:solidFill>
                  <a:schemeClr val="bg2"/>
                </a:solidFill>
              </a:rPr>
              <a:t>subcapítulo (arial regular 16, minúscula, gris oscuro)</a:t>
            </a:r>
          </a:p>
          <a:p>
            <a:pPr lvl="1"/>
            <a:r>
              <a:rPr lang="es-ES" dirty="0" smtClean="0">
                <a:solidFill>
                  <a:schemeClr val="bg2"/>
                </a:solidFill>
              </a:rPr>
              <a:t>subcapítulo (arial regular 16, minúscula, gris oscuro)</a:t>
            </a:r>
          </a:p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3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4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</p:txBody>
      </p:sp>
      <p:sp>
        <p:nvSpPr>
          <p:cNvPr id="10" name="9 CuadroTexto"/>
          <p:cNvSpPr txBox="1"/>
          <p:nvPr userDrawn="1"/>
        </p:nvSpPr>
        <p:spPr>
          <a:xfrm>
            <a:off x="1115616" y="335699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ÍNDICE</a:t>
            </a:r>
            <a:endParaRPr lang="es-E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8" descr="\\usersad.everis.int\enterprise_files\Spain\Madrid\Proyectos Antiguos\Proyectos2\Marketing\everis\Corporativo\PPt Corporativa\FY 2012\Plantilla PPT\plantilla ppt UC\everis_ppt_coporateuniversity\LOGO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77743" y="44624"/>
            <a:ext cx="2165879" cy="145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ddiazgar\AppData\Local\Microsoft\Windows\Temporary Internet Files\Content.IE5\V1YT735B\MP900439419[1]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401"/>
          <a:stretch/>
        </p:blipFill>
        <p:spPr bwMode="auto">
          <a:xfrm>
            <a:off x="4" y="33270"/>
            <a:ext cx="2645729" cy="686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488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74904" y="6448251"/>
            <a:ext cx="2133600" cy="365125"/>
          </a:xfrm>
        </p:spPr>
        <p:txBody>
          <a:bodyPr/>
          <a:lstStyle/>
          <a:p>
            <a:fld id="{ACFAEEE9-AD6A-4121-B8FF-B12D6A452F01}" type="slidenum">
              <a:rPr lang="es-ES" smtClean="0"/>
              <a:t>‹Nr.›</a:t>
            </a:fld>
            <a:endParaRPr lang="es-ES"/>
          </a:p>
        </p:txBody>
      </p:sp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2987823" y="4365104"/>
            <a:ext cx="5616624" cy="1800200"/>
          </a:xfrm>
        </p:spPr>
        <p:txBody>
          <a:bodyPr>
            <a:norm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AAE04"/>
              </a:buClr>
              <a:buSzTx/>
              <a:buFont typeface="+mj-lt"/>
              <a:buAutoNum type="arabicPeriod"/>
              <a:tabLst/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531813" indent="-176213">
              <a:buFont typeface="Arial" pitchFamily="34" charset="0"/>
              <a:buChar char="•"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2000">
                <a:latin typeface="Arial" pitchFamily="34" charset="0"/>
                <a:cs typeface="Arial" pitchFamily="34" charset="0"/>
              </a:defRPr>
            </a:lvl4pPr>
            <a:lvl5pPr>
              <a:defRPr sz="2000">
                <a:latin typeface="Arial" pitchFamily="34" charset="0"/>
                <a:cs typeface="Arial" pitchFamily="34" charset="0"/>
              </a:defRPr>
            </a:lvl5pPr>
            <a:lvl9pPr marL="3657600" indent="0">
              <a:buNone/>
              <a:defRPr/>
            </a:lvl9pPr>
          </a:lstStyle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2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  <a:p>
            <a:pPr lvl="1"/>
            <a:r>
              <a:rPr lang="es-ES" dirty="0" smtClean="0">
                <a:solidFill>
                  <a:schemeClr val="bg2"/>
                </a:solidFill>
              </a:rPr>
              <a:t>subcapítulo (arial regular 16, minúscula, gris oscuro)</a:t>
            </a:r>
          </a:p>
          <a:p>
            <a:pPr lvl="1"/>
            <a:r>
              <a:rPr lang="es-ES" dirty="0" smtClean="0">
                <a:solidFill>
                  <a:schemeClr val="bg2"/>
                </a:solidFill>
              </a:rPr>
              <a:t>subcapítulo (arial regular 16, minúscula, gris oscuro)</a:t>
            </a:r>
          </a:p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3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  <a:p>
            <a:pPr marL="0" lvl="0" indent="0">
              <a:buNone/>
            </a:pPr>
            <a:r>
              <a:rPr lang="es-ES" dirty="0">
                <a:solidFill>
                  <a:schemeClr val="bg2"/>
                </a:solidFill>
              </a:rPr>
              <a:t>4</a:t>
            </a:r>
            <a:r>
              <a:rPr lang="es-ES" dirty="0" smtClean="0">
                <a:solidFill>
                  <a:schemeClr val="bg2"/>
                </a:solidFill>
              </a:rPr>
              <a:t>. capítulo (arial </a:t>
            </a:r>
            <a:r>
              <a:rPr lang="es-ES" dirty="0" err="1" smtClean="0">
                <a:solidFill>
                  <a:schemeClr val="bg2"/>
                </a:solidFill>
              </a:rPr>
              <a:t>bold</a:t>
            </a:r>
            <a:r>
              <a:rPr lang="es-ES" dirty="0" smtClean="0">
                <a:solidFill>
                  <a:schemeClr val="bg2"/>
                </a:solidFill>
              </a:rPr>
              <a:t> 18, minúscula, gris oscuro)</a:t>
            </a:r>
          </a:p>
        </p:txBody>
      </p:sp>
      <p:sp>
        <p:nvSpPr>
          <p:cNvPr id="10" name="9 CuadroTexto"/>
          <p:cNvSpPr txBox="1"/>
          <p:nvPr userDrawn="1"/>
        </p:nvSpPr>
        <p:spPr>
          <a:xfrm>
            <a:off x="1115616" y="335699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ÍNDICE</a:t>
            </a:r>
            <a:endParaRPr lang="es-E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8" descr="\\usersad.everis.int\enterprise_files\Spain\Madrid\Proyectos Antiguos\Proyectos2\Marketing\everis\Corporativo\PPt Corporativa\FY 2012\Plantilla PPT\plantilla ppt UC\everis_ppt_coporateuniversity\LOGO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77743" y="44624"/>
            <a:ext cx="2165879" cy="145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ddiazgar\AppData\Local\Microsoft\Windows\Temporary Internet Files\Content.IE5\V1YT735B\MP900439419[1]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401"/>
          <a:stretch/>
        </p:blipFill>
        <p:spPr bwMode="auto">
          <a:xfrm>
            <a:off x="4" y="33270"/>
            <a:ext cx="2645729" cy="686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765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061AB-E3E3-4B82-98B1-945D99ABF5FB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992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1" r:id="rId2"/>
    <p:sldLayoutId id="2147483661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70" r:id="rId9"/>
    <p:sldLayoutId id="2147483651" r:id="rId10"/>
    <p:sldLayoutId id="2147483653" r:id="rId11"/>
    <p:sldLayoutId id="2147483649" r:id="rId1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163D2-E32E-794B-B2FE-D6CEB9E80D36}" type="datetimeFigureOut">
              <a:rPr lang="es-ES" smtClean="0"/>
              <a:t>20/3/17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DA27F-7F16-334F-8D88-EF40547DB9F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6918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3212976"/>
            <a:ext cx="8280920" cy="1080120"/>
          </a:xfrm>
        </p:spPr>
        <p:txBody>
          <a:bodyPr>
            <a:normAutofit/>
          </a:bodyPr>
          <a:lstStyle/>
          <a:p>
            <a:pPr algn="ctr"/>
            <a:r>
              <a:rPr lang="es-ES" sz="3200" dirty="0" smtClean="0"/>
              <a:t>Introducci</a:t>
            </a:r>
            <a:r>
              <a:rPr lang="es-ES" sz="3200" dirty="0" smtClean="0"/>
              <a:t>ó</a:t>
            </a:r>
            <a:r>
              <a:rPr lang="es-ES" sz="3200" dirty="0" smtClean="0"/>
              <a:t>n a los Servicios Web</a:t>
            </a:r>
            <a:endParaRPr lang="es-ES" sz="32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9828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4176464"/>
          </a:xfrm>
        </p:spPr>
        <p:txBody>
          <a:bodyPr>
            <a:noAutofit/>
          </a:bodyPr>
          <a:lstStyle/>
          <a:p>
            <a:pPr algn="just"/>
            <a:r>
              <a:rPr lang="es-ES" sz="1800" dirty="0" smtClean="0"/>
              <a:t>Problema a resolver: Integración </a:t>
            </a:r>
            <a:r>
              <a:rPr lang="es-ES" sz="1800" dirty="0"/>
              <a:t>que consiste en que un proveedor ofrece un servicio que es útil para un </a:t>
            </a:r>
            <a:r>
              <a:rPr lang="es-ES" sz="1800" dirty="0" smtClean="0"/>
              <a:t>cliente, con las siguientes características:</a:t>
            </a:r>
          </a:p>
          <a:p>
            <a:pPr marL="711200" lvl="1" indent="-347663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Entornos físicamente separados.</a:t>
            </a:r>
          </a:p>
          <a:p>
            <a:pPr marL="711200" lvl="1" indent="-347663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Posiblemente son distintos lenguajes de programación (Java, C#, ...)</a:t>
            </a:r>
          </a:p>
          <a:p>
            <a:pPr marL="711200" lvl="1" indent="-347663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Posiblemente distintas plataformas (Windows, Linux, ...)</a:t>
            </a:r>
          </a:p>
          <a:p>
            <a:pPr marL="711200" lvl="1" indent="-347663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Invocación </a:t>
            </a:r>
            <a:r>
              <a:rPr lang="es-ES" sz="18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s-ES" sz="18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través de la red, </a:t>
            </a:r>
            <a:r>
              <a:rPr lang="es-ES" sz="18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pasando </a:t>
            </a:r>
            <a:r>
              <a:rPr lang="es-ES" sz="18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eventualmente por </a:t>
            </a:r>
            <a:r>
              <a:rPr lang="es-ES" sz="18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firewalls.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integración de aplicaciones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 smtClean="0"/>
              <a:t>operaciones entre plataformas a través de la red</a:t>
            </a:r>
            <a:endParaRPr lang="es-ES" sz="2000" dirty="0"/>
          </a:p>
        </p:txBody>
      </p:sp>
      <p:sp>
        <p:nvSpPr>
          <p:cNvPr id="5" name="4 Rectángulo"/>
          <p:cNvSpPr/>
          <p:nvPr/>
        </p:nvSpPr>
        <p:spPr>
          <a:xfrm>
            <a:off x="678386" y="4503715"/>
            <a:ext cx="2778514" cy="1468992"/>
          </a:xfrm>
          <a:prstGeom prst="rect">
            <a:avLst/>
          </a:prstGeom>
          <a:solidFill>
            <a:srgbClr val="FBDDF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400" dirty="0">
                <a:solidFill>
                  <a:srgbClr val="960F68"/>
                </a:solidFill>
                <a:latin typeface="Arial" pitchFamily="34" charset="0"/>
                <a:cs typeface="Arial" pitchFamily="34" charset="0"/>
              </a:rPr>
              <a:t>cliente</a:t>
            </a:r>
          </a:p>
        </p:txBody>
      </p:sp>
      <p:sp>
        <p:nvSpPr>
          <p:cNvPr id="6" name="5 Rectángulo"/>
          <p:cNvSpPr/>
          <p:nvPr/>
        </p:nvSpPr>
        <p:spPr>
          <a:xfrm>
            <a:off x="2122225" y="4604555"/>
            <a:ext cx="1231777" cy="10998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s-ES" sz="1400" b="1" dirty="0" smtClean="0">
                <a:solidFill>
                  <a:schemeClr val="tx1"/>
                </a:solidFill>
              </a:rPr>
              <a:t>Envío</a:t>
            </a:r>
          </a:p>
        </p:txBody>
      </p:sp>
      <p:cxnSp>
        <p:nvCxnSpPr>
          <p:cNvPr id="7" name="113 Conector angular"/>
          <p:cNvCxnSpPr>
            <a:stCxn id="20" idx="1"/>
            <a:endCxn id="16" idx="3"/>
          </p:cNvCxnSpPr>
          <p:nvPr/>
        </p:nvCxnSpPr>
        <p:spPr>
          <a:xfrm rot="10800000">
            <a:off x="1846434" y="5373785"/>
            <a:ext cx="454888" cy="76273"/>
          </a:xfrm>
          <a:prstGeom prst="bentConnector3">
            <a:avLst>
              <a:gd name="adj1" fmla="val 50000"/>
            </a:avLst>
          </a:prstGeom>
          <a:ln w="15875">
            <a:solidFill>
              <a:srgbClr val="960F68"/>
            </a:solidFill>
            <a:prstDash val="solid"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113 Conector angular"/>
          <p:cNvCxnSpPr>
            <a:stCxn id="13" idx="3"/>
            <a:endCxn id="17" idx="1"/>
          </p:cNvCxnSpPr>
          <p:nvPr/>
        </p:nvCxnSpPr>
        <p:spPr>
          <a:xfrm flipV="1">
            <a:off x="1846434" y="5023392"/>
            <a:ext cx="454888" cy="62360"/>
          </a:xfrm>
          <a:prstGeom prst="bentConnector3">
            <a:avLst>
              <a:gd name="adj1" fmla="val 50000"/>
            </a:avLst>
          </a:prstGeom>
          <a:ln w="15875">
            <a:solidFill>
              <a:srgbClr val="960F68"/>
            </a:solidFill>
            <a:prstDash val="solid"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Rectángulo"/>
          <p:cNvSpPr/>
          <p:nvPr/>
        </p:nvSpPr>
        <p:spPr>
          <a:xfrm>
            <a:off x="5713690" y="4503715"/>
            <a:ext cx="2808312" cy="1468992"/>
          </a:xfrm>
          <a:prstGeom prst="rect">
            <a:avLst/>
          </a:prstGeom>
          <a:solidFill>
            <a:srgbClr val="FBDDF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s-ES" sz="1400" dirty="0">
                <a:solidFill>
                  <a:srgbClr val="960F68"/>
                </a:solidFill>
                <a:latin typeface="Arial" pitchFamily="34" charset="0"/>
                <a:cs typeface="Arial" pitchFamily="34" charset="0"/>
              </a:rPr>
              <a:t>proveedor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5833758" y="4596250"/>
            <a:ext cx="1176076" cy="10998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s-ES" sz="1400" b="1" dirty="0" smtClean="0">
                <a:solidFill>
                  <a:schemeClr val="tx1"/>
                </a:solidFill>
              </a:rPr>
              <a:t>Recepción</a:t>
            </a:r>
          </a:p>
        </p:txBody>
      </p:sp>
      <p:sp>
        <p:nvSpPr>
          <p:cNvPr id="13" name="12 Rectángulo"/>
          <p:cNvSpPr/>
          <p:nvPr/>
        </p:nvSpPr>
        <p:spPr bwMode="auto">
          <a:xfrm>
            <a:off x="1800715" y="5062892"/>
            <a:ext cx="45719" cy="4571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804863" marR="0" indent="-2730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 typeface="Wingdings" pitchFamily="2" charset="2"/>
              <a:buChar char="§"/>
              <a:tabLst>
                <a:tab pos="177800" algn="l"/>
              </a:tabLst>
            </a:pPr>
            <a:endParaRPr kumimoji="0" lang="es-ES" sz="1400" b="1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4" name="13 CuadroTexto"/>
          <p:cNvSpPr txBox="1"/>
          <p:nvPr/>
        </p:nvSpPr>
        <p:spPr bwMode="auto">
          <a:xfrm>
            <a:off x="1000986" y="4964595"/>
            <a:ext cx="799729" cy="504056"/>
          </a:xfrm>
          <a:prstGeom prst="rect">
            <a:avLst/>
          </a:prstGeom>
          <a:solidFill>
            <a:srgbClr val="960F68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b="1" dirty="0" err="1" smtClean="0">
                <a:solidFill>
                  <a:schemeClr val="bg1"/>
                </a:solidFill>
              </a:rPr>
              <a:t>compo</a:t>
            </a:r>
            <a:r>
              <a:rPr lang="es-ES" sz="1400" b="1" dirty="0" smtClean="0">
                <a:solidFill>
                  <a:schemeClr val="bg1"/>
                </a:solidFill>
              </a:rPr>
              <a:t>- </a:t>
            </a:r>
            <a:r>
              <a:rPr lang="es-ES" sz="1400" b="1" dirty="0" err="1" smtClean="0">
                <a:solidFill>
                  <a:schemeClr val="bg1"/>
                </a:solidFill>
              </a:rPr>
              <a:t>nente</a:t>
            </a:r>
            <a:endParaRPr lang="es-ES" sz="1400" b="1" dirty="0">
              <a:solidFill>
                <a:schemeClr val="bg1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 bwMode="auto">
          <a:xfrm>
            <a:off x="7297865" y="4991891"/>
            <a:ext cx="831913" cy="504056"/>
          </a:xfrm>
          <a:prstGeom prst="rect">
            <a:avLst/>
          </a:prstGeom>
          <a:solidFill>
            <a:srgbClr val="960F68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s-E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100" b="1">
                <a:solidFill>
                  <a:schemeClr val="bg1"/>
                </a:solidFill>
              </a:defRPr>
            </a:lvl1pPr>
          </a:lstStyle>
          <a:p>
            <a:r>
              <a:rPr lang="es-ES" sz="1400" dirty="0" err="1"/>
              <a:t>compo</a:t>
            </a:r>
            <a:r>
              <a:rPr lang="es-ES" sz="1400" dirty="0"/>
              <a:t>- </a:t>
            </a:r>
            <a:r>
              <a:rPr lang="es-ES" sz="1400" dirty="0" err="1" smtClean="0"/>
              <a:t>nente</a:t>
            </a:r>
            <a:endParaRPr lang="es-ES" sz="1400" dirty="0"/>
          </a:p>
        </p:txBody>
      </p:sp>
      <p:sp>
        <p:nvSpPr>
          <p:cNvPr id="16" name="15 Rectángulo"/>
          <p:cNvSpPr/>
          <p:nvPr/>
        </p:nvSpPr>
        <p:spPr bwMode="auto">
          <a:xfrm>
            <a:off x="1800715" y="5350924"/>
            <a:ext cx="45719" cy="4571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804863" marR="0" indent="-2730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 typeface="Wingdings" pitchFamily="2" charset="2"/>
              <a:buChar char="§"/>
              <a:tabLst>
                <a:tab pos="177800" algn="l"/>
              </a:tabLst>
            </a:pPr>
            <a:endParaRPr kumimoji="0" lang="es-ES" sz="1400" b="1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2301322" y="4892587"/>
            <a:ext cx="867545" cy="261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s-ES" sz="1100" b="0" dirty="0" smtClean="0">
                <a:solidFill>
                  <a:srgbClr val="000000"/>
                </a:solidFill>
                <a:latin typeface="Arial" charset="0"/>
              </a:rPr>
              <a:t>conversión</a:t>
            </a:r>
            <a:endParaRPr lang="es-ES" sz="1600" dirty="0"/>
          </a:p>
        </p:txBody>
      </p:sp>
      <p:sp>
        <p:nvSpPr>
          <p:cNvPr id="18" name="17 Rectángulo"/>
          <p:cNvSpPr/>
          <p:nvPr/>
        </p:nvSpPr>
        <p:spPr>
          <a:xfrm>
            <a:off x="5998273" y="4889686"/>
            <a:ext cx="867545" cy="261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s-ES" sz="1100" dirty="0">
                <a:solidFill>
                  <a:srgbClr val="000000"/>
                </a:solidFill>
                <a:latin typeface="Arial" charset="0"/>
              </a:rPr>
              <a:t>conversión</a:t>
            </a:r>
            <a:endParaRPr lang="es-ES" sz="1600" dirty="0"/>
          </a:p>
        </p:txBody>
      </p:sp>
      <p:sp>
        <p:nvSpPr>
          <p:cNvPr id="19" name="18 Rectángulo"/>
          <p:cNvSpPr/>
          <p:nvPr/>
        </p:nvSpPr>
        <p:spPr>
          <a:xfrm>
            <a:off x="5996914" y="5321734"/>
            <a:ext cx="867545" cy="261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s-ES" sz="1100" dirty="0">
                <a:solidFill>
                  <a:srgbClr val="000000"/>
                </a:solidFill>
                <a:latin typeface="Arial" charset="0"/>
              </a:rPr>
              <a:t>conversión</a:t>
            </a:r>
            <a:endParaRPr lang="es-ES" sz="1600" dirty="0"/>
          </a:p>
        </p:txBody>
      </p:sp>
      <p:sp>
        <p:nvSpPr>
          <p:cNvPr id="20" name="19 Rectángulo"/>
          <p:cNvSpPr/>
          <p:nvPr/>
        </p:nvSpPr>
        <p:spPr>
          <a:xfrm>
            <a:off x="2301322" y="5319252"/>
            <a:ext cx="867545" cy="261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s-ES" sz="1100" dirty="0">
                <a:solidFill>
                  <a:srgbClr val="000000"/>
                </a:solidFill>
                <a:latin typeface="Arial" charset="0"/>
              </a:rPr>
              <a:t>conversión</a:t>
            </a:r>
            <a:endParaRPr lang="es-ES" sz="1600" dirty="0"/>
          </a:p>
        </p:txBody>
      </p:sp>
      <p:sp>
        <p:nvSpPr>
          <p:cNvPr id="21" name="20 Rectángulo"/>
          <p:cNvSpPr/>
          <p:nvPr/>
        </p:nvSpPr>
        <p:spPr bwMode="auto">
          <a:xfrm>
            <a:off x="7261876" y="5063899"/>
            <a:ext cx="45719" cy="4571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804863" marR="0" indent="-2730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 typeface="Wingdings" pitchFamily="2" charset="2"/>
              <a:buChar char="§"/>
              <a:tabLst>
                <a:tab pos="177800" algn="l"/>
              </a:tabLst>
            </a:pPr>
            <a:endParaRPr kumimoji="0" lang="es-ES" sz="1400" b="1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2" name="21 Rectángulo"/>
          <p:cNvSpPr/>
          <p:nvPr/>
        </p:nvSpPr>
        <p:spPr bwMode="auto">
          <a:xfrm>
            <a:off x="7261876" y="5351931"/>
            <a:ext cx="45719" cy="4571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804863" marR="0" indent="-2730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 typeface="Wingdings" pitchFamily="2" charset="2"/>
              <a:buChar char="§"/>
              <a:tabLst>
                <a:tab pos="177800" algn="l"/>
              </a:tabLst>
            </a:pPr>
            <a:endParaRPr kumimoji="0" lang="es-ES" sz="1400" b="1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23" name="113 Conector angular"/>
          <p:cNvCxnSpPr>
            <a:stCxn id="22" idx="1"/>
            <a:endCxn id="19" idx="3"/>
          </p:cNvCxnSpPr>
          <p:nvPr/>
        </p:nvCxnSpPr>
        <p:spPr>
          <a:xfrm rot="10800000" flipV="1">
            <a:off x="6864460" y="5374791"/>
            <a:ext cx="397417" cy="77748"/>
          </a:xfrm>
          <a:prstGeom prst="bentConnector3">
            <a:avLst>
              <a:gd name="adj1" fmla="val 50000"/>
            </a:avLst>
          </a:prstGeom>
          <a:ln w="15875">
            <a:solidFill>
              <a:srgbClr val="960F68"/>
            </a:solidFill>
            <a:prstDash val="solid"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113 Conector angular"/>
          <p:cNvCxnSpPr>
            <a:stCxn id="18" idx="3"/>
            <a:endCxn id="21" idx="1"/>
          </p:cNvCxnSpPr>
          <p:nvPr/>
        </p:nvCxnSpPr>
        <p:spPr>
          <a:xfrm>
            <a:off x="6865818" y="5020491"/>
            <a:ext cx="396058" cy="66268"/>
          </a:xfrm>
          <a:prstGeom prst="bentConnector3">
            <a:avLst>
              <a:gd name="adj1" fmla="val 50000"/>
            </a:avLst>
          </a:prstGeom>
          <a:ln w="15875">
            <a:solidFill>
              <a:srgbClr val="960F68"/>
            </a:solidFill>
            <a:prstDash val="solid"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Nube"/>
          <p:cNvSpPr/>
          <p:nvPr/>
        </p:nvSpPr>
        <p:spPr>
          <a:xfrm>
            <a:off x="3552564" y="4294888"/>
            <a:ext cx="1432517" cy="1728192"/>
          </a:xfrm>
          <a:prstGeom prst="cloud">
            <a:avLst/>
          </a:prstGeom>
          <a:solidFill>
            <a:srgbClr val="CD9FD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es-ES" sz="1400" b="1" dirty="0" smtClean="0">
                <a:solidFill>
                  <a:schemeClr val="tx1"/>
                </a:solidFill>
              </a:rPr>
              <a:t>Red</a:t>
            </a:r>
            <a:endParaRPr lang="es-ES" sz="1400" b="1" dirty="0">
              <a:solidFill>
                <a:schemeClr val="tx1"/>
              </a:solidFill>
            </a:endParaRPr>
          </a:p>
        </p:txBody>
      </p:sp>
      <p:cxnSp>
        <p:nvCxnSpPr>
          <p:cNvPr id="26" name="25 Conector angular"/>
          <p:cNvCxnSpPr>
            <a:stCxn id="17" idx="3"/>
            <a:endCxn id="18" idx="1"/>
          </p:cNvCxnSpPr>
          <p:nvPr/>
        </p:nvCxnSpPr>
        <p:spPr>
          <a:xfrm flipV="1">
            <a:off x="3168867" y="5020491"/>
            <a:ext cx="2829406" cy="2901"/>
          </a:xfrm>
          <a:prstGeom prst="bentConnector3">
            <a:avLst>
              <a:gd name="adj1" fmla="val 50000"/>
            </a:avLst>
          </a:prstGeom>
          <a:ln w="15875">
            <a:solidFill>
              <a:srgbClr val="960F68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angular"/>
          <p:cNvCxnSpPr>
            <a:stCxn id="19" idx="1"/>
            <a:endCxn id="20" idx="3"/>
          </p:cNvCxnSpPr>
          <p:nvPr/>
        </p:nvCxnSpPr>
        <p:spPr>
          <a:xfrm rot="10800000">
            <a:off x="3168868" y="5450057"/>
            <a:ext cx="2828047" cy="2482"/>
          </a:xfrm>
          <a:prstGeom prst="bentConnector3">
            <a:avLst>
              <a:gd name="adj1" fmla="val 50000"/>
            </a:avLst>
          </a:prstGeom>
          <a:ln w="15875">
            <a:solidFill>
              <a:srgbClr val="960F68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Rectángulo"/>
          <p:cNvSpPr/>
          <p:nvPr/>
        </p:nvSpPr>
        <p:spPr>
          <a:xfrm>
            <a:off x="3797051" y="4726936"/>
            <a:ext cx="739968" cy="3096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mensaje</a:t>
            </a:r>
          </a:p>
        </p:txBody>
      </p:sp>
      <p:sp>
        <p:nvSpPr>
          <p:cNvPr id="30" name="29 Rectángulo"/>
          <p:cNvSpPr/>
          <p:nvPr/>
        </p:nvSpPr>
        <p:spPr>
          <a:xfrm>
            <a:off x="3797051" y="5158984"/>
            <a:ext cx="739968" cy="3096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mensaje</a:t>
            </a:r>
          </a:p>
        </p:txBody>
      </p:sp>
      <p:sp>
        <p:nvSpPr>
          <p:cNvPr id="37" name="36 Rectángulo"/>
          <p:cNvSpPr/>
          <p:nvPr/>
        </p:nvSpPr>
        <p:spPr>
          <a:xfrm>
            <a:off x="496930" y="5589525"/>
            <a:ext cx="1231777" cy="2296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s-ES" sz="1400" b="1" dirty="0" smtClean="0">
                <a:solidFill>
                  <a:schemeClr val="tx1"/>
                </a:solidFill>
              </a:rPr>
              <a:t>Lenguaje 1</a:t>
            </a:r>
          </a:p>
        </p:txBody>
      </p:sp>
      <p:sp>
        <p:nvSpPr>
          <p:cNvPr id="38" name="37 Rectángulo"/>
          <p:cNvSpPr/>
          <p:nvPr/>
        </p:nvSpPr>
        <p:spPr>
          <a:xfrm>
            <a:off x="496930" y="5900699"/>
            <a:ext cx="1231777" cy="2296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s-ES" sz="1400" b="1" dirty="0" smtClean="0">
                <a:solidFill>
                  <a:schemeClr val="tx1"/>
                </a:solidFill>
              </a:rPr>
              <a:t>Plataforma 1</a:t>
            </a:r>
          </a:p>
        </p:txBody>
      </p:sp>
      <p:sp>
        <p:nvSpPr>
          <p:cNvPr id="39" name="38 Rectángulo"/>
          <p:cNvSpPr/>
          <p:nvPr/>
        </p:nvSpPr>
        <p:spPr>
          <a:xfrm>
            <a:off x="7402057" y="5589525"/>
            <a:ext cx="1231777" cy="2296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s-ES" sz="1400" b="1" dirty="0" smtClean="0">
                <a:solidFill>
                  <a:schemeClr val="tx1"/>
                </a:solidFill>
              </a:rPr>
              <a:t>Lenguaje 2</a:t>
            </a:r>
          </a:p>
        </p:txBody>
      </p:sp>
      <p:sp>
        <p:nvSpPr>
          <p:cNvPr id="40" name="39 Rectángulo"/>
          <p:cNvSpPr/>
          <p:nvPr/>
        </p:nvSpPr>
        <p:spPr>
          <a:xfrm>
            <a:off x="7402057" y="5900699"/>
            <a:ext cx="1231777" cy="2296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s-ES" sz="1400" b="1" dirty="0" smtClean="0">
                <a:solidFill>
                  <a:schemeClr val="tx1"/>
                </a:solidFill>
              </a:rPr>
              <a:t>Plataforma 2</a:t>
            </a:r>
          </a:p>
        </p:txBody>
      </p:sp>
      <p:sp>
        <p:nvSpPr>
          <p:cNvPr id="41" name="40 Rectángulo"/>
          <p:cNvSpPr/>
          <p:nvPr/>
        </p:nvSpPr>
        <p:spPr>
          <a:xfrm>
            <a:off x="5033259" y="4212380"/>
            <a:ext cx="504056" cy="1800200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sz="1400" dirty="0" err="1" smtClean="0">
                <a:latin typeface="Arial" pitchFamily="34" charset="0"/>
                <a:cs typeface="Arial" pitchFamily="34" charset="0"/>
              </a:rPr>
              <a:t>Fire</a:t>
            </a:r>
            <a:r>
              <a:rPr lang="es-E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400" dirty="0" err="1" smtClean="0">
                <a:latin typeface="Arial" pitchFamily="34" charset="0"/>
                <a:cs typeface="Arial" pitchFamily="34" charset="0"/>
              </a:rPr>
              <a:t>wall</a:t>
            </a:r>
            <a:endParaRPr lang="es-ES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434" y="4657029"/>
            <a:ext cx="515937" cy="1119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5392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4176464"/>
          </a:xfrm>
        </p:spPr>
        <p:txBody>
          <a:bodyPr>
            <a:noAutofit/>
          </a:bodyPr>
          <a:lstStyle/>
          <a:p>
            <a:pPr algn="just"/>
            <a:r>
              <a:rPr lang="es-ES" sz="1800" b="1" dirty="0" smtClean="0">
                <a:solidFill>
                  <a:srgbClr val="960F68"/>
                </a:solidFill>
              </a:rPr>
              <a:t>Web </a:t>
            </a:r>
            <a:r>
              <a:rPr lang="es-ES" sz="1800" b="1" dirty="0" err="1" smtClean="0">
                <a:solidFill>
                  <a:srgbClr val="960F68"/>
                </a:solidFill>
              </a:rPr>
              <a:t>Service</a:t>
            </a:r>
            <a:r>
              <a:rPr lang="es-ES" sz="1800" b="1" dirty="0" smtClean="0">
                <a:solidFill>
                  <a:srgbClr val="960F68"/>
                </a:solidFill>
              </a:rPr>
              <a:t> </a:t>
            </a:r>
            <a:r>
              <a:rPr lang="es-ES" sz="1800" dirty="0" smtClean="0"/>
              <a:t>como solución al problema:</a:t>
            </a:r>
          </a:p>
          <a:p>
            <a:pPr marL="285750" indent="-28575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/>
              <a:t>Servicio </a:t>
            </a:r>
            <a:r>
              <a:rPr lang="es-ES" sz="1800" dirty="0"/>
              <a:t>que se publica en un </a:t>
            </a:r>
            <a:r>
              <a:rPr lang="es-ES" sz="1800" dirty="0" smtClean="0"/>
              <a:t>servidor, que es capaz de recibir un mensaje, interpretarlo, procesarlo y generar una respuesta, la cual se retorna en otro mensaje. Las funcionalidades que expone se llaman </a:t>
            </a:r>
            <a:r>
              <a:rPr lang="es-ES" sz="1800" dirty="0" smtClean="0">
                <a:solidFill>
                  <a:srgbClr val="960F68"/>
                </a:solidFill>
              </a:rPr>
              <a:t>operaciones</a:t>
            </a:r>
            <a:r>
              <a:rPr lang="es-ES" sz="1800" dirty="0" smtClean="0"/>
              <a:t>.</a:t>
            </a:r>
          </a:p>
          <a:p>
            <a:pPr marL="285750" indent="-28575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/>
              <a:t>Un </a:t>
            </a:r>
            <a:r>
              <a:rPr lang="es-ES" sz="1800" dirty="0"/>
              <a:t>cliente invoca a través de una </a:t>
            </a:r>
            <a:r>
              <a:rPr lang="es-ES" sz="1800" dirty="0" smtClean="0"/>
              <a:t>URL:</a:t>
            </a:r>
          </a:p>
          <a:p>
            <a:pPr marL="711200" lvl="1" indent="-347663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Envía </a:t>
            </a:r>
            <a:r>
              <a:rPr lang="es-ES" sz="18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un mensaje de requerimiento (</a:t>
            </a:r>
            <a:r>
              <a:rPr lang="es-ES" sz="1800" dirty="0" err="1">
                <a:solidFill>
                  <a:srgbClr val="960F68"/>
                </a:solidFill>
                <a:latin typeface="Arial" pitchFamily="34" charset="0"/>
                <a:cs typeface="Arial" pitchFamily="34" charset="0"/>
              </a:rPr>
              <a:t>request</a:t>
            </a:r>
            <a:r>
              <a:rPr lang="es-ES" sz="18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) que contiene la operación y los </a:t>
            </a:r>
            <a:r>
              <a:rPr lang="es-ES" sz="18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parámetros</a:t>
            </a:r>
            <a:r>
              <a:rPr lang="es-ES" sz="18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" sz="18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18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pPr marL="711200" lvl="1" indent="-347663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Recibe </a:t>
            </a:r>
            <a:r>
              <a:rPr lang="es-ES" sz="18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un mensaje de respuesta (</a:t>
            </a:r>
            <a:r>
              <a:rPr lang="es-ES" sz="1800" dirty="0">
                <a:solidFill>
                  <a:srgbClr val="960F68"/>
                </a:solidFill>
                <a:latin typeface="Arial" pitchFamily="34" charset="0"/>
                <a:cs typeface="Arial" pitchFamily="34" charset="0"/>
              </a:rPr>
              <a:t>response</a:t>
            </a:r>
            <a:r>
              <a:rPr lang="es-ES" sz="18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) con el resultado. </a:t>
            </a:r>
            <a:endParaRPr lang="es-ES" sz="18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/>
              <a:t>Para </a:t>
            </a:r>
            <a:r>
              <a:rPr lang="es-ES" sz="1800" dirty="0"/>
              <a:t>resolver el problema de las diferencias de plataformas, la invocación y la respuesta utilizan un </a:t>
            </a:r>
            <a:r>
              <a:rPr lang="es-ES" sz="1800" dirty="0">
                <a:solidFill>
                  <a:srgbClr val="960F68"/>
                </a:solidFill>
              </a:rPr>
              <a:t>formato </a:t>
            </a:r>
            <a:r>
              <a:rPr lang="es-ES" sz="1800" dirty="0" smtClean="0">
                <a:solidFill>
                  <a:srgbClr val="960F68"/>
                </a:solidFill>
              </a:rPr>
              <a:t>estándar</a:t>
            </a:r>
            <a:r>
              <a:rPr lang="es-ES" sz="1800" dirty="0" smtClean="0"/>
              <a:t>, normalmente </a:t>
            </a:r>
            <a:r>
              <a:rPr lang="es-ES" sz="1800" dirty="0" smtClean="0">
                <a:solidFill>
                  <a:srgbClr val="960F68"/>
                </a:solidFill>
              </a:rPr>
              <a:t>XML</a:t>
            </a:r>
            <a:r>
              <a:rPr lang="es-ES" sz="1800" dirty="0" smtClean="0"/>
              <a:t>.</a:t>
            </a:r>
            <a:endParaRPr lang="es-ES" sz="1800" dirty="0"/>
          </a:p>
          <a:p>
            <a:pPr marL="285750" indent="-28575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/>
              <a:t>Tanto el </a:t>
            </a:r>
            <a:r>
              <a:rPr lang="es-ES" sz="1800" dirty="0"/>
              <a:t>lado que invoca (cliente) como el que provee (servidor) hacen la conversión desde y hacia </a:t>
            </a:r>
            <a:r>
              <a:rPr lang="es-ES" sz="1800" dirty="0" smtClean="0"/>
              <a:t>XML (u otro utilizado), </a:t>
            </a:r>
            <a:r>
              <a:rPr lang="es-ES" sz="1800" dirty="0"/>
              <a:t>permitiendo que la interacción sea en una forma única.</a:t>
            </a:r>
          </a:p>
          <a:p>
            <a:pPr marL="285750" indent="-285750">
              <a:buFont typeface="Arial" pitchFamily="34" charset="0"/>
              <a:buChar char="•"/>
            </a:pPr>
            <a:endParaRPr lang="es-ES" sz="1800" dirty="0">
              <a:solidFill>
                <a:schemeClr val="bg2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integración de aplicaciones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 smtClean="0"/>
              <a:t>funcionamiento básico de un Web </a:t>
            </a:r>
            <a:r>
              <a:rPr lang="es-ES" sz="2000" dirty="0" err="1" smtClean="0"/>
              <a:t>Service</a:t>
            </a:r>
            <a:endParaRPr lang="es-ES" sz="20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531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4176464"/>
          </a:xfrm>
        </p:spPr>
        <p:txBody>
          <a:bodyPr>
            <a:noAutofit/>
          </a:bodyPr>
          <a:lstStyle/>
          <a:p>
            <a:pPr algn="just"/>
            <a:r>
              <a:rPr lang="es-ES" sz="1800" dirty="0" smtClean="0"/>
              <a:t>Características de la solución:</a:t>
            </a:r>
          </a:p>
          <a:p>
            <a:pPr marL="285750" indent="-28575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/>
              <a:t>Cliente y servidor están </a:t>
            </a:r>
            <a:r>
              <a:rPr lang="es-ES" sz="1800" b="1" dirty="0" smtClean="0">
                <a:solidFill>
                  <a:srgbClr val="960F68"/>
                </a:solidFill>
              </a:rPr>
              <a:t>desacoplados</a:t>
            </a:r>
            <a:r>
              <a:rPr lang="es-ES" sz="1800" dirty="0" smtClean="0"/>
              <a:t> completamente.</a:t>
            </a:r>
          </a:p>
          <a:p>
            <a:pPr marL="285750" indent="-28575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/>
              <a:t>La especificación </a:t>
            </a:r>
            <a:r>
              <a:rPr lang="es-ES" sz="1800" dirty="0"/>
              <a:t>de la interacción entre ambos, se </a:t>
            </a:r>
            <a:r>
              <a:rPr lang="es-ES" sz="1800" dirty="0" smtClean="0"/>
              <a:t>define a través de un "</a:t>
            </a:r>
            <a:r>
              <a:rPr lang="es-ES" sz="1800" b="1" dirty="0" smtClean="0">
                <a:solidFill>
                  <a:srgbClr val="960F68"/>
                </a:solidFill>
              </a:rPr>
              <a:t>contrato</a:t>
            </a:r>
            <a:r>
              <a:rPr lang="es-ES" sz="1800" dirty="0" smtClean="0"/>
              <a:t>", que sigue un </a:t>
            </a:r>
            <a:r>
              <a:rPr lang="es-ES" sz="1800" dirty="0"/>
              <a:t>estándar en formato </a:t>
            </a:r>
            <a:r>
              <a:rPr lang="es-ES" sz="1800" dirty="0" smtClean="0"/>
              <a:t>XML, y se llama </a:t>
            </a:r>
            <a:r>
              <a:rPr lang="es-ES" sz="1800" b="1" dirty="0" smtClean="0">
                <a:solidFill>
                  <a:srgbClr val="960F68"/>
                </a:solidFill>
              </a:rPr>
              <a:t>WSDL</a:t>
            </a:r>
            <a:r>
              <a:rPr lang="es-ES" sz="1800" dirty="0" smtClean="0"/>
              <a:t>.</a:t>
            </a:r>
          </a:p>
          <a:p>
            <a:pPr algn="just"/>
            <a:r>
              <a:rPr lang="es-ES" sz="1800" dirty="0" smtClean="0">
                <a:solidFill>
                  <a:schemeClr val="bg2"/>
                </a:solidFill>
              </a:rPr>
              <a:t>Caso con cliente Java y servidor Java:</a:t>
            </a:r>
            <a:endParaRPr lang="es-ES" sz="1800" dirty="0">
              <a:solidFill>
                <a:schemeClr val="bg2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integración de aplicaciones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 smtClean="0"/>
              <a:t>funcionamiento básico de un Web </a:t>
            </a:r>
            <a:r>
              <a:rPr lang="es-ES" sz="2000" dirty="0" err="1" smtClean="0"/>
              <a:t>Service</a:t>
            </a:r>
            <a:endParaRPr lang="es-ES" sz="2000" dirty="0"/>
          </a:p>
        </p:txBody>
      </p:sp>
      <p:sp>
        <p:nvSpPr>
          <p:cNvPr id="5" name="4 Rectángulo"/>
          <p:cNvSpPr/>
          <p:nvPr/>
        </p:nvSpPr>
        <p:spPr>
          <a:xfrm>
            <a:off x="1217423" y="4270582"/>
            <a:ext cx="2778514" cy="1728192"/>
          </a:xfrm>
          <a:prstGeom prst="rect">
            <a:avLst/>
          </a:prstGeom>
          <a:solidFill>
            <a:srgbClr val="FBDDF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400" dirty="0">
                <a:solidFill>
                  <a:srgbClr val="960F68"/>
                </a:solidFill>
                <a:latin typeface="Arial" pitchFamily="34" charset="0"/>
                <a:cs typeface="Arial" pitchFamily="34" charset="0"/>
              </a:rPr>
              <a:t>cliente</a:t>
            </a:r>
          </a:p>
        </p:txBody>
      </p:sp>
      <p:sp>
        <p:nvSpPr>
          <p:cNvPr id="6" name="5 Rectángulo"/>
          <p:cNvSpPr/>
          <p:nvPr/>
        </p:nvSpPr>
        <p:spPr>
          <a:xfrm>
            <a:off x="2661262" y="4374949"/>
            <a:ext cx="1231777" cy="147980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s-ES" sz="1400" b="1" dirty="0" err="1" smtClean="0">
                <a:solidFill>
                  <a:schemeClr val="tx1"/>
                </a:solidFill>
              </a:rPr>
              <a:t>Sender</a:t>
            </a:r>
            <a:endParaRPr lang="es-ES" sz="1400" b="1" dirty="0" smtClean="0">
              <a:solidFill>
                <a:schemeClr val="tx1"/>
              </a:solidFill>
            </a:endParaRPr>
          </a:p>
          <a:p>
            <a:pPr algn="ctr"/>
            <a:r>
              <a:rPr lang="es-ES" sz="1400" b="1" dirty="0" smtClean="0">
                <a:solidFill>
                  <a:schemeClr val="tx1"/>
                </a:solidFill>
              </a:rPr>
              <a:t>Java</a:t>
            </a:r>
          </a:p>
        </p:txBody>
      </p:sp>
      <p:cxnSp>
        <p:nvCxnSpPr>
          <p:cNvPr id="7" name="113 Conector angular"/>
          <p:cNvCxnSpPr>
            <a:stCxn id="20" idx="1"/>
            <a:endCxn id="16" idx="3"/>
          </p:cNvCxnSpPr>
          <p:nvPr/>
        </p:nvCxnSpPr>
        <p:spPr>
          <a:xfrm rot="10800000">
            <a:off x="2385472" y="5399852"/>
            <a:ext cx="386329" cy="76273"/>
          </a:xfrm>
          <a:prstGeom prst="bentConnector3">
            <a:avLst>
              <a:gd name="adj1" fmla="val 50000"/>
            </a:avLst>
          </a:prstGeom>
          <a:ln w="15875">
            <a:solidFill>
              <a:srgbClr val="960F68"/>
            </a:solidFill>
            <a:prstDash val="solid"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113 Conector angular"/>
          <p:cNvCxnSpPr>
            <a:stCxn id="13" idx="3"/>
            <a:endCxn id="17" idx="1"/>
          </p:cNvCxnSpPr>
          <p:nvPr/>
        </p:nvCxnSpPr>
        <p:spPr>
          <a:xfrm flipV="1">
            <a:off x="2385471" y="5049459"/>
            <a:ext cx="390173" cy="62360"/>
          </a:xfrm>
          <a:prstGeom prst="bentConnector3">
            <a:avLst>
              <a:gd name="adj1" fmla="val 50000"/>
            </a:avLst>
          </a:prstGeom>
          <a:ln w="15875">
            <a:solidFill>
              <a:srgbClr val="960F68"/>
            </a:solidFill>
            <a:prstDash val="solid"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Rectángulo"/>
          <p:cNvSpPr/>
          <p:nvPr/>
        </p:nvSpPr>
        <p:spPr>
          <a:xfrm>
            <a:off x="5364088" y="4270582"/>
            <a:ext cx="2808312" cy="1728192"/>
          </a:xfrm>
          <a:prstGeom prst="rect">
            <a:avLst/>
          </a:prstGeom>
          <a:solidFill>
            <a:srgbClr val="FBDDF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s-ES" sz="1400" dirty="0">
                <a:solidFill>
                  <a:srgbClr val="960F68"/>
                </a:solidFill>
                <a:latin typeface="Arial" pitchFamily="34" charset="0"/>
                <a:cs typeface="Arial" pitchFamily="34" charset="0"/>
              </a:rPr>
              <a:t>servidor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539552" y="4374949"/>
            <a:ext cx="551242" cy="3096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s-ES" sz="1400" b="1" dirty="0" err="1" smtClean="0">
                <a:solidFill>
                  <a:schemeClr val="tx1"/>
                </a:solidFill>
              </a:rPr>
              <a:t>invoke</a:t>
            </a:r>
            <a:endParaRPr lang="es-ES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11" name="113 Conector angular"/>
          <p:cNvCxnSpPr>
            <a:stCxn id="10" idx="2"/>
            <a:endCxn id="14" idx="1"/>
          </p:cNvCxnSpPr>
          <p:nvPr/>
        </p:nvCxnSpPr>
        <p:spPr>
          <a:xfrm rot="16200000" flipH="1">
            <a:off x="938385" y="4561404"/>
            <a:ext cx="558074" cy="804498"/>
          </a:xfrm>
          <a:prstGeom prst="bentConnector2">
            <a:avLst/>
          </a:prstGeom>
          <a:ln w="15875">
            <a:solidFill>
              <a:srgbClr val="960F68"/>
            </a:solidFill>
            <a:prstDash val="solid"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Rectángulo"/>
          <p:cNvSpPr/>
          <p:nvPr/>
        </p:nvSpPr>
        <p:spPr>
          <a:xfrm>
            <a:off x="5484156" y="4366644"/>
            <a:ext cx="1176076" cy="147980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s-ES" sz="1400" b="1" dirty="0" smtClean="0">
                <a:solidFill>
                  <a:schemeClr val="tx1"/>
                </a:solidFill>
              </a:rPr>
              <a:t>Receiver</a:t>
            </a:r>
          </a:p>
          <a:p>
            <a:pPr algn="ctr"/>
            <a:r>
              <a:rPr lang="es-ES" sz="1400" b="1" dirty="0" smtClean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13" name="12 Rectángulo"/>
          <p:cNvSpPr/>
          <p:nvPr/>
        </p:nvSpPr>
        <p:spPr bwMode="auto">
          <a:xfrm>
            <a:off x="2339752" y="5088959"/>
            <a:ext cx="45719" cy="4571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804863" marR="0" indent="-2730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 typeface="Wingdings" pitchFamily="2" charset="2"/>
              <a:buChar char="§"/>
              <a:tabLst>
                <a:tab pos="177800" algn="l"/>
              </a:tabLst>
            </a:pPr>
            <a:endParaRPr kumimoji="0" lang="es-ES" sz="1400" b="1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4" name="13 CuadroTexto"/>
          <p:cNvSpPr txBox="1"/>
          <p:nvPr/>
        </p:nvSpPr>
        <p:spPr bwMode="auto">
          <a:xfrm>
            <a:off x="1619671" y="4990662"/>
            <a:ext cx="720081" cy="504056"/>
          </a:xfrm>
          <a:prstGeom prst="rect">
            <a:avLst/>
          </a:prstGeom>
          <a:solidFill>
            <a:srgbClr val="960F68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b="1" dirty="0" smtClean="0">
                <a:solidFill>
                  <a:schemeClr val="bg1"/>
                </a:solidFill>
              </a:rPr>
              <a:t>clase</a:t>
            </a:r>
            <a:endParaRPr lang="es-ES" sz="1400" b="1" dirty="0">
              <a:solidFill>
                <a:schemeClr val="bg1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 bwMode="auto">
          <a:xfrm>
            <a:off x="6948263" y="5017958"/>
            <a:ext cx="720081" cy="504056"/>
          </a:xfrm>
          <a:prstGeom prst="rect">
            <a:avLst/>
          </a:prstGeom>
          <a:solidFill>
            <a:srgbClr val="960F68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s-E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100" b="1">
                <a:solidFill>
                  <a:schemeClr val="bg1"/>
                </a:solidFill>
              </a:defRPr>
            </a:lvl1pPr>
          </a:lstStyle>
          <a:p>
            <a:r>
              <a:rPr lang="es-ES" sz="1400" dirty="0"/>
              <a:t>clase</a:t>
            </a:r>
          </a:p>
        </p:txBody>
      </p:sp>
      <p:sp>
        <p:nvSpPr>
          <p:cNvPr id="16" name="15 Rectángulo"/>
          <p:cNvSpPr/>
          <p:nvPr/>
        </p:nvSpPr>
        <p:spPr bwMode="auto">
          <a:xfrm>
            <a:off x="2339752" y="5376991"/>
            <a:ext cx="45719" cy="4571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804863" marR="0" indent="-2730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 typeface="Wingdings" pitchFamily="2" charset="2"/>
              <a:buChar char="§"/>
              <a:tabLst>
                <a:tab pos="177800" algn="l"/>
              </a:tabLst>
            </a:pPr>
            <a:endParaRPr kumimoji="0" lang="es-ES" sz="1400" b="1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2775644" y="4918654"/>
            <a:ext cx="989373" cy="261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s-ES" sz="1100" b="0" dirty="0" smtClean="0">
                <a:solidFill>
                  <a:srgbClr val="000000"/>
                </a:solidFill>
                <a:latin typeface="Arial" charset="0"/>
              </a:rPr>
              <a:t>Java ► XML</a:t>
            </a:r>
            <a:endParaRPr lang="es-ES" sz="1600" dirty="0"/>
          </a:p>
        </p:txBody>
      </p:sp>
      <p:sp>
        <p:nvSpPr>
          <p:cNvPr id="18" name="17 Rectángulo"/>
          <p:cNvSpPr/>
          <p:nvPr/>
        </p:nvSpPr>
        <p:spPr>
          <a:xfrm>
            <a:off x="5581471" y="4915753"/>
            <a:ext cx="989373" cy="261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s-ES" sz="1100" b="0" dirty="0" smtClean="0">
                <a:solidFill>
                  <a:srgbClr val="000000"/>
                </a:solidFill>
                <a:latin typeface="Arial" charset="0"/>
              </a:rPr>
              <a:t>XML </a:t>
            </a:r>
            <a:r>
              <a:rPr lang="es-ES" sz="1100" dirty="0">
                <a:solidFill>
                  <a:srgbClr val="000000"/>
                </a:solidFill>
                <a:latin typeface="Arial" charset="0"/>
              </a:rPr>
              <a:t>► </a:t>
            </a:r>
            <a:r>
              <a:rPr lang="es-ES" sz="1100" b="0" dirty="0" smtClean="0">
                <a:solidFill>
                  <a:srgbClr val="000000"/>
                </a:solidFill>
                <a:latin typeface="Arial" charset="0"/>
              </a:rPr>
              <a:t>Java</a:t>
            </a:r>
            <a:endParaRPr lang="es-ES" sz="1600" dirty="0"/>
          </a:p>
        </p:txBody>
      </p:sp>
      <p:sp>
        <p:nvSpPr>
          <p:cNvPr id="19" name="18 Rectángulo"/>
          <p:cNvSpPr/>
          <p:nvPr/>
        </p:nvSpPr>
        <p:spPr>
          <a:xfrm>
            <a:off x="5580112" y="5347801"/>
            <a:ext cx="989373" cy="261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s-ES" sz="1100" b="0" dirty="0" smtClean="0">
                <a:solidFill>
                  <a:srgbClr val="000000"/>
                </a:solidFill>
                <a:latin typeface="Arial" charset="0"/>
              </a:rPr>
              <a:t>XML </a:t>
            </a:r>
            <a:r>
              <a:rPr lang="es-ES" sz="1100" dirty="0">
                <a:solidFill>
                  <a:srgbClr val="000000"/>
                </a:solidFill>
                <a:latin typeface="Arial" charset="0"/>
              </a:rPr>
              <a:t>◄ </a:t>
            </a:r>
            <a:r>
              <a:rPr lang="es-ES" sz="1100" b="0" dirty="0" smtClean="0">
                <a:solidFill>
                  <a:srgbClr val="000000"/>
                </a:solidFill>
                <a:latin typeface="Arial" charset="0"/>
              </a:rPr>
              <a:t>Java</a:t>
            </a:r>
            <a:endParaRPr lang="es-ES" sz="1600" dirty="0"/>
          </a:p>
        </p:txBody>
      </p:sp>
      <p:sp>
        <p:nvSpPr>
          <p:cNvPr id="20" name="19 Rectángulo"/>
          <p:cNvSpPr/>
          <p:nvPr/>
        </p:nvSpPr>
        <p:spPr>
          <a:xfrm>
            <a:off x="2771800" y="5345319"/>
            <a:ext cx="989373" cy="261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s-ES" sz="1100" b="0" dirty="0" smtClean="0">
                <a:solidFill>
                  <a:srgbClr val="000000"/>
                </a:solidFill>
                <a:latin typeface="Arial" charset="0"/>
              </a:rPr>
              <a:t>Java </a:t>
            </a:r>
            <a:r>
              <a:rPr lang="es-ES" sz="1100" dirty="0">
                <a:solidFill>
                  <a:srgbClr val="000000"/>
                </a:solidFill>
                <a:latin typeface="Arial" charset="0"/>
              </a:rPr>
              <a:t>◄ </a:t>
            </a:r>
            <a:r>
              <a:rPr lang="es-ES" sz="1100" b="0" dirty="0" smtClean="0">
                <a:solidFill>
                  <a:srgbClr val="000000"/>
                </a:solidFill>
                <a:latin typeface="Arial" charset="0"/>
              </a:rPr>
              <a:t>XML</a:t>
            </a:r>
            <a:endParaRPr lang="es-ES" sz="1600" dirty="0"/>
          </a:p>
        </p:txBody>
      </p:sp>
      <p:sp>
        <p:nvSpPr>
          <p:cNvPr id="21" name="20 Rectángulo"/>
          <p:cNvSpPr/>
          <p:nvPr/>
        </p:nvSpPr>
        <p:spPr bwMode="auto">
          <a:xfrm>
            <a:off x="6912274" y="5089966"/>
            <a:ext cx="45719" cy="4571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804863" marR="0" indent="-2730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 typeface="Wingdings" pitchFamily="2" charset="2"/>
              <a:buChar char="§"/>
              <a:tabLst>
                <a:tab pos="177800" algn="l"/>
              </a:tabLst>
            </a:pPr>
            <a:endParaRPr kumimoji="0" lang="es-ES" sz="1400" b="1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2" name="21 Rectángulo"/>
          <p:cNvSpPr/>
          <p:nvPr/>
        </p:nvSpPr>
        <p:spPr bwMode="auto">
          <a:xfrm>
            <a:off x="6912274" y="5377998"/>
            <a:ext cx="45719" cy="4571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804863" marR="0" indent="-2730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 typeface="Wingdings" pitchFamily="2" charset="2"/>
              <a:buChar char="§"/>
              <a:tabLst>
                <a:tab pos="177800" algn="l"/>
              </a:tabLst>
            </a:pPr>
            <a:endParaRPr kumimoji="0" lang="es-ES" sz="1400" b="1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23" name="113 Conector angular"/>
          <p:cNvCxnSpPr>
            <a:stCxn id="22" idx="1"/>
            <a:endCxn id="19" idx="3"/>
          </p:cNvCxnSpPr>
          <p:nvPr/>
        </p:nvCxnSpPr>
        <p:spPr>
          <a:xfrm rot="10800000" flipV="1">
            <a:off x="6569486" y="5400858"/>
            <a:ext cx="342789" cy="77748"/>
          </a:xfrm>
          <a:prstGeom prst="bentConnector3">
            <a:avLst>
              <a:gd name="adj1" fmla="val 50000"/>
            </a:avLst>
          </a:prstGeom>
          <a:ln w="15875">
            <a:solidFill>
              <a:srgbClr val="960F68"/>
            </a:solidFill>
            <a:prstDash val="solid"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113 Conector angular"/>
          <p:cNvCxnSpPr>
            <a:stCxn id="18" idx="3"/>
            <a:endCxn id="21" idx="1"/>
          </p:cNvCxnSpPr>
          <p:nvPr/>
        </p:nvCxnSpPr>
        <p:spPr>
          <a:xfrm>
            <a:off x="6570844" y="5046558"/>
            <a:ext cx="341430" cy="66268"/>
          </a:xfrm>
          <a:prstGeom prst="bentConnector3">
            <a:avLst>
              <a:gd name="adj1" fmla="val 50000"/>
            </a:avLst>
          </a:prstGeom>
          <a:ln w="15875">
            <a:solidFill>
              <a:srgbClr val="960F68"/>
            </a:solidFill>
            <a:prstDash val="solid"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Nube"/>
          <p:cNvSpPr/>
          <p:nvPr/>
        </p:nvSpPr>
        <p:spPr>
          <a:xfrm>
            <a:off x="3995937" y="4366644"/>
            <a:ext cx="1368151" cy="1632130"/>
          </a:xfrm>
          <a:prstGeom prst="cloud">
            <a:avLst/>
          </a:prstGeom>
          <a:solidFill>
            <a:srgbClr val="CD9FD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es-ES" sz="1400" b="1" dirty="0" smtClean="0">
                <a:solidFill>
                  <a:schemeClr val="tx1"/>
                </a:solidFill>
              </a:rPr>
              <a:t>Red</a:t>
            </a:r>
            <a:endParaRPr lang="es-ES" sz="1400" b="1" dirty="0">
              <a:solidFill>
                <a:schemeClr val="tx1"/>
              </a:solidFill>
            </a:endParaRPr>
          </a:p>
        </p:txBody>
      </p:sp>
      <p:cxnSp>
        <p:nvCxnSpPr>
          <p:cNvPr id="26" name="25 Conector angular"/>
          <p:cNvCxnSpPr>
            <a:stCxn id="17" idx="3"/>
            <a:endCxn id="18" idx="1"/>
          </p:cNvCxnSpPr>
          <p:nvPr/>
        </p:nvCxnSpPr>
        <p:spPr>
          <a:xfrm flipV="1">
            <a:off x="3765017" y="5046558"/>
            <a:ext cx="1816454" cy="2901"/>
          </a:xfrm>
          <a:prstGeom prst="bentConnector3">
            <a:avLst>
              <a:gd name="adj1" fmla="val 50000"/>
            </a:avLst>
          </a:prstGeom>
          <a:ln w="15875">
            <a:solidFill>
              <a:srgbClr val="960F68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angular"/>
          <p:cNvCxnSpPr>
            <a:stCxn id="19" idx="1"/>
            <a:endCxn id="20" idx="3"/>
          </p:cNvCxnSpPr>
          <p:nvPr/>
        </p:nvCxnSpPr>
        <p:spPr>
          <a:xfrm rot="10800000">
            <a:off x="3761174" y="5476124"/>
            <a:ext cx="1818939" cy="2482"/>
          </a:xfrm>
          <a:prstGeom prst="bentConnector3">
            <a:avLst>
              <a:gd name="adj1" fmla="val 50000"/>
            </a:avLst>
          </a:prstGeom>
          <a:ln w="15875">
            <a:solidFill>
              <a:srgbClr val="960F68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Rectángulo"/>
          <p:cNvSpPr/>
          <p:nvPr/>
        </p:nvSpPr>
        <p:spPr>
          <a:xfrm>
            <a:off x="4336088" y="4753003"/>
            <a:ext cx="739968" cy="3096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request</a:t>
            </a:r>
          </a:p>
        </p:txBody>
      </p:sp>
      <p:sp>
        <p:nvSpPr>
          <p:cNvPr id="30" name="29 Rectángulo"/>
          <p:cNvSpPr/>
          <p:nvPr/>
        </p:nvSpPr>
        <p:spPr>
          <a:xfrm>
            <a:off x="4336088" y="5185051"/>
            <a:ext cx="739968" cy="3096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31" name="30 Esquina doblada"/>
          <p:cNvSpPr/>
          <p:nvPr/>
        </p:nvSpPr>
        <p:spPr bwMode="auto">
          <a:xfrm>
            <a:off x="4192072" y="3857407"/>
            <a:ext cx="928694" cy="331730"/>
          </a:xfrm>
          <a:prstGeom prst="foldedCorner">
            <a:avLst/>
          </a:prstGeom>
          <a:solidFill>
            <a:srgbClr val="CD9FD1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tIns="108000" anchor="ctr">
            <a:noAutofit/>
          </a:bodyPr>
          <a:lstStyle/>
          <a:p>
            <a:pPr marR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Tx/>
              <a:defRPr/>
            </a:pPr>
            <a:r>
              <a:rPr lang="es-ES" sz="1400" b="1" kern="0" dirty="0" smtClean="0">
                <a:solidFill>
                  <a:srgbClr val="960F68"/>
                </a:solidFill>
                <a:latin typeface="Calibri"/>
                <a:cs typeface="Arial" pitchFamily="34" charset="0"/>
              </a:rPr>
              <a:t>Contrato</a:t>
            </a:r>
          </a:p>
        </p:txBody>
      </p:sp>
      <p:cxnSp>
        <p:nvCxnSpPr>
          <p:cNvPr id="32" name="31 Conector angular"/>
          <p:cNvCxnSpPr>
            <a:stCxn id="31" idx="1"/>
            <a:endCxn id="14" idx="0"/>
          </p:cNvCxnSpPr>
          <p:nvPr/>
        </p:nvCxnSpPr>
        <p:spPr>
          <a:xfrm rot="10800000" flipV="1">
            <a:off x="1979712" y="4023272"/>
            <a:ext cx="2212360" cy="967390"/>
          </a:xfrm>
          <a:prstGeom prst="bentConnector2">
            <a:avLst/>
          </a:prstGeom>
          <a:ln w="15875">
            <a:solidFill>
              <a:srgbClr val="960F68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angular"/>
          <p:cNvCxnSpPr>
            <a:stCxn id="31" idx="3"/>
            <a:endCxn id="15" idx="0"/>
          </p:cNvCxnSpPr>
          <p:nvPr/>
        </p:nvCxnSpPr>
        <p:spPr>
          <a:xfrm>
            <a:off x="5120766" y="4023272"/>
            <a:ext cx="2187538" cy="994686"/>
          </a:xfrm>
          <a:prstGeom prst="bentConnector2">
            <a:avLst/>
          </a:prstGeom>
          <a:ln w="15875">
            <a:solidFill>
              <a:srgbClr val="960F68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44" y="5399850"/>
            <a:ext cx="8255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5350702"/>
            <a:ext cx="8255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19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496944" cy="4320480"/>
          </a:xfrm>
        </p:spPr>
        <p:txBody>
          <a:bodyPr>
            <a:noAutofit/>
          </a:bodyPr>
          <a:lstStyle/>
          <a:p>
            <a:r>
              <a:rPr lang="es-ES" sz="1800" dirty="0"/>
              <a:t>C</a:t>
            </a:r>
            <a:r>
              <a:rPr lang="es-ES" sz="1800" dirty="0" smtClean="0"/>
              <a:t>aso con </a:t>
            </a:r>
            <a:r>
              <a:rPr lang="es-ES" sz="1800" dirty="0"/>
              <a:t>cliente </a:t>
            </a:r>
            <a:r>
              <a:rPr lang="es-ES" sz="1800" dirty="0" smtClean="0"/>
              <a:t>en </a:t>
            </a:r>
            <a:r>
              <a:rPr lang="es-ES" sz="1800" dirty="0" err="1"/>
              <a:t>.Net</a:t>
            </a:r>
            <a:r>
              <a:rPr lang="es-ES" sz="1800" dirty="0"/>
              <a:t> y </a:t>
            </a:r>
            <a:r>
              <a:rPr lang="es-ES" sz="1800" dirty="0" smtClean="0"/>
              <a:t>servidor </a:t>
            </a:r>
            <a:r>
              <a:rPr lang="es-ES" sz="1800" dirty="0"/>
              <a:t>en </a:t>
            </a:r>
            <a:r>
              <a:rPr lang="es-ES" sz="1800" dirty="0" smtClean="0"/>
              <a:t>Java:</a:t>
            </a:r>
          </a:p>
          <a:p>
            <a:endParaRPr lang="es-ES" sz="1800" dirty="0">
              <a:solidFill>
                <a:schemeClr val="bg2"/>
              </a:solidFill>
            </a:endParaRPr>
          </a:p>
          <a:p>
            <a:endParaRPr lang="es-ES" sz="1800" dirty="0" smtClean="0"/>
          </a:p>
          <a:p>
            <a:endParaRPr lang="es-ES" sz="1800" dirty="0">
              <a:solidFill>
                <a:schemeClr val="bg2"/>
              </a:solidFill>
            </a:endParaRPr>
          </a:p>
          <a:p>
            <a:endParaRPr lang="es-ES" sz="1800" dirty="0" smtClean="0"/>
          </a:p>
          <a:p>
            <a:endParaRPr lang="es-ES" sz="1800" dirty="0">
              <a:solidFill>
                <a:schemeClr val="bg2"/>
              </a:solidFill>
            </a:endParaRPr>
          </a:p>
          <a:p>
            <a:endParaRPr lang="es-ES" sz="1800" dirty="0" smtClean="0"/>
          </a:p>
          <a:p>
            <a:endParaRPr lang="es-ES" sz="1800" dirty="0">
              <a:solidFill>
                <a:schemeClr val="bg2"/>
              </a:solidFill>
            </a:endParaRPr>
          </a:p>
          <a:p>
            <a:endParaRPr lang="es-ES" sz="1800" dirty="0" smtClean="0"/>
          </a:p>
          <a:p>
            <a:endParaRPr lang="es-ES" sz="1800" dirty="0">
              <a:solidFill>
                <a:schemeClr val="bg2"/>
              </a:solidFill>
            </a:endParaRPr>
          </a:p>
          <a:p>
            <a:r>
              <a:rPr lang="es-ES" sz="1800" dirty="0" smtClean="0">
                <a:solidFill>
                  <a:schemeClr val="bg2"/>
                </a:solidFill>
              </a:rPr>
              <a:t>También se podría tener: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/>
              <a:t>S</a:t>
            </a:r>
            <a:r>
              <a:rPr lang="es-ES" sz="1800" dirty="0" smtClean="0">
                <a:solidFill>
                  <a:schemeClr val="bg2"/>
                </a:solidFill>
              </a:rPr>
              <a:t>ervidor en .NET, PHP, CGI, y cualquiera que pueda manejar peticiones HTTP.</a:t>
            </a:r>
          </a:p>
          <a:p>
            <a:pPr marL="285750" indent="-285750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/>
              <a:t>C</a:t>
            </a:r>
            <a:r>
              <a:rPr lang="es-ES" sz="1800" dirty="0" smtClean="0"/>
              <a:t>liente en JavaScript, PHP, y cualquiera que pueda generar </a:t>
            </a:r>
            <a:r>
              <a:rPr lang="es-ES" sz="1800" dirty="0"/>
              <a:t>peticiones HTTP</a:t>
            </a:r>
            <a:r>
              <a:rPr lang="es-ES" sz="1800" dirty="0" smtClean="0"/>
              <a:t>.</a:t>
            </a:r>
            <a:endParaRPr lang="es-ES" sz="1800" dirty="0">
              <a:solidFill>
                <a:schemeClr val="bg2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integración de aplicaciones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 smtClean="0"/>
              <a:t>funcionamiento básico de un Web </a:t>
            </a:r>
            <a:r>
              <a:rPr lang="es-ES" sz="2000" dirty="0" err="1" smtClean="0"/>
              <a:t>Service</a:t>
            </a:r>
            <a:endParaRPr lang="es-ES" sz="2000" dirty="0"/>
          </a:p>
        </p:txBody>
      </p:sp>
      <p:sp>
        <p:nvSpPr>
          <p:cNvPr id="62" name="61 Rectángulo"/>
          <p:cNvSpPr/>
          <p:nvPr/>
        </p:nvSpPr>
        <p:spPr>
          <a:xfrm>
            <a:off x="1217423" y="3105949"/>
            <a:ext cx="2778514" cy="1728192"/>
          </a:xfrm>
          <a:prstGeom prst="rect">
            <a:avLst/>
          </a:prstGeom>
          <a:solidFill>
            <a:srgbClr val="FBDDF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400" dirty="0">
                <a:solidFill>
                  <a:srgbClr val="960F68"/>
                </a:solidFill>
                <a:latin typeface="Arial" pitchFamily="34" charset="0"/>
                <a:cs typeface="Arial" pitchFamily="34" charset="0"/>
              </a:rPr>
              <a:t>cliente</a:t>
            </a:r>
          </a:p>
        </p:txBody>
      </p:sp>
      <p:sp>
        <p:nvSpPr>
          <p:cNvPr id="63" name="62 Rectángulo"/>
          <p:cNvSpPr/>
          <p:nvPr/>
        </p:nvSpPr>
        <p:spPr>
          <a:xfrm>
            <a:off x="2661262" y="3210316"/>
            <a:ext cx="1231777" cy="147980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s-ES" sz="1400" b="1" dirty="0" err="1" smtClean="0">
                <a:solidFill>
                  <a:schemeClr val="tx1"/>
                </a:solidFill>
              </a:rPr>
              <a:t>Sender</a:t>
            </a:r>
            <a:endParaRPr lang="es-ES" sz="1400" b="1" dirty="0" smtClean="0">
              <a:solidFill>
                <a:schemeClr val="tx1"/>
              </a:solidFill>
            </a:endParaRPr>
          </a:p>
          <a:p>
            <a:pPr algn="ctr"/>
            <a:r>
              <a:rPr lang="es-ES" sz="1400" b="1" dirty="0" err="1" smtClean="0">
                <a:solidFill>
                  <a:schemeClr val="tx1"/>
                </a:solidFill>
              </a:rPr>
              <a:t>.Net</a:t>
            </a:r>
            <a:endParaRPr lang="es-ES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64" name="113 Conector angular"/>
          <p:cNvCxnSpPr>
            <a:stCxn id="77" idx="1"/>
            <a:endCxn id="73" idx="3"/>
          </p:cNvCxnSpPr>
          <p:nvPr/>
        </p:nvCxnSpPr>
        <p:spPr>
          <a:xfrm rot="10800000">
            <a:off x="2385472" y="4235219"/>
            <a:ext cx="386329" cy="76273"/>
          </a:xfrm>
          <a:prstGeom prst="bentConnector3">
            <a:avLst>
              <a:gd name="adj1" fmla="val 50000"/>
            </a:avLst>
          </a:prstGeom>
          <a:ln w="15875">
            <a:solidFill>
              <a:srgbClr val="960F68"/>
            </a:solidFill>
            <a:prstDash val="solid"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113 Conector angular"/>
          <p:cNvCxnSpPr>
            <a:stCxn id="70" idx="3"/>
            <a:endCxn id="74" idx="1"/>
          </p:cNvCxnSpPr>
          <p:nvPr/>
        </p:nvCxnSpPr>
        <p:spPr>
          <a:xfrm flipV="1">
            <a:off x="2385471" y="3884826"/>
            <a:ext cx="390173" cy="62360"/>
          </a:xfrm>
          <a:prstGeom prst="bentConnector3">
            <a:avLst>
              <a:gd name="adj1" fmla="val 50000"/>
            </a:avLst>
          </a:prstGeom>
          <a:ln w="15875">
            <a:solidFill>
              <a:srgbClr val="960F68"/>
            </a:solidFill>
            <a:prstDash val="solid"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65 Rectángulo"/>
          <p:cNvSpPr/>
          <p:nvPr/>
        </p:nvSpPr>
        <p:spPr>
          <a:xfrm>
            <a:off x="5364088" y="3105949"/>
            <a:ext cx="2808312" cy="1728192"/>
          </a:xfrm>
          <a:prstGeom prst="rect">
            <a:avLst/>
          </a:prstGeom>
          <a:solidFill>
            <a:srgbClr val="FBDDF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s-ES" sz="1400" dirty="0">
                <a:solidFill>
                  <a:srgbClr val="960F68"/>
                </a:solidFill>
                <a:latin typeface="Arial" pitchFamily="34" charset="0"/>
                <a:cs typeface="Arial" pitchFamily="34" charset="0"/>
              </a:rPr>
              <a:t>servidor</a:t>
            </a:r>
          </a:p>
        </p:txBody>
      </p:sp>
      <p:sp>
        <p:nvSpPr>
          <p:cNvPr id="67" name="66 Rectángulo"/>
          <p:cNvSpPr/>
          <p:nvPr/>
        </p:nvSpPr>
        <p:spPr>
          <a:xfrm>
            <a:off x="539552" y="3210316"/>
            <a:ext cx="551242" cy="3096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s-ES" sz="1400" b="1" dirty="0" err="1" smtClean="0">
                <a:solidFill>
                  <a:schemeClr val="tx1"/>
                </a:solidFill>
              </a:rPr>
              <a:t>invoke</a:t>
            </a:r>
            <a:endParaRPr lang="es-ES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68" name="113 Conector angular"/>
          <p:cNvCxnSpPr>
            <a:stCxn id="67" idx="2"/>
            <a:endCxn id="71" idx="1"/>
          </p:cNvCxnSpPr>
          <p:nvPr/>
        </p:nvCxnSpPr>
        <p:spPr>
          <a:xfrm rot="16200000" flipH="1">
            <a:off x="902382" y="3432774"/>
            <a:ext cx="558074" cy="732492"/>
          </a:xfrm>
          <a:prstGeom prst="bentConnector2">
            <a:avLst/>
          </a:prstGeom>
          <a:ln w="15875">
            <a:solidFill>
              <a:srgbClr val="960F68"/>
            </a:solidFill>
            <a:prstDash val="solid"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68 Rectángulo"/>
          <p:cNvSpPr/>
          <p:nvPr/>
        </p:nvSpPr>
        <p:spPr>
          <a:xfrm>
            <a:off x="5484156" y="3202011"/>
            <a:ext cx="1176076" cy="147980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s-ES" sz="1400" b="1" dirty="0" smtClean="0">
                <a:solidFill>
                  <a:schemeClr val="tx1"/>
                </a:solidFill>
              </a:rPr>
              <a:t>Receiver</a:t>
            </a:r>
          </a:p>
          <a:p>
            <a:pPr algn="ctr"/>
            <a:r>
              <a:rPr lang="es-ES" sz="1400" b="1" dirty="0" smtClean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70" name="69 Rectángulo"/>
          <p:cNvSpPr/>
          <p:nvPr/>
        </p:nvSpPr>
        <p:spPr bwMode="auto">
          <a:xfrm>
            <a:off x="2339752" y="3924326"/>
            <a:ext cx="45719" cy="4571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804863" marR="0" indent="-2730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 typeface="Wingdings" pitchFamily="2" charset="2"/>
              <a:buChar char="§"/>
              <a:tabLst>
                <a:tab pos="177800" algn="l"/>
              </a:tabLst>
            </a:pPr>
            <a:endParaRPr kumimoji="0" lang="es-ES" sz="1400" b="1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1" name="70 CuadroTexto"/>
          <p:cNvSpPr txBox="1"/>
          <p:nvPr/>
        </p:nvSpPr>
        <p:spPr bwMode="auto">
          <a:xfrm>
            <a:off x="1547665" y="3826029"/>
            <a:ext cx="792088" cy="504056"/>
          </a:xfrm>
          <a:prstGeom prst="rect">
            <a:avLst/>
          </a:prstGeom>
          <a:solidFill>
            <a:srgbClr val="960F68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b="1" dirty="0" err="1" smtClean="0">
                <a:solidFill>
                  <a:schemeClr val="bg1"/>
                </a:solidFill>
              </a:rPr>
              <a:t>compo</a:t>
            </a:r>
            <a:r>
              <a:rPr lang="es-ES" sz="1400" b="1" dirty="0" smtClean="0">
                <a:solidFill>
                  <a:schemeClr val="bg1"/>
                </a:solidFill>
              </a:rPr>
              <a:t>- </a:t>
            </a:r>
            <a:r>
              <a:rPr lang="es-ES" sz="1400" b="1" dirty="0" err="1" smtClean="0">
                <a:solidFill>
                  <a:schemeClr val="bg1"/>
                </a:solidFill>
              </a:rPr>
              <a:t>nente</a:t>
            </a:r>
            <a:endParaRPr lang="es-ES" sz="1400" b="1" dirty="0">
              <a:solidFill>
                <a:schemeClr val="bg1"/>
              </a:solidFill>
            </a:endParaRPr>
          </a:p>
        </p:txBody>
      </p:sp>
      <p:sp>
        <p:nvSpPr>
          <p:cNvPr id="72" name="71 CuadroTexto"/>
          <p:cNvSpPr txBox="1"/>
          <p:nvPr/>
        </p:nvSpPr>
        <p:spPr bwMode="auto">
          <a:xfrm>
            <a:off x="6948263" y="3853325"/>
            <a:ext cx="720081" cy="504056"/>
          </a:xfrm>
          <a:prstGeom prst="rect">
            <a:avLst/>
          </a:prstGeom>
          <a:solidFill>
            <a:srgbClr val="960F68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s-E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100" b="1">
                <a:solidFill>
                  <a:schemeClr val="bg1"/>
                </a:solidFill>
              </a:defRPr>
            </a:lvl1pPr>
          </a:lstStyle>
          <a:p>
            <a:r>
              <a:rPr lang="es-ES" sz="1400" dirty="0"/>
              <a:t>clase</a:t>
            </a:r>
          </a:p>
        </p:txBody>
      </p:sp>
      <p:sp>
        <p:nvSpPr>
          <p:cNvPr id="73" name="72 Rectángulo"/>
          <p:cNvSpPr/>
          <p:nvPr/>
        </p:nvSpPr>
        <p:spPr bwMode="auto">
          <a:xfrm>
            <a:off x="2339752" y="4212358"/>
            <a:ext cx="45719" cy="4571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804863" marR="0" indent="-2730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 typeface="Wingdings" pitchFamily="2" charset="2"/>
              <a:buChar char="§"/>
              <a:tabLst>
                <a:tab pos="177800" algn="l"/>
              </a:tabLst>
            </a:pPr>
            <a:endParaRPr kumimoji="0" lang="es-ES" sz="1400" b="1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4" name="73 Rectángulo"/>
          <p:cNvSpPr/>
          <p:nvPr/>
        </p:nvSpPr>
        <p:spPr>
          <a:xfrm>
            <a:off x="2775644" y="3754021"/>
            <a:ext cx="949299" cy="261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s-ES" sz="1100" b="0" dirty="0" err="1" smtClean="0">
                <a:solidFill>
                  <a:srgbClr val="000000"/>
                </a:solidFill>
                <a:latin typeface="Arial" charset="0"/>
              </a:rPr>
              <a:t>.Net</a:t>
            </a:r>
            <a:r>
              <a:rPr lang="es-ES" sz="1100" b="0" dirty="0" smtClean="0">
                <a:solidFill>
                  <a:srgbClr val="000000"/>
                </a:solidFill>
                <a:latin typeface="Arial" charset="0"/>
              </a:rPr>
              <a:t> ► XML</a:t>
            </a:r>
            <a:endParaRPr lang="es-ES" sz="1600" dirty="0"/>
          </a:p>
        </p:txBody>
      </p:sp>
      <p:sp>
        <p:nvSpPr>
          <p:cNvPr id="75" name="74 Rectángulo"/>
          <p:cNvSpPr/>
          <p:nvPr/>
        </p:nvSpPr>
        <p:spPr>
          <a:xfrm>
            <a:off x="5581471" y="3751120"/>
            <a:ext cx="989373" cy="261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s-ES" sz="1100" b="0" dirty="0" smtClean="0">
                <a:solidFill>
                  <a:srgbClr val="000000"/>
                </a:solidFill>
                <a:latin typeface="Arial" charset="0"/>
              </a:rPr>
              <a:t>XML </a:t>
            </a:r>
            <a:r>
              <a:rPr lang="es-ES" sz="1100" dirty="0">
                <a:solidFill>
                  <a:srgbClr val="000000"/>
                </a:solidFill>
                <a:latin typeface="Arial" charset="0"/>
              </a:rPr>
              <a:t>► </a:t>
            </a:r>
            <a:r>
              <a:rPr lang="es-ES" sz="1100" b="0" dirty="0" smtClean="0">
                <a:solidFill>
                  <a:srgbClr val="000000"/>
                </a:solidFill>
                <a:latin typeface="Arial" charset="0"/>
              </a:rPr>
              <a:t>Java</a:t>
            </a:r>
            <a:endParaRPr lang="es-ES" sz="1600" dirty="0"/>
          </a:p>
        </p:txBody>
      </p:sp>
      <p:sp>
        <p:nvSpPr>
          <p:cNvPr id="76" name="75 Rectángulo"/>
          <p:cNvSpPr/>
          <p:nvPr/>
        </p:nvSpPr>
        <p:spPr>
          <a:xfrm>
            <a:off x="5580112" y="4183168"/>
            <a:ext cx="989373" cy="261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s-ES" sz="1100" b="0" dirty="0" smtClean="0">
                <a:solidFill>
                  <a:srgbClr val="000000"/>
                </a:solidFill>
                <a:latin typeface="Arial" charset="0"/>
              </a:rPr>
              <a:t>XML </a:t>
            </a:r>
            <a:r>
              <a:rPr lang="es-ES" sz="1100" dirty="0">
                <a:solidFill>
                  <a:srgbClr val="000000"/>
                </a:solidFill>
                <a:latin typeface="Arial" charset="0"/>
              </a:rPr>
              <a:t>◄ </a:t>
            </a:r>
            <a:r>
              <a:rPr lang="es-ES" sz="1100" b="0" dirty="0" smtClean="0">
                <a:solidFill>
                  <a:srgbClr val="000000"/>
                </a:solidFill>
                <a:latin typeface="Arial" charset="0"/>
              </a:rPr>
              <a:t>Java</a:t>
            </a:r>
            <a:endParaRPr lang="es-ES" sz="1600" dirty="0"/>
          </a:p>
        </p:txBody>
      </p:sp>
      <p:sp>
        <p:nvSpPr>
          <p:cNvPr id="77" name="76 Rectángulo"/>
          <p:cNvSpPr/>
          <p:nvPr/>
        </p:nvSpPr>
        <p:spPr>
          <a:xfrm>
            <a:off x="2771800" y="4180686"/>
            <a:ext cx="949299" cy="261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s-ES" sz="1100" b="0" dirty="0" err="1" smtClean="0">
                <a:solidFill>
                  <a:srgbClr val="000000"/>
                </a:solidFill>
                <a:latin typeface="Arial" charset="0"/>
              </a:rPr>
              <a:t>.Net</a:t>
            </a:r>
            <a:r>
              <a:rPr lang="es-ES" sz="1100" b="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s-ES" sz="1100" dirty="0">
                <a:solidFill>
                  <a:srgbClr val="000000"/>
                </a:solidFill>
                <a:latin typeface="Arial" charset="0"/>
              </a:rPr>
              <a:t>◄ </a:t>
            </a:r>
            <a:r>
              <a:rPr lang="es-ES" sz="1100" b="0" dirty="0" smtClean="0">
                <a:solidFill>
                  <a:srgbClr val="000000"/>
                </a:solidFill>
                <a:latin typeface="Arial" charset="0"/>
              </a:rPr>
              <a:t>XML</a:t>
            </a:r>
            <a:endParaRPr lang="es-ES" sz="1600" dirty="0"/>
          </a:p>
        </p:txBody>
      </p:sp>
      <p:sp>
        <p:nvSpPr>
          <p:cNvPr id="78" name="77 Rectángulo"/>
          <p:cNvSpPr/>
          <p:nvPr/>
        </p:nvSpPr>
        <p:spPr bwMode="auto">
          <a:xfrm>
            <a:off x="6912274" y="3925333"/>
            <a:ext cx="45719" cy="4571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804863" marR="0" indent="-2730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 typeface="Wingdings" pitchFamily="2" charset="2"/>
              <a:buChar char="§"/>
              <a:tabLst>
                <a:tab pos="177800" algn="l"/>
              </a:tabLst>
            </a:pPr>
            <a:endParaRPr kumimoji="0" lang="es-ES" sz="1400" b="1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9" name="78 Rectángulo"/>
          <p:cNvSpPr/>
          <p:nvPr/>
        </p:nvSpPr>
        <p:spPr bwMode="auto">
          <a:xfrm>
            <a:off x="6912274" y="4213365"/>
            <a:ext cx="45719" cy="4571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804863" marR="0" indent="-2730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 typeface="Wingdings" pitchFamily="2" charset="2"/>
              <a:buChar char="§"/>
              <a:tabLst>
                <a:tab pos="177800" algn="l"/>
              </a:tabLst>
            </a:pPr>
            <a:endParaRPr kumimoji="0" lang="es-ES" sz="1400" b="1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80" name="113 Conector angular"/>
          <p:cNvCxnSpPr>
            <a:stCxn id="79" idx="1"/>
            <a:endCxn id="76" idx="3"/>
          </p:cNvCxnSpPr>
          <p:nvPr/>
        </p:nvCxnSpPr>
        <p:spPr>
          <a:xfrm rot="10800000" flipV="1">
            <a:off x="6569486" y="4236225"/>
            <a:ext cx="342789" cy="77748"/>
          </a:xfrm>
          <a:prstGeom prst="bentConnector3">
            <a:avLst>
              <a:gd name="adj1" fmla="val 50000"/>
            </a:avLst>
          </a:prstGeom>
          <a:ln w="15875">
            <a:solidFill>
              <a:srgbClr val="960F68"/>
            </a:solidFill>
            <a:prstDash val="solid"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113 Conector angular"/>
          <p:cNvCxnSpPr>
            <a:stCxn id="75" idx="3"/>
            <a:endCxn id="78" idx="1"/>
          </p:cNvCxnSpPr>
          <p:nvPr/>
        </p:nvCxnSpPr>
        <p:spPr>
          <a:xfrm>
            <a:off x="6570844" y="3881925"/>
            <a:ext cx="341430" cy="66268"/>
          </a:xfrm>
          <a:prstGeom prst="bentConnector3">
            <a:avLst>
              <a:gd name="adj1" fmla="val 50000"/>
            </a:avLst>
          </a:prstGeom>
          <a:ln w="15875">
            <a:solidFill>
              <a:srgbClr val="960F68"/>
            </a:solidFill>
            <a:prstDash val="solid"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81 Nube"/>
          <p:cNvSpPr/>
          <p:nvPr/>
        </p:nvSpPr>
        <p:spPr>
          <a:xfrm>
            <a:off x="4008347" y="3105949"/>
            <a:ext cx="1296144" cy="1728192"/>
          </a:xfrm>
          <a:prstGeom prst="cloud">
            <a:avLst/>
          </a:prstGeom>
          <a:solidFill>
            <a:srgbClr val="CD9FD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es-ES" sz="1400" b="1" dirty="0" smtClean="0">
                <a:solidFill>
                  <a:schemeClr val="tx1"/>
                </a:solidFill>
              </a:rPr>
              <a:t>Red</a:t>
            </a:r>
            <a:endParaRPr lang="es-ES" sz="1400" b="1" dirty="0">
              <a:solidFill>
                <a:schemeClr val="tx1"/>
              </a:solidFill>
            </a:endParaRPr>
          </a:p>
        </p:txBody>
      </p:sp>
      <p:cxnSp>
        <p:nvCxnSpPr>
          <p:cNvPr id="83" name="82 Conector angular"/>
          <p:cNvCxnSpPr>
            <a:stCxn id="74" idx="3"/>
            <a:endCxn id="75" idx="1"/>
          </p:cNvCxnSpPr>
          <p:nvPr/>
        </p:nvCxnSpPr>
        <p:spPr>
          <a:xfrm flipV="1">
            <a:off x="3724943" y="3881925"/>
            <a:ext cx="1856528" cy="2901"/>
          </a:xfrm>
          <a:prstGeom prst="bentConnector3">
            <a:avLst>
              <a:gd name="adj1" fmla="val 50000"/>
            </a:avLst>
          </a:prstGeom>
          <a:ln w="15875">
            <a:solidFill>
              <a:srgbClr val="960F68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83 Conector angular"/>
          <p:cNvCxnSpPr>
            <a:stCxn id="76" idx="1"/>
            <a:endCxn id="77" idx="3"/>
          </p:cNvCxnSpPr>
          <p:nvPr/>
        </p:nvCxnSpPr>
        <p:spPr>
          <a:xfrm rot="10800000">
            <a:off x="3721100" y="4311491"/>
            <a:ext cx="1859013" cy="2482"/>
          </a:xfrm>
          <a:prstGeom prst="bentConnector3">
            <a:avLst>
              <a:gd name="adj1" fmla="val 50000"/>
            </a:avLst>
          </a:prstGeom>
          <a:ln w="15875">
            <a:solidFill>
              <a:srgbClr val="960F68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84 Rectángulo"/>
          <p:cNvSpPr/>
          <p:nvPr/>
        </p:nvSpPr>
        <p:spPr>
          <a:xfrm>
            <a:off x="4336088" y="3588370"/>
            <a:ext cx="739968" cy="3096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request</a:t>
            </a:r>
          </a:p>
        </p:txBody>
      </p:sp>
      <p:sp>
        <p:nvSpPr>
          <p:cNvPr id="86" name="85 Rectángulo"/>
          <p:cNvSpPr/>
          <p:nvPr/>
        </p:nvSpPr>
        <p:spPr>
          <a:xfrm>
            <a:off x="4336088" y="4020418"/>
            <a:ext cx="739968" cy="3096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87" name="86 Esquina doblada"/>
          <p:cNvSpPr/>
          <p:nvPr/>
        </p:nvSpPr>
        <p:spPr bwMode="auto">
          <a:xfrm>
            <a:off x="4200705" y="2667193"/>
            <a:ext cx="928694" cy="331730"/>
          </a:xfrm>
          <a:prstGeom prst="foldedCorner">
            <a:avLst/>
          </a:prstGeom>
          <a:solidFill>
            <a:srgbClr val="CD9FD1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tIns="108000" anchor="ctr">
            <a:noAutofit/>
          </a:bodyPr>
          <a:lstStyle/>
          <a:p>
            <a:pPr marR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Tx/>
              <a:defRPr/>
            </a:pPr>
            <a:r>
              <a:rPr lang="es-ES" sz="1400" b="1" kern="0" dirty="0" smtClean="0">
                <a:solidFill>
                  <a:srgbClr val="960F68"/>
                </a:solidFill>
                <a:latin typeface="Calibri"/>
                <a:cs typeface="Arial" pitchFamily="34" charset="0"/>
              </a:rPr>
              <a:t>Contrato</a:t>
            </a:r>
          </a:p>
        </p:txBody>
      </p:sp>
      <p:cxnSp>
        <p:nvCxnSpPr>
          <p:cNvPr id="88" name="87 Conector angular"/>
          <p:cNvCxnSpPr>
            <a:stCxn id="87" idx="1"/>
            <a:endCxn id="71" idx="0"/>
          </p:cNvCxnSpPr>
          <p:nvPr/>
        </p:nvCxnSpPr>
        <p:spPr>
          <a:xfrm rot="10800000" flipV="1">
            <a:off x="1943709" y="2833057"/>
            <a:ext cx="2256996" cy="992971"/>
          </a:xfrm>
          <a:prstGeom prst="bentConnector2">
            <a:avLst/>
          </a:prstGeom>
          <a:ln w="15875">
            <a:solidFill>
              <a:srgbClr val="960F68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88 Conector angular"/>
          <p:cNvCxnSpPr>
            <a:stCxn id="87" idx="3"/>
            <a:endCxn id="72" idx="0"/>
          </p:cNvCxnSpPr>
          <p:nvPr/>
        </p:nvCxnSpPr>
        <p:spPr>
          <a:xfrm>
            <a:off x="5129399" y="2833058"/>
            <a:ext cx="2178905" cy="1020267"/>
          </a:xfrm>
          <a:prstGeom prst="bentConnector2">
            <a:avLst/>
          </a:prstGeom>
          <a:ln w="15875">
            <a:solidFill>
              <a:srgbClr val="960F68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73" y="4423798"/>
            <a:ext cx="9525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650" y="4429726"/>
            <a:ext cx="8255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66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4320480"/>
          </a:xfrm>
        </p:spPr>
        <p:txBody>
          <a:bodyPr>
            <a:noAutofit/>
          </a:bodyPr>
          <a:lstStyle/>
          <a:p>
            <a:pPr marL="285750" indent="-28575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/>
              <a:t>P</a:t>
            </a:r>
            <a:r>
              <a:rPr lang="es-ES" sz="1800" dirty="0" smtClean="0"/>
              <a:t>roporcionan </a:t>
            </a:r>
            <a:r>
              <a:rPr lang="es-ES" sz="1800" b="1" dirty="0">
                <a:solidFill>
                  <a:srgbClr val="960F68"/>
                </a:solidFill>
              </a:rPr>
              <a:t>interoperabilidad entre aplicaciones </a:t>
            </a:r>
            <a:r>
              <a:rPr lang="es-ES" sz="1800" dirty="0"/>
              <a:t>de software independientes y/o entre las plataformas sobre las que se instalen, ya que son independientes del lenguaje de programación.</a:t>
            </a:r>
          </a:p>
          <a:p>
            <a:pPr marL="285750" indent="-28575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/>
              <a:t>Utilizan </a:t>
            </a:r>
            <a:r>
              <a:rPr lang="es-ES" sz="1800" b="1" dirty="0">
                <a:solidFill>
                  <a:srgbClr val="960F68"/>
                </a:solidFill>
              </a:rPr>
              <a:t>estándares y protocolos </a:t>
            </a:r>
            <a:r>
              <a:rPr lang="es-ES" sz="1800" dirty="0" smtClean="0"/>
              <a:t>definidos. </a:t>
            </a:r>
            <a:endParaRPr lang="es-ES" sz="1800" dirty="0"/>
          </a:p>
          <a:p>
            <a:pPr marL="285750" indent="-28575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/>
              <a:t>Al basarse en </a:t>
            </a:r>
            <a:r>
              <a:rPr lang="es-ES" sz="1800" dirty="0" smtClean="0"/>
              <a:t>protocolos de transporte como </a:t>
            </a:r>
            <a:r>
              <a:rPr lang="es-ES" sz="1800" dirty="0">
                <a:solidFill>
                  <a:srgbClr val="960F68"/>
                </a:solidFill>
              </a:rPr>
              <a:t>HTTP</a:t>
            </a:r>
            <a:r>
              <a:rPr lang="es-ES" sz="1800" dirty="0"/>
              <a:t>, los </a:t>
            </a:r>
            <a:r>
              <a:rPr lang="es-ES" sz="1800" dirty="0" smtClean="0"/>
              <a:t>Web </a:t>
            </a:r>
            <a:r>
              <a:rPr lang="es-ES" sz="1800" dirty="0" err="1" smtClean="0"/>
              <a:t>Services</a:t>
            </a:r>
            <a:r>
              <a:rPr lang="es-ES" sz="1800" dirty="0" smtClean="0"/>
              <a:t> pueden </a:t>
            </a:r>
            <a:r>
              <a:rPr lang="es-ES" sz="1800" dirty="0"/>
              <a:t>atravesar firewall sin necesidad de cambiar las reglas de filtrado. </a:t>
            </a:r>
          </a:p>
          <a:p>
            <a:pPr marL="285750" indent="-28575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/>
              <a:t>Permiten que servicios y software con diferentes orígenes puedan ser integrados. </a:t>
            </a:r>
            <a:endParaRPr lang="es-ES" sz="1800" dirty="0" smtClean="0"/>
          </a:p>
          <a:p>
            <a:pPr marL="285750" indent="-28575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/>
              <a:t>Las especificaciones son gestionadas por una organización independiente, la W3C.</a:t>
            </a:r>
            <a:endParaRPr lang="es-ES" sz="1800" dirty="0" smtClean="0"/>
          </a:p>
          <a:p>
            <a:pPr algn="just"/>
            <a:r>
              <a:rPr lang="es-ES" sz="1800" dirty="0" smtClean="0"/>
              <a:t>En conclusión:</a:t>
            </a:r>
            <a:endParaRPr lang="es-ES" sz="1800" dirty="0"/>
          </a:p>
          <a:p>
            <a:pPr marL="285750" indent="-28575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/>
              <a:t>Permiten la </a:t>
            </a:r>
            <a:r>
              <a:rPr lang="es-ES" sz="1800" b="1" dirty="0">
                <a:solidFill>
                  <a:srgbClr val="960F68"/>
                </a:solidFill>
              </a:rPr>
              <a:t>interoperabilidad entre plataformas </a:t>
            </a:r>
            <a:r>
              <a:rPr lang="es-ES" sz="1800" dirty="0"/>
              <a:t>de distintos fabricantes por medio de protocolos estándares y </a:t>
            </a:r>
            <a:r>
              <a:rPr lang="es-ES" sz="1800" dirty="0" smtClean="0"/>
              <a:t>abiertos. </a:t>
            </a:r>
            <a:endParaRPr lang="es-ES" sz="1800" dirty="0"/>
          </a:p>
          <a:p>
            <a:pPr marL="285750" indent="-285750">
              <a:buFont typeface="Arial" pitchFamily="34" charset="0"/>
              <a:buChar char="•"/>
            </a:pPr>
            <a:endParaRPr lang="es-ES" sz="1800" dirty="0">
              <a:solidFill>
                <a:schemeClr val="bg2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integración de aplicaciones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 smtClean="0"/>
              <a:t>ventajas de los Web </a:t>
            </a:r>
            <a:r>
              <a:rPr lang="es-ES" sz="2000" dirty="0" err="1" smtClean="0"/>
              <a:t>Service</a:t>
            </a:r>
            <a:endParaRPr lang="es-ES" sz="20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6020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Marcador de contenido"/>
          <p:cNvSpPr>
            <a:spLocks noGrp="1"/>
          </p:cNvSpPr>
          <p:nvPr>
            <p:ph sz="half" idx="2"/>
          </p:nvPr>
        </p:nvSpPr>
        <p:spPr>
          <a:xfrm>
            <a:off x="395536" y="2204864"/>
            <a:ext cx="8280920" cy="4176464"/>
          </a:xfrm>
        </p:spPr>
        <p:txBody>
          <a:bodyPr>
            <a:noAutofit/>
          </a:bodyPr>
          <a:lstStyle/>
          <a:p>
            <a:pPr algn="just"/>
            <a:r>
              <a:rPr lang="es-ES" sz="1800" dirty="0" smtClean="0"/>
              <a:t>En el ámbito de los Web </a:t>
            </a:r>
            <a:r>
              <a:rPr lang="es-ES" sz="1800" dirty="0" err="1" smtClean="0"/>
              <a:t>Services</a:t>
            </a:r>
            <a:r>
              <a:rPr lang="es-ES" sz="1800" dirty="0" smtClean="0"/>
              <a:t>, el lenguaje </a:t>
            </a:r>
            <a:r>
              <a:rPr lang="es-ES" sz="1800" b="1" dirty="0" smtClean="0">
                <a:solidFill>
                  <a:srgbClr val="960F68"/>
                </a:solidFill>
              </a:rPr>
              <a:t>XML</a:t>
            </a:r>
            <a:r>
              <a:rPr lang="es-ES" sz="1800" dirty="0" smtClean="0"/>
              <a:t> se observa en, por ejemplo:</a:t>
            </a:r>
          </a:p>
          <a:p>
            <a:pPr marL="285750" indent="-28575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>
                <a:solidFill>
                  <a:schemeClr val="bg2"/>
                </a:solidFill>
              </a:rPr>
              <a:t>El </a:t>
            </a:r>
            <a:r>
              <a:rPr lang="es-ES" sz="1800" dirty="0" smtClean="0">
                <a:solidFill>
                  <a:srgbClr val="960F68"/>
                </a:solidFill>
              </a:rPr>
              <a:t>formato</a:t>
            </a:r>
            <a:r>
              <a:rPr lang="es-ES" sz="1800" dirty="0" smtClean="0">
                <a:solidFill>
                  <a:schemeClr val="bg2"/>
                </a:solidFill>
              </a:rPr>
              <a:t> de los mensajes intercambiados.</a:t>
            </a:r>
          </a:p>
          <a:p>
            <a:pPr marL="285750" indent="-28575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/>
              <a:t>Los archivos de </a:t>
            </a:r>
            <a:r>
              <a:rPr lang="es-ES" sz="1800" dirty="0" smtClean="0">
                <a:solidFill>
                  <a:srgbClr val="960F68"/>
                </a:solidFill>
              </a:rPr>
              <a:t>configuración</a:t>
            </a:r>
            <a:r>
              <a:rPr lang="es-ES" sz="1800" dirty="0" smtClean="0"/>
              <a:t> utilizados.</a:t>
            </a:r>
          </a:p>
          <a:p>
            <a:pPr marL="285750" indent="-28575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>
                <a:solidFill>
                  <a:schemeClr val="bg2"/>
                </a:solidFill>
              </a:rPr>
              <a:t>Los </a:t>
            </a:r>
            <a:r>
              <a:rPr lang="es-ES" sz="1800" dirty="0" smtClean="0">
                <a:solidFill>
                  <a:srgbClr val="960F68"/>
                </a:solidFill>
              </a:rPr>
              <a:t>estándares</a:t>
            </a:r>
            <a:r>
              <a:rPr lang="es-ES" sz="1800" dirty="0" smtClean="0">
                <a:solidFill>
                  <a:schemeClr val="bg2"/>
                </a:solidFill>
              </a:rPr>
              <a:t> de definición de los servicios.</a:t>
            </a:r>
          </a:p>
          <a:p>
            <a:pPr marL="285750" indent="-28575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/>
              <a:t>Otros.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s-ES" sz="1800" dirty="0">
              <a:solidFill>
                <a:schemeClr val="bg2"/>
              </a:solidFill>
            </a:endParaRPr>
          </a:p>
          <a:p>
            <a:pPr algn="just"/>
            <a:r>
              <a:rPr lang="es-ES" sz="1800" dirty="0" smtClean="0"/>
              <a:t>Por lo tanto, es importante conocer algunos aspectos asociados a XML, que se incluyen en esta sección:</a:t>
            </a:r>
          </a:p>
          <a:p>
            <a:pPr marL="285750" indent="-28575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>
                <a:solidFill>
                  <a:schemeClr val="bg2"/>
                </a:solidFill>
              </a:rPr>
              <a:t>Estructura y formato.</a:t>
            </a:r>
          </a:p>
          <a:p>
            <a:pPr marL="285750" indent="-28575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smtClean="0"/>
              <a:t>Validación y </a:t>
            </a:r>
            <a:r>
              <a:rPr lang="es-ES" sz="1800" dirty="0" err="1" smtClean="0"/>
              <a:t>namespaces</a:t>
            </a:r>
            <a:r>
              <a:rPr lang="es-ES" sz="1800" dirty="0" smtClean="0"/>
              <a:t>.</a:t>
            </a:r>
          </a:p>
          <a:p>
            <a:pPr marL="285750" indent="-28575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err="1" smtClean="0">
                <a:solidFill>
                  <a:schemeClr val="bg2"/>
                </a:solidFill>
              </a:rPr>
              <a:t>Parsing</a:t>
            </a:r>
            <a:r>
              <a:rPr lang="es-ES" sz="1800" dirty="0" smtClean="0">
                <a:solidFill>
                  <a:schemeClr val="bg2"/>
                </a:solidFill>
              </a:rPr>
              <a:t>.</a:t>
            </a:r>
            <a:endParaRPr lang="es-ES" sz="1800" dirty="0"/>
          </a:p>
          <a:p>
            <a:pPr marL="285750" indent="-285750" algn="just">
              <a:buClr>
                <a:srgbClr val="960F68"/>
              </a:buClr>
              <a:buFont typeface="Wingdings" pitchFamily="2" charset="2"/>
              <a:buChar char="§"/>
            </a:pPr>
            <a:r>
              <a:rPr lang="es-ES" sz="1800" dirty="0" err="1" smtClean="0">
                <a:solidFill>
                  <a:schemeClr val="bg2"/>
                </a:solidFill>
              </a:rPr>
              <a:t>Binding</a:t>
            </a:r>
            <a:r>
              <a:rPr lang="es-ES" sz="1800" dirty="0" smtClean="0">
                <a:solidFill>
                  <a:schemeClr val="bg2"/>
                </a:solidFill>
              </a:rPr>
              <a:t>.</a:t>
            </a:r>
            <a:endParaRPr lang="es-ES" sz="1800" dirty="0">
              <a:solidFill>
                <a:schemeClr val="bg2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conceptos básicos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/>
              <a:t>XML y Web </a:t>
            </a:r>
            <a:r>
              <a:rPr lang="es-ES" sz="2000" dirty="0" err="1"/>
              <a:t>Services</a:t>
            </a:r>
            <a:endParaRPr lang="es-ES" sz="20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pPr/>
              <a:t>7</a:t>
            </a:fld>
            <a:endParaRPr lang="es-E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509120"/>
            <a:ext cx="194310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107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Colores everis">
      <a:dk1>
        <a:srgbClr val="000000"/>
      </a:dk1>
      <a:lt1>
        <a:srgbClr val="FFFFFF"/>
      </a:lt1>
      <a:dk2>
        <a:srgbClr val="9AC104"/>
      </a:dk2>
      <a:lt2>
        <a:srgbClr val="737373"/>
      </a:lt2>
      <a:accent1>
        <a:srgbClr val="9AC104"/>
      </a:accent1>
      <a:accent2>
        <a:srgbClr val="1994A4"/>
      </a:accent2>
      <a:accent3>
        <a:srgbClr val="643269"/>
      </a:accent3>
      <a:accent4>
        <a:srgbClr val="D76734"/>
      </a:accent4>
      <a:accent5>
        <a:srgbClr val="E39F03"/>
      </a:accent5>
      <a:accent6>
        <a:srgbClr val="DDB322"/>
      </a:accent6>
      <a:hlink>
        <a:srgbClr val="0070C0"/>
      </a:hlink>
      <a:folHlink>
        <a:srgbClr val="960F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63272</TotalTime>
  <Words>751</Words>
  <Application>Microsoft Macintosh PowerPoint</Application>
  <PresentationFormat>Presentación en pantalla (4:3)</PresentationFormat>
  <Paragraphs>126</Paragraphs>
  <Slides>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9" baseType="lpstr">
      <vt:lpstr>Tema de Office</vt:lpstr>
      <vt:lpstr>Diseño personalizado</vt:lpstr>
      <vt:lpstr>Introducción a los Servicios Web</vt:lpstr>
      <vt:lpstr>integración de aplicaciones</vt:lpstr>
      <vt:lpstr>integración de aplicaciones</vt:lpstr>
      <vt:lpstr>integración de aplicaciones</vt:lpstr>
      <vt:lpstr>integración de aplicaciones</vt:lpstr>
      <vt:lpstr>integración de aplicaciones</vt:lpstr>
      <vt:lpstr>conceptos básicos</vt:lpstr>
    </vt:vector>
  </TitlesOfParts>
  <Company>Everis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everis Marketing y Comunicación</dc:creator>
  <cp:lastModifiedBy>Ana Isabel Vegas</cp:lastModifiedBy>
  <cp:revision>1341</cp:revision>
  <dcterms:created xsi:type="dcterms:W3CDTF">2011-04-27T16:47:02Z</dcterms:created>
  <dcterms:modified xsi:type="dcterms:W3CDTF">2017-03-20T21:10:19Z</dcterms:modified>
</cp:coreProperties>
</file>