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28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  <a:srgbClr val="FFFF99"/>
    <a:srgbClr val="0E0EC8"/>
    <a:srgbClr val="FFFFCC"/>
    <a:srgbClr val="CD9FD1"/>
    <a:srgbClr val="F6A8DC"/>
    <a:srgbClr val="EF47E3"/>
    <a:srgbClr val="321935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532" autoAdjust="0"/>
    <p:restoredTop sz="81277" autoAdjust="0"/>
  </p:normalViewPr>
  <p:slideViewPr>
    <p:cSldViewPr>
      <p:cViewPr varScale="1">
        <p:scale>
          <a:sx n="96" d="100"/>
          <a:sy n="96" d="100"/>
        </p:scale>
        <p:origin x="-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23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(*) Ver el ejemplo qué</a:t>
            </a:r>
            <a:r>
              <a:rPr lang="es-ES" baseline="0" dirty="0" smtClean="0"/>
              <a:t> quiere explicar (los dos cuadros son idénticos)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los casos reales, los XSD se ubican</a:t>
            </a:r>
            <a:r>
              <a:rPr lang="es-ES" baseline="0" dirty="0" smtClean="0"/>
              <a:t> en alguna URL, por lo que la nomenclatura normalmente sería algo como: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 smtClean="0">
                <a:solidFill>
                  <a:srgbClr val="7F007F"/>
                </a:solidFill>
                <a:latin typeface="Courier New"/>
              </a:rPr>
              <a:t>xsi:schemaLocation</a:t>
            </a:r>
            <a:r>
              <a:rPr lang="es-ES" sz="1200" i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0" dirty="0" smtClean="0">
                <a:solidFill>
                  <a:srgbClr val="2A00FF"/>
                </a:solidFill>
                <a:latin typeface="Courier New"/>
              </a:rPr>
              <a:t>"http://everis.com/</a:t>
            </a:r>
            <a:r>
              <a:rPr lang="es-ES" sz="1200" i="0" dirty="0" err="1" smtClean="0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200" i="0" dirty="0" smtClean="0">
                <a:solidFill>
                  <a:srgbClr val="2A00FF"/>
                </a:solidFill>
                <a:latin typeface="Courier New"/>
              </a:rPr>
              <a:t> http://everis.com/schemas/employee.xsd"</a:t>
            </a:r>
            <a:endParaRPr lang="es-ES" sz="1200" i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4" name="3 Elipse"/>
          <p:cNvSpPr/>
          <p:nvPr userDrawn="1"/>
        </p:nvSpPr>
        <p:spPr>
          <a:xfrm>
            <a:off x="6372200" y="188640"/>
            <a:ext cx="2304256" cy="2172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8" y="562371"/>
            <a:ext cx="2075552" cy="1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usersad.everis.int\enterprise_files\Spain\Madrid\Proyectos Antiguos\Proyectos2\Marketing\everis\Corporativo\PPt Corporativa\FY 2012\Plantilla PPT\plantilla ppt UC\everis_ppt_coporateuniversity\everis_ppt_corporateuniversity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6718" y="1268760"/>
            <a:ext cx="8280000" cy="432000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6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</p:spTree>
    <p:extLst>
      <p:ext uri="{BB962C8B-B14F-4D97-AF65-F5344CB8AC3E}">
        <p14:creationId xmlns:p14="http://schemas.microsoft.com/office/powerpoint/2010/main" val="27042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088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5" name="Imagen 4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6632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43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7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1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5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pic>
        <p:nvPicPr>
          <p:cNvPr id="2056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11" name="Picture 4" descr="\\usersad.everis.int\enterprise_files\Spain\Madrid\Proyectos Antiguos\Proyectos2\Marketing\everis\Corporativo\PPt Corporativa\FY 2012\Plantilla PPT\plantilla ppt UC\everis_ppt_coporateuniversity\everis_ppt_corporateuniversity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3"/>
          <a:stretch/>
        </p:blipFill>
        <p:spPr bwMode="auto">
          <a:xfrm>
            <a:off x="1" y="1850571"/>
            <a:ext cx="9180512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4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93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87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2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51" r:id="rId10"/>
    <p:sldLayoutId id="2147483653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Lenguaje XML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3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Existen </a:t>
            </a:r>
            <a:r>
              <a:rPr lang="es-ES" sz="1800" dirty="0"/>
              <a:t>caracteres </a:t>
            </a:r>
            <a:r>
              <a:rPr lang="es-ES" sz="1800" dirty="0" smtClean="0"/>
              <a:t>conflictivos </a:t>
            </a:r>
            <a:r>
              <a:rPr lang="es-ES" sz="1800" dirty="0"/>
              <a:t>si aparecen </a:t>
            </a:r>
            <a:r>
              <a:rPr lang="es-ES" sz="1800" dirty="0" smtClean="0"/>
              <a:t>en </a:t>
            </a:r>
            <a:r>
              <a:rPr lang="es-ES" sz="1800" dirty="0"/>
              <a:t>documentos </a:t>
            </a:r>
            <a:r>
              <a:rPr lang="es-ES" sz="1800" dirty="0" smtClean="0"/>
              <a:t>XML, como "&lt;" </a:t>
            </a:r>
            <a:r>
              <a:rPr lang="es-ES" sz="1800" dirty="0"/>
              <a:t>o </a:t>
            </a:r>
            <a:r>
              <a:rPr lang="es-ES" sz="1800" dirty="0" smtClean="0"/>
              <a:t>"&gt;". Para evitar problemas, tienen una representación de escape. Ejemplos: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Secciones CDATA: cuando hay muchos caracteres especiales, se puede utilizar una sección CDATA para facilitar lectura.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caracteres de escape</a:t>
            </a:r>
            <a:endParaRPr lang="es-ES" sz="20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04336"/>
              </p:ext>
            </p:extLst>
          </p:nvPr>
        </p:nvGraphicFramePr>
        <p:xfrm>
          <a:off x="2195736" y="3140968"/>
          <a:ext cx="2016224" cy="1341120"/>
        </p:xfrm>
        <a:graphic>
          <a:graphicData uri="http://schemas.openxmlformats.org/drawingml/2006/table">
            <a:tbl>
              <a:tblPr firstRow="1" bandRow="1"/>
              <a:tblGrid>
                <a:gridCol w="1008112"/>
                <a:gridCol w="1008112"/>
              </a:tblGrid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Entidad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Caracter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/>
                    </a:solidFill>
                  </a:tcPr>
                </a:tc>
              </a:tr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1600" b="1" dirty="0" smtClean="0"/>
                        <a:t>&amp;</a:t>
                      </a:r>
                      <a:r>
                        <a:rPr lang="es-ES" sz="1600" b="1" dirty="0" err="1" smtClean="0"/>
                        <a:t>amp</a:t>
                      </a:r>
                      <a:r>
                        <a:rPr lang="es-ES" sz="1600" b="1" dirty="0" smtClean="0"/>
                        <a:t>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b="1" dirty="0" smtClean="0"/>
                        <a:t>&amp;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</a:tr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1600" b="1" dirty="0" smtClean="0"/>
                        <a:t>&amp;</a:t>
                      </a:r>
                      <a:r>
                        <a:rPr lang="es-ES" sz="1600" b="1" dirty="0" err="1" smtClean="0"/>
                        <a:t>lt</a:t>
                      </a:r>
                      <a:r>
                        <a:rPr lang="es-ES" sz="1600" b="1" dirty="0" smtClean="0"/>
                        <a:t>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b="1" dirty="0" smtClean="0"/>
                        <a:t>&lt;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20000"/>
                      </a:srgbClr>
                    </a:solidFill>
                  </a:tcPr>
                </a:tc>
              </a:tr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1600" b="1" dirty="0" smtClean="0"/>
                        <a:t>&amp;</a:t>
                      </a:r>
                      <a:r>
                        <a:rPr lang="es-ES" sz="1600" b="1" dirty="0" err="1" smtClean="0"/>
                        <a:t>gt</a:t>
                      </a:r>
                      <a:r>
                        <a:rPr lang="es-ES" sz="1600" b="1" dirty="0" smtClean="0"/>
                        <a:t>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b="1" dirty="0" smtClean="0"/>
                        <a:t>&gt;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7584" y="5589240"/>
            <a:ext cx="72518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comparacion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&gt;6 es &amp;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 7 &amp;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 7 &amp;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 6&lt;/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comparacion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comparacion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&gt;&lt;![CDATA[6 es &lt; 7 &amp; 7 &gt; 6]]&gt;&lt;/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comparacion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12450"/>
              </p:ext>
            </p:extLst>
          </p:nvPr>
        </p:nvGraphicFramePr>
        <p:xfrm>
          <a:off x="4932040" y="3140968"/>
          <a:ext cx="2016224" cy="1005840"/>
        </p:xfrm>
        <a:graphic>
          <a:graphicData uri="http://schemas.openxmlformats.org/drawingml/2006/table">
            <a:tbl>
              <a:tblPr firstRow="1" bandRow="1"/>
              <a:tblGrid>
                <a:gridCol w="1008112"/>
                <a:gridCol w="1008112"/>
              </a:tblGrid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Entidad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Caracter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/>
                    </a:solidFill>
                  </a:tcPr>
                </a:tc>
              </a:tr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1600" b="1" dirty="0" smtClean="0"/>
                        <a:t>&amp;</a:t>
                      </a:r>
                      <a:r>
                        <a:rPr lang="es-ES" sz="1600" b="1" dirty="0" err="1" smtClean="0"/>
                        <a:t>apos</a:t>
                      </a:r>
                      <a:r>
                        <a:rPr lang="es-ES" sz="1600" b="1" dirty="0" smtClean="0"/>
                        <a:t>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b="1" dirty="0" smtClean="0"/>
                        <a:t>'</a:t>
                      </a:r>
                      <a:endParaRPr lang="es-ES" sz="16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20000"/>
                      </a:srgbClr>
                    </a:solidFill>
                  </a:tcPr>
                </a:tc>
              </a:tr>
              <a:tr h="30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1600" b="1" dirty="0" smtClean="0"/>
                        <a:t>&amp;</a:t>
                      </a:r>
                      <a:r>
                        <a:rPr lang="es-ES" sz="1600" b="1" dirty="0" err="1" smtClean="0"/>
                        <a:t>quot</a:t>
                      </a:r>
                      <a:r>
                        <a:rPr lang="es-ES" sz="1600" b="1" dirty="0" smtClean="0"/>
                        <a:t>;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1600" b="1" dirty="0" smtClean="0"/>
                        <a:t>"</a:t>
                      </a:r>
                      <a:endParaRPr lang="es-ES" sz="1600" b="1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4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Un </a:t>
            </a:r>
            <a:r>
              <a:rPr lang="es-ES" sz="1800" dirty="0">
                <a:solidFill>
                  <a:srgbClr val="960F68"/>
                </a:solidFill>
              </a:rPr>
              <a:t>vocabulario</a:t>
            </a:r>
            <a:r>
              <a:rPr lang="es-ES" sz="1800" dirty="0"/>
              <a:t> sirve para definir las etiquetas que se deben utilizar en la creación de determinados tipos de documentos, así como sus normas de utilización.</a:t>
            </a:r>
          </a:p>
          <a:p>
            <a:pPr algn="just"/>
            <a:r>
              <a:rPr lang="es-ES" sz="1800" dirty="0" smtClean="0"/>
              <a:t>W3C </a:t>
            </a:r>
            <a:r>
              <a:rPr lang="es-ES" sz="1800" dirty="0"/>
              <a:t>ha definido dos estándares para la creación de vocabularios XML: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rgbClr val="960F68"/>
                </a:solidFill>
              </a:rPr>
              <a:t>Document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Type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Definition</a:t>
            </a:r>
            <a:r>
              <a:rPr lang="es-ES" sz="1800" dirty="0" smtClean="0">
                <a:solidFill>
                  <a:srgbClr val="960F68"/>
                </a:solidFill>
              </a:rPr>
              <a:t> (DTD</a:t>
            </a:r>
            <a:r>
              <a:rPr lang="es-ES" sz="1800" dirty="0">
                <a:solidFill>
                  <a:srgbClr val="960F68"/>
                </a:solidFill>
              </a:rPr>
              <a:t>)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960F68"/>
                </a:solidFill>
              </a:rPr>
              <a:t>XML </a:t>
            </a:r>
            <a:r>
              <a:rPr lang="es-ES" sz="1800" dirty="0" err="1" smtClean="0">
                <a:solidFill>
                  <a:srgbClr val="960F68"/>
                </a:solidFill>
              </a:rPr>
              <a:t>Schema</a:t>
            </a:r>
            <a:r>
              <a:rPr lang="es-ES" sz="1800" dirty="0" smtClean="0">
                <a:solidFill>
                  <a:srgbClr val="960F68"/>
                </a:solidFill>
              </a:rPr>
              <a:t> </a:t>
            </a:r>
            <a:r>
              <a:rPr lang="es-ES" sz="1800" dirty="0" err="1" smtClean="0">
                <a:solidFill>
                  <a:srgbClr val="960F68"/>
                </a:solidFill>
              </a:rPr>
              <a:t>Definition</a:t>
            </a:r>
            <a:r>
              <a:rPr lang="es-ES" sz="1800" dirty="0" smtClean="0">
                <a:solidFill>
                  <a:srgbClr val="960F68"/>
                </a:solidFill>
              </a:rPr>
              <a:t> (XSD)</a:t>
            </a:r>
            <a:endParaRPr lang="es-ES" sz="1800" dirty="0">
              <a:solidFill>
                <a:srgbClr val="960F68"/>
              </a:solidFill>
            </a:endParaRPr>
          </a:p>
          <a:p>
            <a:pPr algn="just"/>
            <a:endParaRPr lang="es-ES" sz="1800" dirty="0" smtClean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/>
              <a:t>Junto con la validación estructural, se comprueban las reglas definidas en el vocabulario.</a:t>
            </a:r>
          </a:p>
          <a:p>
            <a:pPr algn="just"/>
            <a:r>
              <a:rPr lang="es-ES" sz="1800" dirty="0"/>
              <a:t>Cuando un documento cumple ambos requisitos se dice que es un </a:t>
            </a:r>
            <a:r>
              <a:rPr lang="es-ES" sz="1800" dirty="0">
                <a:solidFill>
                  <a:srgbClr val="960F68"/>
                </a:solidFill>
              </a:rPr>
              <a:t>documento válido</a:t>
            </a:r>
            <a:r>
              <a:rPr lang="es-ES" sz="1800" dirty="0" smtClean="0"/>
              <a:t>.</a:t>
            </a:r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/>
              <a:t>Actualmente, DTD se considera </a:t>
            </a:r>
            <a:r>
              <a:rPr lang="es-ES" sz="1800" i="1" dirty="0" err="1" smtClean="0"/>
              <a:t>legacy</a:t>
            </a:r>
            <a:r>
              <a:rPr lang="es-ES" sz="1800" dirty="0" smtClean="0"/>
              <a:t>, privilegiando el </a:t>
            </a:r>
            <a:r>
              <a:rPr lang="es-ES" sz="1800" dirty="0" smtClean="0">
                <a:solidFill>
                  <a:srgbClr val="960F68"/>
                </a:solidFill>
              </a:rPr>
              <a:t>uso de XSD</a:t>
            </a:r>
            <a:r>
              <a:rPr lang="es-ES" sz="1800" dirty="0" smtClean="0"/>
              <a:t>. En este curso sólo se describe XSD.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y </a:t>
            </a:r>
            <a:r>
              <a:rPr lang="es-ES" dirty="0" err="1" smtClean="0"/>
              <a:t>namespaces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vocabulario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25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Permite </a:t>
            </a:r>
            <a:r>
              <a:rPr lang="es-ES" sz="1800" dirty="0"/>
              <a:t>definir el tipo del contenido de </a:t>
            </a:r>
            <a:r>
              <a:rPr lang="es-ES" sz="1800" dirty="0" smtClean="0"/>
              <a:t>los elementos </a:t>
            </a:r>
            <a:r>
              <a:rPr lang="es-ES" sz="1800" dirty="0"/>
              <a:t>o </a:t>
            </a:r>
            <a:r>
              <a:rPr lang="es-ES" sz="1800" dirty="0" smtClean="0"/>
              <a:t>atributos de un XML, en formato XML, a diferencia de un DTD: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validación y </a:t>
            </a:r>
            <a:r>
              <a:rPr lang="es-ES" dirty="0" err="1" smtClean="0"/>
              <a:t>namespaces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XML </a:t>
            </a:r>
            <a:r>
              <a:rPr lang="es-ES" sz="2000" dirty="0" err="1" smtClean="0"/>
              <a:t>Schema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endParaRPr lang="es-ES" sz="2000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381337" y="2876925"/>
            <a:ext cx="62065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schema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www.w3.org/2001/XMLSchema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targetNamespace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/emple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elementFormDefault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qualified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complexType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sequence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"nombre"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"apel1"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"date"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sequence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attribute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"titulo"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complexType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schema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3" name="32 Abrir llave"/>
          <p:cNvSpPr/>
          <p:nvPr/>
        </p:nvSpPr>
        <p:spPr bwMode="auto">
          <a:xfrm rot="10800000" flipH="1">
            <a:off x="3555999" y="4700071"/>
            <a:ext cx="235064" cy="650097"/>
          </a:xfrm>
          <a:prstGeom prst="leftBrace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8" name="17 Conector recto de flecha"/>
          <p:cNvCxnSpPr>
            <a:stCxn id="19" idx="3"/>
          </p:cNvCxnSpPr>
          <p:nvPr/>
        </p:nvCxnSpPr>
        <p:spPr>
          <a:xfrm flipV="1">
            <a:off x="2275008" y="3048922"/>
            <a:ext cx="233347" cy="1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squina doblada"/>
          <p:cNvSpPr/>
          <p:nvPr/>
        </p:nvSpPr>
        <p:spPr>
          <a:xfrm>
            <a:off x="308018" y="2876925"/>
            <a:ext cx="1966990" cy="34399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Prólogo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XML</a:t>
            </a:r>
          </a:p>
        </p:txBody>
      </p:sp>
      <p:cxnSp>
        <p:nvCxnSpPr>
          <p:cNvPr id="31" name="30 Conector recto de flecha"/>
          <p:cNvCxnSpPr>
            <a:stCxn id="32" idx="3"/>
          </p:cNvCxnSpPr>
          <p:nvPr/>
        </p:nvCxnSpPr>
        <p:spPr>
          <a:xfrm flipV="1">
            <a:off x="2275007" y="3281479"/>
            <a:ext cx="233348" cy="17199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squina doblada"/>
          <p:cNvSpPr/>
          <p:nvPr/>
        </p:nvSpPr>
        <p:spPr>
          <a:xfrm>
            <a:off x="308018" y="3281479"/>
            <a:ext cx="1966989" cy="34399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Elemento raíz (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schema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)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37" name="36 Conector recto de flecha"/>
          <p:cNvCxnSpPr>
            <a:stCxn id="38" idx="3"/>
          </p:cNvCxnSpPr>
          <p:nvPr/>
        </p:nvCxnSpPr>
        <p:spPr>
          <a:xfrm flipV="1">
            <a:off x="2275009" y="3625474"/>
            <a:ext cx="587934" cy="227677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squina doblada"/>
          <p:cNvSpPr/>
          <p:nvPr/>
        </p:nvSpPr>
        <p:spPr>
          <a:xfrm>
            <a:off x="308018" y="3681153"/>
            <a:ext cx="1966991" cy="34399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39" name="38 Conector recto de flecha"/>
          <p:cNvCxnSpPr>
            <a:stCxn id="40" idx="3"/>
          </p:cNvCxnSpPr>
          <p:nvPr/>
        </p:nvCxnSpPr>
        <p:spPr>
          <a:xfrm flipV="1">
            <a:off x="2275007" y="4099330"/>
            <a:ext cx="587936" cy="17199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squina doblada"/>
          <p:cNvSpPr/>
          <p:nvPr/>
        </p:nvSpPr>
        <p:spPr>
          <a:xfrm>
            <a:off x="308018" y="4099330"/>
            <a:ext cx="1966989" cy="34399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Nombre elemento raíz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41" name="40 Conector recto de flecha"/>
          <p:cNvCxnSpPr>
            <a:stCxn id="42" idx="3"/>
          </p:cNvCxnSpPr>
          <p:nvPr/>
        </p:nvCxnSpPr>
        <p:spPr>
          <a:xfrm flipV="1">
            <a:off x="2275006" y="4411624"/>
            <a:ext cx="1000850" cy="28844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squina doblada"/>
          <p:cNvSpPr/>
          <p:nvPr/>
        </p:nvSpPr>
        <p:spPr>
          <a:xfrm>
            <a:off x="308017" y="4528074"/>
            <a:ext cx="1966989" cy="34399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Definición tipo complejo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44" name="43 Conector recto de flecha"/>
          <p:cNvCxnSpPr>
            <a:stCxn id="45" idx="3"/>
          </p:cNvCxnSpPr>
          <p:nvPr/>
        </p:nvCxnSpPr>
        <p:spPr>
          <a:xfrm flipV="1">
            <a:off x="2275006" y="5025119"/>
            <a:ext cx="1144866" cy="191821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squina doblada"/>
          <p:cNvSpPr/>
          <p:nvPr/>
        </p:nvSpPr>
        <p:spPr>
          <a:xfrm>
            <a:off x="308018" y="4933089"/>
            <a:ext cx="1966988" cy="567702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Secuencia con tres elementos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51" name="50 Conector recto de flecha"/>
          <p:cNvCxnSpPr>
            <a:stCxn id="52" idx="3"/>
          </p:cNvCxnSpPr>
          <p:nvPr/>
        </p:nvCxnSpPr>
        <p:spPr>
          <a:xfrm flipV="1">
            <a:off x="2275005" y="5733256"/>
            <a:ext cx="1280994" cy="15116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squina doblada"/>
          <p:cNvSpPr/>
          <p:nvPr/>
        </p:nvSpPr>
        <p:spPr>
          <a:xfrm>
            <a:off x="308016" y="5596384"/>
            <a:ext cx="1966989" cy="57606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Atributo de elemento "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emple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"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9" grpId="0" animBg="1"/>
      <p:bldP spid="32" grpId="0" animBg="1"/>
      <p:bldP spid="38" grpId="0" animBg="1"/>
      <p:bldP spid="40" grpId="0" animBg="1"/>
      <p:bldP spid="42" grpId="0" animBg="1"/>
      <p:bldP spid="45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5"/>
            <a:ext cx="3600400" cy="1368152"/>
          </a:xfrm>
        </p:spPr>
        <p:txBody>
          <a:bodyPr>
            <a:noAutofit/>
          </a:bodyPr>
          <a:lstStyle/>
          <a:p>
            <a:r>
              <a:rPr lang="es-ES" sz="1800" dirty="0" smtClean="0"/>
              <a:t>XML que cumple el XSD anterior: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validación y </a:t>
            </a:r>
            <a:r>
              <a:rPr lang="es-ES" dirty="0" err="1" smtClean="0"/>
              <a:t>namespaces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XML </a:t>
            </a:r>
            <a:r>
              <a:rPr lang="es-ES" sz="2000" dirty="0" err="1" smtClean="0"/>
              <a:t>Schema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endParaRPr lang="es-ES" sz="2000" dirty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251520" y="4179862"/>
            <a:ext cx="6264696" cy="2246769"/>
          </a:xfrm>
          <a:prstGeom prst="rect">
            <a:avLst/>
          </a:prstGeom>
          <a:solidFill>
            <a:srgbClr val="EAEAEA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/nombre"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xmlns:xsi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"http://www.w3.org/2001/XMLSchema-instance"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http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://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/nombre personaSchema.xsd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titulo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"Sr."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Juan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apel1&gt;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Pérez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apel1&gt;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1977-08-25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103948" y="1700808"/>
            <a:ext cx="4824536" cy="224676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complexType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sequence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"nombre"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"string"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"apel1"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"date"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sequence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attribute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"titulo"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complexType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38 Conector recto de flecha"/>
          <p:cNvCxnSpPr>
            <a:stCxn id="42" idx="3"/>
            <a:endCxn id="7" idx="1"/>
          </p:cNvCxnSpPr>
          <p:nvPr/>
        </p:nvCxnSpPr>
        <p:spPr>
          <a:xfrm flipV="1">
            <a:off x="2987824" y="2475182"/>
            <a:ext cx="3024336" cy="3135974"/>
          </a:xfrm>
          <a:prstGeom prst="curvedConnector3">
            <a:avLst>
              <a:gd name="adj1" fmla="val 50000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6012160" y="240317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6012160" y="263691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012160" y="285685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2843808" y="553914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2763412" y="575111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91880" y="597105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45" name="38 Conector recto de flecha"/>
          <p:cNvCxnSpPr>
            <a:stCxn id="43" idx="3"/>
            <a:endCxn id="40" idx="1"/>
          </p:cNvCxnSpPr>
          <p:nvPr/>
        </p:nvCxnSpPr>
        <p:spPr>
          <a:xfrm flipV="1">
            <a:off x="2907428" y="2708920"/>
            <a:ext cx="3104732" cy="3114202"/>
          </a:xfrm>
          <a:prstGeom prst="curvedConnector3">
            <a:avLst>
              <a:gd name="adj1" fmla="val 55259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38 Conector recto de flecha"/>
          <p:cNvCxnSpPr>
            <a:stCxn id="44" idx="3"/>
            <a:endCxn id="41" idx="1"/>
          </p:cNvCxnSpPr>
          <p:nvPr/>
        </p:nvCxnSpPr>
        <p:spPr>
          <a:xfrm flipV="1">
            <a:off x="3635896" y="2928858"/>
            <a:ext cx="2376264" cy="3114202"/>
          </a:xfrm>
          <a:prstGeom prst="curvedConnector3">
            <a:avLst>
              <a:gd name="adj1" fmla="val 50000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355976" y="32849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1979712" y="533386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49" name="38 Conector recto de flecha"/>
          <p:cNvCxnSpPr>
            <a:stCxn id="48" idx="3"/>
            <a:endCxn id="47" idx="1"/>
          </p:cNvCxnSpPr>
          <p:nvPr/>
        </p:nvCxnSpPr>
        <p:spPr>
          <a:xfrm flipV="1">
            <a:off x="2123728" y="3356992"/>
            <a:ext cx="2232248" cy="2048882"/>
          </a:xfrm>
          <a:prstGeom prst="curvedConnector3">
            <a:avLst>
              <a:gd name="adj1" fmla="val 50000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4139952" y="178470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611560" y="446977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52" name="38 Conector recto de flecha"/>
          <p:cNvCxnSpPr>
            <a:stCxn id="51" idx="0"/>
            <a:endCxn id="50" idx="2"/>
          </p:cNvCxnSpPr>
          <p:nvPr/>
        </p:nvCxnSpPr>
        <p:spPr>
          <a:xfrm rot="5400000" flipH="1" flipV="1">
            <a:off x="1177237" y="1435047"/>
            <a:ext cx="2541054" cy="3528392"/>
          </a:xfrm>
          <a:prstGeom prst="curvedConnector3">
            <a:avLst>
              <a:gd name="adj1" fmla="val 50000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2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5"/>
            <a:ext cx="8208912" cy="1368152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Para referenciar al </a:t>
            </a:r>
            <a:r>
              <a:rPr lang="es-ES" sz="1800" dirty="0" err="1" smtClean="0"/>
              <a:t>schema</a:t>
            </a:r>
            <a:r>
              <a:rPr lang="es-ES" sz="1800" dirty="0" smtClean="0"/>
              <a:t>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Se declara el </a:t>
            </a:r>
            <a:r>
              <a:rPr lang="es-ES" sz="1800" dirty="0" err="1" smtClean="0">
                <a:solidFill>
                  <a:schemeClr val="bg2"/>
                </a:solidFill>
              </a:rPr>
              <a:t>namespace</a:t>
            </a:r>
            <a:r>
              <a:rPr lang="es-ES" sz="1800" dirty="0" smtClean="0">
                <a:solidFill>
                  <a:schemeClr val="bg2"/>
                </a:solidFill>
              </a:rPr>
              <a:t> del XML.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 asocia el </a:t>
            </a:r>
            <a:r>
              <a:rPr lang="es-ES" sz="1800" dirty="0" err="1" smtClean="0"/>
              <a:t>namespace</a:t>
            </a:r>
            <a:r>
              <a:rPr lang="es-ES" sz="1800" dirty="0" smtClean="0"/>
              <a:t> al XSD.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El XSD puede estar en una ruta física o una URL.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validación y </a:t>
            </a:r>
            <a:r>
              <a:rPr lang="es-ES" dirty="0" err="1" smtClean="0"/>
              <a:t>namespaces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referencia a un XSD</a:t>
            </a:r>
            <a:endParaRPr lang="es-ES" sz="2000" dirty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39552" y="3918535"/>
            <a:ext cx="6264696" cy="2246769"/>
          </a:xfrm>
          <a:prstGeom prst="rect">
            <a:avLst/>
          </a:prstGeom>
          <a:solidFill>
            <a:srgbClr val="EAEAEA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/nombre"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xmlns:xsi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"http://www.w3.org/2001/XMLSchema-instance"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http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://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/nombre personaSchema.xsd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titulo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"Sr."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Juan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apel1&gt;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Pérez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apel1&gt;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1977-08-25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fecnac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2" name="31 Elipse"/>
          <p:cNvSpPr/>
          <p:nvPr/>
        </p:nvSpPr>
        <p:spPr>
          <a:xfrm>
            <a:off x="1961330" y="4149080"/>
            <a:ext cx="325874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38 Conector recto de flecha"/>
          <p:cNvCxnSpPr>
            <a:stCxn id="32" idx="4"/>
            <a:endCxn id="34" idx="0"/>
          </p:cNvCxnSpPr>
          <p:nvPr/>
        </p:nvCxnSpPr>
        <p:spPr>
          <a:xfrm rot="5400000">
            <a:off x="3050641" y="4257092"/>
            <a:ext cx="360040" cy="720080"/>
          </a:xfrm>
          <a:prstGeom prst="curvedConnector3">
            <a:avLst>
              <a:gd name="adj1" fmla="val 50000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1241250" y="4797152"/>
            <a:ext cx="325874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squina doblada"/>
          <p:cNvSpPr/>
          <p:nvPr/>
        </p:nvSpPr>
        <p:spPr>
          <a:xfrm>
            <a:off x="6171794" y="3753032"/>
            <a:ext cx="2648678" cy="33100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Definición de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default</a:t>
            </a:r>
          </a:p>
        </p:txBody>
      </p:sp>
      <p:cxnSp>
        <p:nvCxnSpPr>
          <p:cNvPr id="15" name="14 Conector recto de flecha"/>
          <p:cNvCxnSpPr>
            <a:stCxn id="14" idx="1"/>
            <a:endCxn id="32" idx="6"/>
          </p:cNvCxnSpPr>
          <p:nvPr/>
        </p:nvCxnSpPr>
        <p:spPr>
          <a:xfrm flipH="1">
            <a:off x="5220072" y="3918535"/>
            <a:ext cx="951722" cy="374561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squina doblada"/>
          <p:cNvSpPr/>
          <p:nvPr/>
        </p:nvSpPr>
        <p:spPr>
          <a:xfrm>
            <a:off x="5445021" y="5517232"/>
            <a:ext cx="2648678" cy="33100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Asociación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con XSD</a:t>
            </a:r>
          </a:p>
        </p:txBody>
      </p:sp>
      <p:cxnSp>
        <p:nvCxnSpPr>
          <p:cNvPr id="19" name="18 Conector recto de flecha"/>
          <p:cNvCxnSpPr>
            <a:stCxn id="18" idx="1"/>
            <a:endCxn id="34" idx="5"/>
          </p:cNvCxnSpPr>
          <p:nvPr/>
        </p:nvCxnSpPr>
        <p:spPr>
          <a:xfrm flipH="1" flipV="1">
            <a:off x="4022760" y="5043003"/>
            <a:ext cx="1422261" cy="639732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5460664" y="5043003"/>
            <a:ext cx="1055552" cy="474229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4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07991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s-ES" sz="1800" dirty="0" smtClean="0"/>
              <a:t>Podría suceder que en un XML, hayan etiquetas que se validan con distintos esquemas. En ese caso se distinguen a través del uso de </a:t>
            </a:r>
            <a:r>
              <a:rPr lang="es-ES" sz="1800" dirty="0" err="1" smtClean="0">
                <a:solidFill>
                  <a:srgbClr val="960F68"/>
                </a:solidFill>
              </a:rPr>
              <a:t>namespaces</a:t>
            </a:r>
            <a:r>
              <a:rPr lang="es-ES" sz="1800" dirty="0" smtClean="0"/>
              <a:t>.</a:t>
            </a:r>
          </a:p>
          <a:p>
            <a:pPr marL="285750" indent="-285750" algn="just">
              <a:spcBef>
                <a:spcPts val="600"/>
              </a:spcBef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/>
              <a:t>Namespace</a:t>
            </a:r>
            <a:r>
              <a:rPr lang="es-ES" sz="1800" dirty="0" smtClean="0"/>
              <a:t>: un identificador (URI), un prefijo y un XSD asociado.</a:t>
            </a:r>
            <a:endParaRPr lang="es-E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validación y </a:t>
            </a:r>
            <a:r>
              <a:rPr lang="es-ES" dirty="0" err="1"/>
              <a:t>namespace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err="1" smtClean="0"/>
              <a:t>namespaces</a:t>
            </a:r>
            <a:endParaRPr lang="es-E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8172" y="3267552"/>
            <a:ext cx="6552728" cy="2893100"/>
          </a:xfrm>
          <a:prstGeom prst="rect">
            <a:avLst/>
          </a:prstGeom>
          <a:solidFill>
            <a:srgbClr val="EAEAEA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0"/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n:emple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xmlns:n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://</a:t>
            </a:r>
            <a:r>
              <a:rPr lang="es-ES" sz="1400" b="1" kern="0" dirty="0" err="1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www.example.com</a:t>
            </a: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/nombre"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2E24F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400" b="1" kern="0" dirty="0" err="1" smtClean="0">
                <a:solidFill>
                  <a:srgbClr val="960F68"/>
                </a:solidFill>
                <a:latin typeface="Courier New" pitchFamily="49" charset="0"/>
                <a:cs typeface="Courier New" pitchFamily="49" charset="0"/>
              </a:rPr>
              <a:t>xmlns:d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http://</a:t>
            </a:r>
            <a:r>
              <a:rPr lang="es-ES" sz="1400" b="1" kern="0" dirty="0" err="1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www.example.com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/direccion"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2E24F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xmlns:xsi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"http://www.w3.org/2001/XMLSchema-instance"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http://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www.example.com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/nombre nombreSchema.xsd</a:t>
            </a:r>
          </a:p>
          <a:p>
            <a:pPr lvl="0"/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       http</a:t>
            </a:r>
            <a:r>
              <a:rPr lang="es-ES" sz="14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s-ES" sz="1400" b="1" kern="0" dirty="0" err="1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www.example.com</a:t>
            </a:r>
            <a:r>
              <a:rPr lang="es-ES" sz="1400" b="1" kern="0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/direccion direccSchema.xsd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2E24F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titulo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"Sr."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n:nombre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Juan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n:nombre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&lt;n:apel1&gt;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Pérez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&lt;/n:apel1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4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:calle&gt;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Mayor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d:calle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4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400" b="1" kern="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d:numero</a:t>
            </a:r>
            <a:r>
              <a:rPr lang="es-ES" sz="14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4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52</a:t>
            </a:r>
            <a:r>
              <a:rPr lang="es-ES" sz="14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b="1" kern="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d:numero</a:t>
            </a:r>
            <a:r>
              <a:rPr lang="es-ES" sz="14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n:emple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7 Cerrar llave"/>
          <p:cNvSpPr/>
          <p:nvPr/>
        </p:nvSpPr>
        <p:spPr>
          <a:xfrm>
            <a:off x="4119632" y="5038263"/>
            <a:ext cx="224904" cy="406753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errar llave"/>
          <p:cNvSpPr/>
          <p:nvPr/>
        </p:nvSpPr>
        <p:spPr>
          <a:xfrm>
            <a:off x="4470792" y="5465336"/>
            <a:ext cx="224904" cy="406753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2615744" y="3509100"/>
            <a:ext cx="28803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1373822" y="4991760"/>
            <a:ext cx="28803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38 Conector recto de flecha"/>
          <p:cNvCxnSpPr>
            <a:stCxn id="20" idx="2"/>
            <a:endCxn id="22" idx="1"/>
          </p:cNvCxnSpPr>
          <p:nvPr/>
        </p:nvCxnSpPr>
        <p:spPr>
          <a:xfrm rot="10800000" flipV="1">
            <a:off x="1416004" y="3653115"/>
            <a:ext cx="1199741" cy="1380825"/>
          </a:xfrm>
          <a:prstGeom prst="curvedConnector2">
            <a:avLst/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lipse"/>
          <p:cNvSpPr/>
          <p:nvPr/>
        </p:nvSpPr>
        <p:spPr>
          <a:xfrm>
            <a:off x="2327712" y="3716824"/>
            <a:ext cx="28803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1373822" y="5404024"/>
            <a:ext cx="288032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8 Conector recto de flecha"/>
          <p:cNvCxnSpPr>
            <a:stCxn id="32" idx="2"/>
            <a:endCxn id="33" idx="0"/>
          </p:cNvCxnSpPr>
          <p:nvPr/>
        </p:nvCxnSpPr>
        <p:spPr>
          <a:xfrm rot="10800000" flipV="1">
            <a:off x="1517838" y="3860840"/>
            <a:ext cx="809874" cy="1543184"/>
          </a:xfrm>
          <a:prstGeom prst="curvedConnector2">
            <a:avLst/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Esquina doblada"/>
          <p:cNvSpPr/>
          <p:nvPr/>
        </p:nvSpPr>
        <p:spPr>
          <a:xfrm>
            <a:off x="3554172" y="5915869"/>
            <a:ext cx="5204960" cy="590583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Nomenclatura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schemaLocation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:</a:t>
            </a:r>
          </a:p>
          <a:p>
            <a:endParaRPr lang="es-ES" sz="1600" dirty="0" smtClean="0">
              <a:solidFill>
                <a:srgbClr val="321935"/>
              </a:solidFill>
              <a:latin typeface="Arial Narrow" pitchFamily="34" charset="0"/>
            </a:endParaRPr>
          </a:p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namespace1 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xsd1(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path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o URI)</a:t>
            </a:r>
          </a:p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namespace2  xsd2(</a:t>
            </a:r>
            <a:r>
              <a:rPr lang="es-ES" sz="1600" dirty="0" err="1" smtClean="0">
                <a:solidFill>
                  <a:srgbClr val="321935"/>
                </a:solidFill>
                <a:latin typeface="Arial Narrow" pitchFamily="34" charset="0"/>
              </a:rPr>
              <a:t>path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o URI)</a:t>
            </a:r>
          </a:p>
        </p:txBody>
      </p:sp>
      <p:sp>
        <p:nvSpPr>
          <p:cNvPr id="24" name="23 Esquina doblada"/>
          <p:cNvSpPr/>
          <p:nvPr/>
        </p:nvSpPr>
        <p:spPr>
          <a:xfrm>
            <a:off x="446911" y="3860840"/>
            <a:ext cx="1070927" cy="82346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Prefijos se asocian a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25" name="24 Esquina doblada"/>
          <p:cNvSpPr/>
          <p:nvPr/>
        </p:nvSpPr>
        <p:spPr>
          <a:xfrm>
            <a:off x="7102948" y="4343527"/>
            <a:ext cx="1656184" cy="585703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Namespaces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se asocian a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schemas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26" name="25 Esquina doblada"/>
          <p:cNvSpPr/>
          <p:nvPr/>
        </p:nvSpPr>
        <p:spPr>
          <a:xfrm>
            <a:off x="5148064" y="5079936"/>
            <a:ext cx="2782976" cy="32408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Cumplen con nombreSchema.xsd</a:t>
            </a:r>
          </a:p>
        </p:txBody>
      </p:sp>
      <p:sp>
        <p:nvSpPr>
          <p:cNvPr id="27" name="26 Esquina doblada"/>
          <p:cNvSpPr/>
          <p:nvPr/>
        </p:nvSpPr>
        <p:spPr>
          <a:xfrm>
            <a:off x="5148064" y="5507009"/>
            <a:ext cx="2782976" cy="32408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Cumplen con direccSchema.xsd</a:t>
            </a:r>
          </a:p>
        </p:txBody>
      </p:sp>
      <p:cxnSp>
        <p:nvCxnSpPr>
          <p:cNvPr id="29" name="28 Conector recto de flecha"/>
          <p:cNvCxnSpPr>
            <a:stCxn id="27" idx="1"/>
            <a:endCxn id="17" idx="1"/>
          </p:cNvCxnSpPr>
          <p:nvPr/>
        </p:nvCxnSpPr>
        <p:spPr>
          <a:xfrm flipH="1" flipV="1">
            <a:off x="4695696" y="5668713"/>
            <a:ext cx="452368" cy="34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6" idx="1"/>
            <a:endCxn id="8" idx="1"/>
          </p:cNvCxnSpPr>
          <p:nvPr/>
        </p:nvCxnSpPr>
        <p:spPr>
          <a:xfrm flipH="1" flipV="1">
            <a:off x="4344536" y="5241640"/>
            <a:ext cx="803528" cy="34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5" idx="2"/>
          </p:cNvCxnSpPr>
          <p:nvPr/>
        </p:nvCxnSpPr>
        <p:spPr>
          <a:xfrm>
            <a:off x="7931040" y="4929230"/>
            <a:ext cx="0" cy="990789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>
            <a:off x="4583244" y="4308897"/>
            <a:ext cx="864096" cy="431840"/>
          </a:xfrm>
          <a:prstGeom prst="arc">
            <a:avLst>
              <a:gd name="adj1" fmla="val 11877053"/>
              <a:gd name="adj2" fmla="val 20938059"/>
            </a:avLst>
          </a:prstGeom>
          <a:ln w="15875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15</a:t>
            </a:fld>
            <a:endParaRPr lang="es-ES" dirty="0"/>
          </a:p>
        </p:txBody>
      </p:sp>
      <p:cxnSp>
        <p:nvCxnSpPr>
          <p:cNvPr id="31" name="30 Conector recto de flecha"/>
          <p:cNvCxnSpPr>
            <a:stCxn id="24" idx="2"/>
          </p:cNvCxnSpPr>
          <p:nvPr/>
        </p:nvCxnSpPr>
        <p:spPr>
          <a:xfrm>
            <a:off x="982375" y="4684305"/>
            <a:ext cx="349265" cy="557675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 animBg="1"/>
      <p:bldP spid="22" grpId="0" animBg="1"/>
      <p:bldP spid="32" grpId="0" animBg="1"/>
      <p:bldP spid="33" grpId="0" animBg="1"/>
      <p:bldP spid="5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Se refiere a </a:t>
            </a:r>
            <a:r>
              <a:rPr lang="es-ES" sz="1800" dirty="0">
                <a:solidFill>
                  <a:srgbClr val="960F68"/>
                </a:solidFill>
              </a:rPr>
              <a:t>interpretar</a:t>
            </a:r>
            <a:r>
              <a:rPr lang="es-ES" sz="1800" dirty="0"/>
              <a:t> los datos de un documento </a:t>
            </a:r>
            <a:r>
              <a:rPr lang="es-ES" sz="1800" dirty="0" smtClean="0"/>
              <a:t>XML.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 extraen </a:t>
            </a:r>
            <a:r>
              <a:rPr lang="es-ES" sz="1800" dirty="0"/>
              <a:t>los datos y </a:t>
            </a:r>
            <a:r>
              <a:rPr lang="es-ES" sz="1800" dirty="0" smtClean="0"/>
              <a:t>se convierten a un objeto para </a:t>
            </a:r>
            <a:r>
              <a:rPr lang="es-ES" sz="1800" dirty="0"/>
              <a:t>que la información pueda ser procesada según las </a:t>
            </a:r>
            <a:r>
              <a:rPr lang="es-ES" sz="1800" dirty="0" smtClean="0"/>
              <a:t>necesidades.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Tipos de </a:t>
            </a:r>
            <a:r>
              <a:rPr lang="es-ES" sz="1800" dirty="0" err="1" smtClean="0">
                <a:solidFill>
                  <a:schemeClr val="bg2"/>
                </a:solidFill>
              </a:rPr>
              <a:t>parser</a:t>
            </a:r>
            <a:r>
              <a:rPr lang="es-ES" sz="1800" dirty="0" smtClean="0">
                <a:solidFill>
                  <a:schemeClr val="bg2"/>
                </a:solidFill>
              </a:rPr>
              <a:t>: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SAX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(Simple API 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XML)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DOM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Model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23900" lvl="1" indent="-36830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StAX</a:t>
            </a:r>
            <a:r>
              <a:rPr lang="es-ES" sz="18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Streaming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API 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XML)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 y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concepto de XML </a:t>
            </a:r>
            <a:r>
              <a:rPr lang="es-ES" sz="2000" dirty="0" err="1" smtClean="0"/>
              <a:t>parsing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Carga la </a:t>
            </a:r>
            <a:r>
              <a:rPr lang="es-ES" sz="1800" dirty="0" smtClean="0"/>
              <a:t>estructura de árbol </a:t>
            </a:r>
            <a:r>
              <a:rPr lang="es-ES" sz="1800" dirty="0"/>
              <a:t>del documento en </a:t>
            </a:r>
            <a:r>
              <a:rPr lang="es-ES" sz="1800" dirty="0" smtClean="0"/>
              <a:t>memoria, </a:t>
            </a:r>
            <a:r>
              <a:rPr lang="es-ES" sz="1800" dirty="0"/>
              <a:t>antes de </a:t>
            </a:r>
            <a:r>
              <a:rPr lang="es-ES" sz="1800" dirty="0" smtClean="0"/>
              <a:t>manipular </a:t>
            </a:r>
            <a:r>
              <a:rPr lang="es-ES" sz="1800" dirty="0"/>
              <a:t>la información contenida en el </a:t>
            </a:r>
            <a:r>
              <a:rPr lang="es-ES" sz="1800" dirty="0" smtClean="0"/>
              <a:t>XML.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Bidireccional: puede </a:t>
            </a:r>
            <a:r>
              <a:rPr lang="es-ES" sz="1800" dirty="0"/>
              <a:t>ser usada para la generación de documentos XML, ya que el documento entero se encuentra disponible en la memoria.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 y </a:t>
            </a:r>
            <a:r>
              <a:rPr lang="es-ES" dirty="0" err="1" smtClean="0"/>
              <a:t>binding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err="1" smtClean="0"/>
              <a:t>parsing</a:t>
            </a:r>
            <a:r>
              <a:rPr lang="es-ES" sz="2000" dirty="0" smtClean="0"/>
              <a:t> con DOM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2483768" y="5093195"/>
            <a:ext cx="131152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1600" dirty="0" err="1" smtClean="0"/>
              <a:t>Document</a:t>
            </a:r>
            <a:endParaRPr lang="es-ES" sz="1600" dirty="0" smtClean="0"/>
          </a:p>
          <a:p>
            <a:pPr algn="ctr">
              <a:defRPr/>
            </a:pPr>
            <a:r>
              <a:rPr lang="es-ES" sz="1600" dirty="0" err="1" smtClean="0"/>
              <a:t>Builder</a:t>
            </a:r>
            <a:endParaRPr lang="es-ES" sz="1600" dirty="0"/>
          </a:p>
        </p:txBody>
      </p:sp>
      <p:sp>
        <p:nvSpPr>
          <p:cNvPr id="6" name="5 Esquina doblada"/>
          <p:cNvSpPr/>
          <p:nvPr/>
        </p:nvSpPr>
        <p:spPr bwMode="auto">
          <a:xfrm>
            <a:off x="683568" y="5093195"/>
            <a:ext cx="1395511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1600" dirty="0"/>
              <a:t>XML </a:t>
            </a:r>
            <a:r>
              <a:rPr lang="es-ES" sz="1600" dirty="0" err="1"/>
              <a:t>Document</a:t>
            </a:r>
            <a:endParaRPr lang="es-ES" sz="1600" dirty="0"/>
          </a:p>
        </p:txBody>
      </p:sp>
      <p:sp>
        <p:nvSpPr>
          <p:cNvPr id="7" name="6 Rectángulo"/>
          <p:cNvSpPr/>
          <p:nvPr/>
        </p:nvSpPr>
        <p:spPr bwMode="auto">
          <a:xfrm>
            <a:off x="2483768" y="3735883"/>
            <a:ext cx="131152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1600" dirty="0" err="1" smtClean="0"/>
              <a:t>Document</a:t>
            </a:r>
            <a:endParaRPr lang="es-ES" sz="1600" dirty="0" smtClean="0"/>
          </a:p>
          <a:p>
            <a:pPr algn="ctr">
              <a:defRPr/>
            </a:pPr>
            <a:r>
              <a:rPr lang="es-ES" sz="1600" dirty="0" err="1" smtClean="0"/>
              <a:t>Builder</a:t>
            </a:r>
            <a:endParaRPr lang="es-ES" sz="1600" dirty="0"/>
          </a:p>
          <a:p>
            <a:pPr algn="ctr">
              <a:defRPr/>
            </a:pPr>
            <a:r>
              <a:rPr lang="es-ES" sz="1600" dirty="0" err="1"/>
              <a:t>Factory</a:t>
            </a:r>
            <a:endParaRPr lang="es-ES" sz="1600" dirty="0"/>
          </a:p>
        </p:txBody>
      </p:sp>
      <p:cxnSp>
        <p:nvCxnSpPr>
          <p:cNvPr id="8" name="7 Conector recto de flecha"/>
          <p:cNvCxnSpPr>
            <a:stCxn id="7" idx="2"/>
            <a:endCxn id="5" idx="0"/>
          </p:cNvCxnSpPr>
          <p:nvPr/>
        </p:nvCxnSpPr>
        <p:spPr bwMode="auto">
          <a:xfrm>
            <a:off x="3139529" y="4650283"/>
            <a:ext cx="0" cy="442912"/>
          </a:xfrm>
          <a:prstGeom prst="straightConnector1">
            <a:avLst/>
          </a:prstGeom>
          <a:ln>
            <a:solidFill>
              <a:srgbClr val="960F68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3"/>
            <a:endCxn id="5" idx="1"/>
          </p:cNvCxnSpPr>
          <p:nvPr/>
        </p:nvCxnSpPr>
        <p:spPr bwMode="auto">
          <a:xfrm>
            <a:off x="2079079" y="5550395"/>
            <a:ext cx="404689" cy="0"/>
          </a:xfrm>
          <a:prstGeom prst="straightConnector1">
            <a:avLst/>
          </a:prstGeom>
          <a:ln>
            <a:solidFill>
              <a:srgbClr val="960F68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 bwMode="auto">
          <a:xfrm>
            <a:off x="4238203" y="3721596"/>
            <a:ext cx="4078213" cy="2803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s-ES" sz="1600" dirty="0"/>
              <a:t>Estructura de Memoria de DOM </a:t>
            </a:r>
          </a:p>
        </p:txBody>
      </p:sp>
      <p:sp>
        <p:nvSpPr>
          <p:cNvPr id="11" name="13 Elipse"/>
          <p:cNvSpPr>
            <a:spLocks noChangeArrowheads="1"/>
          </p:cNvSpPr>
          <p:nvPr/>
        </p:nvSpPr>
        <p:spPr bwMode="auto">
          <a:xfrm>
            <a:off x="5741242" y="4150220"/>
            <a:ext cx="1069852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sp>
        <p:nvSpPr>
          <p:cNvPr id="12" name="14 Elipse"/>
          <p:cNvSpPr>
            <a:spLocks noChangeArrowheads="1"/>
          </p:cNvSpPr>
          <p:nvPr/>
        </p:nvSpPr>
        <p:spPr bwMode="auto">
          <a:xfrm>
            <a:off x="5741242" y="4936033"/>
            <a:ext cx="1069852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sp>
        <p:nvSpPr>
          <p:cNvPr id="13" name="15 Elipse"/>
          <p:cNvSpPr>
            <a:spLocks noChangeArrowheads="1"/>
          </p:cNvSpPr>
          <p:nvPr/>
        </p:nvSpPr>
        <p:spPr bwMode="auto">
          <a:xfrm>
            <a:off x="5741242" y="5721845"/>
            <a:ext cx="1069852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sp>
        <p:nvSpPr>
          <p:cNvPr id="15" name="17 Elipse"/>
          <p:cNvSpPr>
            <a:spLocks noChangeArrowheads="1"/>
          </p:cNvSpPr>
          <p:nvPr/>
        </p:nvSpPr>
        <p:spPr bwMode="auto">
          <a:xfrm>
            <a:off x="7020272" y="4936033"/>
            <a:ext cx="1069852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sp>
        <p:nvSpPr>
          <p:cNvPr id="16" name="18 Elipse"/>
          <p:cNvSpPr>
            <a:spLocks noChangeArrowheads="1"/>
          </p:cNvSpPr>
          <p:nvPr/>
        </p:nvSpPr>
        <p:spPr bwMode="auto">
          <a:xfrm>
            <a:off x="4452514" y="4936033"/>
            <a:ext cx="1069853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sp>
        <p:nvSpPr>
          <p:cNvPr id="17" name="19 Elipse"/>
          <p:cNvSpPr>
            <a:spLocks noChangeArrowheads="1"/>
          </p:cNvSpPr>
          <p:nvPr/>
        </p:nvSpPr>
        <p:spPr bwMode="auto">
          <a:xfrm>
            <a:off x="4452514" y="5721845"/>
            <a:ext cx="1069853" cy="714375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960F6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1400"/>
              <a:t>Object</a:t>
            </a:r>
          </a:p>
        </p:txBody>
      </p:sp>
      <p:cxnSp>
        <p:nvCxnSpPr>
          <p:cNvPr id="20" name="19 Conector recto de flecha"/>
          <p:cNvCxnSpPr>
            <a:stCxn id="5" idx="3"/>
            <a:endCxn id="10" idx="1"/>
          </p:cNvCxnSpPr>
          <p:nvPr/>
        </p:nvCxnSpPr>
        <p:spPr bwMode="auto">
          <a:xfrm flipV="1">
            <a:off x="3795290" y="5123470"/>
            <a:ext cx="442913" cy="426925"/>
          </a:xfrm>
          <a:prstGeom prst="straightConnector1">
            <a:avLst/>
          </a:prstGeom>
          <a:ln>
            <a:solidFill>
              <a:srgbClr val="960F68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1" idx="4"/>
            <a:endCxn id="12" idx="0"/>
          </p:cNvCxnSpPr>
          <p:nvPr/>
        </p:nvCxnSpPr>
        <p:spPr bwMode="auto">
          <a:xfrm>
            <a:off x="6276168" y="4864595"/>
            <a:ext cx="0" cy="71438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2" idx="6"/>
            <a:endCxn id="15" idx="2"/>
          </p:cNvCxnSpPr>
          <p:nvPr/>
        </p:nvCxnSpPr>
        <p:spPr bwMode="auto">
          <a:xfrm>
            <a:off x="6811094" y="5293221"/>
            <a:ext cx="209178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2" idx="4"/>
            <a:endCxn id="13" idx="0"/>
          </p:cNvCxnSpPr>
          <p:nvPr/>
        </p:nvCxnSpPr>
        <p:spPr bwMode="auto">
          <a:xfrm>
            <a:off x="6276168" y="5650408"/>
            <a:ext cx="0" cy="71437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6" idx="4"/>
            <a:endCxn id="17" idx="0"/>
          </p:cNvCxnSpPr>
          <p:nvPr/>
        </p:nvCxnSpPr>
        <p:spPr bwMode="auto">
          <a:xfrm>
            <a:off x="4987441" y="5650408"/>
            <a:ext cx="0" cy="71437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48 Forma"/>
          <p:cNvCxnSpPr>
            <a:cxnSpLocks noChangeShapeType="1"/>
            <a:stCxn id="11" idx="2"/>
            <a:endCxn id="16" idx="0"/>
          </p:cNvCxnSpPr>
          <p:nvPr/>
        </p:nvCxnSpPr>
        <p:spPr bwMode="auto">
          <a:xfrm rot="10800000" flipV="1">
            <a:off x="4987442" y="4507407"/>
            <a:ext cx="753801" cy="428625"/>
          </a:xfrm>
          <a:prstGeom prst="bentConnector2">
            <a:avLst/>
          </a:prstGeom>
          <a:noFill/>
          <a:ln w="9525" algn="ctr">
            <a:solidFill>
              <a:srgbClr val="960F68"/>
            </a:solidFill>
            <a:round/>
            <a:headEnd/>
            <a:tailEnd/>
          </a:ln>
        </p:spPr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4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/>
              <a:t>Resumen del ejercicio: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Crear un XSD con una definición básica de elementos y atributos.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Crear un XML que es válido según el XSD.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Agregar características al XSD, y ajustar el XML para que las cumpla.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Crear otro XSD, e importarlo en el primero.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Crear otro XML, que utiliza los elementos del XSD importado.</a:t>
            </a:r>
          </a:p>
          <a:p>
            <a:endParaRPr lang="es-E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y </a:t>
            </a:r>
            <a:r>
              <a:rPr lang="es-ES" dirty="0" err="1" smtClean="0"/>
              <a:t>namespace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Ejercicio práctico: </a:t>
            </a:r>
            <a:r>
              <a:rPr lang="es-ES" sz="2000" dirty="0"/>
              <a:t>Validación de un XML con un XSD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132856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Importar en Eclipse el proyecto Java llamado </a:t>
            </a:r>
            <a:r>
              <a:rPr lang="es-ES" sz="1600" dirty="0" err="1" smtClean="0">
                <a:solidFill>
                  <a:srgbClr val="960F68"/>
                </a:solidFill>
              </a:rPr>
              <a:t>cp-xml-xsd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crear el siguiente </a:t>
            </a:r>
            <a:r>
              <a:rPr lang="es-ES" sz="1600" dirty="0" err="1" smtClean="0">
                <a:solidFill>
                  <a:schemeClr val="bg2"/>
                </a:solidFill>
              </a:rPr>
              <a:t>sch</a:t>
            </a:r>
            <a:r>
              <a:rPr lang="es-ES" sz="1600" dirty="0" err="1" smtClean="0"/>
              <a:t>ema</a:t>
            </a:r>
            <a:r>
              <a:rPr lang="es-ES" sz="1600" dirty="0" smtClean="0">
                <a:solidFill>
                  <a:schemeClr val="bg2"/>
                </a:solidFill>
              </a:rPr>
              <a:t> con el nombre basic-employee.xsd: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</a:t>
            </a:r>
            <a:r>
              <a:rPr lang="es-ES" sz="2000" dirty="0" smtClean="0"/>
              <a:t>práctico: Validación de un XML con un XSD</a:t>
            </a:r>
            <a:endParaRPr lang="es-ES" sz="20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4851"/>
              </p:ext>
            </p:extLst>
          </p:nvPr>
        </p:nvGraphicFramePr>
        <p:xfrm>
          <a:off x="395536" y="2780928"/>
          <a:ext cx="5184576" cy="4023360"/>
        </p:xfrm>
        <a:graphic>
          <a:graphicData uri="http://schemas.openxmlformats.org/drawingml/2006/table">
            <a:tbl>
              <a:tblPr/>
              <a:tblGrid>
                <a:gridCol w="5184576"/>
              </a:tblGrid>
              <a:tr h="3600400"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&lt;?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xml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version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"1.0"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encoding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"UTF-8"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?&gt;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xsd:schema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xmlns:xsd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"http://www.w3.org/2001/XMLSchema"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employee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xsd:all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"id"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xsd:int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"address"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"Address"</a:t>
                      </a:r>
                      <a:r>
                        <a:rPr lang="en-U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"email"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</a:p>
                    <a:p>
                      <a:pPr algn="l"/>
                      <a:r>
                        <a:rPr lang="es-ES" sz="1100" dirty="0" smtClean="0">
                          <a:latin typeface="Courier New"/>
                        </a:rPr>
                        <a:t>                    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minOccurs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"0"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maxOccurs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"1"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hire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-date"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xsd:date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"salary"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xsd:double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xsd:all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Address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xsd:sequence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1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street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  <a:r>
                        <a:rPr lang="es-ES" sz="11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s-E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  <a:r>
                        <a:rPr lang="es-E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"number"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xsd:int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"city"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xsd:sequence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xsd:attribute</a:t>
                      </a:r>
                      <a:r>
                        <a:rPr lang="en-US" sz="11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"type" </a:t>
                      </a:r>
                      <a:r>
                        <a:rPr lang="en-US" sz="11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1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1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n-US" sz="11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  <a:r>
                        <a:rPr lang="en-US" sz="11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1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xsd:schema</a:t>
                      </a:r>
                      <a:r>
                        <a:rPr lang="es-ES" sz="11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</a:txBody>
                  <a:tcPr marL="89535" marR="895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errar llave"/>
          <p:cNvSpPr/>
          <p:nvPr/>
        </p:nvSpPr>
        <p:spPr>
          <a:xfrm>
            <a:off x="5220072" y="3645024"/>
            <a:ext cx="432048" cy="1152128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4747384" y="39745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236104" y="532152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17" name="16 Conector recto de flecha"/>
          <p:cNvCxnSpPr>
            <a:stCxn id="15" idx="3"/>
            <a:endCxn id="16" idx="3"/>
          </p:cNvCxnSpPr>
          <p:nvPr/>
        </p:nvCxnSpPr>
        <p:spPr>
          <a:xfrm flipH="1">
            <a:off x="3380120" y="4046592"/>
            <a:ext cx="1511280" cy="1346944"/>
          </a:xfrm>
          <a:prstGeom prst="bentConnector3">
            <a:avLst>
              <a:gd name="adj1" fmla="val -15126"/>
            </a:avLst>
          </a:prstGeom>
          <a:ln w="19050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errar llave"/>
          <p:cNvSpPr/>
          <p:nvPr/>
        </p:nvSpPr>
        <p:spPr>
          <a:xfrm>
            <a:off x="5220072" y="5632956"/>
            <a:ext cx="432048" cy="926296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stCxn id="19" idx="1"/>
          </p:cNvCxnSpPr>
          <p:nvPr/>
        </p:nvCxnSpPr>
        <p:spPr>
          <a:xfrm flipH="1">
            <a:off x="1788608" y="3270313"/>
            <a:ext cx="4367568" cy="256658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squina doblada"/>
          <p:cNvSpPr/>
          <p:nvPr/>
        </p:nvSpPr>
        <p:spPr>
          <a:xfrm>
            <a:off x="6156176" y="2972700"/>
            <a:ext cx="1944216" cy="59522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rgbClr val="321935"/>
                </a:solidFill>
                <a:latin typeface="Arial Narrow" pitchFamily="34" charset="0"/>
              </a:rPr>
              <a:t>all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: En el XML pueden seguir cualquier orden.</a:t>
            </a:r>
          </a:p>
        </p:txBody>
      </p:sp>
      <p:sp>
        <p:nvSpPr>
          <p:cNvPr id="24" name="23 Esquina doblada"/>
          <p:cNvSpPr/>
          <p:nvPr/>
        </p:nvSpPr>
        <p:spPr>
          <a:xfrm>
            <a:off x="6179425" y="3923475"/>
            <a:ext cx="1872208" cy="59522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Datos del empleado, de distintos tipos. </a:t>
            </a:r>
          </a:p>
        </p:txBody>
      </p:sp>
      <p:cxnSp>
        <p:nvCxnSpPr>
          <p:cNvPr id="30" name="29 Conector recto de flecha"/>
          <p:cNvCxnSpPr>
            <a:stCxn id="24" idx="1"/>
            <a:endCxn id="6" idx="1"/>
          </p:cNvCxnSpPr>
          <p:nvPr/>
        </p:nvCxnSpPr>
        <p:spPr>
          <a:xfrm flipH="1">
            <a:off x="5652120" y="4221088"/>
            <a:ext cx="527305" cy="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32" idx="1"/>
          </p:cNvCxnSpPr>
          <p:nvPr/>
        </p:nvCxnSpPr>
        <p:spPr>
          <a:xfrm flipH="1">
            <a:off x="2019719" y="5465544"/>
            <a:ext cx="4136457" cy="9119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squina doblada"/>
          <p:cNvSpPr/>
          <p:nvPr/>
        </p:nvSpPr>
        <p:spPr>
          <a:xfrm>
            <a:off x="6156176" y="5167931"/>
            <a:ext cx="2448272" cy="59522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rgbClr val="321935"/>
                </a:solidFill>
                <a:latin typeface="Arial Narrow" pitchFamily="34" charset="0"/>
              </a:rPr>
              <a:t>sequence</a:t>
            </a:r>
            <a:r>
              <a:rPr lang="es-ES" sz="1600" b="1" dirty="0">
                <a:solidFill>
                  <a:srgbClr val="321935"/>
                </a:solidFill>
                <a:latin typeface="Arial Narrow" pitchFamily="34" charset="0"/>
              </a:rPr>
              <a:t>: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En el XML deben seguir orden establecido.</a:t>
            </a:r>
          </a:p>
        </p:txBody>
      </p:sp>
      <p:sp>
        <p:nvSpPr>
          <p:cNvPr id="36" name="35 Esquina doblada"/>
          <p:cNvSpPr/>
          <p:nvPr/>
        </p:nvSpPr>
        <p:spPr>
          <a:xfrm>
            <a:off x="6179425" y="5949280"/>
            <a:ext cx="1872208" cy="366142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Datos de la dirección</a:t>
            </a:r>
          </a:p>
        </p:txBody>
      </p:sp>
      <p:cxnSp>
        <p:nvCxnSpPr>
          <p:cNvPr id="37" name="36 Conector recto de flecha"/>
          <p:cNvCxnSpPr>
            <a:stCxn id="36" idx="1"/>
            <a:endCxn id="29" idx="1"/>
          </p:cNvCxnSpPr>
          <p:nvPr/>
        </p:nvCxnSpPr>
        <p:spPr>
          <a:xfrm flipH="1" flipV="1">
            <a:off x="5652120" y="6096104"/>
            <a:ext cx="527305" cy="36247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14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944216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b="1" dirty="0">
                <a:solidFill>
                  <a:srgbClr val="960F68"/>
                </a:solidFill>
              </a:rPr>
              <a:t>XML</a:t>
            </a:r>
            <a:r>
              <a:rPr lang="es-ES" sz="1800" dirty="0">
                <a:solidFill>
                  <a:srgbClr val="960F68"/>
                </a:solidFill>
              </a:rPr>
              <a:t> </a:t>
            </a:r>
            <a:r>
              <a:rPr lang="es-ES" sz="1800" dirty="0"/>
              <a:t>(</a:t>
            </a:r>
            <a:r>
              <a:rPr lang="es-ES" sz="1800" dirty="0" err="1"/>
              <a:t>e</a:t>
            </a:r>
            <a:r>
              <a:rPr lang="es-ES" sz="1800" dirty="0" err="1">
                <a:solidFill>
                  <a:srgbClr val="960F68"/>
                </a:solidFill>
              </a:rPr>
              <a:t>X</a:t>
            </a:r>
            <a:r>
              <a:rPr lang="es-ES" sz="1800" dirty="0" err="1"/>
              <a:t>tensible</a:t>
            </a:r>
            <a:r>
              <a:rPr lang="es-ES" sz="1800" dirty="0"/>
              <a:t> </a:t>
            </a:r>
            <a:r>
              <a:rPr lang="es-ES" sz="1800" dirty="0" err="1">
                <a:solidFill>
                  <a:srgbClr val="960F68"/>
                </a:solidFill>
              </a:rPr>
              <a:t>M</a:t>
            </a:r>
            <a:r>
              <a:rPr lang="es-ES" sz="1800" dirty="0" err="1"/>
              <a:t>arkup</a:t>
            </a:r>
            <a:r>
              <a:rPr lang="es-ES" sz="1800" dirty="0"/>
              <a:t> </a:t>
            </a:r>
            <a:r>
              <a:rPr lang="es-ES" sz="1800" dirty="0" err="1">
                <a:solidFill>
                  <a:srgbClr val="960F68"/>
                </a:solidFill>
              </a:rPr>
              <a:t>L</a:t>
            </a:r>
            <a:r>
              <a:rPr lang="es-ES" sz="1800" dirty="0" err="1"/>
              <a:t>anguage</a:t>
            </a:r>
            <a:r>
              <a:rPr lang="es-ES" sz="1800" dirty="0"/>
              <a:t>)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Metalenguaje </a:t>
            </a:r>
            <a:r>
              <a:rPr lang="es-ES" sz="1800" dirty="0"/>
              <a:t>extensible de etiquetas desarrollado por la </a:t>
            </a:r>
            <a:r>
              <a:rPr lang="es-ES" sz="1800" dirty="0">
                <a:solidFill>
                  <a:srgbClr val="960F68"/>
                </a:solidFill>
              </a:rPr>
              <a:t>W3C</a:t>
            </a:r>
            <a:r>
              <a:rPr lang="es-ES" sz="1800" dirty="0"/>
              <a:t> (</a:t>
            </a:r>
            <a:r>
              <a:rPr lang="es-ES" sz="1800" dirty="0" err="1"/>
              <a:t>World</a:t>
            </a:r>
            <a:r>
              <a:rPr lang="es-ES" sz="1800" dirty="0"/>
              <a:t> Wide Web </a:t>
            </a:r>
            <a:r>
              <a:rPr lang="es-ES" sz="1800" dirty="0" err="1"/>
              <a:t>Consortium</a:t>
            </a:r>
            <a:r>
              <a:rPr lang="es-ES" sz="1800" dirty="0"/>
              <a:t>).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una aplicación de </a:t>
            </a:r>
            <a:r>
              <a:rPr lang="es-ES" sz="1800" dirty="0">
                <a:solidFill>
                  <a:srgbClr val="960F68"/>
                </a:solidFill>
              </a:rPr>
              <a:t>SGML</a:t>
            </a:r>
            <a:r>
              <a:rPr lang="es-ES" sz="1800" dirty="0"/>
              <a:t> (Standard </a:t>
            </a:r>
            <a:r>
              <a:rPr lang="es-ES" sz="1800" dirty="0" err="1"/>
              <a:t>Generalized</a:t>
            </a:r>
            <a:r>
              <a:rPr lang="es-ES" sz="1800" dirty="0"/>
              <a:t> </a:t>
            </a:r>
            <a:r>
              <a:rPr lang="es-ES" sz="1800" dirty="0" err="1"/>
              <a:t>Markup</a:t>
            </a:r>
            <a:r>
              <a:rPr lang="es-ES" sz="1800" dirty="0"/>
              <a:t> </a:t>
            </a:r>
            <a:r>
              <a:rPr lang="es-ES" sz="1800" dirty="0" err="1"/>
              <a:t>Language</a:t>
            </a:r>
            <a:r>
              <a:rPr lang="es-ES" sz="1800" dirty="0" smtClean="0"/>
              <a:t>)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XML </a:t>
            </a:r>
            <a:r>
              <a:rPr lang="es-ES" sz="1800" dirty="0"/>
              <a:t>se propone como un estándar para el intercambio de información estructurada entre diferentes plataformas. </a:t>
            </a:r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definición de XML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395536" y="4077072"/>
            <a:ext cx="5976664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kern="1200" baseline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un lenguaje para definir estructuras de datos, abierto a cualquier estructura (independiente de la plataforma).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comprensible por un ser humano, lo que permite su edición en forma directa, a diferencia, por ejemplo, de una cadena binaria.</a:t>
            </a:r>
            <a:endParaRPr lang="es-E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01108"/>
            <a:ext cx="187220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crear un archivo con el nombre basic-employee123.xml, que sea válido según basic-employee.xsd, y que tenga los siguientes datos: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Para declar</a:t>
            </a:r>
            <a:r>
              <a:rPr lang="es-ES" sz="1600" dirty="0" smtClean="0"/>
              <a:t>ar el XSD asociado al XML, utilizar la nomenclatura sin </a:t>
            </a:r>
            <a:r>
              <a:rPr lang="es-ES" sz="1600" dirty="0" err="1" smtClean="0"/>
              <a:t>namespace</a:t>
            </a:r>
            <a:r>
              <a:rPr lang="es-ES" sz="1600" dirty="0" smtClean="0"/>
              <a:t>:</a:t>
            </a:r>
            <a:r>
              <a:rPr lang="es-ES" sz="1600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</a:t>
            </a:r>
            <a:r>
              <a:rPr lang="es-ES" sz="2000" dirty="0" smtClean="0"/>
              <a:t>práctico: Validación de un XML con un XSD</a:t>
            </a:r>
            <a:endParaRPr lang="es-E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207" y="2852935"/>
            <a:ext cx="3073761" cy="2115151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55576" y="5439251"/>
            <a:ext cx="72008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employee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xmlns:xsi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"http://www.w3.org/2001/XMLSchema-instance"</a:t>
            </a:r>
          </a:p>
          <a:p>
            <a:r>
              <a:rPr lang="es-ES" sz="1400" dirty="0">
                <a:latin typeface="Courier New"/>
              </a:rPr>
              <a:t>  </a:t>
            </a:r>
            <a:r>
              <a:rPr lang="es-ES" sz="1400" b="1" dirty="0" err="1">
                <a:solidFill>
                  <a:srgbClr val="7F007F"/>
                </a:solidFill>
                <a:latin typeface="Courier New"/>
              </a:rPr>
              <a:t>xsi:noNamespaceSchemaLocation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b="1" i="1" dirty="0">
                <a:solidFill>
                  <a:srgbClr val="2A00FF"/>
                </a:solidFill>
                <a:latin typeface="Courier New"/>
              </a:rPr>
              <a:t>"basic-employee.xsd"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id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123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id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...</a:t>
            </a:r>
            <a:endParaRPr lang="es-ES" sz="1400" dirty="0">
              <a:solidFill>
                <a:srgbClr val="00808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employee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1" name="10 Esquina doblada"/>
          <p:cNvSpPr/>
          <p:nvPr/>
        </p:nvSpPr>
        <p:spPr>
          <a:xfrm>
            <a:off x="5148064" y="3212976"/>
            <a:ext cx="3240360" cy="115212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En el XML, la fecha va en formato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yyyy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-MM-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dd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, y el separador decimal es punto. En el tipo de dirección, colocar "Trabajo"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9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Validar basic-employee123.xml, utilizando Eclipse: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r>
              <a:rPr lang="es-ES" sz="1600" dirty="0" smtClean="0"/>
              <a:t>Nota: Existen también formas programáticas de validar el XML, utilizando las librerías de </a:t>
            </a:r>
            <a:r>
              <a:rPr lang="es-ES" sz="1600" dirty="0" err="1" smtClean="0"/>
              <a:t>parsing</a:t>
            </a:r>
            <a:r>
              <a:rPr lang="es-ES" sz="1600" dirty="0" smtClean="0"/>
              <a:t> XML, como DOM.</a:t>
            </a: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</a:t>
            </a:r>
            <a:r>
              <a:rPr lang="es-ES" sz="2000" dirty="0" smtClean="0"/>
              <a:t>práctico: Validación de un XML con un XSD</a:t>
            </a:r>
            <a:endParaRPr lang="es-E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57" y="2564904"/>
            <a:ext cx="283872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Esquina doblada"/>
          <p:cNvSpPr/>
          <p:nvPr/>
        </p:nvSpPr>
        <p:spPr>
          <a:xfrm>
            <a:off x="5148064" y="2996952"/>
            <a:ext cx="3456384" cy="2160240"/>
          </a:xfrm>
          <a:prstGeom prst="foldedCorner">
            <a:avLst>
              <a:gd name="adj" fmla="val 9197"/>
            </a:avLst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Si Eclipse indica "</a:t>
            </a:r>
            <a:r>
              <a:rPr lang="en-US" sz="1600" i="1" dirty="0">
                <a:solidFill>
                  <a:srgbClr val="321935"/>
                </a:solidFill>
                <a:latin typeface="Arial Narrow" pitchFamily="34" charset="0"/>
              </a:rPr>
              <a:t>No grammar constraints (DTD or XML schema) detected for the document.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",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es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porque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no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encuentra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el XSD,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ya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sea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porque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está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mal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escrito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 o mal </a:t>
            </a:r>
            <a:r>
              <a:rPr lang="en-US" sz="1600" dirty="0" err="1">
                <a:solidFill>
                  <a:srgbClr val="321935"/>
                </a:solidFill>
                <a:latin typeface="Arial Narrow" pitchFamily="34" charset="0"/>
              </a:rPr>
              <a:t>declarado</a:t>
            </a:r>
            <a:r>
              <a:rPr lang="en-US" sz="1600" dirty="0">
                <a:solidFill>
                  <a:srgbClr val="321935"/>
                </a:solidFill>
                <a:latin typeface="Arial Narrow" pitchFamily="34" charset="0"/>
              </a:rPr>
              <a:t>.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 Si en este caso se utiliza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xsi:schemaLocation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en vez de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xsi:noNamespaceSchemaLocation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, no lo encontraría.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4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pide cambiar en el XSD el tipo de dato del atributo "</a:t>
            </a:r>
            <a:r>
              <a:rPr lang="es-ES" sz="1600" dirty="0" err="1" smtClean="0"/>
              <a:t>type</a:t>
            </a:r>
            <a:r>
              <a:rPr lang="es-ES" sz="1600" dirty="0" smtClean="0"/>
              <a:t>" de </a:t>
            </a:r>
            <a:r>
              <a:rPr lang="es-ES" sz="1600" dirty="0" err="1" smtClean="0"/>
              <a:t>Address</a:t>
            </a:r>
            <a:r>
              <a:rPr lang="es-ES" sz="1600" dirty="0" smtClean="0"/>
              <a:t>, por uno tipo enumerado, para acotar sus posibles valores a una lista predefinida: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Validar nuevamente el XML y corregir los errores que surjan a partir de este cambio de definición.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80920" cy="432048"/>
          </a:xfrm>
        </p:spPr>
        <p:txBody>
          <a:bodyPr>
            <a:normAutofit/>
          </a:bodyPr>
          <a:lstStyle/>
          <a:p>
            <a:r>
              <a:rPr lang="es-ES" dirty="0"/>
              <a:t>validación con XSD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</a:t>
            </a:r>
            <a:r>
              <a:rPr lang="es-ES" sz="2000" dirty="0" smtClean="0"/>
              <a:t>práctico: </a:t>
            </a:r>
            <a:r>
              <a:rPr lang="es-ES" sz="2000" dirty="0"/>
              <a:t>Validación de un XML con un XSD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96051" y="3127608"/>
            <a:ext cx="5688632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xsd:complexType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Address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xsd:sequence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  ...</a:t>
            </a:r>
            <a:endParaRPr lang="es-ES" sz="1400" dirty="0">
              <a:solidFill>
                <a:srgbClr val="00808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xsd:sequence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urier New"/>
              </a:rPr>
              <a:t>xsd:attribute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"type"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AddressType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xsd:complexType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xsd:simpleType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AddressType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xsd:restriction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7F007F"/>
                </a:solidFill>
                <a:latin typeface="Courier New"/>
              </a:rPr>
              <a:t>base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xsd:string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xsd:enumeration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value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"PARTICULAR" 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xsd:enumeration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value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"BUSINESS" 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xsd:restriction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xsd:simpleType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196651" y="406499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560787" y="447672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8" name="16 Conector recto de flecha"/>
          <p:cNvCxnSpPr>
            <a:stCxn id="6" idx="3"/>
            <a:endCxn id="7" idx="3"/>
          </p:cNvCxnSpPr>
          <p:nvPr/>
        </p:nvCxnSpPr>
        <p:spPr>
          <a:xfrm flipH="1">
            <a:off x="4704803" y="4137000"/>
            <a:ext cx="1635864" cy="411728"/>
          </a:xfrm>
          <a:prstGeom prst="bentConnector3">
            <a:avLst>
              <a:gd name="adj1" fmla="val -13974"/>
            </a:avLst>
          </a:prstGeom>
          <a:ln w="19050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errar llave"/>
          <p:cNvSpPr/>
          <p:nvPr/>
        </p:nvSpPr>
        <p:spPr>
          <a:xfrm>
            <a:off x="5332555" y="4847272"/>
            <a:ext cx="432048" cy="513864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squina doblada"/>
          <p:cNvSpPr/>
          <p:nvPr/>
        </p:nvSpPr>
        <p:spPr>
          <a:xfrm>
            <a:off x="6361747" y="4921133"/>
            <a:ext cx="1738645" cy="366142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Valores predefinidos</a:t>
            </a:r>
          </a:p>
        </p:txBody>
      </p:sp>
      <p:cxnSp>
        <p:nvCxnSpPr>
          <p:cNvPr id="12" name="11 Conector recto de flecha"/>
          <p:cNvCxnSpPr>
            <a:stCxn id="11" idx="1"/>
          </p:cNvCxnSpPr>
          <p:nvPr/>
        </p:nvCxnSpPr>
        <p:spPr>
          <a:xfrm flipH="1" flipV="1">
            <a:off x="5764603" y="5086081"/>
            <a:ext cx="597144" cy="18123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8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A continuación, se analiza cómo trabajar con </a:t>
            </a:r>
            <a:r>
              <a:rPr lang="es-ES" sz="1600" dirty="0" err="1" smtClean="0">
                <a:solidFill>
                  <a:srgbClr val="960F68"/>
                </a:solidFill>
              </a:rPr>
              <a:t>namespaces</a:t>
            </a:r>
            <a:r>
              <a:rPr lang="es-ES" sz="1600" dirty="0" smtClean="0">
                <a:solidFill>
                  <a:srgbClr val="960F68"/>
                </a:solidFill>
              </a:rPr>
              <a:t> </a:t>
            </a:r>
            <a:r>
              <a:rPr lang="es-ES" sz="1600" dirty="0" smtClean="0">
                <a:solidFill>
                  <a:schemeClr val="bg2"/>
                </a:solidFill>
              </a:rPr>
              <a:t>en un XSD.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copiar basic-employee.xsd en un nuevo archivo ns-employee.xsd, y declarar en la cabecera de este último un </a:t>
            </a:r>
            <a:r>
              <a:rPr lang="es-ES" sz="1600" dirty="0" err="1" smtClean="0">
                <a:solidFill>
                  <a:schemeClr val="bg2"/>
                </a:solidFill>
              </a:rPr>
              <a:t>namespace</a:t>
            </a:r>
            <a:r>
              <a:rPr lang="es-ES" sz="1600" dirty="0" smtClean="0">
                <a:solidFill>
                  <a:schemeClr val="bg2"/>
                </a:solidFill>
              </a:rPr>
              <a:t> asociado a </a:t>
            </a:r>
            <a:r>
              <a:rPr lang="es-ES" sz="1600" dirty="0" err="1" smtClean="0">
                <a:solidFill>
                  <a:schemeClr val="bg2"/>
                </a:solidFill>
              </a:rPr>
              <a:t>employee</a:t>
            </a:r>
            <a:r>
              <a:rPr lang="es-ES" sz="1600" dirty="0" smtClean="0">
                <a:solidFill>
                  <a:schemeClr val="bg2"/>
                </a:solidFill>
              </a:rPr>
              <a:t>, que incluye el nombre y el </a:t>
            </a:r>
            <a:r>
              <a:rPr lang="es-ES" sz="1600" dirty="0" err="1" smtClean="0">
                <a:solidFill>
                  <a:schemeClr val="bg2"/>
                </a:solidFill>
              </a:rPr>
              <a:t>targetNamespace</a:t>
            </a:r>
            <a:r>
              <a:rPr lang="es-ES" sz="1600" dirty="0" smtClean="0">
                <a:solidFill>
                  <a:schemeClr val="bg2"/>
                </a:solidFill>
              </a:rPr>
              <a:t>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Al incluir el </a:t>
            </a:r>
            <a:r>
              <a:rPr lang="es-ES" sz="1600" dirty="0" err="1" smtClean="0">
                <a:solidFill>
                  <a:schemeClr val="bg2"/>
                </a:solidFill>
              </a:rPr>
              <a:t>namespace</a:t>
            </a:r>
            <a:r>
              <a:rPr lang="es-ES" sz="1600" dirty="0" smtClean="0">
                <a:solidFill>
                  <a:schemeClr val="bg2"/>
                </a:solidFill>
              </a:rPr>
              <a:t>, los nombres de los tipos complejos deben ser referenciados con el </a:t>
            </a:r>
            <a:r>
              <a:rPr lang="es-ES" sz="1600" dirty="0" smtClean="0">
                <a:solidFill>
                  <a:srgbClr val="960F68"/>
                </a:solidFill>
              </a:rPr>
              <a:t>prefijo</a:t>
            </a:r>
            <a:r>
              <a:rPr lang="es-ES" sz="1600" dirty="0" smtClean="0">
                <a:solidFill>
                  <a:schemeClr val="bg2"/>
                </a:solidFill>
              </a:rPr>
              <a:t> asociado. Por lo tanto, se cambian las siguientes líneas: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</a:t>
            </a:r>
            <a:r>
              <a:rPr lang="es-ES" sz="2000" dirty="0" smtClean="0"/>
              <a:t>práctico: Validación de un XML con un XSD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719140" y="3336667"/>
            <a:ext cx="547260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xml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version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s-ES" sz="1400" i="1" dirty="0" err="1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xsd:schema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endParaRPr lang="es-E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3F7F7F"/>
                </a:solidFill>
                <a:latin typeface="Courier New"/>
              </a:rPr>
              <a:t>   </a:t>
            </a:r>
            <a:r>
              <a:rPr lang="es-ES" sz="1400" dirty="0" err="1" smtClean="0">
                <a:solidFill>
                  <a:srgbClr val="7F007F"/>
                </a:solidFill>
                <a:latin typeface="Courier New"/>
              </a:rPr>
              <a:t>xmlns:xsd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"http://www.w3.org/2001/XMLSchema" 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xmlns:emp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targetNamespace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xsd:element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i="1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s-ES" sz="1400" i="1" dirty="0" smtClean="0">
                <a:solidFill>
                  <a:srgbClr val="008080"/>
                </a:solidFill>
                <a:latin typeface="Courier New"/>
              </a:rPr>
              <a:t> ...</a:t>
            </a:r>
            <a:endParaRPr lang="es-ES" sz="1400" i="1" dirty="0">
              <a:solidFill>
                <a:srgbClr val="008080"/>
              </a:solidFill>
              <a:latin typeface="Courier New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83568" y="5642664"/>
            <a:ext cx="583264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urier New"/>
              </a:rPr>
              <a:t>xsd:element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"address"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emp:Address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...</a:t>
            </a:r>
            <a:endParaRPr lang="en-US" sz="1400" i="1" dirty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urier New"/>
              </a:rPr>
              <a:t>xsd:attribute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"type"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emp:AddressType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</p:txBody>
      </p:sp>
      <p:sp>
        <p:nvSpPr>
          <p:cNvPr id="11" name="10 Esquina doblada"/>
          <p:cNvSpPr/>
          <p:nvPr/>
        </p:nvSpPr>
        <p:spPr>
          <a:xfrm>
            <a:off x="6081084" y="3720807"/>
            <a:ext cx="3024336" cy="1076345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: 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http:/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/employee</a:t>
            </a:r>
          </a:p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prefijo: </a:t>
            </a:r>
          </a:p>
          <a:p>
            <a:r>
              <a:rPr lang="es-ES" sz="1600" dirty="0" err="1">
                <a:solidFill>
                  <a:srgbClr val="7F007F"/>
                </a:solidFill>
                <a:latin typeface="Courier New"/>
              </a:rPr>
              <a:t>emp</a:t>
            </a:r>
            <a:endParaRPr lang="es-ES" sz="1600" dirty="0">
              <a:solidFill>
                <a:srgbClr val="7F007F"/>
              </a:solidFill>
              <a:latin typeface="Courier New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819580" y="3994904"/>
            <a:ext cx="432048" cy="288032"/>
          </a:xfrm>
          <a:prstGeom prst="ellipse">
            <a:avLst/>
          </a:prstGeom>
          <a:noFill/>
          <a:ln w="12700">
            <a:solidFill>
              <a:srgbClr val="960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3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copiar basic-employee123.xml en un nuevo archivo employee123.xml, y realizar los siguientes ajustes para que sea validado con ns-employee.xsd: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Declarar el </a:t>
            </a:r>
            <a:r>
              <a:rPr lang="es-ES" sz="1600" dirty="0" err="1" smtClean="0"/>
              <a:t>namespace</a:t>
            </a:r>
            <a:r>
              <a:rPr lang="es-ES" sz="1600" dirty="0" smtClean="0"/>
              <a:t> en el </a:t>
            </a:r>
            <a:r>
              <a:rPr lang="es-ES" sz="1600" dirty="0" err="1" smtClean="0"/>
              <a:t>tag</a:t>
            </a:r>
            <a:r>
              <a:rPr lang="es-ES" sz="1600" dirty="0" smtClean="0"/>
              <a:t> raíz del XML, utilizando la misma nomenclatura que en el XSD: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Declarar el </a:t>
            </a:r>
            <a:r>
              <a:rPr lang="es-ES" sz="1600" dirty="0" err="1" smtClean="0"/>
              <a:t>schema</a:t>
            </a:r>
            <a:r>
              <a:rPr lang="es-ES" sz="1600" dirty="0" smtClean="0"/>
              <a:t> como </a:t>
            </a:r>
            <a:r>
              <a:rPr lang="es-ES" sz="1600" dirty="0" err="1" smtClean="0"/>
              <a:t>schemaLocation</a:t>
            </a:r>
            <a:r>
              <a:rPr lang="es-ES" sz="1600" dirty="0" smtClean="0"/>
              <a:t>, el que incluye el nombre del </a:t>
            </a:r>
            <a:r>
              <a:rPr lang="es-ES" sz="1600" dirty="0" err="1" smtClean="0"/>
              <a:t>namespace</a:t>
            </a:r>
            <a:r>
              <a:rPr lang="es-ES" sz="1600" dirty="0" smtClean="0"/>
              <a:t> separado por un espacio de la ubicación del XSD.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Cambiar la declaración del </a:t>
            </a:r>
            <a:r>
              <a:rPr lang="es-ES" sz="1600" dirty="0" err="1" smtClean="0"/>
              <a:t>tag</a:t>
            </a:r>
            <a:r>
              <a:rPr lang="es-ES" sz="1600" dirty="0" smtClean="0"/>
              <a:t> raíz del XML, utilizando el prefijo del </a:t>
            </a:r>
            <a:r>
              <a:rPr lang="es-ES" sz="1600" dirty="0" err="1" smtClean="0"/>
              <a:t>namespace</a:t>
            </a:r>
            <a:r>
              <a:rPr lang="es-ES" sz="1600" dirty="0" smtClean="0"/>
              <a:t>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Validar el XML con Eclipse, y realizar las correcciones necesarias para que cumpla el XSD.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</a:t>
            </a:r>
            <a:r>
              <a:rPr lang="es-ES" sz="2000" dirty="0" smtClean="0"/>
              <a:t>Validación de un XML con un XSD</a:t>
            </a:r>
            <a:endParaRPr lang="es-ES" sz="2000" dirty="0"/>
          </a:p>
        </p:txBody>
      </p:sp>
      <p:sp>
        <p:nvSpPr>
          <p:cNvPr id="4" name="3 Rectángulo"/>
          <p:cNvSpPr/>
          <p:nvPr/>
        </p:nvSpPr>
        <p:spPr>
          <a:xfrm>
            <a:off x="755576" y="3444389"/>
            <a:ext cx="51663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7F007F"/>
                </a:solidFill>
                <a:latin typeface="Courier New"/>
              </a:rPr>
              <a:t>xmlns:emp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"http://</a:t>
            </a:r>
            <a:r>
              <a:rPr lang="es-ES" sz="16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 </a:t>
            </a:r>
            <a:endParaRPr lang="es-ES" sz="1600" dirty="0"/>
          </a:p>
        </p:txBody>
      </p:sp>
      <p:sp>
        <p:nvSpPr>
          <p:cNvPr id="7" name="6 Rectángulo"/>
          <p:cNvSpPr/>
          <p:nvPr/>
        </p:nvSpPr>
        <p:spPr>
          <a:xfrm>
            <a:off x="755576" y="4509120"/>
            <a:ext cx="79928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7F007F"/>
                </a:solidFill>
                <a:latin typeface="Courier New"/>
              </a:rPr>
              <a:t>xsi:schemaLocation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"http://</a:t>
            </a:r>
            <a:r>
              <a:rPr lang="es-ES" sz="16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s-ES" sz="1600" i="1" dirty="0" smtClean="0">
                <a:solidFill>
                  <a:srgbClr val="2A00FF"/>
                </a:solidFill>
                <a:latin typeface="Courier New"/>
              </a:rPr>
              <a:t>ns-employee.xsd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755576" y="5373216"/>
            <a:ext cx="51663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600" b="1" dirty="0" err="1" smtClean="0">
                <a:solidFill>
                  <a:srgbClr val="3F7F7F"/>
                </a:solidFill>
                <a:latin typeface="Courier New"/>
              </a:rPr>
              <a:t>emp:</a:t>
            </a:r>
            <a:r>
              <a:rPr lang="es-ES" sz="1600" dirty="0" err="1" smtClean="0">
                <a:solidFill>
                  <a:srgbClr val="3F7F7F"/>
                </a:solidFill>
                <a:latin typeface="Courier New"/>
              </a:rPr>
              <a:t>employee</a:t>
            </a:r>
            <a:r>
              <a:rPr lang="es-ES" sz="1600" dirty="0" smtClean="0">
                <a:solidFill>
                  <a:srgbClr val="3F7F7F"/>
                </a:solidFill>
                <a:latin typeface="Courier New"/>
              </a:rPr>
              <a:t> ...</a:t>
            </a: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1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A continuación, se analiza cómo importar un XSD dentro de otro, para reutilizar sus definiciones en un XML.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incluir otro </a:t>
            </a:r>
            <a:r>
              <a:rPr lang="es-ES" sz="1600" dirty="0" err="1" smtClean="0">
                <a:solidFill>
                  <a:schemeClr val="bg2"/>
                </a:solidFill>
              </a:rPr>
              <a:t>schema</a:t>
            </a:r>
            <a:r>
              <a:rPr lang="es-ES" sz="1600" dirty="0" smtClean="0">
                <a:solidFill>
                  <a:schemeClr val="bg2"/>
                </a:solidFill>
              </a:rPr>
              <a:t> con el nombre company.xsd: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</a:t>
            </a:r>
            <a:r>
              <a:rPr lang="es-ES" sz="2000" dirty="0" smtClean="0"/>
              <a:t>Validación de un XML con un XSD</a:t>
            </a:r>
            <a:endParaRPr lang="es-ES" sz="20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6452"/>
              </p:ext>
            </p:extLst>
          </p:nvPr>
        </p:nvGraphicFramePr>
        <p:xfrm>
          <a:off x="683568" y="3284984"/>
          <a:ext cx="6444716" cy="2301240"/>
        </p:xfrm>
        <a:graphic>
          <a:graphicData uri="http://schemas.openxmlformats.org/drawingml/2006/table">
            <a:tbl>
              <a:tblPr/>
              <a:tblGrid>
                <a:gridCol w="6444716"/>
              </a:tblGrid>
              <a:tr h="1584176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&lt;?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xml</a:t>
                      </a:r>
                      <a:r>
                        <a:rPr lang="es-ES" sz="14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4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version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"1.0" </a:t>
                      </a:r>
                      <a:r>
                        <a:rPr lang="es-ES" sz="14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encoding</a:t>
                      </a:r>
                      <a:r>
                        <a:rPr lang="es-ES" sz="14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"UTF-8"</a:t>
                      </a:r>
                      <a:r>
                        <a:rPr lang="es-ES" sz="14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?&gt;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xsd:schema</a:t>
                      </a:r>
                      <a:r>
                        <a:rPr lang="es-ES" sz="14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4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xmlns:xsd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"http://www.w3.org/2001/XMLSchema" </a:t>
                      </a:r>
                    </a:p>
                    <a:p>
                      <a:pPr algn="l"/>
                      <a:r>
                        <a:rPr lang="es-ES" sz="1400" dirty="0" smtClean="0">
                          <a:latin typeface="Courier New"/>
                        </a:rPr>
                        <a:t>    </a:t>
                      </a:r>
                      <a:r>
                        <a:rPr lang="es-ES" sz="14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targetNamespace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"http://</a:t>
                      </a:r>
                      <a:r>
                        <a:rPr lang="es-E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example.com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/</a:t>
                      </a:r>
                      <a:r>
                        <a:rPr lang="es-E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company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4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4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company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  <a:r>
                        <a:rPr lang="es-ES" sz="14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xsd:sequence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n-U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n-US" sz="14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cif</a:t>
                      </a:r>
                      <a:r>
                        <a:rPr lang="en-U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  <a:r>
                        <a:rPr lang="en-US" sz="1400" i="1" dirty="0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n-U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n-US" sz="14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 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xsd:element</a:t>
                      </a:r>
                      <a:r>
                        <a:rPr lang="es-ES" sz="1400" dirty="0" smtClean="0">
                          <a:solidFill>
                            <a:srgbClr val="3F7F7F"/>
                          </a:solidFill>
                          <a:latin typeface="Courier New"/>
                        </a:rPr>
                        <a:t> </a:t>
                      </a:r>
                      <a:r>
                        <a:rPr lang="es-ES" sz="1400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name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 </a:t>
                      </a:r>
                      <a:r>
                        <a:rPr lang="es-ES" sz="1400" i="1" dirty="0" err="1" smtClean="0">
                          <a:solidFill>
                            <a:srgbClr val="7F007F"/>
                          </a:solidFill>
                          <a:latin typeface="Courier New"/>
                        </a:rPr>
                        <a:t>type</a:t>
                      </a:r>
                      <a:r>
                        <a:rPr lang="es-ES" sz="1400" i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=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err="1" smtClean="0">
                          <a:solidFill>
                            <a:srgbClr val="2A00FF"/>
                          </a:solidFill>
                          <a:latin typeface="Courier New"/>
                        </a:rPr>
                        <a:t>xsd:string</a:t>
                      </a:r>
                      <a:r>
                        <a:rPr lang="es-ES" sz="1400" i="1" dirty="0" smtClean="0">
                          <a:solidFill>
                            <a:srgbClr val="2A00FF"/>
                          </a:solidFill>
                          <a:latin typeface="Courier New"/>
                        </a:rPr>
                        <a:t>"</a:t>
                      </a:r>
                      <a:r>
                        <a:rPr lang="es-ES" sz="1400" i="1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/&gt;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xsd:sequence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xsd:complexType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&lt;/</a:t>
                      </a:r>
                      <a:r>
                        <a:rPr lang="es-ES" sz="1400" dirty="0" err="1" smtClean="0">
                          <a:solidFill>
                            <a:srgbClr val="3F7F7F"/>
                          </a:solidFill>
                          <a:latin typeface="Courier New"/>
                        </a:rPr>
                        <a:t>xsd:schema</a:t>
                      </a:r>
                      <a:r>
                        <a:rPr lang="es-ES" sz="14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182880" algn="l"/>
                          <a:tab pos="351155" algn="l"/>
                          <a:tab pos="541655" algn="l"/>
                          <a:tab pos="716915" algn="l"/>
                          <a:tab pos="899795" algn="l"/>
                          <a:tab pos="1075690" algn="l"/>
                          <a:tab pos="1265555" algn="l"/>
                          <a:tab pos="1448435" algn="l"/>
                          <a:tab pos="1631315" algn="l"/>
                          <a:tab pos="1792605" algn="l"/>
                        </a:tabLst>
                      </a:pPr>
                      <a:endParaRPr lang="es-ES" sz="1100" dirty="0">
                        <a:effectLst/>
                        <a:latin typeface="Arial"/>
                        <a:ea typeface="PMingLiU"/>
                        <a:cs typeface="Times New Roman"/>
                      </a:endParaRPr>
                    </a:p>
                  </a:txBody>
                  <a:tcPr marL="89535" marR="895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7 Esquina doblada"/>
          <p:cNvSpPr/>
          <p:nvPr/>
        </p:nvSpPr>
        <p:spPr>
          <a:xfrm>
            <a:off x="5796136" y="5301208"/>
            <a:ext cx="2808312" cy="93610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company.xsd sólo define un tipo complejo de dato, no un elemento.</a:t>
            </a:r>
          </a:p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Define su propio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8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copiar ns-employee.xsd en un nuevo archivo employee.xsd, y realizar la importación de company.xsd, justo antes de la definición de "</a:t>
            </a:r>
            <a:r>
              <a:rPr lang="es-ES" sz="1600" dirty="0" err="1" smtClean="0">
                <a:solidFill>
                  <a:schemeClr val="bg2"/>
                </a:solidFill>
              </a:rPr>
              <a:t>employee</a:t>
            </a:r>
            <a:r>
              <a:rPr lang="es-ES" sz="1600" dirty="0" smtClean="0">
                <a:solidFill>
                  <a:schemeClr val="bg2"/>
                </a:solidFill>
              </a:rPr>
              <a:t>":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Declarar </a:t>
            </a:r>
            <a:r>
              <a:rPr lang="es-ES" sz="1600" dirty="0"/>
              <a:t>el </a:t>
            </a:r>
            <a:r>
              <a:rPr lang="es-ES" sz="1600" dirty="0" err="1"/>
              <a:t>namespace</a:t>
            </a:r>
            <a:r>
              <a:rPr lang="es-ES" sz="1600" dirty="0"/>
              <a:t> </a:t>
            </a:r>
            <a:r>
              <a:rPr lang="es-ES" sz="1600" dirty="0" smtClean="0"/>
              <a:t>de </a:t>
            </a:r>
            <a:r>
              <a:rPr lang="es-ES" sz="1600" dirty="0" err="1" smtClean="0"/>
              <a:t>company</a:t>
            </a:r>
            <a:r>
              <a:rPr lang="es-ES" sz="1600" dirty="0" smtClean="0"/>
              <a:t> en </a:t>
            </a:r>
            <a:r>
              <a:rPr lang="es-ES" sz="1600" dirty="0"/>
              <a:t>el </a:t>
            </a:r>
            <a:r>
              <a:rPr lang="es-ES" sz="1600" dirty="0" err="1"/>
              <a:t>tag</a:t>
            </a:r>
            <a:r>
              <a:rPr lang="es-ES" sz="1600" dirty="0"/>
              <a:t> raíz del </a:t>
            </a:r>
            <a:r>
              <a:rPr lang="es-ES" sz="1600" dirty="0" smtClean="0"/>
              <a:t>XSD</a:t>
            </a:r>
            <a:r>
              <a:rPr lang="es-ES" sz="1600" dirty="0"/>
              <a:t>:</a:t>
            </a: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Agregar un elemento "</a:t>
            </a:r>
            <a:r>
              <a:rPr lang="es-ES" sz="1600" dirty="0" err="1" smtClean="0">
                <a:solidFill>
                  <a:schemeClr val="bg2"/>
                </a:solidFill>
              </a:rPr>
              <a:t>company</a:t>
            </a:r>
            <a:r>
              <a:rPr lang="es-ES" sz="1600" dirty="0" smtClean="0">
                <a:solidFill>
                  <a:schemeClr val="bg2"/>
                </a:solidFill>
              </a:rPr>
              <a:t>" opcional al final de los de </a:t>
            </a:r>
            <a:r>
              <a:rPr lang="es-ES" sz="1600" dirty="0" err="1" smtClean="0">
                <a:solidFill>
                  <a:schemeClr val="bg2"/>
                </a:solidFill>
              </a:rPr>
              <a:t>employee</a:t>
            </a:r>
            <a:r>
              <a:rPr lang="es-ES" sz="1600" dirty="0" smtClean="0">
                <a:solidFill>
                  <a:schemeClr val="bg2"/>
                </a:solidFill>
              </a:rPr>
              <a:t>: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</a:t>
            </a:r>
            <a:r>
              <a:rPr lang="es-ES" sz="2000" dirty="0" smtClean="0"/>
              <a:t>Validación de un XML con un XSD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755576" y="2748653"/>
            <a:ext cx="676875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xml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version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s-ES" sz="1400" i="1" dirty="0" err="1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xsd:schema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xmlns:xsd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"http://www.w3.org/2001/XMLSchema" 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...</a:t>
            </a:r>
            <a:r>
              <a:rPr lang="es-E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s-ES" sz="1400" i="1" dirty="0">
              <a:solidFill>
                <a:srgbClr val="00808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xsd:import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namespace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company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 </a:t>
            </a:r>
            <a:endParaRPr lang="es-ES" sz="14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s-ES" sz="14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           </a:t>
            </a:r>
            <a:r>
              <a:rPr lang="es-ES" sz="1400" i="1" dirty="0" err="1" smtClean="0">
                <a:solidFill>
                  <a:srgbClr val="7F007F"/>
                </a:solidFill>
                <a:latin typeface="Courier New"/>
              </a:rPr>
              <a:t>schemaLocation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b="1" i="1" dirty="0">
                <a:solidFill>
                  <a:srgbClr val="2A00FF"/>
                </a:solidFill>
                <a:latin typeface="Courier New"/>
              </a:rPr>
              <a:t>company.xsd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...</a:t>
            </a:r>
            <a:endParaRPr lang="es-ES" sz="1400" i="1" dirty="0">
              <a:solidFill>
                <a:srgbClr val="008080"/>
              </a:solidFill>
              <a:latin typeface="Courier New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73832" y="4365104"/>
            <a:ext cx="67504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rgbClr val="7F007F"/>
                </a:solidFill>
                <a:latin typeface="Courier New"/>
              </a:rPr>
              <a:t>xmlns:comp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http://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example.com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 smtClean="0">
                <a:solidFill>
                  <a:srgbClr val="2A00FF"/>
                </a:solidFill>
                <a:latin typeface="Courier New"/>
              </a:rPr>
              <a:t>company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755576" y="5140930"/>
            <a:ext cx="676875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xsd:element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employee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i="1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s-ES" sz="1400" i="1" dirty="0" smtClean="0">
                <a:solidFill>
                  <a:srgbClr val="008080"/>
                </a:solidFill>
                <a:latin typeface="Courier New"/>
              </a:rPr>
              <a:t>      ...</a:t>
            </a:r>
            <a:endParaRPr lang="es-ES" sz="1400" i="1" dirty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      &lt;</a:t>
            </a:r>
            <a:r>
              <a:rPr lang="en-US" sz="1400" dirty="0" err="1">
                <a:solidFill>
                  <a:srgbClr val="3F7F7F"/>
                </a:solidFill>
                <a:latin typeface="Courier New"/>
              </a:rPr>
              <a:t>xsd:element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"company"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comp:company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endParaRPr lang="en-US" sz="14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                    </a:t>
            </a:r>
            <a:r>
              <a:rPr lang="en-US" sz="1400" i="1" dirty="0" err="1" smtClean="0">
                <a:solidFill>
                  <a:srgbClr val="7F007F"/>
                </a:solidFill>
                <a:latin typeface="Courier New"/>
              </a:rPr>
              <a:t>minOccurs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"0"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maxOccurs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"1"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xsd:all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 smtClean="0">
                <a:solidFill>
                  <a:srgbClr val="3F7F7F"/>
                </a:solidFill>
                <a:latin typeface="Courier New"/>
              </a:rPr>
              <a:t>xsd:complexType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xsd:element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endParaRPr lang="es-ES" sz="1400" dirty="0"/>
          </a:p>
        </p:txBody>
      </p:sp>
      <p:sp>
        <p:nvSpPr>
          <p:cNvPr id="14" name="13 Esquina doblada"/>
          <p:cNvSpPr/>
          <p:nvPr/>
        </p:nvSpPr>
        <p:spPr>
          <a:xfrm>
            <a:off x="6948264" y="5511946"/>
            <a:ext cx="1908212" cy="858406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En el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type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, se utiliza el prefijo asociado al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namespace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4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53650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</a:rPr>
              <a:t>En la carpeta </a:t>
            </a:r>
            <a:r>
              <a:rPr lang="es-ES" sz="1600" dirty="0" err="1" smtClean="0">
                <a:solidFill>
                  <a:srgbClr val="960F68"/>
                </a:solidFill>
              </a:rPr>
              <a:t>src</a:t>
            </a:r>
            <a:r>
              <a:rPr lang="es-ES" sz="1600" dirty="0" smtClean="0">
                <a:solidFill>
                  <a:schemeClr val="bg2"/>
                </a:solidFill>
              </a:rPr>
              <a:t>, </a:t>
            </a:r>
            <a:r>
              <a:rPr lang="es-ES" sz="1600" dirty="0" smtClean="0"/>
              <a:t>crear </a:t>
            </a:r>
            <a:r>
              <a:rPr lang="es-ES" sz="1600" dirty="0"/>
              <a:t>otro archivo employee456.xml que </a:t>
            </a:r>
            <a:r>
              <a:rPr lang="es-ES" sz="1600" dirty="0" smtClean="0"/>
              <a:t>sea válido según employee.xsd, con los siguientes datos, los que incluyen el dato de la compañía.</a:t>
            </a: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Como company.xsd está importado en employee.xsd, no se utilizan prefijos en los </a:t>
            </a:r>
            <a:r>
              <a:rPr lang="es-ES" sz="1600" dirty="0" err="1" smtClean="0"/>
              <a:t>tags</a:t>
            </a:r>
            <a:r>
              <a:rPr lang="es-ES" sz="1600" dirty="0" smtClean="0"/>
              <a:t> de </a:t>
            </a:r>
            <a:r>
              <a:rPr lang="es-ES" sz="1600" dirty="0" err="1" smtClean="0"/>
              <a:t>company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Validar el XML con Eclipse, y realizar los ajustes necesarios hasta que cumpla el XSD.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Nótese que no se utiliza el email. Como es opcional, el XML es válido.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validación con XSD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Ejercicio práctico: </a:t>
            </a:r>
            <a:r>
              <a:rPr lang="es-ES" sz="2000" dirty="0" smtClean="0"/>
              <a:t>Validación de un XML con un XSD</a:t>
            </a:r>
            <a:endParaRPr lang="es-E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366" y="2886824"/>
            <a:ext cx="340417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squina doblada"/>
          <p:cNvSpPr/>
          <p:nvPr/>
        </p:nvSpPr>
        <p:spPr>
          <a:xfrm>
            <a:off x="5117792" y="3534896"/>
            <a:ext cx="3240360" cy="93610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Incluir un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tag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&lt;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company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&gt; con sus elementos definidos en su XSD, dentro del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tag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&lt;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employee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&gt;.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4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XML expresa </a:t>
            </a:r>
            <a:r>
              <a:rPr lang="es-ES" sz="1800" dirty="0"/>
              <a:t>la información </a:t>
            </a:r>
            <a:r>
              <a:rPr lang="es-ES" sz="1800" dirty="0" smtClean="0"/>
              <a:t>estructurada, </a:t>
            </a:r>
            <a:r>
              <a:rPr lang="es-ES" sz="1800" dirty="0"/>
              <a:t>de una </a:t>
            </a:r>
            <a:r>
              <a:rPr lang="es-ES" sz="1800" dirty="0" smtClean="0"/>
              <a:t>manera </a:t>
            </a:r>
            <a:r>
              <a:rPr lang="es-ES" sz="1800" dirty="0"/>
              <a:t>abstracta y </a:t>
            </a:r>
            <a:r>
              <a:rPr lang="es-ES" sz="1800" dirty="0" smtClean="0"/>
              <a:t>reutilizable.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Estructurada </a:t>
            </a:r>
            <a:r>
              <a:rPr lang="es-ES" sz="1800" dirty="0"/>
              <a:t>porque se compone de partes bien definidas, y esas partes se componen a su vez de otras. Estas partes se llaman </a:t>
            </a:r>
            <a:r>
              <a:rPr lang="es-ES" sz="1800" dirty="0">
                <a:solidFill>
                  <a:srgbClr val="960F68"/>
                </a:solidFill>
              </a:rPr>
              <a:t>elementos</a:t>
            </a:r>
            <a:r>
              <a:rPr lang="es-ES" sz="1800" dirty="0"/>
              <a:t>, y se las señala mediante </a:t>
            </a:r>
            <a:r>
              <a:rPr lang="es-ES" sz="1800" dirty="0">
                <a:solidFill>
                  <a:srgbClr val="960F68"/>
                </a:solidFill>
              </a:rPr>
              <a:t>etiquetas</a:t>
            </a:r>
            <a:r>
              <a:rPr lang="es-ES" sz="1800" dirty="0"/>
              <a:t>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Una </a:t>
            </a:r>
            <a:r>
              <a:rPr lang="es-ES" sz="1800" dirty="0">
                <a:solidFill>
                  <a:srgbClr val="960F68"/>
                </a:solidFill>
              </a:rPr>
              <a:t>etiqueta</a:t>
            </a:r>
            <a:r>
              <a:rPr lang="es-ES" sz="1800" dirty="0"/>
              <a:t> consiste en una marca hecha en el documento, que señala una porción de éste como un elemento. Es un pedazo de información con un sentido claro y definido.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Las etiquetas tienen la forma </a:t>
            </a:r>
            <a:r>
              <a:rPr lang="es-ES" sz="1800" dirty="0">
                <a:solidFill>
                  <a:srgbClr val="960F68"/>
                </a:solidFill>
              </a:rPr>
              <a:t>&lt;nombre&gt;</a:t>
            </a:r>
            <a:r>
              <a:rPr lang="es-ES" sz="1800" dirty="0"/>
              <a:t>, donde “nombre” es el nombre del elemento que se está señalando y se encierra entre signos </a:t>
            </a:r>
            <a:r>
              <a:rPr lang="es-ES" sz="1800" dirty="0" smtClean="0"/>
              <a:t>"&lt;" y "&gt;".</a:t>
            </a:r>
            <a:endParaRPr lang="es-ES" sz="1800" dirty="0"/>
          </a:p>
          <a:p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documento XML</a:t>
            </a:r>
            <a:endParaRPr lang="es-E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560" y="5229200"/>
            <a:ext cx="7416824" cy="7560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lvl="1" algn="just"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  <a:tab pos="7175500" algn="l"/>
              </a:tabLst>
              <a:defRPr/>
            </a:pPr>
            <a:r>
              <a:rPr lang="es-ES" dirty="0" smtClean="0"/>
              <a:t>Un </a:t>
            </a:r>
            <a:r>
              <a:rPr lang="es-ES" dirty="0"/>
              <a:t>mensaje en </a:t>
            </a:r>
            <a:r>
              <a:rPr lang="es-ES" dirty="0" smtClean="0"/>
              <a:t>XML:</a:t>
            </a:r>
            <a:r>
              <a:rPr lang="es-ES" dirty="0"/>
              <a:t>	</a:t>
            </a:r>
            <a:endParaRPr lang="es-ES" dirty="0" smtClean="0"/>
          </a:p>
          <a:p>
            <a:pPr marL="0" lvl="1" algn="just"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  <a:tab pos="7175500" algn="l"/>
              </a:tabLst>
              <a:defRPr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&gt;Hola, mundo&lt;/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09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ejemplo de documento XML</a:t>
            </a:r>
            <a:endParaRPr lang="es-ES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34294" y="2109086"/>
            <a:ext cx="51845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5988" eaLnBrk="0" hangingPunct="0"/>
            <a:r>
              <a:rPr lang="es-ES_tradnl" sz="1600" b="1">
                <a:solidFill>
                  <a:schemeClr val="bg1"/>
                </a:solidFill>
              </a:rPr>
              <a:t>Ejemplo documento XML</a:t>
            </a:r>
            <a:endParaRPr lang="es-ES_tradnl" sz="1600" b="1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9552" y="2349455"/>
            <a:ext cx="8087494" cy="4031873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solidFill>
              <a:srgbClr val="808080">
                <a:alpha val="95000"/>
              </a:srgb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600" b="1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600" b="1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&lt;!DOCTYPE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mensaje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SYSTEM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"mensaje.dtd"&gt;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&lt;mensaje 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tipo=</a:t>
            </a:r>
            <a:r>
              <a:rPr lang="es-ES" sz="1600" b="1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&lt;remitente&gt;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John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Doe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email&gt;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jdoe@eldu.es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&lt;/email&gt;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&lt;/remitente&gt;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&lt;destinatario&gt;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Juan Pérez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email&gt;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juan.perez@gmail.com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&lt;/email&gt;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&lt;/destinatario&gt;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&lt;asunto&gt;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Saludo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&lt;/asunto&gt;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texto&gt;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E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parrafo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Hola, ¿qué tal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parrafo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texto&gt;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mensaje&gt;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mismo ejemplo como árbol</a:t>
            </a:r>
            <a:endParaRPr lang="es-ES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63030" y="2099108"/>
            <a:ext cx="51845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5988" eaLnBrk="0" hangingPunct="0"/>
            <a:r>
              <a:rPr lang="es-ES_tradnl" sz="1600" b="1">
                <a:solidFill>
                  <a:schemeClr val="bg1"/>
                </a:solidFill>
              </a:rPr>
              <a:t>Ejemplo documento XML</a:t>
            </a:r>
            <a:endParaRPr lang="es-ES_tradnl" sz="1600" b="1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8328" y="3779385"/>
            <a:ext cx="987152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mensaje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349488" y="3219386"/>
            <a:ext cx="1597160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remitente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349488" y="4148717"/>
            <a:ext cx="1597160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destinatario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349488" y="5067348"/>
            <a:ext cx="1605830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asunto:</a:t>
            </a:r>
            <a:r>
              <a:rPr lang="es-ES" dirty="0" smtClean="0">
                <a:solidFill>
                  <a:srgbClr val="B2B2B2"/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Saludo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349488" y="5882308"/>
            <a:ext cx="1597160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texto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220072" y="2986974"/>
            <a:ext cx="3022715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nombre: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John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223768" y="3477977"/>
            <a:ext cx="3019352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mail: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jdoe@eldu.es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220072" y="4003988"/>
            <a:ext cx="3022715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r>
              <a:rPr lang="es-ES" dirty="0" smtClean="0"/>
              <a:t>ombre: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Juan Pérez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220072" y="4502279"/>
            <a:ext cx="3013112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mail: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juan.perez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@gmail.com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220072" y="5707620"/>
            <a:ext cx="3013112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párrafo: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Hola, ¿qué tal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4 Conector angular"/>
          <p:cNvCxnSpPr>
            <a:stCxn id="6" idx="3"/>
            <a:endCxn id="7" idx="1"/>
          </p:cNvCxnSpPr>
          <p:nvPr/>
        </p:nvCxnSpPr>
        <p:spPr>
          <a:xfrm flipV="1">
            <a:off x="1515480" y="3404052"/>
            <a:ext cx="834008" cy="559999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angular"/>
          <p:cNvCxnSpPr>
            <a:stCxn id="6" idx="3"/>
            <a:endCxn id="10" idx="1"/>
          </p:cNvCxnSpPr>
          <p:nvPr/>
        </p:nvCxnSpPr>
        <p:spPr>
          <a:xfrm>
            <a:off x="1515480" y="3964051"/>
            <a:ext cx="834008" cy="3693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angular"/>
          <p:cNvCxnSpPr>
            <a:stCxn id="6" idx="3"/>
            <a:endCxn id="11" idx="1"/>
          </p:cNvCxnSpPr>
          <p:nvPr/>
        </p:nvCxnSpPr>
        <p:spPr>
          <a:xfrm>
            <a:off x="1515480" y="3964051"/>
            <a:ext cx="834008" cy="12879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angular"/>
          <p:cNvCxnSpPr>
            <a:stCxn id="6" idx="3"/>
            <a:endCxn id="12" idx="1"/>
          </p:cNvCxnSpPr>
          <p:nvPr/>
        </p:nvCxnSpPr>
        <p:spPr>
          <a:xfrm>
            <a:off x="1515480" y="3964051"/>
            <a:ext cx="834008" cy="210292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angular"/>
          <p:cNvCxnSpPr>
            <a:stCxn id="7" idx="3"/>
            <a:endCxn id="13" idx="1"/>
          </p:cNvCxnSpPr>
          <p:nvPr/>
        </p:nvCxnSpPr>
        <p:spPr>
          <a:xfrm flipV="1">
            <a:off x="3946648" y="3171640"/>
            <a:ext cx="1273424" cy="232412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angular"/>
          <p:cNvCxnSpPr>
            <a:stCxn id="7" idx="3"/>
            <a:endCxn id="14" idx="1"/>
          </p:cNvCxnSpPr>
          <p:nvPr/>
        </p:nvCxnSpPr>
        <p:spPr>
          <a:xfrm>
            <a:off x="3946648" y="3404052"/>
            <a:ext cx="1277120" cy="258591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angular"/>
          <p:cNvCxnSpPr>
            <a:stCxn id="10" idx="3"/>
            <a:endCxn id="15" idx="1"/>
          </p:cNvCxnSpPr>
          <p:nvPr/>
        </p:nvCxnSpPr>
        <p:spPr>
          <a:xfrm flipV="1">
            <a:off x="3946648" y="4188654"/>
            <a:ext cx="1273424" cy="144729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angular"/>
          <p:cNvCxnSpPr>
            <a:stCxn id="10" idx="3"/>
            <a:endCxn id="16" idx="1"/>
          </p:cNvCxnSpPr>
          <p:nvPr/>
        </p:nvCxnSpPr>
        <p:spPr>
          <a:xfrm>
            <a:off x="3946648" y="4333383"/>
            <a:ext cx="1273424" cy="353562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angular"/>
          <p:cNvCxnSpPr>
            <a:stCxn id="12" idx="3"/>
            <a:endCxn id="17" idx="1"/>
          </p:cNvCxnSpPr>
          <p:nvPr/>
        </p:nvCxnSpPr>
        <p:spPr>
          <a:xfrm flipV="1">
            <a:off x="3946648" y="5892286"/>
            <a:ext cx="1273424" cy="174688"/>
          </a:xfrm>
          <a:prstGeom prst="bentConnector3">
            <a:avLst/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62 CuadroTexto"/>
          <p:cNvSpPr txBox="1"/>
          <p:nvPr/>
        </p:nvSpPr>
        <p:spPr>
          <a:xfrm>
            <a:off x="2349488" y="2338902"/>
            <a:ext cx="1605830" cy="369332"/>
          </a:xfrm>
          <a:prstGeom prst="rect">
            <a:avLst/>
          </a:prstGeom>
          <a:solidFill>
            <a:srgbClr val="DDDDDD">
              <a:alpha val="95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tipo:</a:t>
            </a:r>
            <a:r>
              <a:rPr lang="es-ES" dirty="0" smtClean="0">
                <a:solidFill>
                  <a:srgbClr val="B2B2B2"/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63 Conector angular"/>
          <p:cNvCxnSpPr>
            <a:stCxn id="6" idx="3"/>
            <a:endCxn id="63" idx="1"/>
          </p:cNvCxnSpPr>
          <p:nvPr/>
        </p:nvCxnSpPr>
        <p:spPr>
          <a:xfrm flipV="1">
            <a:off x="1515480" y="2523568"/>
            <a:ext cx="834008" cy="144048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50800" cap="flat" cmpd="sng" algn="ctr">
            <a:solidFill>
              <a:srgbClr val="960F6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187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584176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Documento </a:t>
            </a:r>
            <a:r>
              <a:rPr lang="es-ES" sz="1800" dirty="0"/>
              <a:t>XML bien </a:t>
            </a:r>
            <a:r>
              <a:rPr lang="es-ES" sz="1800" dirty="0" smtClean="0"/>
              <a:t>formado: cumple </a:t>
            </a:r>
            <a:r>
              <a:rPr lang="es-ES" sz="1800" dirty="0"/>
              <a:t>con </a:t>
            </a:r>
            <a:r>
              <a:rPr lang="es-ES" sz="1800" dirty="0" smtClean="0"/>
              <a:t>definiciones </a:t>
            </a:r>
            <a:r>
              <a:rPr lang="es-ES" sz="1800" dirty="0"/>
              <a:t>básicas de </a:t>
            </a:r>
            <a:r>
              <a:rPr lang="es-ES" sz="1800" dirty="0" smtClean="0"/>
              <a:t>formato.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Puede validarse con </a:t>
            </a:r>
            <a:r>
              <a:rPr lang="es-ES" sz="1800" dirty="0"/>
              <a:t>cualquier analizador sintáctico (</a:t>
            </a:r>
            <a:r>
              <a:rPr lang="es-ES" sz="1800" i="1" dirty="0" err="1" smtClean="0">
                <a:solidFill>
                  <a:srgbClr val="960F68"/>
                </a:solidFill>
              </a:rPr>
              <a:t>parser</a:t>
            </a:r>
            <a:r>
              <a:rPr lang="es-ES" sz="1800" dirty="0" smtClean="0"/>
              <a:t>). </a:t>
            </a:r>
            <a:endParaRPr lang="es-ES" sz="18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Estructura jerárquica. Los documentos XML </a:t>
            </a:r>
            <a:r>
              <a:rPr lang="es-ES" sz="1800" dirty="0" smtClean="0"/>
              <a:t>deben </a:t>
            </a:r>
            <a:r>
              <a:rPr lang="es-ES" sz="1800" dirty="0"/>
              <a:t>seguir una estructura estrictamente jerárquica </a:t>
            </a:r>
            <a:r>
              <a:rPr lang="es-ES" sz="1800" dirty="0" smtClean="0"/>
              <a:t>en sus etiquetas: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documento bien formado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467544" y="4077072"/>
            <a:ext cx="4999519" cy="2062103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solidFill>
              <a:srgbClr val="808080">
                <a:alpha val="95000"/>
              </a:srgb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&lt;mensaje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tipo=</a:t>
            </a:r>
            <a:r>
              <a:rPr lang="es-ES" sz="1600" b="1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&lt;remitente&gt;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John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Doe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email&gt;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jdoe@gmail.com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email&gt;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&lt;/remitente&gt;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&lt;asunto&gt;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Saludo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&lt;/asunto&gt;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&lt;texto/&gt;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mensaje&gt;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cxnSp>
        <p:nvCxnSpPr>
          <p:cNvPr id="15" name="14 Conector recto de flecha"/>
          <p:cNvCxnSpPr>
            <a:stCxn id="16" idx="1"/>
          </p:cNvCxnSpPr>
          <p:nvPr/>
        </p:nvCxnSpPr>
        <p:spPr>
          <a:xfrm flipH="1">
            <a:off x="1115616" y="3753036"/>
            <a:ext cx="500609" cy="39604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squina doblada"/>
          <p:cNvSpPr/>
          <p:nvPr/>
        </p:nvSpPr>
        <p:spPr>
          <a:xfrm>
            <a:off x="1616225" y="3573016"/>
            <a:ext cx="1872208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Un solo elemento raíz.</a:t>
            </a:r>
          </a:p>
        </p:txBody>
      </p:sp>
      <p:cxnSp>
        <p:nvCxnSpPr>
          <p:cNvPr id="22" name="21 Conector recto de flecha"/>
          <p:cNvCxnSpPr>
            <a:stCxn id="23" idx="1"/>
          </p:cNvCxnSpPr>
          <p:nvPr/>
        </p:nvCxnSpPr>
        <p:spPr>
          <a:xfrm flipH="1" flipV="1">
            <a:off x="2991678" y="4313583"/>
            <a:ext cx="1940362" cy="231541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squina doblada"/>
          <p:cNvSpPr/>
          <p:nvPr/>
        </p:nvSpPr>
        <p:spPr>
          <a:xfrm>
            <a:off x="4932040" y="4365104"/>
            <a:ext cx="3168352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Atributo con comillas, simples o dobles</a:t>
            </a:r>
          </a:p>
        </p:txBody>
      </p:sp>
      <p:cxnSp>
        <p:nvCxnSpPr>
          <p:cNvPr id="30" name="29 Conector recto de flecha"/>
          <p:cNvCxnSpPr>
            <a:stCxn id="31" idx="1"/>
          </p:cNvCxnSpPr>
          <p:nvPr/>
        </p:nvCxnSpPr>
        <p:spPr>
          <a:xfrm flipH="1" flipV="1">
            <a:off x="4760843" y="4989443"/>
            <a:ext cx="617241" cy="14930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squina doblada"/>
          <p:cNvSpPr/>
          <p:nvPr/>
        </p:nvSpPr>
        <p:spPr>
          <a:xfrm>
            <a:off x="5378084" y="4958727"/>
            <a:ext cx="2736304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Etiquetas correctamente anidadas</a:t>
            </a:r>
          </a:p>
        </p:txBody>
      </p:sp>
      <p:cxnSp>
        <p:nvCxnSpPr>
          <p:cNvPr id="36" name="35 Conector recto de flecha"/>
          <p:cNvCxnSpPr>
            <a:stCxn id="37" idx="1"/>
          </p:cNvCxnSpPr>
          <p:nvPr/>
        </p:nvCxnSpPr>
        <p:spPr>
          <a:xfrm flipH="1" flipV="1">
            <a:off x="2683058" y="5589240"/>
            <a:ext cx="308620" cy="771855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squina doblada"/>
          <p:cNvSpPr/>
          <p:nvPr/>
        </p:nvSpPr>
        <p:spPr>
          <a:xfrm>
            <a:off x="2991678" y="6181075"/>
            <a:ext cx="2866324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Etiquetas adecuadamente cerradas</a:t>
            </a:r>
          </a:p>
        </p:txBody>
      </p:sp>
      <p:cxnSp>
        <p:nvCxnSpPr>
          <p:cNvPr id="40" name="39 Conector recto de flecha"/>
          <p:cNvCxnSpPr>
            <a:stCxn id="37" idx="1"/>
          </p:cNvCxnSpPr>
          <p:nvPr/>
        </p:nvCxnSpPr>
        <p:spPr>
          <a:xfrm flipH="1" flipV="1">
            <a:off x="1763688" y="5733256"/>
            <a:ext cx="1227990" cy="627839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55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1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1800" dirty="0">
                <a:solidFill>
                  <a:srgbClr val="960F68"/>
                </a:solidFill>
              </a:rPr>
              <a:t>Etiquetas vacías</a:t>
            </a:r>
            <a:r>
              <a:rPr lang="es-ES" sz="1800" dirty="0"/>
              <a:t>. XML permite elementos sin </a:t>
            </a:r>
            <a:r>
              <a:rPr lang="es-ES" sz="1800" dirty="0" smtClean="0"/>
              <a:t>contenido: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1800" dirty="0" smtClean="0"/>
              <a:t>	</a:t>
            </a:r>
            <a:r>
              <a:rPr lang="es-ES" sz="1800" b="1" dirty="0" smtClean="0">
                <a:solidFill>
                  <a:srgbClr val="960F68"/>
                </a:solidFill>
              </a:rPr>
              <a:t>&lt;</a:t>
            </a:r>
            <a:r>
              <a:rPr lang="es-ES" sz="1800" b="1" dirty="0">
                <a:solidFill>
                  <a:srgbClr val="960F68"/>
                </a:solidFill>
              </a:rPr>
              <a:t>elemento-sin-contenido</a:t>
            </a:r>
            <a:r>
              <a:rPr lang="es-ES" sz="1800" b="1" dirty="0" smtClean="0">
                <a:solidFill>
                  <a:srgbClr val="960F68"/>
                </a:solidFill>
              </a:rPr>
              <a:t>/&gt;</a:t>
            </a:r>
            <a:endParaRPr lang="es-ES" sz="1800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1800" dirty="0">
                <a:solidFill>
                  <a:srgbClr val="960F68"/>
                </a:solidFill>
              </a:rPr>
              <a:t>Mayúsculas y </a:t>
            </a:r>
            <a:r>
              <a:rPr lang="es-ES" sz="1800" dirty="0" smtClean="0">
                <a:solidFill>
                  <a:srgbClr val="960F68"/>
                </a:solidFill>
              </a:rPr>
              <a:t>minúsculas</a:t>
            </a:r>
            <a:r>
              <a:rPr lang="es-ES" sz="1800" dirty="0" smtClean="0"/>
              <a:t>. </a:t>
            </a:r>
            <a:r>
              <a:rPr lang="es-ES" sz="1800" dirty="0"/>
              <a:t>XML es sensible a mayúsculas y </a:t>
            </a:r>
            <a:r>
              <a:rPr lang="es-ES" sz="1800" dirty="0" smtClean="0"/>
              <a:t>minúsculas (</a:t>
            </a:r>
            <a:r>
              <a:rPr lang="es-ES" sz="1800" i="1" dirty="0" smtClean="0"/>
              <a:t>case-</a:t>
            </a:r>
            <a:r>
              <a:rPr lang="es-ES" sz="1800" i="1" dirty="0" err="1" smtClean="0"/>
              <a:t>sensitive</a:t>
            </a:r>
            <a:r>
              <a:rPr lang="es-ES" sz="1800" dirty="0" smtClean="0"/>
              <a:t>). Se las </a:t>
            </a:r>
            <a:r>
              <a:rPr lang="es-ES" sz="1800" dirty="0"/>
              <a:t>considera </a:t>
            </a:r>
            <a:r>
              <a:rPr lang="es-ES" sz="1800" dirty="0" smtClean="0"/>
              <a:t>caracteres distintos</a:t>
            </a:r>
            <a:r>
              <a:rPr lang="es-ES" sz="1800" dirty="0"/>
              <a:t>. </a:t>
            </a:r>
            <a:endParaRPr lang="es-ES" sz="1800" dirty="0" smtClean="0"/>
          </a:p>
          <a:p>
            <a:pPr marL="285750" indent="-285750" algn="just">
              <a:buFont typeface="Wingdings" pitchFamily="2" charset="2"/>
              <a:buChar char="§"/>
            </a:pPr>
            <a:endParaRPr lang="es-ES" sz="1800" dirty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Caracteres equivalentes a un "</a:t>
            </a:r>
            <a:r>
              <a:rPr lang="es-ES" sz="1800" dirty="0" smtClean="0">
                <a:solidFill>
                  <a:srgbClr val="960F68"/>
                </a:solidFill>
              </a:rPr>
              <a:t>espacio </a:t>
            </a:r>
            <a:r>
              <a:rPr lang="es-ES" sz="1800" dirty="0">
                <a:solidFill>
                  <a:srgbClr val="960F68"/>
                </a:solidFill>
              </a:rPr>
              <a:t>en </a:t>
            </a:r>
            <a:r>
              <a:rPr lang="es-ES" sz="1800" dirty="0" smtClean="0">
                <a:solidFill>
                  <a:srgbClr val="960F68"/>
                </a:solidFill>
              </a:rPr>
              <a:t>blanco</a:t>
            </a:r>
            <a:r>
              <a:rPr lang="es-ES" sz="1800" dirty="0" smtClean="0"/>
              <a:t>" dentro de una etiqueta: </a:t>
            </a:r>
          </a:p>
          <a:p>
            <a:pPr marL="1028700" lvl="1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Espacio en blanco (Unicode / ASCII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32).</a:t>
            </a:r>
          </a:p>
          <a:p>
            <a:pPr marL="1028700" lvl="1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Tabulación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(Unicode / ASCII 9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1028700" lvl="1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Retorno de carro (Unicode / ASCII 13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1028700" lvl="1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Salto de línea (Unicode / ASCII 10).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documento bien formado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827585" y="5589240"/>
            <a:ext cx="3024336" cy="830997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solidFill>
              <a:srgbClr val="808080">
                <a:alpha val="95000"/>
              </a:srgb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&lt;mensaje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tipo=</a:t>
            </a:r>
            <a:r>
              <a:rPr lang="es-ES" sz="1600" b="1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mensaje&gt;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788024" y="5589240"/>
            <a:ext cx="3024336" cy="1077218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solidFill>
              <a:srgbClr val="808080">
                <a:alpha val="95000"/>
              </a:srgb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&lt;mensaje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tipo=</a:t>
            </a:r>
            <a:r>
              <a:rPr lang="es-ES" sz="1600" b="1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s-ES" sz="1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</a:tabLst>
            </a:pPr>
            <a:r>
              <a:rPr lang="es-E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mensaje&gt;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3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Prólogo: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>
              <a:solidFill>
                <a:schemeClr val="bg2"/>
              </a:solidFill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Cuerpo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partes de un documento XML</a:t>
            </a:r>
            <a:endParaRPr lang="es-E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652" y="2723570"/>
            <a:ext cx="579256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600" b="1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600" b="1" dirty="0" smtClean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"ISO-8859-1"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97360" y="3645024"/>
            <a:ext cx="805109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600" b="1" kern="0" dirty="0">
                <a:solidFill>
                  <a:srgbClr val="2E24F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UTF-8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&lt;!DOCTYPE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listado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SYSTEM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"validata.dtd"&gt;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&lt;!--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Descripcion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de un listado de empleados --&gt;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&lt;listado&gt;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&lt;empleado&gt;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dni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12345678A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dni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Juan</a:t>
            </a:r>
            <a:r>
              <a:rPr kumimoji="0" lang="es-E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Pérez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nombre&gt;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departam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Viajes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departam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&lt;telefono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tipo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"movil"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612345678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telefono&gt;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&lt;/empleado&gt;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&lt;empleado&gt;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... 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345542" y="4456803"/>
            <a:ext cx="7066425" cy="2160240"/>
          </a:xfrm>
          <a:prstGeom prst="roundRect">
            <a:avLst/>
          </a:prstGeom>
          <a:noFill/>
          <a:ln w="25400" cap="flat" cmpd="sng" algn="ctr">
            <a:solidFill>
              <a:srgbClr val="960F68"/>
            </a:solidFill>
            <a:prstDash val="dash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41" name="40 Conector recto de flecha"/>
          <p:cNvCxnSpPr>
            <a:stCxn id="42" idx="1"/>
          </p:cNvCxnSpPr>
          <p:nvPr/>
        </p:nvCxnSpPr>
        <p:spPr>
          <a:xfrm flipH="1">
            <a:off x="5262802" y="3361860"/>
            <a:ext cx="500606" cy="39604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squina doblada"/>
          <p:cNvSpPr/>
          <p:nvPr/>
        </p:nvSpPr>
        <p:spPr>
          <a:xfrm>
            <a:off x="5763408" y="3181840"/>
            <a:ext cx="2625016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Instrucciones de procesamiento</a:t>
            </a:r>
          </a:p>
        </p:txBody>
      </p:sp>
      <p:cxnSp>
        <p:nvCxnSpPr>
          <p:cNvPr id="43" name="42 Conector recto de flecha"/>
          <p:cNvCxnSpPr>
            <a:stCxn id="44" idx="1"/>
          </p:cNvCxnSpPr>
          <p:nvPr/>
        </p:nvCxnSpPr>
        <p:spPr>
          <a:xfrm flipH="1">
            <a:off x="5585791" y="3764423"/>
            <a:ext cx="1002433" cy="250986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Esquina doblada"/>
          <p:cNvSpPr/>
          <p:nvPr/>
        </p:nvSpPr>
        <p:spPr>
          <a:xfrm>
            <a:off x="6588224" y="3584403"/>
            <a:ext cx="1754517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Declaración de tipo</a:t>
            </a:r>
          </a:p>
        </p:txBody>
      </p:sp>
      <p:cxnSp>
        <p:nvCxnSpPr>
          <p:cNvPr id="45" name="44 Conector recto de flecha"/>
          <p:cNvCxnSpPr>
            <a:stCxn id="46" idx="1"/>
          </p:cNvCxnSpPr>
          <p:nvPr/>
        </p:nvCxnSpPr>
        <p:spPr>
          <a:xfrm flipH="1">
            <a:off x="6516216" y="4276783"/>
            <a:ext cx="792088" cy="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Esquina doblada"/>
          <p:cNvSpPr/>
          <p:nvPr/>
        </p:nvSpPr>
        <p:spPr>
          <a:xfrm>
            <a:off x="7308304" y="4096763"/>
            <a:ext cx="1108412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Comentario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47" name="46 Conector recto de flecha"/>
          <p:cNvCxnSpPr>
            <a:stCxn id="48" idx="1"/>
          </p:cNvCxnSpPr>
          <p:nvPr/>
        </p:nvCxnSpPr>
        <p:spPr>
          <a:xfrm flipH="1">
            <a:off x="7396318" y="5497940"/>
            <a:ext cx="495545" cy="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squina doblada"/>
          <p:cNvSpPr/>
          <p:nvPr/>
        </p:nvSpPr>
        <p:spPr>
          <a:xfrm>
            <a:off x="7891863" y="5317920"/>
            <a:ext cx="756592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Cuerpo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1162878" y="5416826"/>
            <a:ext cx="278296" cy="39757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squina doblada"/>
          <p:cNvSpPr/>
          <p:nvPr/>
        </p:nvSpPr>
        <p:spPr>
          <a:xfrm>
            <a:off x="148679" y="5128788"/>
            <a:ext cx="1008112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Elementos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flipV="1">
            <a:off x="1156791" y="5039139"/>
            <a:ext cx="214809" cy="8965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V="1">
            <a:off x="900807" y="4853940"/>
            <a:ext cx="181233" cy="274849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V="1">
            <a:off x="633035" y="4653136"/>
            <a:ext cx="181233" cy="475654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60" idx="0"/>
          </p:cNvCxnSpPr>
          <p:nvPr/>
        </p:nvCxnSpPr>
        <p:spPr>
          <a:xfrm flipV="1">
            <a:off x="2862064" y="5908751"/>
            <a:ext cx="0" cy="256553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squina doblada"/>
          <p:cNvSpPr/>
          <p:nvPr/>
        </p:nvSpPr>
        <p:spPr>
          <a:xfrm>
            <a:off x="2483768" y="6165304"/>
            <a:ext cx="756592" cy="3600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Atributo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4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4392488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960F68"/>
                </a:solidFill>
              </a:rPr>
              <a:t>Elemento</a:t>
            </a:r>
            <a:r>
              <a:rPr lang="es-ES" sz="1800" dirty="0" smtClean="0"/>
              <a:t>. Pueden tener:</a:t>
            </a:r>
          </a:p>
          <a:p>
            <a:pPr marL="723900" lvl="1" indent="-36830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Contenido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forma de más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elementos.</a:t>
            </a:r>
          </a:p>
          <a:p>
            <a:pPr marL="723900" lvl="1" indent="-36830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Texto.</a:t>
            </a:r>
            <a:endParaRPr lang="es-ES" sz="18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960F68"/>
                </a:solidFill>
              </a:rPr>
              <a:t>Comentario</a:t>
            </a:r>
            <a:r>
              <a:rPr lang="es-ES" sz="1800" dirty="0" smtClean="0"/>
              <a:t>. </a:t>
            </a:r>
          </a:p>
          <a:p>
            <a:pPr marL="723900" lvl="1" indent="-36830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No es procesado. </a:t>
            </a:r>
          </a:p>
          <a:p>
            <a:pPr marL="723900" lvl="1" indent="-36830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Sirve para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aclaraciones. </a:t>
            </a:r>
          </a:p>
          <a:p>
            <a:pPr marL="723900" lvl="1" indent="-36830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pueden poner dentro de un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elemento ni CDATA. 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rgbClr val="960F68"/>
                </a:solidFill>
              </a:rPr>
              <a:t>Atributo</a:t>
            </a:r>
            <a:r>
              <a:rPr lang="es-ES" sz="1800" dirty="0" smtClean="0"/>
              <a:t>. Característica adicional </a:t>
            </a:r>
            <a:r>
              <a:rPr lang="es-ES" sz="1800" dirty="0"/>
              <a:t>de un elemento. </a:t>
            </a:r>
            <a:r>
              <a:rPr lang="es-ES" sz="1800" dirty="0" smtClean="0"/>
              <a:t>Se encierran </a:t>
            </a:r>
            <a:r>
              <a:rPr lang="es-ES" sz="1800" dirty="0"/>
              <a:t>entre comillas.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partes de un documento XML</a:t>
            </a:r>
            <a:endParaRPr lang="es-ES" sz="2000" dirty="0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938048" y="5229200"/>
            <a:ext cx="399146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telefono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960F68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tipo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"movil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E24F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it-IT" sz="1600" b="1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b="1" kern="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612345678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telefono</a:t>
            </a:r>
            <a:r>
              <a:rPr kumimoji="0" lang="it-IT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969067" y="2636912"/>
            <a:ext cx="396044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&lt;empleado&gt;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dni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12345678A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dni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&lt;/empleado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4969067" y="4077072"/>
            <a:ext cx="396044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&lt;!--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Descripcion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de un listado </a:t>
            </a:r>
            <a:endParaRPr kumimoji="0" lang="es-E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</a:tabLst>
              <a:defRPr/>
            </a:pPr>
            <a:r>
              <a:rPr lang="es-ES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empleados 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--&gt;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1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63331</TotalTime>
  <Words>3284</Words>
  <Application>Microsoft Macintosh PowerPoint</Application>
  <PresentationFormat>Presentación en pantalla (4:3)</PresentationFormat>
  <Paragraphs>522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Tema de Office</vt:lpstr>
      <vt:lpstr>Diseño personalizado</vt:lpstr>
      <vt:lpstr>Lenguaje XML</vt:lpstr>
      <vt:lpstr>conceptos básicos</vt:lpstr>
      <vt:lpstr>conceptos básicos</vt:lpstr>
      <vt:lpstr>estructura</vt:lpstr>
      <vt:lpstr>estructura</vt:lpstr>
      <vt:lpstr>formato</vt:lpstr>
      <vt:lpstr>formato</vt:lpstr>
      <vt:lpstr>formato</vt:lpstr>
      <vt:lpstr>formato</vt:lpstr>
      <vt:lpstr>formato</vt:lpstr>
      <vt:lpstr>validación y namespaces</vt:lpstr>
      <vt:lpstr>validación y namespaces</vt:lpstr>
      <vt:lpstr>validación y namespaces</vt:lpstr>
      <vt:lpstr>validación y namespaces</vt:lpstr>
      <vt:lpstr>validación y namespace</vt:lpstr>
      <vt:lpstr>parsing y binding</vt:lpstr>
      <vt:lpstr>parsing y binding</vt:lpstr>
      <vt:lpstr>validación y namespace</vt:lpstr>
      <vt:lpstr>validación con XSD</vt:lpstr>
      <vt:lpstr>validación con XSD</vt:lpstr>
      <vt:lpstr>validación con XSD</vt:lpstr>
      <vt:lpstr>validación con XSD</vt:lpstr>
      <vt:lpstr>validación con XSD</vt:lpstr>
      <vt:lpstr>validación con XSD</vt:lpstr>
      <vt:lpstr>validación con XSD</vt:lpstr>
      <vt:lpstr>validación con XSD</vt:lpstr>
      <vt:lpstr>validación con XSD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Ana Isabel Vegas</cp:lastModifiedBy>
  <cp:revision>1363</cp:revision>
  <dcterms:created xsi:type="dcterms:W3CDTF">2011-04-27T16:47:02Z</dcterms:created>
  <dcterms:modified xsi:type="dcterms:W3CDTF">2017-03-20T21:10:57Z</dcterms:modified>
</cp:coreProperties>
</file>