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51"/>
  </p:notesMasterIdLst>
  <p:handoutMasterIdLst>
    <p:handoutMasterId r:id="rId52"/>
  </p:handoutMasterIdLst>
  <p:sldIdLst>
    <p:sldId id="306" r:id="rId3"/>
    <p:sldId id="257" r:id="rId4"/>
    <p:sldId id="25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80" r:id="rId39"/>
    <p:sldId id="281" r:id="rId40"/>
    <p:sldId id="282" r:id="rId41"/>
    <p:sldId id="283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F68"/>
    <a:srgbClr val="FFFF99"/>
    <a:srgbClr val="0E0EC8"/>
    <a:srgbClr val="FFFFCC"/>
    <a:srgbClr val="CD9FD1"/>
    <a:srgbClr val="F6A8DC"/>
    <a:srgbClr val="EF47E3"/>
    <a:srgbClr val="321935"/>
    <a:srgbClr val="737373"/>
    <a:srgbClr val="643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532" autoAdjust="0"/>
    <p:restoredTop sz="93959" autoAdjust="0"/>
  </p:normalViewPr>
  <p:slideViewPr>
    <p:cSldViewPr>
      <p:cViewPr varScale="1">
        <p:scale>
          <a:sx n="112" d="100"/>
          <a:sy n="112" d="100"/>
        </p:scale>
        <p:origin x="-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Nota: Estos son sólo ejemplos ilustrativos de protocolos</a:t>
            </a:r>
            <a:r>
              <a:rPr lang="es-ES" baseline="0" dirty="0" smtClean="0"/>
              <a:t> de formato y transporte. En la práctica, los </a:t>
            </a:r>
            <a:r>
              <a:rPr lang="es-ES" baseline="0" dirty="0" err="1" smtClean="0"/>
              <a:t>frameworks</a:t>
            </a:r>
            <a:r>
              <a:rPr lang="es-ES" baseline="0" dirty="0" smtClean="0"/>
              <a:t> utilizan casi siempre SOAP sobre HTTP.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14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Nota: la nomenclatura</a:t>
            </a:r>
            <a:r>
              <a:rPr lang="es-ES" baseline="0" dirty="0" smtClean="0"/>
              <a:t> que termina en ?</a:t>
            </a:r>
            <a:r>
              <a:rPr lang="es-ES" baseline="0" dirty="0" err="1" smtClean="0"/>
              <a:t>wsdl</a:t>
            </a:r>
            <a:r>
              <a:rPr lang="es-ES" baseline="0" dirty="0" smtClean="0"/>
              <a:t> es típica de Java y otras plataformas, pero no está normalizada y no tiene por qué ser así.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88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47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Protocolo: formato de datos común que acuerdan dos programas para comunicarse entre sí.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344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989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158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73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4" name="3 Elipse"/>
          <p:cNvSpPr/>
          <p:nvPr userDrawn="1"/>
        </p:nvSpPr>
        <p:spPr>
          <a:xfrm>
            <a:off x="6372200" y="188640"/>
            <a:ext cx="2304256" cy="2172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8" y="562371"/>
            <a:ext cx="2075552" cy="14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\\usersad.everis.int\enterprise_files\Spain\Madrid\Proyectos Antiguos\Proyectos2\Marketing\everis\Corporativo\PPt Corporativa\FY 2012\Plantilla PPT\plantilla ppt UC\everis_ppt_coporateuniversity\everis_ppt_corporateuniversity-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14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6718" y="1268760"/>
            <a:ext cx="8280000" cy="432000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960F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6"/>
            <a:ext cx="8280000" cy="43204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</p:spTree>
    <p:extLst>
      <p:ext uri="{BB962C8B-B14F-4D97-AF65-F5344CB8AC3E}">
        <p14:creationId xmlns:p14="http://schemas.microsoft.com/office/powerpoint/2010/main" val="270422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5536" y="1268760"/>
            <a:ext cx="8280920" cy="432048"/>
          </a:xfrm>
        </p:spPr>
        <p:txBody>
          <a:bodyPr anchor="t">
            <a:normAutofit/>
          </a:bodyPr>
          <a:lstStyle>
            <a:lvl1pPr algn="l">
              <a:defRPr sz="2000" b="1" baseline="0">
                <a:solidFill>
                  <a:srgbClr val="A6861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8"/>
            <a:ext cx="8280920" cy="432048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395536" y="2204864"/>
            <a:ext cx="8280920" cy="417646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baseline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15, gris)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57530"/>
            <a:ext cx="2895600" cy="365125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0088" y="6465210"/>
            <a:ext cx="658416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‹Nr.›</a:t>
            </a:fld>
            <a:endParaRPr lang="es-ES" dirty="0"/>
          </a:p>
        </p:txBody>
      </p:sp>
      <p:pic>
        <p:nvPicPr>
          <p:cNvPr id="5" name="Imagen 4" descr="Captura de pantalla 2017-03-20 a las 21.57.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0"/>
            <a:ext cx="224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83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7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68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478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43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778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11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5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pic>
        <p:nvPicPr>
          <p:cNvPr id="2056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11" name="Picture 4" descr="\\usersad.everis.int\enterprise_files\Spain\Madrid\Proyectos Antiguos\Proyectos2\Marketing\everis\Corporativo\PPt Corporativa\FY 2012\Plantilla PPT\plantilla ppt UC\everis_ppt_coporateuniversity\everis_ppt_corporateuniversity-01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3"/>
          <a:stretch/>
        </p:blipFill>
        <p:spPr bwMode="auto">
          <a:xfrm>
            <a:off x="1" y="1850571"/>
            <a:ext cx="9180512" cy="15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74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62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193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387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04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9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2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4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2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6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51" r:id="rId10"/>
    <p:sldLayoutId id="2147483653" r:id="rId11"/>
    <p:sldLayoutId id="214748364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9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212976"/>
            <a:ext cx="8280920" cy="1080120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/>
              <a:t>Servicios SOAP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3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>
                <a:solidFill>
                  <a:srgbClr val="737373"/>
                </a:solidFill>
              </a:rPr>
              <a:t>A continuación, se revisa cómo consumir el Web </a:t>
            </a:r>
            <a:r>
              <a:rPr lang="es-ES" sz="1600" dirty="0" err="1">
                <a:solidFill>
                  <a:srgbClr val="737373"/>
                </a:solidFill>
              </a:rPr>
              <a:t>Service</a:t>
            </a:r>
            <a:r>
              <a:rPr lang="es-ES" sz="1600" dirty="0">
                <a:solidFill>
                  <a:srgbClr val="737373"/>
                </a:solidFill>
              </a:rPr>
              <a:t> publicado.</a:t>
            </a: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Importar el proyecto llamado </a:t>
            </a:r>
            <a:r>
              <a:rPr lang="es-ES" sz="1600" b="1" dirty="0" err="1" smtClean="0">
                <a:solidFill>
                  <a:srgbClr val="960F68"/>
                </a:solidFill>
              </a:rPr>
              <a:t>cp-basic-client</a:t>
            </a:r>
            <a:r>
              <a:rPr lang="es-ES" sz="1600" dirty="0" smtClean="0"/>
              <a:t>, que es de tipo "Java Project" creado con Eclipse. El proyecto está </a:t>
            </a:r>
            <a:r>
              <a:rPr lang="es-ES" sz="1600" dirty="0" smtClean="0">
                <a:solidFill>
                  <a:srgbClr val="960F68"/>
                </a:solidFill>
              </a:rPr>
              <a:t>separado</a:t>
            </a:r>
            <a:r>
              <a:rPr lang="es-ES" sz="1600" dirty="0" smtClean="0"/>
              <a:t> de </a:t>
            </a:r>
            <a:r>
              <a:rPr lang="es-ES" sz="1600" dirty="0" err="1" smtClean="0"/>
              <a:t>cp</a:t>
            </a:r>
            <a:r>
              <a:rPr lang="es-ES" sz="1600" dirty="0" smtClean="0"/>
              <a:t>-</a:t>
            </a:r>
            <a:r>
              <a:rPr lang="es-ES" sz="1600" dirty="0" err="1" smtClean="0"/>
              <a:t>basic</a:t>
            </a:r>
            <a:r>
              <a:rPr lang="es-ES" sz="1600" dirty="0" smtClean="0"/>
              <a:t>-server para ilustrar que cliente y servidor están desacoplados.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</a:rPr>
              <a:t>Asegurar que </a:t>
            </a:r>
            <a:r>
              <a:rPr lang="es-ES" sz="1600" dirty="0">
                <a:solidFill>
                  <a:srgbClr val="737373"/>
                </a:solidFill>
              </a:rPr>
              <a:t>el servidor </a:t>
            </a:r>
            <a:r>
              <a:rPr lang="es-ES" sz="1600" dirty="0" err="1">
                <a:solidFill>
                  <a:srgbClr val="737373"/>
                </a:solidFill>
              </a:rPr>
              <a:t>Tomcat</a:t>
            </a:r>
            <a:r>
              <a:rPr lang="es-ES" sz="1600" dirty="0">
                <a:solidFill>
                  <a:srgbClr val="737373"/>
                </a:solidFill>
              </a:rPr>
              <a:t> que contiene el proyecto </a:t>
            </a:r>
            <a:r>
              <a:rPr lang="es-ES" sz="1600" dirty="0" err="1" smtClean="0">
                <a:solidFill>
                  <a:srgbClr val="737373"/>
                </a:solidFill>
              </a:rPr>
              <a:t>cp</a:t>
            </a:r>
            <a:r>
              <a:rPr lang="es-ES" sz="1600" dirty="0" smtClean="0">
                <a:solidFill>
                  <a:srgbClr val="737373"/>
                </a:solidFill>
              </a:rPr>
              <a:t>-</a:t>
            </a:r>
            <a:r>
              <a:rPr lang="es-ES" sz="1600" dirty="0" err="1" smtClean="0">
                <a:solidFill>
                  <a:srgbClr val="737373"/>
                </a:solidFill>
              </a:rPr>
              <a:t>basic</a:t>
            </a:r>
            <a:r>
              <a:rPr lang="es-ES" sz="1600" dirty="0" smtClean="0">
                <a:solidFill>
                  <a:srgbClr val="737373"/>
                </a:solidFill>
              </a:rPr>
              <a:t>-server continúa levantado. </a:t>
            </a:r>
            <a:r>
              <a:rPr lang="es-ES" sz="1600" dirty="0">
                <a:solidFill>
                  <a:srgbClr val="737373"/>
                </a:solidFill>
              </a:rPr>
              <a:t>Esto es necesario ya que </a:t>
            </a:r>
            <a:r>
              <a:rPr lang="es-ES" sz="1600" dirty="0" smtClean="0">
                <a:solidFill>
                  <a:srgbClr val="737373"/>
                </a:solidFill>
              </a:rPr>
              <a:t>desde el cliente se necesita acceder al WSDL, el cual </a:t>
            </a:r>
            <a:r>
              <a:rPr lang="es-ES" sz="1600" dirty="0">
                <a:solidFill>
                  <a:srgbClr val="737373"/>
                </a:solidFill>
              </a:rPr>
              <a:t>se lee directamente desde la URL del servicio.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100" dirty="0" smtClean="0"/>
          </a:p>
          <a:p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40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Para crear las clases del cliente, se utiliza el </a:t>
            </a:r>
            <a:r>
              <a:rPr lang="es-ES" sz="1600" dirty="0" err="1" smtClean="0"/>
              <a:t>wizard</a:t>
            </a:r>
            <a:r>
              <a:rPr lang="es-ES" sz="1600" dirty="0" smtClean="0"/>
              <a:t> de Eclipse: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</a:t>
            </a:r>
            <a:r>
              <a:rPr lang="es-ES" sz="1600" dirty="0" err="1" smtClean="0"/>
              <a:t>cp-basic-client</a:t>
            </a:r>
            <a:r>
              <a:rPr lang="es-ES" sz="1600" dirty="0" smtClean="0"/>
              <a:t>, seleccionar </a:t>
            </a:r>
            <a:r>
              <a:rPr lang="es-ES" sz="1600" dirty="0"/>
              <a:t>la opción New </a:t>
            </a:r>
            <a:r>
              <a:rPr lang="es-ES" sz="1600" dirty="0" smtClean="0"/>
              <a:t>→ </a:t>
            </a:r>
            <a:r>
              <a:rPr lang="es-ES" sz="1600" dirty="0"/>
              <a:t>Web </a:t>
            </a:r>
            <a:r>
              <a:rPr lang="es-ES" sz="1600" dirty="0" err="1" smtClean="0"/>
              <a:t>Services</a:t>
            </a:r>
            <a:r>
              <a:rPr lang="es-ES" sz="1600" dirty="0" smtClean="0"/>
              <a:t> </a:t>
            </a:r>
            <a:r>
              <a:rPr lang="es-ES" sz="1600" dirty="0"/>
              <a:t>→</a:t>
            </a:r>
            <a:r>
              <a:rPr lang="es-ES" sz="1600" dirty="0" smtClean="0"/>
              <a:t> </a:t>
            </a:r>
            <a:r>
              <a:rPr lang="es-ES" sz="1600" dirty="0"/>
              <a:t>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 </a:t>
            </a:r>
            <a:r>
              <a:rPr lang="es-ES" sz="1600" dirty="0" err="1" smtClean="0"/>
              <a:t>Client</a:t>
            </a:r>
            <a:r>
              <a:rPr lang="es-ES" sz="1600" dirty="0" smtClean="0"/>
              <a:t>.</a:t>
            </a:r>
          </a:p>
          <a:p>
            <a:endParaRPr lang="es-ES" sz="2100" dirty="0" smtClean="0"/>
          </a:p>
          <a:p>
            <a:pPr marL="1028700" lvl="1">
              <a:buFont typeface="Arial" pitchFamily="34" charset="0"/>
              <a:buChar char="•"/>
            </a:pPr>
            <a:endParaRPr lang="es-ES" sz="2100" dirty="0" smtClean="0"/>
          </a:p>
          <a:p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495277" cy="37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45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3384376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la ventana siguiente, se selecciona la definición del servicio, utilizando la URL del WSDL.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76872"/>
            <a:ext cx="491348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3888432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la ventana siguiente, se elige la carpeta </a:t>
            </a:r>
            <a:r>
              <a:rPr lang="es-ES" sz="1600" dirty="0" err="1" smtClean="0"/>
              <a:t>src</a:t>
            </a:r>
            <a:r>
              <a:rPr lang="es-ES" sz="1600" dirty="0" smtClean="0"/>
              <a:t>, que es la única opción, y es donde queda el código fuente generado desde el WDSL.</a:t>
            </a:r>
          </a:p>
          <a:p>
            <a:endParaRPr lang="es-ES" sz="2100" dirty="0" smtClean="0"/>
          </a:p>
          <a:p>
            <a:pPr marL="1028700" lvl="1">
              <a:buFont typeface="Arial" pitchFamily="34" charset="0"/>
              <a:buChar char="•"/>
            </a:pPr>
            <a:endParaRPr lang="es-ES" sz="2100" dirty="0" smtClean="0"/>
          </a:p>
          <a:p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73452"/>
            <a:ext cx="4486672" cy="450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64" y="2953959"/>
            <a:ext cx="3947112" cy="361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El cliente que se genera contiene un conjunto de clases:</a:t>
            </a:r>
            <a:endParaRPr lang="es-ES" sz="21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sp>
        <p:nvSpPr>
          <p:cNvPr id="40" name="39 Cerrar llave"/>
          <p:cNvSpPr/>
          <p:nvPr/>
        </p:nvSpPr>
        <p:spPr>
          <a:xfrm flipH="1">
            <a:off x="3105179" y="4760734"/>
            <a:ext cx="365049" cy="1260554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squina doblada"/>
          <p:cNvSpPr/>
          <p:nvPr/>
        </p:nvSpPr>
        <p:spPr>
          <a:xfrm>
            <a:off x="539552" y="4801813"/>
            <a:ext cx="2088231" cy="1147467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Clases generadas desde el WSDL. El paquete es el mismo que el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namespace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del WSDL.</a:t>
            </a:r>
          </a:p>
        </p:txBody>
      </p:sp>
      <p:cxnSp>
        <p:nvCxnSpPr>
          <p:cNvPr id="11" name="10 Conector recto de flecha"/>
          <p:cNvCxnSpPr>
            <a:stCxn id="9" idx="3"/>
            <a:endCxn id="40" idx="1"/>
          </p:cNvCxnSpPr>
          <p:nvPr/>
        </p:nvCxnSpPr>
        <p:spPr>
          <a:xfrm>
            <a:off x="2627783" y="5375547"/>
            <a:ext cx="477396" cy="15464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squina doblada"/>
          <p:cNvSpPr/>
          <p:nvPr/>
        </p:nvSpPr>
        <p:spPr>
          <a:xfrm>
            <a:off x="5789691" y="4290475"/>
            <a:ext cx="1540275" cy="355379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Interfaz del cliente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12" name="11 Conector recto de flecha"/>
          <p:cNvCxnSpPr>
            <a:stCxn id="10" idx="1"/>
          </p:cNvCxnSpPr>
          <p:nvPr/>
        </p:nvCxnSpPr>
        <p:spPr>
          <a:xfrm flipH="1">
            <a:off x="4856480" y="4468165"/>
            <a:ext cx="933211" cy="378155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squina doblada"/>
          <p:cNvSpPr/>
          <p:nvPr/>
        </p:nvSpPr>
        <p:spPr>
          <a:xfrm>
            <a:off x="5789691" y="4760734"/>
            <a:ext cx="2382709" cy="55584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Implementación del cliente. Se instancia para ejecutarlo.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17" name="16 Conector recto de flecha"/>
          <p:cNvCxnSpPr>
            <a:stCxn id="16" idx="1"/>
          </p:cNvCxnSpPr>
          <p:nvPr/>
        </p:nvCxnSpPr>
        <p:spPr>
          <a:xfrm flipH="1">
            <a:off x="5273041" y="5038657"/>
            <a:ext cx="516650" cy="81983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1296144"/>
          </a:xfrm>
        </p:spPr>
        <p:txBody>
          <a:bodyPr>
            <a:noAutofit/>
          </a:bodyPr>
          <a:lstStyle/>
          <a:p>
            <a:r>
              <a:rPr lang="es-ES" sz="1600" dirty="0" smtClean="0"/>
              <a:t>Ejecución del cliente: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La ejecución básica del cliente se realiza instanciando la clase </a:t>
            </a:r>
            <a:r>
              <a:rPr lang="es-ES" sz="1600" dirty="0" err="1" smtClean="0"/>
              <a:t>proxy</a:t>
            </a:r>
            <a:r>
              <a:rPr lang="es-ES" sz="1600" dirty="0" smtClean="0"/>
              <a:t> generada. Se pide construir en el mismo paquete de las clases generadas un test </a:t>
            </a:r>
            <a:r>
              <a:rPr lang="es-ES" sz="1600" dirty="0" err="1" smtClean="0"/>
              <a:t>UtilServiceTest</a:t>
            </a:r>
            <a:r>
              <a:rPr lang="es-ES" sz="1600" dirty="0" smtClean="0"/>
              <a:t>, que verifique una suma y una concatenación: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501008"/>
            <a:ext cx="4104456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646464"/>
                </a:solidFill>
                <a:latin typeface="Courier New"/>
              </a:rPr>
              <a:t>@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Test</a:t>
            </a:r>
          </a:p>
          <a:p>
            <a:r>
              <a:rPr lang="es-ES" sz="1400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testConcat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try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s1 = </a:t>
            </a:r>
            <a:r>
              <a:rPr lang="es-ES" sz="1400" dirty="0">
                <a:solidFill>
                  <a:srgbClr val="2A00FF"/>
                </a:solidFill>
                <a:latin typeface="Courier New"/>
              </a:rPr>
              <a:t>"123"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s2 = </a:t>
            </a:r>
            <a:r>
              <a:rPr lang="es-E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urier New"/>
              </a:rPr>
              <a:t>abc</a:t>
            </a:r>
            <a:r>
              <a:rPr lang="es-E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UtilService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serv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= </a:t>
            </a:r>
            <a:endParaRPr lang="es-E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UtilServiceProxy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c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serv.concat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(s1,s2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Assert.</a:t>
            </a:r>
            <a:r>
              <a:rPr lang="es-ES" sz="1400" i="1" dirty="0" err="1" smtClean="0">
                <a:solidFill>
                  <a:srgbClr val="000000"/>
                </a:solidFill>
                <a:latin typeface="Courier New"/>
              </a:rPr>
              <a:t>assertEquals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(s1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+ s2, 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c);</a:t>
            </a:r>
            <a:endParaRPr lang="es-ES" sz="1400" dirty="0">
              <a:solidFill>
                <a:srgbClr val="000000"/>
              </a:solidFill>
              <a:latin typeface="Courier New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} </a:t>
            </a:r>
            <a:r>
              <a:rPr lang="es-ES" sz="1400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Exception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Assert.</a:t>
            </a:r>
            <a:r>
              <a:rPr lang="es-ES" sz="1400" i="1" dirty="0" err="1" smtClean="0">
                <a:solidFill>
                  <a:srgbClr val="000000"/>
                </a:solidFill>
                <a:latin typeface="Courier New"/>
              </a:rPr>
              <a:t>fail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s-ES" sz="1400" dirty="0">
              <a:solidFill>
                <a:srgbClr val="000000"/>
              </a:solidFill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788024" y="3501008"/>
            <a:ext cx="4104456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646464"/>
                </a:solidFill>
                <a:latin typeface="Courier New"/>
              </a:rPr>
              <a:t>@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Test</a:t>
            </a:r>
          </a:p>
          <a:p>
            <a:r>
              <a:rPr lang="es-ES" sz="1400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testSum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try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n1 = 3;</a:t>
            </a: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n2 = 4;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UtilService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serv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= </a:t>
            </a:r>
            <a:endParaRPr lang="es-E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UtilServiceProxy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s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serv.sum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(n1, n2);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Assert.</a:t>
            </a:r>
            <a:r>
              <a:rPr lang="es-ES" sz="1400" i="1" dirty="0" err="1" smtClean="0">
                <a:solidFill>
                  <a:srgbClr val="000000"/>
                </a:solidFill>
                <a:latin typeface="Courier New"/>
              </a:rPr>
              <a:t>assertEquals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(n1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+ n2, 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s);</a:t>
            </a:r>
            <a:endParaRPr lang="es-ES" sz="1400" dirty="0">
              <a:solidFill>
                <a:srgbClr val="000000"/>
              </a:solidFill>
              <a:latin typeface="Courier New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} </a:t>
            </a:r>
            <a:r>
              <a:rPr lang="es-ES" sz="1400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Exception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Assert.</a:t>
            </a:r>
            <a:r>
              <a:rPr lang="es-ES" sz="1400" i="1" dirty="0" err="1" smtClean="0">
                <a:solidFill>
                  <a:srgbClr val="000000"/>
                </a:solidFill>
                <a:latin typeface="Courier New"/>
              </a:rPr>
              <a:t>fail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s-ES" sz="1400" dirty="0">
              <a:solidFill>
                <a:srgbClr val="000000"/>
              </a:solidFill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51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640960" cy="4608512"/>
          </a:xfrm>
        </p:spPr>
        <p:txBody>
          <a:bodyPr>
            <a:noAutofit/>
          </a:bodyPr>
          <a:lstStyle/>
          <a:p>
            <a:r>
              <a:rPr lang="es-ES" sz="1600" dirty="0" smtClean="0"/>
              <a:t>Al ejecutar los test, los mensajes que se envían entre cliente y servidor son los siguientes: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Nota: Los mensajes reales tienen más contenido. Más </a:t>
            </a:r>
            <a:r>
              <a:rPr lang="es-ES" sz="1600" dirty="0"/>
              <a:t>adelante </a:t>
            </a:r>
            <a:r>
              <a:rPr lang="es-ES" sz="1600" dirty="0" smtClean="0"/>
              <a:t>se describe cómo obtenerlos.</a:t>
            </a:r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88032" y="2795432"/>
            <a:ext cx="3851920" cy="1569660"/>
          </a:xfrm>
          <a:prstGeom prst="rect">
            <a:avLst/>
          </a:prstGeom>
          <a:ln>
            <a:solidFill>
              <a:srgbClr val="960F68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3F7F7F"/>
                </a:solidFill>
                <a:latin typeface="Courier New"/>
              </a:rPr>
              <a:t>&lt;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Envelope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Body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concat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200" dirty="0" err="1">
                <a:solidFill>
                  <a:srgbClr val="7F007F"/>
                </a:solidFill>
                <a:latin typeface="Courier New"/>
              </a:rPr>
              <a:t>xmlns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"http://svc.bpe.com"</a:t>
            </a:r>
            <a:r>
              <a:rPr lang="es-ES" sz="12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b="1" dirty="0">
                <a:solidFill>
                  <a:srgbClr val="3F7F7F"/>
                </a:solidFill>
                <a:latin typeface="Courier New"/>
              </a:rPr>
              <a:t>s1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123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b="1" dirty="0">
                <a:solidFill>
                  <a:srgbClr val="3F7F7F"/>
                </a:solidFill>
                <a:latin typeface="Courier New"/>
              </a:rPr>
              <a:t>s1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b="1" dirty="0">
                <a:solidFill>
                  <a:srgbClr val="3F7F7F"/>
                </a:solidFill>
                <a:latin typeface="Courier New"/>
              </a:rPr>
              <a:t>s2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200" b="1" dirty="0" err="1">
                <a:solidFill>
                  <a:srgbClr val="000000"/>
                </a:solidFill>
                <a:latin typeface="Courier New"/>
              </a:rPr>
              <a:t>abc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b="1" dirty="0">
                <a:solidFill>
                  <a:srgbClr val="3F7F7F"/>
                </a:solidFill>
                <a:latin typeface="Courier New"/>
              </a:rPr>
              <a:t>s2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concat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Body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 smtClean="0">
                <a:solidFill>
                  <a:srgbClr val="3F7F7F"/>
                </a:solidFill>
                <a:latin typeface="Courier New"/>
              </a:rPr>
              <a:t>&lt;/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Envelope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&gt;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322672" y="2795432"/>
            <a:ext cx="4520312" cy="1569660"/>
          </a:xfrm>
          <a:prstGeom prst="rect">
            <a:avLst/>
          </a:prstGeom>
          <a:ln>
            <a:solidFill>
              <a:srgbClr val="960F68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3F7F7F"/>
                </a:solidFill>
                <a:latin typeface="Courier New"/>
              </a:rPr>
              <a:t>&lt;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Envelope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Body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concatResponse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200" dirty="0" err="1">
                <a:solidFill>
                  <a:srgbClr val="7F007F"/>
                </a:solidFill>
                <a:latin typeface="Courier New"/>
              </a:rPr>
              <a:t>xmlns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"http://svc.bpe.com"</a:t>
            </a:r>
            <a:r>
              <a:rPr lang="es-ES" sz="12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b="1" dirty="0" err="1">
                <a:solidFill>
                  <a:srgbClr val="3F7F7F"/>
                </a:solidFill>
                <a:latin typeface="Courier New"/>
              </a:rPr>
              <a:t>concatReturn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123abc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b="1" dirty="0" err="1">
                <a:solidFill>
                  <a:srgbClr val="3F7F7F"/>
                </a:solidFill>
                <a:latin typeface="Courier New"/>
              </a:rPr>
              <a:t>concatReturn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concatResponse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Body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 smtClean="0">
                <a:solidFill>
                  <a:srgbClr val="3F7F7F"/>
                </a:solidFill>
                <a:latin typeface="Courier New"/>
              </a:rPr>
              <a:t>&lt;/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Envelope</a:t>
            </a:r>
            <a:r>
              <a:rPr lang="es-ES" sz="1200" dirty="0" smtClean="0">
                <a:solidFill>
                  <a:srgbClr val="3F7F7F"/>
                </a:solidFill>
                <a:latin typeface="Courier New"/>
              </a:rPr>
              <a:t>&gt;</a:t>
            </a:r>
          </a:p>
          <a:p>
            <a:endParaRPr lang="es-ES" sz="1200" dirty="0">
              <a:solidFill>
                <a:srgbClr val="3F7F7F"/>
              </a:solidFill>
              <a:latin typeface="Courier New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88032" y="4667652"/>
            <a:ext cx="3851920" cy="1569660"/>
          </a:xfrm>
          <a:prstGeom prst="rect">
            <a:avLst/>
          </a:prstGeom>
          <a:ln>
            <a:solidFill>
              <a:srgbClr val="960F68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Envelope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Body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sum </a:t>
            </a:r>
            <a:r>
              <a:rPr lang="es-ES" sz="1200" dirty="0" err="1">
                <a:solidFill>
                  <a:srgbClr val="7F007F"/>
                </a:solidFill>
                <a:latin typeface="Courier New"/>
              </a:rPr>
              <a:t>xmlns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"http://svc.bpe.com"</a:t>
            </a:r>
            <a:r>
              <a:rPr lang="es-ES" sz="12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b="1" dirty="0">
                <a:solidFill>
                  <a:srgbClr val="3F7F7F"/>
                </a:solidFill>
                <a:latin typeface="Courier New"/>
              </a:rPr>
              <a:t>n1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3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b="1" dirty="0">
                <a:solidFill>
                  <a:srgbClr val="3F7F7F"/>
                </a:solidFill>
                <a:latin typeface="Courier New"/>
              </a:rPr>
              <a:t>n1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b="1" dirty="0">
                <a:solidFill>
                  <a:srgbClr val="3F7F7F"/>
                </a:solidFill>
                <a:latin typeface="Courier New"/>
              </a:rPr>
              <a:t>n2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4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b="1" dirty="0">
                <a:solidFill>
                  <a:srgbClr val="3F7F7F"/>
                </a:solidFill>
                <a:latin typeface="Courier New"/>
              </a:rPr>
              <a:t>n2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sum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Body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Envelope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  <a:endParaRPr lang="es-ES" sz="1200" dirty="0"/>
          </a:p>
        </p:txBody>
      </p:sp>
      <p:sp>
        <p:nvSpPr>
          <p:cNvPr id="13" name="12 Rectángulo"/>
          <p:cNvSpPr/>
          <p:nvPr/>
        </p:nvSpPr>
        <p:spPr>
          <a:xfrm>
            <a:off x="4322672" y="4667652"/>
            <a:ext cx="4520312" cy="1569660"/>
          </a:xfrm>
          <a:prstGeom prst="rect">
            <a:avLst/>
          </a:prstGeom>
          <a:ln>
            <a:solidFill>
              <a:srgbClr val="960F68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Envelope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Body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sumResponse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200" dirty="0" err="1">
                <a:solidFill>
                  <a:srgbClr val="7F007F"/>
                </a:solidFill>
                <a:latin typeface="Courier New"/>
              </a:rPr>
              <a:t>xmlns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"http://svc.bpe.com"</a:t>
            </a:r>
            <a:r>
              <a:rPr lang="es-ES" sz="12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b="1" dirty="0" err="1">
                <a:solidFill>
                  <a:srgbClr val="3F7F7F"/>
                </a:solidFill>
                <a:latin typeface="Courier New"/>
              </a:rPr>
              <a:t>sumReturn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7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b="1" dirty="0" err="1">
                <a:solidFill>
                  <a:srgbClr val="3F7F7F"/>
                </a:solidFill>
                <a:latin typeface="Courier New"/>
              </a:rPr>
              <a:t>sumReturn</a:t>
            </a:r>
            <a:r>
              <a:rPr lang="es-ES" sz="1200" b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sumResponse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Body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 smtClean="0">
                <a:solidFill>
                  <a:srgbClr val="3F7F7F"/>
                </a:solidFill>
                <a:latin typeface="Courier New"/>
              </a:rPr>
              <a:t>Envelope</a:t>
            </a:r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s-ES" sz="1200" dirty="0"/>
          </a:p>
        </p:txBody>
      </p:sp>
      <p:sp>
        <p:nvSpPr>
          <p:cNvPr id="15" name="14 Rectángulo"/>
          <p:cNvSpPr/>
          <p:nvPr/>
        </p:nvSpPr>
        <p:spPr>
          <a:xfrm>
            <a:off x="288032" y="4451616"/>
            <a:ext cx="3851920" cy="210666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 - </a:t>
            </a:r>
            <a:r>
              <a:rPr lang="es-E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request</a:t>
            </a: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88032" y="2584766"/>
            <a:ext cx="3851920" cy="210666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s-E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concat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s-E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request</a:t>
            </a: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322672" y="2584766"/>
            <a:ext cx="4520312" cy="210666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s-E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concat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response</a:t>
            </a: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322672" y="4456986"/>
            <a:ext cx="4520312" cy="210666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 -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8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1008112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Un 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 que se publica queda disponible en un servidor, por ejemplo "http</a:t>
            </a:r>
            <a:r>
              <a:rPr lang="es-ES" sz="1800" dirty="0"/>
              <a:t>://</a:t>
            </a:r>
            <a:r>
              <a:rPr lang="es-ES" sz="1800" dirty="0" err="1" smtClean="0"/>
              <a:t>www.example.com</a:t>
            </a:r>
            <a:r>
              <a:rPr lang="es-ES" sz="1800" dirty="0" smtClean="0"/>
              <a:t>", en una </a:t>
            </a:r>
            <a:r>
              <a:rPr lang="es-ES" sz="1800" dirty="0"/>
              <a:t>ruta </a:t>
            </a:r>
            <a:r>
              <a:rPr lang="es-ES" sz="1800" dirty="0" smtClean="0"/>
              <a:t>"/</a:t>
            </a:r>
            <a:r>
              <a:rPr lang="es-ES" sz="1800" dirty="0" err="1" smtClean="0"/>
              <a:t>SimpleService</a:t>
            </a:r>
            <a:r>
              <a:rPr lang="es-ES" sz="1800" dirty="0" smtClean="0"/>
              <a:t>", y de este modo su URL, llamada </a:t>
            </a:r>
            <a:r>
              <a:rPr lang="es-ES" sz="1800" dirty="0" smtClean="0">
                <a:solidFill>
                  <a:srgbClr val="960F68"/>
                </a:solidFill>
              </a:rPr>
              <a:t>"</a:t>
            </a:r>
            <a:r>
              <a:rPr lang="es-ES" sz="1800" b="1" dirty="0" err="1" smtClean="0">
                <a:solidFill>
                  <a:srgbClr val="960F68"/>
                </a:solidFill>
              </a:rPr>
              <a:t>end</a:t>
            </a:r>
            <a:r>
              <a:rPr lang="es-ES" sz="1800" b="1" dirty="0" smtClean="0">
                <a:solidFill>
                  <a:srgbClr val="960F68"/>
                </a:solidFill>
              </a:rPr>
              <a:t> </a:t>
            </a:r>
            <a:r>
              <a:rPr lang="es-ES" sz="1800" b="1" dirty="0" err="1" smtClean="0">
                <a:solidFill>
                  <a:srgbClr val="960F68"/>
                </a:solidFill>
              </a:rPr>
              <a:t>point</a:t>
            </a:r>
            <a:r>
              <a:rPr lang="es-ES" sz="1800" dirty="0" smtClean="0">
                <a:solidFill>
                  <a:srgbClr val="960F68"/>
                </a:solidFill>
              </a:rPr>
              <a:t>"</a:t>
            </a:r>
            <a:r>
              <a:rPr lang="es-ES" sz="1800" dirty="0" smtClean="0"/>
              <a:t>, es "http</a:t>
            </a:r>
            <a:r>
              <a:rPr lang="es-ES" sz="1800" dirty="0"/>
              <a:t>://</a:t>
            </a:r>
            <a:r>
              <a:rPr lang="es-ES" sz="1800" dirty="0" err="1" smtClean="0"/>
              <a:t>www.example.com</a:t>
            </a:r>
            <a:r>
              <a:rPr lang="es-ES" sz="1800" dirty="0" smtClean="0"/>
              <a:t>/SimpleService".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Servidor, 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y operación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5004048" y="3284984"/>
            <a:ext cx="4032448" cy="33123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400" dirty="0">
                <a:latin typeface="Arial" pitchFamily="34" charset="0"/>
                <a:cs typeface="Arial" pitchFamily="34" charset="0"/>
              </a:rPr>
              <a:t>S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ervidor en "http://www.everis.com"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148063" y="3676433"/>
            <a:ext cx="3744417" cy="2776903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 </a:t>
            </a:r>
            <a:r>
              <a:rPr lang="es-E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en la ruta "/</a:t>
            </a:r>
            <a:r>
              <a:rPr lang="es-E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SimpleService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"</a:t>
            </a: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292080" y="4005064"/>
            <a:ext cx="3384376" cy="1028411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436096" y="4303245"/>
            <a:ext cx="302433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Nombre local: </a:t>
            </a:r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concat</a:t>
            </a:r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http://</a:t>
            </a:r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example.com</a:t>
            </a:r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/ss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292080" y="5239348"/>
            <a:ext cx="3384376" cy="1028411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436096" y="5537529"/>
            <a:ext cx="302433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Nombre local: sum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http://</a:t>
            </a:r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example.com</a:t>
            </a:r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/ss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4 Marcador de contenido"/>
          <p:cNvSpPr txBox="1">
            <a:spLocks/>
          </p:cNvSpPr>
          <p:nvPr/>
        </p:nvSpPr>
        <p:spPr>
          <a:xfrm>
            <a:off x="395536" y="3212976"/>
            <a:ext cx="4464496" cy="327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kern="1200" baseline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Se utiliza un único nombre global para el servicio. De este modo, dos servicios distintos podrían tener su propia operación "</a:t>
            </a:r>
            <a:r>
              <a:rPr lang="es-ES" sz="1800" dirty="0" err="1" smtClean="0"/>
              <a:t>concat</a:t>
            </a:r>
            <a:r>
              <a:rPr lang="es-ES" sz="1800" dirty="0" smtClean="0"/>
              <a:t>".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Se puede definir un </a:t>
            </a:r>
            <a:r>
              <a:rPr lang="es-ES" sz="1800" dirty="0" smtClean="0">
                <a:solidFill>
                  <a:srgbClr val="960F68"/>
                </a:solidFill>
              </a:rPr>
              <a:t>"</a:t>
            </a:r>
            <a:r>
              <a:rPr lang="es-ES" sz="1800" dirty="0" err="1" smtClean="0">
                <a:solidFill>
                  <a:srgbClr val="960F68"/>
                </a:solidFill>
              </a:rPr>
              <a:t>namespace</a:t>
            </a:r>
            <a:r>
              <a:rPr lang="es-ES" sz="1800" dirty="0" smtClean="0">
                <a:solidFill>
                  <a:srgbClr val="960F68"/>
                </a:solidFill>
              </a:rPr>
              <a:t>" </a:t>
            </a:r>
            <a:r>
              <a:rPr lang="es-ES" sz="1800" dirty="0" smtClean="0"/>
              <a:t>asociado a la operación.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La combinación del </a:t>
            </a:r>
            <a:r>
              <a:rPr lang="es-ES" sz="1800" dirty="0" err="1" smtClean="0"/>
              <a:t>namespace</a:t>
            </a:r>
            <a:r>
              <a:rPr lang="es-ES" sz="1800" dirty="0" smtClean="0"/>
              <a:t> y el nombre de la operación forman el llamado </a:t>
            </a:r>
            <a:r>
              <a:rPr lang="es-ES" sz="1800" dirty="0" err="1" smtClean="0">
                <a:solidFill>
                  <a:srgbClr val="960F68"/>
                </a:solidFill>
              </a:rPr>
              <a:t>QName</a:t>
            </a:r>
            <a:r>
              <a:rPr lang="es-ES" sz="1800" dirty="0" smtClean="0"/>
              <a:t> (</a:t>
            </a:r>
            <a:r>
              <a:rPr lang="es-ES" sz="1800" dirty="0" err="1" smtClean="0"/>
              <a:t>Qualified</a:t>
            </a:r>
            <a:r>
              <a:rPr lang="es-ES" sz="1800" dirty="0" smtClean="0"/>
              <a:t> </a:t>
            </a:r>
            <a:r>
              <a:rPr lang="es-ES" sz="1800" dirty="0" err="1" smtClean="0"/>
              <a:t>name</a:t>
            </a:r>
            <a:r>
              <a:rPr lang="es-ES" sz="1800" dirty="0" smtClean="0"/>
              <a:t>).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 smtClean="0">
                <a:solidFill>
                  <a:srgbClr val="960F68"/>
                </a:solidFill>
              </a:rPr>
              <a:t>QName</a:t>
            </a:r>
            <a:r>
              <a:rPr lang="es-ES" sz="1800" dirty="0" smtClean="0">
                <a:solidFill>
                  <a:srgbClr val="960F68"/>
                </a:solidFill>
              </a:rPr>
              <a:t> </a:t>
            </a:r>
            <a:r>
              <a:rPr lang="es-ES" sz="1800" dirty="0" smtClean="0"/>
              <a:t>se aplica también a otros elementos.</a:t>
            </a:r>
            <a:endParaRPr lang="es-ES" sz="1800" dirty="0">
              <a:solidFill>
                <a:srgbClr val="960F68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214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4680520" cy="244827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s-ES" sz="1800" dirty="0" smtClean="0"/>
              <a:t>Se tiene una operación "</a:t>
            </a:r>
            <a:r>
              <a:rPr lang="es-ES" sz="1800" dirty="0" err="1" smtClean="0"/>
              <a:t>concat</a:t>
            </a:r>
            <a:r>
              <a:rPr lang="es-ES" sz="1800" dirty="0" smtClean="0"/>
              <a:t>" que recibe dos parámetros, uno llamado "s1" del tipo </a:t>
            </a:r>
            <a:r>
              <a:rPr lang="es-ES" sz="1800" dirty="0" err="1" smtClean="0"/>
              <a:t>string</a:t>
            </a:r>
            <a:r>
              <a:rPr lang="es-ES" sz="1800" dirty="0" smtClean="0"/>
              <a:t>, y otro llamado "s2" también </a:t>
            </a:r>
            <a:r>
              <a:rPr lang="es-ES" sz="1800" dirty="0" err="1" smtClean="0"/>
              <a:t>string</a:t>
            </a:r>
            <a:r>
              <a:rPr lang="es-ES" sz="1800" dirty="0" smtClean="0"/>
              <a:t>, y un retorno con la concatenación, también de tipo </a:t>
            </a:r>
            <a:r>
              <a:rPr lang="es-ES" sz="1800" dirty="0" err="1" smtClean="0"/>
              <a:t>string</a:t>
            </a:r>
            <a:r>
              <a:rPr lang="es-ES" sz="18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s-ES" sz="1800" dirty="0" smtClean="0"/>
              <a:t>¿Qué es el tipo "</a:t>
            </a:r>
            <a:r>
              <a:rPr lang="es-ES" sz="1800" dirty="0" err="1" smtClean="0">
                <a:solidFill>
                  <a:srgbClr val="960F68"/>
                </a:solidFill>
              </a:rPr>
              <a:t>string</a:t>
            </a:r>
            <a:r>
              <a:rPr lang="es-ES" sz="1800" dirty="0" smtClean="0"/>
              <a:t>"?</a:t>
            </a:r>
          </a:p>
          <a:p>
            <a:pPr algn="just">
              <a:spcBef>
                <a:spcPts val="600"/>
              </a:spcBef>
            </a:pPr>
            <a:r>
              <a:rPr lang="es-ES" sz="1800" dirty="0" smtClean="0">
                <a:solidFill>
                  <a:schemeClr val="bg2"/>
                </a:solidFill>
              </a:rPr>
              <a:t>No es el tipo Java, sino uno estándar definido en forma </a:t>
            </a:r>
            <a:r>
              <a:rPr lang="es-ES" sz="1800" dirty="0" smtClean="0">
                <a:solidFill>
                  <a:srgbClr val="960F68"/>
                </a:solidFill>
              </a:rPr>
              <a:t>neutral</a:t>
            </a:r>
            <a:r>
              <a:rPr lang="es-ES" sz="1800" dirty="0" smtClean="0">
                <a:solidFill>
                  <a:schemeClr val="bg2"/>
                </a:solidFill>
              </a:rPr>
              <a:t>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Detalles de la operación</a:t>
            </a:r>
            <a:endParaRPr lang="es-ES" sz="2000" dirty="0"/>
          </a:p>
        </p:txBody>
      </p:sp>
      <p:sp>
        <p:nvSpPr>
          <p:cNvPr id="12" name="11 Rectángulo"/>
          <p:cNvSpPr/>
          <p:nvPr/>
        </p:nvSpPr>
        <p:spPr>
          <a:xfrm>
            <a:off x="5148064" y="2276872"/>
            <a:ext cx="3888432" cy="2274056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292080" y="2544852"/>
            <a:ext cx="3672408" cy="17900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 name: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Namespace: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/ss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Parameters: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s1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s2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string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77058"/>
              </p:ext>
            </p:extLst>
          </p:nvPr>
        </p:nvGraphicFramePr>
        <p:xfrm>
          <a:off x="3995935" y="4818062"/>
          <a:ext cx="4896545" cy="1475675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643269">
                        <a:tint val="50000"/>
                        <a:satMod val="300000"/>
                      </a:srgbClr>
                    </a:gs>
                    <a:gs pos="35000">
                      <a:srgbClr val="643269">
                        <a:tint val="37000"/>
                        <a:satMod val="300000"/>
                      </a:srgbClr>
                    </a:gs>
                    <a:gs pos="100000">
                      <a:srgbClr val="64326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36105"/>
                <a:gridCol w="864096"/>
                <a:gridCol w="3096344"/>
              </a:tblGrid>
              <a:tr h="561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Tipo dato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F6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 local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F6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namespace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F6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737373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</a:t>
                      </a:r>
                      <a:endParaRPr lang="en-US" sz="1400" b="1" kern="1200" dirty="0">
                        <a:solidFill>
                          <a:srgbClr val="737373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rgbClr val="737373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</a:t>
                      </a:r>
                      <a:endParaRPr lang="en-US" sz="1400" b="0" kern="1200" dirty="0">
                        <a:solidFill>
                          <a:srgbClr val="737373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rgbClr val="737373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http://www.w3.org/2001/XMLSchema</a:t>
                      </a:r>
                      <a:endParaRPr lang="en-US" sz="1400" kern="1200" baseline="0" dirty="0">
                        <a:solidFill>
                          <a:srgbClr val="737373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30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737373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integer</a:t>
                      </a:r>
                      <a:endParaRPr lang="en-US" sz="1400" b="1" kern="1200" dirty="0">
                        <a:solidFill>
                          <a:srgbClr val="737373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err="1" smtClean="0">
                          <a:solidFill>
                            <a:srgbClr val="737373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lang="en-US" sz="1400" b="0" kern="1200" dirty="0">
                        <a:solidFill>
                          <a:srgbClr val="737373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rgbClr val="737373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http://www.w3.org/2001/XMLSchema</a:t>
                      </a:r>
                      <a:endParaRPr lang="en-US" sz="1400" kern="1200" baseline="0" dirty="0">
                        <a:solidFill>
                          <a:srgbClr val="737373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737373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lang="en-US" sz="1400" b="1" kern="1200" dirty="0">
                        <a:solidFill>
                          <a:srgbClr val="737373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rgbClr val="737373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lang="en-US" sz="1400" b="0" kern="1200" dirty="0">
                        <a:solidFill>
                          <a:srgbClr val="737373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rgbClr val="737373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lang="en-US" sz="1400" kern="1200" baseline="0" dirty="0">
                        <a:solidFill>
                          <a:srgbClr val="737373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4326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4725144"/>
            <a:ext cx="36004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None/>
            </a:pPr>
            <a:r>
              <a:rPr lang="es-E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Otros tipos de </a:t>
            </a:r>
            <a:r>
              <a:rPr lang="es-E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dato neutrales. Su </a:t>
            </a:r>
            <a:r>
              <a:rPr lang="es-ES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s-E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define el </a:t>
            </a:r>
            <a:r>
              <a:rPr lang="es-ES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QName</a:t>
            </a:r>
            <a:r>
              <a:rPr lang="es-E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asociado. El tipo </a:t>
            </a:r>
            <a:r>
              <a:rPr lang="es-ES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es-E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podría mapear con un tipo java  </a:t>
            </a:r>
            <a:r>
              <a:rPr lang="es-ES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s-E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short o byte.</a:t>
            </a:r>
            <a:endParaRPr lang="es-ES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4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720080"/>
          </a:xfrm>
        </p:spPr>
        <p:txBody>
          <a:bodyPr>
            <a:noAutofit/>
          </a:bodyPr>
          <a:lstStyle/>
          <a:p>
            <a:r>
              <a:rPr lang="es-ES" sz="1800" dirty="0" smtClean="0"/>
              <a:t>Utilizando los </a:t>
            </a:r>
            <a:r>
              <a:rPr lang="es-ES" sz="1800" dirty="0" err="1" smtClean="0"/>
              <a:t>QName</a:t>
            </a:r>
            <a:r>
              <a:rPr lang="es-ES" sz="1800" dirty="0" smtClean="0"/>
              <a:t> de los parámetros, la interfaz de la operación "</a:t>
            </a:r>
            <a:r>
              <a:rPr lang="es-ES" sz="1800" dirty="0" err="1" smtClean="0"/>
              <a:t>concat</a:t>
            </a:r>
            <a:r>
              <a:rPr lang="es-ES" sz="1800" dirty="0" smtClean="0"/>
              <a:t>" puede definirse de la siguiente manera: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Definición de la operación</a:t>
            </a:r>
            <a:endParaRPr lang="es-ES" sz="2000" dirty="0"/>
          </a:p>
        </p:txBody>
      </p:sp>
      <p:sp>
        <p:nvSpPr>
          <p:cNvPr id="12" name="11 Rectángulo"/>
          <p:cNvSpPr/>
          <p:nvPr/>
        </p:nvSpPr>
        <p:spPr>
          <a:xfrm>
            <a:off x="1187624" y="3212976"/>
            <a:ext cx="6696744" cy="2304256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331640" y="3511156"/>
            <a:ext cx="6264696" cy="17900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local: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Namespace: http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/ss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Parámetros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s1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http://www.w3.org/2001/XMLSchema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s2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http://www.w3.org/2001/XMLSchema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Retorno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string en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http://www.w3.org/2001/XMLSchema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s-ES" sz="1800" dirty="0">
                <a:solidFill>
                  <a:srgbClr val="960F68"/>
                </a:solidFill>
              </a:rPr>
              <a:t>WSDL, Web </a:t>
            </a:r>
            <a:r>
              <a:rPr lang="es-ES" sz="1800" dirty="0" err="1" smtClean="0">
                <a:solidFill>
                  <a:srgbClr val="960F68"/>
                </a:solidFill>
              </a:rPr>
              <a:t>Services</a:t>
            </a:r>
            <a:r>
              <a:rPr lang="es-ES" sz="1800" dirty="0" smtClean="0">
                <a:solidFill>
                  <a:srgbClr val="960F68"/>
                </a:solidFill>
              </a:rPr>
              <a:t> </a:t>
            </a:r>
            <a:r>
              <a:rPr lang="es-ES" sz="1800" dirty="0" err="1">
                <a:solidFill>
                  <a:srgbClr val="960F68"/>
                </a:solidFill>
              </a:rPr>
              <a:t>Description</a:t>
            </a:r>
            <a:r>
              <a:rPr lang="es-ES" sz="1800" dirty="0">
                <a:solidFill>
                  <a:srgbClr val="960F68"/>
                </a:solidFill>
              </a:rPr>
              <a:t> </a:t>
            </a:r>
            <a:r>
              <a:rPr lang="es-ES" sz="1800" dirty="0" err="1" smtClean="0">
                <a:solidFill>
                  <a:srgbClr val="960F68"/>
                </a:solidFill>
              </a:rPr>
              <a:t>Language</a:t>
            </a:r>
            <a:r>
              <a:rPr lang="es-ES" sz="1800" dirty="0" smtClean="0"/>
              <a:t>: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Descriptor </a:t>
            </a:r>
            <a:r>
              <a:rPr lang="es-ES" sz="1800" dirty="0"/>
              <a:t>de un 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E</a:t>
            </a:r>
            <a:r>
              <a:rPr lang="es-ES" sz="1800" dirty="0" smtClean="0"/>
              <a:t>specifica </a:t>
            </a:r>
            <a:r>
              <a:rPr lang="es-ES" sz="1800" dirty="0"/>
              <a:t>los detalles de la interacción entre el cliente y el </a:t>
            </a:r>
            <a:r>
              <a:rPr lang="es-ES" sz="1800" dirty="0" smtClean="0"/>
              <a:t>servidor, en un formato genérico XML, desacoplado de las plataformas y tecnologías.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En principio, un </a:t>
            </a:r>
            <a:r>
              <a:rPr lang="es-ES" sz="1800" dirty="0"/>
              <a:t>cliente sólo necesita conocer el WSDL de un web </a:t>
            </a:r>
            <a:r>
              <a:rPr lang="es-ES" sz="1800" dirty="0" err="1"/>
              <a:t>service</a:t>
            </a:r>
            <a:r>
              <a:rPr lang="es-ES" sz="1800" dirty="0"/>
              <a:t> para saber cómo invocarlo</a:t>
            </a:r>
            <a:r>
              <a:rPr lang="es-ES" sz="180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1800" dirty="0" smtClean="0"/>
              <a:t>La </a:t>
            </a:r>
            <a:r>
              <a:rPr lang="es-ES" sz="1800" dirty="0"/>
              <a:t>versión </a:t>
            </a:r>
            <a:r>
              <a:rPr lang="es-ES" sz="1800" dirty="0" smtClean="0"/>
              <a:t>de WSDL </a:t>
            </a:r>
            <a:r>
              <a:rPr lang="es-ES" sz="1800" dirty="0"/>
              <a:t>utilizada por </a:t>
            </a:r>
            <a:r>
              <a:rPr lang="es-ES" sz="1800" dirty="0" smtClean="0"/>
              <a:t>los </a:t>
            </a:r>
            <a:r>
              <a:rPr lang="es-ES" sz="1800" dirty="0" err="1" smtClean="0"/>
              <a:t>frameworks</a:t>
            </a:r>
            <a:r>
              <a:rPr lang="es-ES" sz="1800" dirty="0" smtClean="0"/>
              <a:t> es la 1.1 o 1.2. La </a:t>
            </a:r>
            <a:r>
              <a:rPr lang="es-ES" sz="1800" dirty="0"/>
              <a:t>versión </a:t>
            </a:r>
            <a:r>
              <a:rPr lang="es-ES" sz="1800" dirty="0" smtClean="0"/>
              <a:t>2.0 </a:t>
            </a:r>
            <a:r>
              <a:rPr lang="es-ES" sz="1800" dirty="0"/>
              <a:t>es bastante diferente, y soportada </a:t>
            </a:r>
            <a:r>
              <a:rPr lang="es-ES" sz="1800" dirty="0" smtClean="0"/>
              <a:t>sólo por </a:t>
            </a:r>
            <a:r>
              <a:rPr lang="es-ES" sz="1800" dirty="0"/>
              <a:t>algunos </a:t>
            </a:r>
            <a:r>
              <a:rPr lang="es-ES" sz="1800" dirty="0" err="1" smtClean="0"/>
              <a:t>frameworks</a:t>
            </a:r>
            <a:r>
              <a:rPr lang="es-ES" sz="180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1800" dirty="0" smtClean="0"/>
              <a:t>A continuación se presentan los conceptos que forman un WSDL, desde un punto de vista de diseño de la interacción cliente – servidor. Pero antes, se realiza un ejercicio práctico para familiarizarse con los términos.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WSDL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1008112"/>
          </a:xfrm>
        </p:spPr>
        <p:txBody>
          <a:bodyPr>
            <a:noAutofit/>
          </a:bodyPr>
          <a:lstStyle/>
          <a:p>
            <a:r>
              <a:rPr lang="es-ES" sz="1800" dirty="0" smtClean="0"/>
              <a:t>En los Web </a:t>
            </a:r>
            <a:r>
              <a:rPr lang="es-ES" sz="1800" dirty="0" err="1" smtClean="0"/>
              <a:t>Services</a:t>
            </a:r>
            <a:r>
              <a:rPr lang="es-ES" sz="1800" dirty="0" smtClean="0"/>
              <a:t>, la invocación al método recibe un "</a:t>
            </a:r>
            <a:r>
              <a:rPr lang="es-ES" sz="1800" dirty="0" smtClean="0">
                <a:solidFill>
                  <a:srgbClr val="960F68"/>
                </a:solidFill>
              </a:rPr>
              <a:t>input </a:t>
            </a:r>
            <a:r>
              <a:rPr lang="es-ES" sz="1800" dirty="0" err="1" smtClean="0">
                <a:solidFill>
                  <a:srgbClr val="960F68"/>
                </a:solidFill>
              </a:rPr>
              <a:t>message</a:t>
            </a:r>
            <a:r>
              <a:rPr lang="es-ES" sz="1800" dirty="0" smtClean="0"/>
              <a:t>", donde cada parámetro es llamado una "</a:t>
            </a:r>
            <a:r>
              <a:rPr lang="es-ES" sz="1800" dirty="0" err="1" smtClean="0"/>
              <a:t>part</a:t>
            </a:r>
            <a:r>
              <a:rPr lang="es-ES" sz="1800" dirty="0" smtClean="0"/>
              <a:t>". El retorno envía un "</a:t>
            </a:r>
            <a:r>
              <a:rPr lang="es-ES" sz="1800" dirty="0" smtClean="0">
                <a:solidFill>
                  <a:srgbClr val="960F68"/>
                </a:solidFill>
              </a:rPr>
              <a:t>output </a:t>
            </a:r>
            <a:r>
              <a:rPr lang="es-ES" sz="1800" dirty="0" err="1" smtClean="0">
                <a:solidFill>
                  <a:srgbClr val="960F68"/>
                </a:solidFill>
              </a:rPr>
              <a:t>message</a:t>
            </a:r>
            <a:r>
              <a:rPr lang="es-ES" sz="1800" dirty="0" smtClean="0"/>
              <a:t>", el cual contiene también una "</a:t>
            </a:r>
            <a:r>
              <a:rPr lang="es-ES" sz="1800" dirty="0" err="1" smtClean="0"/>
              <a:t>part</a:t>
            </a:r>
            <a:r>
              <a:rPr lang="es-ES" sz="1800" dirty="0" smtClean="0"/>
              <a:t>". Así, la definición de la operación queda: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Input </a:t>
            </a:r>
            <a:r>
              <a:rPr lang="es-ES" sz="2000" dirty="0" err="1" smtClean="0"/>
              <a:t>message</a:t>
            </a:r>
            <a:r>
              <a:rPr lang="es-ES" sz="2000" dirty="0" smtClean="0"/>
              <a:t> y output </a:t>
            </a:r>
            <a:r>
              <a:rPr lang="es-ES" sz="2000" dirty="0" err="1" smtClean="0"/>
              <a:t>message</a:t>
            </a:r>
            <a:endParaRPr lang="es-ES" sz="2000" dirty="0"/>
          </a:p>
        </p:txBody>
      </p:sp>
      <p:sp>
        <p:nvSpPr>
          <p:cNvPr id="12" name="11 Rectángulo"/>
          <p:cNvSpPr/>
          <p:nvPr/>
        </p:nvSpPr>
        <p:spPr>
          <a:xfrm>
            <a:off x="1187624" y="3356992"/>
            <a:ext cx="6696744" cy="3247804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331640" y="3617484"/>
            <a:ext cx="6264696" cy="288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 name: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Namespace: http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/ss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 message: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Part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http://www.w3.org/2001/XMLSchema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Part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http://www.w3.org/2001/XMLSchema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 message: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Part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return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http://www.w3.org/2001/XMLSchema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3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744924"/>
            <a:ext cx="3240360" cy="1548172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Basado en la definición, cuando se envía un mensaje, se puede utilizar el siguiente formato: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Invocación estilo RPC</a:t>
            </a:r>
            <a:endParaRPr lang="es-ES" sz="2000" dirty="0"/>
          </a:p>
        </p:txBody>
      </p:sp>
      <p:sp>
        <p:nvSpPr>
          <p:cNvPr id="13" name="12 Rectángulo"/>
          <p:cNvSpPr/>
          <p:nvPr/>
        </p:nvSpPr>
        <p:spPr>
          <a:xfrm>
            <a:off x="3635896" y="2924944"/>
            <a:ext cx="5112568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&lt;foo:concat xmlns:foo="http</a:t>
            </a:r>
            <a:r>
              <a:rPr lang="it-IT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it-IT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it-IT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/ss</a:t>
            </a:r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it-IT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s1&gt;abc&lt;/s1&gt;</a:t>
            </a:r>
          </a:p>
          <a:p>
            <a:r>
              <a:rPr lang="it-IT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s2&gt;123&lt;/s2&gt;</a:t>
            </a:r>
          </a:p>
          <a:p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&lt;/foo:concat&gt;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6 Conector recto de flecha"/>
          <p:cNvCxnSpPr>
            <a:stCxn id="8" idx="2"/>
          </p:cNvCxnSpPr>
          <p:nvPr/>
        </p:nvCxnSpPr>
        <p:spPr>
          <a:xfrm flipH="1">
            <a:off x="4608004" y="2636912"/>
            <a:ext cx="72008" cy="288032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squina doblada"/>
          <p:cNvSpPr/>
          <p:nvPr/>
        </p:nvSpPr>
        <p:spPr>
          <a:xfrm>
            <a:off x="3635896" y="1844824"/>
            <a:ext cx="2088232" cy="79208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El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QName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del elemento XML es igual al nombre de la operación invocada</a:t>
            </a:r>
          </a:p>
        </p:txBody>
      </p:sp>
      <p:cxnSp>
        <p:nvCxnSpPr>
          <p:cNvPr id="14" name="13 Conector recto de flecha"/>
          <p:cNvCxnSpPr>
            <a:stCxn id="15" idx="1"/>
          </p:cNvCxnSpPr>
          <p:nvPr/>
        </p:nvCxnSpPr>
        <p:spPr>
          <a:xfrm rot="10800000" flipV="1">
            <a:off x="5868144" y="2281133"/>
            <a:ext cx="216024" cy="643810"/>
          </a:xfrm>
          <a:prstGeom prst="bentConnector2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squina doblada"/>
          <p:cNvSpPr/>
          <p:nvPr/>
        </p:nvSpPr>
        <p:spPr>
          <a:xfrm>
            <a:off x="6084168" y="1844824"/>
            <a:ext cx="2880320" cy="87261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solidFill>
                  <a:srgbClr val="321935"/>
                </a:solidFill>
                <a:latin typeface="Arial Narrow" pitchFamily="34" charset="0"/>
              </a:rPr>
              <a:t>foo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es el </a:t>
            </a:r>
            <a:r>
              <a:rPr lang="es-ES" sz="1600" b="1" dirty="0" smtClean="0">
                <a:solidFill>
                  <a:srgbClr val="321935"/>
                </a:solidFill>
                <a:latin typeface="Arial Narrow" pitchFamily="34" charset="0"/>
              </a:rPr>
              <a:t>prefijo </a:t>
            </a:r>
            <a:r>
              <a:rPr lang="es-ES" sz="1600" b="1" dirty="0">
                <a:solidFill>
                  <a:srgbClr val="321935"/>
                </a:solidFill>
                <a:latin typeface="Arial Narrow" pitchFamily="34" charset="0"/>
              </a:rPr>
              <a:t>del </a:t>
            </a:r>
            <a:r>
              <a:rPr lang="es-ES" sz="1600" b="1" dirty="0" err="1" smtClean="0">
                <a:solidFill>
                  <a:srgbClr val="321935"/>
                </a:solidFill>
                <a:latin typeface="Arial Narrow" pitchFamily="34" charset="0"/>
              </a:rPr>
              <a:t>namespace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, 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representando a "http://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example.com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/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ss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" en el mensaje.</a:t>
            </a:r>
          </a:p>
        </p:txBody>
      </p:sp>
      <p:cxnSp>
        <p:nvCxnSpPr>
          <p:cNvPr id="18" name="13 Conector recto de flecha"/>
          <p:cNvCxnSpPr>
            <a:stCxn id="19" idx="0"/>
          </p:cNvCxnSpPr>
          <p:nvPr/>
        </p:nvCxnSpPr>
        <p:spPr>
          <a:xfrm rot="16200000" flipV="1">
            <a:off x="5756067" y="2927881"/>
            <a:ext cx="836223" cy="1476164"/>
          </a:xfrm>
          <a:prstGeom prst="bentConnector2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squina doblada"/>
          <p:cNvSpPr/>
          <p:nvPr/>
        </p:nvSpPr>
        <p:spPr>
          <a:xfrm>
            <a:off x="5076056" y="4084074"/>
            <a:ext cx="3672408" cy="586697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Hay un elemento hijo en cada parte. Cada elemento tiene el mismo nombre que la parte.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3635896" y="4941168"/>
            <a:ext cx="525658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foo:output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xmlns:foo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abc123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foo:output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4 Marcador de contenido"/>
          <p:cNvSpPr txBox="1">
            <a:spLocks/>
          </p:cNvSpPr>
          <p:nvPr/>
        </p:nvSpPr>
        <p:spPr>
          <a:xfrm>
            <a:off x="395536" y="4959170"/>
            <a:ext cx="3096344" cy="774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b="0" i="0" u="none" strike="noStrike" baseline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16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16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/>
            </a:lvl9pPr>
          </a:lstStyle>
          <a:p>
            <a:pPr algn="just"/>
            <a:r>
              <a:rPr lang="es-ES" dirty="0" smtClean="0"/>
              <a:t>El mensaje de retorno, con el resultado, es el siguiente:</a:t>
            </a:r>
            <a:endParaRPr lang="es-ES" dirty="0"/>
          </a:p>
        </p:txBody>
      </p:sp>
      <p:sp>
        <p:nvSpPr>
          <p:cNvPr id="37" name="4 Marcador de contenido"/>
          <p:cNvSpPr txBox="1">
            <a:spLocks/>
          </p:cNvSpPr>
          <p:nvPr/>
        </p:nvSpPr>
        <p:spPr>
          <a:xfrm>
            <a:off x="395536" y="5805264"/>
            <a:ext cx="8424936" cy="774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b="0" i="0" u="none" strike="noStrike" baseline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16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16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/>
            </a:lvl9pPr>
          </a:lstStyle>
          <a:p>
            <a:pPr algn="just"/>
            <a:r>
              <a:rPr lang="es-ES" dirty="0" smtClean="0"/>
              <a:t>Este estilo de invocación es llamado </a:t>
            </a:r>
            <a:r>
              <a:rPr lang="es-ES" dirty="0" smtClean="0">
                <a:solidFill>
                  <a:srgbClr val="960F68"/>
                </a:solidFill>
              </a:rPr>
              <a:t>RPC (</a:t>
            </a:r>
            <a:r>
              <a:rPr lang="es-ES" dirty="0" err="1" smtClean="0">
                <a:solidFill>
                  <a:srgbClr val="960F68"/>
                </a:solidFill>
              </a:rPr>
              <a:t>Remote</a:t>
            </a:r>
            <a:r>
              <a:rPr lang="es-ES" dirty="0" smtClean="0">
                <a:solidFill>
                  <a:srgbClr val="960F68"/>
                </a:solidFill>
              </a:rPr>
              <a:t> </a:t>
            </a:r>
            <a:r>
              <a:rPr lang="es-ES" dirty="0" err="1" smtClean="0">
                <a:solidFill>
                  <a:srgbClr val="960F68"/>
                </a:solidFill>
              </a:rPr>
              <a:t>Procedure</a:t>
            </a:r>
            <a:r>
              <a:rPr lang="es-ES" dirty="0" smtClean="0">
                <a:solidFill>
                  <a:srgbClr val="960F68"/>
                </a:solidFill>
              </a:rPr>
              <a:t> </a:t>
            </a:r>
            <a:r>
              <a:rPr lang="es-ES" dirty="0" err="1" smtClean="0">
                <a:solidFill>
                  <a:srgbClr val="960F68"/>
                </a:solidFill>
              </a:rPr>
              <a:t>Call</a:t>
            </a:r>
            <a:r>
              <a:rPr lang="es-ES" dirty="0" smtClean="0">
                <a:solidFill>
                  <a:srgbClr val="960F68"/>
                </a:solidFill>
              </a:rPr>
              <a:t>)</a:t>
            </a:r>
            <a:r>
              <a:rPr lang="es-ES" dirty="0" smtClean="0"/>
              <a:t>. Tanto la operación como los parámetros utilizan los </a:t>
            </a:r>
            <a:r>
              <a:rPr lang="es-ES" dirty="0" err="1" smtClean="0"/>
              <a:t>QName</a:t>
            </a:r>
            <a:r>
              <a:rPr lang="es-ES" dirty="0" smtClean="0"/>
              <a:t> para crear los mensajes.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0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5445224"/>
            <a:ext cx="4285808" cy="1296144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Se define un XSD para </a:t>
            </a:r>
            <a:r>
              <a:rPr lang="es-ES" sz="1800" dirty="0" err="1" smtClean="0"/>
              <a:t>concatRequest</a:t>
            </a:r>
            <a:r>
              <a:rPr lang="es-ES" sz="1800" dirty="0" smtClean="0"/>
              <a:t>. Los elementos "s1" y "s2" quedan definidos dentro del XSD. El XSD es parte de la definición del servicio.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Invocación estilo </a:t>
            </a:r>
            <a:r>
              <a:rPr lang="es-ES" sz="2000" dirty="0" err="1" smtClean="0"/>
              <a:t>Document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467544" y="2636912"/>
            <a:ext cx="5975776" cy="2664296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2924944"/>
            <a:ext cx="576064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 name: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Namespace: http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/ss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 message: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Part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concatRequest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Element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 message: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Part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concatResponse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 in http://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www.w3.org/2001/XMLSchema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590668" y="5605148"/>
            <a:ext cx="415779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&lt;foo:concatRequest </a:t>
            </a:r>
            <a:endParaRPr lang="it-IT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xmlns:foo</a:t>
            </a:r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</a:t>
            </a:r>
            <a:r>
              <a:rPr lang="it-IT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it-IT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it-IT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/ss</a:t>
            </a:r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it-IT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s1&gt;abc&lt;/s1&gt;</a:t>
            </a:r>
          </a:p>
          <a:p>
            <a:r>
              <a:rPr lang="it-IT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s2&gt;123&lt;/s2&gt;</a:t>
            </a:r>
          </a:p>
          <a:p>
            <a:r>
              <a:rPr lang="it-IT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&lt;/foo:concatRequest&gt;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67944" y="1772816"/>
            <a:ext cx="4896544" cy="21962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xsd:schema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targetNamespace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="http://www.w3.org/2001/XMLSchema"&gt;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concatRequest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name="s1" type="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name="s2" type="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976528" y="4035208"/>
            <a:ext cx="72008" cy="144016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443320" y="2292112"/>
            <a:ext cx="144016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13 Conector recto de flecha"/>
          <p:cNvCxnSpPr>
            <a:stCxn id="15" idx="3"/>
            <a:endCxn id="17" idx="2"/>
          </p:cNvCxnSpPr>
          <p:nvPr/>
        </p:nvCxnSpPr>
        <p:spPr>
          <a:xfrm flipV="1">
            <a:off x="2048536" y="2364120"/>
            <a:ext cx="4466792" cy="1743096"/>
          </a:xfrm>
          <a:prstGeom prst="bentConnector2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6910928" y="2292112"/>
            <a:ext cx="144016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5903444" y="5668868"/>
            <a:ext cx="144016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13 Conector recto de flecha"/>
          <p:cNvCxnSpPr>
            <a:stCxn id="23" idx="2"/>
          </p:cNvCxnSpPr>
          <p:nvPr/>
        </p:nvCxnSpPr>
        <p:spPr>
          <a:xfrm rot="5400000">
            <a:off x="4858680" y="3480892"/>
            <a:ext cx="3241028" cy="1007484"/>
          </a:xfrm>
          <a:prstGeom prst="bentConnector3">
            <a:avLst>
              <a:gd name="adj1" fmla="val 68025"/>
            </a:avLst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6732240" y="2837696"/>
            <a:ext cx="144016" cy="7200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6660232" y="3068960"/>
            <a:ext cx="144016" cy="7200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6337528" y="6145208"/>
            <a:ext cx="72008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337528" y="6361232"/>
            <a:ext cx="72008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13 Conector recto de flecha"/>
          <p:cNvCxnSpPr>
            <a:stCxn id="31" idx="3"/>
            <a:endCxn id="33" idx="3"/>
          </p:cNvCxnSpPr>
          <p:nvPr/>
        </p:nvCxnSpPr>
        <p:spPr>
          <a:xfrm flipH="1">
            <a:off x="6409536" y="2873700"/>
            <a:ext cx="466720" cy="3307512"/>
          </a:xfrm>
          <a:prstGeom prst="curvedConnector3">
            <a:avLst>
              <a:gd name="adj1" fmla="val -160934"/>
            </a:avLst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3 Conector recto de flecha"/>
          <p:cNvCxnSpPr>
            <a:stCxn id="32" idx="3"/>
            <a:endCxn id="34" idx="3"/>
          </p:cNvCxnSpPr>
          <p:nvPr/>
        </p:nvCxnSpPr>
        <p:spPr>
          <a:xfrm flipH="1">
            <a:off x="6409536" y="3104964"/>
            <a:ext cx="394712" cy="3292272"/>
          </a:xfrm>
          <a:prstGeom prst="curvedConnector3">
            <a:avLst>
              <a:gd name="adj1" fmla="val -197932"/>
            </a:avLst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8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3384376" cy="4536504"/>
          </a:xfrm>
        </p:spPr>
        <p:txBody>
          <a:bodyPr>
            <a:noAutofit/>
          </a:bodyPr>
          <a:lstStyle/>
          <a:p>
            <a:r>
              <a:rPr lang="es-ES" sz="1800" dirty="0" smtClean="0"/>
              <a:t>El estilo </a:t>
            </a:r>
            <a:r>
              <a:rPr lang="es-ES" sz="1800" dirty="0" err="1" smtClean="0">
                <a:solidFill>
                  <a:srgbClr val="960F68"/>
                </a:solidFill>
              </a:rPr>
              <a:t>Document</a:t>
            </a:r>
            <a:r>
              <a:rPr lang="es-ES" sz="1800" dirty="0" smtClean="0"/>
              <a:t> se definen los elementos en un XSD (XML </a:t>
            </a:r>
            <a:r>
              <a:rPr lang="es-ES" sz="1800" dirty="0" err="1" smtClean="0"/>
              <a:t>Schema</a:t>
            </a:r>
            <a:r>
              <a:rPr lang="es-ES" sz="1800" dirty="0" smtClean="0"/>
              <a:t> </a:t>
            </a:r>
            <a:r>
              <a:rPr lang="es-ES" sz="1800" dirty="0" err="1" smtClean="0"/>
              <a:t>Definition</a:t>
            </a:r>
            <a:r>
              <a:rPr lang="es-ES" sz="1800" dirty="0" smtClean="0"/>
              <a:t>). Cada elemento del objeto "</a:t>
            </a:r>
            <a:r>
              <a:rPr lang="es-ES" sz="1800" dirty="0" err="1" smtClean="0"/>
              <a:t>request</a:t>
            </a:r>
            <a:r>
              <a:rPr lang="es-ES" sz="1800" dirty="0" smtClean="0"/>
              <a:t>" queda definido en el XSD, y en el mensaje queda especificado por su </a:t>
            </a:r>
            <a:r>
              <a:rPr lang="es-ES" sz="1800" dirty="0" err="1" smtClean="0"/>
              <a:t>QName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El estilo </a:t>
            </a:r>
            <a:r>
              <a:rPr lang="es-ES" sz="1800" dirty="0" err="1" smtClean="0"/>
              <a:t>Document</a:t>
            </a:r>
            <a:r>
              <a:rPr lang="es-ES" sz="1800" dirty="0" smtClean="0"/>
              <a:t> define una única parte para el input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, definida en un XSD. También define una única parte para el output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 en el XSD.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Invocación estilo </a:t>
            </a:r>
            <a:r>
              <a:rPr lang="es-ES" sz="2000" dirty="0" err="1" smtClean="0"/>
              <a:t>Document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3779912" y="1916832"/>
            <a:ext cx="5184576" cy="4536504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XSD</a:t>
            </a:r>
          </a:p>
          <a:p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851920" y="4509120"/>
            <a:ext cx="50405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 name: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Namespace: http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/ss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 message: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Part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concatRequest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Element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 message: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Part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concatResponse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 in http://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www.w3.org/2001/XMLSchema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851920" y="2204187"/>
            <a:ext cx="5040560" cy="20169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xsd:schema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targetNamespace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="http://www.w3.org/2001/XMLSchema"&gt;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concatRequest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name="s1" type="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name="s2" type="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cxnSp>
        <p:nvCxnSpPr>
          <p:cNvPr id="10" name="13 Conector recto de flecha"/>
          <p:cNvCxnSpPr/>
          <p:nvPr/>
        </p:nvCxnSpPr>
        <p:spPr>
          <a:xfrm rot="5400000" flipH="1" flipV="1">
            <a:off x="4716017" y="3501007"/>
            <a:ext cx="2520280" cy="1080122"/>
          </a:xfrm>
          <a:prstGeom prst="bentConnector3">
            <a:avLst>
              <a:gd name="adj1" fmla="val 37242"/>
            </a:avLst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2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El mensaje de salida de una invocación con estilo </a:t>
            </a:r>
            <a:r>
              <a:rPr lang="es-ES" sz="1800" dirty="0" err="1" smtClean="0"/>
              <a:t>Document</a:t>
            </a:r>
            <a:r>
              <a:rPr lang="es-ES" sz="1800" dirty="0" smtClean="0"/>
              <a:t> es: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Invocación estilo </a:t>
            </a:r>
            <a:r>
              <a:rPr lang="es-ES" sz="2000" dirty="0" err="1" smtClean="0"/>
              <a:t>Document</a:t>
            </a:r>
            <a:endParaRPr lang="es-ES" sz="2000" dirty="0"/>
          </a:p>
        </p:txBody>
      </p:sp>
      <p:sp>
        <p:nvSpPr>
          <p:cNvPr id="12" name="11 Rectángulo"/>
          <p:cNvSpPr/>
          <p:nvPr/>
        </p:nvSpPr>
        <p:spPr>
          <a:xfrm>
            <a:off x="1475656" y="2780928"/>
            <a:ext cx="6192688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foo:concatResponse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xmlns:foo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="http://www.w3.org/2001/XMLSchema"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="http://www.w3.org/2001/XMLSchema-Instance"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abc123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foo:concatResponse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13 Conector recto de flecha"/>
          <p:cNvCxnSpPr>
            <a:endCxn id="14" idx="1"/>
          </p:cNvCxnSpPr>
          <p:nvPr/>
        </p:nvCxnSpPr>
        <p:spPr>
          <a:xfrm rot="16200000" flipH="1">
            <a:off x="2029331" y="4396011"/>
            <a:ext cx="1429968" cy="360040"/>
          </a:xfrm>
          <a:prstGeom prst="bentConnector2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squina doblada"/>
          <p:cNvSpPr/>
          <p:nvPr/>
        </p:nvSpPr>
        <p:spPr>
          <a:xfrm>
            <a:off x="2924335" y="4894971"/>
            <a:ext cx="3672408" cy="79208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Atributo utilizado para asignar el tipo XML del elemento, definido en el esquema http://www.w3.org/2001/XMLSchema-Instance </a:t>
            </a:r>
          </a:p>
        </p:txBody>
      </p:sp>
      <p:cxnSp>
        <p:nvCxnSpPr>
          <p:cNvPr id="19" name="13 Conector recto de flecha"/>
          <p:cNvCxnSpPr>
            <a:stCxn id="14" idx="3"/>
          </p:cNvCxnSpPr>
          <p:nvPr/>
        </p:nvCxnSpPr>
        <p:spPr>
          <a:xfrm flipV="1">
            <a:off x="6596743" y="3609020"/>
            <a:ext cx="450050" cy="1681995"/>
          </a:xfrm>
          <a:prstGeom prst="bentConnector2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7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En el estilo RPC, el mensaje no se puede validar, pues no tiene una definición asociada tipo XSD o DTD. Cada elemento es definido en forma individual. Esta es la razón por la cual la </a:t>
            </a:r>
            <a:r>
              <a:rPr lang="en-US" sz="1800" dirty="0">
                <a:solidFill>
                  <a:srgbClr val="960F68"/>
                </a:solidFill>
              </a:rPr>
              <a:t>WS-I</a:t>
            </a:r>
            <a:r>
              <a:rPr lang="en-US" sz="1800" dirty="0"/>
              <a:t> </a:t>
            </a:r>
            <a:r>
              <a:rPr lang="en-US" sz="1800" dirty="0" smtClean="0"/>
              <a:t>(Web Services Interoperability Organization) </a:t>
            </a:r>
            <a:r>
              <a:rPr lang="en-US" sz="1800" dirty="0" err="1" smtClean="0"/>
              <a:t>recomienda</a:t>
            </a:r>
            <a:r>
              <a:rPr lang="en-US" sz="1800" dirty="0" smtClean="0"/>
              <a:t> </a:t>
            </a:r>
            <a:r>
              <a:rPr lang="en-US" sz="1800" dirty="0" err="1" smtClean="0"/>
              <a:t>siempre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utilizar</a:t>
            </a:r>
            <a:r>
              <a:rPr lang="en-US" sz="1800" dirty="0" smtClean="0"/>
              <a:t> el </a:t>
            </a:r>
            <a:r>
              <a:rPr lang="en-US" sz="1800" dirty="0" err="1" smtClean="0"/>
              <a:t>estilo</a:t>
            </a:r>
            <a:r>
              <a:rPr lang="en-US" sz="1800" dirty="0" smtClean="0"/>
              <a:t> Document.</a:t>
            </a:r>
            <a:endParaRPr lang="es-ES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Estilo RPC vs. </a:t>
            </a:r>
            <a:r>
              <a:rPr lang="es-ES" sz="2000" dirty="0" err="1" smtClean="0"/>
              <a:t>Document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2987824" y="3645024"/>
            <a:ext cx="5904656" cy="2880320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Estilo RPC</a:t>
            </a:r>
          </a:p>
          <a:p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Estilo </a:t>
            </a:r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Document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131840" y="5589240"/>
            <a:ext cx="561662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it-I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&lt;foo:concatRequest xmlns:foo="http</a:t>
            </a:r>
            <a:r>
              <a:rPr lang="it-I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it-IT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it-I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/ss</a:t>
            </a:r>
            <a:r>
              <a:rPr lang="it-I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it-I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it-I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s1&gt;abc&lt;/s1&gt;</a:t>
            </a:r>
          </a:p>
          <a:p>
            <a:r>
              <a:rPr lang="it-IT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it-I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s2&gt;123&lt;/s2&gt;</a:t>
            </a:r>
          </a:p>
          <a:p>
            <a:r>
              <a:rPr lang="it-I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&lt;/foo:concatRequest&gt;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131840" y="3932379"/>
            <a:ext cx="5616624" cy="13688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foo:concat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xmlns:foo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="http://www.w3.org/2001/XMLSchema"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="http://www.w3.org/2001/XMLSchema-Instance"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&lt;/s1&gt;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&gt;123&lt;/s2&gt;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foo:concat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0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4499992" y="2276872"/>
            <a:ext cx="4392488" cy="4251535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es-ES" sz="1400" dirty="0" err="1" smtClean="0">
                <a:latin typeface="Arial" pitchFamily="34" charset="0"/>
                <a:cs typeface="Arial" pitchFamily="34" charset="0"/>
              </a:rPr>
              <a:t>Service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3"/>
            <a:ext cx="4104456" cy="4422935"/>
          </a:xfrm>
        </p:spPr>
        <p:txBody>
          <a:bodyPr>
            <a:noAutofit/>
          </a:bodyPr>
          <a:lstStyle/>
          <a:p>
            <a:r>
              <a:rPr lang="es-ES" sz="1800" dirty="0" smtClean="0"/>
              <a:t>¿Cómo determinar la operación a partir del mensaje de entrada?</a:t>
            </a:r>
          </a:p>
          <a:p>
            <a:endParaRPr lang="es-ES" sz="1800" dirty="0"/>
          </a:p>
          <a:p>
            <a:r>
              <a:rPr lang="es-ES" sz="1800" dirty="0" smtClean="0"/>
              <a:t>En la definición, existe un "</a:t>
            </a:r>
            <a:r>
              <a:rPr lang="es-ES" sz="1800" dirty="0" err="1" smtClean="0">
                <a:solidFill>
                  <a:srgbClr val="960F68"/>
                </a:solidFill>
              </a:rPr>
              <a:t>port</a:t>
            </a:r>
            <a:r>
              <a:rPr lang="es-ES" sz="1800" dirty="0" smtClean="0">
                <a:solidFill>
                  <a:srgbClr val="960F68"/>
                </a:solidFill>
              </a:rPr>
              <a:t> </a:t>
            </a:r>
            <a:r>
              <a:rPr lang="es-ES" sz="1800" dirty="0" err="1" smtClean="0">
                <a:solidFill>
                  <a:srgbClr val="960F68"/>
                </a:solidFill>
              </a:rPr>
              <a:t>type</a:t>
            </a:r>
            <a:r>
              <a:rPr lang="es-ES" sz="1800" dirty="0" smtClean="0"/>
              <a:t>", que es como una clase Java en la que cada operación es un método.</a:t>
            </a:r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 smtClean="0"/>
          </a:p>
          <a:p>
            <a:r>
              <a:rPr lang="es-ES" sz="1800" dirty="0" smtClean="0"/>
              <a:t>El nombre del </a:t>
            </a:r>
            <a:r>
              <a:rPr lang="es-ES" sz="1800" dirty="0" err="1" smtClean="0"/>
              <a:t>port</a:t>
            </a:r>
            <a:r>
              <a:rPr lang="es-ES" sz="1800" dirty="0" smtClean="0"/>
              <a:t> </a:t>
            </a:r>
            <a:r>
              <a:rPr lang="es-ES" sz="1800" dirty="0" err="1" smtClean="0"/>
              <a:t>type</a:t>
            </a:r>
            <a:r>
              <a:rPr lang="es-ES" sz="1800" dirty="0" smtClean="0"/>
              <a:t> también es un </a:t>
            </a:r>
            <a:r>
              <a:rPr lang="es-ES" sz="1800" dirty="0" err="1" smtClean="0"/>
              <a:t>QName</a:t>
            </a:r>
            <a:r>
              <a:rPr lang="es-ES" sz="1800" dirty="0" smtClean="0"/>
              <a:t>, es decir, tiene un </a:t>
            </a:r>
            <a:r>
              <a:rPr lang="es-ES" sz="1800" dirty="0" err="1" smtClean="0"/>
              <a:t>namespace</a:t>
            </a:r>
            <a:r>
              <a:rPr lang="es-ES" sz="1800" dirty="0" smtClean="0"/>
              <a:t> asociado.</a:t>
            </a:r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Operaciones y </a:t>
            </a:r>
            <a:r>
              <a:rPr lang="es-ES" sz="2000" dirty="0" err="1" smtClean="0"/>
              <a:t>port</a:t>
            </a:r>
            <a:r>
              <a:rPr lang="es-ES" sz="2000" dirty="0" smtClean="0"/>
              <a:t> </a:t>
            </a:r>
            <a:r>
              <a:rPr lang="es-ES" sz="2000" dirty="0" err="1" smtClean="0"/>
              <a:t>type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4644007" y="3675472"/>
            <a:ext cx="4104457" cy="2736303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Nombre local: </a:t>
            </a:r>
            <a:r>
              <a:rPr lang="es-E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tringUtil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http://everis.com/ss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788025" y="4386366"/>
            <a:ext cx="3816424" cy="1028411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32041" y="4684547"/>
            <a:ext cx="352839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Nombre local: </a:t>
            </a:r>
            <a:r>
              <a:rPr lang="es-E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http://</a:t>
            </a:r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s-E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/ss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788024" y="5486785"/>
            <a:ext cx="3816426" cy="822535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932040" y="5795114"/>
            <a:ext cx="3528393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644007" y="2636912"/>
            <a:ext cx="4104457" cy="956403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Schema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932040" y="2945243"/>
            <a:ext cx="3491880" cy="555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xsd:schema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targetNamespace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="...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91014" y="4303763"/>
            <a:ext cx="1416690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</a:t>
            </a: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type</a:t>
            </a: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795270" y="4303763"/>
            <a:ext cx="1416690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Clase Java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491014" y="4941168"/>
            <a:ext cx="1416690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operación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2795270" y="4941168"/>
            <a:ext cx="1416690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método</a:t>
            </a:r>
          </a:p>
        </p:txBody>
      </p:sp>
      <p:cxnSp>
        <p:nvCxnSpPr>
          <p:cNvPr id="18" name="17 Conector angular"/>
          <p:cNvCxnSpPr>
            <a:stCxn id="14" idx="3"/>
            <a:endCxn id="15" idx="1"/>
          </p:cNvCxnSpPr>
          <p:nvPr/>
        </p:nvCxnSpPr>
        <p:spPr>
          <a:xfrm>
            <a:off x="1907704" y="4483783"/>
            <a:ext cx="887566" cy="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6" idx="3"/>
            <a:endCxn id="17" idx="1"/>
          </p:cNvCxnSpPr>
          <p:nvPr/>
        </p:nvCxnSpPr>
        <p:spPr>
          <a:xfrm>
            <a:off x="1907704" y="5121188"/>
            <a:ext cx="887566" cy="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99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3672408" cy="3353928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Un </a:t>
            </a:r>
            <a:r>
              <a:rPr lang="es-ES" sz="1800" dirty="0" err="1" smtClean="0"/>
              <a:t>port</a:t>
            </a:r>
            <a:r>
              <a:rPr lang="es-ES" sz="1800" dirty="0" smtClean="0"/>
              <a:t> </a:t>
            </a:r>
            <a:r>
              <a:rPr lang="es-ES" sz="1800" dirty="0" err="1" smtClean="0"/>
              <a:t>type</a:t>
            </a:r>
            <a:r>
              <a:rPr lang="es-ES" sz="1800" dirty="0" smtClean="0"/>
              <a:t> puede utilizar distintos formatos de mensaje. El formato XML utilizado es llamado </a:t>
            </a:r>
            <a:r>
              <a:rPr lang="es-ES" sz="1800" dirty="0" smtClean="0">
                <a:solidFill>
                  <a:srgbClr val="960F68"/>
                </a:solidFill>
              </a:rPr>
              <a:t>SOAP</a:t>
            </a:r>
            <a:r>
              <a:rPr lang="es-ES" sz="1800" dirty="0" smtClean="0"/>
              <a:t> (Simple </a:t>
            </a:r>
            <a:r>
              <a:rPr lang="es-ES" sz="1800" dirty="0" err="1" smtClean="0"/>
              <a:t>Object</a:t>
            </a:r>
            <a:r>
              <a:rPr lang="es-ES" sz="1800" dirty="0" smtClean="0"/>
              <a:t> Access </a:t>
            </a:r>
            <a:r>
              <a:rPr lang="es-ES" sz="1800" dirty="0" err="1" smtClean="0"/>
              <a:t>Procotol</a:t>
            </a:r>
            <a:r>
              <a:rPr lang="es-ES" sz="1800" dirty="0" smtClean="0"/>
              <a:t>), aunque se podría utilizar, por ejemplo, un formato JSON.</a:t>
            </a:r>
          </a:p>
          <a:p>
            <a:pPr algn="just"/>
            <a:r>
              <a:rPr lang="es-ES" sz="1800" dirty="0" smtClean="0"/>
              <a:t>A su vez, los mensajes pueden ser transportados de distintas formas. Lo normal es con </a:t>
            </a:r>
            <a:r>
              <a:rPr lang="es-ES" sz="1800" dirty="0" smtClean="0">
                <a:solidFill>
                  <a:srgbClr val="960F68"/>
                </a:solidFill>
              </a:rPr>
              <a:t>HTTP</a:t>
            </a:r>
            <a:r>
              <a:rPr lang="es-ES" sz="1800" dirty="0" smtClean="0"/>
              <a:t>, aunque se podría utilizar SMTP.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err="1" smtClean="0"/>
              <a:t>Binding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5364088" y="2492896"/>
            <a:ext cx="2448273" cy="1052733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stringUtil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508106" y="2822487"/>
            <a:ext cx="1944215" cy="609041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Operación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724129" y="3068960"/>
            <a:ext cx="151216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364088" y="1772816"/>
            <a:ext cx="2448273" cy="648072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Schema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08105" y="2081146"/>
            <a:ext cx="1944216" cy="267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xsd:schema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...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067944" y="1484784"/>
            <a:ext cx="4968552" cy="3672408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es-ES" sz="1400" dirty="0" err="1" smtClean="0">
                <a:latin typeface="Arial" pitchFamily="34" charset="0"/>
                <a:cs typeface="Arial" pitchFamily="34" charset="0"/>
              </a:rPr>
              <a:t>Service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211959" y="3645024"/>
            <a:ext cx="2304257" cy="1371215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355975" y="3989841"/>
            <a:ext cx="1944217" cy="92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binding1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SOAP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transport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HTTP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660232" y="3645024"/>
            <a:ext cx="2240250" cy="1371215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04247" y="3989841"/>
            <a:ext cx="1944217" cy="92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binding2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JSON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transport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SMTP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275857" y="5373216"/>
            <a:ext cx="2664295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 anchorCtr="0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/test/service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concatRequest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s1&gt;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&lt;/s1&gt;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s2&gt;123&lt;/s2&gt;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concatRequest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012160" y="5373216"/>
            <a:ext cx="3024335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 anchorCtr="0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FROM: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TO: ...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{'operation':'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{'s1':'abc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's2':'123'}}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13 Conector recto de flecha"/>
          <p:cNvCxnSpPr>
            <a:stCxn id="15" idx="2"/>
            <a:endCxn id="18" idx="0"/>
          </p:cNvCxnSpPr>
          <p:nvPr/>
        </p:nvCxnSpPr>
        <p:spPr>
          <a:xfrm flipH="1">
            <a:off x="4608005" y="4910721"/>
            <a:ext cx="720079" cy="462495"/>
          </a:xfrm>
          <a:prstGeom prst="straightConnector1">
            <a:avLst/>
          </a:prstGeom>
          <a:ln w="22225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3 Conector recto de flecha"/>
          <p:cNvCxnSpPr>
            <a:stCxn id="17" idx="2"/>
            <a:endCxn id="19" idx="0"/>
          </p:cNvCxnSpPr>
          <p:nvPr/>
        </p:nvCxnSpPr>
        <p:spPr>
          <a:xfrm flipH="1">
            <a:off x="7524328" y="4910721"/>
            <a:ext cx="252028" cy="462495"/>
          </a:xfrm>
          <a:prstGeom prst="straightConnector1">
            <a:avLst/>
          </a:prstGeom>
          <a:ln w="22225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13 Conector recto de flecha"/>
          <p:cNvCxnSpPr>
            <a:endCxn id="31" idx="3"/>
          </p:cNvCxnSpPr>
          <p:nvPr/>
        </p:nvCxnSpPr>
        <p:spPr>
          <a:xfrm rot="5400000">
            <a:off x="5418094" y="3591018"/>
            <a:ext cx="972108" cy="504056"/>
          </a:xfrm>
          <a:prstGeom prst="bentConnector2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5580112" y="4293096"/>
            <a:ext cx="72008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13 Conector recto de flecha"/>
          <p:cNvCxnSpPr>
            <a:stCxn id="7" idx="3"/>
            <a:endCxn id="35" idx="3"/>
          </p:cNvCxnSpPr>
          <p:nvPr/>
        </p:nvCxnSpPr>
        <p:spPr>
          <a:xfrm>
            <a:off x="7236297" y="3212976"/>
            <a:ext cx="864095" cy="1116124"/>
          </a:xfrm>
          <a:prstGeom prst="bentConnector3">
            <a:avLst>
              <a:gd name="adj1" fmla="val 154364"/>
            </a:avLst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8028384" y="4293096"/>
            <a:ext cx="72008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4 Marcador de contenido"/>
          <p:cNvSpPr txBox="1">
            <a:spLocks/>
          </p:cNvSpPr>
          <p:nvPr/>
        </p:nvSpPr>
        <p:spPr>
          <a:xfrm>
            <a:off x="395536" y="5373216"/>
            <a:ext cx="2880321" cy="1175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kern="1200" baseline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 smtClean="0"/>
              <a:t>El </a:t>
            </a:r>
            <a:r>
              <a:rPr lang="es-ES" sz="1800" dirty="0" smtClean="0">
                <a:solidFill>
                  <a:srgbClr val="960F68"/>
                </a:solidFill>
              </a:rPr>
              <a:t>mapeo</a:t>
            </a:r>
            <a:r>
              <a:rPr lang="es-ES" sz="1800" dirty="0" smtClean="0"/>
              <a:t> entre </a:t>
            </a:r>
            <a:r>
              <a:rPr lang="es-ES" sz="1800" dirty="0" err="1" smtClean="0"/>
              <a:t>port</a:t>
            </a:r>
            <a:r>
              <a:rPr lang="es-ES" sz="1800" dirty="0" smtClean="0"/>
              <a:t> </a:t>
            </a:r>
            <a:r>
              <a:rPr lang="es-ES" sz="1800" dirty="0" err="1" smtClean="0"/>
              <a:t>type</a:t>
            </a:r>
            <a:r>
              <a:rPr lang="es-ES" sz="1800" dirty="0" smtClean="0"/>
              <a:t>, formato y transporte es el </a:t>
            </a:r>
            <a:r>
              <a:rPr lang="es-ES" sz="1800" b="1" dirty="0" err="1" smtClean="0">
                <a:solidFill>
                  <a:srgbClr val="960F68"/>
                </a:solidFill>
              </a:rPr>
              <a:t>binding</a:t>
            </a:r>
            <a:r>
              <a:rPr lang="es-ES" sz="1800" dirty="0" smtClean="0"/>
              <a:t>.</a:t>
            </a: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1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3024336" cy="4176464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/>
              <a:t>Un servicio puede desplegarse de varias maneras, en función del </a:t>
            </a:r>
            <a:r>
              <a:rPr lang="es-ES" sz="1800" dirty="0" err="1" smtClean="0"/>
              <a:t>binding</a:t>
            </a:r>
            <a:r>
              <a:rPr lang="es-ES" sz="1800" dirty="0" smtClean="0"/>
              <a:t> </a:t>
            </a:r>
            <a:r>
              <a:rPr lang="es-ES" sz="1800" dirty="0" err="1" smtClean="0"/>
              <a:t>selecionado</a:t>
            </a:r>
            <a:r>
              <a:rPr lang="es-ES" sz="1800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/>
              <a:t>El </a:t>
            </a:r>
            <a:r>
              <a:rPr lang="es-ES" sz="1800" dirty="0" smtClean="0">
                <a:solidFill>
                  <a:srgbClr val="960F68"/>
                </a:solidFill>
              </a:rPr>
              <a:t>mapeo</a:t>
            </a:r>
            <a:r>
              <a:rPr lang="es-ES" sz="1800" dirty="0" smtClean="0"/>
              <a:t> entre el </a:t>
            </a:r>
            <a:r>
              <a:rPr lang="es-ES" sz="1800" dirty="0" err="1" smtClean="0">
                <a:solidFill>
                  <a:srgbClr val="960F68"/>
                </a:solidFill>
              </a:rPr>
              <a:t>binding</a:t>
            </a:r>
            <a:r>
              <a:rPr lang="es-ES" sz="1800" dirty="0" smtClean="0">
                <a:solidFill>
                  <a:srgbClr val="960F68"/>
                </a:solidFill>
              </a:rPr>
              <a:t> </a:t>
            </a:r>
            <a:r>
              <a:rPr lang="es-ES" sz="1800" dirty="0" smtClean="0"/>
              <a:t>y el </a:t>
            </a:r>
            <a:r>
              <a:rPr lang="es-ES" sz="1800" dirty="0" err="1" smtClean="0">
                <a:solidFill>
                  <a:srgbClr val="960F68"/>
                </a:solidFill>
              </a:rPr>
              <a:t>end</a:t>
            </a:r>
            <a:r>
              <a:rPr lang="es-ES" sz="1800" dirty="0" smtClean="0">
                <a:solidFill>
                  <a:srgbClr val="960F68"/>
                </a:solidFill>
              </a:rPr>
              <a:t> </a:t>
            </a:r>
            <a:r>
              <a:rPr lang="es-ES" sz="1800" dirty="0" err="1" smtClean="0">
                <a:solidFill>
                  <a:srgbClr val="960F68"/>
                </a:solidFill>
              </a:rPr>
              <a:t>point</a:t>
            </a:r>
            <a:r>
              <a:rPr lang="es-ES" sz="1800" dirty="0"/>
              <a:t> </a:t>
            </a:r>
            <a:r>
              <a:rPr lang="es-ES" sz="1800" dirty="0" smtClean="0"/>
              <a:t>asociado al servicio es el </a:t>
            </a:r>
            <a:r>
              <a:rPr lang="es-ES" sz="1800" b="1" dirty="0" err="1" smtClean="0">
                <a:solidFill>
                  <a:srgbClr val="960F68"/>
                </a:solidFill>
              </a:rPr>
              <a:t>port</a:t>
            </a:r>
            <a:r>
              <a:rPr lang="es-ES" sz="1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/>
              <a:t>Con esto, se pueden acotar los protocolos de formato y transporte en función de la tecnología utilizada.</a:t>
            </a:r>
            <a:endParaRPr lang="es-ES" sz="1800" dirty="0" smtClean="0">
              <a:solidFill>
                <a:srgbClr val="960F68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Port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5068052" y="2420888"/>
            <a:ext cx="2448273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tringUtil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068052" y="1988840"/>
            <a:ext cx="2448273" cy="288032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Schema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63888" y="1700808"/>
            <a:ext cx="5400600" cy="446449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es-ES" sz="1400" dirty="0" err="1" smtClean="0">
                <a:latin typeface="Arial" pitchFamily="34" charset="0"/>
                <a:cs typeface="Arial" pitchFamily="34" charset="0"/>
              </a:rPr>
              <a:t>Service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15925" y="2924944"/>
            <a:ext cx="2304257" cy="1371215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059941" y="3269761"/>
            <a:ext cx="1944217" cy="92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binding1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SOAP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transport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HTTP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364198" y="2924944"/>
            <a:ext cx="2240250" cy="1371215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508213" y="3269761"/>
            <a:ext cx="1944217" cy="92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binding2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JSON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transport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SMTP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707905" y="4653136"/>
            <a:ext cx="1656183" cy="1371215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port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800011" y="5013176"/>
            <a:ext cx="1504632" cy="92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port1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endpoint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:...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459538" y="4653136"/>
            <a:ext cx="1656183" cy="1371215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port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551644" y="5013176"/>
            <a:ext cx="1504632" cy="92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port2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endpoint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:...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203638" y="4653136"/>
            <a:ext cx="1656183" cy="1371215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port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7295744" y="5013176"/>
            <a:ext cx="1504632" cy="92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port3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E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endpoint</a:t>
            </a:r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:...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13 Conector recto de flecha"/>
          <p:cNvCxnSpPr>
            <a:stCxn id="5" idx="2"/>
            <a:endCxn id="23" idx="3"/>
          </p:cNvCxnSpPr>
          <p:nvPr/>
        </p:nvCxnSpPr>
        <p:spPr>
          <a:xfrm rot="5400000">
            <a:off x="5374087" y="2690918"/>
            <a:ext cx="828092" cy="1008112"/>
          </a:xfrm>
          <a:prstGeom prst="bentConnector2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212069" y="3573016"/>
            <a:ext cx="72008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13 Conector recto de flecha"/>
          <p:cNvCxnSpPr>
            <a:stCxn id="5" idx="3"/>
            <a:endCxn id="26" idx="3"/>
          </p:cNvCxnSpPr>
          <p:nvPr/>
        </p:nvCxnSpPr>
        <p:spPr>
          <a:xfrm>
            <a:off x="7516325" y="2600908"/>
            <a:ext cx="219369" cy="1008112"/>
          </a:xfrm>
          <a:prstGeom prst="bentConnector3">
            <a:avLst>
              <a:gd name="adj1" fmla="val 566073"/>
            </a:avLst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7663686" y="3573016"/>
            <a:ext cx="72008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13 Conector recto de flecha"/>
          <p:cNvCxnSpPr>
            <a:endCxn id="30" idx="3"/>
          </p:cNvCxnSpPr>
          <p:nvPr/>
        </p:nvCxnSpPr>
        <p:spPr>
          <a:xfrm rot="5400000">
            <a:off x="4515526" y="4640668"/>
            <a:ext cx="1041051" cy="352037"/>
          </a:xfrm>
          <a:prstGeom prst="bentConnector2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4788024" y="5301208"/>
            <a:ext cx="72008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13 Conector recto de flecha"/>
          <p:cNvCxnSpPr>
            <a:endCxn id="33" idx="3"/>
          </p:cNvCxnSpPr>
          <p:nvPr/>
        </p:nvCxnSpPr>
        <p:spPr>
          <a:xfrm rot="16200000" flipH="1">
            <a:off x="5633490" y="4386798"/>
            <a:ext cx="1041053" cy="859776"/>
          </a:xfrm>
          <a:prstGeom prst="bentConnector4">
            <a:avLst>
              <a:gd name="adj1" fmla="val 20280"/>
              <a:gd name="adj2" fmla="val 137107"/>
            </a:avLst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6511896" y="5301209"/>
            <a:ext cx="72008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13 Conector recto de flecha"/>
          <p:cNvCxnSpPr>
            <a:endCxn id="39" idx="3"/>
          </p:cNvCxnSpPr>
          <p:nvPr/>
        </p:nvCxnSpPr>
        <p:spPr>
          <a:xfrm rot="16200000" flipH="1">
            <a:off x="7393685" y="4386799"/>
            <a:ext cx="1041053" cy="859776"/>
          </a:xfrm>
          <a:prstGeom prst="bentConnector4">
            <a:avLst>
              <a:gd name="adj1" fmla="val 20280"/>
              <a:gd name="adj2" fmla="val 137107"/>
            </a:avLst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8272091" y="5301210"/>
            <a:ext cx="72008" cy="7200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endParaRPr lang="es-E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35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1008112"/>
          </a:xfrm>
        </p:spPr>
        <p:txBody>
          <a:bodyPr>
            <a:noAutofit/>
          </a:bodyPr>
          <a:lstStyle/>
          <a:p>
            <a:r>
              <a:rPr lang="es-ES" sz="1800" dirty="0" smtClean="0"/>
              <a:t>Se han definido algunos </a:t>
            </a:r>
            <a:r>
              <a:rPr lang="es-ES" sz="1800" dirty="0" err="1" smtClean="0"/>
              <a:t>namespace</a:t>
            </a:r>
            <a:r>
              <a:rPr lang="es-ES" sz="1800" dirty="0" smtClean="0"/>
              <a:t> para los elementos del servicio: operación, </a:t>
            </a:r>
            <a:r>
              <a:rPr lang="es-ES" sz="1800" dirty="0" err="1" smtClean="0"/>
              <a:t>port</a:t>
            </a:r>
            <a:r>
              <a:rPr lang="es-ES" sz="1800" dirty="0" smtClean="0"/>
              <a:t> </a:t>
            </a:r>
            <a:r>
              <a:rPr lang="es-ES" sz="1800" dirty="0" err="1" smtClean="0"/>
              <a:t>type</a:t>
            </a:r>
            <a:r>
              <a:rPr lang="es-ES" sz="1800" dirty="0" smtClean="0"/>
              <a:t>, mensajes. Existe un </a:t>
            </a:r>
            <a:r>
              <a:rPr lang="es-ES" sz="1800" dirty="0" err="1" smtClean="0"/>
              <a:t>namespace</a:t>
            </a:r>
            <a:r>
              <a:rPr lang="es-ES" sz="1800" dirty="0" smtClean="0"/>
              <a:t> específico en el servicio para colocar todos estos elementos, llamado el "</a:t>
            </a:r>
            <a:r>
              <a:rPr lang="es-ES" sz="1800" dirty="0" smtClean="0">
                <a:solidFill>
                  <a:srgbClr val="960F68"/>
                </a:solidFill>
              </a:rPr>
              <a:t>target </a:t>
            </a:r>
            <a:r>
              <a:rPr lang="es-ES" sz="1800" dirty="0" err="1" smtClean="0">
                <a:solidFill>
                  <a:srgbClr val="960F68"/>
                </a:solidFill>
              </a:rPr>
              <a:t>namespace</a:t>
            </a:r>
            <a:r>
              <a:rPr lang="es-ES" sz="1800" dirty="0" smtClean="0"/>
              <a:t>".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Target </a:t>
            </a:r>
            <a:r>
              <a:rPr lang="es-ES" sz="2000" dirty="0" err="1" smtClean="0"/>
              <a:t>namespace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4499992" y="4581129"/>
            <a:ext cx="2448273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stringUtil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499992" y="4077072"/>
            <a:ext cx="2448273" cy="360040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Schema</a:t>
            </a:r>
            <a:endParaRPr lang="es-E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355976" y="3356992"/>
            <a:ext cx="4536504" cy="2880320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Service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Target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namespace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: http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://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example.com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/ss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499992" y="5157193"/>
            <a:ext cx="2124235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binding1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683235" y="5157193"/>
            <a:ext cx="2065229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binding2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4499994" y="5733256"/>
            <a:ext cx="1368152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port1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940152" y="5733256"/>
            <a:ext cx="1368152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port2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7380312" y="5733256"/>
            <a:ext cx="1368152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port3</a:t>
            </a:r>
          </a:p>
        </p:txBody>
      </p:sp>
      <p:sp>
        <p:nvSpPr>
          <p:cNvPr id="18" name="4 Marcador de contenido"/>
          <p:cNvSpPr txBox="1">
            <a:spLocks/>
          </p:cNvSpPr>
          <p:nvPr/>
        </p:nvSpPr>
        <p:spPr>
          <a:xfrm>
            <a:off x="395536" y="3212976"/>
            <a:ext cx="3888432" cy="317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kern="1200" baseline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La nomenclatura de un </a:t>
            </a:r>
            <a:r>
              <a:rPr lang="es-ES" sz="1800" dirty="0" err="1" smtClean="0"/>
              <a:t>namespace</a:t>
            </a:r>
            <a:r>
              <a:rPr lang="es-ES" sz="1800" dirty="0" smtClean="0"/>
              <a:t> debe ser única a nivel global. Se debe utilizar una </a:t>
            </a:r>
            <a:r>
              <a:rPr lang="es-ES" sz="1800" dirty="0" smtClean="0">
                <a:solidFill>
                  <a:srgbClr val="960F68"/>
                </a:solidFill>
              </a:rPr>
              <a:t>URI</a:t>
            </a:r>
            <a:r>
              <a:rPr lang="es-ES" sz="1800" dirty="0" smtClean="0"/>
              <a:t> (</a:t>
            </a:r>
            <a:r>
              <a:rPr lang="es-ES" sz="1800" dirty="0" err="1" smtClean="0"/>
              <a:t>Uniform</a:t>
            </a:r>
            <a:r>
              <a:rPr lang="es-ES" sz="1800" dirty="0" smtClean="0"/>
              <a:t> </a:t>
            </a:r>
            <a:r>
              <a:rPr lang="es-ES" sz="1800" dirty="0" err="1" smtClean="0"/>
              <a:t>Resource</a:t>
            </a:r>
            <a:r>
              <a:rPr lang="es-ES" sz="1800" dirty="0" smtClean="0"/>
              <a:t> </a:t>
            </a:r>
            <a:r>
              <a:rPr lang="es-ES" sz="1800" dirty="0" err="1" smtClean="0"/>
              <a:t>Identifier</a:t>
            </a:r>
            <a:r>
              <a:rPr lang="es-ES" sz="1800" dirty="0" smtClean="0"/>
              <a:t>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960F68"/>
                </a:solidFill>
              </a:rPr>
              <a:t>URL</a:t>
            </a:r>
            <a:r>
              <a:rPr lang="es-ES" sz="1800" dirty="0" smtClean="0"/>
              <a:t> (</a:t>
            </a:r>
            <a:r>
              <a:rPr lang="es-ES" sz="1800" dirty="0" err="1" smtClean="0"/>
              <a:t>Uniform</a:t>
            </a:r>
            <a:r>
              <a:rPr lang="es-ES" sz="1800" dirty="0" smtClean="0"/>
              <a:t> </a:t>
            </a:r>
            <a:r>
              <a:rPr lang="es-ES" sz="1800" dirty="0" err="1" smtClean="0"/>
              <a:t>Resource</a:t>
            </a:r>
            <a:r>
              <a:rPr lang="es-ES" sz="1800" dirty="0" smtClean="0"/>
              <a:t> </a:t>
            </a:r>
            <a:r>
              <a:rPr lang="es-ES" sz="1800" dirty="0" err="1" smtClean="0"/>
              <a:t>Locator</a:t>
            </a:r>
            <a:r>
              <a:rPr lang="es-ES" sz="1800" dirty="0" smtClean="0"/>
              <a:t>), el más utilizado. </a:t>
            </a:r>
            <a:r>
              <a:rPr lang="es-ES" sz="1800" dirty="0" err="1" smtClean="0"/>
              <a:t>Ej</a:t>
            </a:r>
            <a:r>
              <a:rPr lang="es-ES" sz="1800" dirty="0" smtClean="0"/>
              <a:t>:</a:t>
            </a:r>
          </a:p>
          <a:p>
            <a:r>
              <a:rPr lang="es-ES" sz="1800" dirty="0" smtClean="0"/>
              <a:t>	http</a:t>
            </a:r>
            <a:r>
              <a:rPr lang="es-ES" sz="1800" dirty="0"/>
              <a:t>://</a:t>
            </a:r>
            <a:r>
              <a:rPr lang="es-ES" sz="1800" dirty="0" err="1" smtClean="0"/>
              <a:t>example.com</a:t>
            </a:r>
            <a:r>
              <a:rPr lang="es-ES" sz="1800" dirty="0"/>
              <a:t>/ss</a:t>
            </a:r>
            <a:endParaRPr lang="es-E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960F68"/>
                </a:solidFill>
              </a:rPr>
              <a:t>URN</a:t>
            </a:r>
            <a:r>
              <a:rPr lang="es-ES" sz="1800" dirty="0" smtClean="0"/>
              <a:t> (</a:t>
            </a:r>
            <a:r>
              <a:rPr lang="es-ES" sz="1800" dirty="0" err="1" smtClean="0"/>
              <a:t>Uniform</a:t>
            </a:r>
            <a:r>
              <a:rPr lang="es-ES" sz="1800" dirty="0" smtClean="0"/>
              <a:t> </a:t>
            </a:r>
            <a:r>
              <a:rPr lang="es-ES" sz="1800" dirty="0" err="1" smtClean="0"/>
              <a:t>Resource</a:t>
            </a:r>
            <a:r>
              <a:rPr lang="es-ES" sz="1800" dirty="0" smtClean="0"/>
              <a:t> </a:t>
            </a:r>
            <a:r>
              <a:rPr lang="es-ES" sz="1800" dirty="0" err="1" smtClean="0"/>
              <a:t>Name</a:t>
            </a:r>
            <a:r>
              <a:rPr lang="es-ES" sz="1800" dirty="0" smtClean="0"/>
              <a:t>), como alternativa. </a:t>
            </a:r>
            <a:r>
              <a:rPr lang="es-ES" sz="1800" dirty="0" err="1" smtClean="0"/>
              <a:t>Ej</a:t>
            </a:r>
            <a:r>
              <a:rPr lang="es-ES" sz="1800" dirty="0" smtClean="0"/>
              <a:t>:</a:t>
            </a:r>
          </a:p>
          <a:p>
            <a:r>
              <a:rPr lang="es-ES" sz="1800" dirty="0" smtClean="0"/>
              <a:t>	</a:t>
            </a:r>
            <a:r>
              <a:rPr lang="es-ES" sz="1800" dirty="0" err="1" smtClean="0"/>
              <a:t>urn:example.com:ss</a:t>
            </a: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52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Resumen del ejercicio: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El ejercicio introduce la publicación y consumo de web </a:t>
            </a:r>
            <a:r>
              <a:rPr lang="es-ES" sz="1800" dirty="0" err="1" smtClean="0"/>
              <a:t>services</a:t>
            </a:r>
            <a:r>
              <a:rPr lang="es-ES" sz="1800" dirty="0" smtClean="0"/>
              <a:t>, para ejemplificar el estándar WSDL y el protocolo SOAP sobre HTTP.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Se utilizan en forma guiada y simplificada los </a:t>
            </a:r>
            <a:r>
              <a:rPr lang="es-ES" sz="1800" dirty="0" err="1" smtClean="0"/>
              <a:t>wizard</a:t>
            </a:r>
            <a:r>
              <a:rPr lang="es-ES" sz="1800" dirty="0" smtClean="0"/>
              <a:t> que provee Eclipse para el </a:t>
            </a:r>
            <a:r>
              <a:rPr lang="es-ES" sz="1800" dirty="0" err="1" smtClean="0"/>
              <a:t>framework</a:t>
            </a:r>
            <a:r>
              <a:rPr lang="es-ES" sz="1800" dirty="0" smtClean="0"/>
              <a:t> Axis, antes de presentarlo como tal.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Utilizar un proyecto Web que contiene una clase que se quiere publicar como 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, y que está desplegado sobre un </a:t>
            </a:r>
            <a:r>
              <a:rPr lang="es-ES" sz="1800" dirty="0" err="1" smtClean="0"/>
              <a:t>Tomcat</a:t>
            </a:r>
            <a:r>
              <a:rPr lang="es-ES" sz="18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Publicar la clase, utilizando el </a:t>
            </a:r>
            <a:r>
              <a:rPr lang="es-ES" sz="1800" dirty="0" err="1" smtClean="0"/>
              <a:t>wizard</a:t>
            </a:r>
            <a:r>
              <a:rPr lang="es-ES" sz="1800" dirty="0" smtClean="0"/>
              <a:t> de Eclipse "Web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".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Verificar la publicación, observando el WSDL a través de su URL.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Utilizar un proyecto Java para consumir el servicio, utilizando el </a:t>
            </a:r>
            <a:r>
              <a:rPr lang="es-ES" sz="1800" dirty="0" err="1" smtClean="0"/>
              <a:t>wizard</a:t>
            </a:r>
            <a:r>
              <a:rPr lang="es-ES" sz="1800" dirty="0" smtClean="0"/>
              <a:t> de "Web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 </a:t>
            </a:r>
            <a:r>
              <a:rPr lang="es-ES" sz="1800" dirty="0" err="1" smtClean="0"/>
              <a:t>Client</a:t>
            </a:r>
            <a:r>
              <a:rPr lang="es-ES" sz="1800" dirty="0" smtClean="0"/>
              <a:t>".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Utilizar la herramienta </a:t>
            </a:r>
            <a:r>
              <a:rPr lang="es-ES" sz="1800" dirty="0" err="1" smtClean="0"/>
              <a:t>Tcpmon</a:t>
            </a:r>
            <a:r>
              <a:rPr lang="es-ES" sz="1800" dirty="0" smtClean="0"/>
              <a:t> para observar los mensajes SOAP.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 y protocolos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Ejercicio práctico: </a:t>
            </a:r>
            <a:r>
              <a:rPr lang="es-ES" sz="2000" dirty="0"/>
              <a:t>Implementación y consumo de servicio básico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08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5904656" cy="4055674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s-ES" sz="1800" dirty="0" smtClean="0"/>
              <a:t>Una vez presentados todos los conceptos básicos, se define WSDL.</a:t>
            </a:r>
          </a:p>
          <a:p>
            <a:pPr algn="just">
              <a:spcBef>
                <a:spcPts val="600"/>
              </a:spcBef>
            </a:pPr>
            <a:r>
              <a:rPr lang="es-ES" sz="1800" dirty="0" smtClean="0"/>
              <a:t>El </a:t>
            </a:r>
            <a:r>
              <a:rPr lang="es-ES" sz="1800" b="1" dirty="0" smtClean="0">
                <a:solidFill>
                  <a:srgbClr val="960F68"/>
                </a:solidFill>
              </a:rPr>
              <a:t>WSDL</a:t>
            </a:r>
            <a:r>
              <a:rPr lang="es-ES" sz="1800" dirty="0" smtClean="0"/>
              <a:t> (</a:t>
            </a:r>
            <a:r>
              <a:rPr lang="es-ES" sz="1800" dirty="0">
                <a:solidFill>
                  <a:srgbClr val="960F68"/>
                </a:solidFill>
              </a:rPr>
              <a:t>W</a:t>
            </a:r>
            <a:r>
              <a:rPr lang="es-ES" sz="1800" dirty="0"/>
              <a:t>eb </a:t>
            </a:r>
            <a:r>
              <a:rPr lang="es-ES" sz="1800" dirty="0" err="1">
                <a:solidFill>
                  <a:srgbClr val="960F68"/>
                </a:solidFill>
              </a:rPr>
              <a:t>S</a:t>
            </a:r>
            <a:r>
              <a:rPr lang="es-ES" sz="1800" dirty="0" err="1"/>
              <a:t>ervices</a:t>
            </a:r>
            <a:r>
              <a:rPr lang="es-ES" sz="1800" dirty="0"/>
              <a:t> </a:t>
            </a:r>
            <a:r>
              <a:rPr lang="es-ES" sz="1800" dirty="0" err="1">
                <a:solidFill>
                  <a:srgbClr val="960F68"/>
                </a:solidFill>
              </a:rPr>
              <a:t>D</a:t>
            </a:r>
            <a:r>
              <a:rPr lang="es-ES" sz="1800" dirty="0" err="1"/>
              <a:t>escription</a:t>
            </a:r>
            <a:r>
              <a:rPr lang="es-ES" sz="1800" dirty="0"/>
              <a:t> </a:t>
            </a:r>
            <a:r>
              <a:rPr lang="es-ES" sz="1800" dirty="0" err="1" smtClean="0">
                <a:solidFill>
                  <a:srgbClr val="960F68"/>
                </a:solidFill>
              </a:rPr>
              <a:t>L</a:t>
            </a:r>
            <a:r>
              <a:rPr lang="es-ES" sz="1800" dirty="0" err="1" smtClean="0"/>
              <a:t>anguage</a:t>
            </a:r>
            <a:r>
              <a:rPr lang="es-ES" sz="1800" dirty="0" smtClean="0"/>
              <a:t>) agrupa en un formato XML los elementos que forman la definición de un 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s-ES" sz="1800" dirty="0"/>
              <a:t>Cuando un web </a:t>
            </a:r>
            <a:r>
              <a:rPr lang="es-ES" sz="1800" dirty="0" err="1"/>
              <a:t>service</a:t>
            </a:r>
            <a:r>
              <a:rPr lang="es-ES" sz="1800" dirty="0"/>
              <a:t> está publicado, el WSDL del servicio se puede obtener consultando </a:t>
            </a:r>
            <a:r>
              <a:rPr lang="es-ES" sz="1800" dirty="0" smtClean="0"/>
              <a:t>una URL. En Java, normalmente es la del servicio </a:t>
            </a:r>
            <a:r>
              <a:rPr lang="es-ES" sz="1800" dirty="0"/>
              <a:t>seguida de "?</a:t>
            </a:r>
            <a:r>
              <a:rPr lang="es-ES" sz="1800" dirty="0" err="1"/>
              <a:t>wsdl</a:t>
            </a:r>
            <a:r>
              <a:rPr lang="es-ES" sz="1800" dirty="0" smtClean="0"/>
              <a:t>" (ver nota):</a:t>
            </a:r>
            <a:endParaRPr lang="es-ES" sz="1400" dirty="0"/>
          </a:p>
          <a:p>
            <a:pPr algn="just">
              <a:spcBef>
                <a:spcPts val="600"/>
              </a:spcBef>
            </a:pPr>
            <a:r>
              <a:rPr lang="es-ES" sz="1800" b="1" dirty="0">
                <a:solidFill>
                  <a:srgbClr val="960F68"/>
                </a:solidFill>
                <a:latin typeface="Courier New" pitchFamily="49" charset="0"/>
                <a:cs typeface="Courier New" pitchFamily="49" charset="0"/>
              </a:rPr>
              <a:t>http://&lt;server&gt;:&lt;port&gt;/</a:t>
            </a:r>
            <a:r>
              <a:rPr lang="es-ES" sz="1800" b="1" i="1" dirty="0" smtClean="0">
                <a:solidFill>
                  <a:srgbClr val="960F68"/>
                </a:solidFill>
                <a:latin typeface="Courier New" pitchFamily="49" charset="0"/>
                <a:cs typeface="Courier New" pitchFamily="49" charset="0"/>
              </a:rPr>
              <a:t>servicio</a:t>
            </a:r>
            <a:r>
              <a:rPr lang="es-ES" sz="1800" b="1" dirty="0" smtClean="0">
                <a:solidFill>
                  <a:srgbClr val="960F68"/>
                </a:solidFill>
                <a:latin typeface="Courier New" pitchFamily="49" charset="0"/>
                <a:cs typeface="Courier New" pitchFamily="49" charset="0"/>
              </a:rPr>
              <a:t>?wsdl</a:t>
            </a:r>
            <a:endParaRPr lang="es-ES" sz="1400" b="1" dirty="0"/>
          </a:p>
          <a:p>
            <a:pPr algn="just">
              <a:spcBef>
                <a:spcPts val="600"/>
              </a:spcBef>
            </a:pPr>
            <a:r>
              <a:rPr lang="es-ES" sz="1800" dirty="0"/>
              <a:t>La versión de WSDL utilizada por los </a:t>
            </a:r>
            <a:r>
              <a:rPr lang="es-ES" sz="1800" dirty="0" err="1"/>
              <a:t>frameworks</a:t>
            </a:r>
            <a:r>
              <a:rPr lang="es-ES" sz="1800" dirty="0"/>
              <a:t> es la </a:t>
            </a:r>
            <a:r>
              <a:rPr lang="es-ES" sz="1800" dirty="0" smtClean="0"/>
              <a:t>1.1. </a:t>
            </a:r>
            <a:r>
              <a:rPr lang="es-ES" sz="1800" dirty="0"/>
              <a:t>La versión 2.0 es </a:t>
            </a:r>
            <a:r>
              <a:rPr lang="es-ES" sz="1800" dirty="0" smtClean="0"/>
              <a:t>diferente</a:t>
            </a:r>
            <a:r>
              <a:rPr lang="es-ES" sz="1800" dirty="0"/>
              <a:t>, y soportada sólo por algunos </a:t>
            </a:r>
            <a:r>
              <a:rPr lang="es-ES" sz="1800" dirty="0" err="1"/>
              <a:t>frameworks</a:t>
            </a:r>
            <a:r>
              <a:rPr lang="es-ES" sz="1800" dirty="0"/>
              <a:t>.</a:t>
            </a:r>
          </a:p>
          <a:p>
            <a:endParaRPr lang="es-ES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136904" cy="540060"/>
          </a:xfrm>
        </p:spPr>
        <p:txBody>
          <a:bodyPr>
            <a:normAutofit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WSDL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6581874" y="3351464"/>
            <a:ext cx="1728192" cy="1296143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</a:t>
            </a:r>
            <a:endParaRPr lang="es-E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372200" y="1808820"/>
            <a:ext cx="2160240" cy="464451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definitions</a:t>
            </a:r>
            <a:endParaRPr lang="es-E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588224" y="4865018"/>
            <a:ext cx="1728193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binding</a:t>
            </a:r>
            <a:endParaRPr lang="es-E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372200" y="1484784"/>
            <a:ext cx="2160240" cy="32403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400" dirty="0" smtClean="0">
                <a:latin typeface="Arial" pitchFamily="34" charset="0"/>
                <a:cs typeface="Arial" pitchFamily="34" charset="0"/>
              </a:rPr>
              <a:t>WSDL 1.1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6581874" y="2132856"/>
            <a:ext cx="1728192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types</a:t>
            </a:r>
            <a:endParaRPr lang="es-E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581873" y="2758319"/>
            <a:ext cx="1728193" cy="36004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endParaRPr lang="es-E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6725890" y="3645277"/>
            <a:ext cx="1512168" cy="936104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operation</a:t>
            </a:r>
            <a:endParaRPr lang="es-E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873250" y="3915307"/>
            <a:ext cx="93275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873250" y="4207946"/>
            <a:ext cx="93275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</a:t>
            </a:r>
            <a:endParaRPr lang="es-E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575524" y="5428343"/>
            <a:ext cx="1728192" cy="81185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endParaRPr lang="es-E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6719540" y="5689808"/>
            <a:ext cx="936104" cy="354258"/>
          </a:xfrm>
          <a:prstGeom prst="rect">
            <a:avLst/>
          </a:prstGeom>
          <a:solidFill>
            <a:srgbClr val="EF47E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t" anchorCtr="0"/>
          <a:lstStyle/>
          <a:p>
            <a:r>
              <a:rPr lang="es-E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port</a:t>
            </a:r>
            <a:endParaRPr lang="es-E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13 Conector recto de flecha"/>
          <p:cNvCxnSpPr>
            <a:stCxn id="19" idx="3"/>
          </p:cNvCxnSpPr>
          <p:nvPr/>
        </p:nvCxnSpPr>
        <p:spPr>
          <a:xfrm flipV="1">
            <a:off x="7806008" y="3118359"/>
            <a:ext cx="137667" cy="940964"/>
          </a:xfrm>
          <a:prstGeom prst="bentConnector2">
            <a:avLst/>
          </a:prstGeom>
          <a:ln w="22225">
            <a:solidFill>
              <a:srgbClr val="32193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3 Conector recto de flecha"/>
          <p:cNvCxnSpPr>
            <a:stCxn id="20" idx="3"/>
          </p:cNvCxnSpPr>
          <p:nvPr/>
        </p:nvCxnSpPr>
        <p:spPr>
          <a:xfrm flipV="1">
            <a:off x="7806008" y="3118359"/>
            <a:ext cx="360042" cy="1233603"/>
          </a:xfrm>
          <a:prstGeom prst="bentConnector2">
            <a:avLst/>
          </a:prstGeom>
          <a:ln w="22225">
            <a:solidFill>
              <a:srgbClr val="32193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3 Conector recto de flecha"/>
          <p:cNvCxnSpPr>
            <a:stCxn id="22" idx="3"/>
          </p:cNvCxnSpPr>
          <p:nvPr/>
        </p:nvCxnSpPr>
        <p:spPr>
          <a:xfrm flipV="1">
            <a:off x="7655644" y="5033118"/>
            <a:ext cx="288031" cy="833819"/>
          </a:xfrm>
          <a:prstGeom prst="bentConnector2">
            <a:avLst/>
          </a:prstGeom>
          <a:ln w="22225">
            <a:solidFill>
              <a:srgbClr val="32193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30</a:t>
            </a:fld>
            <a:endParaRPr lang="es-ES" dirty="0"/>
          </a:p>
        </p:txBody>
      </p:sp>
      <p:cxnSp>
        <p:nvCxnSpPr>
          <p:cNvPr id="11" name="10 Conector recto de flecha"/>
          <p:cNvCxnSpPr>
            <a:stCxn id="8" idx="0"/>
            <a:endCxn id="5" idx="2"/>
          </p:cNvCxnSpPr>
          <p:nvPr/>
        </p:nvCxnSpPr>
        <p:spPr>
          <a:xfrm flipH="1" flipV="1">
            <a:off x="7445970" y="4647607"/>
            <a:ext cx="6351" cy="217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7" idx="0"/>
            <a:endCxn id="15" idx="2"/>
          </p:cNvCxnSpPr>
          <p:nvPr/>
        </p:nvCxnSpPr>
        <p:spPr>
          <a:xfrm flipV="1">
            <a:off x="7445970" y="2492896"/>
            <a:ext cx="0" cy="2654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Un WSDL puede ser interpretado visualmente con algo de </a:t>
            </a:r>
            <a:r>
              <a:rPr lang="es-ES" sz="1800" dirty="0" smtClean="0"/>
              <a:t>experiencia.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En la práctica no es necesario. Las </a:t>
            </a:r>
            <a:r>
              <a:rPr lang="es-ES" sz="1800" dirty="0"/>
              <a:t>herramientas de generación de código y las que ejecutan los web </a:t>
            </a:r>
            <a:r>
              <a:rPr lang="es-ES" sz="1800" dirty="0" err="1"/>
              <a:t>services</a:t>
            </a:r>
            <a:r>
              <a:rPr lang="es-ES" sz="1800" dirty="0"/>
              <a:t> </a:t>
            </a:r>
            <a:r>
              <a:rPr lang="es-ES" sz="1800" dirty="0" smtClean="0"/>
              <a:t>lo utilizan.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La </a:t>
            </a:r>
            <a:r>
              <a:rPr lang="es-ES" sz="1800" dirty="0"/>
              <a:t>estructura de un WSDL </a:t>
            </a:r>
            <a:r>
              <a:rPr lang="es-ES" sz="1800" dirty="0" smtClean="0"/>
              <a:t>tiene los elementos presentados anteriormente, en un formato XML. En la versión 1.1 son:</a:t>
            </a: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types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message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port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ES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ype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port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service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800" dirty="0" smtClean="0"/>
              <a:t>Estos elementos van desde los más específicos a los más generales. Para facilitar la lectura, a veces se recomienda hacerlo en orden invertido, es decir, desde "</a:t>
            </a:r>
            <a:r>
              <a:rPr lang="es-ES" sz="1800" dirty="0" err="1" smtClean="0"/>
              <a:t>service</a:t>
            </a:r>
            <a:r>
              <a:rPr lang="es-ES" sz="1800" dirty="0" smtClean="0"/>
              <a:t>" hacia "</a:t>
            </a:r>
            <a:r>
              <a:rPr lang="es-ES" sz="1800" dirty="0" err="1" smtClean="0"/>
              <a:t>types</a:t>
            </a:r>
            <a:r>
              <a:rPr lang="es-ES" sz="1800" dirty="0"/>
              <a:t>" (desde </a:t>
            </a:r>
            <a:r>
              <a:rPr lang="es-ES" sz="1800" dirty="0">
                <a:solidFill>
                  <a:srgbClr val="960F68"/>
                </a:solidFill>
              </a:rPr>
              <a:t>abajo hacia arriba</a:t>
            </a:r>
            <a:r>
              <a:rPr lang="es-ES" sz="1800" dirty="0"/>
              <a:t>).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WSDL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1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342900" indent="-342900" algn="just">
              <a:buClr>
                <a:srgbClr val="960F68"/>
              </a:buClr>
              <a:buFont typeface="+mj-lt"/>
              <a:buAutoNum type="arabicPeriod"/>
            </a:pPr>
            <a:r>
              <a:rPr lang="es-ES" sz="1800" b="1" dirty="0" err="1" smtClean="0">
                <a:solidFill>
                  <a:srgbClr val="960F68"/>
                </a:solidFill>
              </a:rPr>
              <a:t>types</a:t>
            </a:r>
            <a:r>
              <a:rPr lang="es-ES" sz="1800" dirty="0" smtClean="0">
                <a:solidFill>
                  <a:schemeClr val="bg2"/>
                </a:solidFill>
              </a:rPr>
              <a:t>: define estructuras de datos utilizadas en mensajes, a través de un bloque con formato XSD.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>
              <a:solidFill>
                <a:schemeClr val="bg2"/>
              </a:solidFill>
            </a:endParaRPr>
          </a:p>
          <a:p>
            <a:pPr algn="just"/>
            <a:r>
              <a:rPr lang="es-ES" sz="1800" dirty="0" smtClean="0"/>
              <a:t>Como cualquier XSD, puede importar otros XSD, y combinar varios </a:t>
            </a:r>
            <a:r>
              <a:rPr lang="es-ES" sz="1800" dirty="0" err="1" smtClean="0"/>
              <a:t>namespaces</a:t>
            </a:r>
            <a:r>
              <a:rPr lang="es-ES" sz="1800" dirty="0" smtClean="0"/>
              <a:t>. Este XSD permite conocer los detalles de los tipos de datos utilizados tanto en los parámetros como en el retorno.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WSDL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683568" y="2962106"/>
            <a:ext cx="6552728" cy="2339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&lt;?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xml</a:t>
            </a:r>
            <a:r>
              <a:rPr lang="es-E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err="1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version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"1.0"</a:t>
            </a:r>
            <a:r>
              <a:rPr lang="es-E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err="1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encoding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"UTF-8"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?&gt;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wsdl:definitions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targetNamespace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xmlns:wsdl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http://schemas.xmlsoap.org/wsdl/ ...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types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schema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...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element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latin typeface="Courier New"/>
                <a:ea typeface="Times New Roman"/>
                <a:cs typeface="Times New Roman"/>
              </a:rPr>
              <a:t>      ...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schema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types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effectLst/>
              <a:latin typeface="Verdana"/>
              <a:ea typeface="Times New Roman"/>
              <a:cs typeface="Times New Roman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05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342900" indent="-342900" algn="just">
              <a:buClr>
                <a:srgbClr val="960F68"/>
              </a:buClr>
              <a:buFont typeface="+mj-lt"/>
              <a:buAutoNum type="arabicPeriod" startAt="2"/>
            </a:pPr>
            <a:r>
              <a:rPr lang="es-ES" sz="1800" b="1" dirty="0" err="1" smtClean="0">
                <a:solidFill>
                  <a:srgbClr val="960F68"/>
                </a:solidFill>
              </a:rPr>
              <a:t>message</a:t>
            </a:r>
            <a:r>
              <a:rPr lang="es-ES" sz="1800" dirty="0" smtClean="0">
                <a:solidFill>
                  <a:schemeClr val="bg2"/>
                </a:solidFill>
              </a:rPr>
              <a:t>: por cada operación, agrupa las partes asociadas a los parámetros de entrada a las operaciones (</a:t>
            </a:r>
            <a:r>
              <a:rPr lang="es-ES" sz="1800" dirty="0" err="1" smtClean="0">
                <a:solidFill>
                  <a:schemeClr val="bg2"/>
                </a:solidFill>
              </a:rPr>
              <a:t>request</a:t>
            </a:r>
            <a:r>
              <a:rPr lang="es-ES" sz="1800" dirty="0" smtClean="0">
                <a:solidFill>
                  <a:schemeClr val="bg2"/>
                </a:solidFill>
              </a:rPr>
              <a:t>), y la del valor de retorno (response).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WSDL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539552" y="3212976"/>
            <a:ext cx="603041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  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wsdl:message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metodoRequest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wsdl:part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wsdl:message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wsdl:message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metodoResponse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wsdl:part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wsdl:message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effectLst/>
              <a:latin typeface="Verdana"/>
              <a:ea typeface="Times New Roman"/>
              <a:cs typeface="Times New Roman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622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342900" indent="-342900" algn="just">
              <a:buClr>
                <a:srgbClr val="960F68"/>
              </a:buClr>
              <a:buFont typeface="+mj-lt"/>
              <a:buAutoNum type="arabicPeriod" startAt="3"/>
            </a:pPr>
            <a:r>
              <a:rPr lang="es-ES" sz="1800" b="1" dirty="0" err="1" smtClean="0">
                <a:solidFill>
                  <a:srgbClr val="960F68"/>
                </a:solidFill>
              </a:rPr>
              <a:t>port</a:t>
            </a:r>
            <a:r>
              <a:rPr lang="es-ES" sz="1800" b="1" dirty="0" smtClean="0">
                <a:solidFill>
                  <a:srgbClr val="960F68"/>
                </a:solidFill>
              </a:rPr>
              <a:t> </a:t>
            </a:r>
            <a:r>
              <a:rPr lang="es-ES" sz="1800" b="1" dirty="0" err="1" smtClean="0">
                <a:solidFill>
                  <a:srgbClr val="960F68"/>
                </a:solidFill>
              </a:rPr>
              <a:t>type</a:t>
            </a:r>
            <a:r>
              <a:rPr lang="es-ES" sz="1800" dirty="0" smtClean="0">
                <a:solidFill>
                  <a:schemeClr val="bg2"/>
                </a:solidFill>
              </a:rPr>
              <a:t>: se asocia a la clase, e internamente </a:t>
            </a:r>
            <a:r>
              <a:rPr lang="es-ES" sz="1800" dirty="0" smtClean="0"/>
              <a:t>definen las operaciones, </a:t>
            </a:r>
            <a:r>
              <a:rPr lang="es-ES" sz="1800" dirty="0"/>
              <a:t>lo que en términos de web </a:t>
            </a:r>
            <a:r>
              <a:rPr lang="es-ES" sz="1800" dirty="0" err="1"/>
              <a:t>services</a:t>
            </a:r>
            <a:r>
              <a:rPr lang="es-ES" sz="1800" dirty="0"/>
              <a:t> </a:t>
            </a:r>
            <a:r>
              <a:rPr lang="es-ES" sz="1800" dirty="0" smtClean="0"/>
              <a:t>equivale a los métodos de la clase.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>
              <a:solidFill>
                <a:schemeClr val="bg2"/>
              </a:solidFill>
            </a:endParaRPr>
          </a:p>
          <a:p>
            <a:pPr algn="just"/>
            <a:r>
              <a:rPr lang="es-ES" sz="1800" dirty="0" smtClean="0"/>
              <a:t>Por cada operación, define el mensaje de entrada y el de salida, los que se mapean a los elementos "</a:t>
            </a:r>
            <a:r>
              <a:rPr lang="es-ES" sz="1800" dirty="0" err="1" smtClean="0"/>
              <a:t>message</a:t>
            </a:r>
            <a:r>
              <a:rPr lang="es-ES" sz="1800" dirty="0" smtClean="0"/>
              <a:t>" presentados.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WSDL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611560" y="2904198"/>
            <a:ext cx="784887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portType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Servicio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wsdl:operation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metodo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wsdl:input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impl:metodoRequest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endParaRPr lang="en-US" sz="1600" dirty="0" smtClean="0">
              <a:latin typeface="Courier New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            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metodoRequest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wsdl:output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impl:metodoResponse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endParaRPr lang="en-US" sz="1600" dirty="0" smtClean="0">
              <a:latin typeface="Courier New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            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metodoResponse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wsdl:operation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 ...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</a:rPr>
              <a:t>portType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</a:rPr>
              <a:t>&gt;</a:t>
            </a:r>
            <a:endParaRPr lang="es-ES" sz="1600" dirty="0"/>
          </a:p>
        </p:txBody>
      </p:sp>
      <p:sp>
        <p:nvSpPr>
          <p:cNvPr id="6" name="5 Esquina doblada"/>
          <p:cNvSpPr/>
          <p:nvPr/>
        </p:nvSpPr>
        <p:spPr>
          <a:xfrm>
            <a:off x="6516216" y="3623568"/>
            <a:ext cx="2304256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Referencias a los mensajes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7" name="6 Conector recto de flecha"/>
          <p:cNvCxnSpPr>
            <a:stCxn id="6" idx="1"/>
          </p:cNvCxnSpPr>
          <p:nvPr/>
        </p:nvCxnSpPr>
        <p:spPr>
          <a:xfrm flipH="1" flipV="1">
            <a:off x="5868144" y="3552270"/>
            <a:ext cx="648072" cy="251318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6" idx="1"/>
          </p:cNvCxnSpPr>
          <p:nvPr/>
        </p:nvCxnSpPr>
        <p:spPr>
          <a:xfrm flipH="1">
            <a:off x="6084168" y="3803588"/>
            <a:ext cx="432048" cy="18002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squina doblada"/>
          <p:cNvSpPr/>
          <p:nvPr/>
        </p:nvSpPr>
        <p:spPr>
          <a:xfrm>
            <a:off x="5436096" y="2832900"/>
            <a:ext cx="2592288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Método asociado a la operación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17" name="16 Conector recto de flecha"/>
          <p:cNvCxnSpPr>
            <a:stCxn id="16" idx="1"/>
          </p:cNvCxnSpPr>
          <p:nvPr/>
        </p:nvCxnSpPr>
        <p:spPr>
          <a:xfrm flipH="1">
            <a:off x="4535996" y="3012920"/>
            <a:ext cx="900100" cy="251318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63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s-ES" sz="1800" b="1" dirty="0" err="1" smtClean="0">
                <a:solidFill>
                  <a:srgbClr val="960F68"/>
                </a:solidFill>
              </a:rPr>
              <a:t>binding</a:t>
            </a:r>
            <a:r>
              <a:rPr lang="es-ES" sz="1800" dirty="0" smtClean="0">
                <a:solidFill>
                  <a:schemeClr val="bg2"/>
                </a:solidFill>
              </a:rPr>
              <a:t>: </a:t>
            </a:r>
            <a:r>
              <a:rPr lang="es-ES" sz="1800" dirty="0"/>
              <a:t>Se refiere a la vinculación entre los </a:t>
            </a:r>
            <a:r>
              <a:rPr lang="es-ES" sz="1800" dirty="0" smtClean="0"/>
              <a:t>mensajes, </a:t>
            </a:r>
            <a:r>
              <a:rPr lang="es-ES" sz="1800" dirty="0"/>
              <a:t>el </a:t>
            </a:r>
            <a:r>
              <a:rPr lang="es-ES" sz="1800" dirty="0" smtClean="0"/>
              <a:t>formato, </a:t>
            </a:r>
            <a:r>
              <a:rPr lang="es-ES" sz="1800" dirty="0"/>
              <a:t>y </a:t>
            </a:r>
            <a:r>
              <a:rPr lang="es-ES" sz="1800" dirty="0" smtClean="0"/>
              <a:t>el </a:t>
            </a:r>
            <a:r>
              <a:rPr lang="es-ES" sz="1800" dirty="0"/>
              <a:t>protocolo </a:t>
            </a:r>
            <a:r>
              <a:rPr lang="es-ES" sz="1800" dirty="0" smtClean="0"/>
              <a:t>de transporte con </a:t>
            </a:r>
            <a:r>
              <a:rPr lang="es-ES" sz="1800" dirty="0"/>
              <a:t>el que se envían</a:t>
            </a:r>
            <a:r>
              <a:rPr lang="es-ES" sz="1800" dirty="0" smtClean="0"/>
              <a:t>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WSDL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683568" y="2852936"/>
            <a:ext cx="741682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  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binding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ServicioSoapBinding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endParaRPr lang="en-US" sz="1600" dirty="0" smtClean="0">
              <a:latin typeface="Courier New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              type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impl:Servicio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wsdlsoap:binding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"document"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6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transport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"http://schemas.xmlsoap.org/soap/http"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wsdl:operation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metodo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wsdlsoap:operation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soapAction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wsdl:input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metodoRequest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wsdlsoap:body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"literal"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wsdl:input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wsdl:output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metodoResponse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wsdlsoap:body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"literal"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wsdl:output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wsdl:operation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    ...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</a:rPr>
              <a:t>binding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</a:rPr>
              <a:t>&gt;</a:t>
            </a:r>
            <a:endParaRPr lang="es-ES" sz="1600" dirty="0"/>
          </a:p>
        </p:txBody>
      </p:sp>
      <p:sp>
        <p:nvSpPr>
          <p:cNvPr id="10" name="9 Esquina doblada"/>
          <p:cNvSpPr/>
          <p:nvPr/>
        </p:nvSpPr>
        <p:spPr>
          <a:xfrm>
            <a:off x="6156175" y="4149080"/>
            <a:ext cx="1656183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SOAP sobre HTTP</a:t>
            </a:r>
          </a:p>
        </p:txBody>
      </p:sp>
      <p:cxnSp>
        <p:nvCxnSpPr>
          <p:cNvPr id="11" name="10 Conector recto de flecha"/>
          <p:cNvCxnSpPr>
            <a:stCxn id="10" idx="0"/>
          </p:cNvCxnSpPr>
          <p:nvPr/>
        </p:nvCxnSpPr>
        <p:spPr>
          <a:xfrm flipH="1" flipV="1">
            <a:off x="6687235" y="3861048"/>
            <a:ext cx="297032" cy="288032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squina doblada"/>
          <p:cNvSpPr/>
          <p:nvPr/>
        </p:nvSpPr>
        <p:spPr>
          <a:xfrm>
            <a:off x="6084168" y="4850630"/>
            <a:ext cx="2304256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Referencias a los mensajes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15" name="14 Conector recto de flecha"/>
          <p:cNvCxnSpPr>
            <a:stCxn id="14" idx="1"/>
          </p:cNvCxnSpPr>
          <p:nvPr/>
        </p:nvCxnSpPr>
        <p:spPr>
          <a:xfrm flipH="1" flipV="1">
            <a:off x="5357192" y="4549688"/>
            <a:ext cx="726976" cy="480962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4" idx="1"/>
          </p:cNvCxnSpPr>
          <p:nvPr/>
        </p:nvCxnSpPr>
        <p:spPr>
          <a:xfrm flipH="1">
            <a:off x="5652120" y="5030650"/>
            <a:ext cx="432048" cy="18002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02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s-ES" sz="1800" b="1" dirty="0" err="1" smtClean="0">
                <a:solidFill>
                  <a:srgbClr val="960F68"/>
                </a:solidFill>
              </a:rPr>
              <a:t>port</a:t>
            </a:r>
            <a:r>
              <a:rPr lang="es-ES" sz="1800" dirty="0" smtClean="0">
                <a:solidFill>
                  <a:schemeClr val="bg2"/>
                </a:solidFill>
              </a:rPr>
              <a:t>: </a:t>
            </a:r>
            <a:r>
              <a:rPr lang="es-ES" sz="1800" dirty="0" smtClean="0"/>
              <a:t>publicación </a:t>
            </a:r>
            <a:r>
              <a:rPr lang="es-ES" sz="1800" dirty="0"/>
              <a:t>de un </a:t>
            </a:r>
            <a:r>
              <a:rPr lang="es-ES" sz="1800" dirty="0" err="1" smtClean="0"/>
              <a:t>binding</a:t>
            </a:r>
            <a:r>
              <a:rPr lang="es-ES" sz="1800" dirty="0" smtClean="0"/>
              <a:t>, con su operación, formato y transporte asociados, </a:t>
            </a:r>
            <a:r>
              <a:rPr lang="es-ES" sz="1800" dirty="0"/>
              <a:t>a través de una </a:t>
            </a:r>
            <a:r>
              <a:rPr lang="es-ES" sz="1800" dirty="0" smtClean="0"/>
              <a:t>dirección (</a:t>
            </a:r>
            <a:r>
              <a:rPr lang="es-ES" sz="1800" dirty="0" err="1" smtClean="0"/>
              <a:t>end</a:t>
            </a:r>
            <a:r>
              <a:rPr lang="es-ES" sz="1800" dirty="0" smtClean="0"/>
              <a:t> </a:t>
            </a:r>
            <a:r>
              <a:rPr lang="es-ES" sz="1800" dirty="0" err="1" smtClean="0"/>
              <a:t>point</a:t>
            </a:r>
            <a:r>
              <a:rPr lang="es-ES" sz="1800" dirty="0" smtClean="0"/>
              <a:t>) definida por una URL.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s-ES" sz="1800" dirty="0"/>
          </a:p>
          <a:p>
            <a:pPr marL="342900" indent="-342900" algn="just">
              <a:buFont typeface="+mj-lt"/>
              <a:buAutoNum type="arabicPeriod" startAt="5"/>
            </a:pPr>
            <a:r>
              <a:rPr lang="es-ES" sz="1800" b="1" dirty="0" err="1" smtClean="0">
                <a:solidFill>
                  <a:srgbClr val="960F68"/>
                </a:solidFill>
              </a:rPr>
              <a:t>service</a:t>
            </a:r>
            <a:r>
              <a:rPr lang="es-ES" sz="1800" dirty="0" smtClean="0">
                <a:solidFill>
                  <a:schemeClr val="bg2"/>
                </a:solidFill>
              </a:rPr>
              <a:t>: </a:t>
            </a:r>
            <a:r>
              <a:rPr lang="es-ES" sz="1800" dirty="0" smtClean="0"/>
              <a:t>definición </a:t>
            </a:r>
            <a:r>
              <a:rPr lang="es-ES" sz="1800" dirty="0"/>
              <a:t>del servicio, que agrupa las definiciones de los </a:t>
            </a:r>
            <a:r>
              <a:rPr lang="es-ES" sz="1800" dirty="0" err="1" smtClean="0"/>
              <a:t>port</a:t>
            </a:r>
            <a:r>
              <a:rPr lang="es-ES" sz="1800" dirty="0" smtClean="0"/>
              <a:t>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WSDL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683568" y="3933056"/>
            <a:ext cx="799288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service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ServicioService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port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binding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impl:ServicioSoapBinding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Servicio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wsdlsoap:address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"http://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serv:port/App/services/Servicio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port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</a:rPr>
              <a:t>wsdl:</a:t>
            </a:r>
            <a:r>
              <a:rPr lang="en-US" sz="1600" b="1" dirty="0" err="1">
                <a:solidFill>
                  <a:srgbClr val="3F7F7F"/>
                </a:solidFill>
                <a:latin typeface="Courier New"/>
                <a:ea typeface="Times New Roman"/>
              </a:rPr>
              <a:t>service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</a:rPr>
              <a:t>&gt;</a:t>
            </a:r>
            <a:endParaRPr lang="es-ES" sz="1600" dirty="0"/>
          </a:p>
        </p:txBody>
      </p:sp>
      <p:sp>
        <p:nvSpPr>
          <p:cNvPr id="6" name="5 Esquina doblada"/>
          <p:cNvSpPr/>
          <p:nvPr/>
        </p:nvSpPr>
        <p:spPr>
          <a:xfrm>
            <a:off x="6156176" y="3645024"/>
            <a:ext cx="1800200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Referencia al 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binding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7" name="6 Conector recto de flecha"/>
          <p:cNvCxnSpPr>
            <a:stCxn id="6" idx="1"/>
          </p:cNvCxnSpPr>
          <p:nvPr/>
        </p:nvCxnSpPr>
        <p:spPr>
          <a:xfrm flipH="1">
            <a:off x="5724128" y="3825044"/>
            <a:ext cx="432048" cy="396044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28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1872208"/>
          </a:xfrm>
        </p:spPr>
        <p:txBody>
          <a:bodyPr>
            <a:noAutofit/>
          </a:bodyPr>
          <a:lstStyle/>
          <a:p>
            <a:pPr algn="just"/>
            <a:r>
              <a:rPr lang="es-ES" sz="1800" b="1" dirty="0">
                <a:solidFill>
                  <a:srgbClr val="960F68"/>
                </a:solidFill>
              </a:rPr>
              <a:t>SOAP</a:t>
            </a:r>
            <a:r>
              <a:rPr lang="es-ES" sz="1800" dirty="0"/>
              <a:t> (</a:t>
            </a:r>
            <a:r>
              <a:rPr lang="es-ES" sz="1800" dirty="0">
                <a:solidFill>
                  <a:srgbClr val="960F68"/>
                </a:solidFill>
              </a:rPr>
              <a:t>S</a:t>
            </a:r>
            <a:r>
              <a:rPr lang="es-ES" sz="1800" dirty="0"/>
              <a:t>imple </a:t>
            </a:r>
            <a:r>
              <a:rPr lang="es-ES" sz="1800" dirty="0" err="1">
                <a:solidFill>
                  <a:srgbClr val="960F68"/>
                </a:solidFill>
              </a:rPr>
              <a:t>O</a:t>
            </a:r>
            <a:r>
              <a:rPr lang="es-ES" sz="1800" dirty="0" err="1"/>
              <a:t>bject</a:t>
            </a:r>
            <a:r>
              <a:rPr lang="es-ES" sz="1800" dirty="0"/>
              <a:t> </a:t>
            </a:r>
            <a:r>
              <a:rPr lang="es-ES" sz="1800" dirty="0">
                <a:solidFill>
                  <a:srgbClr val="960F68"/>
                </a:solidFill>
              </a:rPr>
              <a:t>A</a:t>
            </a:r>
            <a:r>
              <a:rPr lang="es-ES" sz="1800" dirty="0"/>
              <a:t>ccess </a:t>
            </a:r>
            <a:r>
              <a:rPr lang="es-ES" sz="1800" dirty="0" err="1">
                <a:solidFill>
                  <a:srgbClr val="960F68"/>
                </a:solidFill>
              </a:rPr>
              <a:t>P</a:t>
            </a:r>
            <a:r>
              <a:rPr lang="es-ES" sz="1800" dirty="0" err="1"/>
              <a:t>rotocol</a:t>
            </a:r>
            <a:r>
              <a:rPr lang="es-ES" sz="1800" dirty="0" smtClean="0"/>
              <a:t>):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P</a:t>
            </a:r>
            <a:r>
              <a:rPr lang="es-ES" sz="1800" dirty="0" smtClean="0"/>
              <a:t>rotocolo </a:t>
            </a:r>
            <a:r>
              <a:rPr lang="es-ES" sz="1800" dirty="0"/>
              <a:t>estándar que define la forma en que objetos de diferentes procesos pueden comunicarse por medio de intercambio de datos en formato XML. </a:t>
            </a:r>
            <a:endParaRPr lang="es-ES" sz="1800" dirty="0" smtClean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 un </a:t>
            </a:r>
            <a:r>
              <a:rPr lang="es-ES" sz="1800" dirty="0"/>
              <a:t>protocolo </a:t>
            </a:r>
            <a:r>
              <a:rPr lang="es-ES" sz="1800" dirty="0" smtClean="0"/>
              <a:t>muy utilizado </a:t>
            </a:r>
            <a:r>
              <a:rPr lang="es-ES" sz="1800" dirty="0"/>
              <a:t>en los Web </a:t>
            </a:r>
            <a:r>
              <a:rPr lang="es-ES" sz="1800" dirty="0" err="1"/>
              <a:t>Services</a:t>
            </a:r>
            <a:r>
              <a:rPr lang="es-ES" sz="1800" dirty="0"/>
              <a:t>. </a:t>
            </a:r>
            <a:endParaRPr lang="es-ES" sz="1800" dirty="0" smtClean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Consta de: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protocolos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SOAP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37</a:t>
            </a:fld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89350"/>
            <a:ext cx="1833276" cy="23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4 Marcador de contenido"/>
          <p:cNvSpPr txBox="1">
            <a:spLocks/>
          </p:cNvSpPr>
          <p:nvPr/>
        </p:nvSpPr>
        <p:spPr>
          <a:xfrm>
            <a:off x="372642" y="4035028"/>
            <a:ext cx="6417641" cy="1824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kern="1200" baseline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Tag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principal llamado </a:t>
            </a:r>
            <a:r>
              <a:rPr lang="es-ES" sz="1800" dirty="0" err="1" smtClean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Envelope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que contiene:</a:t>
            </a:r>
          </a:p>
          <a:p>
            <a:pPr marL="1079500" lvl="2" indent="-3556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dirty="0" err="1" smtClean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Header</a:t>
            </a:r>
            <a:r>
              <a:rPr lang="es-ES" dirty="0" smtClean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(opcional): se utiliza para enviar información complementaria, como por ejemplo la de seguridad con WS-Security. </a:t>
            </a:r>
          </a:p>
          <a:p>
            <a:pPr marL="1079500" lvl="2" indent="-3556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dirty="0" err="1" smtClean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Body</a:t>
            </a:r>
            <a:r>
              <a:rPr lang="es-ES" dirty="0" smtClean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(obligatorio): contiene la información del mensaje propiamente tal.</a:t>
            </a:r>
            <a:endParaRPr lang="es-ES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Cuando </a:t>
            </a:r>
            <a:r>
              <a:rPr lang="es-ES" sz="1800" dirty="0"/>
              <a:t>un Web </a:t>
            </a:r>
            <a:r>
              <a:rPr lang="es-ES" sz="1800" dirty="0" err="1"/>
              <a:t>Service</a:t>
            </a:r>
            <a:r>
              <a:rPr lang="es-ES" sz="1800" dirty="0"/>
              <a:t> es invocado vía HTTP desde un cliente, se envían dos mensajes SOAP, el </a:t>
            </a:r>
            <a:r>
              <a:rPr lang="es-ES" sz="1800" dirty="0" err="1"/>
              <a:t>request</a:t>
            </a:r>
            <a:r>
              <a:rPr lang="es-ES" sz="1800" dirty="0"/>
              <a:t> y el response. </a:t>
            </a:r>
            <a:endParaRPr lang="es-E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protocolos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SOAP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1259632" y="4149080"/>
            <a:ext cx="2448272" cy="1584176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cliente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339753" y="4253447"/>
            <a:ext cx="1152128" cy="12637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Sender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868144" y="4149080"/>
            <a:ext cx="2448272" cy="1584176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servidor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51520" y="4005064"/>
            <a:ext cx="551242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invoke</a:t>
            </a:r>
            <a:endParaRPr lang="es-E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113 Conector angular"/>
          <p:cNvCxnSpPr>
            <a:stCxn id="8" idx="2"/>
            <a:endCxn id="11" idx="1"/>
          </p:cNvCxnSpPr>
          <p:nvPr/>
        </p:nvCxnSpPr>
        <p:spPr>
          <a:xfrm rot="16200000" flipH="1">
            <a:off x="820400" y="4021471"/>
            <a:ext cx="374409" cy="960927"/>
          </a:xfrm>
          <a:prstGeom prst="bentConnector2">
            <a:avLst/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5976156" y="4245142"/>
            <a:ext cx="1044116" cy="12688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11" name="10 CuadroTexto"/>
          <p:cNvSpPr txBox="1"/>
          <p:nvPr/>
        </p:nvSpPr>
        <p:spPr bwMode="auto">
          <a:xfrm>
            <a:off x="1488068" y="4437112"/>
            <a:ext cx="737146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clase</a:t>
            </a:r>
          </a:p>
          <a:p>
            <a:r>
              <a:rPr lang="es-ES" dirty="0"/>
              <a:t>cliente</a:t>
            </a:r>
          </a:p>
        </p:txBody>
      </p:sp>
      <p:sp>
        <p:nvSpPr>
          <p:cNvPr id="12" name="11 CuadroTexto"/>
          <p:cNvSpPr txBox="1"/>
          <p:nvPr/>
        </p:nvSpPr>
        <p:spPr bwMode="auto">
          <a:xfrm>
            <a:off x="7390598" y="4437112"/>
            <a:ext cx="781802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clase</a:t>
            </a:r>
          </a:p>
          <a:p>
            <a:r>
              <a:rPr lang="es-ES" dirty="0"/>
              <a:t>servicio</a:t>
            </a:r>
          </a:p>
        </p:txBody>
      </p:sp>
      <p:cxnSp>
        <p:nvCxnSpPr>
          <p:cNvPr id="13" name="12 Conector angular"/>
          <p:cNvCxnSpPr>
            <a:stCxn id="27" idx="3"/>
            <a:endCxn id="21" idx="1"/>
          </p:cNvCxnSpPr>
          <p:nvPr/>
        </p:nvCxnSpPr>
        <p:spPr>
          <a:xfrm>
            <a:off x="3275856" y="4741934"/>
            <a:ext cx="2962410" cy="607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0" idx="1"/>
            <a:endCxn id="29" idx="3"/>
          </p:cNvCxnSpPr>
          <p:nvPr/>
        </p:nvCxnSpPr>
        <p:spPr>
          <a:xfrm rot="10800000">
            <a:off x="3268238" y="5206341"/>
            <a:ext cx="2959947" cy="1270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812846" y="4383118"/>
            <a:ext cx="671310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893039" y="4919533"/>
            <a:ext cx="678961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2578636" y="4666496"/>
            <a:ext cx="689601" cy="614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s-ES" sz="1100" b="0" dirty="0" err="1" smtClean="0">
                <a:solidFill>
                  <a:srgbClr val="000000"/>
                </a:solidFill>
                <a:latin typeface="Arial" charset="0"/>
              </a:rPr>
              <a:t>Operation</a:t>
            </a:r>
            <a:endParaRPr lang="es-ES" sz="1100" b="0" dirty="0" smtClean="0">
              <a:solidFill>
                <a:srgbClr val="000000"/>
              </a:solidFill>
              <a:latin typeface="Arial" charset="0"/>
            </a:endParaRPr>
          </a:p>
          <a:p>
            <a:pPr algn="ctr"/>
            <a:r>
              <a:rPr lang="es-ES" sz="1100" dirty="0" err="1" smtClean="0">
                <a:solidFill>
                  <a:srgbClr val="000000"/>
                </a:solidFill>
                <a:latin typeface="Arial" charset="0"/>
              </a:rPr>
              <a:t>Client</a:t>
            </a:r>
            <a:endParaRPr lang="es-ES" sz="1600" dirty="0"/>
          </a:p>
        </p:txBody>
      </p:sp>
      <p:cxnSp>
        <p:nvCxnSpPr>
          <p:cNvPr id="18" name="113 Conector angular"/>
          <p:cNvCxnSpPr>
            <a:stCxn id="11" idx="3"/>
            <a:endCxn id="17" idx="1"/>
          </p:cNvCxnSpPr>
          <p:nvPr/>
        </p:nvCxnSpPr>
        <p:spPr>
          <a:xfrm>
            <a:off x="2225214" y="4689140"/>
            <a:ext cx="353422" cy="28480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6234157" y="4666496"/>
            <a:ext cx="678117" cy="67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s-ES" sz="1100" b="0" dirty="0" err="1" smtClean="0">
                <a:solidFill>
                  <a:srgbClr val="000000"/>
                </a:solidFill>
                <a:latin typeface="Arial" charset="0"/>
              </a:rPr>
              <a:t>Backend</a:t>
            </a:r>
            <a:endParaRPr lang="es-ES" sz="1100" dirty="0">
              <a:solidFill>
                <a:srgbClr val="000000"/>
              </a:solidFill>
              <a:latin typeface="Arial" charset="0"/>
            </a:endParaRPr>
          </a:p>
          <a:p>
            <a:pPr algn="ctr"/>
            <a:r>
              <a:rPr lang="es-ES" sz="1100" dirty="0" err="1" smtClean="0">
                <a:solidFill>
                  <a:srgbClr val="000000"/>
                </a:solidFill>
                <a:latin typeface="Arial" charset="0"/>
              </a:rPr>
              <a:t>object</a:t>
            </a:r>
            <a:endParaRPr lang="es-ES" sz="1600" dirty="0"/>
          </a:p>
        </p:txBody>
      </p:sp>
      <p:sp>
        <p:nvSpPr>
          <p:cNvPr id="20" name="19 Rectángulo"/>
          <p:cNvSpPr/>
          <p:nvPr/>
        </p:nvSpPr>
        <p:spPr bwMode="auto">
          <a:xfrm>
            <a:off x="6228184" y="5183481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20 Rectángulo"/>
          <p:cNvSpPr/>
          <p:nvPr/>
        </p:nvSpPr>
        <p:spPr bwMode="auto">
          <a:xfrm>
            <a:off x="6238266" y="4725144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2" name="113 Conector angular"/>
          <p:cNvCxnSpPr>
            <a:stCxn id="19" idx="3"/>
            <a:endCxn id="12" idx="1"/>
          </p:cNvCxnSpPr>
          <p:nvPr/>
        </p:nvCxnSpPr>
        <p:spPr>
          <a:xfrm flipV="1">
            <a:off x="6912274" y="4689140"/>
            <a:ext cx="478324" cy="315794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3792499" y="2852936"/>
            <a:ext cx="1651465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r>
              <a:rPr lang="es-E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SOAP </a:t>
            </a:r>
            <a:r>
              <a:rPr lang="es-E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endParaRPr lang="es-ES" sz="12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1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1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Envelope</a:t>
            </a:r>
            <a:r>
              <a:rPr lang="es-ES" sz="11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methodRequest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methodRequest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endParaRPr lang="es-ES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Envelope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23 Conector angular"/>
          <p:cNvCxnSpPr>
            <a:stCxn id="23" idx="2"/>
            <a:endCxn id="15" idx="1"/>
          </p:cNvCxnSpPr>
          <p:nvPr/>
        </p:nvCxnSpPr>
        <p:spPr>
          <a:xfrm rot="16200000" flipH="1">
            <a:off x="4629115" y="4354221"/>
            <a:ext cx="172848" cy="194614"/>
          </a:xfrm>
          <a:prstGeom prst="bentConnector2">
            <a:avLst/>
          </a:prstGeom>
          <a:ln w="9525"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3995937" y="5301208"/>
            <a:ext cx="1728191" cy="1484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lvl="0"/>
            <a:r>
              <a:rPr lang="es-E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SOAP </a:t>
            </a:r>
            <a:r>
              <a:rPr lang="es-E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endParaRPr lang="es-ES" sz="1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1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1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Envelope</a:t>
            </a:r>
            <a:r>
              <a:rPr lang="es-ES" sz="11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methodResponse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methodResponse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endParaRPr lang="es-ES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Envelope</a:t>
            </a:r>
            <a:r>
              <a:rPr lang="es-E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25 Conector angular"/>
          <p:cNvCxnSpPr>
            <a:stCxn id="16" idx="3"/>
            <a:endCxn id="25" idx="0"/>
          </p:cNvCxnSpPr>
          <p:nvPr/>
        </p:nvCxnSpPr>
        <p:spPr>
          <a:xfrm>
            <a:off x="4572000" y="5074367"/>
            <a:ext cx="288033" cy="226841"/>
          </a:xfrm>
          <a:prstGeom prst="bentConnector2">
            <a:avLst/>
          </a:prstGeom>
          <a:ln w="9525"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 bwMode="auto">
          <a:xfrm>
            <a:off x="3230137" y="4719074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28 Rectángulo"/>
          <p:cNvSpPr/>
          <p:nvPr/>
        </p:nvSpPr>
        <p:spPr bwMode="auto">
          <a:xfrm>
            <a:off x="3222518" y="5183481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0" name="29 Conector recto de flecha"/>
          <p:cNvCxnSpPr>
            <a:stCxn id="31" idx="1"/>
            <a:endCxn id="23" idx="3"/>
          </p:cNvCxnSpPr>
          <p:nvPr/>
        </p:nvCxnSpPr>
        <p:spPr>
          <a:xfrm flipH="1" flipV="1">
            <a:off x="5443964" y="3609020"/>
            <a:ext cx="712212" cy="15052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squina doblada"/>
          <p:cNvSpPr/>
          <p:nvPr/>
        </p:nvSpPr>
        <p:spPr>
          <a:xfrm>
            <a:off x="6156176" y="3336040"/>
            <a:ext cx="2016224" cy="576064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solidFill>
                  <a:srgbClr val="321935"/>
                </a:solidFill>
                <a:latin typeface="Arial Narrow" pitchFamily="34" charset="0"/>
              </a:rPr>
              <a:t>body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: Parámetros de la operación (método)</a:t>
            </a:r>
          </a:p>
        </p:txBody>
      </p:sp>
      <p:cxnSp>
        <p:nvCxnSpPr>
          <p:cNvPr id="33" name="32 Conector recto de flecha"/>
          <p:cNvCxnSpPr>
            <a:stCxn id="34" idx="3"/>
            <a:endCxn id="25" idx="1"/>
          </p:cNvCxnSpPr>
          <p:nvPr/>
        </p:nvCxnSpPr>
        <p:spPr>
          <a:xfrm flipV="1">
            <a:off x="3233326" y="6043601"/>
            <a:ext cx="762611" cy="141617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squina doblada"/>
          <p:cNvSpPr/>
          <p:nvPr/>
        </p:nvSpPr>
        <p:spPr>
          <a:xfrm>
            <a:off x="1217102" y="5897186"/>
            <a:ext cx="2016224" cy="576064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solidFill>
                  <a:srgbClr val="321935"/>
                </a:solidFill>
                <a:latin typeface="Arial Narrow" pitchFamily="34" charset="0"/>
              </a:rPr>
              <a:t>body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: Contenido de la respuesta (retorno)</a:t>
            </a:r>
          </a:p>
        </p:txBody>
      </p:sp>
      <p:sp>
        <p:nvSpPr>
          <p:cNvPr id="39" name="38 Esquina doblada"/>
          <p:cNvSpPr/>
          <p:nvPr/>
        </p:nvSpPr>
        <p:spPr>
          <a:xfrm>
            <a:off x="5816093" y="5949280"/>
            <a:ext cx="3220403" cy="576064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Los tipos de datos que se utilizan deben poder convertirse a formato 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XML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80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/>
              <a:t>Ejemplo: </a:t>
            </a:r>
            <a:r>
              <a:rPr lang="es-ES" sz="1800" dirty="0"/>
              <a:t>servicio que concatena dos </a:t>
            </a:r>
            <a:r>
              <a:rPr lang="es-ES" sz="1800" dirty="0" err="1" smtClean="0"/>
              <a:t>String</a:t>
            </a:r>
            <a:endParaRPr lang="es-ES" sz="1800" dirty="0" smtClean="0"/>
          </a:p>
          <a:p>
            <a:r>
              <a:rPr lang="es-ES" sz="1800" dirty="0" smtClean="0"/>
              <a:t>	</a:t>
            </a:r>
            <a:r>
              <a:rPr lang="es-ES" sz="1800" dirty="0" err="1" smtClean="0">
                <a:solidFill>
                  <a:srgbClr val="960F68"/>
                </a:solidFill>
                <a:latin typeface="Courier New" pitchFamily="49" charset="0"/>
                <a:cs typeface="Courier New" pitchFamily="49" charset="0"/>
              </a:rPr>
              <a:t>concat</a:t>
            </a:r>
            <a:r>
              <a:rPr lang="es-ES" sz="1800" dirty="0">
                <a:solidFill>
                  <a:srgbClr val="960F68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s-ES" sz="1800" dirty="0" err="1">
                <a:solidFill>
                  <a:srgbClr val="960F68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s-ES" sz="1800" dirty="0">
                <a:solidFill>
                  <a:srgbClr val="960F68"/>
                </a:solidFill>
                <a:latin typeface="Courier New" pitchFamily="49" charset="0"/>
                <a:cs typeface="Courier New" pitchFamily="49" charset="0"/>
              </a:rPr>
              <a:t>", "123") -&gt; "abc123</a:t>
            </a:r>
            <a:r>
              <a:rPr lang="es-ES" sz="1800" dirty="0" smtClean="0">
                <a:solidFill>
                  <a:srgbClr val="960F68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protocolos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SOAP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683568" y="3898791"/>
            <a:ext cx="3456384" cy="2554545"/>
          </a:xfrm>
          <a:prstGeom prst="rect">
            <a:avLst/>
          </a:prstGeom>
          <a:ln w="19050">
            <a:solidFill>
              <a:srgbClr val="960F68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Envelope</a:t>
            </a:r>
            <a:r>
              <a:rPr lang="es-E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err="1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xmlns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600" i="1" dirty="0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s-E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Header</a:t>
            </a:r>
            <a:r>
              <a:rPr lang="es-E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Body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foo:concatRequest</a:t>
            </a:r>
            <a:r>
              <a:rPr lang="es-ES" sz="1600" dirty="0">
                <a:latin typeface="Courier New"/>
                <a:ea typeface="Times New Roman"/>
                <a:cs typeface="Times New Roman"/>
              </a:rPr>
              <a:t> </a:t>
            </a:r>
            <a:endParaRPr lang="es-ES" sz="1600" dirty="0" smtClean="0">
              <a:latin typeface="Courier New"/>
              <a:ea typeface="Times New Roman"/>
              <a:cs typeface="Times New Roman"/>
            </a:endParaRPr>
          </a:p>
          <a:p>
            <a:r>
              <a:rPr lang="es-E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smtClean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      </a:t>
            </a:r>
            <a:r>
              <a:rPr lang="es-ES" sz="1600" dirty="0" err="1" smtClean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xmlns:foo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600" i="1" dirty="0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s-E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s1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abc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s1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s2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123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s2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foo:concatRequest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Body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Envelope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effectLst/>
              <a:latin typeface="Verdana"/>
              <a:ea typeface="Times New Roman"/>
              <a:cs typeface="Times New Roman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004048" y="3905060"/>
            <a:ext cx="3384376" cy="2308324"/>
          </a:xfrm>
          <a:prstGeom prst="rect">
            <a:avLst/>
          </a:prstGeom>
          <a:ln w="19050">
            <a:solidFill>
              <a:srgbClr val="960F68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Envelope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xmlns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Header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Body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foo:concatResponse</a:t>
            </a:r>
            <a:r>
              <a:rPr lang="en-US" sz="1600" dirty="0" smtClean="0">
                <a:latin typeface="Courier New"/>
                <a:ea typeface="Times New Roman"/>
                <a:cs typeface="Times New Roman"/>
              </a:rPr>
              <a:t> </a:t>
            </a:r>
          </a:p>
          <a:p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xmlns:foo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abc123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foo:concatResponse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Body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latin typeface="Verdana"/>
              <a:ea typeface="Times New Roman"/>
              <a:cs typeface="Times New Roman"/>
            </a:endParaRPr>
          </a:p>
          <a:p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</a:rPr>
              <a:t>&lt;/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</a:rPr>
              <a:t>Envelope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</a:rPr>
              <a:t>&gt;</a:t>
            </a:r>
            <a:endParaRPr lang="es-ES" sz="1600" dirty="0"/>
          </a:p>
        </p:txBody>
      </p:sp>
      <p:sp>
        <p:nvSpPr>
          <p:cNvPr id="9" name="8 Rectángulo"/>
          <p:cNvSpPr/>
          <p:nvPr/>
        </p:nvSpPr>
        <p:spPr>
          <a:xfrm>
            <a:off x="683568" y="3487002"/>
            <a:ext cx="3456384" cy="423374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request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994444" y="3487002"/>
            <a:ext cx="3393980" cy="423374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Esquina doblada"/>
          <p:cNvSpPr/>
          <p:nvPr/>
        </p:nvSpPr>
        <p:spPr>
          <a:xfrm>
            <a:off x="6372200" y="2709911"/>
            <a:ext cx="2016224" cy="43204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Header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podría omitirse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255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352928" cy="4320480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Importar el proyecto </a:t>
            </a:r>
            <a:r>
              <a:rPr lang="es-ES" sz="1600" b="1" dirty="0" err="1" smtClean="0">
                <a:solidFill>
                  <a:srgbClr val="960F68"/>
                </a:solidFill>
              </a:rPr>
              <a:t>cp</a:t>
            </a:r>
            <a:r>
              <a:rPr lang="es-ES" sz="1600" b="1" dirty="0" smtClean="0">
                <a:solidFill>
                  <a:srgbClr val="960F68"/>
                </a:solidFill>
              </a:rPr>
              <a:t>-</a:t>
            </a:r>
            <a:r>
              <a:rPr lang="es-ES" sz="1600" b="1" dirty="0" err="1" smtClean="0">
                <a:solidFill>
                  <a:srgbClr val="960F68"/>
                </a:solidFill>
              </a:rPr>
              <a:t>basic</a:t>
            </a:r>
            <a:r>
              <a:rPr lang="es-ES" sz="1600" b="1" dirty="0" smtClean="0">
                <a:solidFill>
                  <a:srgbClr val="960F68"/>
                </a:solidFill>
              </a:rPr>
              <a:t>-server</a:t>
            </a:r>
            <a:r>
              <a:rPr lang="es-ES" sz="1600" dirty="0" smtClean="0"/>
              <a:t>, del tipo </a:t>
            </a:r>
            <a:r>
              <a:rPr lang="es-ES" sz="1600" dirty="0" err="1" smtClean="0"/>
              <a:t>dynamic</a:t>
            </a:r>
            <a:r>
              <a:rPr lang="es-ES" sz="1600" dirty="0" smtClean="0"/>
              <a:t> web </a:t>
            </a:r>
            <a:r>
              <a:rPr lang="es-ES" sz="1600" dirty="0" err="1" smtClean="0"/>
              <a:t>project</a:t>
            </a:r>
            <a:r>
              <a:rPr lang="es-ES" sz="1600" dirty="0" smtClean="0"/>
              <a:t> creado con Eclipse.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Contiene una clase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UtilService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con dos métodos básicos: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Agregar a </a:t>
            </a:r>
            <a:r>
              <a:rPr lang="es-ES" sz="1600" dirty="0" err="1" smtClean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Tomcat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el proyecto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cp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basic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-server.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niciar el servidor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Tomcat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 asegurar que parte correctamente.</a:t>
            </a:r>
            <a:r>
              <a:rPr lang="es-ES" sz="1600" dirty="0"/>
              <a:t> Este paso es imprescindible antes de publicar el servicio, ya que el </a:t>
            </a:r>
            <a:r>
              <a:rPr lang="es-ES" sz="1600" dirty="0" err="1"/>
              <a:t>Wizard</a:t>
            </a:r>
            <a:r>
              <a:rPr lang="es-ES" sz="1600" dirty="0"/>
              <a:t> </a:t>
            </a:r>
            <a:r>
              <a:rPr lang="es-ES" sz="1600" dirty="0" smtClean="0"/>
              <a:t>de Eclipse que se utiliza en este ejercicio </a:t>
            </a:r>
            <a:r>
              <a:rPr lang="es-ES" sz="1600" dirty="0"/>
              <a:t>levanta el servidor, y si no parte bien, </a:t>
            </a:r>
            <a:r>
              <a:rPr lang="es-ES" sz="1600" dirty="0">
                <a:solidFill>
                  <a:srgbClr val="960F68"/>
                </a:solidFill>
              </a:rPr>
              <a:t>no publica el servicio</a:t>
            </a:r>
            <a:r>
              <a:rPr lang="es-E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itchFamily="34" charset="0"/>
              <a:buChar char="•"/>
            </a:pPr>
            <a:endParaRPr lang="es-E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itchFamily="34" charset="0"/>
              <a:buChar char="•"/>
            </a:pPr>
            <a:endParaRPr lang="es-ES" sz="2100" dirty="0" smtClean="0"/>
          </a:p>
          <a:p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55576" y="3005708"/>
            <a:ext cx="54006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UtilService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s-ES" sz="1400" dirty="0">
              <a:latin typeface="Courier New"/>
            </a:endParaRPr>
          </a:p>
          <a:p>
            <a:r>
              <a:rPr lang="en-US" sz="1400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(String s1, String s2) {</a:t>
            </a: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s1 + s2;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s-ES" sz="1400" dirty="0">
              <a:solidFill>
                <a:srgbClr val="000000"/>
              </a:solidFill>
              <a:latin typeface="Courier New"/>
            </a:endParaRPr>
          </a:p>
          <a:p>
            <a:endParaRPr lang="es-ES" sz="1400" dirty="0">
              <a:latin typeface="Courier New"/>
            </a:endParaRP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sum(</a:t>
            </a:r>
            <a:r>
              <a:rPr lang="es-E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n1, </a:t>
            </a:r>
            <a:r>
              <a:rPr lang="es-E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n2) {</a:t>
            </a: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n1 + n2;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s-ES" sz="1400" dirty="0"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cxnSp>
        <p:nvCxnSpPr>
          <p:cNvPr id="6" name="5 Conector recto de flecha"/>
          <p:cNvCxnSpPr>
            <a:stCxn id="7" idx="1"/>
          </p:cNvCxnSpPr>
          <p:nvPr/>
        </p:nvCxnSpPr>
        <p:spPr>
          <a:xfrm flipH="1">
            <a:off x="3646842" y="3132212"/>
            <a:ext cx="2221302" cy="41294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squina doblada"/>
          <p:cNvSpPr/>
          <p:nvPr/>
        </p:nvSpPr>
        <p:spPr>
          <a:xfrm>
            <a:off x="5868144" y="2835424"/>
            <a:ext cx="2700300" cy="593576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En el ejercicio, se publica la clase 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UtilService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 como web 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service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.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3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Características: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Está </a:t>
            </a:r>
            <a:r>
              <a:rPr lang="es-ES" sz="1800" dirty="0"/>
              <a:t>respaldado por el W3C para el intercambio de mensajes XML entre aplicaciones y sobre él se sustentan los servicios web. </a:t>
            </a:r>
            <a:endParaRPr lang="es-ES" sz="1800" dirty="0" smtClean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 </a:t>
            </a:r>
            <a:r>
              <a:rPr lang="es-ES" sz="1800" dirty="0"/>
              <a:t>un protocolo de alto nivel, que define la estructura del mensaje y ciertas reglas básicas para su procesamiento, y es totalmente independiente del protocolo de transporte. </a:t>
            </a:r>
            <a:endParaRPr lang="es-ES" sz="1800" dirty="0" smtClean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Esto permite que los mensajes SOAP sean intercambiados mediante HTTP, SMTP, JMS, etc. Normalmente, HTTP es el más </a:t>
            </a:r>
            <a:r>
              <a:rPr lang="es-ES" sz="1800" dirty="0" smtClean="0"/>
              <a:t>utilizado.</a:t>
            </a:r>
            <a:endParaRPr lang="es-ES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protocolos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SOAP</a:t>
            </a:r>
            <a:endParaRPr lang="es-E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4869160"/>
            <a:ext cx="190500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24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2304256"/>
          </a:xfrm>
        </p:spPr>
        <p:txBody>
          <a:bodyPr>
            <a:noAutofit/>
          </a:bodyPr>
          <a:lstStyle/>
          <a:p>
            <a:r>
              <a:rPr lang="es-ES" sz="1800" b="1" dirty="0" smtClean="0">
                <a:solidFill>
                  <a:srgbClr val="960F68"/>
                </a:solidFill>
              </a:rPr>
              <a:t>HTTP</a:t>
            </a:r>
            <a:r>
              <a:rPr lang="es-ES" sz="1800" dirty="0" smtClean="0"/>
              <a:t> (</a:t>
            </a:r>
            <a:r>
              <a:rPr lang="es-ES" sz="1800" dirty="0" err="1" smtClean="0">
                <a:solidFill>
                  <a:srgbClr val="960F68"/>
                </a:solidFill>
              </a:rPr>
              <a:t>H</a:t>
            </a:r>
            <a:r>
              <a:rPr lang="es-ES" sz="1800" dirty="0" err="1" smtClean="0"/>
              <a:t>yper</a:t>
            </a:r>
            <a:r>
              <a:rPr lang="es-ES" sz="1800" dirty="0" err="1" smtClean="0">
                <a:solidFill>
                  <a:srgbClr val="960F68"/>
                </a:solidFill>
              </a:rPr>
              <a:t>T</a:t>
            </a:r>
            <a:r>
              <a:rPr lang="es-ES" sz="1800" dirty="0" err="1" smtClean="0"/>
              <a:t>ext</a:t>
            </a:r>
            <a:r>
              <a:rPr lang="es-ES" sz="1800" dirty="0" smtClean="0"/>
              <a:t> </a:t>
            </a:r>
            <a:r>
              <a:rPr lang="es-ES" sz="1800" dirty="0" smtClean="0">
                <a:solidFill>
                  <a:srgbClr val="960F68"/>
                </a:solidFill>
              </a:rPr>
              <a:t>T</a:t>
            </a:r>
            <a:r>
              <a:rPr lang="es-ES" sz="1800" dirty="0" smtClean="0"/>
              <a:t>ransfer </a:t>
            </a:r>
            <a:r>
              <a:rPr lang="es-ES" sz="1800" dirty="0" err="1" smtClean="0">
                <a:solidFill>
                  <a:srgbClr val="960F68"/>
                </a:solidFill>
              </a:rPr>
              <a:t>P</a:t>
            </a:r>
            <a:r>
              <a:rPr lang="es-ES" sz="1800" dirty="0" err="1" smtClean="0"/>
              <a:t>rotocol</a:t>
            </a:r>
            <a:r>
              <a:rPr lang="es-ES" sz="1800" dirty="0" smtClean="0"/>
              <a:t>), protocolo de transporte.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 el más utilizado en el envío de mensajes con Web </a:t>
            </a:r>
            <a:r>
              <a:rPr lang="es-ES" sz="1800" dirty="0" err="1" smtClean="0"/>
              <a:t>Services</a:t>
            </a:r>
            <a:r>
              <a:rPr lang="es-ES" sz="18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En términos generales, es un protocolo para intercambiar o transferir "</a:t>
            </a:r>
            <a:r>
              <a:rPr lang="es-ES" sz="1800" dirty="0" err="1" smtClean="0"/>
              <a:t>hypertext</a:t>
            </a:r>
            <a:r>
              <a:rPr lang="es-ES" sz="1800" dirty="0" smtClean="0"/>
              <a:t>", que son estructuras lógicas de información en formato de texto.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HTTP define métodos, que indican la acción que se quiere ejecutar sobre un recurso. Los más utilizados son GET y POST.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Ejemplo de mensajes SOAP transferidos con HTTP: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b="1" dirty="0" smtClean="0">
              <a:solidFill>
                <a:srgbClr val="960F6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protocolos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HTTP</a:t>
            </a:r>
            <a:endParaRPr lang="es-ES" sz="2000" dirty="0"/>
          </a:p>
        </p:txBody>
      </p:sp>
      <p:sp>
        <p:nvSpPr>
          <p:cNvPr id="12" name="11 Rectángulo"/>
          <p:cNvSpPr/>
          <p:nvPr/>
        </p:nvSpPr>
        <p:spPr>
          <a:xfrm>
            <a:off x="549157" y="4737728"/>
            <a:ext cx="3960440" cy="1323439"/>
          </a:xfrm>
          <a:prstGeom prst="rect">
            <a:avLst/>
          </a:prstGeom>
          <a:ln w="19050">
            <a:solidFill>
              <a:srgbClr val="960F68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ea typeface="Times New Roman"/>
                <a:cs typeface="Times New Roman"/>
              </a:rPr>
              <a:t>GET </a:t>
            </a:r>
            <a:r>
              <a:rPr lang="en-US" sz="1600" dirty="0" smtClean="0">
                <a:latin typeface="Courier New"/>
                <a:ea typeface="Times New Roman"/>
                <a:cs typeface="Times New Roman"/>
              </a:rPr>
              <a:t>/service/</a:t>
            </a:r>
            <a:r>
              <a:rPr lang="en-US" sz="1600" dirty="0" err="1" smtClean="0">
                <a:latin typeface="Courier New"/>
                <a:ea typeface="Times New Roman"/>
                <a:cs typeface="Times New Roman"/>
              </a:rPr>
              <a:t>ss</a:t>
            </a:r>
            <a:r>
              <a:rPr lang="en-US" sz="16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HTTP/1.1</a:t>
            </a:r>
          </a:p>
          <a:p>
            <a:r>
              <a:rPr lang="en-US" sz="1600" dirty="0">
                <a:latin typeface="Courier New"/>
                <a:ea typeface="Times New Roman"/>
                <a:cs typeface="Times New Roman"/>
              </a:rPr>
              <a:t>Host: </a:t>
            </a:r>
            <a:r>
              <a:rPr lang="en-US" sz="1600" dirty="0" err="1" smtClean="0">
                <a:latin typeface="Courier New"/>
                <a:ea typeface="Times New Roman"/>
                <a:cs typeface="Times New Roman"/>
              </a:rPr>
              <a:t>www.example.com</a:t>
            </a:r>
            <a:endParaRPr lang="en-US" sz="1600" dirty="0">
              <a:latin typeface="Courier New"/>
              <a:ea typeface="Times New Roman"/>
              <a:cs typeface="Times New Roman"/>
            </a:endParaRPr>
          </a:p>
          <a:p>
            <a:endParaRPr lang="es-ES" sz="1600" dirty="0" smtClean="0">
              <a:latin typeface="Courier New"/>
              <a:ea typeface="Times New Roman"/>
              <a:cs typeface="Times New Roman"/>
            </a:endParaRPr>
          </a:p>
          <a:p>
            <a:r>
              <a:rPr lang="es-E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Envelope</a:t>
            </a:r>
            <a:r>
              <a:rPr lang="es-E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err="1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xmlns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600" i="1" dirty="0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s-E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r>
              <a:rPr lang="es-E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Body</a:t>
            </a:r>
            <a:r>
              <a:rPr lang="es-E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&gt;...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Body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&gt;&lt;/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Envelope</a:t>
            </a: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effectLst/>
              <a:latin typeface="Verdana"/>
              <a:ea typeface="Times New Roman"/>
              <a:cs typeface="Times New Roman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725620" y="4743997"/>
            <a:ext cx="3878827" cy="1569660"/>
          </a:xfrm>
          <a:prstGeom prst="rect">
            <a:avLst/>
          </a:prstGeom>
          <a:ln w="19050">
            <a:solidFill>
              <a:srgbClr val="960F68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ea typeface="Times New Roman"/>
                <a:cs typeface="Times New Roman"/>
              </a:rPr>
              <a:t>HTTP/1.1 200 OK</a:t>
            </a:r>
          </a:p>
          <a:p>
            <a:r>
              <a:rPr lang="en-US" sz="1600" dirty="0">
                <a:latin typeface="Courier New"/>
                <a:ea typeface="Times New Roman"/>
                <a:cs typeface="Times New Roman"/>
              </a:rPr>
              <a:t>Server: </a:t>
            </a:r>
            <a:r>
              <a:rPr lang="en-US" sz="1600" dirty="0" smtClean="0">
                <a:latin typeface="Courier New"/>
                <a:ea typeface="Times New Roman"/>
                <a:cs typeface="Times New Roman"/>
              </a:rPr>
              <a:t>...</a:t>
            </a:r>
          </a:p>
          <a:p>
            <a:r>
              <a:rPr lang="en-US" sz="1600" dirty="0">
                <a:latin typeface="Courier New"/>
                <a:ea typeface="Times New Roman"/>
                <a:cs typeface="Times New Roman"/>
              </a:rPr>
              <a:t>Content-Type</a:t>
            </a:r>
            <a:r>
              <a:rPr lang="en-US" sz="1600" dirty="0" smtClean="0">
                <a:latin typeface="Courier New"/>
                <a:ea typeface="Times New Roman"/>
                <a:cs typeface="Times New Roman"/>
              </a:rPr>
              <a:t>:...</a:t>
            </a:r>
            <a:endParaRPr lang="en-US" sz="1600" dirty="0">
              <a:latin typeface="Courier New"/>
              <a:ea typeface="Times New Roman"/>
              <a:cs typeface="Times New Roman"/>
            </a:endParaRPr>
          </a:p>
          <a:p>
            <a:endParaRPr lang="en-US" sz="1600" dirty="0" smtClean="0">
              <a:solidFill>
                <a:srgbClr val="00808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Envelope</a:t>
            </a:r>
            <a:r>
              <a:rPr lang="en-US" sz="16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7F007F"/>
                </a:solidFill>
                <a:latin typeface="Courier New"/>
                <a:ea typeface="Times New Roman"/>
                <a:cs typeface="Times New Roman"/>
              </a:rPr>
              <a:t>xmlns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  <a:cs typeface="Times New Roman"/>
              </a:rPr>
              <a:t>"..."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Body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&gt;...</a:t>
            </a:r>
            <a:r>
              <a:rPr lang="es-E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  <a:cs typeface="Times New Roman"/>
              </a:rPr>
              <a:t>Body</a:t>
            </a:r>
            <a:r>
              <a:rPr lang="es-ES" sz="1600" dirty="0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s-ES" sz="1600" dirty="0" smtClean="0">
                <a:solidFill>
                  <a:srgbClr val="008080"/>
                </a:solidFill>
                <a:latin typeface="Courier New"/>
                <a:ea typeface="Times New Roman"/>
              </a:rPr>
              <a:t>&lt;/</a:t>
            </a:r>
            <a:r>
              <a:rPr lang="es-ES" sz="1600" dirty="0" err="1">
                <a:solidFill>
                  <a:srgbClr val="3F7F7F"/>
                </a:solidFill>
                <a:latin typeface="Courier New"/>
                <a:ea typeface="Times New Roman"/>
              </a:rPr>
              <a:t>Envelope</a:t>
            </a:r>
            <a:r>
              <a:rPr lang="es-ES" sz="1600" dirty="0">
                <a:solidFill>
                  <a:srgbClr val="008080"/>
                </a:solidFill>
                <a:latin typeface="Courier New"/>
                <a:ea typeface="Times New Roman"/>
              </a:rPr>
              <a:t>&gt;</a:t>
            </a:r>
            <a:endParaRPr lang="es-ES" sz="1600" dirty="0"/>
          </a:p>
        </p:txBody>
      </p:sp>
      <p:sp>
        <p:nvSpPr>
          <p:cNvPr id="14" name="13 Rectángulo"/>
          <p:cNvSpPr/>
          <p:nvPr/>
        </p:nvSpPr>
        <p:spPr>
          <a:xfrm>
            <a:off x="549157" y="4469955"/>
            <a:ext cx="3960440" cy="27935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request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716017" y="4469955"/>
            <a:ext cx="3889834" cy="27935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24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/>
              <a:t>Los parámetros y el retorno de cada método (operación) de un web </a:t>
            </a:r>
            <a:r>
              <a:rPr lang="es-ES" sz="1800" dirty="0" err="1"/>
              <a:t>service</a:t>
            </a:r>
            <a:r>
              <a:rPr lang="es-ES" sz="1800" dirty="0"/>
              <a:t> deben ser compatibles, es decir, representables a través de una estructura XML, </a:t>
            </a:r>
            <a:r>
              <a:rPr lang="es-ES" sz="1800" dirty="0" smtClean="0"/>
              <a:t>para </a:t>
            </a:r>
            <a:r>
              <a:rPr lang="es-ES" sz="1800" dirty="0"/>
              <a:t>ser enviado en un mensaje SOAP</a:t>
            </a:r>
            <a:r>
              <a:rPr lang="es-ES" sz="1800" dirty="0" smtClean="0"/>
              <a:t>. Por ejemplo: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n-US" sz="1800" dirty="0" err="1">
                <a:solidFill>
                  <a:srgbClr val="960F68"/>
                </a:solidFill>
              </a:rPr>
              <a:t>Primitivo</a:t>
            </a:r>
            <a:r>
              <a:rPr lang="en-US" sz="1800" dirty="0"/>
              <a:t> (</a:t>
            </a:r>
            <a:r>
              <a:rPr lang="en-US" sz="1800" dirty="0" err="1"/>
              <a:t>boolean</a:t>
            </a:r>
            <a:r>
              <a:rPr lang="en-US" sz="1800" dirty="0"/>
              <a:t>, byte, char, short, </a:t>
            </a:r>
            <a:r>
              <a:rPr lang="en-US" sz="1800" dirty="0" err="1"/>
              <a:t>int</a:t>
            </a:r>
            <a:r>
              <a:rPr lang="en-US" sz="1800" dirty="0"/>
              <a:t>, long, float, double) o </a:t>
            </a:r>
            <a:r>
              <a:rPr lang="en-US" sz="1800" dirty="0" err="1"/>
              <a:t>sus</a:t>
            </a:r>
            <a:r>
              <a:rPr lang="en-US" sz="1800" dirty="0"/>
              <a:t> </a:t>
            </a:r>
            <a:r>
              <a:rPr lang="en-US" sz="1800" dirty="0" err="1"/>
              <a:t>respectivos</a:t>
            </a:r>
            <a:r>
              <a:rPr lang="en-US" sz="1800" dirty="0"/>
              <a:t> wrapper (Boolean, Byte, Character, ...)</a:t>
            </a:r>
            <a:endParaRPr lang="es-ES" sz="1800" dirty="0"/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rgbClr val="960F68"/>
                </a:solidFill>
              </a:rPr>
              <a:t>String</a:t>
            </a:r>
            <a:endParaRPr lang="es-ES" sz="1800" dirty="0">
              <a:solidFill>
                <a:srgbClr val="960F68"/>
              </a:solidFill>
            </a:endParaRP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rgbClr val="960F68"/>
                </a:solidFill>
              </a:rPr>
              <a:t>Date</a:t>
            </a:r>
            <a:r>
              <a:rPr lang="en-US" sz="1800" dirty="0"/>
              <a:t> </a:t>
            </a:r>
            <a:r>
              <a:rPr lang="en-US" sz="1800" dirty="0" smtClean="0"/>
              <a:t>y </a:t>
            </a:r>
            <a:r>
              <a:rPr lang="en-US" sz="1800" dirty="0">
                <a:solidFill>
                  <a:srgbClr val="960F68"/>
                </a:solidFill>
              </a:rPr>
              <a:t>Calendar</a:t>
            </a:r>
            <a:endParaRPr lang="es-ES" sz="1800" dirty="0">
              <a:solidFill>
                <a:srgbClr val="960F68"/>
              </a:solidFill>
            </a:endParaRP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rgbClr val="960F68"/>
                </a:solidFill>
              </a:rPr>
              <a:t>BigInteger</a:t>
            </a:r>
            <a:r>
              <a:rPr lang="en-US" sz="1800" dirty="0" smtClean="0">
                <a:solidFill>
                  <a:srgbClr val="960F68"/>
                </a:solidFill>
              </a:rPr>
              <a:t> </a:t>
            </a:r>
            <a:r>
              <a:rPr lang="en-US" sz="1800" dirty="0"/>
              <a:t>y</a:t>
            </a:r>
            <a:r>
              <a:rPr lang="en-US" sz="1800" dirty="0" smtClean="0">
                <a:solidFill>
                  <a:srgbClr val="960F68"/>
                </a:solidFill>
              </a:rPr>
              <a:t> </a:t>
            </a:r>
            <a:r>
              <a:rPr lang="en-US" sz="1800" dirty="0" err="1" smtClean="0">
                <a:solidFill>
                  <a:srgbClr val="960F68"/>
                </a:solidFill>
              </a:rPr>
              <a:t>BigDecimal</a:t>
            </a:r>
            <a:endParaRPr lang="es-ES" sz="1800" dirty="0">
              <a:solidFill>
                <a:srgbClr val="960F68"/>
              </a:solidFill>
            </a:endParaRP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n-US" sz="1800" dirty="0"/>
              <a:t>Arrays de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clases</a:t>
            </a:r>
            <a:r>
              <a:rPr lang="en-US" sz="1800" dirty="0"/>
              <a:t> </a:t>
            </a:r>
            <a:r>
              <a:rPr lang="en-US" sz="1800" dirty="0" err="1"/>
              <a:t>anteriores</a:t>
            </a:r>
            <a:endParaRPr lang="es-ES" sz="1800" dirty="0"/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Clases que tengan como atributos a las clases anteriores, tipo java </a:t>
            </a:r>
            <a:r>
              <a:rPr lang="es-ES" sz="1800" dirty="0" err="1"/>
              <a:t>beans</a:t>
            </a:r>
            <a:r>
              <a:rPr lang="es-ES" sz="1800" dirty="0"/>
              <a:t>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Combinaciones de las anteriores, como un </a:t>
            </a:r>
            <a:r>
              <a:rPr lang="es-ES" sz="1800" dirty="0" err="1"/>
              <a:t>array</a:t>
            </a:r>
            <a:r>
              <a:rPr lang="es-ES" sz="1800" dirty="0"/>
              <a:t> de beans, o un </a:t>
            </a:r>
            <a:r>
              <a:rPr lang="es-ES" sz="1800" dirty="0" err="1"/>
              <a:t>bean</a:t>
            </a:r>
            <a:r>
              <a:rPr lang="es-ES" sz="1800" dirty="0"/>
              <a:t> que contiene un </a:t>
            </a:r>
            <a:r>
              <a:rPr lang="es-ES" sz="1800" dirty="0" err="1"/>
              <a:t>array</a:t>
            </a:r>
            <a:r>
              <a:rPr lang="es-ES" sz="1800" dirty="0"/>
              <a:t> de otro </a:t>
            </a:r>
            <a:r>
              <a:rPr lang="es-ES" sz="1800" dirty="0" err="1"/>
              <a:t>bean</a:t>
            </a:r>
            <a:r>
              <a:rPr lang="es-ES" sz="18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consideraciones generales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compatibilidad SOAP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3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/>
              <a:t>No se deben utilizar, por </a:t>
            </a:r>
            <a:r>
              <a:rPr lang="es-ES" sz="1800" dirty="0" smtClean="0"/>
              <a:t>ejemplo: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Elementos tipo </a:t>
            </a:r>
            <a:r>
              <a:rPr lang="es-ES" sz="1800" dirty="0" err="1" smtClean="0"/>
              <a:t>Collection</a:t>
            </a:r>
            <a:r>
              <a:rPr lang="es-ES" sz="1800" dirty="0" smtClean="0"/>
              <a:t> </a:t>
            </a:r>
            <a:r>
              <a:rPr lang="es-ES" sz="1800" dirty="0"/>
              <a:t>(</a:t>
            </a:r>
            <a:r>
              <a:rPr lang="es-ES" sz="1800" dirty="0" err="1"/>
              <a:t>Collection</a:t>
            </a:r>
            <a:r>
              <a:rPr lang="es-ES" sz="1800" dirty="0"/>
              <a:t>, </a:t>
            </a:r>
            <a:r>
              <a:rPr lang="es-ES" sz="1800" dirty="0" err="1"/>
              <a:t>List</a:t>
            </a:r>
            <a:r>
              <a:rPr lang="es-ES" sz="1800" dirty="0"/>
              <a:t>, Set o sus implementaciones</a:t>
            </a:r>
            <a:r>
              <a:rPr lang="es-ES" sz="1800" dirty="0" smtClean="0"/>
              <a:t>). Se </a:t>
            </a:r>
            <a:r>
              <a:rPr lang="es-ES" sz="1800" dirty="0"/>
              <a:t>deben reemplazar por </a:t>
            </a:r>
            <a:r>
              <a:rPr lang="es-ES" sz="1800" dirty="0" err="1"/>
              <a:t>arrays</a:t>
            </a:r>
            <a:r>
              <a:rPr lang="es-ES" sz="1800" dirty="0" smtClean="0"/>
              <a:t>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Elementos tipo </a:t>
            </a:r>
            <a:r>
              <a:rPr lang="es-ES" sz="1800" dirty="0" err="1" smtClean="0">
                <a:solidFill>
                  <a:schemeClr val="bg2"/>
                </a:solidFill>
              </a:rPr>
              <a:t>Map</a:t>
            </a:r>
            <a:r>
              <a:rPr lang="es-ES" sz="1800" dirty="0" smtClean="0">
                <a:solidFill>
                  <a:schemeClr val="bg2"/>
                </a:solidFill>
              </a:rPr>
              <a:t> (y sus implementaciones).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Clases que utilizan tipos genéricos.</a:t>
            </a:r>
            <a:endParaRPr lang="es-ES" sz="1800" dirty="0" smtClean="0">
              <a:solidFill>
                <a:schemeClr val="bg2"/>
              </a:solidFill>
            </a:endParaRP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Componentes no </a:t>
            </a:r>
            <a:r>
              <a:rPr lang="es-ES" sz="1800" dirty="0" err="1" smtClean="0"/>
              <a:t>Serializables</a:t>
            </a:r>
            <a:r>
              <a:rPr lang="es-ES" sz="1800" dirty="0" smtClean="0"/>
              <a:t> o activas, como un </a:t>
            </a:r>
            <a:r>
              <a:rPr lang="es-ES" sz="1800" dirty="0" err="1" smtClean="0"/>
              <a:t>ResultSet</a:t>
            </a:r>
            <a:r>
              <a:rPr lang="es-ES" sz="1800" dirty="0" smtClean="0"/>
              <a:t> (JDBC).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  <a:p>
            <a:pPr lvl="0" algn="just"/>
            <a:r>
              <a:rPr lang="es-ES" sz="1800" dirty="0"/>
              <a:t>Estas condiciones existen además porque el destino del mensaje puede ser una plataforma con una tecnología distinta a Java, así que aunque existiera una forma de representarlos, no sería recuperable en el destino</a:t>
            </a:r>
            <a:r>
              <a:rPr lang="es-ES" sz="1800" dirty="0" smtClean="0"/>
              <a:t>.</a:t>
            </a:r>
          </a:p>
          <a:p>
            <a:pPr lvl="0" algn="just"/>
            <a:endParaRPr lang="es-ES" sz="1800" dirty="0">
              <a:solidFill>
                <a:schemeClr val="bg2"/>
              </a:solidFill>
            </a:endParaRPr>
          </a:p>
          <a:p>
            <a:pPr lvl="0" algn="just"/>
            <a:r>
              <a:rPr lang="es-ES" sz="1800" dirty="0" smtClean="0"/>
              <a:t>En el caso específico de JAX-WS, como se ve más adelante, permite el uso de objetos tipo </a:t>
            </a:r>
            <a:r>
              <a:rPr lang="es-ES" sz="1800" dirty="0" err="1" smtClean="0"/>
              <a:t>List</a:t>
            </a:r>
            <a:r>
              <a:rPr lang="es-ES" sz="1800" dirty="0" smtClean="0"/>
              <a:t>, porque los convierte internamente en </a:t>
            </a:r>
            <a:r>
              <a:rPr lang="es-ES" sz="1800" dirty="0" err="1" smtClean="0"/>
              <a:t>arrays</a:t>
            </a:r>
            <a:r>
              <a:rPr lang="es-ES" sz="1800" dirty="0" smtClean="0"/>
              <a:t>. Aún así, por compatibilidad no es recomendable utilizarlos.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consideraciones generales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compatibilidad SOAP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14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/>
              <a:t>La </a:t>
            </a:r>
            <a:r>
              <a:rPr lang="es-ES" sz="1800" dirty="0" smtClean="0"/>
              <a:t>construcción </a:t>
            </a:r>
            <a:r>
              <a:rPr lang="es-ES" sz="1800" dirty="0"/>
              <a:t>de un web </a:t>
            </a:r>
            <a:r>
              <a:rPr lang="es-ES" sz="1800" dirty="0" err="1"/>
              <a:t>service</a:t>
            </a:r>
            <a:r>
              <a:rPr lang="es-ES" sz="1800" dirty="0"/>
              <a:t> se realiza normalmente con una de las dos opciones </a:t>
            </a:r>
            <a:r>
              <a:rPr lang="es-ES" sz="1800" dirty="0" smtClean="0"/>
              <a:t>siguientes, ambas válidas y </a:t>
            </a:r>
            <a:r>
              <a:rPr lang="es-ES" sz="1800" dirty="0"/>
              <a:t>con sus ventajas </a:t>
            </a:r>
            <a:r>
              <a:rPr lang="es-ES" sz="1800" dirty="0" smtClean="0"/>
              <a:t>relativas: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b="1" dirty="0">
                <a:solidFill>
                  <a:srgbClr val="960F68"/>
                </a:solidFill>
              </a:rPr>
              <a:t>Top </a:t>
            </a:r>
            <a:r>
              <a:rPr lang="es-ES" sz="1800" b="1" dirty="0" err="1" smtClean="0">
                <a:solidFill>
                  <a:srgbClr val="960F68"/>
                </a:solidFill>
              </a:rPr>
              <a:t>down</a:t>
            </a:r>
            <a:r>
              <a:rPr lang="es-ES" sz="1800" b="1" dirty="0" smtClean="0">
                <a:solidFill>
                  <a:srgbClr val="960F68"/>
                </a:solidFill>
              </a:rPr>
              <a:t> (o </a:t>
            </a:r>
            <a:r>
              <a:rPr lang="es-ES" sz="1800" b="1" dirty="0" err="1" smtClean="0">
                <a:solidFill>
                  <a:srgbClr val="960F68"/>
                </a:solidFill>
              </a:rPr>
              <a:t>Contract</a:t>
            </a:r>
            <a:r>
              <a:rPr lang="es-ES" sz="1800" b="1" dirty="0" smtClean="0">
                <a:solidFill>
                  <a:srgbClr val="960F68"/>
                </a:solidFill>
              </a:rPr>
              <a:t> </a:t>
            </a:r>
            <a:r>
              <a:rPr lang="es-ES" sz="1800" b="1" dirty="0" err="1" smtClean="0">
                <a:solidFill>
                  <a:srgbClr val="960F68"/>
                </a:solidFill>
              </a:rPr>
              <a:t>first</a:t>
            </a:r>
            <a:r>
              <a:rPr lang="es-ES" sz="1800" b="1" dirty="0" smtClean="0">
                <a:solidFill>
                  <a:srgbClr val="960F68"/>
                </a:solidFill>
              </a:rPr>
              <a:t>)</a:t>
            </a:r>
            <a:r>
              <a:rPr lang="es-ES" sz="1800" dirty="0" smtClean="0"/>
              <a:t>: </a:t>
            </a:r>
            <a:r>
              <a:rPr lang="es-ES" sz="1800" dirty="0"/>
              <a:t>Se construye el WSDL, utilizando algún editor especializado, y luego se generan las clases java y archivos de configuración con alguna </a:t>
            </a:r>
            <a:r>
              <a:rPr lang="es-ES" sz="1800" dirty="0" smtClean="0"/>
              <a:t>herramienta.</a:t>
            </a:r>
          </a:p>
          <a:p>
            <a:pPr lvl="0" algn="just"/>
            <a:endParaRPr lang="es-ES" sz="1800" dirty="0"/>
          </a:p>
          <a:p>
            <a:pPr lvl="0" algn="just"/>
            <a:endParaRPr lang="es-ES" sz="1800" dirty="0" smtClean="0"/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b="1" dirty="0" err="1">
                <a:solidFill>
                  <a:srgbClr val="960F68"/>
                </a:solidFill>
              </a:rPr>
              <a:t>Bottom</a:t>
            </a:r>
            <a:r>
              <a:rPr lang="es-ES" sz="1800" b="1" dirty="0">
                <a:solidFill>
                  <a:srgbClr val="960F68"/>
                </a:solidFill>
              </a:rPr>
              <a:t> up</a:t>
            </a:r>
            <a:r>
              <a:rPr lang="es-ES" sz="1800" dirty="0"/>
              <a:t>: Se construye la clase java que implementa el servicio, incluyendo las clases de los parámetros y retorno (si no son básicas), y luego se genera el WSDL y los archivos de </a:t>
            </a:r>
            <a:r>
              <a:rPr lang="es-ES" sz="1800" dirty="0" smtClean="0"/>
              <a:t>configuración.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consideraciones generales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construcción top </a:t>
            </a:r>
            <a:r>
              <a:rPr lang="es-ES" sz="2000" dirty="0" err="1" smtClean="0"/>
              <a:t>down</a:t>
            </a:r>
            <a:r>
              <a:rPr lang="es-ES" sz="2000" dirty="0" smtClean="0"/>
              <a:t> vs. </a:t>
            </a:r>
            <a:r>
              <a:rPr lang="es-ES" sz="2000" dirty="0" err="1" smtClean="0"/>
              <a:t>bottom</a:t>
            </a:r>
            <a:r>
              <a:rPr lang="es-ES" sz="2000" dirty="0" smtClean="0"/>
              <a:t> up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2386703" y="3861048"/>
            <a:ext cx="1416690" cy="43204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WSDL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90959" y="3861048"/>
            <a:ext cx="1416690" cy="43204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</a:t>
            </a:r>
          </a:p>
        </p:txBody>
      </p:sp>
      <p:cxnSp>
        <p:nvCxnSpPr>
          <p:cNvPr id="7" name="6 Conector angular"/>
          <p:cNvCxnSpPr>
            <a:stCxn id="5" idx="3"/>
            <a:endCxn id="6" idx="1"/>
          </p:cNvCxnSpPr>
          <p:nvPr/>
        </p:nvCxnSpPr>
        <p:spPr>
          <a:xfrm>
            <a:off x="3803393" y="4077072"/>
            <a:ext cx="887566" cy="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2386703" y="5589240"/>
            <a:ext cx="1416690" cy="43204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690959" y="5589240"/>
            <a:ext cx="1416690" cy="43204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WSDL</a:t>
            </a:r>
          </a:p>
        </p:txBody>
      </p:sp>
      <p:cxnSp>
        <p:nvCxnSpPr>
          <p:cNvPr id="10" name="9 Conector angular"/>
          <p:cNvCxnSpPr>
            <a:stCxn id="8" idx="3"/>
            <a:endCxn id="9" idx="1"/>
          </p:cNvCxnSpPr>
          <p:nvPr/>
        </p:nvCxnSpPr>
        <p:spPr>
          <a:xfrm>
            <a:off x="3803393" y="5805264"/>
            <a:ext cx="887566" cy="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33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Comparación: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b="1" dirty="0">
                <a:solidFill>
                  <a:srgbClr val="960F68"/>
                </a:solidFill>
              </a:rPr>
              <a:t>Top </a:t>
            </a:r>
            <a:r>
              <a:rPr lang="es-ES" sz="1800" b="1" dirty="0" err="1">
                <a:solidFill>
                  <a:srgbClr val="960F68"/>
                </a:solidFill>
              </a:rPr>
              <a:t>down</a:t>
            </a:r>
            <a:r>
              <a:rPr lang="es-ES" sz="1800" dirty="0" smtClean="0"/>
              <a:t>:</a:t>
            </a: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ayor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flexibilidad para definir tipos de datos, opciones de </a:t>
            </a: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binding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entre otros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Mayor complejidad en la implementación.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b="1" dirty="0" err="1">
                <a:solidFill>
                  <a:srgbClr val="960F68"/>
                </a:solidFill>
              </a:rPr>
              <a:t>Bottom</a:t>
            </a:r>
            <a:r>
              <a:rPr lang="es-ES" sz="1800" b="1" dirty="0">
                <a:solidFill>
                  <a:srgbClr val="960F68"/>
                </a:solidFill>
              </a:rPr>
              <a:t> up</a:t>
            </a:r>
            <a:r>
              <a:rPr lang="es-ES" sz="1800" dirty="0" smtClean="0"/>
              <a:t>:</a:t>
            </a: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Más sencilla de utilizar, </a:t>
            </a:r>
            <a:r>
              <a:rPr lang="es-ES" sz="18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ya que normalmente existe más experiencia en implementar clases java</a:t>
            </a:r>
            <a:r>
              <a:rPr lang="es-ES" sz="18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Menor flexibilidad, ya que hay características que no se pueden definir en la clase.</a:t>
            </a:r>
            <a:endParaRPr lang="es-ES" sz="1800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  <a:p>
            <a:pPr lvl="0" algn="just"/>
            <a:endParaRPr lang="es-ES" sz="1800" dirty="0" smtClean="0">
              <a:solidFill>
                <a:schemeClr val="bg2"/>
              </a:solidFill>
            </a:endParaRPr>
          </a:p>
          <a:p>
            <a:pPr lvl="0" algn="just"/>
            <a:r>
              <a:rPr lang="es-ES" sz="1800" dirty="0" smtClean="0"/>
              <a:t>Conclusión: elegir la más conveniente según cada caso. Si hay plataformas distintas, conviene que sea Top </a:t>
            </a:r>
            <a:r>
              <a:rPr lang="es-ES" sz="1800" dirty="0" err="1" smtClean="0"/>
              <a:t>down</a:t>
            </a:r>
            <a:r>
              <a:rPr lang="es-ES" sz="1800" dirty="0" smtClean="0"/>
              <a:t>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consideraciones generales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construcción top </a:t>
            </a:r>
            <a:r>
              <a:rPr lang="es-ES" sz="2000" dirty="0" err="1" smtClean="0"/>
              <a:t>down</a:t>
            </a:r>
            <a:r>
              <a:rPr lang="es-ES" sz="2000" dirty="0" smtClean="0"/>
              <a:t> vs. </a:t>
            </a:r>
            <a:r>
              <a:rPr lang="es-ES" sz="2000" dirty="0" err="1" smtClean="0"/>
              <a:t>bottom</a:t>
            </a:r>
            <a:r>
              <a:rPr lang="es-ES" sz="2000" dirty="0" smtClean="0"/>
              <a:t> up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6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Cuando se utiliza Spring para la implementación de lógica de negocio, se deben tener en cuenta las siguientes consideraciones para publicarla como 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consideraciones generales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compatibilidad con Spring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4644008" y="3645024"/>
            <a:ext cx="2160240" cy="25922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400" dirty="0">
                <a:latin typeface="Arial" pitchFamily="34" charset="0"/>
                <a:cs typeface="Arial" pitchFamily="34" charset="0"/>
              </a:rPr>
              <a:t>C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ontexto de Spring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 de flecha"/>
          <p:cNvCxnSpPr>
            <a:stCxn id="9" idx="0"/>
            <a:endCxn id="8" idx="2"/>
          </p:cNvCxnSpPr>
          <p:nvPr/>
        </p:nvCxnSpPr>
        <p:spPr>
          <a:xfrm flipV="1">
            <a:off x="5729047" y="4896123"/>
            <a:ext cx="6987" cy="423272"/>
          </a:xfrm>
          <a:prstGeom prst="straightConnector1">
            <a:avLst/>
          </a:prstGeom>
          <a:noFill/>
          <a:ln w="19050" cap="flat" cmpd="sng" algn="ctr">
            <a:solidFill>
              <a:srgbClr val="643269">
                <a:lumMod val="50000"/>
              </a:srgbClr>
            </a:solidFill>
            <a:prstDash val="dash"/>
            <a:headEnd type="none" w="med" len="med"/>
            <a:tailEnd type="triangle" w="lg" len="lg"/>
          </a:ln>
          <a:effectLst/>
        </p:spPr>
      </p:cxnSp>
      <p:cxnSp>
        <p:nvCxnSpPr>
          <p:cNvPr id="7" name="10 Conector recto de flecha"/>
          <p:cNvCxnSpPr>
            <a:stCxn id="11" idx="3"/>
            <a:endCxn id="8" idx="1"/>
          </p:cNvCxnSpPr>
          <p:nvPr/>
        </p:nvCxnSpPr>
        <p:spPr>
          <a:xfrm>
            <a:off x="4103948" y="4373292"/>
            <a:ext cx="705383" cy="1584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643269">
                <a:lumMod val="50000"/>
              </a:srgbClr>
            </a:solidFill>
            <a:prstDash val="solid"/>
            <a:headEnd type="none" w="med" len="med"/>
            <a:tailEnd type="arrow" w="lg" len="lg"/>
          </a:ln>
          <a:effectLst/>
        </p:spPr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51569"/>
              </p:ext>
            </p:extLst>
          </p:nvPr>
        </p:nvGraphicFramePr>
        <p:xfrm>
          <a:off x="4809331" y="4167267"/>
          <a:ext cx="1853406" cy="72885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53406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1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&lt;&lt;interface&gt;&gt;</a:t>
                      </a:r>
                      <a:endParaRPr lang="es-ES" sz="1400" b="0" i="1" u="none" strike="noStrike" kern="1200" baseline="0" dirty="0" smtClean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ES" sz="12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SomeServiceBS</a:t>
                      </a:r>
                      <a:endParaRPr lang="es-ES" sz="105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56">
                <a:tc>
                  <a:txBody>
                    <a:bodyPr/>
                    <a:lstStyle/>
                    <a:p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operation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params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): 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Result</a:t>
                      </a:r>
                      <a:endParaRPr lang="es-ES" sz="100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92446"/>
              </p:ext>
            </p:extLst>
          </p:nvPr>
        </p:nvGraphicFramePr>
        <p:xfrm>
          <a:off x="4797862" y="5319395"/>
          <a:ext cx="1862370" cy="7757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6237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SomeServiceBSImpl</a:t>
                      </a:r>
                      <a:endParaRPr lang="es-ES" sz="105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40">
                <a:tc>
                  <a:txBody>
                    <a:bodyPr/>
                    <a:lstStyle/>
                    <a:p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attibutes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(DAO, BS, ...)</a:t>
                      </a:r>
                      <a:endParaRPr lang="es-ES" sz="100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operation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params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): 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Result</a:t>
                      </a:r>
                      <a:endParaRPr lang="es-ES" sz="100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2015716" y="3645024"/>
            <a:ext cx="2268252" cy="25922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400" dirty="0">
                <a:latin typeface="Arial" pitchFamily="34" charset="0"/>
                <a:cs typeface="Arial" pitchFamily="34" charset="0"/>
              </a:rPr>
              <a:t>Á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mbito del framework WS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9185"/>
              </p:ext>
            </p:extLst>
          </p:nvPr>
        </p:nvGraphicFramePr>
        <p:xfrm>
          <a:off x="2231740" y="4093448"/>
          <a:ext cx="1872208" cy="5596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SomeServiceWS</a:t>
                      </a:r>
                      <a:endParaRPr lang="es-ES" sz="105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56">
                <a:tc>
                  <a:txBody>
                    <a:bodyPr/>
                    <a:lstStyle/>
                    <a:p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operation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params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): 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Result</a:t>
                      </a:r>
                      <a:endParaRPr lang="es-ES" sz="100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19 Esquina doblada"/>
          <p:cNvSpPr/>
          <p:nvPr/>
        </p:nvSpPr>
        <p:spPr>
          <a:xfrm>
            <a:off x="2140918" y="4797152"/>
            <a:ext cx="2017847" cy="130548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Transformaciones para adaptar llamadas desde WS a BS, para asegurar compatibilidad SOAP y manejo de excepciones.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21" name="37 Conector recto de flecha"/>
          <p:cNvCxnSpPr>
            <a:stCxn id="20" idx="3"/>
          </p:cNvCxnSpPr>
          <p:nvPr/>
        </p:nvCxnSpPr>
        <p:spPr>
          <a:xfrm flipV="1">
            <a:off x="4158765" y="4653136"/>
            <a:ext cx="297874" cy="796756"/>
          </a:xfrm>
          <a:prstGeom prst="curvedConnector2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squina doblada"/>
          <p:cNvSpPr/>
          <p:nvPr/>
        </p:nvSpPr>
        <p:spPr>
          <a:xfrm>
            <a:off x="108012" y="3807545"/>
            <a:ext cx="1763688" cy="108857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La clase del servicio es instanciada por el framework de web 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services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.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27" name="26 Conector recto de flecha"/>
          <p:cNvCxnSpPr>
            <a:stCxn id="26" idx="3"/>
          </p:cNvCxnSpPr>
          <p:nvPr/>
        </p:nvCxnSpPr>
        <p:spPr>
          <a:xfrm flipV="1">
            <a:off x="1871700" y="4222680"/>
            <a:ext cx="342514" cy="129154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squina doblada"/>
          <p:cNvSpPr/>
          <p:nvPr/>
        </p:nvSpPr>
        <p:spPr>
          <a:xfrm>
            <a:off x="7020272" y="5161751"/>
            <a:ext cx="2016224" cy="1075561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La clase de negocio es un 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bean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 de Spring, de tipo 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singleton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, creado y configurado por Spring.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34" name="33 Conector recto de flecha"/>
          <p:cNvCxnSpPr>
            <a:stCxn id="33" idx="1"/>
          </p:cNvCxnSpPr>
          <p:nvPr/>
        </p:nvCxnSpPr>
        <p:spPr>
          <a:xfrm flipH="1" flipV="1">
            <a:off x="6698751" y="5568593"/>
            <a:ext cx="321521" cy="130939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5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Comentarios y conclusiones: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Normalmente el </a:t>
            </a:r>
            <a:r>
              <a:rPr lang="es-ES" sz="1800" dirty="0" err="1" smtClean="0"/>
              <a:t>bean</a:t>
            </a:r>
            <a:r>
              <a:rPr lang="es-ES" sz="1800" dirty="0" smtClean="0"/>
              <a:t> de Spring es </a:t>
            </a:r>
            <a:r>
              <a:rPr lang="es-ES" sz="1800" dirty="0" err="1" smtClean="0">
                <a:solidFill>
                  <a:srgbClr val="960F68"/>
                </a:solidFill>
              </a:rPr>
              <a:t>Singleton</a:t>
            </a:r>
            <a:r>
              <a:rPr lang="es-ES" sz="1800" dirty="0" smtClean="0"/>
              <a:t>, y su ciclo de vida es manejado por el propio </a:t>
            </a:r>
            <a:r>
              <a:rPr lang="es-ES" sz="1800" dirty="0" err="1" smtClean="0"/>
              <a:t>framework</a:t>
            </a:r>
            <a:r>
              <a:rPr lang="es-ES" sz="1800" dirty="0" smtClean="0"/>
              <a:t> Spring.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En cambio, el objeto asociado al 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 publicado tiene un ciclo de vida manejado por el </a:t>
            </a:r>
            <a:r>
              <a:rPr lang="es-ES" sz="1800" dirty="0" err="1" smtClean="0"/>
              <a:t>framework</a:t>
            </a:r>
            <a:r>
              <a:rPr lang="es-ES" sz="1800" dirty="0" smtClean="0"/>
              <a:t> de Web </a:t>
            </a:r>
            <a:r>
              <a:rPr lang="es-ES" sz="1800" dirty="0" err="1" smtClean="0"/>
              <a:t>Services</a:t>
            </a:r>
            <a:r>
              <a:rPr lang="es-ES" sz="1800" dirty="0" smtClean="0"/>
              <a:t> utilizado. Casi todos instancian el objeto cada vez que lo utilizan.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Por lo tanto, lo recomendable es siempre crear una clase adaptadora, </a:t>
            </a:r>
            <a:r>
              <a:rPr lang="es-ES" sz="1800" dirty="0" smtClean="0">
                <a:solidFill>
                  <a:srgbClr val="960F68"/>
                </a:solidFill>
              </a:rPr>
              <a:t>externa a Spring</a:t>
            </a:r>
            <a:r>
              <a:rPr lang="es-ES" sz="1800" dirty="0" smtClean="0"/>
              <a:t>, que sea la que publique el 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, excepto en los casos en que el </a:t>
            </a:r>
            <a:r>
              <a:rPr lang="es-ES" sz="1800" dirty="0" err="1" smtClean="0"/>
              <a:t>framework</a:t>
            </a:r>
            <a:r>
              <a:rPr lang="es-ES" sz="1800" dirty="0" smtClean="0"/>
              <a:t> está integrado con Spring, como CXF.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La clase adaptadora permite además hacer las conversiones para asegurar la compatibilidad SOAP de los objetos enviados como parámetro y el retorno.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La clase adaptadora permite el manejo de excepciones por separado de la clase de negocio.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consideraciones generales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compatibilidad con Spring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62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  <a:noFill/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En los siguientes apartados se utilizan los </a:t>
            </a:r>
            <a:r>
              <a:rPr lang="es-ES" sz="1800" dirty="0" err="1" smtClean="0"/>
              <a:t>frameworks</a:t>
            </a:r>
            <a:r>
              <a:rPr lang="es-ES" sz="1800" dirty="0" smtClean="0"/>
              <a:t> Java más conocidos para Web </a:t>
            </a:r>
            <a:r>
              <a:rPr lang="es-ES" sz="1800" dirty="0" err="1" smtClean="0"/>
              <a:t>Services</a:t>
            </a:r>
            <a:r>
              <a:rPr lang="es-ES" sz="1800" dirty="0" smtClean="0"/>
              <a:t>. El enfoque es </a:t>
            </a:r>
            <a:r>
              <a:rPr lang="es-ES" sz="1800" dirty="0" smtClean="0">
                <a:solidFill>
                  <a:srgbClr val="960F68"/>
                </a:solidFill>
              </a:rPr>
              <a:t>completamente práctico</a:t>
            </a:r>
            <a:r>
              <a:rPr lang="es-ES" sz="1800" dirty="0" smtClean="0"/>
              <a:t>, por lo que prácticamente todo el contenido </a:t>
            </a:r>
            <a:r>
              <a:rPr lang="es-ES" sz="1800" dirty="0" smtClean="0">
                <a:solidFill>
                  <a:srgbClr val="960F68"/>
                </a:solidFill>
              </a:rPr>
              <a:t>está en los ejercicios</a:t>
            </a:r>
            <a:r>
              <a:rPr lang="es-ES" sz="1800" dirty="0" smtClean="0"/>
              <a:t>. Para cada </a:t>
            </a:r>
            <a:r>
              <a:rPr lang="es-ES" sz="1800" dirty="0" err="1" smtClean="0"/>
              <a:t>framework</a:t>
            </a:r>
            <a:r>
              <a:rPr lang="es-ES" sz="1800" dirty="0" smtClean="0"/>
              <a:t> se realizan las siguientes actividades: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Breve descripción teórica.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Explicación sobre publicación del servicio utilizando </a:t>
            </a:r>
            <a:r>
              <a:rPr lang="es-ES" sz="1800" dirty="0" err="1" smtClean="0"/>
              <a:t>Bottom</a:t>
            </a:r>
            <a:r>
              <a:rPr lang="es-ES" sz="1800" dirty="0" smtClean="0"/>
              <a:t> Up y Top Down.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Caso práctico de publicación con </a:t>
            </a:r>
            <a:r>
              <a:rPr lang="es-ES" sz="1800" dirty="0" err="1" smtClean="0"/>
              <a:t>Bottom</a:t>
            </a:r>
            <a:r>
              <a:rPr lang="es-ES" sz="1800" dirty="0" smtClean="0"/>
              <a:t> Up.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Caso práctico de publicación con Top Down.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Explicación sobre consumo del servicio.</a:t>
            </a:r>
          </a:p>
          <a:p>
            <a:pPr marL="285750" lvl="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Caso práctico de consumo.</a:t>
            </a:r>
          </a:p>
          <a:p>
            <a:pPr lvl="0" algn="just"/>
            <a:r>
              <a:rPr lang="es-ES" sz="1800" dirty="0" smtClean="0"/>
              <a:t>Se incluye la utilización de las herramientas normalmente utilizadas en proyecto. La base lógica es el caso de negocio, lo que le da un enfoque más real a los ejercicios.</a:t>
            </a:r>
            <a:endParaRPr lang="es-ES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consideraciones generales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utilización de </a:t>
            </a:r>
            <a:r>
              <a:rPr lang="es-ES" sz="2000" dirty="0" err="1" smtClean="0"/>
              <a:t>frameworks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3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La clase </a:t>
            </a:r>
            <a:r>
              <a:rPr lang="es-ES" sz="1600" dirty="0" err="1" smtClean="0"/>
              <a:t>UtilService</a:t>
            </a:r>
            <a:r>
              <a:rPr lang="es-ES" sz="1600" dirty="0" smtClean="0"/>
              <a:t> se publica con el </a:t>
            </a:r>
            <a:r>
              <a:rPr lang="es-ES" sz="1600" dirty="0" err="1" smtClean="0"/>
              <a:t>Wizard</a:t>
            </a:r>
            <a:r>
              <a:rPr lang="es-ES" sz="1600" dirty="0" smtClean="0"/>
              <a:t> de Eclipse. Se pide lo siguiente: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/>
              <a:t>Sobre </a:t>
            </a:r>
            <a:r>
              <a:rPr lang="es-ES" sz="1600" dirty="0" err="1" smtClean="0"/>
              <a:t>cp</a:t>
            </a:r>
            <a:r>
              <a:rPr lang="es-ES" sz="1600" dirty="0" smtClean="0"/>
              <a:t>-</a:t>
            </a:r>
            <a:r>
              <a:rPr lang="es-ES" sz="1600" dirty="0" err="1" smtClean="0"/>
              <a:t>basic</a:t>
            </a:r>
            <a:r>
              <a:rPr lang="es-ES" sz="1600" dirty="0" smtClean="0"/>
              <a:t>-server</a:t>
            </a:r>
            <a:r>
              <a:rPr lang="es-ES" sz="1600" dirty="0"/>
              <a:t>, se selecciona la opción </a:t>
            </a:r>
            <a:r>
              <a:rPr lang="es-ES" sz="1600" dirty="0" smtClean="0"/>
              <a:t>New </a:t>
            </a:r>
            <a:r>
              <a:rPr lang="es-ES" sz="1600" dirty="0"/>
              <a:t>→ Web </a:t>
            </a:r>
            <a:r>
              <a:rPr lang="es-ES" sz="1600" dirty="0" err="1"/>
              <a:t>Services</a:t>
            </a:r>
            <a:r>
              <a:rPr lang="es-ES" sz="1600" dirty="0"/>
              <a:t> → Web </a:t>
            </a:r>
            <a:r>
              <a:rPr lang="es-ES" sz="1600" dirty="0" err="1"/>
              <a:t>Service</a:t>
            </a:r>
            <a:r>
              <a:rPr lang="es-ES" sz="1600" dirty="0"/>
              <a:t>.</a:t>
            </a:r>
            <a:endParaRPr lang="es-ES" sz="1600" dirty="0" smtClean="0"/>
          </a:p>
          <a:p>
            <a:endParaRPr lang="es-ES" sz="2100" dirty="0" smtClean="0"/>
          </a:p>
          <a:p>
            <a:pPr marL="1028700" lvl="1">
              <a:buFont typeface="Arial" pitchFamily="34" charset="0"/>
              <a:buChar char="•"/>
            </a:pPr>
            <a:endParaRPr lang="es-ES" sz="2100" dirty="0" smtClean="0"/>
          </a:p>
          <a:p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32" y="2931630"/>
            <a:ext cx="5587380" cy="375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1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4392488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la ventana siguiente, se elige la opción </a:t>
            </a:r>
            <a:r>
              <a:rPr lang="es-ES" sz="1600" dirty="0" err="1" smtClean="0">
                <a:solidFill>
                  <a:srgbClr val="960F68"/>
                </a:solidFill>
              </a:rPr>
              <a:t>Bottom</a:t>
            </a:r>
            <a:r>
              <a:rPr lang="es-ES" sz="1600" dirty="0" smtClean="0">
                <a:solidFill>
                  <a:srgbClr val="960F68"/>
                </a:solidFill>
              </a:rPr>
              <a:t> Up</a:t>
            </a:r>
            <a:r>
              <a:rPr lang="es-ES" sz="1600" dirty="0" smtClean="0"/>
              <a:t>, porque se quiere publicar una clase Java como 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.</a:t>
            </a:r>
            <a:r>
              <a:rPr lang="es-ES" sz="1600" dirty="0"/>
              <a:t> </a:t>
            </a:r>
            <a:r>
              <a:rPr lang="es-ES" sz="1600" dirty="0" smtClean="0"/>
              <a:t>Se </a:t>
            </a:r>
            <a:r>
              <a:rPr lang="es-ES" sz="1600" dirty="0"/>
              <a:t>selecciona la clase </a:t>
            </a:r>
            <a:r>
              <a:rPr lang="es-ES" sz="1600" dirty="0" err="1" smtClean="0"/>
              <a:t>UtilService</a:t>
            </a:r>
            <a:r>
              <a:rPr lang="es-ES" sz="1600" dirty="0" smtClean="0"/>
              <a:t>, incluyendo su paquete.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59099"/>
            <a:ext cx="3827189" cy="443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2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La clase </a:t>
            </a:r>
            <a:r>
              <a:rPr lang="es-ES" sz="1600" dirty="0" err="1" smtClean="0"/>
              <a:t>UtilService</a:t>
            </a:r>
            <a:r>
              <a:rPr lang="es-ES" sz="1600" dirty="0" smtClean="0"/>
              <a:t> es analizada por el </a:t>
            </a:r>
            <a:r>
              <a:rPr lang="es-ES" sz="1600" dirty="0" err="1" smtClean="0"/>
              <a:t>wizard</a:t>
            </a:r>
            <a:r>
              <a:rPr lang="es-ES" sz="1600" dirty="0" smtClean="0"/>
              <a:t>, y se muestran sus métodos. Se selecciona la opción </a:t>
            </a:r>
            <a:r>
              <a:rPr lang="es-ES" sz="1600" dirty="0" err="1" smtClean="0">
                <a:solidFill>
                  <a:srgbClr val="960F68"/>
                </a:solidFill>
              </a:rPr>
              <a:t>document</a:t>
            </a:r>
            <a:r>
              <a:rPr lang="es-ES" sz="1600" dirty="0" smtClean="0">
                <a:solidFill>
                  <a:srgbClr val="960F68"/>
                </a:solidFill>
              </a:rPr>
              <a:t>/literal (</a:t>
            </a:r>
            <a:r>
              <a:rPr lang="es-ES" sz="1600" dirty="0" err="1" smtClean="0">
                <a:solidFill>
                  <a:srgbClr val="960F68"/>
                </a:solidFill>
              </a:rPr>
              <a:t>wrapped</a:t>
            </a:r>
            <a:r>
              <a:rPr lang="es-ES" sz="1600" dirty="0" smtClean="0">
                <a:solidFill>
                  <a:srgbClr val="960F68"/>
                </a:solidFill>
              </a:rPr>
              <a:t>)</a:t>
            </a:r>
            <a:r>
              <a:rPr lang="es-ES" sz="1600" dirty="0" smtClean="0"/>
              <a:t>, opción recomendada.</a:t>
            </a:r>
            <a:endParaRPr lang="es-ES" sz="2100" dirty="0" smtClean="0"/>
          </a:p>
          <a:p>
            <a:pPr marL="1028700" lvl="1">
              <a:buFont typeface="Arial" pitchFamily="34" charset="0"/>
              <a:buChar char="•"/>
            </a:pPr>
            <a:endParaRPr lang="es-ES" sz="2100" dirty="0" smtClean="0"/>
          </a:p>
          <a:p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2976"/>
            <a:ext cx="344292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18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Hasta aquí, el servicio está parcialmente configurado. Se debe iniciar el servidor para completar la configuración y finalizar la publicación. Luego de iniciado, pulsar </a:t>
            </a:r>
            <a:r>
              <a:rPr lang="es-ES" sz="1600" dirty="0" err="1" smtClean="0"/>
              <a:t>Finish</a:t>
            </a:r>
            <a:r>
              <a:rPr lang="es-ES" sz="1600" dirty="0" smtClean="0"/>
              <a:t>.</a:t>
            </a:r>
            <a:endParaRPr lang="es-ES" sz="2100" dirty="0" smtClean="0"/>
          </a:p>
          <a:p>
            <a:pPr marL="1085850" lvl="1" indent="-342900">
              <a:buFont typeface="Wingdings" pitchFamily="2" charset="2"/>
              <a:buChar char="§"/>
            </a:pPr>
            <a:endParaRPr lang="es-ES" sz="2100" dirty="0" smtClean="0"/>
          </a:p>
          <a:p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873637" cy="341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4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Después de la publicación, abrir un browser con la siguiente URL:</a:t>
            </a:r>
            <a:endParaRPr lang="es-ES" sz="2100" dirty="0" smtClean="0"/>
          </a:p>
          <a:p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localhost:8080/cp-basic-server/services/UtilService?wsdl</a:t>
            </a:r>
            <a:endParaRPr lang="es-ES" sz="2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estándares y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Implementación y consumo de servicio básico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95536" y="2852936"/>
            <a:ext cx="4464496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Esto muestra el WSDL del servicio </a:t>
            </a:r>
            <a:r>
              <a:rPr lang="es-ES" sz="1600" dirty="0" err="1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UtilService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publicado.</a:t>
            </a:r>
          </a:p>
          <a:p>
            <a:pPr marL="285750" lvl="0" indent="-285750">
              <a:spcBef>
                <a:spcPct val="20000"/>
              </a:spcBef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El WSDL es el "contrato" del servicio.</a:t>
            </a:r>
          </a:p>
          <a:p>
            <a:pPr marL="285750" lvl="0" indent="-285750">
              <a:spcBef>
                <a:spcPct val="20000"/>
              </a:spcBef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Se observan las partes del WSDL:</a:t>
            </a:r>
          </a:p>
          <a:p>
            <a:pPr marL="742950" lvl="1" indent="-285750">
              <a:spcBef>
                <a:spcPct val="20000"/>
              </a:spcBef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types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sz="16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schema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 con los tipos asociados a los parámetros y respuesta de las operaciones (métodos sum y </a:t>
            </a:r>
            <a:r>
              <a:rPr lang="es-ES" sz="16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concat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se observan los mensajes </a:t>
            </a:r>
            <a:r>
              <a:rPr lang="es-ES" sz="16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request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 y response de cada operación.</a:t>
            </a:r>
          </a:p>
          <a:p>
            <a:pPr marL="742950" lvl="1" indent="-285750">
              <a:spcBef>
                <a:spcPct val="20000"/>
              </a:spcBef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portType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se asocia a la clase.</a:t>
            </a:r>
          </a:p>
          <a:p>
            <a:pPr marL="742950" lvl="1" indent="-285750">
              <a:spcBef>
                <a:spcPct val="20000"/>
              </a:spcBef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binding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se explica más adelante.</a:t>
            </a:r>
          </a:p>
          <a:p>
            <a:pPr marL="742950" lvl="1" indent="-285750">
              <a:spcBef>
                <a:spcPct val="20000"/>
              </a:spcBef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se explica más adelante.</a:t>
            </a:r>
            <a:endParaRPr lang="es-ES" sz="1600" dirty="0" smtClean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s-ES" sz="1600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96952"/>
            <a:ext cx="355570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4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63292</TotalTime>
  <Words>5905</Words>
  <Application>Microsoft Macintosh PowerPoint</Application>
  <PresentationFormat>Presentación en pantalla (4:3)</PresentationFormat>
  <Paragraphs>824</Paragraphs>
  <Slides>48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Tema de Office</vt:lpstr>
      <vt:lpstr>Diseño personalizado</vt:lpstr>
      <vt:lpstr>Servicios SOAP</vt:lpstr>
      <vt:lpstr>estándares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 y protocolos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estándares</vt:lpstr>
      <vt:lpstr>protocolos</vt:lpstr>
      <vt:lpstr>protocolos</vt:lpstr>
      <vt:lpstr>protocolos</vt:lpstr>
      <vt:lpstr>protocolos</vt:lpstr>
      <vt:lpstr>protocolos</vt:lpstr>
      <vt:lpstr>consideraciones generales</vt:lpstr>
      <vt:lpstr>consideraciones generales</vt:lpstr>
      <vt:lpstr>consideraciones generales</vt:lpstr>
      <vt:lpstr>consideraciones generales</vt:lpstr>
      <vt:lpstr>consideraciones generales</vt:lpstr>
      <vt:lpstr>consideraciones generales</vt:lpstr>
      <vt:lpstr>consideraciones generales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Ana Isabel Vegas</cp:lastModifiedBy>
  <cp:revision>1351</cp:revision>
  <dcterms:created xsi:type="dcterms:W3CDTF">2011-04-27T16:47:02Z</dcterms:created>
  <dcterms:modified xsi:type="dcterms:W3CDTF">2017-03-20T21:13:06Z</dcterms:modified>
</cp:coreProperties>
</file>