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7"/>
  </p:notesMasterIdLst>
  <p:handoutMasterIdLst>
    <p:handoutMasterId r:id="rId48"/>
  </p:handoutMasterIdLst>
  <p:sldIdLst>
    <p:sldId id="300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3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64" r:id="rId35"/>
    <p:sldId id="265" r:id="rId36"/>
    <p:sldId id="266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F68"/>
    <a:srgbClr val="FFFF99"/>
    <a:srgbClr val="0E0EC8"/>
    <a:srgbClr val="FFFFCC"/>
    <a:srgbClr val="CD9FD1"/>
    <a:srgbClr val="F6A8DC"/>
    <a:srgbClr val="EF47E3"/>
    <a:srgbClr val="321935"/>
    <a:srgbClr val="737373"/>
    <a:srgbClr val="643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1277" autoAdjust="0"/>
  </p:normalViewPr>
  <p:slideViewPr>
    <p:cSldViewPr>
      <p:cViewPr varScale="1">
        <p:scale>
          <a:sx n="92" d="100"/>
          <a:sy n="92" d="100"/>
        </p:scale>
        <p:origin x="-4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21/3/17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21/3/17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 abrir un </a:t>
            </a:r>
            <a:r>
              <a:rPr lang="es-ES" dirty="0" err="1" smtClean="0"/>
              <a:t>cmd</a:t>
            </a:r>
            <a:r>
              <a:rPr lang="es-ES" dirty="0" smtClean="0"/>
              <a:t> desde Eclipse, no</a:t>
            </a:r>
            <a:r>
              <a:rPr lang="es-ES" baseline="0" dirty="0" smtClean="0"/>
              <a:t> se debe hacer doble </a:t>
            </a:r>
            <a:r>
              <a:rPr lang="es-ES" baseline="0" dirty="0" err="1" smtClean="0"/>
              <a:t>click</a:t>
            </a:r>
            <a:r>
              <a:rPr lang="es-ES" baseline="0" dirty="0" smtClean="0"/>
              <a:t>, porque el editor default es el que lo ejecuta. Se debe utilizar Open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-&gt; Text editor.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05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58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Nota: La documentación</a:t>
            </a:r>
            <a:r>
              <a:rPr lang="es-ES" baseline="0" dirty="0" smtClean="0"/>
              <a:t> indica que la versión 1.7, que al momento de realizar esta documentación no está liberada, maneja </a:t>
            </a:r>
            <a:r>
              <a:rPr lang="es-ES" baseline="0" dirty="0" err="1" smtClean="0"/>
              <a:t>enum</a:t>
            </a:r>
            <a:r>
              <a:rPr lang="es-ES" baseline="0" dirty="0" smtClean="0"/>
              <a:t> de Java 5.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61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 abrir un </a:t>
            </a:r>
            <a:r>
              <a:rPr lang="es-ES" dirty="0" err="1" smtClean="0"/>
              <a:t>cmd</a:t>
            </a:r>
            <a:r>
              <a:rPr lang="es-ES" dirty="0" smtClean="0"/>
              <a:t> desde Eclipse, no</a:t>
            </a:r>
            <a:r>
              <a:rPr lang="es-ES" baseline="0" dirty="0" smtClean="0"/>
              <a:t> se debe hacer doble </a:t>
            </a:r>
            <a:r>
              <a:rPr lang="es-ES" baseline="0" dirty="0" err="1" smtClean="0"/>
              <a:t>click</a:t>
            </a:r>
            <a:r>
              <a:rPr lang="es-ES" baseline="0" dirty="0" smtClean="0"/>
              <a:t>, porque el editor default es el que lo ejecuta. Se debe utilizar Open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-&gt; Text editor.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05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58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 abrir un </a:t>
            </a:r>
            <a:r>
              <a:rPr lang="es-ES" dirty="0" err="1" smtClean="0"/>
              <a:t>cmd</a:t>
            </a:r>
            <a:r>
              <a:rPr lang="es-ES" dirty="0" smtClean="0"/>
              <a:t> desde Eclipse, no</a:t>
            </a:r>
            <a:r>
              <a:rPr lang="es-ES" baseline="0" dirty="0" smtClean="0"/>
              <a:t> se debe hacer doble </a:t>
            </a:r>
            <a:r>
              <a:rPr lang="es-ES" baseline="0" dirty="0" err="1" smtClean="0"/>
              <a:t>click</a:t>
            </a:r>
            <a:r>
              <a:rPr lang="es-ES" baseline="0" dirty="0" smtClean="0"/>
              <a:t>, porque el editor default es el que lo ejecuta. Se debe utilizar Open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-&gt; Text editor.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05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4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 abrir un </a:t>
            </a:r>
            <a:r>
              <a:rPr lang="es-ES" dirty="0" err="1" smtClean="0"/>
              <a:t>cmd</a:t>
            </a:r>
            <a:r>
              <a:rPr lang="es-ES" dirty="0" smtClean="0"/>
              <a:t> desde Eclipse, no</a:t>
            </a:r>
            <a:r>
              <a:rPr lang="es-ES" baseline="0" dirty="0" smtClean="0"/>
              <a:t> se debe hacer doble </a:t>
            </a:r>
            <a:r>
              <a:rPr lang="es-ES" baseline="0" dirty="0" err="1" smtClean="0"/>
              <a:t>click</a:t>
            </a:r>
            <a:r>
              <a:rPr lang="es-ES" baseline="0" dirty="0" smtClean="0"/>
              <a:t>, porque el editor default es el que lo ejecuta. Se debe utilizar Open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-&gt; Text editor.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05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58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4" name="3 Elipse"/>
          <p:cNvSpPr/>
          <p:nvPr userDrawn="1"/>
        </p:nvSpPr>
        <p:spPr>
          <a:xfrm>
            <a:off x="6372200" y="188640"/>
            <a:ext cx="2304256" cy="2172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8" y="562371"/>
            <a:ext cx="2075552" cy="14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\\usersad.everis.int\enterprise_files\Spain\Madrid\Proyectos Antiguos\Proyectos2\Marketing\everis\Corporativo\PPt Corporativa\FY 2012\Plantilla PPT\plantilla ppt UC\everis_ppt_coporateuniversity\everis_ppt_corporateuniversity-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14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6718" y="1268760"/>
            <a:ext cx="8280000" cy="432000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960F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6"/>
            <a:ext cx="8280000" cy="4320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</p:spTree>
    <p:extLst>
      <p:ext uri="{BB962C8B-B14F-4D97-AF65-F5344CB8AC3E}">
        <p14:creationId xmlns:p14="http://schemas.microsoft.com/office/powerpoint/2010/main" val="270422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5536" y="1268760"/>
            <a:ext cx="8280920" cy="432048"/>
          </a:xfr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rgbClr val="A6861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8"/>
            <a:ext cx="8280920" cy="432048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395536" y="2204864"/>
            <a:ext cx="8280920" cy="417646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baseline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15, gris)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57530"/>
            <a:ext cx="28956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088" y="6465210"/>
            <a:ext cx="658416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‹Nr.›</a:t>
            </a:fld>
            <a:endParaRPr lang="es-ES" dirty="0"/>
          </a:p>
        </p:txBody>
      </p:sp>
      <p:pic>
        <p:nvPicPr>
          <p:cNvPr id="5" name="Imagen 4" descr="Captura de pantalla 2017-03-20 a las 21.57.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16632"/>
            <a:ext cx="224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3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7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68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47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43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778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11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5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pic>
        <p:nvPicPr>
          <p:cNvPr id="2056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11" name="Picture 4" descr="\\usersad.everis.int\enterprise_files\Spain\Madrid\Proyectos Antiguos\Proyectos2\Marketing\everis\Corporativo\PPt Corporativa\FY 2012\Plantilla PPT\plantilla ppt UC\everis_ppt_coporateuniversity\everis_ppt_corporateuniversity-0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3"/>
          <a:stretch/>
        </p:blipFill>
        <p:spPr bwMode="auto">
          <a:xfrm>
            <a:off x="1" y="1850571"/>
            <a:ext cx="9180512" cy="15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74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62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193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387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04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9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2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4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51" r:id="rId10"/>
    <p:sldLayoutId id="2147483653" r:id="rId11"/>
    <p:sldLayoutId id="214748364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63D2-E32E-794B-B2FE-D6CEB9E80D36}" type="datetimeFigureOut">
              <a:rPr lang="es-ES" smtClean="0"/>
              <a:t>21/3/17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9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212976"/>
            <a:ext cx="8280920" cy="1080120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/>
              <a:t>Servicios </a:t>
            </a:r>
            <a:r>
              <a:rPr lang="es-ES" sz="3200" dirty="0" smtClean="0"/>
              <a:t>con JAX-WS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9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Primero se implementa la lógica del servicio a publicar. Para ello, se pide lo siguiente: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Se quiere publicar el método </a:t>
            </a:r>
            <a:r>
              <a:rPr lang="es-ES" sz="1600" dirty="0" err="1">
                <a:solidFill>
                  <a:srgbClr val="960F68"/>
                </a:solidFill>
              </a:rPr>
              <a:t>issueTypesForScope</a:t>
            </a:r>
            <a:r>
              <a:rPr lang="es-ES" sz="1600" dirty="0">
                <a:solidFill>
                  <a:srgbClr val="960F68"/>
                </a:solidFill>
              </a:rPr>
              <a:t> </a:t>
            </a:r>
            <a:r>
              <a:rPr lang="es-ES" sz="1600" dirty="0" smtClean="0"/>
              <a:t>de </a:t>
            </a:r>
            <a:r>
              <a:rPr lang="es-ES" sz="1600" dirty="0" err="1" smtClean="0"/>
              <a:t>IssueBS</a:t>
            </a:r>
            <a:r>
              <a:rPr lang="es-ES" sz="1600" dirty="0" smtClean="0"/>
              <a:t>. 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Tanto la clase del servicio como todas las que utiliza se publican en el mismo paquete Java, "com.everis.bpe.ws". Con esto se evita que se utilicen múltiples </a:t>
            </a:r>
            <a:r>
              <a:rPr lang="es-ES" sz="1600" dirty="0" err="1"/>
              <a:t>namespaces</a:t>
            </a:r>
            <a:r>
              <a:rPr lang="es-ES" sz="1600" dirty="0"/>
              <a:t> en la parte "</a:t>
            </a:r>
            <a:r>
              <a:rPr lang="es-ES" sz="1600" dirty="0" err="1"/>
              <a:t>types</a:t>
            </a:r>
            <a:r>
              <a:rPr lang="es-ES" sz="1600" dirty="0"/>
              <a:t>" del WSDL, ya que cada paquete Java equivale a un </a:t>
            </a:r>
            <a:r>
              <a:rPr lang="es-ES" sz="1600" dirty="0" err="1"/>
              <a:t>namespace</a:t>
            </a:r>
            <a:r>
              <a:rPr lang="es-ES" sz="1600" dirty="0"/>
              <a:t>, y con ello no se afecta la interoperabilidad con plataformas que no soportan múltiples </a:t>
            </a:r>
            <a:r>
              <a:rPr lang="es-ES" sz="1600" dirty="0" err="1"/>
              <a:t>namespaces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El </a:t>
            </a:r>
            <a:r>
              <a:rPr lang="es-ES" sz="1600" dirty="0" smtClean="0"/>
              <a:t>parámetro </a:t>
            </a:r>
            <a:r>
              <a:rPr lang="es-ES" sz="1600" dirty="0" err="1" smtClean="0"/>
              <a:t>scopeName</a:t>
            </a:r>
            <a:r>
              <a:rPr lang="es-ES" sz="1600" dirty="0" smtClean="0"/>
              <a:t> </a:t>
            </a:r>
            <a:r>
              <a:rPr lang="es-ES" sz="1600" dirty="0"/>
              <a:t>del </a:t>
            </a:r>
            <a:r>
              <a:rPr lang="es-ES" sz="1600" dirty="0" smtClean="0"/>
              <a:t>método </a:t>
            </a:r>
            <a:r>
              <a:rPr lang="es-ES" sz="1600" dirty="0" err="1"/>
              <a:t>issueTypesForScope</a:t>
            </a:r>
            <a:r>
              <a:rPr lang="es-ES" sz="1600" dirty="0" smtClean="0"/>
              <a:t> </a:t>
            </a:r>
            <a:r>
              <a:rPr lang="es-ES" sz="1600" dirty="0"/>
              <a:t>es compatible con SOAP</a:t>
            </a:r>
            <a:r>
              <a:rPr lang="es-ES" sz="1600" dirty="0" smtClean="0"/>
              <a:t>, por ser un </a:t>
            </a:r>
            <a:r>
              <a:rPr lang="es-ES" sz="1600" dirty="0" err="1" smtClean="0"/>
              <a:t>String</a:t>
            </a:r>
            <a:r>
              <a:rPr lang="es-ES" sz="1600" dirty="0" smtClean="0"/>
              <a:t>, </a:t>
            </a:r>
            <a:r>
              <a:rPr lang="es-ES" sz="1600" dirty="0"/>
              <a:t>así que no es necesario realizar adaptaciones.</a:t>
            </a: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El objeto de retorno </a:t>
            </a:r>
            <a:r>
              <a:rPr lang="es-ES" sz="1600" dirty="0" err="1" smtClean="0"/>
              <a:t>List</a:t>
            </a:r>
            <a:r>
              <a:rPr lang="es-ES" sz="1600" dirty="0" smtClean="0"/>
              <a:t>&lt;</a:t>
            </a:r>
            <a:r>
              <a:rPr lang="es-ES" sz="1600" dirty="0" err="1" smtClean="0"/>
              <a:t>IssueTypeDTO</a:t>
            </a:r>
            <a:r>
              <a:rPr lang="es-ES" sz="1600" dirty="0" smtClean="0"/>
              <a:t>&gt; en principio no es compatible con SOAP, por lo que el objeto de retorno se tendría que adaptar en la clase del servicio. Sin embargo, JAX-WS, que utiliza internamente JAXB, está preparado para manejar objetos tipo </a:t>
            </a:r>
            <a:r>
              <a:rPr lang="es-ES" sz="1600" dirty="0" err="1" smtClean="0"/>
              <a:t>List</a:t>
            </a:r>
            <a:r>
              <a:rPr lang="es-ES" sz="1600" dirty="0" smtClean="0"/>
              <a:t>, por lo que en este caso no es necesario realizar la adaptación.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97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Primero se implementa la lógica del servicio a publicar. Para ello, se pide lo siguiente: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Para el control de excepciones, se utiliza un </a:t>
            </a:r>
            <a:r>
              <a:rPr lang="es-ES" sz="1600" dirty="0" err="1" smtClean="0"/>
              <a:t>flag</a:t>
            </a:r>
            <a:r>
              <a:rPr lang="es-ES" sz="1600" dirty="0" smtClean="0"/>
              <a:t> que indica si fue exitoso o no, y un mensaje de error. Para ello, la clase </a:t>
            </a:r>
            <a:r>
              <a:rPr lang="es-ES" sz="1600" dirty="0" err="1"/>
              <a:t>IssueTypesResult</a:t>
            </a:r>
            <a:r>
              <a:rPr lang="es-ES" sz="1600" dirty="0" smtClean="0"/>
              <a:t> extiende de </a:t>
            </a:r>
            <a:r>
              <a:rPr lang="es-ES" sz="1600" dirty="0" err="1" smtClean="0"/>
              <a:t>AbstractResult</a:t>
            </a:r>
            <a:r>
              <a:rPr lang="es-ES" sz="1600" dirty="0" smtClean="0"/>
              <a:t>, al igual que el ejercicio anterior.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Crear en la clase </a:t>
            </a:r>
            <a:r>
              <a:rPr lang="es-ES" sz="1600" dirty="0" err="1"/>
              <a:t>IssueWS</a:t>
            </a:r>
            <a:r>
              <a:rPr lang="es-ES" sz="1600" dirty="0"/>
              <a:t>, la del servicio a publicar, un método </a:t>
            </a:r>
            <a:r>
              <a:rPr lang="es-ES" sz="1600" dirty="0" err="1"/>
              <a:t>issueTypesForScope</a:t>
            </a:r>
            <a:r>
              <a:rPr lang="es-ES" sz="1600" dirty="0"/>
              <a:t> que reciba el mismo parámetro que el de </a:t>
            </a:r>
            <a:r>
              <a:rPr lang="es-ES" sz="1600" dirty="0" err="1"/>
              <a:t>IssueBS</a:t>
            </a:r>
            <a:r>
              <a:rPr lang="es-ES" sz="1600" dirty="0"/>
              <a:t>, y retorne un objeto del tipo </a:t>
            </a:r>
            <a:r>
              <a:rPr lang="es-ES" sz="1600" dirty="0" err="1"/>
              <a:t>IssueTypesResult</a:t>
            </a:r>
            <a:r>
              <a:rPr lang="es-ES" sz="1600" dirty="0"/>
              <a:t>, que contiene el resultado de ejecutar el método en </a:t>
            </a:r>
            <a:r>
              <a:rPr lang="es-ES" sz="1600" dirty="0" err="1"/>
              <a:t>IssueBS</a:t>
            </a:r>
            <a:r>
              <a:rPr lang="es-E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1800200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</a:t>
            </a:r>
            <a:r>
              <a:rPr lang="es-ES" sz="1600" dirty="0"/>
              <a:t>la implementación, </a:t>
            </a:r>
            <a:r>
              <a:rPr lang="es-ES" sz="1600" dirty="0" smtClean="0"/>
              <a:t>se coloca </a:t>
            </a:r>
            <a:r>
              <a:rPr lang="es-ES" sz="1600" dirty="0" err="1"/>
              <a:t>IssueBS</a:t>
            </a:r>
            <a:r>
              <a:rPr lang="es-ES" sz="1600" dirty="0"/>
              <a:t> como un atributo, con su </a:t>
            </a:r>
            <a:r>
              <a:rPr lang="es-ES" sz="1600" dirty="0" err="1"/>
              <a:t>getter</a:t>
            </a:r>
            <a:r>
              <a:rPr lang="es-ES" sz="1600" dirty="0"/>
              <a:t>. Dentro del </a:t>
            </a:r>
            <a:r>
              <a:rPr lang="es-ES" sz="1600" dirty="0" err="1"/>
              <a:t>getter</a:t>
            </a:r>
            <a:r>
              <a:rPr lang="es-ES" sz="1600" dirty="0"/>
              <a:t>, </a:t>
            </a:r>
            <a:r>
              <a:rPr lang="es-ES" sz="1600" dirty="0" smtClean="0"/>
              <a:t>se extrae </a:t>
            </a:r>
            <a:r>
              <a:rPr lang="es-ES" sz="1600" dirty="0"/>
              <a:t>la instancia desde el contenedor de Spring, con el siguiente código:</a:t>
            </a:r>
          </a:p>
          <a:p>
            <a:pPr marL="285750" indent="-285750"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Esto </a:t>
            </a:r>
            <a:r>
              <a:rPr lang="es-ES" sz="1600" dirty="0"/>
              <a:t>externaliza </a:t>
            </a:r>
            <a:r>
              <a:rPr lang="es-ES" sz="1600" dirty="0" err="1"/>
              <a:t>IssueWS</a:t>
            </a:r>
            <a:r>
              <a:rPr lang="es-ES" sz="1600" dirty="0"/>
              <a:t> de Spring, lo que es importante, ya que </a:t>
            </a:r>
            <a:r>
              <a:rPr lang="es-ES" sz="1600" dirty="0" err="1"/>
              <a:t>issueBS</a:t>
            </a:r>
            <a:r>
              <a:rPr lang="es-ES" sz="1600" dirty="0"/>
              <a:t> es un </a:t>
            </a:r>
            <a:r>
              <a:rPr lang="es-ES" sz="1600" b="1" dirty="0" err="1">
                <a:solidFill>
                  <a:srgbClr val="960F68"/>
                </a:solidFill>
              </a:rPr>
              <a:t>Singleton</a:t>
            </a:r>
            <a:r>
              <a:rPr lang="es-ES" sz="1600" dirty="0"/>
              <a:t> pre-configurado, mientras que </a:t>
            </a:r>
            <a:r>
              <a:rPr lang="es-ES" sz="1600" dirty="0" err="1"/>
              <a:t>IssueWS</a:t>
            </a:r>
            <a:r>
              <a:rPr lang="es-ES" sz="1600" dirty="0"/>
              <a:t> es instanciado por JAX-WS </a:t>
            </a:r>
            <a:r>
              <a:rPr lang="es-ES" sz="1600" b="1" dirty="0">
                <a:solidFill>
                  <a:srgbClr val="960F68"/>
                </a:solidFill>
              </a:rPr>
              <a:t>en cada invocación</a:t>
            </a:r>
            <a:r>
              <a:rPr lang="es-ES" sz="1600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83568" y="3197294"/>
            <a:ext cx="669674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IssueBS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getIssueBS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()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s-ES" sz="1400" dirty="0">
              <a:latin typeface="Courier New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WebApplicationContext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ctx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= </a:t>
            </a:r>
            <a:endParaRPr lang="es-E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ContextLoader.</a:t>
            </a:r>
            <a:r>
              <a:rPr lang="es-ES" sz="1400" i="1" dirty="0" err="1" smtClean="0">
                <a:solidFill>
                  <a:srgbClr val="000000"/>
                </a:solidFill>
                <a:latin typeface="Courier New"/>
              </a:rPr>
              <a:t>getCurrentWebApplicationContext</a:t>
            </a:r>
            <a:r>
              <a:rPr lang="es-ES" sz="1400" i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s-ES" sz="1400" dirty="0">
              <a:latin typeface="Courier New"/>
            </a:endParaRP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400" dirty="0" err="1">
                <a:solidFill>
                  <a:srgbClr val="0000C0"/>
                </a:solidFill>
                <a:latin typeface="Courier New"/>
              </a:rPr>
              <a:t>issueBS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s-ES" sz="1400" dirty="0" err="1">
                <a:solidFill>
                  <a:srgbClr val="7F0055"/>
                </a:solidFill>
                <a:latin typeface="Courier New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s-ES" sz="1400" dirty="0" smtClean="0">
                <a:solidFill>
                  <a:srgbClr val="0000C0"/>
                </a:solidFill>
                <a:latin typeface="Courier New"/>
              </a:rPr>
              <a:t>        </a:t>
            </a:r>
            <a:r>
              <a:rPr lang="es-ES" sz="1400" dirty="0" err="1" smtClean="0">
                <a:solidFill>
                  <a:srgbClr val="0000C0"/>
                </a:solidFill>
                <a:latin typeface="Courier New"/>
              </a:rPr>
              <a:t>issueBS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 (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IssueBS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ctx.getBean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urier New"/>
              </a:rPr>
              <a:t>issueBS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s-ES" sz="1400" dirty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0000C0"/>
                </a:solidFill>
                <a:latin typeface="Courier New"/>
              </a:rPr>
              <a:t>issueBS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536504"/>
          </a:xfrm>
        </p:spPr>
        <p:txBody>
          <a:bodyPr>
            <a:noAutofit/>
          </a:bodyPr>
          <a:lstStyle/>
          <a:p>
            <a:r>
              <a:rPr lang="es-ES" sz="1600" dirty="0" smtClean="0"/>
              <a:t>Manejo de excepciones y mensajes de error: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la implementación del método </a:t>
            </a:r>
            <a:r>
              <a:rPr lang="es-ES" sz="1600" dirty="0" err="1"/>
              <a:t>issueTypesForScope</a:t>
            </a:r>
            <a:r>
              <a:rPr lang="es-ES" sz="1600" dirty="0"/>
              <a:t>, </a:t>
            </a:r>
            <a:r>
              <a:rPr lang="es-ES" sz="1600" dirty="0" smtClean="0"/>
              <a:t>hacer un try-catch, y en la parte try utilizar </a:t>
            </a:r>
            <a:r>
              <a:rPr lang="es-ES" sz="1600" dirty="0" err="1" smtClean="0"/>
              <a:t>issueBS</a:t>
            </a:r>
            <a:r>
              <a:rPr lang="es-ES" sz="1600" dirty="0" smtClean="0"/>
              <a:t>. En caso de excepción, capturarla y colocar el atributo "</a:t>
            </a:r>
            <a:r>
              <a:rPr lang="es-ES" sz="1600" dirty="0" err="1" smtClean="0"/>
              <a:t>success</a:t>
            </a:r>
            <a:r>
              <a:rPr lang="es-ES" sz="1600" dirty="0" smtClean="0"/>
              <a:t>" de la respuesta en false, y como </a:t>
            </a:r>
            <a:r>
              <a:rPr lang="es-ES" sz="1600" dirty="0" err="1" smtClean="0"/>
              <a:t>errorMessage</a:t>
            </a:r>
            <a:r>
              <a:rPr lang="es-ES" sz="1600" dirty="0" smtClean="0"/>
              <a:t> el mensaje de la excepción. La excepción </a:t>
            </a:r>
            <a:r>
              <a:rPr lang="es-ES" sz="1600" dirty="0" smtClean="0">
                <a:solidFill>
                  <a:srgbClr val="960F68"/>
                </a:solidFill>
              </a:rPr>
              <a:t>no se propaga</a:t>
            </a:r>
            <a:r>
              <a:rPr lang="es-ES" sz="1600" dirty="0" smtClean="0"/>
              <a:t>, y de esa manera el servicio se desacopla del cliente.</a:t>
            </a:r>
          </a:p>
          <a:p>
            <a:pPr marL="285750" indent="-285750"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Colocar el resultado de </a:t>
            </a:r>
            <a:r>
              <a:rPr lang="es-ES" sz="1600" dirty="0" err="1" smtClean="0"/>
              <a:t>IssueBS</a:t>
            </a:r>
            <a:r>
              <a:rPr lang="es-ES" sz="1600" dirty="0" smtClean="0"/>
              <a:t>, de tipo </a:t>
            </a:r>
            <a:r>
              <a:rPr lang="es-ES" sz="1600" dirty="0" err="1" smtClean="0"/>
              <a:t>List</a:t>
            </a:r>
            <a:r>
              <a:rPr lang="es-ES" sz="1600" dirty="0" smtClean="0"/>
              <a:t>&lt;</a:t>
            </a:r>
            <a:r>
              <a:rPr lang="es-ES" sz="1600" dirty="0" err="1"/>
              <a:t>IssueTypeDTO</a:t>
            </a:r>
            <a:r>
              <a:rPr lang="es-ES" sz="1600" dirty="0" smtClean="0"/>
              <a:t>&gt;, como atributo de </a:t>
            </a:r>
            <a:r>
              <a:rPr lang="es-ES" sz="1600" dirty="0" err="1"/>
              <a:t>IssueTypesResult</a:t>
            </a:r>
            <a:r>
              <a:rPr lang="es-ES" sz="16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75656" y="3628181"/>
            <a:ext cx="52565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s-E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...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s-ES" sz="14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400" b="1" dirty="0" err="1">
                <a:solidFill>
                  <a:srgbClr val="000000"/>
                </a:solidFill>
                <a:latin typeface="Courier New"/>
              </a:rPr>
              <a:t>Exception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result.setSuccess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400" b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result.setErrorMessage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50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536504"/>
          </a:xfrm>
        </p:spPr>
        <p:txBody>
          <a:bodyPr>
            <a:noAutofit/>
          </a:bodyPr>
          <a:lstStyle/>
          <a:p>
            <a:r>
              <a:rPr lang="es-ES" sz="1600" dirty="0" smtClean="0"/>
              <a:t>Anotaciones de JAX-WS: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Una vez implementada la clase del Web </a:t>
            </a:r>
            <a:r>
              <a:rPr lang="es-ES" sz="1600" dirty="0" err="1"/>
              <a:t>Service</a:t>
            </a:r>
            <a:r>
              <a:rPr lang="es-ES" sz="1600" dirty="0"/>
              <a:t> a publicar, se realizan los pasos para la publicación.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Para utilizar JAX-WS en la publicación del servicio, se deben utilizar las anotaciones de JAX-WS. Se pide lo siguiente: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Anotar la clase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IssueWS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 @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WebService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Esto marca la clase como Web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para que la reconozca JAX-WS.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Anotar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el método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issueTypesForScope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 @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WebMethod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Esto marca el método como una operación de Web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para JAX-WS.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Anotar el parámetro "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scopeName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" de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issueTypesForScope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 la anotación @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WebParam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scopeName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"). Con esto, se reconoce el nombre del parámetro para efectos de la operación.</a:t>
            </a:r>
          </a:p>
          <a:p>
            <a:pPr marL="1028700" lvl="1">
              <a:buFont typeface="Arial" pitchFamily="34" charset="0"/>
              <a:buChar char="•"/>
            </a:pP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63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Generación de código de objetos JAXB: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El servicio publicado utiliza JAXB para la conversión bidireccional desde Java a XML. Para ello, se deben generar las clases, para lo cual en el caso </a:t>
            </a:r>
            <a:r>
              <a:rPr lang="es-ES" sz="1600" dirty="0" err="1" smtClean="0"/>
              <a:t>Bottom</a:t>
            </a:r>
            <a:r>
              <a:rPr lang="es-ES" sz="1600" dirty="0" smtClean="0"/>
              <a:t> Up se utiliza la herramienta </a:t>
            </a:r>
            <a:r>
              <a:rPr lang="es-ES" sz="1600" b="1" dirty="0" err="1" smtClean="0">
                <a:solidFill>
                  <a:srgbClr val="960F68"/>
                </a:solidFill>
              </a:rPr>
              <a:t>wsgen</a:t>
            </a:r>
            <a:r>
              <a:rPr lang="es-ES" sz="1600" dirty="0" smtClean="0"/>
              <a:t>.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</a:rPr>
              <a:t>Como se genera código fuente, para evitar que se junte con el del proyecto, se pide </a:t>
            </a:r>
            <a:r>
              <a:rPr lang="es-ES" sz="1600" dirty="0" smtClean="0">
                <a:solidFill>
                  <a:srgbClr val="737373"/>
                </a:solidFill>
              </a:rPr>
              <a:t>utilizar </a:t>
            </a:r>
            <a:r>
              <a:rPr lang="es-ES" sz="1600" dirty="0">
                <a:solidFill>
                  <a:srgbClr val="737373"/>
                </a:solidFill>
              </a:rPr>
              <a:t>en el proyecto </a:t>
            </a:r>
            <a:r>
              <a:rPr lang="es-ES" sz="1600" dirty="0" err="1" smtClean="0">
                <a:solidFill>
                  <a:srgbClr val="737373"/>
                </a:solidFill>
              </a:rPr>
              <a:t>cp</a:t>
            </a:r>
            <a:r>
              <a:rPr lang="es-ES" sz="1600" dirty="0" smtClean="0">
                <a:solidFill>
                  <a:srgbClr val="737373"/>
                </a:solidFill>
              </a:rPr>
              <a:t>-</a:t>
            </a:r>
            <a:r>
              <a:rPr lang="es-ES" sz="1600" dirty="0" err="1" smtClean="0">
                <a:solidFill>
                  <a:srgbClr val="737373"/>
                </a:solidFill>
              </a:rPr>
              <a:t>jaxws</a:t>
            </a:r>
            <a:r>
              <a:rPr lang="es-ES" sz="1600" dirty="0" smtClean="0">
                <a:solidFill>
                  <a:srgbClr val="737373"/>
                </a:solidFill>
              </a:rPr>
              <a:t>-server </a:t>
            </a:r>
            <a:r>
              <a:rPr lang="es-ES" sz="1600" dirty="0">
                <a:solidFill>
                  <a:srgbClr val="737373"/>
                </a:solidFill>
              </a:rPr>
              <a:t>la carpeta </a:t>
            </a:r>
            <a:r>
              <a:rPr lang="es-ES" sz="1600" b="1" dirty="0" err="1">
                <a:solidFill>
                  <a:srgbClr val="960F68"/>
                </a:solidFill>
              </a:rPr>
              <a:t>src</a:t>
            </a:r>
            <a:r>
              <a:rPr lang="es-ES" sz="1600" b="1" dirty="0">
                <a:solidFill>
                  <a:srgbClr val="960F68"/>
                </a:solidFill>
              </a:rPr>
              <a:t>/</a:t>
            </a:r>
            <a:r>
              <a:rPr lang="es-ES" sz="1600" b="1" dirty="0" err="1">
                <a:solidFill>
                  <a:srgbClr val="960F68"/>
                </a:solidFill>
              </a:rPr>
              <a:t>main</a:t>
            </a:r>
            <a:r>
              <a:rPr lang="es-ES" sz="1600" b="1" dirty="0">
                <a:solidFill>
                  <a:srgbClr val="960F68"/>
                </a:solidFill>
              </a:rPr>
              <a:t>/java-</a:t>
            </a:r>
            <a:r>
              <a:rPr lang="es-ES" sz="1600" b="1" dirty="0" err="1">
                <a:solidFill>
                  <a:srgbClr val="960F68"/>
                </a:solidFill>
              </a:rPr>
              <a:t>ws</a:t>
            </a:r>
            <a:r>
              <a:rPr lang="es-ES" sz="1600" dirty="0">
                <a:solidFill>
                  <a:srgbClr val="737373"/>
                </a:solidFill>
              </a:rPr>
              <a:t>, </a:t>
            </a:r>
            <a:r>
              <a:rPr lang="es-ES" sz="1600" dirty="0" smtClean="0">
                <a:solidFill>
                  <a:srgbClr val="737373"/>
                </a:solidFill>
              </a:rPr>
              <a:t>que está asociada al </a:t>
            </a:r>
            <a:r>
              <a:rPr lang="es-ES" sz="1600" dirty="0">
                <a:solidFill>
                  <a:srgbClr val="960F68"/>
                </a:solidFill>
              </a:rPr>
              <a:t>código fuente </a:t>
            </a:r>
            <a:r>
              <a:rPr lang="es-ES" sz="1600" dirty="0">
                <a:solidFill>
                  <a:srgbClr val="737373"/>
                </a:solidFill>
              </a:rPr>
              <a:t>del proyecto</a:t>
            </a:r>
            <a:r>
              <a:rPr lang="es-ES" sz="1600" dirty="0" smtClean="0">
                <a:solidFill>
                  <a:srgbClr val="737373"/>
                </a:solidFill>
              </a:rPr>
              <a:t>.</a:t>
            </a: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la raíz de </a:t>
            </a:r>
            <a:r>
              <a:rPr lang="es-ES" sz="1600" dirty="0" err="1" smtClean="0"/>
              <a:t>cp</a:t>
            </a:r>
            <a:r>
              <a:rPr lang="es-ES" sz="1600" dirty="0" smtClean="0"/>
              <a:t>-</a:t>
            </a:r>
            <a:r>
              <a:rPr lang="es-ES" sz="1600" dirty="0" err="1" smtClean="0"/>
              <a:t>jaxws</a:t>
            </a:r>
            <a:r>
              <a:rPr lang="es-ES" sz="1600" dirty="0" smtClean="0"/>
              <a:t>-server, completar el script gen-ws-server-jaxws-bottom-up.cmd</a:t>
            </a:r>
            <a:r>
              <a:rPr lang="es-ES" sz="1600" dirty="0"/>
              <a:t>, </a:t>
            </a:r>
            <a:r>
              <a:rPr lang="es-ES" sz="1600" dirty="0" smtClean="0"/>
              <a:t>que utiliza la herramienta </a:t>
            </a:r>
            <a:r>
              <a:rPr lang="es-ES" sz="1600" dirty="0" err="1" smtClean="0"/>
              <a:t>wsgen</a:t>
            </a:r>
            <a:r>
              <a:rPr lang="es-ES" sz="1600" dirty="0" smtClean="0"/>
              <a:t>, con las siguientes consideraciones: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define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variable JAXWS_HOME,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 la ruta donde está instalado. La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herramienta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wsgen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se ejecuta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 la carpeta 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bin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de dicha ruta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define variable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JAVA_HOME, utilizada internamente por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wsgen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regenera el directorio donde quedan temporalmente los archivos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generados, en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target\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generated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jaxws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webapp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\WEB-INF\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wsdl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Si la salida a internet es por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proxy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se define WSGEN_OPTS con la configuración de servidor y puerto.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5-1</a:t>
            </a:r>
            <a:r>
              <a:rPr lang="es-ES" sz="2000" dirty="0"/>
              <a:t>: Publicación </a:t>
            </a:r>
            <a:r>
              <a:rPr lang="es-ES" sz="2000" dirty="0" err="1"/>
              <a:t>Bottom</a:t>
            </a:r>
            <a:r>
              <a:rPr lang="es-ES" sz="2000" dirty="0"/>
              <a:t> Up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6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Configuración de la herramienta de generación: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Si se abre una ventana de comandos en C:\BpE\jaxws-ri-2.2.7\bin, y se ejecuta: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wsgen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Xendorsed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</a:t>
            </a: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71463" lvl="1" indent="0">
              <a:buNone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pueden ver las opciones que ofrece el comando. El parámetro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Xendorsed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agrega por compatibilidad, porque JDK 1.6 incluye JAX-WS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2.1.</a:t>
            </a: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Se pide agregar a la línea de comandos las siguientes configuraciones: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Xendorsed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 compatibilidad con JAX-WS 2.2 desde JDK 1.6.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classpath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del proyecto, utilizando el directorio de compilados del propio proyecto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y también el de 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cp-spring-logic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Utilizar rutas relativas.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Directorio de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código generado: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target\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generated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jaxws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Directorio de código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fuente generado: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\java-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Marcar que se conserven los archivos generados.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Directorio de destino de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los recursos: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webapp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\WEB-INF\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wsdl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Marcar que genere el WSDL, con la opción default (versión 1.1).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puede utilizar -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verbose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para  ver mensajes del compilador de JAXB.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 final se coloca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clase del servicio: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com.everis.bpe.ws.IssueWS</a:t>
            </a:r>
            <a:endParaRPr lang="es-ES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5-1</a:t>
            </a:r>
            <a:r>
              <a:rPr lang="es-ES" sz="2000" dirty="0"/>
              <a:t>: Publicación </a:t>
            </a:r>
            <a:r>
              <a:rPr lang="es-ES" sz="2000" dirty="0" err="1"/>
              <a:t>Bottom</a:t>
            </a:r>
            <a:r>
              <a:rPr lang="es-ES" sz="2000" dirty="0"/>
              <a:t> Up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1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2" y="2980128"/>
            <a:ext cx="4175410" cy="368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Una vez configurado el script, ejecutarlo. Se deberían crear los siguientes archivos:</a:t>
            </a:r>
            <a:endParaRPr lang="es-ES" sz="21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5-1</a:t>
            </a:r>
            <a:r>
              <a:rPr lang="es-ES" sz="2000" dirty="0"/>
              <a:t>: Publicación </a:t>
            </a:r>
            <a:r>
              <a:rPr lang="es-ES" sz="2000" dirty="0" err="1"/>
              <a:t>Bottom</a:t>
            </a:r>
            <a:r>
              <a:rPr lang="es-ES" sz="2000" dirty="0"/>
              <a:t> Up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0" name="39 Cerrar llave"/>
          <p:cNvSpPr/>
          <p:nvPr/>
        </p:nvSpPr>
        <p:spPr>
          <a:xfrm flipH="1">
            <a:off x="2262735" y="5373216"/>
            <a:ext cx="365049" cy="479372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80128"/>
            <a:ext cx="3973482" cy="289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Cerrar llave"/>
          <p:cNvSpPr/>
          <p:nvPr/>
        </p:nvSpPr>
        <p:spPr>
          <a:xfrm flipH="1">
            <a:off x="6397454" y="5431105"/>
            <a:ext cx="365049" cy="479372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3275857" y="5085184"/>
            <a:ext cx="108011" cy="345922"/>
          </a:xfrm>
          <a:prstGeom prst="straightConnector1">
            <a:avLst/>
          </a:prstGeom>
          <a:ln w="19050">
            <a:solidFill>
              <a:srgbClr val="32193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2731595" y="4254187"/>
            <a:ext cx="3712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Courier New"/>
              </a:rPr>
              <a:t>XmlRootElement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(...)</a:t>
            </a:r>
            <a:endParaRPr lang="en-US" sz="1200" dirty="0">
              <a:solidFill>
                <a:srgbClr val="000000"/>
              </a:solidFill>
              <a:latin typeface="Courier New"/>
            </a:endParaRPr>
          </a:p>
          <a:p>
            <a:r>
              <a:rPr lang="es-ES" sz="12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es-ES" sz="1200" dirty="0" err="1">
                <a:solidFill>
                  <a:srgbClr val="646464"/>
                </a:solidFill>
                <a:latin typeface="Courier New"/>
              </a:rPr>
              <a:t>XmlAccessorType</a:t>
            </a:r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(...)</a:t>
            </a:r>
            <a:endParaRPr lang="es-ES" sz="1200" i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Courier New"/>
              </a:rPr>
              <a:t>XmlType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(...)</a:t>
            </a:r>
            <a:endParaRPr lang="en-US" sz="1200" dirty="0">
              <a:solidFill>
                <a:srgbClr val="000000"/>
              </a:solidFill>
              <a:latin typeface="Courier New"/>
            </a:endParaRPr>
          </a:p>
          <a:p>
            <a:r>
              <a:rPr lang="es-ES" sz="12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/>
              </a:rPr>
              <a:t>IssueTypesForScope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 {</a:t>
            </a:r>
          </a:p>
        </p:txBody>
      </p:sp>
      <p:sp>
        <p:nvSpPr>
          <p:cNvPr id="32" name="31 Esquina doblada"/>
          <p:cNvSpPr/>
          <p:nvPr/>
        </p:nvSpPr>
        <p:spPr>
          <a:xfrm>
            <a:off x="6516216" y="2978186"/>
            <a:ext cx="2376264" cy="1386918"/>
          </a:xfrm>
          <a:prstGeom prst="foldedCorner">
            <a:avLst>
              <a:gd name="adj" fmla="val 10741"/>
            </a:avLst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Nota: Las 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clases compiladas 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se generan 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porque la herramienta lo obliga, 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pero no se utilizan, ya que el proyecto compila los fuentes.</a:t>
            </a:r>
          </a:p>
        </p:txBody>
      </p:sp>
      <p:cxnSp>
        <p:nvCxnSpPr>
          <p:cNvPr id="16" name="15 Conector recto de flecha"/>
          <p:cNvCxnSpPr>
            <a:stCxn id="17" idx="3"/>
            <a:endCxn id="40" idx="1"/>
          </p:cNvCxnSpPr>
          <p:nvPr/>
        </p:nvCxnSpPr>
        <p:spPr>
          <a:xfrm>
            <a:off x="2056416" y="5509682"/>
            <a:ext cx="206319" cy="10322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squina doblada"/>
          <p:cNvSpPr/>
          <p:nvPr/>
        </p:nvSpPr>
        <p:spPr>
          <a:xfrm>
            <a:off x="40192" y="5219114"/>
            <a:ext cx="2016224" cy="581136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Clases JAXB generadas desde el 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servicio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26" name="25 Conector recto de flecha"/>
          <p:cNvCxnSpPr>
            <a:stCxn id="27" idx="3"/>
            <a:endCxn id="24" idx="1"/>
          </p:cNvCxnSpPr>
          <p:nvPr/>
        </p:nvCxnSpPr>
        <p:spPr>
          <a:xfrm>
            <a:off x="6180876" y="5660488"/>
            <a:ext cx="216578" cy="10303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squina doblada"/>
          <p:cNvSpPr/>
          <p:nvPr/>
        </p:nvSpPr>
        <p:spPr>
          <a:xfrm>
            <a:off x="5028749" y="5468387"/>
            <a:ext cx="1152127" cy="384201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Compiladas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45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7776864" cy="648072"/>
          </a:xfrm>
        </p:spPr>
        <p:txBody>
          <a:bodyPr>
            <a:noAutofit/>
          </a:bodyPr>
          <a:lstStyle/>
          <a:p>
            <a:r>
              <a:rPr lang="es-ES" sz="1600" dirty="0" smtClean="0"/>
              <a:t>Adicionalmente, se debe completar el </a:t>
            </a:r>
            <a:r>
              <a:rPr lang="es-ES" sz="1600" dirty="0"/>
              <a:t>archivo </a:t>
            </a:r>
            <a:r>
              <a:rPr lang="es-ES" sz="1600" dirty="0" smtClean="0"/>
              <a:t>WEB-INF/sun-jaxws.xml, que configura los servicios en JAX-WS RI: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5556" y="2996952"/>
            <a:ext cx="774086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endpoints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xmlns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'http://java.sun.com/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xml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/ns/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jax-ws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/ri/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runtime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' </a:t>
            </a:r>
            <a:endParaRPr lang="fr-FR" sz="1400" i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fr-FR" sz="14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   </a:t>
            </a:r>
            <a:r>
              <a:rPr lang="fr-FR" sz="1400" i="1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'2.0' </a:t>
            </a:r>
          </a:p>
          <a:p>
            <a:r>
              <a:rPr lang="es-ES" sz="1400" dirty="0">
                <a:latin typeface="Courier New"/>
              </a:rPr>
              <a:t>   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xmlns:xsi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"http://www.w3.org/2001/XMLSchema-instance"</a:t>
            </a:r>
          </a:p>
          <a:p>
            <a:r>
              <a:rPr lang="es-ES" sz="1400" dirty="0">
                <a:latin typeface="Courier New"/>
              </a:rPr>
              <a:t>   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xsi:schemaLocation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"http://java.sun.com/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xml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ns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jax-ws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ri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runtime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 </a:t>
            </a:r>
          </a:p>
          <a:p>
            <a:r>
              <a:rPr lang="es-ES" sz="1400" i="1" dirty="0">
                <a:solidFill>
                  <a:srgbClr val="2A00FF"/>
                </a:solidFill>
                <a:latin typeface="Courier New"/>
              </a:rPr>
              <a:t>        </a:t>
            </a:r>
            <a:r>
              <a:rPr lang="es-ES" sz="1400" i="1" dirty="0" smtClean="0">
                <a:solidFill>
                  <a:srgbClr val="2A00FF"/>
                </a:solidFill>
                <a:latin typeface="Courier New"/>
              </a:rPr>
              <a:t>http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://java.sun.com/webservices/docs/2.0/jaxws/sun-jaxws.xsd"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endpoint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IssueWS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s-ES" sz="1400" dirty="0">
                <a:latin typeface="Courier New"/>
              </a:rPr>
              <a:t>   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com.everis.bpe.ws.IssueWS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s-ES" sz="1400" dirty="0">
                <a:latin typeface="Courier New"/>
              </a:rPr>
              <a:t>    </a:t>
            </a:r>
            <a:r>
              <a:rPr lang="es-ES" sz="1400" dirty="0" err="1">
                <a:solidFill>
                  <a:srgbClr val="7F007F"/>
                </a:solidFill>
                <a:latin typeface="Courier New"/>
              </a:rPr>
              <a:t>url-pattern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service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400" i="1" dirty="0" err="1">
                <a:solidFill>
                  <a:srgbClr val="2A00FF"/>
                </a:solidFill>
                <a:latin typeface="Courier New"/>
              </a:rPr>
              <a:t>IssueWS</a:t>
            </a:r>
            <a:r>
              <a:rPr lang="es-E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s-E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endpoints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cxnSp>
        <p:nvCxnSpPr>
          <p:cNvPr id="14" name="13 Conector recto de flecha"/>
          <p:cNvCxnSpPr>
            <a:stCxn id="15" idx="1"/>
          </p:cNvCxnSpPr>
          <p:nvPr/>
        </p:nvCxnSpPr>
        <p:spPr>
          <a:xfrm flipH="1">
            <a:off x="3486778" y="4413189"/>
            <a:ext cx="2525382" cy="8086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squina doblada"/>
          <p:cNvSpPr/>
          <p:nvPr/>
        </p:nvSpPr>
        <p:spPr>
          <a:xfrm>
            <a:off x="6012160" y="4221088"/>
            <a:ext cx="1728191" cy="384201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Nombre del </a:t>
            </a:r>
            <a:r>
              <a:rPr lang="es-ES" sz="1600" dirty="0" smtClean="0">
                <a:solidFill>
                  <a:srgbClr val="321935"/>
                </a:solidFill>
                <a:latin typeface="Arial Narrow" pitchFamily="34" charset="0"/>
              </a:rPr>
              <a:t>servicio</a:t>
            </a:r>
            <a:endParaRPr lang="es-ES" sz="1600" dirty="0">
              <a:solidFill>
                <a:srgbClr val="321935"/>
              </a:solidFill>
              <a:latin typeface="Arial Narrow" pitchFamily="34" charset="0"/>
            </a:endParaRPr>
          </a:p>
        </p:txBody>
      </p:sp>
      <p:cxnSp>
        <p:nvCxnSpPr>
          <p:cNvPr id="19" name="18 Conector recto de flecha"/>
          <p:cNvCxnSpPr>
            <a:stCxn id="20" idx="0"/>
          </p:cNvCxnSpPr>
          <p:nvPr/>
        </p:nvCxnSpPr>
        <p:spPr>
          <a:xfrm flipH="1" flipV="1">
            <a:off x="3635895" y="5020613"/>
            <a:ext cx="342039" cy="653995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squina doblada"/>
          <p:cNvSpPr/>
          <p:nvPr/>
        </p:nvSpPr>
        <p:spPr>
          <a:xfrm>
            <a:off x="3239852" y="5674608"/>
            <a:ext cx="1476164" cy="384201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URL del servicio</a:t>
            </a:r>
          </a:p>
        </p:txBody>
      </p:sp>
      <p:cxnSp>
        <p:nvCxnSpPr>
          <p:cNvPr id="24" name="23 Conector recto de flecha"/>
          <p:cNvCxnSpPr>
            <a:stCxn id="25" idx="0"/>
          </p:cNvCxnSpPr>
          <p:nvPr/>
        </p:nvCxnSpPr>
        <p:spPr>
          <a:xfrm flipH="1" flipV="1">
            <a:off x="5319226" y="4797152"/>
            <a:ext cx="458908" cy="877456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squina doblada"/>
          <p:cNvSpPr/>
          <p:nvPr/>
        </p:nvSpPr>
        <p:spPr>
          <a:xfrm>
            <a:off x="4932040" y="5674608"/>
            <a:ext cx="1692188" cy="384201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Clase del servicio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10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7776864" cy="936104"/>
          </a:xfrm>
        </p:spPr>
        <p:txBody>
          <a:bodyPr>
            <a:noAutofit/>
          </a:bodyPr>
          <a:lstStyle/>
          <a:p>
            <a:r>
              <a:rPr lang="es-ES" sz="1600" dirty="0" smtClean="0"/>
              <a:t>Para utilizar JAX-WS, se debe además declarar sólo una vez para todos los servicios el </a:t>
            </a:r>
            <a:r>
              <a:rPr lang="es-ES" sz="1600" dirty="0" err="1" smtClean="0"/>
              <a:t>Listener</a:t>
            </a:r>
            <a:r>
              <a:rPr lang="es-ES" sz="1600" dirty="0" smtClean="0"/>
              <a:t> y el </a:t>
            </a:r>
            <a:r>
              <a:rPr lang="es-ES" sz="1600" dirty="0" err="1" smtClean="0"/>
              <a:t>Servlet</a:t>
            </a:r>
            <a:r>
              <a:rPr lang="es-ES" sz="1600" dirty="0" smtClean="0"/>
              <a:t> para el manejo de las URL, en web.xml. Si se utiliza un servidor que soporta </a:t>
            </a:r>
            <a:r>
              <a:rPr lang="es-ES" sz="1600" dirty="0" err="1" smtClean="0"/>
              <a:t>Servlet</a:t>
            </a:r>
            <a:r>
              <a:rPr lang="es-ES" sz="1600" dirty="0" smtClean="0"/>
              <a:t> 3.0 (Java EE 6), esto no es necesario, aunque conviene colocarlo por compatibilidad. La nomenclatura es la siguiente: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37243" y="3345373"/>
            <a:ext cx="744712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listener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listener-class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com.sun.xml.ws.transport.http.servlet.WSServletContextListener</a:t>
            </a:r>
            <a:endParaRPr lang="es-E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listener-class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listener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servlet-name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JaxWsServlet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servlet-name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servlet-class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/>
              </a:rPr>
              <a:t>com.sun.xml.ws.transport.http.servlet.WSServlet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servlet-class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load-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on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-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startup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load-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on</a:t>
            </a:r>
            <a:r>
              <a:rPr lang="es-ES" sz="1400" dirty="0">
                <a:solidFill>
                  <a:srgbClr val="3F7F7F"/>
                </a:solidFill>
                <a:latin typeface="Courier New"/>
              </a:rPr>
              <a:t>-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startup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servlet-mapping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servlet-name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JaxWsServlet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servlet-name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url-pattern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service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/*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url-pattern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400" dirty="0" err="1">
                <a:solidFill>
                  <a:srgbClr val="3F7F7F"/>
                </a:solidFill>
                <a:latin typeface="Courier New"/>
              </a:rPr>
              <a:t>servlet-mapping</a:t>
            </a:r>
            <a:r>
              <a:rPr lang="es-ES" sz="1400" dirty="0">
                <a:solidFill>
                  <a:srgbClr val="008080"/>
                </a:solidFill>
                <a:latin typeface="Courier New"/>
              </a:rPr>
              <a:t>&gt;</a:t>
            </a:r>
            <a:endParaRPr lang="es-ES" sz="1400" dirty="0"/>
          </a:p>
        </p:txBody>
      </p:sp>
      <p:sp>
        <p:nvSpPr>
          <p:cNvPr id="7" name="6 Esquina doblada"/>
          <p:cNvSpPr/>
          <p:nvPr/>
        </p:nvSpPr>
        <p:spPr>
          <a:xfrm>
            <a:off x="5796135" y="5944065"/>
            <a:ext cx="2736305" cy="653287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"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service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" debe corresponder con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url-pattern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de sun-jaxws.xml. </a:t>
            </a:r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flipH="1">
            <a:off x="4788024" y="6270709"/>
            <a:ext cx="1008111" cy="0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29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b="1" dirty="0">
                <a:solidFill>
                  <a:srgbClr val="960F68"/>
                </a:solidFill>
              </a:rPr>
              <a:t>JAX-WS</a:t>
            </a:r>
            <a:r>
              <a:rPr lang="es-ES" sz="1800" dirty="0"/>
              <a:t> (</a:t>
            </a:r>
            <a:r>
              <a:rPr lang="es-ES" sz="1800" dirty="0">
                <a:solidFill>
                  <a:srgbClr val="960F68"/>
                </a:solidFill>
              </a:rPr>
              <a:t>J</a:t>
            </a:r>
            <a:r>
              <a:rPr lang="es-ES" sz="1800" dirty="0"/>
              <a:t>ava </a:t>
            </a:r>
            <a:r>
              <a:rPr lang="es-ES" sz="1800" dirty="0">
                <a:solidFill>
                  <a:srgbClr val="960F68"/>
                </a:solidFill>
              </a:rPr>
              <a:t>A</a:t>
            </a:r>
            <a:r>
              <a:rPr lang="es-ES" sz="1800" dirty="0"/>
              <a:t>PI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>
                <a:solidFill>
                  <a:srgbClr val="960F68"/>
                </a:solidFill>
              </a:rPr>
              <a:t>X</a:t>
            </a:r>
            <a:r>
              <a:rPr lang="es-ES" sz="1800" dirty="0"/>
              <a:t>ML </a:t>
            </a:r>
            <a:r>
              <a:rPr lang="es-ES" sz="1800" dirty="0">
                <a:solidFill>
                  <a:srgbClr val="960F68"/>
                </a:solidFill>
              </a:rPr>
              <a:t>W</a:t>
            </a:r>
            <a:r>
              <a:rPr lang="es-ES" sz="1800" dirty="0"/>
              <a:t>eb </a:t>
            </a:r>
            <a:r>
              <a:rPr lang="es-ES" sz="1800" dirty="0" err="1">
                <a:solidFill>
                  <a:srgbClr val="960F68"/>
                </a:solidFill>
              </a:rPr>
              <a:t>S</a:t>
            </a:r>
            <a:r>
              <a:rPr lang="es-ES" sz="1800" dirty="0" err="1"/>
              <a:t>ervices</a:t>
            </a:r>
            <a:r>
              <a:rPr lang="es-ES" sz="1800" dirty="0"/>
              <a:t>)</a:t>
            </a:r>
            <a:r>
              <a:rPr lang="fr-FR" sz="1800" dirty="0" smtClean="0"/>
              <a:t>:</a:t>
            </a:r>
            <a:r>
              <a:rPr lang="es-ES" sz="1800" dirty="0" smtClean="0"/>
              <a:t>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 un </a:t>
            </a:r>
            <a:r>
              <a:rPr lang="es-ES" sz="1800" dirty="0" smtClean="0">
                <a:solidFill>
                  <a:srgbClr val="960F68"/>
                </a:solidFill>
              </a:rPr>
              <a:t>estándar Java EE</a:t>
            </a:r>
            <a:r>
              <a:rPr lang="es-ES" sz="1800" dirty="0" smtClean="0"/>
              <a:t>, presente desde la versión 5.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Es decir, JAX-WS </a:t>
            </a:r>
            <a:r>
              <a:rPr lang="es-ES" sz="1800" dirty="0" smtClean="0">
                <a:solidFill>
                  <a:srgbClr val="960F68"/>
                </a:solidFill>
              </a:rPr>
              <a:t>no es un </a:t>
            </a:r>
            <a:r>
              <a:rPr lang="es-ES" sz="1800" dirty="0" err="1" smtClean="0">
                <a:solidFill>
                  <a:srgbClr val="960F68"/>
                </a:solidFill>
              </a:rPr>
              <a:t>framework</a:t>
            </a:r>
            <a:r>
              <a:rPr lang="es-ES" sz="1800" dirty="0" smtClean="0">
                <a:solidFill>
                  <a:srgbClr val="960F68"/>
                </a:solidFill>
              </a:rPr>
              <a:t> como tal</a:t>
            </a:r>
            <a:r>
              <a:rPr lang="es-ES" sz="1800" dirty="0" smtClean="0"/>
              <a:t>. Cada servidor de aplicaciones lo implementa, y también existe una "Reference </a:t>
            </a:r>
            <a:r>
              <a:rPr lang="es-ES" sz="1800" dirty="0" err="1" smtClean="0"/>
              <a:t>Implementation</a:t>
            </a:r>
            <a:r>
              <a:rPr lang="es-ES" sz="1800" dirty="0" smtClean="0"/>
              <a:t>", llamada JAX-WS RI, como parte del proyecto "</a:t>
            </a:r>
            <a:r>
              <a:rPr lang="es-ES" sz="1800" dirty="0" err="1" smtClean="0"/>
              <a:t>GlassFish</a:t>
            </a:r>
            <a:r>
              <a:rPr lang="es-ES" sz="1800" dirty="0" smtClean="0"/>
              <a:t> Metro". Esta es la implementación utilizada en los ejercicios.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Utiliza anotaciones de Java 5 para facilitar el desarrollo y despliegue, tanto del lado servidor como del lado cliente.</a:t>
            </a:r>
            <a:endParaRPr lang="es-ES" sz="1800" dirty="0" smtClean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JAX-WS RI </a:t>
            </a:r>
            <a:r>
              <a:rPr lang="es-ES" sz="1800" dirty="0"/>
              <a:t>contiene tanto las librerías como las herramientas de generación de código.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 con JAX-WS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el estándar JAX-WS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22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Después de la publicación: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Iniciar el servidor. En el caso de JAX-WS, no hay una URL genérica que publique la lista de servicios. Por lo tanto, hay que abrir directamente la URL</a:t>
            </a:r>
            <a:r>
              <a:rPr lang="es-ES" sz="1600" dirty="0"/>
              <a:t> </a:t>
            </a:r>
            <a:r>
              <a:rPr lang="es-ES" sz="1600" dirty="0" smtClean="0"/>
              <a:t>del WSDL del servicio:</a:t>
            </a:r>
          </a:p>
          <a:p>
            <a:endParaRPr lang="es-ES" sz="2100" dirty="0" smtClean="0"/>
          </a:p>
          <a:p>
            <a:pPr algn="ctr"/>
            <a:r>
              <a:rPr lang="es-ES" sz="1800" b="1" dirty="0">
                <a:latin typeface="Courier New" pitchFamily="49" charset="0"/>
                <a:cs typeface="Courier New" pitchFamily="49" charset="0"/>
              </a:rPr>
              <a:t>http://localhost:8080/cp-jaxws-server/service/IssueWS?wsdl</a:t>
            </a:r>
            <a:endParaRPr lang="es-ES" sz="21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Esto muestra </a:t>
            </a:r>
            <a:r>
              <a:rPr lang="es-ES" sz="1600" dirty="0"/>
              <a:t>el WSDL del servicio, el cual tiene los detalles de la implementación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Obsérvese que JAX-WS no coloca los detalles del XSD en el WSDL, sino que utiliza un XSD externo, importado desde el </a:t>
            </a:r>
            <a:r>
              <a:rPr lang="es-ES" sz="1600" dirty="0" err="1" smtClean="0"/>
              <a:t>schema</a:t>
            </a:r>
            <a:r>
              <a:rPr lang="es-ES" sz="1600" dirty="0" smtClean="0"/>
              <a:t> de la parte "</a:t>
            </a:r>
            <a:r>
              <a:rPr lang="es-ES" sz="1600" dirty="0" err="1" smtClean="0"/>
              <a:t>types</a:t>
            </a:r>
            <a:r>
              <a:rPr lang="es-ES" sz="1600" dirty="0" smtClean="0"/>
              <a:t>" del WSDL. La URL del XSD es:</a:t>
            </a:r>
          </a:p>
          <a:p>
            <a:endParaRPr lang="es-ES" sz="1600" dirty="0" smtClean="0"/>
          </a:p>
          <a:p>
            <a:r>
              <a:rPr lang="es-ES" sz="1800" b="1" dirty="0">
                <a:latin typeface="Courier New" pitchFamily="49" charset="0"/>
                <a:cs typeface="Courier New" pitchFamily="49" charset="0"/>
              </a:rPr>
              <a:t>http://localhost:8080/cp-jaxws-server/service/IssueWS?xsd=1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0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Para probar el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 se utiliza la herramienta SOAP-UI, al igual que el ejercicio anterior. Se pide lo siguiente: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Abrir SOAP-UI, y crear un nuevo proyecto llamado "</a:t>
            </a:r>
            <a:r>
              <a:rPr lang="es-ES" sz="1600" dirty="0" err="1" smtClean="0"/>
              <a:t>cp-jaxws-client</a:t>
            </a:r>
            <a:r>
              <a:rPr lang="es-ES" sz="1600" dirty="0" smtClean="0"/>
              <a:t>".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Colocar la URL del WSDL del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 implementado.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Abrir el elemento "</a:t>
            </a:r>
            <a:r>
              <a:rPr lang="es-ES" sz="1600" dirty="0" err="1" smtClean="0"/>
              <a:t>Request</a:t>
            </a:r>
            <a:r>
              <a:rPr lang="es-ES" sz="1600" dirty="0" smtClean="0"/>
              <a:t> 1", que genera un mensaje XML en formato SOAP con los datos a enviar al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77072"/>
            <a:ext cx="5390024" cy="266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99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Colocar en el campo </a:t>
            </a:r>
            <a:r>
              <a:rPr lang="es-ES" sz="1600" dirty="0" err="1" smtClean="0"/>
              <a:t>scopeName</a:t>
            </a:r>
            <a:r>
              <a:rPr lang="es-ES" sz="1600" dirty="0" smtClean="0"/>
              <a:t> el valor "</a:t>
            </a:r>
            <a:r>
              <a:rPr lang="es-ES" sz="1600" dirty="0" err="1" smtClean="0"/>
              <a:t>Prod</a:t>
            </a:r>
            <a:r>
              <a:rPr lang="es-ES" sz="1600" dirty="0" smtClean="0"/>
              <a:t>":</a:t>
            </a: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Enviar el mensaje y obtener la respuesta:</a:t>
            </a: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7" name="6 Esquina doblada"/>
          <p:cNvSpPr/>
          <p:nvPr/>
        </p:nvSpPr>
        <p:spPr>
          <a:xfrm>
            <a:off x="6156176" y="3933056"/>
            <a:ext cx="2736304" cy="216024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Si se recibe un response con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success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en "true", la ejecución es exitosa. En la base de datos existen dos registros que cumplen el criterio. Se puede comprobar en la base de datos, tabla T_ISSUE_SCOPES y T_ISSUE_TYPES.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5" y="3212976"/>
            <a:ext cx="5332961" cy="330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09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Resumen del ejercicio: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Utilizar proyecto con Spring y JAX-WS.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A partir de una definición de servicio dado su WSDL, generar las clases que lo publican, </a:t>
            </a:r>
            <a:r>
              <a:rPr lang="es-ES" sz="1800" dirty="0"/>
              <a:t>utilizando la herramienta </a:t>
            </a:r>
            <a:r>
              <a:rPr lang="es-ES" sz="1800" dirty="0" err="1"/>
              <a:t>wsimport</a:t>
            </a:r>
            <a:r>
              <a:rPr lang="es-ES" sz="1800" dirty="0"/>
              <a:t>.</a:t>
            </a:r>
            <a:endParaRPr lang="es-ES" sz="18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Completar la implementación del servicio, utilizando la clase de negocio configurada en Spring. </a:t>
            </a:r>
            <a:endParaRPr lang="es-ES" sz="18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Probar el servicio utilizando la herramienta SOAP-UI.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</a:t>
            </a:r>
            <a:r>
              <a:rPr lang="es-ES" dirty="0" smtClean="0"/>
              <a:t>JAX-WS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JAX-WS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190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320480"/>
          </a:xfrm>
        </p:spPr>
        <p:txBody>
          <a:bodyPr>
            <a:noAutofit/>
          </a:bodyPr>
          <a:lstStyle/>
          <a:p>
            <a:r>
              <a:rPr lang="es-ES" sz="1600" dirty="0" smtClean="0"/>
              <a:t>A continuación, se publica un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 a partir de la definición dada por un WSDL, es decir, la opción Top Down. Se utiliza el mismo servicio que los ejercicios anteriores.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El WSDL ya está construido, y se encuentra en el proyecto </a:t>
            </a:r>
            <a:r>
              <a:rPr lang="es-ES" sz="1600" dirty="0" err="1" smtClean="0"/>
              <a:t>cp-spring-logic</a:t>
            </a:r>
            <a:r>
              <a:rPr lang="es-ES" sz="1600" dirty="0" smtClean="0"/>
              <a:t>, en: </a:t>
            </a:r>
            <a:endParaRPr lang="es-ES" sz="1600" dirty="0"/>
          </a:p>
          <a:p>
            <a:pPr>
              <a:buClr>
                <a:srgbClr val="960F68"/>
              </a:buClr>
            </a:pPr>
            <a:r>
              <a:rPr lang="es-ES" sz="1600" dirty="0" smtClean="0"/>
              <a:t>	</a:t>
            </a:r>
            <a:r>
              <a:rPr lang="es-ES" sz="1600" dirty="0" err="1" smtClean="0"/>
              <a:t>src</a:t>
            </a:r>
            <a:r>
              <a:rPr lang="es-ES" sz="1600" dirty="0" smtClean="0"/>
              <a:t>/</a:t>
            </a:r>
            <a:r>
              <a:rPr lang="es-ES" sz="1600" dirty="0" err="1" smtClean="0"/>
              <a:t>main</a:t>
            </a:r>
            <a:r>
              <a:rPr lang="es-ES" sz="1600" dirty="0" smtClean="0"/>
              <a:t>/</a:t>
            </a:r>
            <a:r>
              <a:rPr lang="es-ES" sz="1600" dirty="0" err="1" smtClean="0"/>
              <a:t>wsdl</a:t>
            </a:r>
            <a:r>
              <a:rPr lang="es-ES" sz="1600" dirty="0" smtClean="0"/>
              <a:t>/</a:t>
            </a:r>
            <a:r>
              <a:rPr lang="es-ES" sz="1600" dirty="0" err="1" smtClean="0"/>
              <a:t>IssueSimpleWS.wsdl</a:t>
            </a: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Según se observa en el WSDL, el servicio recibe el código de "</a:t>
            </a:r>
            <a:r>
              <a:rPr lang="es-ES" sz="1600" dirty="0" err="1" smtClean="0"/>
              <a:t>importance</a:t>
            </a:r>
            <a:r>
              <a:rPr lang="es-ES" sz="1600" dirty="0" smtClean="0"/>
              <a:t>" y retorna su descripción.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Internamente define un "</a:t>
            </a:r>
            <a:r>
              <a:rPr lang="es-ES" sz="1600" dirty="0" err="1" smtClean="0"/>
              <a:t>simpleType</a:t>
            </a:r>
            <a:r>
              <a:rPr lang="es-ES" sz="1600" dirty="0" smtClean="0"/>
              <a:t>" llamado "</a:t>
            </a:r>
            <a:r>
              <a:rPr lang="es-ES" sz="1600" dirty="0" err="1" smtClean="0"/>
              <a:t>Importance</a:t>
            </a:r>
            <a:r>
              <a:rPr lang="es-ES" sz="1600" dirty="0" smtClean="0"/>
              <a:t>", asociado a un </a:t>
            </a:r>
            <a:r>
              <a:rPr lang="es-ES" sz="1600" dirty="0" err="1" smtClean="0"/>
              <a:t>string</a:t>
            </a:r>
            <a:r>
              <a:rPr lang="es-ES" sz="1600" dirty="0" smtClean="0"/>
              <a:t>, con un conjunto de valores posibles: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Como se genera código desde el WSDL, para evitar que se junte con el del proyecto, se pide crear en el proyecto </a:t>
            </a:r>
            <a:r>
              <a:rPr lang="es-ES" sz="1600" dirty="0" err="1" smtClean="0"/>
              <a:t>cp</a:t>
            </a:r>
            <a:r>
              <a:rPr lang="es-ES" sz="1600" dirty="0" smtClean="0"/>
              <a:t>-</a:t>
            </a:r>
            <a:r>
              <a:rPr lang="es-ES" sz="1600" dirty="0" err="1" smtClean="0"/>
              <a:t>jaxws</a:t>
            </a:r>
            <a:r>
              <a:rPr lang="es-ES" sz="1600" dirty="0" smtClean="0"/>
              <a:t>-server la carpeta </a:t>
            </a:r>
            <a:r>
              <a:rPr lang="es-ES" sz="1600" b="1" dirty="0" err="1" smtClean="0">
                <a:solidFill>
                  <a:srgbClr val="960F68"/>
                </a:solidFill>
              </a:rPr>
              <a:t>src</a:t>
            </a:r>
            <a:r>
              <a:rPr lang="es-ES" sz="1600" b="1" dirty="0" smtClean="0">
                <a:solidFill>
                  <a:srgbClr val="960F68"/>
                </a:solidFill>
              </a:rPr>
              <a:t>/</a:t>
            </a:r>
            <a:r>
              <a:rPr lang="es-ES" sz="1600" b="1" dirty="0" err="1" smtClean="0">
                <a:solidFill>
                  <a:srgbClr val="960F68"/>
                </a:solidFill>
              </a:rPr>
              <a:t>main</a:t>
            </a:r>
            <a:r>
              <a:rPr lang="es-ES" sz="1600" b="1" dirty="0" smtClean="0">
                <a:solidFill>
                  <a:srgbClr val="960F68"/>
                </a:solidFill>
              </a:rPr>
              <a:t>/java-</a:t>
            </a:r>
            <a:r>
              <a:rPr lang="es-ES" sz="1600" b="1" dirty="0" err="1" smtClean="0">
                <a:solidFill>
                  <a:srgbClr val="960F68"/>
                </a:solidFill>
              </a:rPr>
              <a:t>ws</a:t>
            </a:r>
            <a:r>
              <a:rPr lang="es-ES" sz="1600" dirty="0" smtClean="0"/>
              <a:t>, y asociarla al </a:t>
            </a:r>
            <a:r>
              <a:rPr lang="es-ES" sz="1600" dirty="0" smtClean="0">
                <a:solidFill>
                  <a:srgbClr val="960F68"/>
                </a:solidFill>
              </a:rPr>
              <a:t>código fuente </a:t>
            </a:r>
            <a:r>
              <a:rPr lang="es-ES" sz="1600" dirty="0" smtClean="0"/>
              <a:t>del proyecto.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5-2: Publicación Top Down de 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55576" y="4492277"/>
            <a:ext cx="36004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simpleType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2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200" i="1" dirty="0" err="1">
                <a:solidFill>
                  <a:srgbClr val="2A00FF"/>
                </a:solidFill>
                <a:latin typeface="Courier New"/>
              </a:rPr>
              <a:t>Importance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restriction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200" dirty="0">
                <a:solidFill>
                  <a:srgbClr val="7F007F"/>
                </a:solidFill>
                <a:latin typeface="Courier New"/>
              </a:rPr>
              <a:t>base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200" i="1" dirty="0" err="1">
                <a:solidFill>
                  <a:srgbClr val="2A00FF"/>
                </a:solidFill>
                <a:latin typeface="Courier New"/>
              </a:rPr>
              <a:t>xsd:string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enumeration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200" dirty="0" err="1">
                <a:solidFill>
                  <a:srgbClr val="7F007F"/>
                </a:solidFill>
                <a:latin typeface="Courier New"/>
              </a:rPr>
              <a:t>value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"CRITICAL" 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enumeration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200" dirty="0" err="1">
                <a:solidFill>
                  <a:srgbClr val="7F007F"/>
                </a:solidFill>
                <a:latin typeface="Courier New"/>
              </a:rPr>
              <a:t>value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"MAJOR" 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enumeration</a:t>
            </a:r>
            <a:r>
              <a:rPr lang="es-ES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200" dirty="0" err="1">
                <a:solidFill>
                  <a:srgbClr val="7F007F"/>
                </a:solidFill>
                <a:latin typeface="Courier New"/>
              </a:rPr>
              <a:t>value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200" i="1" dirty="0">
                <a:solidFill>
                  <a:srgbClr val="2A00FF"/>
                </a:solidFill>
                <a:latin typeface="Courier New"/>
              </a:rPr>
              <a:t>"LOW" </a:t>
            </a:r>
            <a:r>
              <a:rPr lang="es-E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restriction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s-E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s-ES" sz="1200" dirty="0" err="1">
                <a:solidFill>
                  <a:srgbClr val="3F7F7F"/>
                </a:solidFill>
                <a:latin typeface="Courier New"/>
              </a:rPr>
              <a:t>simpleType</a:t>
            </a:r>
            <a:r>
              <a:rPr lang="es-ES" sz="12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7" name="6 Esquina doblada"/>
          <p:cNvSpPr/>
          <p:nvPr/>
        </p:nvSpPr>
        <p:spPr>
          <a:xfrm>
            <a:off x="4499992" y="4739367"/>
            <a:ext cx="3528392" cy="890814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Esto equivale a un "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enum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". JAX-WS maneja este tipo de objetos, como se ve más adelante en el código generado.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3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Generación de código de objetos JAXB: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El servicio que se quiere publicar utiliza JAXB para la conversión bidireccional desde Java a XML. En este caso, se deben generar las clases desde el WSDL, o caso Top Down, para lo cual se utiliza la herramienta </a:t>
            </a:r>
            <a:r>
              <a:rPr lang="es-ES" sz="1600" b="1" dirty="0" err="1" smtClean="0">
                <a:solidFill>
                  <a:srgbClr val="960F68"/>
                </a:solidFill>
              </a:rPr>
              <a:t>wsimport</a:t>
            </a:r>
            <a:r>
              <a:rPr lang="es-ES" sz="1600" dirty="0" smtClean="0"/>
              <a:t>.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</a:rPr>
              <a:t>Como se genera código fuente, para evitar que se junte con el del proyecto, se </a:t>
            </a:r>
            <a:r>
              <a:rPr lang="es-ES" sz="1600" dirty="0" smtClean="0">
                <a:solidFill>
                  <a:srgbClr val="737373"/>
                </a:solidFill>
              </a:rPr>
              <a:t>utiliza </a:t>
            </a:r>
            <a:r>
              <a:rPr lang="es-ES" sz="1600" dirty="0">
                <a:solidFill>
                  <a:srgbClr val="737373"/>
                </a:solidFill>
              </a:rPr>
              <a:t>la carpeta </a:t>
            </a:r>
            <a:r>
              <a:rPr lang="es-ES" sz="1600" b="1" dirty="0" err="1">
                <a:solidFill>
                  <a:srgbClr val="960F68"/>
                </a:solidFill>
              </a:rPr>
              <a:t>src</a:t>
            </a:r>
            <a:r>
              <a:rPr lang="es-ES" sz="1600" b="1" dirty="0">
                <a:solidFill>
                  <a:srgbClr val="960F68"/>
                </a:solidFill>
              </a:rPr>
              <a:t>/</a:t>
            </a:r>
            <a:r>
              <a:rPr lang="es-ES" sz="1600" b="1" dirty="0" err="1">
                <a:solidFill>
                  <a:srgbClr val="960F68"/>
                </a:solidFill>
              </a:rPr>
              <a:t>main</a:t>
            </a:r>
            <a:r>
              <a:rPr lang="es-ES" sz="1600" b="1" dirty="0">
                <a:solidFill>
                  <a:srgbClr val="960F68"/>
                </a:solidFill>
              </a:rPr>
              <a:t>/java-</a:t>
            </a:r>
            <a:r>
              <a:rPr lang="es-ES" sz="1600" b="1" dirty="0" err="1">
                <a:solidFill>
                  <a:srgbClr val="960F68"/>
                </a:solidFill>
              </a:rPr>
              <a:t>ws</a:t>
            </a:r>
            <a:r>
              <a:rPr lang="es-ES" sz="1600" dirty="0" smtClean="0">
                <a:solidFill>
                  <a:srgbClr val="737373"/>
                </a:solidFill>
              </a:rPr>
              <a:t>, al igual que el ejercicio con </a:t>
            </a:r>
            <a:r>
              <a:rPr lang="es-ES" sz="1600" dirty="0" err="1" smtClean="0">
                <a:solidFill>
                  <a:srgbClr val="737373"/>
                </a:solidFill>
              </a:rPr>
              <a:t>Bottom</a:t>
            </a:r>
            <a:r>
              <a:rPr lang="es-ES" sz="1600" dirty="0" smtClean="0">
                <a:solidFill>
                  <a:srgbClr val="737373"/>
                </a:solidFill>
              </a:rPr>
              <a:t> Up.</a:t>
            </a: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la raíz de </a:t>
            </a:r>
            <a:r>
              <a:rPr lang="es-ES" sz="1600" dirty="0" err="1" smtClean="0"/>
              <a:t>cp</a:t>
            </a:r>
            <a:r>
              <a:rPr lang="es-ES" sz="1600" dirty="0" smtClean="0"/>
              <a:t>-</a:t>
            </a:r>
            <a:r>
              <a:rPr lang="es-ES" sz="1600" dirty="0" err="1" smtClean="0"/>
              <a:t>jaxws</a:t>
            </a:r>
            <a:r>
              <a:rPr lang="es-ES" sz="1600" dirty="0" smtClean="0"/>
              <a:t>-server, completar el script gen-ws-server-jaxws-top-down.cmd</a:t>
            </a:r>
            <a:r>
              <a:rPr lang="es-ES" sz="1600" dirty="0"/>
              <a:t>, </a:t>
            </a:r>
            <a:r>
              <a:rPr lang="es-ES" sz="1600" dirty="0" smtClean="0"/>
              <a:t>que utiliza la herramienta </a:t>
            </a:r>
            <a:r>
              <a:rPr lang="es-ES" sz="1600" dirty="0" err="1" smtClean="0"/>
              <a:t>wsimport</a:t>
            </a:r>
            <a:r>
              <a:rPr lang="es-ES" sz="1600" dirty="0" smtClean="0"/>
              <a:t>, con las siguientes consideraciones: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define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variable JAXWS_HOME,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 la ruta donde está instalado. La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herramienta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wsimport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se ejecuta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 la carpeta 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bin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de dicha ruta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define variable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JAVA_HOME, utilizada internamente por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wsimport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regenera el directorio donde quedan temporalmente los archivos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generados, en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target\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generated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jaxws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Si la salida a internet es por 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proxy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se define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WSIMPORT_OPTS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 la configuración de servidor y puerto.</a:t>
            </a:r>
            <a:endParaRPr lang="es-ES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4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Configuración de la herramienta de generación: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Si se abre una ventana de comandos en C:\BpE\jaxws-ri-2.2.7\bin, y se ejecuta: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s-E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wsimport</a:t>
            </a:r>
            <a:r>
              <a:rPr lang="es-E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Xendorsed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</a:t>
            </a: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71463" lvl="1" indent="0">
              <a:buNone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pueden ver las opciones que ofrece el comando. El parámetro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Xendorsed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agrega por compatibilidad, porque JDK 1.6 incluye JAX-WS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2.1.</a:t>
            </a: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Se pide agregar a la línea de comandos las siguientes configuraciones: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Xendorsed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 compatibilidad con JAX-WS 2.2 desde JDK 1.6.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Directorio de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código generado: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target\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generated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jaxws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Directorio de código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fuente generado: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\java-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Marcar que se conserven los archivos generados, con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puede utilizar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verbose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  ver mensajes del compilador de JAXB.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 final se coloca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la ruta relativa a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IssueSimpleWS.wsdl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indent="0">
              <a:buNone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..\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cp-spring-logic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wsdl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IssueSimpleWS.wsdl</a:t>
            </a:r>
            <a:endParaRPr lang="es-E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0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827" y="2972366"/>
            <a:ext cx="3255763" cy="339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08" y="2852936"/>
            <a:ext cx="2979653" cy="380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Una vez configurado el script, ejecutarlo. Se deberían crear los siguientes archivos:</a:t>
            </a:r>
            <a:endParaRPr lang="es-ES" sz="21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0" name="39 Cerrar llave"/>
          <p:cNvSpPr/>
          <p:nvPr/>
        </p:nvSpPr>
        <p:spPr>
          <a:xfrm flipH="1">
            <a:off x="1686669" y="4669684"/>
            <a:ext cx="365049" cy="1351603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errar llave"/>
          <p:cNvSpPr/>
          <p:nvPr/>
        </p:nvSpPr>
        <p:spPr>
          <a:xfrm flipH="1">
            <a:off x="5677373" y="4954485"/>
            <a:ext cx="365049" cy="1392420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squina doblada"/>
          <p:cNvSpPr/>
          <p:nvPr/>
        </p:nvSpPr>
        <p:spPr>
          <a:xfrm>
            <a:off x="6516216" y="2978186"/>
            <a:ext cx="2304256" cy="138691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Nota: Las compiladas se generan por restricciones de la herramienta, pero no se utilizan, ya que el proyecto compila los fuentes.</a:t>
            </a:r>
          </a:p>
        </p:txBody>
      </p:sp>
      <p:sp>
        <p:nvSpPr>
          <p:cNvPr id="14" name="13 Esquina doblada"/>
          <p:cNvSpPr/>
          <p:nvPr/>
        </p:nvSpPr>
        <p:spPr>
          <a:xfrm>
            <a:off x="328230" y="4904054"/>
            <a:ext cx="1358439" cy="882862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Clases JAXB generadas desde el WSDL</a:t>
            </a:r>
          </a:p>
        </p:txBody>
      </p:sp>
      <p:sp>
        <p:nvSpPr>
          <p:cNvPr id="15" name="14 Esquina doblada"/>
          <p:cNvSpPr/>
          <p:nvPr/>
        </p:nvSpPr>
        <p:spPr>
          <a:xfrm>
            <a:off x="4597253" y="5455778"/>
            <a:ext cx="1080120" cy="371331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Compiladas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2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/>
              <a:t>Implementación del servicio: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La herramienta </a:t>
            </a:r>
            <a:r>
              <a:rPr lang="es-ES" sz="1600" dirty="0" err="1" smtClean="0"/>
              <a:t>wsimport</a:t>
            </a:r>
            <a:r>
              <a:rPr lang="es-ES" sz="1600" dirty="0" smtClean="0"/>
              <a:t> genera la interfaz del servicio a publicar, </a:t>
            </a:r>
            <a:r>
              <a:rPr lang="es-ES" sz="1600" dirty="0" err="1" smtClean="0"/>
              <a:t>IssueSimpleWS</a:t>
            </a:r>
            <a:r>
              <a:rPr lang="es-ES" sz="1600" dirty="0" smtClean="0"/>
              <a:t>, con las anotaciones respectivas. Declara el método </a:t>
            </a:r>
            <a:r>
              <a:rPr lang="es-ES" sz="1600" dirty="0" err="1"/>
              <a:t>importanceForType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La herramienta </a:t>
            </a:r>
            <a:r>
              <a:rPr lang="es-ES" sz="1600" dirty="0" err="1" smtClean="0"/>
              <a:t>wsimport</a:t>
            </a:r>
            <a:r>
              <a:rPr lang="es-ES" sz="1600" dirty="0" smtClean="0"/>
              <a:t> </a:t>
            </a:r>
            <a:r>
              <a:rPr lang="es-ES" sz="1600" b="1" dirty="0" smtClean="0">
                <a:solidFill>
                  <a:srgbClr val="960F68"/>
                </a:solidFill>
              </a:rPr>
              <a:t>no</a:t>
            </a:r>
            <a:r>
              <a:rPr lang="es-ES" sz="1600" dirty="0" smtClean="0"/>
              <a:t> genera la clase que implementa el servicio. Esta clase debe construirse, agregando la anotación @</a:t>
            </a:r>
            <a:r>
              <a:rPr lang="es-ES" sz="1600" dirty="0" err="1" smtClean="0"/>
              <a:t>WebService</a:t>
            </a:r>
            <a:r>
              <a:rPr lang="es-ES" sz="1600" dirty="0" smtClean="0"/>
              <a:t> y referenciando al </a:t>
            </a:r>
            <a:r>
              <a:rPr lang="es-ES" sz="1600" dirty="0" err="1" smtClean="0"/>
              <a:t>endpoint</a:t>
            </a:r>
            <a:r>
              <a:rPr lang="es-ES" sz="1600" dirty="0" smtClean="0"/>
              <a:t> interface.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Se </a:t>
            </a:r>
            <a:r>
              <a:rPr lang="es-ES" sz="1600" dirty="0"/>
              <a:t>pide </a:t>
            </a:r>
            <a:r>
              <a:rPr lang="es-ES" sz="1600" dirty="0" smtClean="0"/>
              <a:t>crear la clase </a:t>
            </a:r>
            <a:r>
              <a:rPr lang="es-ES" sz="1600" dirty="0" err="1" smtClean="0"/>
              <a:t>IssueSimpleWSImpl</a:t>
            </a:r>
            <a:r>
              <a:rPr lang="es-ES" sz="1600" dirty="0" smtClean="0"/>
              <a:t> (en </a:t>
            </a:r>
            <a:r>
              <a:rPr lang="es-ES" sz="1600" dirty="0" err="1" smtClean="0"/>
              <a:t>src</a:t>
            </a:r>
            <a:r>
              <a:rPr lang="es-ES" sz="1600" dirty="0" smtClean="0"/>
              <a:t>/</a:t>
            </a:r>
            <a:r>
              <a:rPr lang="es-ES" sz="1600" dirty="0" err="1" smtClean="0"/>
              <a:t>main</a:t>
            </a:r>
            <a:r>
              <a:rPr lang="es-ES" sz="1600" dirty="0" smtClean="0"/>
              <a:t>/</a:t>
            </a:r>
            <a:r>
              <a:rPr lang="es-ES" sz="1600" dirty="0" smtClean="0">
                <a:solidFill>
                  <a:srgbClr val="960F68"/>
                </a:solidFill>
              </a:rPr>
              <a:t>java</a:t>
            </a:r>
            <a:r>
              <a:rPr lang="es-ES" sz="1600" dirty="0" smtClean="0"/>
              <a:t>, no en java-</a:t>
            </a:r>
            <a:r>
              <a:rPr lang="es-ES" sz="1600" dirty="0" err="1" smtClean="0"/>
              <a:t>ws</a:t>
            </a:r>
            <a:r>
              <a:rPr lang="es-ES" sz="1600" dirty="0" smtClean="0"/>
              <a:t>) con la anotación que referencia a la interfaz:</a:t>
            </a:r>
          </a:p>
          <a:p>
            <a:pPr marL="285750" indent="-285750">
              <a:buClr>
                <a:srgbClr val="960F68"/>
              </a:buClr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Arial" pitchFamily="34" charset="0"/>
              <a:buChar char="•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Arial" pitchFamily="34" charset="0"/>
              <a:buChar char="•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Implementar en la clase </a:t>
            </a:r>
            <a:r>
              <a:rPr lang="es-ES" sz="1600" dirty="0"/>
              <a:t>el método </a:t>
            </a:r>
            <a:r>
              <a:rPr lang="es-ES" sz="1600" dirty="0" err="1"/>
              <a:t>importanceForType</a:t>
            </a:r>
            <a:r>
              <a:rPr lang="es-ES" sz="1600" dirty="0"/>
              <a:t>, utilizando la </a:t>
            </a:r>
            <a:r>
              <a:rPr lang="es-ES" sz="1600" dirty="0" smtClean="0"/>
              <a:t>funcionalidad provista por </a:t>
            </a:r>
            <a:r>
              <a:rPr lang="es-ES" sz="1600" dirty="0" err="1" smtClean="0"/>
              <a:t>IssueBS</a:t>
            </a:r>
            <a:r>
              <a:rPr lang="es-ES" sz="1600" dirty="0"/>
              <a:t>. Se puede reutilizar la del ejercicio de Axis</a:t>
            </a:r>
            <a:r>
              <a:rPr lang="es-E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27584" y="4509120"/>
            <a:ext cx="712879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s-ES" sz="1400" dirty="0" err="1">
                <a:solidFill>
                  <a:srgbClr val="646464"/>
                </a:solidFill>
                <a:latin typeface="Courier New"/>
              </a:rPr>
              <a:t>WebService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endpointInterface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urier New"/>
              </a:rPr>
              <a:t>com.everis.bpe.ws.IssueSimpleWS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IssueSimpleWSImpl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IssueSimpleWS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{ ... }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5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7776864" cy="648072"/>
          </a:xfrm>
        </p:spPr>
        <p:txBody>
          <a:bodyPr>
            <a:noAutofit/>
          </a:bodyPr>
          <a:lstStyle/>
          <a:p>
            <a:r>
              <a:rPr lang="es-ES" sz="1600" dirty="0" smtClean="0"/>
              <a:t>Para que el servicio sea registrado en JAX-WS RI, se debe agregar al archivo de configuración WEB-INF/sun-jaxws.xml: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39552" y="3030051"/>
            <a:ext cx="712879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s-ES" sz="1600" dirty="0" err="1">
                <a:solidFill>
                  <a:srgbClr val="3F7F7F"/>
                </a:solidFill>
                <a:latin typeface="Courier New"/>
              </a:rPr>
              <a:t>endpoint</a:t>
            </a:r>
            <a:r>
              <a:rPr lang="es-ES" sz="16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es-ES" sz="16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600" i="1" dirty="0" err="1">
                <a:solidFill>
                  <a:srgbClr val="2A00FF"/>
                </a:solidFill>
                <a:latin typeface="Courier New"/>
              </a:rPr>
              <a:t>IssueSimpleWS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s-ES" sz="1600" dirty="0">
                <a:latin typeface="Courier New"/>
              </a:rPr>
              <a:t>    </a:t>
            </a:r>
            <a:r>
              <a:rPr lang="es-ES" sz="1600" dirty="0" err="1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600" i="1" dirty="0" err="1">
                <a:solidFill>
                  <a:srgbClr val="2A00FF"/>
                </a:solidFill>
                <a:latin typeface="Courier New"/>
              </a:rPr>
              <a:t>com.everis.bpe.ws.IssueSimpleWSImpl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s-ES" sz="1600" dirty="0">
                <a:latin typeface="Courier New"/>
              </a:rPr>
              <a:t>    </a:t>
            </a:r>
            <a:r>
              <a:rPr lang="es-ES" sz="1600" dirty="0" err="1">
                <a:solidFill>
                  <a:srgbClr val="7F007F"/>
                </a:solidFill>
                <a:latin typeface="Courier New"/>
              </a:rPr>
              <a:t>url-pattern</a:t>
            </a:r>
            <a:r>
              <a:rPr lang="es-ES" sz="16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"/</a:t>
            </a:r>
            <a:r>
              <a:rPr lang="es-ES" sz="1600" i="1" dirty="0" err="1">
                <a:solidFill>
                  <a:srgbClr val="2A00FF"/>
                </a:solidFill>
                <a:latin typeface="Courier New"/>
              </a:rPr>
              <a:t>service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600" i="1" dirty="0" err="1">
                <a:solidFill>
                  <a:srgbClr val="2A00FF"/>
                </a:solidFill>
                <a:latin typeface="Courier New"/>
              </a:rPr>
              <a:t>IssueSimpleWS</a:t>
            </a:r>
            <a:r>
              <a:rPr lang="es-ES" sz="16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s-ES" sz="1600" i="1" dirty="0">
                <a:solidFill>
                  <a:srgbClr val="008080"/>
                </a:solidFill>
                <a:latin typeface="Courier New"/>
              </a:rPr>
              <a:t>/&gt;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57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fr-FR" sz="1800" dirty="0" smtClean="0"/>
              <a:t>Para </a:t>
            </a:r>
            <a:r>
              <a:rPr lang="fr-FR" sz="1800" dirty="0" err="1" smtClean="0"/>
              <a:t>publicar</a:t>
            </a:r>
            <a:r>
              <a:rPr lang="fr-FR" sz="1800" dirty="0" smtClean="0"/>
              <a:t> un Web Service con JAX-WS RI, se </a:t>
            </a:r>
            <a:r>
              <a:rPr lang="fr-FR" sz="1800" dirty="0" err="1" smtClean="0"/>
              <a:t>requiere</a:t>
            </a:r>
            <a:r>
              <a:rPr lang="fr-FR" sz="1800" dirty="0" smtClean="0"/>
              <a:t>:</a:t>
            </a:r>
            <a:r>
              <a:rPr lang="es-ES" sz="1800" dirty="0" smtClean="0"/>
              <a:t>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Tener una aplicación Web </a:t>
            </a:r>
            <a:r>
              <a:rPr lang="es-ES" sz="1800" baseline="30000" dirty="0" smtClean="0">
                <a:solidFill>
                  <a:schemeClr val="bg2"/>
                </a:solidFill>
              </a:rPr>
              <a:t>(1)</a:t>
            </a:r>
            <a:r>
              <a:rPr lang="es-ES" sz="1800" dirty="0" smtClean="0">
                <a:solidFill>
                  <a:schemeClr val="bg2"/>
                </a:solidFill>
              </a:rPr>
              <a:t>.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Agregar a la aplicación las librerías de JAX-WS RI, que incluyen la API, la implementación de referencia, la API e implementación de JAXB, y el compilador XJC, entre otras.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Declarar en el web.xml de la aplicación el </a:t>
            </a:r>
            <a:r>
              <a:rPr lang="es-ES" sz="1800" dirty="0" err="1" smtClean="0"/>
              <a:t>Listener</a:t>
            </a:r>
            <a:r>
              <a:rPr lang="es-ES" sz="1800" dirty="0" smtClean="0"/>
              <a:t> de JAX-WS, que lo inicializa, y el </a:t>
            </a:r>
            <a:r>
              <a:rPr lang="es-ES" sz="1800" dirty="0" err="1" smtClean="0"/>
              <a:t>Servlet</a:t>
            </a:r>
            <a:r>
              <a:rPr lang="es-ES" sz="1800" dirty="0" smtClean="0"/>
              <a:t> genérico de JAX-WS, que maneja la configuración y los mensajes SOAP de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 y response.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/>
          </a:p>
          <a:p>
            <a:pPr algn="just"/>
            <a:r>
              <a:rPr lang="es-ES" sz="1800" baseline="30000" dirty="0"/>
              <a:t>(1)</a:t>
            </a:r>
            <a:r>
              <a:rPr lang="es-ES" sz="1800" dirty="0" smtClean="0"/>
              <a:t> Nota: Si </a:t>
            </a:r>
            <a:r>
              <a:rPr lang="es-ES" sz="1800" dirty="0"/>
              <a:t>se utiliza JAX-WS en un servidor de </a:t>
            </a:r>
            <a:r>
              <a:rPr lang="es-ES" sz="1800" dirty="0" smtClean="0"/>
              <a:t>aplicaciones Java EE 5 o superior, </a:t>
            </a:r>
            <a:r>
              <a:rPr lang="es-ES" sz="1800" dirty="0"/>
              <a:t>también se puede publicar desde un módulo EJB 3</a:t>
            </a:r>
            <a:r>
              <a:rPr lang="es-ES" sz="1800" dirty="0" smtClean="0"/>
              <a:t>. En este caso, el propio servidor provee la implementación de JAX-WS, así que no es necesario agregar las librerías de RI.</a:t>
            </a:r>
            <a:endParaRPr lang="es-ES" sz="1800" dirty="0"/>
          </a:p>
          <a:p>
            <a:endParaRPr lang="es-E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 con </a:t>
            </a:r>
            <a:r>
              <a:rPr lang="es-ES" dirty="0"/>
              <a:t>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publicación del servicio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37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Manejo de </a:t>
            </a:r>
            <a:r>
              <a:rPr lang="es-ES" sz="1600" dirty="0" err="1" smtClean="0"/>
              <a:t>enum</a:t>
            </a:r>
            <a:r>
              <a:rPr lang="es-ES" sz="1600" dirty="0" smtClean="0"/>
              <a:t> en JAX-WS: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Abrir la clase generada </a:t>
            </a:r>
            <a:r>
              <a:rPr lang="es-ES" sz="1600" dirty="0" err="1" smtClean="0"/>
              <a:t>Importance</a:t>
            </a:r>
            <a:r>
              <a:rPr lang="es-ES" sz="1600" dirty="0" smtClean="0"/>
              <a:t>, asociada al "</a:t>
            </a:r>
            <a:r>
              <a:rPr lang="es-ES" sz="1600" dirty="0" err="1" smtClean="0"/>
              <a:t>simpleType</a:t>
            </a:r>
            <a:r>
              <a:rPr lang="es-ES" sz="1600" dirty="0" smtClean="0"/>
              <a:t>" de tipo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con valores predefinidos</a:t>
            </a:r>
            <a:r>
              <a:rPr lang="es-ES" sz="1600" dirty="0"/>
              <a:t>. Nótese que la clase generada asociada a </a:t>
            </a:r>
            <a:r>
              <a:rPr lang="es-ES" sz="1600" dirty="0" err="1"/>
              <a:t>Importance</a:t>
            </a:r>
            <a:r>
              <a:rPr lang="es-ES" sz="1600" dirty="0"/>
              <a:t> es un </a:t>
            </a:r>
            <a:r>
              <a:rPr lang="es-ES" sz="1600" dirty="0" err="1"/>
              <a:t>enum</a:t>
            </a:r>
            <a:r>
              <a:rPr lang="es-ES" sz="1600" dirty="0"/>
              <a:t> de Java 5, con anotaciones de </a:t>
            </a:r>
            <a:r>
              <a:rPr lang="es-ES" sz="1600" dirty="0" smtClean="0"/>
              <a:t>JAXB y métodos de compatibilidad.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85175" y="3429000"/>
            <a:ext cx="5759033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s-ES" sz="1400" dirty="0" err="1">
                <a:solidFill>
                  <a:srgbClr val="646464"/>
                </a:solidFill>
                <a:latin typeface="Courier New"/>
              </a:rPr>
              <a:t>XmlType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urier New"/>
              </a:rPr>
              <a:t>Importance</a:t>
            </a:r>
            <a:r>
              <a:rPr lang="es-E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s-ES" sz="14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es-ES" sz="1400" dirty="0" err="1">
                <a:solidFill>
                  <a:srgbClr val="646464"/>
                </a:solidFill>
                <a:latin typeface="Courier New"/>
              </a:rPr>
              <a:t>XmlEnum</a:t>
            </a:r>
            <a:endParaRPr lang="es-ES" sz="1400" dirty="0">
              <a:solidFill>
                <a:srgbClr val="646464"/>
              </a:solidFill>
              <a:latin typeface="Courier New"/>
            </a:endParaRPr>
          </a:p>
          <a:p>
            <a:r>
              <a:rPr lang="es-ES" sz="14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b="1" dirty="0" err="1">
                <a:solidFill>
                  <a:srgbClr val="7F0055"/>
                </a:solidFill>
                <a:latin typeface="Courier New"/>
              </a:rPr>
              <a:t>enum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/>
              </a:rPr>
              <a:t>Importance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s-ES" sz="1400" i="1" dirty="0" smtClean="0">
                <a:solidFill>
                  <a:srgbClr val="0000C0"/>
                </a:solidFill>
                <a:latin typeface="Courier New"/>
              </a:rPr>
              <a:t>    CRITICAL</a:t>
            </a:r>
            <a:r>
              <a:rPr lang="es-ES" sz="1400" i="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i="1" dirty="0">
                <a:solidFill>
                  <a:srgbClr val="0000C0"/>
                </a:solidFill>
                <a:latin typeface="Courier New"/>
              </a:rPr>
              <a:t>MAJOR</a:t>
            </a:r>
            <a:r>
              <a:rPr lang="es-ES" sz="1400" i="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i="1" dirty="0">
                <a:solidFill>
                  <a:srgbClr val="0000C0"/>
                </a:solidFill>
                <a:latin typeface="Courier New"/>
              </a:rPr>
              <a:t>LOW</a:t>
            </a:r>
            <a:r>
              <a:rPr lang="es-ES" sz="1400" i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s-ES" sz="1400" dirty="0"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/>
              </a:rPr>
              <a:t>value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s-ES" sz="1400" b="1" dirty="0" err="1">
                <a:solidFill>
                  <a:srgbClr val="7F0055"/>
                </a:solidFill>
                <a:latin typeface="Courier New"/>
              </a:rPr>
              <a:t>return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s-ES" sz="1400" dirty="0"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Importance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fromValue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(String v) {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s-ES" sz="1400" b="1" dirty="0" err="1">
                <a:solidFill>
                  <a:srgbClr val="7F0055"/>
                </a:solidFill>
                <a:latin typeface="Courier New"/>
              </a:rPr>
              <a:t>return</a:t>
            </a:r>
            <a:r>
              <a:rPr lang="es-E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400" b="1" i="1" dirty="0" err="1">
                <a:solidFill>
                  <a:srgbClr val="000000"/>
                </a:solidFill>
                <a:latin typeface="Courier New"/>
              </a:rPr>
              <a:t>valueOf</a:t>
            </a:r>
            <a:r>
              <a:rPr lang="es-ES" sz="1400" b="1" i="1" dirty="0">
                <a:solidFill>
                  <a:srgbClr val="000000"/>
                </a:solidFill>
                <a:latin typeface="Courier New"/>
              </a:rPr>
              <a:t>(v);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s-ES" sz="1400" dirty="0"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34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Para probar el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 se utiliza nuevamente SOAP-UI. Se pide lo siguiente: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Abrir SOAP-UI, y utilizar el proyecto llamado "</a:t>
            </a:r>
            <a:r>
              <a:rPr lang="es-ES" sz="1600" dirty="0" err="1" smtClean="0"/>
              <a:t>cp-jaxws-client</a:t>
            </a:r>
            <a:r>
              <a:rPr lang="es-ES" sz="1600" dirty="0" smtClean="0"/>
              <a:t>".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Sobre el proyecto, clic derecho, opción "</a:t>
            </a:r>
            <a:r>
              <a:rPr lang="es-ES" sz="1600" dirty="0" err="1" smtClean="0"/>
              <a:t>Add</a:t>
            </a:r>
            <a:r>
              <a:rPr lang="es-ES" sz="1600" dirty="0" smtClean="0"/>
              <a:t> WSDL". Colocar la URL del WSDL del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 </a:t>
            </a:r>
            <a:r>
              <a:rPr lang="es-ES" sz="1600" dirty="0" err="1" smtClean="0"/>
              <a:t>IssueSimpleWS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Abrir el elemento "</a:t>
            </a:r>
            <a:r>
              <a:rPr lang="es-ES" sz="1600" dirty="0" err="1" smtClean="0"/>
              <a:t>Request</a:t>
            </a:r>
            <a:r>
              <a:rPr lang="es-ES" sz="1600" dirty="0" smtClean="0"/>
              <a:t> 1", que genera un mensaje XML en formato SOAP con los datos a enviar al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05064"/>
            <a:ext cx="4876602" cy="265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1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Colocar el valor del campo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importance</a:t>
            </a:r>
            <a:r>
              <a:rPr lang="es-ES" sz="1600" dirty="0" smtClean="0"/>
              <a:t>, considerando que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admite los valores especificados en el </a:t>
            </a:r>
            <a:r>
              <a:rPr lang="es-ES" sz="1600" dirty="0" err="1" smtClean="0"/>
              <a:t>s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impleType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llamado "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Importance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".</a:t>
            </a: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Enviar el mensaje y obtener la respuesta, que contiene la descripción asociada:</a:t>
            </a:r>
            <a:endParaRPr lang="es-ES" sz="1600" dirty="0"/>
          </a:p>
          <a:p>
            <a:pPr marL="285750" indent="-285750">
              <a:buFont typeface="Arial" pitchFamily="34" charset="0"/>
              <a:buChar char="•"/>
            </a:pPr>
            <a:endParaRPr lang="es-ES" sz="1600" dirty="0" smtClean="0"/>
          </a:p>
          <a:p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5-2</a:t>
            </a:r>
            <a:r>
              <a:rPr lang="es-ES" sz="2000" dirty="0"/>
              <a:t>: Publicación Top Down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sp>
        <p:nvSpPr>
          <p:cNvPr id="7" name="6 Esquina doblada"/>
          <p:cNvSpPr/>
          <p:nvPr/>
        </p:nvSpPr>
        <p:spPr>
          <a:xfrm>
            <a:off x="6660232" y="4005064"/>
            <a:ext cx="2304256" cy="1872208"/>
          </a:xfrm>
          <a:prstGeom prst="foldedCorner">
            <a:avLst>
              <a:gd name="adj" fmla="val 9529"/>
            </a:avLst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Si se recibe un response con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success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en "true", la ejecución es exitosa. Además, se puede comprobar la descripción en la base de datos, tabla T_ISSUE_IMPORTANCES.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95765"/>
            <a:ext cx="6121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fr-FR" sz="1800" dirty="0" smtClean="0"/>
              <a:t>Para </a:t>
            </a:r>
            <a:r>
              <a:rPr lang="fr-FR" sz="1800" dirty="0" err="1" smtClean="0"/>
              <a:t>consumir</a:t>
            </a:r>
            <a:r>
              <a:rPr lang="fr-FR" sz="1800" dirty="0" smtClean="0"/>
              <a:t> un Web Service con JAX-WS, se </a:t>
            </a:r>
            <a:r>
              <a:rPr lang="fr-FR" sz="1800" dirty="0" err="1" smtClean="0"/>
              <a:t>tiene</a:t>
            </a:r>
            <a:r>
              <a:rPr lang="fr-FR" sz="1800" dirty="0" smtClean="0"/>
              <a:t> en </a:t>
            </a:r>
            <a:r>
              <a:rPr lang="fr-FR" sz="1800" dirty="0" err="1" smtClean="0"/>
              <a:t>cuenta</a:t>
            </a:r>
            <a:r>
              <a:rPr lang="fr-FR" sz="1800" dirty="0" smtClean="0"/>
              <a:t> </a:t>
            </a:r>
            <a:r>
              <a:rPr lang="fr-FR" sz="1800" dirty="0" err="1" smtClean="0"/>
              <a:t>lo</a:t>
            </a:r>
            <a:r>
              <a:rPr lang="fr-FR" sz="1800" dirty="0" smtClean="0"/>
              <a:t> </a:t>
            </a:r>
            <a:r>
              <a:rPr lang="fr-FR" sz="1800" dirty="0" err="1" smtClean="0"/>
              <a:t>siguiente</a:t>
            </a:r>
            <a:r>
              <a:rPr lang="fr-FR" sz="1800" dirty="0" smtClean="0"/>
              <a:t>:</a:t>
            </a:r>
            <a:r>
              <a:rPr lang="es-ES" sz="1800" dirty="0" smtClean="0"/>
              <a:t>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El consumo es Java SE, es decir, no requiere ejecutarse en un servidor de aplicaciones o entorno particular. Esto permite probarlo con </a:t>
            </a:r>
            <a:r>
              <a:rPr lang="es-ES" sz="1800" dirty="0" err="1" smtClean="0">
                <a:solidFill>
                  <a:schemeClr val="bg2"/>
                </a:solidFill>
              </a:rPr>
              <a:t>JUnit</a:t>
            </a:r>
            <a:r>
              <a:rPr lang="es-ES" sz="1800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Agregar las librerías de JAX-WS RI que se requieran como dependencias.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Generar las clases del cliente, </a:t>
            </a:r>
            <a:r>
              <a:rPr lang="es-ES" sz="1800" dirty="0" smtClean="0"/>
              <a:t>utilizando </a:t>
            </a:r>
            <a:r>
              <a:rPr lang="es-ES" sz="1800" dirty="0"/>
              <a:t>la herramienta </a:t>
            </a:r>
            <a:r>
              <a:rPr lang="es-ES" sz="1800" dirty="0" err="1" smtClean="0">
                <a:solidFill>
                  <a:srgbClr val="960F68"/>
                </a:solidFill>
              </a:rPr>
              <a:t>wsimport</a:t>
            </a:r>
            <a:r>
              <a:rPr lang="es-ES" sz="1800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 smtClean="0">
              <a:solidFill>
                <a:schemeClr val="bg2"/>
              </a:solidFill>
            </a:endParaRPr>
          </a:p>
          <a:p>
            <a:pPr algn="just"/>
            <a:r>
              <a:rPr lang="es-ES" sz="1800" dirty="0" smtClean="0">
                <a:solidFill>
                  <a:schemeClr val="bg2"/>
                </a:solidFill>
              </a:rPr>
              <a:t>Nota: Se generan las mismas clases del caso publicación Top Down. La utilización es la que cambia.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 con </a:t>
            </a:r>
            <a:r>
              <a:rPr lang="es-ES" dirty="0"/>
              <a:t>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consumo del servicio</a:t>
            </a:r>
            <a:endParaRPr lang="es-ES" sz="2000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1437663" y="4358372"/>
            <a:ext cx="1214446" cy="35719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WSDL</a:t>
            </a:r>
          </a:p>
        </p:txBody>
      </p:sp>
      <p:cxnSp>
        <p:nvCxnSpPr>
          <p:cNvPr id="13" name="113 Conector angular"/>
          <p:cNvCxnSpPr>
            <a:stCxn id="12" idx="3"/>
          </p:cNvCxnSpPr>
          <p:nvPr/>
        </p:nvCxnSpPr>
        <p:spPr>
          <a:xfrm flipV="1">
            <a:off x="2652109" y="4536838"/>
            <a:ext cx="2404185" cy="129"/>
          </a:xfrm>
          <a:prstGeom prst="bentConnector3">
            <a:avLst>
              <a:gd name="adj1" fmla="val 50000"/>
            </a:avLst>
          </a:prstGeom>
          <a:ln w="19050">
            <a:solidFill>
              <a:srgbClr val="321935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3 Conector angular"/>
          <p:cNvCxnSpPr>
            <a:stCxn id="12" idx="3"/>
            <a:endCxn id="15" idx="1"/>
          </p:cNvCxnSpPr>
          <p:nvPr/>
        </p:nvCxnSpPr>
        <p:spPr>
          <a:xfrm>
            <a:off x="2652109" y="4536967"/>
            <a:ext cx="2409985" cy="999454"/>
          </a:xfrm>
          <a:prstGeom prst="bentConnector3">
            <a:avLst>
              <a:gd name="adj1" fmla="val 50000"/>
            </a:avLst>
          </a:prstGeom>
          <a:ln w="19050">
            <a:solidFill>
              <a:srgbClr val="321935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 bwMode="auto">
          <a:xfrm>
            <a:off x="5062094" y="5320397"/>
            <a:ext cx="2514479" cy="43204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Clases </a:t>
            </a:r>
            <a:r>
              <a:rPr lang="es-ES" dirty="0" smtClean="0">
                <a:solidFill>
                  <a:schemeClr val="bg1"/>
                </a:solidFill>
              </a:rPr>
              <a:t>JAXB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10085" y="3897295"/>
            <a:ext cx="2088232" cy="555351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JAX-WS RI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062095" y="3897295"/>
            <a:ext cx="2514479" cy="1279086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" sz="1600" dirty="0" smtClean="0"/>
              <a:t>Clase del cliente</a:t>
            </a:r>
            <a:endParaRPr lang="es-ES" sz="1600" dirty="0"/>
          </a:p>
          <a:p>
            <a:r>
              <a:rPr lang="es-ES" sz="1600" dirty="0"/>
              <a:t>@</a:t>
            </a:r>
            <a:r>
              <a:rPr lang="es-ES" sz="1600" dirty="0" err="1"/>
              <a:t>WebService</a:t>
            </a:r>
            <a:endParaRPr lang="es-ES" sz="1600" dirty="0"/>
          </a:p>
          <a:p>
            <a:r>
              <a:rPr lang="es-ES" sz="1600" dirty="0"/>
              <a:t>Servicio</a:t>
            </a:r>
          </a:p>
          <a:p>
            <a:r>
              <a:rPr lang="es-ES" sz="1600" dirty="0"/>
              <a:t>    @</a:t>
            </a:r>
            <a:r>
              <a:rPr lang="es-ES" sz="1600" dirty="0" err="1"/>
              <a:t>WebMethod</a:t>
            </a:r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metodo</a:t>
            </a:r>
            <a:r>
              <a:rPr lang="es-ES" sz="1600" dirty="0"/>
              <a:t>(@</a:t>
            </a:r>
            <a:r>
              <a:rPr lang="es-ES" sz="1600" dirty="0" err="1"/>
              <a:t>WebParam</a:t>
            </a:r>
            <a:r>
              <a:rPr lang="es-ES" sz="1600" dirty="0"/>
              <a:t>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021101" y="4114092"/>
            <a:ext cx="187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wsimport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[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]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7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Para </a:t>
            </a:r>
            <a:r>
              <a:rPr lang="es-ES" sz="1800" dirty="0"/>
              <a:t>utilizar la clase cliente, se crea una nueva instancia, y se obtiene el </a:t>
            </a:r>
            <a:r>
              <a:rPr lang="es-ES" sz="1800" i="1" dirty="0" err="1"/>
              <a:t>port</a:t>
            </a:r>
            <a:r>
              <a:rPr lang="es-ES" sz="1800" dirty="0"/>
              <a:t> del servicio, con el método </a:t>
            </a:r>
            <a:r>
              <a:rPr lang="es-ES" sz="1800" dirty="0" err="1"/>
              <a:t>getter</a:t>
            </a:r>
            <a:r>
              <a:rPr lang="es-ES" sz="1800" dirty="0"/>
              <a:t> respectivo. La ejecución del </a:t>
            </a:r>
            <a:r>
              <a:rPr lang="es-ES" sz="1800" i="1" dirty="0" err="1"/>
              <a:t>port</a:t>
            </a:r>
            <a:r>
              <a:rPr lang="es-ES" sz="1800" dirty="0"/>
              <a:t> realiza la invocación del </a:t>
            </a:r>
            <a:r>
              <a:rPr lang="es-ES" sz="1800" dirty="0" smtClean="0"/>
              <a:t>servicio.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S</a:t>
            </a:r>
            <a:r>
              <a:rPr lang="es-ES" sz="1800" dirty="0" smtClean="0"/>
              <a:t>e recomienda seguir un patrón de desacoplamiento para evitar que se propaguen clases </a:t>
            </a:r>
            <a:r>
              <a:rPr lang="es-ES" sz="1800" dirty="0"/>
              <a:t>que utiliza </a:t>
            </a:r>
            <a:r>
              <a:rPr lang="es-ES" sz="1800" dirty="0" smtClean="0"/>
              <a:t>JAX-WS RI, </a:t>
            </a:r>
            <a:r>
              <a:rPr lang="es-ES" sz="1800" dirty="0"/>
              <a:t>que tienen anotaciones JAX-WS o JAXB.</a:t>
            </a:r>
            <a:endParaRPr lang="es-ES" sz="1800" dirty="0" smtClean="0">
              <a:solidFill>
                <a:schemeClr val="bg2"/>
              </a:solidFill>
            </a:endParaRPr>
          </a:p>
          <a:p>
            <a:endParaRPr lang="es-ES" sz="1800" dirty="0"/>
          </a:p>
          <a:p>
            <a:r>
              <a:rPr lang="es-ES" sz="1800" dirty="0" smtClean="0"/>
              <a:t>Para conocer los detalles, se realiza un caso práctico.</a:t>
            </a:r>
            <a:endParaRPr lang="es-ES" sz="1800" dirty="0" smtClean="0">
              <a:solidFill>
                <a:schemeClr val="bg2"/>
              </a:solidFill>
            </a:endParaRPr>
          </a:p>
          <a:p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 con </a:t>
            </a:r>
            <a:r>
              <a:rPr lang="es-ES" dirty="0"/>
              <a:t>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consumo del servicio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7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Resumen del ejercicio: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Utilizar proyecto con Spring y JAX-WS.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Con el servicio publicado, obtener la URL del WSDL.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Generar las clases del cliente a partir del WSDL, utilizando </a:t>
            </a:r>
            <a:r>
              <a:rPr lang="es-ES" sz="1800" dirty="0"/>
              <a:t>la herramienta </a:t>
            </a:r>
            <a:r>
              <a:rPr lang="es-ES" sz="1800" dirty="0" err="1" smtClean="0"/>
              <a:t>wsimport</a:t>
            </a:r>
            <a:r>
              <a:rPr lang="es-ES" sz="18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Implementar una solución que desacopla el cliente de JAX-WS, utilizando Spring.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Configurar la URL del servicio en un archivo </a:t>
            </a:r>
            <a:r>
              <a:rPr lang="es-ES" sz="1800" dirty="0" err="1" smtClean="0"/>
              <a:t>properties</a:t>
            </a:r>
            <a:r>
              <a:rPr lang="es-ES" sz="18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</a:t>
            </a:r>
            <a:r>
              <a:rPr lang="es-ES" dirty="0" smtClean="0"/>
              <a:t>JAX-WS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5-3: Consumo de 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JAX-WS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5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Importar el proyecto </a:t>
            </a:r>
            <a:r>
              <a:rPr lang="es-ES" sz="1600" dirty="0" err="1" smtClean="0"/>
              <a:t>cp-jaxws-client</a:t>
            </a:r>
            <a:r>
              <a:rPr lang="es-ES" sz="1600" dirty="0" smtClean="0"/>
              <a:t>, que es donde se implementan las clases de los clientes de los Web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 del proyecto </a:t>
            </a:r>
            <a:r>
              <a:rPr lang="es-ES" sz="1600" dirty="0" err="1" smtClean="0"/>
              <a:t>cp</a:t>
            </a:r>
            <a:r>
              <a:rPr lang="es-ES" sz="1600" dirty="0" smtClean="0"/>
              <a:t>-</a:t>
            </a:r>
            <a:r>
              <a:rPr lang="es-ES" sz="1600" dirty="0" err="1" smtClean="0"/>
              <a:t>jaxws</a:t>
            </a:r>
            <a:r>
              <a:rPr lang="es-ES" sz="1600" dirty="0" smtClean="0"/>
              <a:t>-server. Las características del proyecto son: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Proyecto con </a:t>
            </a:r>
            <a:r>
              <a:rPr lang="es-ES" sz="16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Maven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No tiene dependencias del proyecto servidor, ya que está desacoplado de éste.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Incluye 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las dependencias de JAX-WS RI, las cuales importan transitivamente el resto de las dependencias, entre las cuales está 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JAXB.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</a:rPr>
              <a:t>Levantar el servidor </a:t>
            </a:r>
            <a:r>
              <a:rPr lang="es-ES" sz="1600" dirty="0" err="1">
                <a:solidFill>
                  <a:srgbClr val="737373"/>
                </a:solidFill>
              </a:rPr>
              <a:t>Tomcat</a:t>
            </a:r>
            <a:r>
              <a:rPr lang="es-ES" sz="1600" dirty="0">
                <a:solidFill>
                  <a:srgbClr val="737373"/>
                </a:solidFill>
              </a:rPr>
              <a:t> que contiene el proyecto </a:t>
            </a:r>
            <a:r>
              <a:rPr lang="es-ES" sz="1600" dirty="0" err="1">
                <a:solidFill>
                  <a:srgbClr val="737373"/>
                </a:solidFill>
              </a:rPr>
              <a:t>cp</a:t>
            </a:r>
            <a:r>
              <a:rPr lang="es-ES" sz="1600" dirty="0">
                <a:solidFill>
                  <a:srgbClr val="737373"/>
                </a:solidFill>
              </a:rPr>
              <a:t>-</a:t>
            </a:r>
            <a:r>
              <a:rPr lang="es-ES" sz="1600" dirty="0" err="1">
                <a:solidFill>
                  <a:srgbClr val="737373"/>
                </a:solidFill>
              </a:rPr>
              <a:t>jaxws</a:t>
            </a:r>
            <a:r>
              <a:rPr lang="es-ES" sz="1600" dirty="0">
                <a:solidFill>
                  <a:srgbClr val="737373"/>
                </a:solidFill>
              </a:rPr>
              <a:t>-server. Esto es necesario ya que el WSDL se lee directamente desde la URL del servicio.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Como se genera código desde un WSDL, para evitar que se junte con el del proyecto, se pide </a:t>
            </a:r>
            <a:r>
              <a:rPr lang="es-ES" sz="1600" dirty="0" smtClean="0"/>
              <a:t>utilizar </a:t>
            </a:r>
            <a:r>
              <a:rPr lang="es-ES" sz="1600" dirty="0"/>
              <a:t>en el proyecto </a:t>
            </a:r>
            <a:r>
              <a:rPr lang="es-ES" sz="1600" dirty="0" err="1"/>
              <a:t>cp-jaxws-client</a:t>
            </a:r>
            <a:r>
              <a:rPr lang="es-ES" sz="1600" dirty="0"/>
              <a:t> la carpeta </a:t>
            </a:r>
            <a:r>
              <a:rPr lang="es-ES" sz="1600" b="1" dirty="0" err="1">
                <a:solidFill>
                  <a:srgbClr val="960F68"/>
                </a:solidFill>
              </a:rPr>
              <a:t>src</a:t>
            </a:r>
            <a:r>
              <a:rPr lang="es-ES" sz="1600" b="1" dirty="0">
                <a:solidFill>
                  <a:srgbClr val="960F68"/>
                </a:solidFill>
              </a:rPr>
              <a:t>/</a:t>
            </a:r>
            <a:r>
              <a:rPr lang="es-ES" sz="1600" b="1" dirty="0" err="1">
                <a:solidFill>
                  <a:srgbClr val="960F68"/>
                </a:solidFill>
              </a:rPr>
              <a:t>main</a:t>
            </a:r>
            <a:r>
              <a:rPr lang="es-ES" sz="1600" b="1" dirty="0">
                <a:solidFill>
                  <a:srgbClr val="960F68"/>
                </a:solidFill>
              </a:rPr>
              <a:t>/java-</a:t>
            </a:r>
            <a:r>
              <a:rPr lang="es-ES" sz="1600" b="1" dirty="0" err="1">
                <a:solidFill>
                  <a:srgbClr val="960F68"/>
                </a:solidFill>
              </a:rPr>
              <a:t>wsclient</a:t>
            </a:r>
            <a:r>
              <a:rPr lang="es-ES" sz="1600" dirty="0"/>
              <a:t>, </a:t>
            </a:r>
            <a:r>
              <a:rPr lang="es-ES" sz="1600" dirty="0" smtClean="0"/>
              <a:t>que ya está asociada </a:t>
            </a:r>
            <a:r>
              <a:rPr lang="es-ES" sz="1600" dirty="0"/>
              <a:t>al </a:t>
            </a:r>
            <a:r>
              <a:rPr lang="es-ES" sz="1600" dirty="0">
                <a:solidFill>
                  <a:srgbClr val="960F68"/>
                </a:solidFill>
              </a:rPr>
              <a:t>código fuente </a:t>
            </a:r>
            <a:r>
              <a:rPr lang="es-ES" sz="1600" dirty="0"/>
              <a:t>del proyecto.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ES" sz="1600" dirty="0">
              <a:solidFill>
                <a:srgbClr val="737373"/>
              </a:solidFill>
            </a:endParaRPr>
          </a:p>
          <a:p>
            <a:r>
              <a:rPr lang="es-ES" sz="1600" dirty="0"/>
              <a:t>Nota: Aunque en este ejercicio se consume con cliente JAX-WS desde servidor JAX-WS, se podría también consumir con servidores de otras tecnologías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25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Generación de código de objetos JAXB: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El cliente que se quiere generar utiliza JAXB para la conversión bidireccional desde Java a XML. En este caso, se deben generar las clases desde el WSDL, para lo cual se utiliza la herramienta </a:t>
            </a:r>
            <a:r>
              <a:rPr lang="es-ES" sz="1600" b="1" dirty="0" err="1" smtClean="0">
                <a:solidFill>
                  <a:srgbClr val="960F68"/>
                </a:solidFill>
              </a:rPr>
              <a:t>wsimport</a:t>
            </a:r>
            <a:r>
              <a:rPr lang="es-ES" sz="1600" dirty="0" smtClean="0"/>
              <a:t>. Es un caso muy parecido a la publicación tipo Top Down con JAX-WS.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la raíz de </a:t>
            </a:r>
            <a:r>
              <a:rPr lang="es-ES" sz="1600" dirty="0" err="1" smtClean="0"/>
              <a:t>cp-jaxws-client</a:t>
            </a:r>
            <a:r>
              <a:rPr lang="es-ES" sz="1600" dirty="0" smtClean="0"/>
              <a:t>, completar el script gen-ws-client-jaxws.cmd</a:t>
            </a:r>
            <a:r>
              <a:rPr lang="es-ES" sz="1600" dirty="0"/>
              <a:t>, </a:t>
            </a:r>
            <a:r>
              <a:rPr lang="es-ES" sz="1600" dirty="0" smtClean="0"/>
              <a:t>que utiliza la herramienta </a:t>
            </a:r>
            <a:r>
              <a:rPr lang="es-ES" sz="1600" dirty="0" err="1" smtClean="0"/>
              <a:t>wsimport</a:t>
            </a:r>
            <a:r>
              <a:rPr lang="es-ES" sz="1600" dirty="0" smtClean="0"/>
              <a:t>, con las siguientes consideraciones: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define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variable JAXWS_HOME,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 la ruta donde está instalado. La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herramienta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wsimport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se ejecuta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 la carpeta 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bin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de dicha ruta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define variable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JAVA_HOME, utilizada internamente por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wsimport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regenera el directorio donde quedan temporalmente los archivos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generados, en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target\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generated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jaxws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Si la salida a internet es por 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proxy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se define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WSIMPORT_OPTS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 la configuración de servidor y puerto.</a:t>
            </a:r>
            <a:endParaRPr lang="es-ES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41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Configuración de la herramienta de generación: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/>
              <a:t>Si se abre una ventana de comandos en C:\BpE\jaxws-ri-2.2.7\bin, y se ejecuta: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s-E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wsimport</a:t>
            </a:r>
            <a:r>
              <a:rPr lang="es-E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Xendorsed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</a:t>
            </a: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71463" lvl="1" indent="0">
              <a:buNone/>
            </a:pP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pueden ver las opciones que ofrece el comando. El parámetro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Xendorsed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agrega por compatibilidad, porque JDK 1.6 incluye JAX-WS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2.1.</a:t>
            </a: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Se pide agregar a la línea de comandos las siguientes configuraciones: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Xendorsed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 compatibilidad con JAX-WS 2.2 desde JDK 1.6.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Directorio de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código generado: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target\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generated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jaxws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Directorio de código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fuente generado: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\java-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wsclient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Marcar que se conserven los archivos generados, con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puede utilizar 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s-E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verbose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  ver mensajes del compilador de JAXB.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 final se coloca </a:t>
            </a:r>
            <a:r>
              <a:rPr lang="es-E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URL del WSDL:</a:t>
            </a:r>
          </a:p>
          <a:p>
            <a:pPr lvl="1" indent="0">
              <a:buNone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http://localhost:8080/cp-jaxws-server/service/IssueWS?wsdl</a:t>
            </a:r>
            <a:endParaRPr lang="es-E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4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27" y="2972364"/>
            <a:ext cx="3245397" cy="36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8" y="2972365"/>
            <a:ext cx="3373109" cy="388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Continuando: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Una vez configurado el script, ejecutarlo. Se deberían crear los siguientes archivos:</a:t>
            </a:r>
            <a:endParaRPr lang="es-ES" sz="21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0" name="39 Cerrar llave"/>
          <p:cNvSpPr/>
          <p:nvPr/>
        </p:nvSpPr>
        <p:spPr>
          <a:xfrm flipH="1">
            <a:off x="1686668" y="4843845"/>
            <a:ext cx="365049" cy="1825515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errar llave"/>
          <p:cNvSpPr/>
          <p:nvPr/>
        </p:nvSpPr>
        <p:spPr>
          <a:xfrm flipH="1">
            <a:off x="5863134" y="4906644"/>
            <a:ext cx="365049" cy="1762716"/>
          </a:xfrm>
          <a:prstGeom prst="rightBrace">
            <a:avLst/>
          </a:prstGeom>
          <a:ln w="19050">
            <a:solidFill>
              <a:srgbClr val="3219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squina doblada"/>
          <p:cNvSpPr/>
          <p:nvPr/>
        </p:nvSpPr>
        <p:spPr>
          <a:xfrm>
            <a:off x="6516216" y="2978186"/>
            <a:ext cx="2304256" cy="1314910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Nota: Las compiladas se generan por restricciones de la herramienta, pero no se utilizan, ya que el proyecto compila los fuentes.</a:t>
            </a:r>
          </a:p>
        </p:txBody>
      </p:sp>
      <p:sp>
        <p:nvSpPr>
          <p:cNvPr id="14" name="13 Esquina doblada"/>
          <p:cNvSpPr/>
          <p:nvPr/>
        </p:nvSpPr>
        <p:spPr>
          <a:xfrm>
            <a:off x="325108" y="5315171"/>
            <a:ext cx="1358439" cy="882862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Clases JAXB generadas desde el WSDL</a:t>
            </a:r>
          </a:p>
        </p:txBody>
      </p:sp>
      <p:sp>
        <p:nvSpPr>
          <p:cNvPr id="15" name="14 Esquina doblada"/>
          <p:cNvSpPr/>
          <p:nvPr/>
        </p:nvSpPr>
        <p:spPr>
          <a:xfrm>
            <a:off x="4765124" y="5602336"/>
            <a:ext cx="1080120" cy="371331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Compiladas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0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Si se utiliza </a:t>
            </a:r>
            <a:r>
              <a:rPr lang="es-ES" sz="1800" dirty="0" err="1" smtClean="0"/>
              <a:t>Bottom</a:t>
            </a:r>
            <a:r>
              <a:rPr lang="es-ES" sz="1800" dirty="0" smtClean="0"/>
              <a:t> Up:</a:t>
            </a:r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Implementar la clase que se expone como Web </a:t>
            </a:r>
            <a:r>
              <a:rPr lang="es-ES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y agregarle las anotaciones @</a:t>
            </a:r>
            <a:r>
              <a:rPr lang="es-ES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WebService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@</a:t>
            </a:r>
            <a:r>
              <a:rPr lang="es-ES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WebMethod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 @</a:t>
            </a:r>
            <a:r>
              <a:rPr lang="es-ES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WebParam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Utilizar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el comando </a:t>
            </a:r>
            <a:r>
              <a:rPr lang="es-ES" sz="1800" dirty="0" err="1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wsgen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que viene con JAX-WS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RI para generar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las clases del servicio y el WSDL.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 </a:t>
            </a:r>
            <a:r>
              <a:rPr lang="es-ES" dirty="0"/>
              <a:t>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publicación del servicio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3563888" y="4079303"/>
            <a:ext cx="1749453" cy="679873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JAX-WS RI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277984" y="4296129"/>
            <a:ext cx="646713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s-ES" sz="1000" b="0" dirty="0" err="1" smtClean="0">
                <a:solidFill>
                  <a:srgbClr val="000000"/>
                </a:solidFill>
                <a:latin typeface="Arial" charset="0"/>
              </a:rPr>
              <a:t>Handler</a:t>
            </a:r>
            <a:endParaRPr lang="es-ES" sz="1200" dirty="0"/>
          </a:p>
        </p:txBody>
      </p:sp>
      <p:cxnSp>
        <p:nvCxnSpPr>
          <p:cNvPr id="9" name="8 Conector angular"/>
          <p:cNvCxnSpPr/>
          <p:nvPr/>
        </p:nvCxnSpPr>
        <p:spPr>
          <a:xfrm rot="5400000">
            <a:off x="1635052" y="4780730"/>
            <a:ext cx="620774" cy="2"/>
          </a:xfrm>
          <a:prstGeom prst="bentConnector3">
            <a:avLst>
              <a:gd name="adj1" fmla="val 50000"/>
            </a:avLst>
          </a:prstGeom>
          <a:ln w="9525"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 bwMode="auto">
          <a:xfrm>
            <a:off x="5751358" y="4653136"/>
            <a:ext cx="1857388" cy="42007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Clases generadas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5751358" y="5217230"/>
            <a:ext cx="1214446" cy="35719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WSDL</a:t>
            </a:r>
          </a:p>
        </p:txBody>
      </p:sp>
      <p:cxnSp>
        <p:nvCxnSpPr>
          <p:cNvPr id="12" name="9 Conector recto de flecha"/>
          <p:cNvCxnSpPr>
            <a:stCxn id="13" idx="3"/>
            <a:endCxn id="11" idx="1"/>
          </p:cNvCxnSpPr>
          <p:nvPr/>
        </p:nvCxnSpPr>
        <p:spPr bwMode="auto">
          <a:xfrm>
            <a:off x="3198047" y="4856830"/>
            <a:ext cx="2553311" cy="538995"/>
          </a:xfrm>
          <a:prstGeom prst="bentConnector3">
            <a:avLst>
              <a:gd name="adj1" fmla="val 50000"/>
            </a:avLst>
          </a:prstGeom>
          <a:ln w="19050">
            <a:solidFill>
              <a:srgbClr val="321935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83568" y="3977936"/>
            <a:ext cx="2514479" cy="175778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" sz="1600" dirty="0"/>
              <a:t>Clase del servicio</a:t>
            </a:r>
          </a:p>
          <a:p>
            <a:endParaRPr lang="es-ES" sz="1600" dirty="0"/>
          </a:p>
          <a:p>
            <a:r>
              <a:rPr lang="es-ES" sz="1600" dirty="0"/>
              <a:t>@</a:t>
            </a:r>
            <a:r>
              <a:rPr lang="es-ES" sz="1600" dirty="0" err="1"/>
              <a:t>WebService</a:t>
            </a:r>
            <a:endParaRPr lang="es-ES" sz="1600" dirty="0"/>
          </a:p>
          <a:p>
            <a:r>
              <a:rPr lang="es-ES" sz="1600" dirty="0"/>
              <a:t>Servicio</a:t>
            </a:r>
          </a:p>
          <a:p>
            <a:r>
              <a:rPr lang="es-ES" sz="1600" dirty="0"/>
              <a:t>    @</a:t>
            </a:r>
            <a:r>
              <a:rPr lang="es-ES" sz="1600" dirty="0" err="1"/>
              <a:t>WebMethod</a:t>
            </a:r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metodo</a:t>
            </a:r>
            <a:r>
              <a:rPr lang="es-ES" sz="1600" dirty="0"/>
              <a:t>(@</a:t>
            </a:r>
            <a:r>
              <a:rPr lang="es-ES" sz="1600" dirty="0" err="1"/>
              <a:t>WebParam</a:t>
            </a:r>
            <a:r>
              <a:rPr lang="es-ES" sz="1600" dirty="0"/>
              <a:t>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774904" y="4398061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wsgen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[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]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9 Conector recto de flecha"/>
          <p:cNvCxnSpPr>
            <a:stCxn id="11" idx="2"/>
            <a:endCxn id="17" idx="1"/>
          </p:cNvCxnSpPr>
          <p:nvPr/>
        </p:nvCxnSpPr>
        <p:spPr bwMode="auto">
          <a:xfrm rot="16200000" flipH="1">
            <a:off x="6316942" y="5616058"/>
            <a:ext cx="322611" cy="239333"/>
          </a:xfrm>
          <a:prstGeom prst="bentConnector2">
            <a:avLst/>
          </a:prstGeom>
          <a:ln w="19050">
            <a:solidFill>
              <a:srgbClr val="321935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3 Conector angular"/>
          <p:cNvCxnSpPr>
            <a:stCxn id="13" idx="3"/>
            <a:endCxn id="10" idx="1"/>
          </p:cNvCxnSpPr>
          <p:nvPr/>
        </p:nvCxnSpPr>
        <p:spPr>
          <a:xfrm>
            <a:off x="3198047" y="4856830"/>
            <a:ext cx="2553311" cy="6345"/>
          </a:xfrm>
          <a:prstGeom prst="bentConnector3">
            <a:avLst>
              <a:gd name="adj1" fmla="val 50000"/>
            </a:avLst>
          </a:prstGeom>
          <a:ln w="19050">
            <a:solidFill>
              <a:srgbClr val="321935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 bwMode="auto">
          <a:xfrm>
            <a:off x="6597914" y="5718436"/>
            <a:ext cx="1214446" cy="35719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XSD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3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Ejecución del cliente: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La ejecución básica del cliente se realiza instanciando la clase de servicio generada, llamada </a:t>
            </a:r>
            <a:r>
              <a:rPr lang="es-ES" sz="1600" dirty="0" err="1"/>
              <a:t>IssueWSService</a:t>
            </a:r>
            <a:r>
              <a:rPr lang="es-ES" sz="1600" dirty="0" smtClean="0"/>
              <a:t>. Como primer paso, se pide construir un test.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La clase </a:t>
            </a:r>
            <a:r>
              <a:rPr lang="es-ES" sz="1600" dirty="0" err="1"/>
              <a:t>IssueWSTest</a:t>
            </a:r>
            <a:r>
              <a:rPr lang="es-ES" sz="1600" dirty="0" smtClean="0"/>
              <a:t> debe estar en </a:t>
            </a:r>
            <a:r>
              <a:rPr lang="es-ES" sz="1600" dirty="0" err="1" smtClean="0"/>
              <a:t>src</a:t>
            </a:r>
            <a:r>
              <a:rPr lang="es-ES" sz="1600" dirty="0" smtClean="0"/>
              <a:t>/test/java, paquete "com.everis.bpe.ws". No necesita levantar contexto de Spring porque instancia directamente el cliente.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La </a:t>
            </a:r>
            <a:r>
              <a:rPr lang="es-ES" sz="1600" dirty="0"/>
              <a:t>clase </a:t>
            </a:r>
            <a:r>
              <a:rPr lang="es-ES" sz="1600" dirty="0" err="1" smtClean="0"/>
              <a:t>IssueWSService</a:t>
            </a:r>
            <a:r>
              <a:rPr lang="es-ES" sz="1600" dirty="0" smtClean="0"/>
              <a:t> no permite recibir un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con la URL del servicio, como en los casos anteriores. Lo que utiliza es un objeto URL </a:t>
            </a:r>
            <a:r>
              <a:rPr lang="es-ES" sz="1600" dirty="0" smtClean="0">
                <a:solidFill>
                  <a:srgbClr val="960F68"/>
                </a:solidFill>
              </a:rPr>
              <a:t>del WSDL</a:t>
            </a:r>
            <a:r>
              <a:rPr lang="es-ES" sz="1600" dirty="0" smtClean="0"/>
              <a:t>. Por lo tanto, para construir la instancia en el método marcado con @</a:t>
            </a:r>
            <a:r>
              <a:rPr lang="es-ES" sz="1600" dirty="0" err="1" smtClean="0"/>
              <a:t>Before</a:t>
            </a:r>
            <a:r>
              <a:rPr lang="es-ES" sz="1600" dirty="0" smtClean="0"/>
              <a:t>, se utiliza: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6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Esto es necesario para poder especificar la URL del servicio, y no utilizar la generada internamente, siguiendo las buenas prácticas.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55576" y="4437112"/>
            <a:ext cx="792088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s-E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   URL </a:t>
            </a:r>
            <a:r>
              <a:rPr lang="es-ES" sz="1200" dirty="0" err="1">
                <a:solidFill>
                  <a:srgbClr val="000000"/>
                </a:solidFill>
                <a:latin typeface="Courier New"/>
              </a:rPr>
              <a:t>url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sz="1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 URL(</a:t>
            </a:r>
            <a:r>
              <a:rPr lang="es-ES" sz="1200" b="1" dirty="0">
                <a:solidFill>
                  <a:srgbClr val="2A00FF"/>
                </a:solidFill>
                <a:latin typeface="Courier New"/>
              </a:rPr>
              <a:t>"http://localhost:8080/</a:t>
            </a:r>
            <a:r>
              <a:rPr lang="es-ES" sz="1200" b="1" dirty="0" err="1">
                <a:solidFill>
                  <a:srgbClr val="2A00FF"/>
                </a:solidFill>
                <a:latin typeface="Courier New"/>
              </a:rPr>
              <a:t>cp</a:t>
            </a:r>
            <a:r>
              <a:rPr lang="es-ES" sz="1200" b="1" dirty="0">
                <a:solidFill>
                  <a:srgbClr val="2A00FF"/>
                </a:solidFill>
                <a:latin typeface="Courier New"/>
              </a:rPr>
              <a:t>-</a:t>
            </a:r>
            <a:r>
              <a:rPr lang="es-ES" sz="1200" b="1" dirty="0" err="1">
                <a:solidFill>
                  <a:srgbClr val="2A00FF"/>
                </a:solidFill>
                <a:latin typeface="Courier New"/>
              </a:rPr>
              <a:t>jaxws</a:t>
            </a:r>
            <a:r>
              <a:rPr lang="es-ES" sz="1200" b="1" dirty="0">
                <a:solidFill>
                  <a:srgbClr val="2A00FF"/>
                </a:solidFill>
                <a:latin typeface="Courier New"/>
              </a:rPr>
              <a:t>-server/</a:t>
            </a:r>
            <a:r>
              <a:rPr lang="es-ES" sz="1200" b="1" dirty="0" err="1">
                <a:solidFill>
                  <a:srgbClr val="2A00FF"/>
                </a:solidFill>
                <a:latin typeface="Courier New"/>
              </a:rPr>
              <a:t>service</a:t>
            </a:r>
            <a:r>
              <a:rPr lang="es-ES" sz="1200" b="1" dirty="0">
                <a:solidFill>
                  <a:srgbClr val="2A00FF"/>
                </a:solidFill>
                <a:latin typeface="Courier New"/>
              </a:rPr>
              <a:t>/</a:t>
            </a:r>
            <a:r>
              <a:rPr lang="es-ES" sz="1200" b="1" dirty="0" err="1">
                <a:solidFill>
                  <a:srgbClr val="2A00FF"/>
                </a:solidFill>
                <a:latin typeface="Courier New"/>
              </a:rPr>
              <a:t>IssueWS?wsdl</a:t>
            </a:r>
            <a:r>
              <a:rPr lang="es-ES" sz="1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 err="1" smtClean="0">
                <a:solidFill>
                  <a:srgbClr val="000000"/>
                </a:solidFill>
                <a:latin typeface="Courier New"/>
              </a:rPr>
              <a:t>IssueWSService</a:t>
            </a:r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/>
              </a:rPr>
              <a:t>service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sz="1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/>
              </a:rPr>
              <a:t>IssueWSService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200" b="1" dirty="0" err="1">
                <a:solidFill>
                  <a:srgbClr val="000000"/>
                </a:solidFill>
                <a:latin typeface="Courier New"/>
              </a:rPr>
              <a:t>url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dirty="0" err="1" smtClean="0">
                <a:solidFill>
                  <a:srgbClr val="0000C0"/>
                </a:solidFill>
                <a:latin typeface="Courier New"/>
              </a:rPr>
              <a:t>issueWS</a:t>
            </a:r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s-ES" sz="1200" dirty="0" err="1">
                <a:solidFill>
                  <a:srgbClr val="000000"/>
                </a:solidFill>
                <a:latin typeface="Courier New"/>
              </a:rPr>
              <a:t>service.getIssueWSPort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s-ES" sz="12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1200" b="1" dirty="0" err="1">
                <a:solidFill>
                  <a:srgbClr val="000000"/>
                </a:solidFill>
                <a:latin typeface="Courier New"/>
              </a:rPr>
              <a:t>MalformedURLException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 ex) {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s-ES" sz="1200" b="1" dirty="0" err="1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s-E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/>
              </a:rPr>
              <a:t>WebServiceException</a:t>
            </a:r>
            <a:r>
              <a:rPr lang="es-ES" sz="1200" b="1" dirty="0">
                <a:solidFill>
                  <a:srgbClr val="000000"/>
                </a:solidFill>
                <a:latin typeface="Courier New"/>
              </a:rPr>
              <a:t>(ex);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s-ES" sz="1200" dirty="0"/>
          </a:p>
        </p:txBody>
      </p:sp>
      <p:sp>
        <p:nvSpPr>
          <p:cNvPr id="7" name="6 Esquina doblada"/>
          <p:cNvSpPr/>
          <p:nvPr/>
        </p:nvSpPr>
        <p:spPr>
          <a:xfrm>
            <a:off x="6444208" y="5112024"/>
            <a:ext cx="2376264" cy="666838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Nota: Se utiliza la URL del WSDL, no la del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end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point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.</a:t>
            </a:r>
          </a:p>
        </p:txBody>
      </p:sp>
      <p:cxnSp>
        <p:nvCxnSpPr>
          <p:cNvPr id="9" name="8 Conector recto de flecha"/>
          <p:cNvCxnSpPr>
            <a:stCxn id="7" idx="0"/>
          </p:cNvCxnSpPr>
          <p:nvPr/>
        </p:nvCxnSpPr>
        <p:spPr>
          <a:xfrm flipV="1">
            <a:off x="7632340" y="4858718"/>
            <a:ext cx="396044" cy="253306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04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 smtClean="0"/>
              <a:t>Ejecución del cliente: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Crear el método de test para el método </a:t>
            </a:r>
            <a:r>
              <a:rPr lang="es-ES" sz="1600" dirty="0" err="1" smtClean="0"/>
              <a:t>issueTypesForScope</a:t>
            </a:r>
            <a:r>
              <a:rPr lang="es-ES" sz="1600" dirty="0" smtClean="0"/>
              <a:t>, y probar con el valor "</a:t>
            </a:r>
            <a:r>
              <a:rPr lang="es-ES" sz="1600" dirty="0" err="1" smtClean="0"/>
              <a:t>Prod</a:t>
            </a:r>
            <a:r>
              <a:rPr lang="es-ES" sz="1600" dirty="0" smtClean="0"/>
              <a:t>" para el parámetro </a:t>
            </a:r>
            <a:r>
              <a:rPr lang="es-ES" sz="1600" dirty="0" err="1" smtClean="0"/>
              <a:t>scopeName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En el test, hacer un </a:t>
            </a:r>
            <a:r>
              <a:rPr lang="es-ES" sz="1600" dirty="0" err="1" smtClean="0"/>
              <a:t>assertTrue</a:t>
            </a:r>
            <a:r>
              <a:rPr lang="es-ES" sz="1600" dirty="0" smtClean="0"/>
              <a:t> sobre el atributo </a:t>
            </a:r>
            <a:r>
              <a:rPr lang="es-ES" sz="1600" dirty="0" err="1" smtClean="0"/>
              <a:t>success</a:t>
            </a:r>
            <a:r>
              <a:rPr lang="es-ES" sz="1600" dirty="0" smtClean="0"/>
              <a:t> de la respuesta, para verificar que la ejecución es correcta.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Comprobar que el número de registros obtenido es mayor que cero.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3744416"/>
          </a:xfrm>
        </p:spPr>
        <p:txBody>
          <a:bodyPr>
            <a:noAutofit/>
          </a:bodyPr>
          <a:lstStyle/>
          <a:p>
            <a:r>
              <a:rPr lang="es-ES" sz="1600" dirty="0" smtClean="0"/>
              <a:t>Monitorización de mensajes: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Abrir la herramienta "</a:t>
            </a:r>
            <a:r>
              <a:rPr lang="es-ES" sz="1600" b="1" dirty="0" err="1" smtClean="0">
                <a:solidFill>
                  <a:srgbClr val="960F68"/>
                </a:solidFill>
              </a:rPr>
              <a:t>tcpmon</a:t>
            </a:r>
            <a:r>
              <a:rPr lang="es-ES" sz="1600" dirty="0" smtClean="0"/>
              <a:t>", crear un nuevo y configurar un monitor con: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Local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18080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Server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127.0.0.1 (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localhost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Server </a:t>
            </a:r>
            <a:r>
              <a:rPr lang="es-ES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es-E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8080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</a:rPr>
              <a:t>Ejecutar "</a:t>
            </a:r>
            <a:r>
              <a:rPr lang="es-ES" sz="1600" dirty="0" err="1" smtClean="0">
                <a:solidFill>
                  <a:srgbClr val="737373"/>
                </a:solidFill>
              </a:rPr>
              <a:t>Add</a:t>
            </a:r>
            <a:r>
              <a:rPr lang="es-ES" sz="1600" dirty="0" smtClean="0">
                <a:solidFill>
                  <a:srgbClr val="737373"/>
                </a:solidFill>
              </a:rPr>
              <a:t> monitor", y se abre una pantalla que captura y muestra los mensajes SOAP.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</a:rPr>
              <a:t>Modificar el test de </a:t>
            </a:r>
            <a:r>
              <a:rPr lang="es-ES" sz="1600" dirty="0" err="1" smtClean="0">
                <a:solidFill>
                  <a:srgbClr val="737373"/>
                </a:solidFill>
              </a:rPr>
              <a:t>IssueWS</a:t>
            </a:r>
            <a:r>
              <a:rPr lang="es-ES" sz="1600" dirty="0" smtClean="0">
                <a:solidFill>
                  <a:srgbClr val="737373"/>
                </a:solidFill>
              </a:rPr>
              <a:t>, colocando como servidor y puerto de la URL del Web </a:t>
            </a:r>
            <a:r>
              <a:rPr lang="es-ES" sz="1600" dirty="0" err="1" smtClean="0">
                <a:solidFill>
                  <a:srgbClr val="737373"/>
                </a:solidFill>
              </a:rPr>
              <a:t>Service</a:t>
            </a:r>
            <a:r>
              <a:rPr lang="es-ES" sz="1600" dirty="0" smtClean="0">
                <a:solidFill>
                  <a:srgbClr val="737373"/>
                </a:solidFill>
              </a:rPr>
              <a:t> "</a:t>
            </a:r>
            <a:r>
              <a:rPr lang="es-ES" sz="1600" dirty="0" err="1" smtClean="0">
                <a:solidFill>
                  <a:srgbClr val="737373"/>
                </a:solidFill>
              </a:rPr>
              <a:t>localhost</a:t>
            </a:r>
            <a:r>
              <a:rPr lang="es-ES" sz="1600" dirty="0" smtClean="0">
                <a:solidFill>
                  <a:srgbClr val="737373"/>
                </a:solidFill>
              </a:rPr>
              <a:t>" y el valor de Local </a:t>
            </a:r>
            <a:r>
              <a:rPr lang="es-ES" sz="1600" dirty="0" err="1" smtClean="0">
                <a:solidFill>
                  <a:srgbClr val="737373"/>
                </a:solidFill>
              </a:rPr>
              <a:t>port</a:t>
            </a:r>
            <a:r>
              <a:rPr lang="es-ES" sz="1600" dirty="0" smtClean="0">
                <a:solidFill>
                  <a:srgbClr val="737373"/>
                </a:solidFill>
              </a:rPr>
              <a:t>.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</a:rPr>
              <a:t>Ejecutar el test, y observar los mensajes que se muestran en </a:t>
            </a:r>
            <a:r>
              <a:rPr lang="es-ES" sz="1600" dirty="0" err="1" smtClean="0">
                <a:solidFill>
                  <a:srgbClr val="737373"/>
                </a:solidFill>
              </a:rPr>
              <a:t>tcpmon</a:t>
            </a:r>
            <a:r>
              <a:rPr lang="es-ES" sz="1600" dirty="0" smtClean="0">
                <a:solidFill>
                  <a:srgbClr val="737373"/>
                </a:solidFill>
              </a:rPr>
              <a:t>.</a:t>
            </a:r>
            <a:endParaRPr lang="es-ES" sz="1600" dirty="0">
              <a:solidFill>
                <a:srgbClr val="737373"/>
              </a:solidFill>
            </a:endParaRPr>
          </a:p>
          <a:p>
            <a:pPr marL="1028700" lvl="1">
              <a:buFont typeface="Arial" pitchFamily="34" charset="0"/>
              <a:buChar char="•"/>
            </a:pP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47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3744416"/>
          </a:xfrm>
        </p:spPr>
        <p:txBody>
          <a:bodyPr>
            <a:noAutofit/>
          </a:bodyPr>
          <a:lstStyle/>
          <a:p>
            <a:r>
              <a:rPr lang="es-ES" sz="1600" dirty="0" smtClean="0"/>
              <a:t>Desacoplamiento: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</a:rPr>
              <a:t>La solución presentada tiene el problema que está acoplada a JAX-WS, tanto en la interfaz </a:t>
            </a:r>
            <a:r>
              <a:rPr lang="es-ES" sz="1600" dirty="0" err="1" smtClean="0">
                <a:solidFill>
                  <a:srgbClr val="737373"/>
                </a:solidFill>
              </a:rPr>
              <a:t>IssueWS</a:t>
            </a:r>
            <a:r>
              <a:rPr lang="es-ES" sz="1600" dirty="0" smtClean="0">
                <a:solidFill>
                  <a:srgbClr val="737373"/>
                </a:solidFill>
              </a:rPr>
              <a:t> (anotaciones de JAX-WS) como en el retorno </a:t>
            </a:r>
            <a:r>
              <a:rPr lang="es-ES" sz="1600" dirty="0" err="1" smtClean="0"/>
              <a:t>IssueTypesResult</a:t>
            </a:r>
            <a:r>
              <a:rPr lang="es-ES" sz="1600" dirty="0" smtClean="0"/>
              <a:t> (anotaciones de JAXB)</a:t>
            </a:r>
            <a:r>
              <a:rPr lang="es-ES" sz="1600" dirty="0" smtClean="0">
                <a:solidFill>
                  <a:srgbClr val="737373"/>
                </a:solidFill>
              </a:rPr>
              <a:t>. Es decir, si una clase de negocio utilizara este cliente, tendría dependencias de JAX-WS en ejecución, y si se cambiara JAX-WS, tendría que cambiarse la clase de negocio.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</a:rPr>
              <a:t>Una forma de desacoplarla es colocar una interfaz e implementación de </a:t>
            </a:r>
            <a:r>
              <a:rPr lang="es-ES" sz="1600" dirty="0" err="1" smtClean="0">
                <a:solidFill>
                  <a:srgbClr val="737373"/>
                </a:solidFill>
              </a:rPr>
              <a:t>wrapper</a:t>
            </a:r>
            <a:r>
              <a:rPr lang="es-ES" sz="1600" dirty="0" smtClean="0">
                <a:solidFill>
                  <a:srgbClr val="737373"/>
                </a:solidFill>
              </a:rPr>
              <a:t>, que adapte los parámetros, de modo que la clase que la invoque no conozca de JAX-WS.</a:t>
            </a:r>
          </a:p>
          <a:p>
            <a:pPr marL="285750" lvl="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rgbClr val="737373"/>
                </a:solidFill>
              </a:rPr>
              <a:t>Se pide completar la implementación </a:t>
            </a:r>
            <a:r>
              <a:rPr lang="es-ES" sz="1600" dirty="0" err="1" smtClean="0">
                <a:solidFill>
                  <a:srgbClr val="737373"/>
                </a:solidFill>
              </a:rPr>
              <a:t>IssueWSClientImpl</a:t>
            </a:r>
            <a:r>
              <a:rPr lang="es-ES" sz="1600" dirty="0" smtClean="0">
                <a:solidFill>
                  <a:srgbClr val="737373"/>
                </a:solidFill>
              </a:rPr>
              <a:t>, de acuerdo al diagrama:</a:t>
            </a:r>
            <a:endParaRPr lang="es-ES" sz="1600" dirty="0">
              <a:solidFill>
                <a:srgbClr val="737373"/>
              </a:solidFill>
            </a:endParaRPr>
          </a:p>
          <a:p>
            <a:pPr marL="1028700" lvl="1">
              <a:buClr>
                <a:srgbClr val="960F68"/>
              </a:buClr>
              <a:buFont typeface="Arial" pitchFamily="34" charset="0"/>
              <a:buChar char="•"/>
            </a:pPr>
            <a:endParaRPr lang="es-E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cxnSp>
        <p:nvCxnSpPr>
          <p:cNvPr id="7" name="6 Conector recto de flecha"/>
          <p:cNvCxnSpPr>
            <a:stCxn id="17" idx="0"/>
            <a:endCxn id="15" idx="2"/>
          </p:cNvCxnSpPr>
          <p:nvPr/>
        </p:nvCxnSpPr>
        <p:spPr>
          <a:xfrm flipH="1" flipV="1">
            <a:off x="3496444" y="5578584"/>
            <a:ext cx="229" cy="298688"/>
          </a:xfrm>
          <a:prstGeom prst="straightConnector1">
            <a:avLst/>
          </a:prstGeom>
          <a:noFill/>
          <a:ln w="19050" cap="flat" cmpd="sng" algn="ctr">
            <a:solidFill>
              <a:srgbClr val="643269">
                <a:lumMod val="50000"/>
              </a:srgbClr>
            </a:solidFill>
            <a:prstDash val="dash"/>
            <a:headEnd type="none" w="med" len="med"/>
            <a:tailEnd type="triangle" w="lg" len="lg"/>
          </a:ln>
          <a:effectLst/>
        </p:spPr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99426"/>
              </p:ext>
            </p:extLst>
          </p:nvPr>
        </p:nvGraphicFramePr>
        <p:xfrm>
          <a:off x="5212858" y="4725144"/>
          <a:ext cx="1961018" cy="853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61018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1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&lt;&lt;interface&gt;&gt;</a:t>
                      </a:r>
                      <a:endParaRPr lang="es-ES" sz="1400" b="0" i="1" u="none" strike="noStrike" kern="1200" baseline="0" dirty="0" smtClean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ES" sz="12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IssueWS</a:t>
                      </a:r>
                      <a:endParaRPr lang="es-ES" sz="105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56">
                <a:tc>
                  <a:txBody>
                    <a:bodyPr/>
                    <a:lstStyle/>
                    <a:p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issueTypesForScope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):</a:t>
                      </a:r>
                    </a:p>
                    <a:p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IssueTypesResult</a:t>
                      </a:r>
                      <a:endParaRPr lang="es-ES" sz="100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10 Conector recto de flecha"/>
          <p:cNvCxnSpPr>
            <a:stCxn id="17" idx="3"/>
            <a:endCxn id="8" idx="1"/>
          </p:cNvCxnSpPr>
          <p:nvPr/>
        </p:nvCxnSpPr>
        <p:spPr>
          <a:xfrm flipV="1">
            <a:off x="4653595" y="5151864"/>
            <a:ext cx="559263" cy="118946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643269">
                <a:lumMod val="50000"/>
              </a:srgbClr>
            </a:solidFill>
            <a:prstDash val="solid"/>
            <a:headEnd type="none" w="med" len="med"/>
            <a:tailEnd type="arrow" w="lg" len="lg"/>
          </a:ln>
          <a:effectLst/>
        </p:spPr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61197"/>
              </p:ext>
            </p:extLst>
          </p:nvPr>
        </p:nvGraphicFramePr>
        <p:xfrm>
          <a:off x="5212858" y="5877272"/>
          <a:ext cx="1961018" cy="2880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6101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</a:t>
                      </a:r>
                      <a:r>
                        <a:rPr lang="es-ES" sz="12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Proxy</a:t>
                      </a:r>
                      <a:endParaRPr lang="es-ES" sz="105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10 Conector recto de flecha"/>
          <p:cNvCxnSpPr>
            <a:stCxn id="10" idx="0"/>
            <a:endCxn id="8" idx="2"/>
          </p:cNvCxnSpPr>
          <p:nvPr/>
        </p:nvCxnSpPr>
        <p:spPr>
          <a:xfrm flipV="1">
            <a:off x="6193367" y="5578584"/>
            <a:ext cx="0" cy="298688"/>
          </a:xfrm>
          <a:prstGeom prst="straightConnector1">
            <a:avLst/>
          </a:prstGeom>
          <a:noFill/>
          <a:ln w="19050" cap="flat" cmpd="sng" algn="ctr">
            <a:solidFill>
              <a:srgbClr val="643269">
                <a:lumMod val="50000"/>
              </a:srgbClr>
            </a:solidFill>
            <a:prstDash val="dash"/>
            <a:headEnd type="none" w="med" len="med"/>
            <a:tailEnd type="triangle" w="lg" len="lg"/>
          </a:ln>
          <a:effectLst/>
        </p:spPr>
      </p:cxnSp>
      <p:sp>
        <p:nvSpPr>
          <p:cNvPr id="12" name="11 Rectángulo"/>
          <p:cNvSpPr/>
          <p:nvPr/>
        </p:nvSpPr>
        <p:spPr>
          <a:xfrm>
            <a:off x="4221548" y="5559043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1000" b="1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issueWS</a:t>
            </a:r>
            <a:endParaRPr lang="es-ES" sz="1000" b="1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36607"/>
              </p:ext>
            </p:extLst>
          </p:nvPr>
        </p:nvGraphicFramePr>
        <p:xfrm>
          <a:off x="2349340" y="4725144"/>
          <a:ext cx="2294208" cy="853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94208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1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&lt;&lt;interface&gt;&gt;</a:t>
                      </a:r>
                      <a:endParaRPr lang="es-ES" sz="1400" b="0" i="1" u="none" strike="noStrike" kern="1200" baseline="0" dirty="0" smtClean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ES" sz="12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IssueWSClient</a:t>
                      </a:r>
                      <a:endParaRPr lang="es-ES" sz="105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56">
                <a:tc>
                  <a:txBody>
                    <a:bodyPr/>
                    <a:lstStyle/>
                    <a:p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issueTypesForScope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): </a:t>
                      </a:r>
                    </a:p>
                    <a:p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IssueTypeDTO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s-ES" sz="100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59046"/>
              </p:ext>
            </p:extLst>
          </p:nvPr>
        </p:nvGraphicFramePr>
        <p:xfrm>
          <a:off x="2339752" y="5877272"/>
          <a:ext cx="2313843" cy="9281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13843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IssueWSClientImpl</a:t>
                      </a:r>
                      <a:endParaRPr lang="es-ES" sz="105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40">
                <a:tc>
                  <a:txBody>
                    <a:bodyPr/>
                    <a:lstStyle/>
                    <a:p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serviceURL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</a:t>
                      </a:r>
                      <a:endParaRPr lang="es-ES" sz="100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issueTypesForScope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): </a:t>
                      </a:r>
                    </a:p>
                    <a:p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s-ES" sz="1000" b="1" i="0" u="none" strike="noStrike" kern="1200" baseline="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IssueTypeDTO</a:t>
                      </a:r>
                      <a:r>
                        <a:rPr lang="es-ES" sz="1000" b="1" i="0" u="none" strike="noStrike" kern="1200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s-ES" sz="1000" b="1" i="0" u="none" strike="noStrike" kern="1200" baseline="0" dirty="0">
                        <a:solidFill>
                          <a:schemeClr val="bg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0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25 Esquina doblada"/>
          <p:cNvSpPr/>
          <p:nvPr/>
        </p:nvSpPr>
        <p:spPr>
          <a:xfrm>
            <a:off x="179512" y="4797152"/>
            <a:ext cx="2016224" cy="1800200"/>
          </a:xfrm>
          <a:prstGeom prst="foldedCorner">
            <a:avLst>
              <a:gd name="adj" fmla="val 9411"/>
            </a:avLst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Por simplicidad, desacoplar sólo de JAX-WS y no de JAXB, es decir, utilizar las mismas clases de retorno del cliente generado (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IssueTypeDTO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).</a:t>
            </a:r>
          </a:p>
        </p:txBody>
      </p:sp>
      <p:sp>
        <p:nvSpPr>
          <p:cNvPr id="18" name="17 Esquina doblada"/>
          <p:cNvSpPr/>
          <p:nvPr/>
        </p:nvSpPr>
        <p:spPr>
          <a:xfrm>
            <a:off x="6300192" y="6270171"/>
            <a:ext cx="2160241" cy="542611"/>
          </a:xfrm>
          <a:prstGeom prst="foldedCorner">
            <a:avLst/>
          </a:prstGeom>
          <a:solidFill>
            <a:srgbClr val="FFFF99"/>
          </a:solidFill>
          <a:ln w="12700">
            <a:solidFill>
              <a:srgbClr val="960F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Obtenido de </a:t>
            </a:r>
            <a:r>
              <a:rPr lang="es-ES" sz="1600" dirty="0" err="1">
                <a:solidFill>
                  <a:srgbClr val="321935"/>
                </a:solidFill>
                <a:latin typeface="Arial Narrow" pitchFamily="34" charset="0"/>
              </a:rPr>
              <a:t>service.getIssueWSPort</a:t>
            </a:r>
            <a:r>
              <a:rPr lang="es-ES" sz="1600" dirty="0">
                <a:solidFill>
                  <a:srgbClr val="321935"/>
                </a:solidFill>
                <a:latin typeface="Arial Narrow" pitchFamily="34" charset="0"/>
              </a:rPr>
              <a:t>()</a:t>
            </a:r>
          </a:p>
        </p:txBody>
      </p:sp>
      <p:cxnSp>
        <p:nvCxnSpPr>
          <p:cNvPr id="20" name="19 Conector recto de flecha"/>
          <p:cNvCxnSpPr>
            <a:stCxn id="10" idx="3"/>
            <a:endCxn id="18" idx="0"/>
          </p:cNvCxnSpPr>
          <p:nvPr/>
        </p:nvCxnSpPr>
        <p:spPr>
          <a:xfrm>
            <a:off x="7173876" y="6021288"/>
            <a:ext cx="206437" cy="248883"/>
          </a:xfrm>
          <a:prstGeom prst="straightConnector1">
            <a:avLst/>
          </a:prstGeom>
          <a:ln w="12700">
            <a:solidFill>
              <a:srgbClr val="321935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600" dirty="0"/>
              <a:t>Desacoplamiento </a:t>
            </a:r>
            <a:r>
              <a:rPr lang="es-ES" sz="1600" dirty="0" smtClean="0"/>
              <a:t>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La </a:t>
            </a:r>
            <a:r>
              <a:rPr lang="es-ES" sz="1600" dirty="0"/>
              <a:t>clase </a:t>
            </a:r>
            <a:r>
              <a:rPr lang="es-ES" sz="1600" dirty="0" err="1" smtClean="0"/>
              <a:t>IssueWSClientImpl</a:t>
            </a:r>
            <a:r>
              <a:rPr lang="es-ES" sz="1600" dirty="0" smtClean="0"/>
              <a:t> hace un try-catch de la ejecución del cliente, y si el atributo </a:t>
            </a:r>
            <a:r>
              <a:rPr lang="es-ES" sz="1600" dirty="0" err="1" smtClean="0"/>
              <a:t>success</a:t>
            </a:r>
            <a:r>
              <a:rPr lang="es-ES" sz="1600" dirty="0" smtClean="0"/>
              <a:t> de la respuesta es false, lanza una excepción. El resultado que viene dentro </a:t>
            </a:r>
            <a:r>
              <a:rPr lang="es-ES" sz="1600" dirty="0"/>
              <a:t>de </a:t>
            </a:r>
            <a:r>
              <a:rPr lang="es-ES" sz="1600" dirty="0" err="1"/>
              <a:t>IssueTypesResult</a:t>
            </a:r>
            <a:r>
              <a:rPr lang="es-ES" sz="1600" dirty="0" smtClean="0"/>
              <a:t> es el retornado por el método. De esta manera, su firma es similar al método de la interfaz de negocio original, y también se desacopla de la solución de manejo de errores del Web </a:t>
            </a:r>
            <a:r>
              <a:rPr lang="es-ES" sz="1600" dirty="0" err="1" smtClean="0"/>
              <a:t>Service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Luego, se pide configurar el cliente desacoplado como </a:t>
            </a:r>
            <a:r>
              <a:rPr lang="es-ES" sz="1600" dirty="0" err="1" smtClean="0"/>
              <a:t>bean</a:t>
            </a:r>
            <a:r>
              <a:rPr lang="es-ES" sz="1600" dirty="0" smtClean="0"/>
              <a:t> de Spring en el archivo applicationContext-wsclient.xml, en </a:t>
            </a:r>
            <a:r>
              <a:rPr lang="es-ES" sz="1600" dirty="0" err="1" smtClean="0"/>
              <a:t>src</a:t>
            </a:r>
            <a:r>
              <a:rPr lang="es-ES" sz="1600" dirty="0" smtClean="0"/>
              <a:t>/</a:t>
            </a:r>
            <a:r>
              <a:rPr lang="es-ES" sz="1600" dirty="0" err="1" smtClean="0"/>
              <a:t>main</a:t>
            </a:r>
            <a:r>
              <a:rPr lang="es-ES" sz="1600" dirty="0" smtClean="0"/>
              <a:t>/</a:t>
            </a:r>
            <a:r>
              <a:rPr lang="es-ES" sz="1600" dirty="0" err="1" smtClean="0"/>
              <a:t>resources</a:t>
            </a:r>
            <a:r>
              <a:rPr lang="es-ES" sz="1600" dirty="0" smtClean="0"/>
              <a:t>. Inyectarle el atributo </a:t>
            </a:r>
            <a:r>
              <a:rPr lang="es-ES" sz="1600" dirty="0" err="1" smtClean="0"/>
              <a:t>serviceURL</a:t>
            </a:r>
            <a:r>
              <a:rPr lang="es-ES" sz="1600" dirty="0" smtClean="0"/>
              <a:t> desde </a:t>
            </a:r>
            <a:r>
              <a:rPr lang="es-ES" sz="1600" dirty="0"/>
              <a:t>el archivo </a:t>
            </a:r>
            <a:r>
              <a:rPr lang="es-ES" sz="1600" dirty="0" err="1" smtClean="0"/>
              <a:t>spring-config-client.properties</a:t>
            </a:r>
            <a:r>
              <a:rPr lang="es-ES" sz="1600" dirty="0" smtClean="0"/>
              <a:t>, para mayor flexibilidad.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Construir un test </a:t>
            </a:r>
            <a:r>
              <a:rPr lang="es-ES" sz="1600" dirty="0" err="1" smtClean="0"/>
              <a:t>src</a:t>
            </a:r>
            <a:r>
              <a:rPr lang="es-ES" sz="1600" dirty="0" smtClean="0"/>
              <a:t>/test/java, paquete "</a:t>
            </a:r>
            <a:r>
              <a:rPr lang="es-ES" sz="1600" dirty="0" err="1" smtClean="0"/>
              <a:t>com.everis.bpe.wsclient</a:t>
            </a:r>
            <a:r>
              <a:rPr lang="es-ES" sz="1600" dirty="0" smtClean="0"/>
              <a:t>", </a:t>
            </a:r>
            <a:r>
              <a:rPr lang="es-ES" sz="1600" dirty="0" err="1" smtClean="0"/>
              <a:t>IssueWSClientTest</a:t>
            </a:r>
            <a:r>
              <a:rPr lang="es-ES" sz="1600" dirty="0" smtClean="0"/>
              <a:t>, que levante un contexto de Spring, con el archivo </a:t>
            </a:r>
            <a:r>
              <a:rPr lang="es-ES" sz="1600" dirty="0"/>
              <a:t>applicationContext-wsclient.xml</a:t>
            </a:r>
            <a:r>
              <a:rPr lang="es-ES" sz="1600" dirty="0" smtClean="0"/>
              <a:t>. 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Inyectar </a:t>
            </a:r>
            <a:r>
              <a:rPr lang="es-ES" sz="1600" dirty="0"/>
              <a:t>el </a:t>
            </a:r>
            <a:r>
              <a:rPr lang="es-ES" sz="1600" dirty="0" smtClean="0"/>
              <a:t>cliente </a:t>
            </a:r>
            <a:r>
              <a:rPr lang="es-ES" sz="1600" dirty="0" err="1"/>
              <a:t>IssueWSClient</a:t>
            </a:r>
            <a:r>
              <a:rPr lang="es-ES" sz="1600" dirty="0" smtClean="0"/>
              <a:t> </a:t>
            </a:r>
            <a:r>
              <a:rPr lang="es-ES" sz="1600" dirty="0"/>
              <a:t>al test, </a:t>
            </a:r>
            <a:r>
              <a:rPr lang="es-ES" sz="1600" dirty="0" smtClean="0"/>
              <a:t>con @</a:t>
            </a:r>
            <a:r>
              <a:rPr lang="es-ES" sz="1600" dirty="0" err="1" smtClean="0"/>
              <a:t>Resource</a:t>
            </a:r>
            <a:r>
              <a:rPr lang="es-ES" sz="16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Crear el método de test, y probar la clase del cliente con datos válidos, de la misma manera que el test anterior. Verificar con un </a:t>
            </a:r>
            <a:r>
              <a:rPr lang="es-ES" sz="1600" dirty="0" err="1" smtClean="0"/>
              <a:t>assert</a:t>
            </a:r>
            <a:r>
              <a:rPr lang="es-ES" sz="1600" dirty="0" smtClean="0"/>
              <a:t> el número de registros obtenidos.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Utilizar </a:t>
            </a:r>
            <a:r>
              <a:rPr lang="es-ES" sz="1600" dirty="0" err="1" smtClean="0"/>
              <a:t>tcpmon</a:t>
            </a:r>
            <a:r>
              <a:rPr lang="es-ES" sz="1600" dirty="0" smtClean="0"/>
              <a:t> para observar los mensajes SOAP.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</a:t>
            </a:r>
            <a:r>
              <a:rPr lang="es-ES" sz="2000" dirty="0"/>
              <a:t>práctico </a:t>
            </a:r>
            <a:r>
              <a:rPr lang="es-ES" sz="2000" dirty="0" smtClean="0"/>
              <a:t>5-3</a:t>
            </a:r>
            <a:r>
              <a:rPr lang="es-ES" sz="2000" dirty="0"/>
              <a:t>: Consumo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7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392488"/>
          </a:xfrm>
        </p:spPr>
        <p:txBody>
          <a:bodyPr>
            <a:noAutofit/>
          </a:bodyPr>
          <a:lstStyle/>
          <a:p>
            <a:r>
              <a:rPr lang="es-ES" sz="1800" dirty="0" smtClean="0"/>
              <a:t>Si </a:t>
            </a:r>
            <a:r>
              <a:rPr lang="es-ES" sz="1800" dirty="0"/>
              <a:t>se utiliza </a:t>
            </a:r>
            <a:r>
              <a:rPr lang="es-ES" sz="1800" dirty="0" smtClean="0"/>
              <a:t>Top Down:</a:t>
            </a:r>
            <a:endParaRPr lang="es-ES" sz="1800" dirty="0"/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Implementar un archivo WSDL con la definición del servicio.</a:t>
            </a:r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Generar la interfaz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java del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servicio y las clases JAXB asociadas,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utilizando el comando </a:t>
            </a:r>
            <a:r>
              <a:rPr lang="es-ES" sz="1800" dirty="0" err="1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wsimport</a:t>
            </a:r>
            <a:r>
              <a:rPr lang="es-ES" sz="18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que viene con JAX-WS RI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 smtClean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endParaRPr lang="es-ES" sz="1800" dirty="0"/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Implementar la interfaz del servicio generada.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 </a:t>
            </a:r>
            <a:r>
              <a:rPr lang="es-ES" dirty="0"/>
              <a:t>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publicación del servicio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1601441" y="4267175"/>
            <a:ext cx="1214446" cy="357190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WSDL</a:t>
            </a:r>
          </a:p>
        </p:txBody>
      </p:sp>
      <p:cxnSp>
        <p:nvCxnSpPr>
          <p:cNvPr id="7" name="113 Conector angular"/>
          <p:cNvCxnSpPr>
            <a:stCxn id="6" idx="3"/>
          </p:cNvCxnSpPr>
          <p:nvPr/>
        </p:nvCxnSpPr>
        <p:spPr>
          <a:xfrm flipV="1">
            <a:off x="2815887" y="4445641"/>
            <a:ext cx="2404185" cy="129"/>
          </a:xfrm>
          <a:prstGeom prst="bentConnector3">
            <a:avLst>
              <a:gd name="adj1" fmla="val 50000"/>
            </a:avLst>
          </a:prstGeom>
          <a:ln w="19050">
            <a:solidFill>
              <a:srgbClr val="321935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13 Conector angular"/>
          <p:cNvCxnSpPr>
            <a:stCxn id="6" idx="3"/>
            <a:endCxn id="10" idx="1"/>
          </p:cNvCxnSpPr>
          <p:nvPr/>
        </p:nvCxnSpPr>
        <p:spPr>
          <a:xfrm>
            <a:off x="2815887" y="4445770"/>
            <a:ext cx="2409985" cy="999454"/>
          </a:xfrm>
          <a:prstGeom prst="bentConnector3">
            <a:avLst>
              <a:gd name="adj1" fmla="val 50000"/>
            </a:avLst>
          </a:prstGeom>
          <a:ln w="19050">
            <a:solidFill>
              <a:srgbClr val="321935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 bwMode="auto">
          <a:xfrm>
            <a:off x="5225872" y="5229200"/>
            <a:ext cx="2514479" cy="432048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Clases </a:t>
            </a:r>
            <a:r>
              <a:rPr lang="es-ES" dirty="0" smtClean="0">
                <a:solidFill>
                  <a:schemeClr val="bg1"/>
                </a:solidFill>
              </a:rPr>
              <a:t>JAXB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973863" y="3681576"/>
            <a:ext cx="2088232" cy="679873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JAX-WS RI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225873" y="3806098"/>
            <a:ext cx="2514479" cy="1279086"/>
          </a:xfrm>
          <a:prstGeom prst="rect">
            <a:avLst/>
          </a:prstGeom>
          <a:solidFill>
            <a:srgbClr val="960F6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" sz="1600" dirty="0" smtClean="0"/>
              <a:t>Interfaz </a:t>
            </a:r>
            <a:r>
              <a:rPr lang="es-ES" sz="1600" dirty="0"/>
              <a:t>del </a:t>
            </a:r>
            <a:r>
              <a:rPr lang="es-ES" sz="1600" dirty="0" smtClean="0"/>
              <a:t>servicio</a:t>
            </a:r>
            <a:endParaRPr lang="es-ES" sz="1600" dirty="0"/>
          </a:p>
          <a:p>
            <a:r>
              <a:rPr lang="es-ES" sz="1600" dirty="0"/>
              <a:t>@</a:t>
            </a:r>
            <a:r>
              <a:rPr lang="es-ES" sz="1600" dirty="0" err="1"/>
              <a:t>WebService</a:t>
            </a:r>
            <a:endParaRPr lang="es-ES" sz="1600" dirty="0"/>
          </a:p>
          <a:p>
            <a:r>
              <a:rPr lang="es-ES" sz="1600" dirty="0"/>
              <a:t>Servicio</a:t>
            </a:r>
          </a:p>
          <a:p>
            <a:r>
              <a:rPr lang="es-ES" sz="1600" dirty="0"/>
              <a:t>    @</a:t>
            </a:r>
            <a:r>
              <a:rPr lang="es-ES" sz="1600" dirty="0" err="1"/>
              <a:t>WebMethod</a:t>
            </a:r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metodo</a:t>
            </a:r>
            <a:r>
              <a:rPr lang="es-ES" sz="1600" dirty="0"/>
              <a:t>(@</a:t>
            </a:r>
            <a:r>
              <a:rPr lang="es-ES" sz="1600" dirty="0" err="1"/>
              <a:t>WebParam</a:t>
            </a:r>
            <a:r>
              <a:rPr lang="es-ES" sz="1600" dirty="0"/>
              <a:t>)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184879" y="4000334"/>
            <a:ext cx="187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wsimport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[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params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]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38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5"/>
            <a:ext cx="8280920" cy="1224135"/>
          </a:xfrm>
        </p:spPr>
        <p:txBody>
          <a:bodyPr>
            <a:noAutofit/>
          </a:bodyPr>
          <a:lstStyle/>
          <a:p>
            <a:pPr algn="just"/>
            <a:r>
              <a:rPr lang="fr-FR" sz="1800" dirty="0" err="1" smtClean="0"/>
              <a:t>Configuraciones</a:t>
            </a:r>
            <a:r>
              <a:rPr lang="fr-FR" sz="1800" dirty="0" smtClean="0"/>
              <a:t> </a:t>
            </a:r>
            <a:r>
              <a:rPr lang="fr-FR" sz="1800" dirty="0" err="1" smtClean="0"/>
              <a:t>comunes</a:t>
            </a:r>
            <a:r>
              <a:rPr lang="fr-FR" sz="1800" dirty="0" smtClean="0"/>
              <a:t>:</a:t>
            </a:r>
            <a:r>
              <a:rPr lang="es-ES" sz="18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Tanto en </a:t>
            </a:r>
            <a:r>
              <a:rPr lang="es-ES" sz="1800" dirty="0" err="1" smtClean="0"/>
              <a:t>Bottom</a:t>
            </a:r>
            <a:r>
              <a:rPr lang="es-ES" sz="1800" dirty="0" smtClean="0"/>
              <a:t> Up como Top Down, una vez construidos los servicios, se debe configurar un descriptor de los servicios, en un </a:t>
            </a:r>
            <a:r>
              <a:rPr lang="es-ES" sz="1800" dirty="0"/>
              <a:t>archivo </a:t>
            </a:r>
            <a:r>
              <a:rPr lang="es-ES" sz="1800" dirty="0" smtClean="0"/>
              <a:t>sun-jaxws.xml, en el directorio WEB-INF</a:t>
            </a:r>
            <a:r>
              <a:rPr lang="es-ES" sz="18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/>
          </a:p>
          <a:p>
            <a:r>
              <a:rPr lang="es-ES" sz="1800" dirty="0"/>
              <a:t>Para conocer los detalles de la publicación y cómo probarla, se realizan dos casos prácticos, uno </a:t>
            </a:r>
            <a:r>
              <a:rPr lang="es-ES" sz="1800" dirty="0" err="1"/>
              <a:t>Bottom</a:t>
            </a:r>
            <a:r>
              <a:rPr lang="es-ES" sz="1800" dirty="0"/>
              <a:t> Up y otro Top Down.</a:t>
            </a:r>
          </a:p>
          <a:p>
            <a:endParaRPr lang="es-ES" sz="1800" dirty="0"/>
          </a:p>
          <a:p>
            <a:pPr algn="just">
              <a:buClr>
                <a:srgbClr val="960F68"/>
              </a:buClr>
            </a:pPr>
            <a:endParaRPr lang="es-E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 con </a:t>
            </a:r>
            <a:r>
              <a:rPr lang="es-ES" dirty="0"/>
              <a:t>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publicación del servicio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6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Resumen del ejercicio: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Utilizar proyecto con Spring y JAX-WS RI.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Utilizar clase de negocio, implementada con Spring.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Definir clase de servicio que expone la clase de negocio, con consideraciones de compatibilidad SOAP y concurrencia.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Colocar anotaciones de JAX-WS en la clase de servicio.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Completar la implementación del servicio, utilizando un </a:t>
            </a:r>
            <a:r>
              <a:rPr lang="es-ES" sz="1800" dirty="0" err="1"/>
              <a:t>bean</a:t>
            </a:r>
            <a:r>
              <a:rPr lang="es-ES" sz="1800" dirty="0"/>
              <a:t> de Spring</a:t>
            </a:r>
            <a:r>
              <a:rPr lang="es-ES" sz="1800" dirty="0" smtClean="0"/>
              <a:t>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Publicar la clase de servicio como Web </a:t>
            </a:r>
            <a:r>
              <a:rPr lang="es-ES" sz="1800" dirty="0" err="1" smtClean="0"/>
              <a:t>Service</a:t>
            </a:r>
            <a:r>
              <a:rPr lang="es-ES" sz="1800" dirty="0" smtClean="0"/>
              <a:t>, con procedimiento </a:t>
            </a:r>
            <a:r>
              <a:rPr lang="es-ES" sz="1800" dirty="0" err="1" smtClean="0"/>
              <a:t>Bottom</a:t>
            </a:r>
            <a:r>
              <a:rPr lang="es-ES" sz="1800" dirty="0" smtClean="0"/>
              <a:t> Up.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</a:t>
            </a:r>
            <a:r>
              <a:rPr lang="es-ES" dirty="0" smtClean="0"/>
              <a:t>JAX-WS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Caso práctico </a:t>
            </a:r>
            <a:r>
              <a:rPr lang="es-ES" sz="2000" dirty="0" smtClean="0"/>
              <a:t>5-1</a:t>
            </a:r>
            <a:r>
              <a:rPr lang="es-ES" sz="2000" dirty="0"/>
              <a:t>: Publicación </a:t>
            </a:r>
            <a:r>
              <a:rPr lang="es-ES" sz="2000" dirty="0" err="1"/>
              <a:t>Bottom</a:t>
            </a:r>
            <a:r>
              <a:rPr lang="es-ES" sz="2000" dirty="0"/>
              <a:t> Up de Web </a:t>
            </a:r>
            <a:r>
              <a:rPr lang="es-ES" sz="2000" dirty="0" err="1"/>
              <a:t>Service</a:t>
            </a:r>
            <a:r>
              <a:rPr lang="es-ES" sz="2000" dirty="0"/>
              <a:t> con JAX-WS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30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Se utiliza el proyecto </a:t>
            </a:r>
            <a:r>
              <a:rPr lang="es-ES" sz="1600" dirty="0" err="1" smtClean="0"/>
              <a:t>cp-spring-logic</a:t>
            </a:r>
            <a:r>
              <a:rPr lang="es-ES" sz="1600" dirty="0" smtClean="0"/>
              <a:t>, ya cargado en el ejercicio anterior, que contiene las clases de negocio y datos configuradas en Spring, que se quiere exponer como Web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. Las características del proyecto son: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Proyecto configurado en </a:t>
            </a:r>
            <a:r>
              <a:rPr lang="es-ES" sz="16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Maven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, que utiliza Spring para su configuración.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Tiene una capa de persistencia con </a:t>
            </a:r>
            <a:r>
              <a:rPr lang="es-ES" sz="16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Hibernate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 y anotaciones, que funciona en forma transparente para los ejercicios. No es necesario entender cómo está construida, pues es contenido de otro curso del programa. Sí es importante saber qué hace.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Para ejecutar en </a:t>
            </a:r>
            <a:r>
              <a:rPr lang="es-ES" sz="16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Tomcat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 los proyectos web que utilizan este proyecto, se debe tener en ejecución previamente el motor de base de datos </a:t>
            </a:r>
            <a:r>
              <a:rPr lang="es-ES" sz="16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 (ejecutando el comando </a:t>
            </a:r>
            <a:r>
              <a:rPr lang="es-ES" sz="16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mysqld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Los detalles del proyecto están en el caso práctico 1 de Axis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2100" dirty="0" smtClean="0"/>
          </a:p>
          <a:p>
            <a:endParaRPr lang="es-E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JAX-WS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23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 smtClean="0"/>
              <a:t>Importar el proyecto </a:t>
            </a:r>
            <a:r>
              <a:rPr lang="es-ES" sz="1600" dirty="0" err="1" smtClean="0"/>
              <a:t>cp</a:t>
            </a:r>
            <a:r>
              <a:rPr lang="es-ES" sz="1600" dirty="0" smtClean="0"/>
              <a:t>-</a:t>
            </a:r>
            <a:r>
              <a:rPr lang="es-ES" sz="1600" dirty="0" err="1" smtClean="0"/>
              <a:t>jaxws</a:t>
            </a:r>
            <a:r>
              <a:rPr lang="es-ES" sz="1600" dirty="0" smtClean="0"/>
              <a:t>-server, del tipo </a:t>
            </a:r>
            <a:r>
              <a:rPr lang="es-ES" sz="1600" dirty="0" err="1" smtClean="0"/>
              <a:t>dynamic</a:t>
            </a:r>
            <a:r>
              <a:rPr lang="es-ES" sz="1600" dirty="0" smtClean="0"/>
              <a:t> web </a:t>
            </a:r>
            <a:r>
              <a:rPr lang="es-ES" sz="1600" dirty="0" err="1" smtClean="0"/>
              <a:t>project</a:t>
            </a:r>
            <a:r>
              <a:rPr lang="es-ES" sz="1600" dirty="0" smtClean="0"/>
              <a:t>, que es donde se publican los Web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 con JAX-WS RI. Los servicios se implementan en este proyecto, aunque utilizan la lógica del proyecto </a:t>
            </a:r>
            <a:r>
              <a:rPr lang="es-ES" sz="1600" dirty="0" err="1" smtClean="0"/>
              <a:t>cp-spring-logic</a:t>
            </a:r>
            <a:r>
              <a:rPr lang="es-ES" sz="1600" dirty="0" smtClean="0"/>
              <a:t>. Las características del proyecto son: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Proyecto con </a:t>
            </a:r>
            <a:r>
              <a:rPr lang="es-ES" sz="16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Maven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, que declara la dependencia de </a:t>
            </a:r>
            <a:r>
              <a:rPr lang="es-ES" sz="16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cp-spring-logic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 en el pom.xml.</a:t>
            </a:r>
          </a:p>
          <a:p>
            <a:pPr marL="1028700" lvl="1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Incluye las dependencias de 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JAX-WS RI, </a:t>
            </a:r>
            <a:r>
              <a:rPr lang="es-ES" sz="1600" dirty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las cuales importan transitivamente el resto de las </a:t>
            </a:r>
            <a:r>
              <a:rPr lang="es-ES" sz="16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dependencias, entre las cuales está JAXB:</a:t>
            </a:r>
            <a:endParaRPr lang="es-ES" sz="1600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con JAX-WS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Caso práctico 5-1: </a:t>
            </a:r>
            <a:r>
              <a:rPr lang="es-ES" sz="2000" dirty="0"/>
              <a:t>Publicación </a:t>
            </a:r>
            <a:r>
              <a:rPr lang="es-ES" sz="2000" dirty="0" err="1"/>
              <a:t>Bottom</a:t>
            </a:r>
            <a:r>
              <a:rPr lang="es-ES" sz="2000" dirty="0"/>
              <a:t> Up de </a:t>
            </a:r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con </a:t>
            </a:r>
            <a:r>
              <a:rPr lang="es-ES" sz="2000" dirty="0"/>
              <a:t>JAX-WS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7112"/>
            <a:ext cx="2824088" cy="223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32330"/>
            <a:ext cx="2808312" cy="203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52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63268</TotalTime>
  <Words>6223</Words>
  <Application>Microsoft Macintosh PowerPoint</Application>
  <PresentationFormat>Presentación en pantalla (4:3)</PresentationFormat>
  <Paragraphs>542</Paragraphs>
  <Slides>44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44</vt:i4>
      </vt:variant>
    </vt:vector>
  </HeadingPairs>
  <TitlesOfParts>
    <vt:vector size="46" baseType="lpstr">
      <vt:lpstr>Tema de Office</vt:lpstr>
      <vt:lpstr>Diseño personalizado</vt:lpstr>
      <vt:lpstr>Servicios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  <vt:lpstr>solución con JAX-WS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Ana Isabel Vegas</cp:lastModifiedBy>
  <cp:revision>1342</cp:revision>
  <dcterms:created xsi:type="dcterms:W3CDTF">2011-04-27T16:47:02Z</dcterms:created>
  <dcterms:modified xsi:type="dcterms:W3CDTF">2017-03-21T22:07:08Z</dcterms:modified>
</cp:coreProperties>
</file>