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94" r:id="rId3"/>
    <p:sldId id="257" r:id="rId4"/>
    <p:sldId id="258" r:id="rId5"/>
    <p:sldId id="259" r:id="rId6"/>
    <p:sldId id="260" r:id="rId7"/>
    <p:sldId id="263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  <a:srgbClr val="FFFF99"/>
    <a:srgbClr val="0E0EC8"/>
    <a:srgbClr val="FFFFCC"/>
    <a:srgbClr val="CD9FD1"/>
    <a:srgbClr val="F6A8DC"/>
    <a:srgbClr val="EF47E3"/>
    <a:srgbClr val="321935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1277" autoAdjust="0"/>
  </p:normalViewPr>
  <p:slideViewPr>
    <p:cSldViewPr>
      <p:cViewPr varScale="1">
        <p:scale>
          <a:sx n="81" d="100"/>
          <a:sy n="81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22/3/17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22/3/17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Nota: además de los presentados, existen</a:t>
            </a:r>
            <a:r>
              <a:rPr lang="es-ES" baseline="0" dirty="0" smtClean="0"/>
              <a:t> más métodos HTTP para otro tipo de operaciones, como </a:t>
            </a:r>
            <a:r>
              <a:rPr lang="es-ES" baseline="0" smtClean="0"/>
              <a:t>la depuración (TRACE)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8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4" name="3 Elipse"/>
          <p:cNvSpPr/>
          <p:nvPr userDrawn="1"/>
        </p:nvSpPr>
        <p:spPr>
          <a:xfrm>
            <a:off x="6372200" y="188640"/>
            <a:ext cx="2304256" cy="2172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8" y="562371"/>
            <a:ext cx="2075552" cy="1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usersad.everis.int\enterprise_files\Spain\Madrid\Proyectos Antiguos\Proyectos2\Marketing\everis\Corporativo\PPt Corporativa\FY 2012\Plantilla PPT\plantilla ppt UC\everis_ppt_coporateuniversity\everis_ppt_corporateuniversity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6718" y="1268760"/>
            <a:ext cx="8280000" cy="432000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6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</p:spTree>
    <p:extLst>
      <p:ext uri="{BB962C8B-B14F-4D97-AF65-F5344CB8AC3E}">
        <p14:creationId xmlns:p14="http://schemas.microsoft.com/office/powerpoint/2010/main" val="27042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rgbClr val="A686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088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5" name="Imagen 4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6632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43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7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1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5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pic>
        <p:nvPicPr>
          <p:cNvPr id="2056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11" name="Picture 4" descr="\\usersad.everis.int\enterprise_files\Spain\Madrid\Proyectos Antiguos\Proyectos2\Marketing\everis\Corporativo\PPt Corporativa\FY 2012\Plantilla PPT\plantilla ppt UC\everis_ppt_coporateuniversity\everis_ppt_corporateuniversity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3"/>
          <a:stretch/>
        </p:blipFill>
        <p:spPr bwMode="auto">
          <a:xfrm>
            <a:off x="1" y="1850571"/>
            <a:ext cx="9180512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4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93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87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2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51" r:id="rId10"/>
    <p:sldLayoutId id="2147483653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3D2-E32E-794B-B2FE-D6CEB9E80D36}" type="datetimeFigureOut">
              <a:rPr lang="es-ES" smtClean="0"/>
              <a:t>22/3/17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Servicios REST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40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b="1" dirty="0" smtClean="0">
                <a:solidFill>
                  <a:srgbClr val="960F68"/>
                </a:solidFill>
              </a:rPr>
              <a:t>REST</a:t>
            </a:r>
            <a:r>
              <a:rPr lang="es-ES" sz="1800" dirty="0" smtClean="0"/>
              <a:t> (</a:t>
            </a:r>
            <a:r>
              <a:rPr lang="es-ES" sz="1800" b="1" dirty="0" err="1"/>
              <a:t>Representational</a:t>
            </a:r>
            <a:r>
              <a:rPr lang="es-ES" sz="1800" b="1" dirty="0"/>
              <a:t> </a:t>
            </a:r>
            <a:r>
              <a:rPr lang="es-ES" sz="1800" b="1" dirty="0" err="1"/>
              <a:t>State</a:t>
            </a:r>
            <a:r>
              <a:rPr lang="es-ES" sz="1800" b="1" dirty="0"/>
              <a:t> </a:t>
            </a:r>
            <a:r>
              <a:rPr lang="es-ES" sz="1800" b="1" dirty="0" smtClean="0"/>
              <a:t>Transfer</a:t>
            </a:r>
            <a:r>
              <a:rPr lang="es-ES" sz="1800" dirty="0" smtClean="0"/>
              <a:t>) es un estilo de arquitectura para sistemas distribuidos, desarrollada por la W3C, junto con el protocolo HTTP.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Las arquitecturas REST tienen clientes y servidores.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El cliente realiza un envío (</a:t>
            </a:r>
            <a:r>
              <a:rPr lang="es-ES" sz="1800" dirty="0" err="1" smtClean="0">
                <a:solidFill>
                  <a:schemeClr val="bg2"/>
                </a:solidFill>
              </a:rPr>
              <a:t>request</a:t>
            </a:r>
            <a:r>
              <a:rPr lang="es-ES" sz="1800" dirty="0" smtClean="0">
                <a:solidFill>
                  <a:schemeClr val="bg2"/>
                </a:solidFill>
              </a:rPr>
              <a:t>) al servidor, el cual lo procesa y retorna una respuesta al cliente.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Las peticiones y respuestas son construidas alrededor de representaciones de recursos. Recurso es una entidad, y representación es cómo se formatea.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servicios REST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arquitectura REST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755576" y="4859288"/>
            <a:ext cx="2778514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99415" y="4963655"/>
            <a:ext cx="1231777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HTTP </a:t>
            </a:r>
            <a:r>
              <a:rPr lang="es-ES" sz="1400" b="1" dirty="0" err="1" smtClean="0">
                <a:solidFill>
                  <a:schemeClr val="tx1"/>
                </a:solidFill>
              </a:rPr>
              <a:t>Client</a:t>
            </a:r>
            <a:endParaRPr lang="es-E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113 Conector angular"/>
          <p:cNvCxnSpPr>
            <a:endCxn id="16" idx="3"/>
          </p:cNvCxnSpPr>
          <p:nvPr/>
        </p:nvCxnSpPr>
        <p:spPr>
          <a:xfrm rot="10800000">
            <a:off x="1923624" y="5988558"/>
            <a:ext cx="515450" cy="1007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3 Conector angular"/>
          <p:cNvCxnSpPr>
            <a:stCxn id="13" idx="3"/>
          </p:cNvCxnSpPr>
          <p:nvPr/>
        </p:nvCxnSpPr>
        <p:spPr>
          <a:xfrm flipV="1">
            <a:off x="1923624" y="5695254"/>
            <a:ext cx="515450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364088" y="4859288"/>
            <a:ext cx="3024336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servidor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5484156" y="4955350"/>
            <a:ext cx="1284088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HTTP Server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1877905" y="5677665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13 CuadroTexto"/>
          <p:cNvSpPr txBox="1"/>
          <p:nvPr/>
        </p:nvSpPr>
        <p:spPr bwMode="auto">
          <a:xfrm>
            <a:off x="1157824" y="5579368"/>
            <a:ext cx="720081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smtClean="0">
                <a:solidFill>
                  <a:schemeClr val="bg1"/>
                </a:solidFill>
              </a:rPr>
              <a:t>clase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 bwMode="auto">
          <a:xfrm>
            <a:off x="7236295" y="5606664"/>
            <a:ext cx="720081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s-ES" sz="1400" dirty="0"/>
              <a:t>clase</a:t>
            </a:r>
          </a:p>
        </p:txBody>
      </p:sp>
      <p:sp>
        <p:nvSpPr>
          <p:cNvPr id="16" name="15 Rectángulo"/>
          <p:cNvSpPr/>
          <p:nvPr/>
        </p:nvSpPr>
        <p:spPr bwMode="auto">
          <a:xfrm>
            <a:off x="1877905" y="5965697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439074" y="5507360"/>
            <a:ext cx="73497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 smtClean="0"/>
              <a:t>REST </a:t>
            </a:r>
            <a:r>
              <a:rPr lang="es-ES" sz="1400" dirty="0" err="1" smtClean="0"/>
              <a:t>Aware</a:t>
            </a:r>
            <a:r>
              <a:rPr lang="es-ES" sz="1400" dirty="0" smtClean="0"/>
              <a:t> </a:t>
            </a:r>
            <a:r>
              <a:rPr lang="es-ES" sz="1400" dirty="0" err="1" smtClean="0"/>
              <a:t>Client</a:t>
            </a:r>
            <a:endParaRPr lang="es-ES" sz="1400" dirty="0"/>
          </a:p>
        </p:txBody>
      </p:sp>
      <p:sp>
        <p:nvSpPr>
          <p:cNvPr id="21" name="20 Rectángulo"/>
          <p:cNvSpPr/>
          <p:nvPr/>
        </p:nvSpPr>
        <p:spPr bwMode="auto">
          <a:xfrm>
            <a:off x="7200306" y="5678672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7200306" y="5966704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3" name="113 Conector angular"/>
          <p:cNvCxnSpPr>
            <a:stCxn id="22" idx="1"/>
          </p:cNvCxnSpPr>
          <p:nvPr/>
        </p:nvCxnSpPr>
        <p:spPr>
          <a:xfrm rot="10800000" flipV="1">
            <a:off x="6660232" y="5989563"/>
            <a:ext cx="540074" cy="93861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angular"/>
          <p:cNvCxnSpPr>
            <a:endCxn id="21" idx="1"/>
          </p:cNvCxnSpPr>
          <p:nvPr/>
        </p:nvCxnSpPr>
        <p:spPr>
          <a:xfrm>
            <a:off x="6660231" y="5606664"/>
            <a:ext cx="540075" cy="9486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Nube"/>
          <p:cNvSpPr/>
          <p:nvPr/>
        </p:nvSpPr>
        <p:spPr>
          <a:xfrm>
            <a:off x="3707904" y="4499249"/>
            <a:ext cx="1512168" cy="2088231"/>
          </a:xfrm>
          <a:prstGeom prst="cloud">
            <a:avLst/>
          </a:prstGeom>
          <a:solidFill>
            <a:srgbClr val="CD9FD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Red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26" name="25 Conector angular"/>
          <p:cNvCxnSpPr/>
          <p:nvPr/>
        </p:nvCxnSpPr>
        <p:spPr>
          <a:xfrm>
            <a:off x="3174050" y="5635264"/>
            <a:ext cx="2407421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/>
          <p:nvPr/>
        </p:nvCxnSpPr>
        <p:spPr>
          <a:xfrm rot="10800000">
            <a:off x="3174050" y="6096124"/>
            <a:ext cx="2406064" cy="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4067944" y="5341709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4067944" y="5773757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5628172" y="5507360"/>
            <a:ext cx="103206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 smtClean="0"/>
              <a:t>REST </a:t>
            </a:r>
            <a:r>
              <a:rPr lang="es-ES" sz="1400" dirty="0" err="1" smtClean="0"/>
              <a:t>Aware</a:t>
            </a:r>
            <a:r>
              <a:rPr lang="es-ES" sz="1400" dirty="0" smtClean="0"/>
              <a:t> </a:t>
            </a:r>
            <a:r>
              <a:rPr lang="es-ES" sz="1400" dirty="0" err="1" smtClean="0"/>
              <a:t>Application</a:t>
            </a:r>
            <a:endParaRPr lang="es-ES" sz="1400" dirty="0"/>
          </a:p>
        </p:txBody>
      </p:sp>
      <p:sp>
        <p:nvSpPr>
          <p:cNvPr id="46" name="45 Rectángulo"/>
          <p:cNvSpPr/>
          <p:nvPr/>
        </p:nvSpPr>
        <p:spPr>
          <a:xfrm>
            <a:off x="3995936" y="5032042"/>
            <a:ext cx="1080120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GET, POST,...</a:t>
            </a:r>
          </a:p>
        </p:txBody>
      </p:sp>
      <p:sp>
        <p:nvSpPr>
          <p:cNvPr id="49" name="48 CuadroTexto"/>
          <p:cNvSpPr txBox="1"/>
          <p:nvPr/>
        </p:nvSpPr>
        <p:spPr bwMode="auto">
          <a:xfrm>
            <a:off x="971600" y="6246024"/>
            <a:ext cx="906305" cy="252028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smtClean="0">
                <a:solidFill>
                  <a:schemeClr val="bg1"/>
                </a:solidFill>
              </a:rPr>
              <a:t>recurso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 bwMode="auto">
          <a:xfrm>
            <a:off x="7236295" y="6246024"/>
            <a:ext cx="906305" cy="252028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smtClean="0">
                <a:solidFill>
                  <a:schemeClr val="bg1"/>
                </a:solidFill>
              </a:rPr>
              <a:t>recurso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3744558" y="6289575"/>
            <a:ext cx="138674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 smtClean="0"/>
              <a:t>representación</a:t>
            </a:r>
            <a:endParaRPr lang="es-ES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9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b="1" dirty="0" err="1" smtClean="0">
                <a:solidFill>
                  <a:srgbClr val="960F68"/>
                </a:solidFill>
              </a:rPr>
              <a:t>RESTful</a:t>
            </a:r>
            <a:r>
              <a:rPr lang="es-ES" sz="1800" b="1" dirty="0" smtClean="0">
                <a:solidFill>
                  <a:srgbClr val="960F68"/>
                </a:solidFill>
              </a:rPr>
              <a:t>:</a:t>
            </a:r>
            <a:r>
              <a:rPr lang="es-ES" sz="1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Una API del tipo </a:t>
            </a:r>
            <a:r>
              <a:rPr lang="es-ES" sz="1800" dirty="0" err="1" smtClean="0">
                <a:solidFill>
                  <a:srgbClr val="960F68"/>
                </a:solidFill>
              </a:rPr>
              <a:t>RESTful</a:t>
            </a:r>
            <a:r>
              <a:rPr lang="es-ES" sz="1800" dirty="0" smtClean="0">
                <a:solidFill>
                  <a:schemeClr val="bg2"/>
                </a:solidFill>
              </a:rPr>
              <a:t>, o </a:t>
            </a:r>
            <a:r>
              <a:rPr lang="es-ES" sz="1800" dirty="0" err="1" smtClean="0">
                <a:solidFill>
                  <a:schemeClr val="bg2"/>
                </a:solidFill>
              </a:rPr>
              <a:t>RESTful</a:t>
            </a:r>
            <a:r>
              <a:rPr lang="es-ES" sz="1800" dirty="0" smtClean="0">
                <a:solidFill>
                  <a:schemeClr val="bg2"/>
                </a:solidFill>
              </a:rPr>
              <a:t> Web </a:t>
            </a:r>
            <a:r>
              <a:rPr lang="es-ES" sz="1800" dirty="0" err="1" smtClean="0">
                <a:solidFill>
                  <a:schemeClr val="bg2"/>
                </a:solidFill>
              </a:rPr>
              <a:t>Service</a:t>
            </a:r>
            <a:r>
              <a:rPr lang="es-ES" sz="1800" dirty="0" smtClean="0">
                <a:solidFill>
                  <a:schemeClr val="bg2"/>
                </a:solidFill>
              </a:rPr>
              <a:t>, es una API web implementada con HTTP y los principios REST, con los siguientes aspectos: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URI base del servicio.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Un formato de mensajes, por ejemplo JSON o XML.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Un conjunto de operaciones, que utilizan los métodos HTTP (GET, PUT, POST o DELETE).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La API debe manejar hipertextos.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737373"/>
                </a:solidFill>
              </a:rPr>
              <a:t>A diferencia de los Web </a:t>
            </a:r>
            <a:r>
              <a:rPr lang="es-ES" sz="1800" dirty="0" err="1" smtClean="0">
                <a:solidFill>
                  <a:srgbClr val="737373"/>
                </a:solidFill>
              </a:rPr>
              <a:t>Services</a:t>
            </a:r>
            <a:r>
              <a:rPr lang="es-ES" sz="1800" dirty="0" smtClean="0">
                <a:solidFill>
                  <a:srgbClr val="737373"/>
                </a:solidFill>
              </a:rPr>
              <a:t> basados en SOAP, </a:t>
            </a:r>
            <a:r>
              <a:rPr lang="es-ES" sz="1800" dirty="0" smtClean="0">
                <a:solidFill>
                  <a:srgbClr val="960F68"/>
                </a:solidFill>
              </a:rPr>
              <a:t>no hay un estándar </a:t>
            </a:r>
            <a:r>
              <a:rPr lang="es-ES" sz="1800" dirty="0" smtClean="0">
                <a:solidFill>
                  <a:srgbClr val="737373"/>
                </a:solidFill>
              </a:rPr>
              <a:t>comúnmente aceptado para los </a:t>
            </a:r>
            <a:r>
              <a:rPr lang="es-ES" sz="1800" dirty="0" err="1" smtClean="0">
                <a:solidFill>
                  <a:srgbClr val="737373"/>
                </a:solidFill>
              </a:rPr>
              <a:t>RESTful</a:t>
            </a:r>
            <a:r>
              <a:rPr lang="es-ES" sz="1800" dirty="0" smtClean="0">
                <a:solidFill>
                  <a:srgbClr val="737373"/>
                </a:solidFill>
              </a:rPr>
              <a:t>. Esto es porque REST es una arquitectura, mientras que SOAP es un protocolo.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737373"/>
                </a:solidFill>
              </a:rPr>
              <a:t>Esta desventaja se compensa con la simplicidad de su </a:t>
            </a:r>
            <a:r>
              <a:rPr lang="es-ES" sz="1800" dirty="0">
                <a:solidFill>
                  <a:srgbClr val="737373"/>
                </a:solidFill>
              </a:rPr>
              <a:t>utilización y el bajo consumo de recursos </a:t>
            </a:r>
            <a:r>
              <a:rPr lang="es-ES" sz="1800" dirty="0" smtClean="0">
                <a:solidFill>
                  <a:srgbClr val="737373"/>
                </a:solidFill>
              </a:rPr>
              <a:t>durante </a:t>
            </a:r>
            <a:r>
              <a:rPr lang="es-ES" sz="1800" dirty="0">
                <a:solidFill>
                  <a:srgbClr val="737373"/>
                </a:solidFill>
              </a:rPr>
              <a:t>el </a:t>
            </a:r>
            <a:r>
              <a:rPr lang="es-ES" sz="1800" dirty="0" err="1">
                <a:solidFill>
                  <a:srgbClr val="737373"/>
                </a:solidFill>
              </a:rPr>
              <a:t>binding</a:t>
            </a:r>
            <a:r>
              <a:rPr lang="es-ES" sz="1800" dirty="0" smtClean="0">
                <a:solidFill>
                  <a:srgbClr val="737373"/>
                </a:solidFill>
              </a:rPr>
              <a:t>. Esto es especialmente útil en aplicaciones para dispositivos móviles.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servicios REST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Web </a:t>
            </a:r>
            <a:r>
              <a:rPr lang="es-ES" sz="2000" dirty="0" err="1" smtClean="0"/>
              <a:t>Services</a:t>
            </a:r>
            <a:r>
              <a:rPr lang="es-ES" sz="2000" dirty="0" smtClean="0"/>
              <a:t> </a:t>
            </a:r>
            <a:r>
              <a:rPr lang="es-ES" sz="2000" dirty="0" err="1" smtClean="0"/>
              <a:t>RESTful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8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>
                <a:solidFill>
                  <a:schemeClr val="bg2"/>
                </a:solidFill>
              </a:rPr>
              <a:t>Con REST, los </a:t>
            </a:r>
            <a:r>
              <a:rPr lang="es-ES" sz="1800" dirty="0" smtClean="0">
                <a:solidFill>
                  <a:srgbClr val="960F68"/>
                </a:solidFill>
              </a:rPr>
              <a:t>métodos HTTP </a:t>
            </a:r>
            <a:r>
              <a:rPr lang="es-ES" sz="1800" dirty="0" smtClean="0">
                <a:solidFill>
                  <a:schemeClr val="bg2"/>
                </a:solidFill>
              </a:rPr>
              <a:t>se asocian a </a:t>
            </a:r>
            <a:r>
              <a:rPr lang="es-ES" sz="1800" dirty="0" smtClean="0">
                <a:solidFill>
                  <a:srgbClr val="960F68"/>
                </a:solidFill>
              </a:rPr>
              <a:t>tipos de operaciones</a:t>
            </a:r>
            <a:r>
              <a:rPr lang="es-ES" sz="1800" dirty="0" smtClean="0">
                <a:solidFill>
                  <a:schemeClr val="bg2"/>
                </a:solidFill>
              </a:rPr>
              <a:t> sobre recursos. El uso comúnmente aceptado es el siguiente: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GET</a:t>
            </a:r>
            <a:r>
              <a:rPr lang="es-ES" sz="1800" dirty="0" smtClean="0">
                <a:solidFill>
                  <a:schemeClr val="bg2"/>
                </a:solidFill>
              </a:rPr>
              <a:t>: Para recuperar la representación de un recurso. Es </a:t>
            </a:r>
            <a:r>
              <a:rPr lang="es-ES" sz="1800" dirty="0" err="1" smtClean="0">
                <a:solidFill>
                  <a:schemeClr val="bg2"/>
                </a:solidFill>
              </a:rPr>
              <a:t>idempotente</a:t>
            </a:r>
            <a:r>
              <a:rPr lang="es-ES" sz="1800" dirty="0" smtClean="0">
                <a:solidFill>
                  <a:schemeClr val="bg2"/>
                </a:solidFill>
              </a:rPr>
              <a:t>, es decir, si se invoca múltiples veces, retorna el mismo resultado.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POST</a:t>
            </a:r>
            <a:r>
              <a:rPr lang="es-ES" sz="1800" dirty="0" smtClean="0"/>
              <a:t>: Para crear un recurso, o para actualizarlo. También, por las características del método, se utiliza para envíos grandes, o para evitar limitaciones de los otros métodos.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PUT</a:t>
            </a:r>
            <a:r>
              <a:rPr lang="es-ES" sz="1800" dirty="0" smtClean="0">
                <a:solidFill>
                  <a:schemeClr val="bg2"/>
                </a:solidFill>
              </a:rPr>
              <a:t>: Para actualizar un recurso, ya que POST no es </a:t>
            </a:r>
            <a:r>
              <a:rPr lang="es-ES" sz="1800" dirty="0" err="1" smtClean="0">
                <a:solidFill>
                  <a:schemeClr val="bg2"/>
                </a:solidFill>
              </a:rPr>
              <a:t>idempotente</a:t>
            </a:r>
            <a:r>
              <a:rPr lang="es-ES" sz="1800" dirty="0" smtClean="0">
                <a:solidFill>
                  <a:schemeClr val="bg2"/>
                </a:solidFill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DELETE</a:t>
            </a:r>
            <a:r>
              <a:rPr lang="es-ES" sz="1800" dirty="0" smtClean="0"/>
              <a:t>: Para eliminar un recurso.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OPTIONS</a:t>
            </a:r>
            <a:r>
              <a:rPr lang="es-ES" sz="1800" dirty="0" smtClean="0">
                <a:solidFill>
                  <a:schemeClr val="bg2"/>
                </a:solidFill>
              </a:rPr>
              <a:t>: Se puede utilizar para hacer un "</a:t>
            </a:r>
            <a:r>
              <a:rPr lang="es-ES" sz="1800" dirty="0" err="1" smtClean="0">
                <a:solidFill>
                  <a:schemeClr val="bg2"/>
                </a:solidFill>
              </a:rPr>
              <a:t>ping</a:t>
            </a:r>
            <a:r>
              <a:rPr lang="es-ES" sz="1800" dirty="0" smtClean="0">
                <a:solidFill>
                  <a:schemeClr val="bg2"/>
                </a:solidFill>
              </a:rPr>
              <a:t>" del servicio, es decir, verificar su disponibilidad.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HEAD</a:t>
            </a:r>
            <a:r>
              <a:rPr lang="es-ES" sz="1800" dirty="0" smtClean="0">
                <a:solidFill>
                  <a:schemeClr val="bg2"/>
                </a:solidFill>
              </a:rPr>
              <a:t>: Para buscar un recurso o consultar estado. Similar a GET, pero no contiene un </a:t>
            </a:r>
            <a:r>
              <a:rPr lang="es-ES" sz="1800" dirty="0" err="1" smtClean="0">
                <a:solidFill>
                  <a:schemeClr val="bg2"/>
                </a:solidFill>
              </a:rPr>
              <a:t>body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servicios REST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utilización de métodos HTTP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9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rgbClr val="960F68"/>
                </a:solidFill>
              </a:rPr>
              <a:t>WADL</a:t>
            </a:r>
            <a:r>
              <a:rPr lang="es-ES" sz="1800" dirty="0">
                <a:solidFill>
                  <a:srgbClr val="960F68"/>
                </a:solidFill>
              </a:rPr>
              <a:t> </a:t>
            </a:r>
            <a:r>
              <a:rPr lang="es-ES" sz="1800" dirty="0">
                <a:solidFill>
                  <a:srgbClr val="737373"/>
                </a:solidFill>
              </a:rPr>
              <a:t>(</a:t>
            </a:r>
            <a:r>
              <a:rPr lang="es-ES" sz="1800" dirty="0"/>
              <a:t>Web </a:t>
            </a:r>
            <a:r>
              <a:rPr lang="es-ES" sz="1800" dirty="0" err="1"/>
              <a:t>Application</a:t>
            </a:r>
            <a:r>
              <a:rPr lang="es-ES" sz="1800" dirty="0"/>
              <a:t> </a:t>
            </a:r>
            <a:r>
              <a:rPr lang="es-ES" sz="1800" dirty="0" err="1"/>
              <a:t>Description</a:t>
            </a:r>
            <a:r>
              <a:rPr lang="es-ES" sz="1800" dirty="0"/>
              <a:t> </a:t>
            </a:r>
            <a:r>
              <a:rPr lang="es-ES" sz="1800" dirty="0" err="1"/>
              <a:t>Language</a:t>
            </a:r>
            <a:r>
              <a:rPr lang="es-ES" sz="1800" dirty="0"/>
              <a:t>)</a:t>
            </a:r>
            <a:r>
              <a:rPr lang="es-ES" sz="1800" b="1" dirty="0" smtClean="0">
                <a:solidFill>
                  <a:srgbClr val="960F68"/>
                </a:solidFill>
              </a:rPr>
              <a:t>:</a:t>
            </a:r>
            <a:r>
              <a:rPr lang="es-ES" sz="1800" dirty="0" smtClean="0"/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737373"/>
                </a:solidFill>
              </a:rPr>
              <a:t>Es el descriptor de servicio de aplicaciones basadas en HTTP, y en particular REST</a:t>
            </a:r>
            <a:endParaRPr lang="es-ES" sz="1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/>
              <a:t>E</a:t>
            </a:r>
            <a:r>
              <a:rPr lang="es-ES" sz="1800" dirty="0" smtClean="0"/>
              <a:t>quivalente al WSDL utilizado en SOAP.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960F68"/>
                </a:solidFill>
              </a:rPr>
              <a:t>No es un estándar </a:t>
            </a:r>
            <a:r>
              <a:rPr lang="es-ES" sz="1800" dirty="0" smtClean="0">
                <a:solidFill>
                  <a:srgbClr val="737373"/>
                </a:solidFill>
              </a:rPr>
              <a:t>y por el momento no hay planes para hacerlo.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rgbClr val="737373"/>
                </a:solidFill>
              </a:rPr>
              <a:t>Estructura: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err="1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es-ES" sz="18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marL="1428750" lvl="2"/>
            <a:r>
              <a:rPr lang="es-ES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grammars</a:t>
            </a:r>
            <a:r>
              <a:rPr lang="es-ES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incluye los XSD.</a:t>
            </a:r>
            <a:endParaRPr lang="es-ES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marL="1428750" lvl="2"/>
            <a:r>
              <a:rPr lang="es-ES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resources</a:t>
            </a:r>
            <a:r>
              <a:rPr lang="es-ES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define la URI</a:t>
            </a:r>
          </a:p>
          <a:p>
            <a:pPr marL="1943100" lvl="3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es-ES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define la operación</a:t>
            </a:r>
            <a:endParaRPr lang="es-ES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marL="2400300" lvl="4" indent="-285750">
              <a:buFont typeface="Arial" pitchFamily="34" charset="0"/>
              <a:buChar char="•"/>
            </a:pPr>
            <a:r>
              <a:rPr lang="es-ES" sz="18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puede ser GET, POST, ...</a:t>
            </a:r>
            <a:endParaRPr lang="es-ES" sz="18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marL="2857500" lvl="5" indent="-285750"/>
            <a:r>
              <a:rPr lang="es-ES" sz="1800" dirty="0" err="1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request</a:t>
            </a:r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: parámetros en el envío.</a:t>
            </a:r>
            <a:endParaRPr lang="es-ES" sz="18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  <a:p>
            <a:pPr marL="2857500" lvl="5" indent="-285750"/>
            <a:r>
              <a:rPr lang="es-ES" sz="1800" dirty="0" smtClean="0">
                <a:solidFill>
                  <a:srgbClr val="737373"/>
                </a:solidFill>
                <a:latin typeface="Arial" pitchFamily="34" charset="0"/>
                <a:cs typeface="Arial" pitchFamily="34" charset="0"/>
              </a:rPr>
              <a:t>response: incluye representaciones.</a:t>
            </a:r>
            <a:endParaRPr lang="es-ES" sz="1800" dirty="0">
              <a:solidFill>
                <a:srgbClr val="7373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servicios REST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definición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9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Ventajas con respecto a SOAP: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 mensaje se construye directamente con HTTP, lo que da más simplicidad y rendimiento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Los mensajes normalmente son más pequeños.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Permite definir interacciones con estado en forma nativa, a través del uso de la sesión HTTP.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 puede invocar en forma sencilla desde JavaScript, lo que facilita su uso en páginas dinámicas con Ajax.</a:t>
            </a:r>
            <a:endParaRPr lang="es-E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Desventajas co</a:t>
            </a:r>
            <a:r>
              <a:rPr lang="es-ES" sz="1800" dirty="0" smtClean="0"/>
              <a:t>n respecto a SOAP:</a:t>
            </a:r>
            <a:r>
              <a:rPr lang="es-ES" sz="1800" dirty="0" smtClean="0">
                <a:solidFill>
                  <a:schemeClr val="bg2"/>
                </a:solidFill>
              </a:rPr>
              <a:t> 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SOAP es un protocolo estándar abierto. 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SOAP facilita más la interoperabilidad entre sistemas, al ser estándar.</a:t>
            </a:r>
          </a:p>
          <a:p>
            <a:pPr marL="1028700" lvl="1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SOAP facilita más la depuración. 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servicios REST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comparación con SOAP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451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r>
              <a:rPr lang="es-ES" sz="1800" dirty="0" smtClean="0"/>
              <a:t>El uso de REST tiene asociadas buenas prácticas, que es recomendable seguir para que su utilización sea una ventaja. Algunas de ellas son: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bg2"/>
                </a:solidFill>
              </a:rPr>
              <a:t>Definir un servicio en forma simple.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Implementar un cliente de prueba.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Agregar validaciones en el servidor, y manejar los códigos de error HTTP.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800" dirty="0" smtClean="0"/>
              <a:t>Utilizar cache cuando sea aplicable. Esto permite ahorrar invocaciones cuando se conoce la respuesta.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buenas prácticas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buenas prácticas en el uso de REST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9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63272</TotalTime>
  <Words>719</Words>
  <Application>Microsoft Macintosh PowerPoint</Application>
  <PresentationFormat>Presentación en pantalla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Tema de Office</vt:lpstr>
      <vt:lpstr>Diseño personalizado</vt:lpstr>
      <vt:lpstr>Servicios REST</vt:lpstr>
      <vt:lpstr>desarrollo de servicios REST</vt:lpstr>
      <vt:lpstr>desarrollo de servicios REST</vt:lpstr>
      <vt:lpstr>desarrollo de servicios REST</vt:lpstr>
      <vt:lpstr>desarrollo de servicios REST</vt:lpstr>
      <vt:lpstr>desarrollo de servicios REST</vt:lpstr>
      <vt:lpstr>buenas prácticas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Ana Isabel Vegas</cp:lastModifiedBy>
  <cp:revision>1342</cp:revision>
  <dcterms:created xsi:type="dcterms:W3CDTF">2011-04-27T16:47:02Z</dcterms:created>
  <dcterms:modified xsi:type="dcterms:W3CDTF">2017-03-22T23:00:40Z</dcterms:modified>
</cp:coreProperties>
</file>