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693400" cy="7556500"/>
  <p:notesSz cx="10693400" cy="75565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8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2969" y="758654"/>
            <a:ext cx="1787460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0574" y="2213083"/>
            <a:ext cx="8052434" cy="374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932" y="2493895"/>
            <a:ext cx="3608070" cy="145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0" spc="-270" dirty="0"/>
              <a:t>Tema</a:t>
            </a:r>
            <a:r>
              <a:rPr sz="6500" spc="-20" dirty="0"/>
              <a:t> </a:t>
            </a:r>
            <a:r>
              <a:rPr sz="6500" dirty="0"/>
              <a:t>1</a:t>
            </a: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750" spc="50" dirty="0"/>
              <a:t>Introducción </a:t>
            </a:r>
            <a:r>
              <a:rPr sz="2750" spc="-35" dirty="0"/>
              <a:t>a</a:t>
            </a:r>
            <a:r>
              <a:rPr sz="2750" spc="-85" dirty="0"/>
              <a:t> </a:t>
            </a:r>
            <a:r>
              <a:rPr sz="2750" spc="30" dirty="0"/>
              <a:t>Node.js</a:t>
            </a:r>
            <a:endParaRPr sz="2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2100195"/>
            <a:ext cx="8052434" cy="2587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Problema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60" baseline="1501" dirty="0">
                <a:latin typeface="Arial"/>
                <a:cs typeface="Arial"/>
              </a:rPr>
              <a:t>código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piramidal: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75" baseline="1501" dirty="0">
                <a:latin typeface="Arial"/>
                <a:cs typeface="Arial"/>
              </a:rPr>
              <a:t>El </a:t>
            </a:r>
            <a:r>
              <a:rPr sz="2775" spc="22" baseline="1501" dirty="0">
                <a:latin typeface="Arial"/>
                <a:cs typeface="Arial"/>
              </a:rPr>
              <a:t>uso </a:t>
            </a:r>
            <a:r>
              <a:rPr sz="2775" spc="15" baseline="1501" dirty="0">
                <a:latin typeface="Arial"/>
                <a:cs typeface="Arial"/>
              </a:rPr>
              <a:t>intensivo </a:t>
            </a:r>
            <a:r>
              <a:rPr sz="2775" spc="30" baseline="1501" dirty="0">
                <a:latin typeface="Arial"/>
                <a:cs typeface="Arial"/>
              </a:rPr>
              <a:t>de callbacks </a:t>
            </a:r>
            <a:r>
              <a:rPr sz="2775" spc="-22" baseline="1501" dirty="0">
                <a:latin typeface="Arial"/>
                <a:cs typeface="Arial"/>
              </a:rPr>
              <a:t>en la </a:t>
            </a:r>
            <a:r>
              <a:rPr sz="2775" spc="22" baseline="1501" dirty="0">
                <a:latin typeface="Arial"/>
                <a:cs typeface="Arial"/>
              </a:rPr>
              <a:t>programación </a:t>
            </a:r>
            <a:r>
              <a:rPr sz="2775" spc="-15" baseline="1501" dirty="0">
                <a:latin typeface="Arial"/>
                <a:cs typeface="Arial"/>
              </a:rPr>
              <a:t>asíncrona </a:t>
            </a:r>
            <a:r>
              <a:rPr sz="2775" spc="37" baseline="1501" dirty="0">
                <a:latin typeface="Arial"/>
                <a:cs typeface="Arial"/>
              </a:rPr>
              <a:t>produce 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55" dirty="0">
                <a:latin typeface="Arial"/>
                <a:cs typeface="Arial"/>
              </a:rPr>
              <a:t>poco </a:t>
            </a:r>
            <a:r>
              <a:rPr sz="1850" dirty="0">
                <a:latin typeface="Arial"/>
                <a:cs typeface="Arial"/>
              </a:rPr>
              <a:t>deseable </a:t>
            </a:r>
            <a:r>
              <a:rPr sz="1850" spc="25" dirty="0">
                <a:latin typeface="Arial"/>
                <a:cs typeface="Arial"/>
              </a:rPr>
              <a:t>efecto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40" dirty="0">
                <a:latin typeface="Arial"/>
                <a:cs typeface="Arial"/>
              </a:rPr>
              <a:t>código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piramidal.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499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-7" baseline="1501" dirty="0">
                <a:latin typeface="Arial"/>
                <a:cs typeface="Arial"/>
              </a:rPr>
              <a:t>utilizarse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0" baseline="1501" dirty="0">
                <a:latin typeface="Arial"/>
                <a:cs typeface="Arial"/>
              </a:rPr>
              <a:t>callbacks,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15" baseline="1501" dirty="0">
                <a:latin typeface="Arial"/>
                <a:cs typeface="Arial"/>
              </a:rPr>
              <a:t>meten </a:t>
            </a:r>
            <a:r>
              <a:rPr sz="2775" spc="-7" baseline="1501" dirty="0">
                <a:latin typeface="Arial"/>
                <a:cs typeface="Arial"/>
              </a:rPr>
              <a:t>unas </a:t>
            </a:r>
            <a:r>
              <a:rPr sz="2775" spc="22" baseline="1501" dirty="0">
                <a:latin typeface="Arial"/>
                <a:cs typeface="Arial"/>
              </a:rPr>
              <a:t>funciones </a:t>
            </a:r>
            <a:r>
              <a:rPr sz="2775" spc="30" baseline="1501" dirty="0">
                <a:latin typeface="Arial"/>
                <a:cs typeface="Arial"/>
              </a:rPr>
              <a:t>dentro de </a:t>
            </a:r>
            <a:r>
              <a:rPr sz="2775" spc="22" baseline="1501" dirty="0">
                <a:latin typeface="Arial"/>
                <a:cs typeface="Arial"/>
              </a:rPr>
              <a:t>otras </a:t>
            </a:r>
            <a:r>
              <a:rPr sz="2775" baseline="1501" dirty="0">
                <a:latin typeface="Arial"/>
                <a:cs typeface="Arial"/>
              </a:rPr>
              <a:t>y  </a:t>
            </a:r>
            <a:r>
              <a:rPr sz="1850" spc="-15" dirty="0">
                <a:latin typeface="Arial"/>
                <a:cs typeface="Arial"/>
              </a:rPr>
              <a:t>se va </a:t>
            </a:r>
            <a:r>
              <a:rPr sz="1850" spc="15" dirty="0">
                <a:latin typeface="Arial"/>
                <a:cs typeface="Arial"/>
              </a:rPr>
              <a:t>entrando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-10" dirty="0">
                <a:latin typeface="Arial"/>
                <a:cs typeface="Arial"/>
              </a:rPr>
              <a:t>niveles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25" dirty="0">
                <a:latin typeface="Arial"/>
                <a:cs typeface="Arial"/>
              </a:rPr>
              <a:t>profundidad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hacen un </a:t>
            </a:r>
            <a:r>
              <a:rPr sz="1850" spc="40" dirty="0">
                <a:latin typeface="Arial"/>
                <a:cs typeface="Arial"/>
              </a:rPr>
              <a:t>código  </a:t>
            </a:r>
            <a:r>
              <a:rPr sz="1850" spc="10" dirty="0">
                <a:latin typeface="Arial"/>
                <a:cs typeface="Arial"/>
              </a:rPr>
              <a:t>menos sencillo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5" dirty="0">
                <a:latin typeface="Arial"/>
                <a:cs typeface="Arial"/>
              </a:rPr>
              <a:t>entender </a:t>
            </a:r>
            <a:r>
              <a:rPr sz="1850" dirty="0">
                <a:latin typeface="Arial"/>
                <a:cs typeface="Arial"/>
              </a:rPr>
              <a:t>visualmente y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mantener.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579" y="758654"/>
            <a:ext cx="29190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502442"/>
            <a:ext cx="8052434" cy="31610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Problema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60" baseline="1501" dirty="0">
                <a:latin typeface="Arial"/>
                <a:cs typeface="Arial"/>
              </a:rPr>
              <a:t>código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piramidal: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899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30" baseline="1501" dirty="0">
                <a:latin typeface="Arial"/>
                <a:cs typeface="Arial"/>
              </a:rPr>
              <a:t>solución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hacer un </a:t>
            </a:r>
            <a:r>
              <a:rPr sz="2775" spc="-7" baseline="1501" dirty="0">
                <a:latin typeface="Arial"/>
                <a:cs typeface="Arial"/>
              </a:rPr>
              <a:t>esfuerzo </a:t>
            </a:r>
            <a:r>
              <a:rPr sz="2775" spc="22" baseline="1501" dirty="0">
                <a:latin typeface="Arial"/>
                <a:cs typeface="Arial"/>
              </a:rPr>
              <a:t>adicional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spc="22" baseline="1501" dirty="0">
                <a:latin typeface="Arial"/>
                <a:cs typeface="Arial"/>
              </a:rPr>
              <a:t>estructurar </a:t>
            </a:r>
            <a:r>
              <a:rPr sz="2775" spc="7" baseline="1501" dirty="0">
                <a:latin typeface="Arial"/>
                <a:cs typeface="Arial"/>
              </a:rPr>
              <a:t>nuestro  </a:t>
            </a:r>
            <a:r>
              <a:rPr sz="1850" spc="35" dirty="0">
                <a:latin typeface="Arial"/>
                <a:cs typeface="Arial"/>
              </a:rPr>
              <a:t>código. </a:t>
            </a:r>
            <a:r>
              <a:rPr sz="1850" spc="10" dirty="0">
                <a:latin typeface="Arial"/>
                <a:cs typeface="Arial"/>
              </a:rPr>
              <a:t>Básicamente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15" dirty="0">
                <a:latin typeface="Arial"/>
                <a:cs typeface="Arial"/>
              </a:rPr>
              <a:t>trata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b="1" spc="5" dirty="0">
                <a:latin typeface="Arial"/>
                <a:cs typeface="Arial"/>
              </a:rPr>
              <a:t>modularizar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20" dirty="0">
                <a:latin typeface="Arial"/>
                <a:cs typeface="Arial"/>
              </a:rPr>
              <a:t>de cada </a:t>
            </a:r>
            <a:r>
              <a:rPr sz="1850" spc="-10" dirty="0">
                <a:latin typeface="Arial"/>
                <a:cs typeface="Arial"/>
              </a:rPr>
              <a:t>una 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0" dirty="0">
                <a:latin typeface="Arial"/>
                <a:cs typeface="Arial"/>
              </a:rPr>
              <a:t>funciones, escribiéndolas </a:t>
            </a:r>
            <a:r>
              <a:rPr sz="1850" spc="5" dirty="0">
                <a:latin typeface="Arial"/>
                <a:cs typeface="Arial"/>
              </a:rPr>
              <a:t>aparte </a:t>
            </a:r>
            <a:r>
              <a:rPr sz="1850" spc="-35" dirty="0">
                <a:latin typeface="Arial"/>
                <a:cs typeface="Arial"/>
              </a:rPr>
              <a:t>e </a:t>
            </a:r>
            <a:r>
              <a:rPr sz="1850" spc="25" dirty="0">
                <a:latin typeface="Arial"/>
                <a:cs typeface="Arial"/>
              </a:rPr>
              <a:t>indicando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Arial"/>
                <a:cs typeface="Arial"/>
              </a:rPr>
              <a:t>nombre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 </a:t>
            </a:r>
            <a:r>
              <a:rPr sz="1850" spc="20" dirty="0">
                <a:latin typeface="Arial"/>
                <a:cs typeface="Arial"/>
              </a:rPr>
              <a:t>función callback,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-20" dirty="0">
                <a:latin typeface="Arial"/>
                <a:cs typeface="Arial"/>
              </a:rPr>
              <a:t>vez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escribir </a:t>
            </a:r>
            <a:r>
              <a:rPr sz="1850" spc="-15" dirty="0">
                <a:latin typeface="Arial"/>
                <a:cs typeface="Arial"/>
              </a:rPr>
              <a:t>el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35" dirty="0">
                <a:latin typeface="Arial"/>
                <a:cs typeface="Arial"/>
              </a:rPr>
              <a:t>código.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699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60" baseline="1501" dirty="0">
                <a:latin typeface="Arial"/>
                <a:cs typeface="Arial"/>
              </a:rPr>
              <a:t>Sería </a:t>
            </a:r>
            <a:r>
              <a:rPr sz="2775" spc="15" baseline="1501" dirty="0">
                <a:latin typeface="Arial"/>
                <a:cs typeface="Arial"/>
              </a:rPr>
              <a:t>conveniente </a:t>
            </a:r>
            <a:r>
              <a:rPr sz="2775" spc="22" baseline="1501" dirty="0">
                <a:latin typeface="Arial"/>
                <a:cs typeface="Arial"/>
              </a:rPr>
              <a:t>incluso de</a:t>
            </a:r>
            <a:r>
              <a:rPr sz="2775" spc="22" baseline="1501" dirty="0">
                <a:latin typeface="MS Gothic"/>
                <a:cs typeface="MS Gothic"/>
              </a:rPr>
              <a:t>ﬁ</a:t>
            </a:r>
            <a:r>
              <a:rPr sz="2775" spc="22" baseline="1501" dirty="0">
                <a:latin typeface="Arial"/>
                <a:cs typeface="Arial"/>
              </a:rPr>
              <a:t>nir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22" baseline="1501" dirty="0">
                <a:latin typeface="Arial"/>
                <a:cs typeface="Arial"/>
              </a:rPr>
              <a:t>funciones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7" baseline="1501" dirty="0">
                <a:latin typeface="Arial"/>
                <a:cs typeface="Arial"/>
              </a:rPr>
              <a:t>archivos aparte </a:t>
            </a:r>
            <a:r>
              <a:rPr sz="2775" baseline="1501" dirty="0">
                <a:latin typeface="Arial"/>
                <a:cs typeface="Arial"/>
              </a:rPr>
              <a:t>y  </a:t>
            </a:r>
            <a:r>
              <a:rPr sz="1850" spc="5" dirty="0">
                <a:latin typeface="Arial"/>
                <a:cs typeface="Arial"/>
              </a:rPr>
              <a:t>requiriéndolas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b="1" spc="-15" dirty="0">
                <a:latin typeface="Arial"/>
                <a:cs typeface="Arial"/>
              </a:rPr>
              <a:t>require("nombre_archivo") </a:t>
            </a:r>
            <a:r>
              <a:rPr sz="1850" spc="-15" dirty="0">
                <a:latin typeface="Arial"/>
                <a:cs typeface="Arial"/>
              </a:rPr>
              <a:t>en el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35" dirty="0">
                <a:latin typeface="Arial"/>
                <a:cs typeface="Arial"/>
              </a:rPr>
              <a:t>tu  </a:t>
            </a:r>
            <a:r>
              <a:rPr sz="1850" spc="15" dirty="0">
                <a:latin typeface="Arial"/>
                <a:cs typeface="Arial"/>
              </a:rPr>
              <a:t>aplicación.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579" y="758654"/>
            <a:ext cx="29190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1666111"/>
            <a:ext cx="8053070" cy="4870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Problema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60" baseline="1501" dirty="0">
                <a:latin typeface="Arial"/>
                <a:cs typeface="Arial"/>
              </a:rPr>
              <a:t>código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piramidal: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22" baseline="1501" dirty="0">
                <a:latin typeface="Arial"/>
                <a:cs typeface="Arial"/>
              </a:rPr>
              <a:t>conseguir </a:t>
            </a:r>
            <a:r>
              <a:rPr sz="2775" spc="-15" baseline="1501" dirty="0">
                <a:latin typeface="Arial"/>
                <a:cs typeface="Arial"/>
              </a:rPr>
              <a:t>niveles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indentación </a:t>
            </a:r>
            <a:r>
              <a:rPr sz="2775" spc="15" baseline="1501" dirty="0">
                <a:latin typeface="Arial"/>
                <a:cs typeface="Arial"/>
              </a:rPr>
              <a:t>menos </a:t>
            </a:r>
            <a:r>
              <a:rPr sz="2775" spc="30" baseline="1501" dirty="0">
                <a:latin typeface="Arial"/>
                <a:cs typeface="Arial"/>
              </a:rPr>
              <a:t>profundos, </a:t>
            </a:r>
            <a:r>
              <a:rPr sz="2775" spc="15" baseline="1501" dirty="0">
                <a:latin typeface="Arial"/>
                <a:cs typeface="Arial"/>
              </a:rPr>
              <a:t>estamos  </a:t>
            </a:r>
            <a:r>
              <a:rPr sz="1850" spc="15" dirty="0">
                <a:latin typeface="Arial"/>
                <a:cs typeface="Arial"/>
              </a:rPr>
              <a:t>ordenando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35" dirty="0">
                <a:latin typeface="Arial"/>
                <a:cs typeface="Arial"/>
              </a:rPr>
              <a:t>código, con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será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spc="10" dirty="0">
                <a:latin typeface="Arial"/>
                <a:cs typeface="Arial"/>
              </a:rPr>
              <a:t>sencillo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5" dirty="0">
                <a:latin typeface="Arial"/>
                <a:cs typeface="Arial"/>
              </a:rPr>
              <a:t>entender </a:t>
            </a:r>
            <a:r>
              <a:rPr sz="1850" dirty="0">
                <a:latin typeface="Arial"/>
                <a:cs typeface="Arial"/>
              </a:rPr>
              <a:t>y  </a:t>
            </a:r>
            <a:r>
              <a:rPr sz="1850" spc="-15" dirty="0">
                <a:latin typeface="Arial"/>
                <a:cs typeface="Arial"/>
              </a:rPr>
              <a:t>mantener.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spc="7" baseline="1501" dirty="0">
                <a:latin typeface="Arial"/>
                <a:cs typeface="Arial"/>
              </a:rPr>
              <a:t>Algunos </a:t>
            </a:r>
            <a:r>
              <a:rPr sz="2775" spc="22" baseline="1501" dirty="0">
                <a:latin typeface="Arial"/>
                <a:cs typeface="Arial"/>
              </a:rPr>
              <a:t>consejos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baseline="1501" dirty="0">
                <a:latin typeface="Arial"/>
                <a:cs typeface="Arial"/>
              </a:rPr>
              <a:t>hora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escribir </a:t>
            </a:r>
            <a:r>
              <a:rPr sz="2775" spc="60" baseline="1501" dirty="0">
                <a:latin typeface="Arial"/>
                <a:cs typeface="Arial"/>
              </a:rPr>
              <a:t>código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baseline="1501" dirty="0">
                <a:latin typeface="Arial"/>
                <a:cs typeface="Arial"/>
              </a:rPr>
              <a:t>éste </a:t>
            </a:r>
            <a:r>
              <a:rPr sz="2775" spc="-30" baseline="1501" dirty="0">
                <a:latin typeface="Arial"/>
                <a:cs typeface="Arial"/>
              </a:rPr>
              <a:t>sea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spc="10" dirty="0">
                <a:latin typeface="Arial"/>
                <a:cs typeface="Arial"/>
              </a:rPr>
              <a:t>mayor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calidad: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992505" marR="5080" lvl="2" indent="-247650">
              <a:lnSpc>
                <a:spcPct val="100000"/>
              </a:lnSpc>
              <a:buFont typeface="Verdana"/>
              <a:buChar char="•"/>
              <a:tabLst>
                <a:tab pos="993140" algn="l"/>
              </a:tabLst>
            </a:pPr>
            <a:r>
              <a:rPr sz="2775" baseline="1501" dirty="0">
                <a:latin typeface="Arial"/>
                <a:cs typeface="Arial"/>
              </a:rPr>
              <a:t>Escribe </a:t>
            </a:r>
            <a:r>
              <a:rPr sz="2775" spc="60" baseline="1501" dirty="0">
                <a:latin typeface="Arial"/>
                <a:cs typeface="Arial"/>
              </a:rPr>
              <a:t>código </a:t>
            </a:r>
            <a:r>
              <a:rPr sz="2775" spc="22" baseline="1501" dirty="0">
                <a:latin typeface="Arial"/>
                <a:cs typeface="Arial"/>
              </a:rPr>
              <a:t>modularizado </a:t>
            </a:r>
            <a:r>
              <a:rPr sz="2775" spc="-67" baseline="1501" dirty="0">
                <a:latin typeface="Arial"/>
                <a:cs typeface="Arial"/>
              </a:rPr>
              <a:t>(un </a:t>
            </a:r>
            <a:r>
              <a:rPr sz="2775" spc="7" baseline="1501" dirty="0">
                <a:latin typeface="Arial"/>
                <a:cs typeface="Arial"/>
              </a:rPr>
              <a:t>archivo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7" baseline="1501" dirty="0">
                <a:latin typeface="Arial"/>
                <a:cs typeface="Arial"/>
              </a:rPr>
              <a:t>más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500 </a:t>
            </a:r>
            <a:r>
              <a:rPr sz="2775" spc="-44" baseline="1501" dirty="0">
                <a:latin typeface="Arial"/>
                <a:cs typeface="Arial"/>
              </a:rPr>
              <a:t>líneas 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15" dirty="0">
                <a:latin typeface="Arial"/>
                <a:cs typeface="Arial"/>
              </a:rPr>
              <a:t>puede que </a:t>
            </a:r>
            <a:r>
              <a:rPr sz="1850" dirty="0">
                <a:latin typeface="Arial"/>
                <a:cs typeface="Arial"/>
              </a:rPr>
              <a:t>esté </a:t>
            </a:r>
            <a:r>
              <a:rPr sz="1850" spc="5" dirty="0">
                <a:latin typeface="Arial"/>
                <a:cs typeface="Arial"/>
              </a:rPr>
              <a:t>mal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planteado)</a:t>
            </a:r>
            <a:endParaRPr sz="18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992505" marR="5080" lvl="2" indent="-247650">
              <a:lnSpc>
                <a:spcPct val="100000"/>
              </a:lnSpc>
              <a:buFont typeface="Verdana"/>
              <a:buChar char="•"/>
              <a:tabLst>
                <a:tab pos="993140" algn="l"/>
              </a:tabLst>
            </a:pPr>
            <a:r>
              <a:rPr sz="2775" spc="30" baseline="1501" dirty="0">
                <a:latin typeface="Arial"/>
                <a:cs typeface="Arial"/>
              </a:rPr>
              <a:t>No </a:t>
            </a:r>
            <a:r>
              <a:rPr sz="2775" baseline="1501" dirty="0">
                <a:latin typeface="Arial"/>
                <a:cs typeface="Arial"/>
              </a:rPr>
              <a:t>abuses, </a:t>
            </a:r>
            <a:r>
              <a:rPr sz="2775" spc="30" baseline="1501" dirty="0">
                <a:latin typeface="Arial"/>
                <a:cs typeface="Arial"/>
              </a:rPr>
              <a:t>no </a:t>
            </a:r>
            <a:r>
              <a:rPr sz="2775" spc="7" baseline="1501" dirty="0">
                <a:latin typeface="Arial"/>
                <a:cs typeface="Arial"/>
              </a:rPr>
              <a:t>repitas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15" baseline="1501" dirty="0">
                <a:latin typeface="Arial"/>
                <a:cs typeface="Arial"/>
              </a:rPr>
              <a:t>mismas </a:t>
            </a:r>
            <a:r>
              <a:rPr sz="2775" spc="22" baseline="1501" dirty="0">
                <a:latin typeface="Arial"/>
                <a:cs typeface="Arial"/>
              </a:rPr>
              <a:t>cosas, </a:t>
            </a:r>
            <a:r>
              <a:rPr sz="2775" spc="15" baseline="1501" dirty="0">
                <a:latin typeface="Arial"/>
                <a:cs typeface="Arial"/>
              </a:rPr>
              <a:t>mejor </a:t>
            </a:r>
            <a:r>
              <a:rPr sz="2775" baseline="1501" dirty="0">
                <a:latin typeface="Arial"/>
                <a:cs typeface="Arial"/>
              </a:rPr>
              <a:t>diseña </a:t>
            </a:r>
            <a:r>
              <a:rPr sz="2775" spc="22" baseline="1501" dirty="0">
                <a:latin typeface="Arial"/>
                <a:cs typeface="Arial"/>
              </a:rPr>
              <a:t>funciones  </a:t>
            </a:r>
            <a:r>
              <a:rPr sz="1850" spc="-5" dirty="0">
                <a:latin typeface="Arial"/>
                <a:cs typeface="Arial"/>
              </a:rPr>
              <a:t>reusables.</a:t>
            </a:r>
            <a:endParaRPr sz="18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Verdana"/>
              <a:buChar char="•"/>
            </a:pPr>
            <a:endParaRPr sz="2000">
              <a:latin typeface="Arial"/>
              <a:cs typeface="Arial"/>
            </a:endParaRPr>
          </a:p>
          <a:p>
            <a:pPr marL="992505" marR="5080" lvl="2" indent="-247650">
              <a:lnSpc>
                <a:spcPct val="100000"/>
              </a:lnSpc>
              <a:buFont typeface="Verdana"/>
              <a:buChar char="•"/>
              <a:tabLst>
                <a:tab pos="993140" algn="l"/>
              </a:tabLst>
            </a:pPr>
            <a:r>
              <a:rPr sz="2775" spc="-15" baseline="1501" dirty="0">
                <a:latin typeface="Arial"/>
                <a:cs typeface="Arial"/>
              </a:rPr>
              <a:t>Usa </a:t>
            </a:r>
            <a:r>
              <a:rPr sz="2775" spc="-22" baseline="1501" dirty="0">
                <a:latin typeface="Arial"/>
                <a:cs typeface="Arial"/>
              </a:rPr>
              <a:t>librerías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baseline="1501" dirty="0">
                <a:latin typeface="Arial"/>
                <a:cs typeface="Arial"/>
              </a:rPr>
              <a:t>ayuden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37" baseline="1501" dirty="0">
                <a:latin typeface="Arial"/>
                <a:cs typeface="Arial"/>
              </a:rPr>
              <a:t>control </a:t>
            </a:r>
            <a:r>
              <a:rPr sz="2775" spc="15" baseline="1501" dirty="0">
                <a:latin typeface="Arial"/>
                <a:cs typeface="Arial"/>
              </a:rPr>
              <a:t>(como async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30" baseline="1501" dirty="0">
                <a:latin typeface="Arial"/>
                <a:cs typeface="Arial"/>
              </a:rPr>
              <a:t>te </a:t>
            </a:r>
            <a:r>
              <a:rPr sz="2775" baseline="1501" dirty="0">
                <a:latin typeface="Arial"/>
                <a:cs typeface="Arial"/>
              </a:rPr>
              <a:t>ayuda </a:t>
            </a:r>
            <a:r>
              <a:rPr sz="2775" spc="-52" baseline="1501" dirty="0">
                <a:latin typeface="Arial"/>
                <a:cs typeface="Arial"/>
              </a:rPr>
              <a:t>a  </a:t>
            </a:r>
            <a:r>
              <a:rPr sz="1850" dirty="0">
                <a:latin typeface="Arial"/>
                <a:cs typeface="Arial"/>
              </a:rPr>
              <a:t>ordenar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callbacks)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579" y="758654"/>
            <a:ext cx="29190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069518"/>
            <a:ext cx="8053070" cy="4015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8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En </a:t>
            </a:r>
            <a:r>
              <a:rPr sz="2775" spc="15" baseline="1501" dirty="0">
                <a:latin typeface="Arial"/>
                <a:cs typeface="Arial"/>
              </a:rPr>
              <a:t>Node.js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60" baseline="1501" dirty="0">
                <a:latin typeface="Arial"/>
                <a:cs typeface="Arial"/>
              </a:rPr>
              <a:t>código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-15" baseline="1501" dirty="0">
                <a:latin typeface="Arial"/>
                <a:cs typeface="Arial"/>
              </a:rPr>
              <a:t>organiza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spc="37" baseline="1501" dirty="0">
                <a:latin typeface="Arial"/>
                <a:cs typeface="Arial"/>
              </a:rPr>
              <a:t>medio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37" baseline="1501" dirty="0">
                <a:latin typeface="Arial"/>
                <a:cs typeface="Arial"/>
              </a:rPr>
              <a:t>módulos. </a:t>
            </a:r>
            <a:r>
              <a:rPr sz="2775" baseline="1501" dirty="0">
                <a:latin typeface="Arial"/>
                <a:cs typeface="Arial"/>
              </a:rPr>
              <a:t>Son </a:t>
            </a:r>
            <a:r>
              <a:rPr sz="2775" spc="67" baseline="1501" dirty="0">
                <a:latin typeface="Arial"/>
                <a:cs typeface="Arial"/>
              </a:rPr>
              <a:t>como </a:t>
            </a:r>
            <a:r>
              <a:rPr sz="2775" spc="22" baseline="1501" dirty="0">
                <a:latin typeface="Arial"/>
                <a:cs typeface="Arial"/>
              </a:rPr>
              <a:t>los  </a:t>
            </a:r>
            <a:r>
              <a:rPr sz="1850" spc="15" dirty="0">
                <a:latin typeface="Arial"/>
                <a:cs typeface="Arial"/>
              </a:rPr>
              <a:t>paquetes </a:t>
            </a:r>
            <a:r>
              <a:rPr sz="1850" spc="35" dirty="0">
                <a:latin typeface="Arial"/>
                <a:cs typeface="Arial"/>
              </a:rPr>
              <a:t>o </a:t>
            </a:r>
            <a:r>
              <a:rPr sz="1850" spc="-15" dirty="0">
                <a:latin typeface="Arial"/>
                <a:cs typeface="Arial"/>
              </a:rPr>
              <a:t>librerías </a:t>
            </a:r>
            <a:r>
              <a:rPr sz="1850" spc="20" dirty="0">
                <a:latin typeface="Arial"/>
                <a:cs typeface="Arial"/>
              </a:rPr>
              <a:t>de otros </a:t>
            </a:r>
            <a:r>
              <a:rPr sz="1850" spc="-5" dirty="0">
                <a:latin typeface="Arial"/>
                <a:cs typeface="Arial"/>
              </a:rPr>
              <a:t>lenguajes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-5" dirty="0">
                <a:latin typeface="Arial"/>
                <a:cs typeface="Arial"/>
              </a:rPr>
              <a:t>Java. </a:t>
            </a:r>
            <a:r>
              <a:rPr sz="1850" dirty="0">
                <a:latin typeface="Arial"/>
                <a:cs typeface="Arial"/>
              </a:rPr>
              <a:t>Por su </a:t>
            </a:r>
            <a:r>
              <a:rPr sz="1850" spc="15" dirty="0">
                <a:latin typeface="Arial"/>
                <a:cs typeface="Arial"/>
              </a:rPr>
              <a:t>parte, </a:t>
            </a:r>
            <a:r>
              <a:rPr sz="1850" b="1" spc="60" dirty="0">
                <a:latin typeface="Arial"/>
                <a:cs typeface="Arial"/>
              </a:rPr>
              <a:t>NPM </a:t>
            </a:r>
            <a:r>
              <a:rPr sz="1850" spc="-15" dirty="0">
                <a:latin typeface="Arial"/>
                <a:cs typeface="Arial"/>
              </a:rPr>
              <a:t>es  el </a:t>
            </a:r>
            <a:r>
              <a:rPr sz="1850" spc="15" dirty="0">
                <a:latin typeface="Arial"/>
                <a:cs typeface="Arial"/>
              </a:rPr>
              <a:t>nombre del </a:t>
            </a:r>
            <a:r>
              <a:rPr sz="1850" spc="20" dirty="0">
                <a:latin typeface="Arial"/>
                <a:cs typeface="Arial"/>
              </a:rPr>
              <a:t>gestor de </a:t>
            </a:r>
            <a:r>
              <a:rPr sz="1850" spc="15" dirty="0">
                <a:latin typeface="Arial"/>
                <a:cs typeface="Arial"/>
              </a:rPr>
              <a:t>paquetes </a:t>
            </a:r>
            <a:r>
              <a:rPr sz="1850" spc="-20" dirty="0">
                <a:latin typeface="Arial"/>
                <a:cs typeface="Arial"/>
              </a:rPr>
              <a:t>(</a:t>
            </a:r>
            <a:r>
              <a:rPr sz="1850" i="1" spc="-20" dirty="0">
                <a:latin typeface="Arial"/>
                <a:cs typeface="Arial"/>
              </a:rPr>
              <a:t>package </a:t>
            </a:r>
            <a:r>
              <a:rPr sz="1850" i="1" spc="-30" dirty="0">
                <a:latin typeface="Arial"/>
                <a:cs typeface="Arial"/>
              </a:rPr>
              <a:t>manager</a:t>
            </a:r>
            <a:r>
              <a:rPr sz="1850" spc="-30" dirty="0">
                <a:latin typeface="Arial"/>
                <a:cs typeface="Arial"/>
              </a:rPr>
              <a:t>)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usamos </a:t>
            </a:r>
            <a:r>
              <a:rPr sz="1850" spc="-15" dirty="0">
                <a:latin typeface="Arial"/>
                <a:cs typeface="Arial"/>
              </a:rPr>
              <a:t>en  </a:t>
            </a:r>
            <a:r>
              <a:rPr sz="1850" spc="10" dirty="0">
                <a:latin typeface="Arial"/>
                <a:cs typeface="Arial"/>
              </a:rPr>
              <a:t>Node.js.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6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El </a:t>
            </a:r>
            <a:r>
              <a:rPr sz="2775" spc="30" baseline="1501" dirty="0">
                <a:latin typeface="Arial"/>
                <a:cs typeface="Arial"/>
              </a:rPr>
              <a:t>gestor de </a:t>
            </a:r>
            <a:r>
              <a:rPr sz="2775" spc="22" baseline="1501" dirty="0">
                <a:latin typeface="Arial"/>
                <a:cs typeface="Arial"/>
              </a:rPr>
              <a:t>paquetes </a:t>
            </a:r>
            <a:r>
              <a:rPr sz="2775" spc="60" baseline="1501" dirty="0">
                <a:latin typeface="Arial"/>
                <a:cs typeface="Arial"/>
              </a:rPr>
              <a:t>npm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82" baseline="1501" dirty="0">
                <a:latin typeface="Arial"/>
                <a:cs typeface="Arial"/>
              </a:rPr>
              <a:t>poco </a:t>
            </a:r>
            <a:r>
              <a:rPr sz="2775" spc="44" baseline="1501" dirty="0">
                <a:latin typeface="Arial"/>
                <a:cs typeface="Arial"/>
              </a:rPr>
              <a:t>distinto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30" baseline="1501" dirty="0">
                <a:latin typeface="Arial"/>
                <a:cs typeface="Arial"/>
              </a:rPr>
              <a:t>otros </a:t>
            </a:r>
            <a:r>
              <a:rPr sz="2775" spc="7" baseline="1501" dirty="0">
                <a:latin typeface="Arial"/>
                <a:cs typeface="Arial"/>
              </a:rPr>
              <a:t>gestores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spc="15" dirty="0">
                <a:latin typeface="Arial"/>
                <a:cs typeface="Arial"/>
              </a:rPr>
              <a:t>paquetes que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dirty="0">
                <a:latin typeface="Arial"/>
                <a:cs typeface="Arial"/>
              </a:rPr>
              <a:t>conocer, </a:t>
            </a:r>
            <a:r>
              <a:rPr sz="1850" spc="20" dirty="0">
                <a:latin typeface="Arial"/>
                <a:cs typeface="Arial"/>
              </a:rPr>
              <a:t>porque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dirty="0">
                <a:latin typeface="Arial"/>
                <a:cs typeface="Arial"/>
              </a:rPr>
              <a:t>instala </a:t>
            </a:r>
            <a:r>
              <a:rPr sz="1850" spc="10" dirty="0">
                <a:latin typeface="Arial"/>
                <a:cs typeface="Arial"/>
              </a:rPr>
              <a:t>localmente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15" dirty="0">
                <a:latin typeface="Arial"/>
                <a:cs typeface="Arial"/>
              </a:rPr>
              <a:t>los  </a:t>
            </a:r>
            <a:r>
              <a:rPr sz="1850" spc="20" dirty="0">
                <a:latin typeface="Arial"/>
                <a:cs typeface="Arial"/>
              </a:rPr>
              <a:t>proyectos. </a:t>
            </a:r>
            <a:r>
              <a:rPr sz="1850" spc="-50" dirty="0">
                <a:latin typeface="Arial"/>
                <a:cs typeface="Arial"/>
              </a:rPr>
              <a:t>Es </a:t>
            </a:r>
            <a:r>
              <a:rPr sz="1850" spc="-10" dirty="0">
                <a:latin typeface="Arial"/>
                <a:cs typeface="Arial"/>
              </a:rPr>
              <a:t>decir,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dirty="0">
                <a:latin typeface="Arial"/>
                <a:cs typeface="Arial"/>
              </a:rPr>
              <a:t>descargarse un </a:t>
            </a:r>
            <a:r>
              <a:rPr sz="1850" spc="25" dirty="0">
                <a:latin typeface="Arial"/>
                <a:cs typeface="Arial"/>
              </a:rPr>
              <a:t>módulo,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10" dirty="0">
                <a:latin typeface="Arial"/>
                <a:cs typeface="Arial"/>
              </a:rPr>
              <a:t>agrega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25" dirty="0">
                <a:latin typeface="Arial"/>
                <a:cs typeface="Arial"/>
              </a:rPr>
              <a:t>proyecto  </a:t>
            </a:r>
            <a:r>
              <a:rPr sz="1850" spc="10" dirty="0">
                <a:latin typeface="Arial"/>
                <a:cs typeface="Arial"/>
              </a:rPr>
              <a:t>local,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es el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15" dirty="0">
                <a:latin typeface="Arial"/>
                <a:cs typeface="Arial"/>
              </a:rPr>
              <a:t>tendrá </a:t>
            </a:r>
            <a:r>
              <a:rPr sz="1850" spc="20" dirty="0">
                <a:latin typeface="Arial"/>
                <a:cs typeface="Arial"/>
              </a:rPr>
              <a:t>disponible </a:t>
            </a:r>
            <a:r>
              <a:rPr sz="1850" dirty="0">
                <a:latin typeface="Arial"/>
                <a:cs typeface="Arial"/>
              </a:rPr>
              <a:t>para</a:t>
            </a:r>
            <a:r>
              <a:rPr sz="1850" spc="-6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incluir.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Aunque </a:t>
            </a:r>
            <a:r>
              <a:rPr sz="2775" spc="30" baseline="1501" dirty="0">
                <a:latin typeface="Arial"/>
                <a:cs typeface="Arial"/>
              </a:rPr>
              <a:t>cabe decir </a:t>
            </a:r>
            <a:r>
              <a:rPr sz="2775" spc="22" baseline="1501" dirty="0">
                <a:latin typeface="Arial"/>
                <a:cs typeface="Arial"/>
              </a:rPr>
              <a:t>que también </a:t>
            </a:r>
            <a:r>
              <a:rPr sz="2775" spc="7" baseline="1501" dirty="0">
                <a:latin typeface="Arial"/>
                <a:cs typeface="Arial"/>
              </a:rPr>
              <a:t>existe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37" baseline="1501" dirty="0">
                <a:latin typeface="Arial"/>
                <a:cs typeface="Arial"/>
              </a:rPr>
              <a:t>posibilidad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instalar </a:t>
            </a:r>
            <a:r>
              <a:rPr sz="2775" spc="22" baseline="1501" dirty="0">
                <a:latin typeface="Arial"/>
                <a:cs typeface="Arial"/>
              </a:rPr>
              <a:t>los  </a:t>
            </a:r>
            <a:r>
              <a:rPr sz="1850" spc="15" dirty="0">
                <a:latin typeface="Arial"/>
                <a:cs typeface="Arial"/>
              </a:rPr>
              <a:t>paquetes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manera </a:t>
            </a:r>
            <a:r>
              <a:rPr sz="1850" spc="20" dirty="0">
                <a:latin typeface="Arial"/>
                <a:cs typeface="Arial"/>
              </a:rPr>
              <a:t>global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5" dirty="0">
                <a:latin typeface="Arial"/>
                <a:cs typeface="Arial"/>
              </a:rPr>
              <a:t>nuestro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sistema.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Módulos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Módulos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931769"/>
            <a:ext cx="8053070" cy="437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Javascript </a:t>
            </a:r>
            <a:r>
              <a:rPr sz="2775" spc="22" baseline="1501" dirty="0">
                <a:latin typeface="Arial"/>
                <a:cs typeface="Arial"/>
              </a:rPr>
              <a:t>nativo </a:t>
            </a:r>
            <a:r>
              <a:rPr sz="2775" spc="30" baseline="1501" dirty="0">
                <a:latin typeface="Arial"/>
                <a:cs typeface="Arial"/>
              </a:rPr>
              <a:t>no da </a:t>
            </a:r>
            <a:r>
              <a:rPr sz="2775" spc="37" baseline="1501" dirty="0">
                <a:latin typeface="Arial"/>
                <a:cs typeface="Arial"/>
              </a:rPr>
              <a:t>soporte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7" baseline="1501" dirty="0">
                <a:latin typeface="Arial"/>
                <a:cs typeface="Arial"/>
              </a:rPr>
              <a:t>módulos. </a:t>
            </a:r>
            <a:r>
              <a:rPr sz="2775" baseline="1501" dirty="0">
                <a:latin typeface="Arial"/>
                <a:cs typeface="Arial"/>
              </a:rPr>
              <a:t>Esto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15" baseline="1501" dirty="0">
                <a:latin typeface="Arial"/>
                <a:cs typeface="Arial"/>
              </a:rPr>
              <a:t>algo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se ha  </a:t>
            </a:r>
            <a:r>
              <a:rPr sz="1850" spc="5" dirty="0">
                <a:latin typeface="Arial"/>
                <a:cs typeface="Arial"/>
              </a:rPr>
              <a:t>agregado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15" dirty="0">
                <a:latin typeface="Arial"/>
                <a:cs typeface="Arial"/>
              </a:rPr>
              <a:t>NodeJS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25" dirty="0">
                <a:latin typeface="Arial"/>
                <a:cs typeface="Arial"/>
              </a:rPr>
              <a:t>realiza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5" dirty="0">
                <a:latin typeface="Arial"/>
                <a:cs typeface="Arial"/>
              </a:rPr>
              <a:t>sentencia </a:t>
            </a:r>
            <a:r>
              <a:rPr sz="1850" b="1" spc="-20" dirty="0">
                <a:latin typeface="Arial"/>
                <a:cs typeface="Arial"/>
              </a:rPr>
              <a:t>require()</a:t>
            </a:r>
            <a:r>
              <a:rPr sz="1850" spc="-20" dirty="0">
                <a:latin typeface="Arial"/>
                <a:cs typeface="Arial"/>
              </a:rPr>
              <a:t>,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está  </a:t>
            </a:r>
            <a:r>
              <a:rPr sz="1850" spc="10" dirty="0">
                <a:latin typeface="Arial"/>
                <a:cs typeface="Arial"/>
              </a:rPr>
              <a:t>inspirada </a:t>
            </a:r>
            <a:r>
              <a:rPr sz="1850" spc="-15" dirty="0">
                <a:latin typeface="Arial"/>
                <a:cs typeface="Arial"/>
              </a:rPr>
              <a:t>en la </a:t>
            </a:r>
            <a:r>
              <a:rPr sz="1850" spc="-5" dirty="0">
                <a:latin typeface="Arial"/>
                <a:cs typeface="Arial"/>
              </a:rPr>
              <a:t>variante </a:t>
            </a:r>
            <a:r>
              <a:rPr sz="1850" spc="15" dirty="0">
                <a:latin typeface="Arial"/>
                <a:cs typeface="Arial"/>
              </a:rPr>
              <a:t>propuesta </a:t>
            </a:r>
            <a:r>
              <a:rPr sz="1850" spc="35" dirty="0">
                <a:latin typeface="Arial"/>
                <a:cs typeface="Arial"/>
              </a:rPr>
              <a:t>por</a:t>
            </a:r>
            <a:r>
              <a:rPr sz="1850" spc="1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CommonJS.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6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37" baseline="1501" dirty="0">
                <a:latin typeface="Arial"/>
                <a:cs typeface="Arial"/>
              </a:rPr>
              <a:t>instrucción </a:t>
            </a:r>
            <a:r>
              <a:rPr sz="2775" spc="-52" baseline="1501" dirty="0">
                <a:latin typeface="Arial"/>
                <a:cs typeface="Arial"/>
              </a:rPr>
              <a:t>require() </a:t>
            </a:r>
            <a:r>
              <a:rPr sz="2775" spc="7" baseline="1501" dirty="0">
                <a:latin typeface="Arial"/>
                <a:cs typeface="Arial"/>
              </a:rPr>
              <a:t>recibe </a:t>
            </a:r>
            <a:r>
              <a:rPr sz="2775" spc="67" baseline="1501" dirty="0">
                <a:latin typeface="Arial"/>
                <a:cs typeface="Arial"/>
              </a:rPr>
              <a:t>como </a:t>
            </a:r>
            <a:r>
              <a:rPr sz="2775" spc="15" baseline="1501" dirty="0">
                <a:latin typeface="Arial"/>
                <a:cs typeface="Arial"/>
              </a:rPr>
              <a:t>parámetro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22" baseline="1501" dirty="0">
                <a:latin typeface="Arial"/>
                <a:cs typeface="Arial"/>
              </a:rPr>
              <a:t>nombre del paquete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5" dirty="0">
                <a:latin typeface="Arial"/>
                <a:cs typeface="Arial"/>
              </a:rPr>
              <a:t>queremos </a:t>
            </a:r>
            <a:r>
              <a:rPr sz="1850" spc="10" dirty="0">
                <a:latin typeface="Arial"/>
                <a:cs typeface="Arial"/>
              </a:rPr>
              <a:t>incluir </a:t>
            </a:r>
            <a:r>
              <a:rPr sz="1850" spc="-35" dirty="0">
                <a:latin typeface="Arial"/>
                <a:cs typeface="Arial"/>
              </a:rPr>
              <a:t>e </a:t>
            </a:r>
            <a:r>
              <a:rPr sz="1850" spc="5" dirty="0">
                <a:latin typeface="Arial"/>
                <a:cs typeface="Arial"/>
              </a:rPr>
              <a:t>inicia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20" dirty="0">
                <a:latin typeface="Arial"/>
                <a:cs typeface="Arial"/>
              </a:rPr>
              <a:t>búsqueda </a:t>
            </a:r>
            <a:r>
              <a:rPr sz="1850" spc="-15" dirty="0">
                <a:latin typeface="Arial"/>
                <a:cs typeface="Arial"/>
              </a:rPr>
              <a:t>en el </a:t>
            </a:r>
            <a:r>
              <a:rPr sz="1850" spc="5" dirty="0">
                <a:latin typeface="Arial"/>
                <a:cs typeface="Arial"/>
              </a:rPr>
              <a:t>sistema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5" dirty="0">
                <a:latin typeface="Arial"/>
                <a:cs typeface="Arial"/>
              </a:rPr>
              <a:t>archivos, </a:t>
            </a:r>
            <a:r>
              <a:rPr sz="1850" spc="-15" dirty="0">
                <a:latin typeface="Arial"/>
                <a:cs typeface="Arial"/>
              </a:rPr>
              <a:t>en  la </a:t>
            </a:r>
            <a:r>
              <a:rPr sz="1850" spc="15" dirty="0">
                <a:latin typeface="Arial"/>
                <a:cs typeface="Arial"/>
              </a:rPr>
              <a:t>carpeta </a:t>
            </a:r>
            <a:r>
              <a:rPr sz="1850" spc="25" dirty="0">
                <a:latin typeface="Arial"/>
                <a:cs typeface="Arial"/>
              </a:rPr>
              <a:t>"node_modules" </a:t>
            </a:r>
            <a:r>
              <a:rPr sz="1850" dirty="0">
                <a:latin typeface="Arial"/>
                <a:cs typeface="Arial"/>
              </a:rPr>
              <a:t>y sus </a:t>
            </a:r>
            <a:r>
              <a:rPr sz="1850" spc="5" dirty="0">
                <a:latin typeface="Arial"/>
                <a:cs typeface="Arial"/>
              </a:rPr>
              <a:t>hijos, </a:t>
            </a:r>
            <a:r>
              <a:rPr sz="1850" spc="15" dirty="0">
                <a:latin typeface="Arial"/>
                <a:cs typeface="Arial"/>
              </a:rPr>
              <a:t>que contienen </a:t>
            </a:r>
            <a:r>
              <a:rPr sz="1850" spc="45" dirty="0">
                <a:latin typeface="Arial"/>
                <a:cs typeface="Arial"/>
              </a:rPr>
              <a:t>todos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25" dirty="0">
                <a:latin typeface="Arial"/>
                <a:cs typeface="Arial"/>
              </a:rPr>
              <a:t>módulos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5" dirty="0">
                <a:latin typeface="Arial"/>
                <a:cs typeface="Arial"/>
              </a:rPr>
              <a:t>podrían </a:t>
            </a:r>
            <a:r>
              <a:rPr sz="1850" spc="-10" dirty="0">
                <a:latin typeface="Arial"/>
                <a:cs typeface="Arial"/>
              </a:rPr>
              <a:t>ser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requeridos.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Por </a:t>
            </a:r>
            <a:r>
              <a:rPr sz="2775" spc="15" baseline="1501" dirty="0">
                <a:latin typeface="Arial"/>
                <a:cs typeface="Arial"/>
              </a:rPr>
              <a:t>ejemplo, </a:t>
            </a:r>
            <a:r>
              <a:rPr sz="2775" baseline="1501" dirty="0">
                <a:latin typeface="Arial"/>
                <a:cs typeface="Arial"/>
              </a:rPr>
              <a:t>si </a:t>
            </a:r>
            <a:r>
              <a:rPr sz="2775" spc="7" baseline="1501" dirty="0">
                <a:latin typeface="Arial"/>
                <a:cs typeface="Arial"/>
              </a:rPr>
              <a:t>deseamos </a:t>
            </a:r>
            <a:r>
              <a:rPr sz="2775" spc="15" baseline="1501" dirty="0">
                <a:latin typeface="Arial"/>
                <a:cs typeface="Arial"/>
              </a:rPr>
              <a:t>traernos </a:t>
            </a:r>
            <a:r>
              <a:rPr sz="2775" spc="-22" baseline="1501" dirty="0">
                <a:latin typeface="Arial"/>
                <a:cs typeface="Arial"/>
              </a:rPr>
              <a:t>la librería </a:t>
            </a:r>
            <a:r>
              <a:rPr sz="2775" baseline="1501" dirty="0">
                <a:latin typeface="Arial"/>
                <a:cs typeface="Arial"/>
              </a:rPr>
              <a:t>para hacer un </a:t>
            </a:r>
            <a:r>
              <a:rPr sz="2775" spc="15" baseline="1501" dirty="0">
                <a:latin typeface="Arial"/>
                <a:cs typeface="Arial"/>
              </a:rPr>
              <a:t>servidor </a:t>
            </a:r>
            <a:r>
              <a:rPr sz="2775" spc="37" baseline="1501" dirty="0">
                <a:latin typeface="Arial"/>
                <a:cs typeface="Arial"/>
              </a:rPr>
              <a:t>web,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escuche </a:t>
            </a:r>
            <a:r>
              <a:rPr sz="1850" spc="20" dirty="0">
                <a:latin typeface="Arial"/>
                <a:cs typeface="Arial"/>
              </a:rPr>
              <a:t>solicitudes </a:t>
            </a:r>
            <a:r>
              <a:rPr sz="1850" spc="45" dirty="0">
                <a:latin typeface="Arial"/>
                <a:cs typeface="Arial"/>
              </a:rPr>
              <a:t>http, </a:t>
            </a:r>
            <a:r>
              <a:rPr sz="1850" spc="-10" dirty="0">
                <a:latin typeface="Arial"/>
                <a:cs typeface="Arial"/>
              </a:rPr>
              <a:t>haríamos </a:t>
            </a:r>
            <a:r>
              <a:rPr sz="1850" spc="20" dirty="0">
                <a:latin typeface="Arial"/>
                <a:cs typeface="Arial"/>
              </a:rPr>
              <a:t>lo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siguiente: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109855" algn="ctr">
              <a:lnSpc>
                <a:spcPct val="100000"/>
              </a:lnSpc>
            </a:pPr>
            <a:r>
              <a:rPr sz="1600" b="1" spc="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600" spc="10" dirty="0">
                <a:latin typeface="Courier New"/>
                <a:cs typeface="Courier New"/>
              </a:rPr>
              <a:t>http </a:t>
            </a:r>
            <a:r>
              <a:rPr sz="1600" spc="1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600" spc="2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require(</a:t>
            </a:r>
            <a:r>
              <a:rPr sz="1600" spc="10" dirty="0">
                <a:solidFill>
                  <a:srgbClr val="C8342A"/>
                </a:solidFill>
                <a:latin typeface="Courier New"/>
                <a:cs typeface="Courier New"/>
              </a:rPr>
              <a:t>"http"</a:t>
            </a:r>
            <a:r>
              <a:rPr sz="1600" spc="1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926" y="1642410"/>
            <a:ext cx="402018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06500" algn="l"/>
                <a:tab pos="1824989" algn="l"/>
                <a:tab pos="2652395" algn="l"/>
              </a:tabLst>
            </a:pPr>
            <a:r>
              <a:rPr sz="1850" spc="125" dirty="0">
                <a:latin typeface="Arial"/>
                <a:cs typeface="Arial"/>
              </a:rPr>
              <a:t>módulos	</a:t>
            </a:r>
            <a:r>
              <a:rPr sz="1850" spc="90" dirty="0">
                <a:latin typeface="Arial"/>
                <a:cs typeface="Arial"/>
              </a:rPr>
              <a:t>que	</a:t>
            </a:r>
            <a:r>
              <a:rPr sz="1850" spc="95" dirty="0">
                <a:latin typeface="Arial"/>
                <a:cs typeface="Arial"/>
              </a:rPr>
              <a:t>están	</a:t>
            </a:r>
            <a:r>
              <a:rPr sz="1850" spc="125" dirty="0">
                <a:latin typeface="Arial"/>
                <a:cs typeface="Arial"/>
              </a:rPr>
              <a:t>disponibles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574" y="1646432"/>
            <a:ext cx="3490595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308735" algn="l"/>
                <a:tab pos="2089150" algn="l"/>
                <a:tab pos="2510790" algn="l"/>
              </a:tabLst>
            </a:pPr>
            <a:r>
              <a:rPr sz="2775" spc="142" baseline="1501" dirty="0">
                <a:latin typeface="Arial"/>
                <a:cs typeface="Arial"/>
              </a:rPr>
              <a:t>Existen	</a:t>
            </a:r>
            <a:r>
              <a:rPr sz="2775" spc="195" baseline="1501" dirty="0">
                <a:latin typeface="Arial"/>
                <a:cs typeface="Arial"/>
              </a:rPr>
              <a:t>distintos  </a:t>
            </a:r>
            <a:r>
              <a:rPr sz="1850" spc="45" dirty="0">
                <a:latin typeface="Arial"/>
                <a:cs typeface="Arial"/>
              </a:rPr>
              <a:t>p</a:t>
            </a:r>
            <a:r>
              <a:rPr sz="1850" spc="-10" dirty="0">
                <a:latin typeface="Arial"/>
                <a:cs typeface="Arial"/>
              </a:rPr>
              <a:t>r</a:t>
            </a:r>
            <a:r>
              <a:rPr sz="1850" spc="10" dirty="0">
                <a:latin typeface="Arial"/>
                <a:cs typeface="Arial"/>
              </a:rPr>
              <a:t>edeterminada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15" dirty="0">
                <a:latin typeface="Arial"/>
                <a:cs typeface="Arial"/>
              </a:rPr>
              <a:t>en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0" dirty="0">
                <a:latin typeface="Arial"/>
                <a:cs typeface="Arial"/>
              </a:rPr>
              <a:t>cualquier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8372" y="1927747"/>
            <a:ext cx="27717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06805" algn="l"/>
                <a:tab pos="2078989" algn="l"/>
                <a:tab pos="2360295" algn="l"/>
              </a:tabLst>
            </a:pPr>
            <a:r>
              <a:rPr sz="1850" spc="45" dirty="0">
                <a:latin typeface="Arial"/>
                <a:cs typeface="Arial"/>
              </a:rPr>
              <a:t>p</a:t>
            </a:r>
            <a:r>
              <a:rPr sz="1850" spc="-10" dirty="0">
                <a:latin typeface="Arial"/>
                <a:cs typeface="Arial"/>
              </a:rPr>
              <a:t>r</a:t>
            </a:r>
            <a:r>
              <a:rPr sz="1850" spc="30" dirty="0">
                <a:latin typeface="Arial"/>
                <a:cs typeface="Arial"/>
              </a:rPr>
              <a:t>oyecto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0" dirty="0">
                <a:latin typeface="Arial"/>
                <a:cs typeface="Arial"/>
              </a:rPr>
              <a:t>Node.js</a:t>
            </a:r>
            <a:r>
              <a:rPr sz="1850" dirty="0">
                <a:latin typeface="Arial"/>
                <a:cs typeface="Arial"/>
              </a:rPr>
              <a:t>	y	</a:t>
            </a:r>
            <a:r>
              <a:rPr sz="1850" spc="15" dirty="0">
                <a:latin typeface="Arial"/>
                <a:cs typeface="Arial"/>
              </a:rPr>
              <a:t>que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7862" y="1642410"/>
            <a:ext cx="1515110" cy="594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51130">
              <a:lnSpc>
                <a:spcPct val="101200"/>
              </a:lnSpc>
              <a:spcBef>
                <a:spcPts val="80"/>
              </a:spcBef>
              <a:tabLst>
                <a:tab pos="529590" algn="l"/>
                <a:tab pos="636270" algn="l"/>
                <a:tab pos="1235075" algn="l"/>
              </a:tabLst>
            </a:pPr>
            <a:r>
              <a:rPr sz="1850" spc="185" dirty="0">
                <a:latin typeface="Arial"/>
                <a:cs typeface="Arial"/>
              </a:rPr>
              <a:t>d</a:t>
            </a:r>
            <a:r>
              <a:rPr sz="1850" spc="-3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		</a:t>
            </a:r>
            <a:r>
              <a:rPr sz="1850" spc="160" dirty="0">
                <a:latin typeface="Arial"/>
                <a:cs typeface="Arial"/>
              </a:rPr>
              <a:t>m</a:t>
            </a:r>
            <a:r>
              <a:rPr sz="1850" spc="80" dirty="0">
                <a:latin typeface="Arial"/>
                <a:cs typeface="Arial"/>
              </a:rPr>
              <a:t>a</a:t>
            </a:r>
            <a:r>
              <a:rPr sz="1850" spc="114" dirty="0">
                <a:latin typeface="Arial"/>
                <a:cs typeface="Arial"/>
              </a:rPr>
              <a:t>n</a:t>
            </a:r>
            <a:r>
              <a:rPr sz="1850" spc="80" dirty="0">
                <a:latin typeface="Arial"/>
                <a:cs typeface="Arial"/>
              </a:rPr>
              <a:t>e</a:t>
            </a:r>
            <a:r>
              <a:rPr sz="1850" spc="114" dirty="0">
                <a:latin typeface="Arial"/>
                <a:cs typeface="Arial"/>
              </a:rPr>
              <a:t>r</a:t>
            </a:r>
            <a:r>
              <a:rPr sz="1850" spc="-25" dirty="0">
                <a:latin typeface="Arial"/>
                <a:cs typeface="Arial"/>
              </a:rPr>
              <a:t>a  </a:t>
            </a:r>
            <a:r>
              <a:rPr sz="1850" spc="35" dirty="0">
                <a:latin typeface="Arial"/>
                <a:cs typeface="Arial"/>
              </a:rPr>
              <a:t>por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30" dirty="0">
                <a:latin typeface="Arial"/>
                <a:cs typeface="Arial"/>
              </a:rPr>
              <a:t>tanto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20" dirty="0">
                <a:latin typeface="Arial"/>
                <a:cs typeface="Arial"/>
              </a:rPr>
              <a:t>no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necesitamos </a:t>
            </a:r>
            <a:r>
              <a:rPr dirty="0"/>
              <a:t>instalar previamente </a:t>
            </a:r>
            <a:r>
              <a:rPr spc="35" dirty="0"/>
              <a:t>con</a:t>
            </a:r>
            <a:r>
              <a:rPr spc="-10" dirty="0"/>
              <a:t> </a:t>
            </a:r>
            <a:r>
              <a:rPr spc="30" dirty="0"/>
              <a:t>npm.</a:t>
            </a:r>
          </a:p>
          <a:p>
            <a:pPr>
              <a:lnSpc>
                <a:spcPct val="100000"/>
              </a:lnSpc>
            </a:pPr>
            <a:endParaRPr sz="21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/>
          </a:p>
          <a:p>
            <a:pPr marL="259715" marR="5080" indent="-247650">
              <a:lnSpc>
                <a:spcPct val="100000"/>
              </a:lnSpc>
              <a:buFont typeface="Verdana"/>
              <a:buChar char="•"/>
              <a:tabLst>
                <a:tab pos="260350" algn="l"/>
                <a:tab pos="995044" algn="l"/>
                <a:tab pos="1809750" algn="l"/>
                <a:tab pos="2134235" algn="l"/>
                <a:tab pos="3088640" algn="l"/>
                <a:tab pos="3500754" algn="l"/>
                <a:tab pos="4721225" algn="l"/>
                <a:tab pos="5780405" algn="l"/>
                <a:tab pos="6043295" algn="l"/>
                <a:tab pos="7141845" algn="l"/>
                <a:tab pos="7553959" algn="l"/>
              </a:tabLst>
            </a:pPr>
            <a:r>
              <a:rPr sz="2775" baseline="1501" dirty="0"/>
              <a:t>Éstos	</a:t>
            </a:r>
            <a:r>
              <a:rPr sz="2775" spc="37" baseline="1501" dirty="0"/>
              <a:t>toman	</a:t>
            </a:r>
            <a:r>
              <a:rPr sz="2775" spc="-22" baseline="1501" dirty="0"/>
              <a:t>el	</a:t>
            </a:r>
            <a:r>
              <a:rPr sz="2775" spc="52" baseline="1501" dirty="0"/>
              <a:t>nomb</a:t>
            </a:r>
            <a:r>
              <a:rPr sz="2775" spc="-30" baseline="1501" dirty="0"/>
              <a:t>r</a:t>
            </a:r>
            <a:r>
              <a:rPr sz="2775" spc="-52" baseline="1501" dirty="0"/>
              <a:t>e</a:t>
            </a:r>
            <a:r>
              <a:rPr sz="2775" baseline="1501" dirty="0"/>
              <a:t>	</a:t>
            </a:r>
            <a:r>
              <a:rPr sz="2775" spc="30" baseline="1501" dirty="0"/>
              <a:t>de</a:t>
            </a:r>
            <a:r>
              <a:rPr sz="2775" baseline="1501" dirty="0"/>
              <a:t>	</a:t>
            </a:r>
            <a:r>
              <a:rPr sz="2775" spc="202" baseline="1501" dirty="0"/>
              <a:t>"</a:t>
            </a:r>
            <a:r>
              <a:rPr sz="2775" b="1" spc="15" baseline="1501" dirty="0">
                <a:latin typeface="Arial"/>
                <a:cs typeface="Arial"/>
              </a:rPr>
              <a:t>Módulos</a:t>
            </a:r>
            <a:r>
              <a:rPr sz="2775" b="1" baseline="1501" dirty="0">
                <a:latin typeface="Arial"/>
                <a:cs typeface="Arial"/>
              </a:rPr>
              <a:t>	</a:t>
            </a:r>
            <a:r>
              <a:rPr sz="2775" b="1" spc="-22" baseline="1501" dirty="0">
                <a:latin typeface="Arial"/>
                <a:cs typeface="Arial"/>
              </a:rPr>
              <a:t>nativos</a:t>
            </a:r>
            <a:r>
              <a:rPr sz="2775" spc="202" baseline="1501" dirty="0"/>
              <a:t>"</a:t>
            </a:r>
            <a:r>
              <a:rPr sz="2775" baseline="1501" dirty="0"/>
              <a:t>	y	</a:t>
            </a:r>
            <a:r>
              <a:rPr sz="2775" spc="15" baseline="1501" dirty="0"/>
              <a:t>ejemplos</a:t>
            </a:r>
            <a:r>
              <a:rPr sz="2775" baseline="1501" dirty="0"/>
              <a:t>	</a:t>
            </a:r>
            <a:r>
              <a:rPr sz="2775" spc="30" baseline="1501" dirty="0"/>
              <a:t>de</a:t>
            </a:r>
            <a:r>
              <a:rPr sz="2775" baseline="1501" dirty="0"/>
              <a:t>	ellos  </a:t>
            </a:r>
            <a:r>
              <a:rPr sz="1850" spc="10" dirty="0"/>
              <a:t>tenemos: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2000"/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b="1" spc="15" baseline="1501" dirty="0">
                <a:latin typeface="Arial"/>
                <a:cs typeface="Arial"/>
              </a:rPr>
              <a:t>http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7" baseline="1501" dirty="0">
                <a:latin typeface="Arial"/>
                <a:cs typeface="Arial"/>
              </a:rPr>
              <a:t>atender </a:t>
            </a:r>
            <a:r>
              <a:rPr sz="2775" spc="30" baseline="1501" dirty="0">
                <a:latin typeface="Arial"/>
                <a:cs typeface="Arial"/>
              </a:rPr>
              <a:t>solicitudes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-150" baseline="1501" dirty="0">
                <a:latin typeface="Arial"/>
                <a:cs typeface="Arial"/>
              </a:rPr>
              <a:t>HTTP.</a:t>
            </a:r>
            <a:endParaRPr sz="2775" baseline="1501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3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-22" baseline="1501" dirty="0">
                <a:latin typeface="Arial"/>
                <a:cs typeface="Arial"/>
              </a:rPr>
              <a:t>fs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30" baseline="1501" dirty="0">
                <a:latin typeface="Arial"/>
                <a:cs typeface="Arial"/>
              </a:rPr>
              <a:t>acceso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7" baseline="1501" dirty="0">
                <a:latin typeface="Arial"/>
                <a:cs typeface="Arial"/>
              </a:rPr>
              <a:t>sistema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spc="22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archivos.</a:t>
            </a:r>
            <a:endParaRPr sz="2775" baseline="1501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40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22" baseline="1501" dirty="0">
                <a:latin typeface="Arial"/>
                <a:cs typeface="Arial"/>
              </a:rPr>
              <a:t>net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44" baseline="1501" dirty="0">
                <a:latin typeface="Arial"/>
                <a:cs typeface="Arial"/>
              </a:rPr>
              <a:t>módulo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15" baseline="1501" dirty="0">
                <a:latin typeface="Arial"/>
                <a:cs typeface="Arial"/>
              </a:rPr>
              <a:t>conexiones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red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7" baseline="1501" dirty="0">
                <a:latin typeface="Arial"/>
                <a:cs typeface="Arial"/>
              </a:rPr>
              <a:t>más </a:t>
            </a:r>
            <a:r>
              <a:rPr sz="2775" spc="30" baseline="1501" dirty="0">
                <a:latin typeface="Arial"/>
                <a:cs typeface="Arial"/>
              </a:rPr>
              <a:t>bajo</a:t>
            </a:r>
            <a:r>
              <a:rPr sz="2775" spc="-104" baseline="1501" dirty="0">
                <a:latin typeface="Arial"/>
                <a:cs typeface="Arial"/>
              </a:rPr>
              <a:t> </a:t>
            </a:r>
            <a:r>
              <a:rPr sz="2775" spc="-7" baseline="1501" dirty="0">
                <a:latin typeface="Arial"/>
                <a:cs typeface="Arial"/>
              </a:rPr>
              <a:t>nivel.</a:t>
            </a:r>
            <a:endParaRPr sz="2775" baseline="1501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3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-30" baseline="1501" dirty="0">
                <a:latin typeface="Arial"/>
                <a:cs typeface="Arial"/>
              </a:rPr>
              <a:t>url </a:t>
            </a:r>
            <a:r>
              <a:rPr sz="2775" spc="22" baseline="1501" dirty="0">
                <a:latin typeface="Arial"/>
                <a:cs typeface="Arial"/>
              </a:rPr>
              <a:t>permite </a:t>
            </a:r>
            <a:r>
              <a:rPr sz="2775" spc="-30" baseline="1501" dirty="0">
                <a:latin typeface="Arial"/>
                <a:cs typeface="Arial"/>
              </a:rPr>
              <a:t>realizar </a:t>
            </a:r>
            <a:r>
              <a:rPr sz="2775" spc="15" baseline="1501" dirty="0">
                <a:latin typeface="Arial"/>
                <a:cs typeface="Arial"/>
              </a:rPr>
              <a:t>operaciones sobre </a:t>
            </a:r>
            <a:r>
              <a:rPr sz="2775" baseline="1501" dirty="0">
                <a:latin typeface="Arial"/>
                <a:cs typeface="Arial"/>
              </a:rPr>
              <a:t>url.</a:t>
            </a:r>
            <a:endParaRPr sz="2775" baseline="1501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3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-22" baseline="1501" dirty="0">
                <a:latin typeface="Arial"/>
                <a:cs typeface="Arial"/>
              </a:rPr>
              <a:t>util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37" baseline="1501" dirty="0">
                <a:latin typeface="Arial"/>
                <a:cs typeface="Arial"/>
              </a:rPr>
              <a:t>conjunto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utilidades.</a:t>
            </a:r>
            <a:endParaRPr sz="2775" baseline="1501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3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spc="-22" baseline="1501" dirty="0">
                <a:latin typeface="Arial"/>
                <a:cs typeface="Arial"/>
              </a:rPr>
              <a:t>child_process </a:t>
            </a:r>
            <a:r>
              <a:rPr sz="2775" spc="30" baseline="1501" dirty="0">
                <a:latin typeface="Arial"/>
                <a:cs typeface="Arial"/>
              </a:rPr>
              <a:t>da </a:t>
            </a:r>
            <a:r>
              <a:rPr sz="2775" baseline="1501" dirty="0">
                <a:latin typeface="Arial"/>
                <a:cs typeface="Arial"/>
              </a:rPr>
              <a:t>herramientas para </a:t>
            </a:r>
            <a:r>
              <a:rPr sz="2775" spc="7" baseline="1501" dirty="0">
                <a:latin typeface="Arial"/>
                <a:cs typeface="Arial"/>
              </a:rPr>
              <a:t>ejecutar </a:t>
            </a:r>
            <a:r>
              <a:rPr sz="2775" spc="15" baseline="1501" dirty="0">
                <a:latin typeface="Arial"/>
                <a:cs typeface="Arial"/>
              </a:rPr>
              <a:t>sobre </a:t>
            </a:r>
            <a:r>
              <a:rPr sz="2775" spc="-22" baseline="1501" dirty="0">
                <a:latin typeface="Arial"/>
                <a:cs typeface="Arial"/>
              </a:rPr>
              <a:t>el</a:t>
            </a:r>
            <a:r>
              <a:rPr sz="2775" spc="-15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sistema.</a:t>
            </a:r>
            <a:endParaRPr sz="2775" baseline="1501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3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b="1" baseline="1501" dirty="0">
                <a:latin typeface="Arial"/>
                <a:cs typeface="Arial"/>
              </a:rPr>
              <a:t>domain </a:t>
            </a:r>
            <a:r>
              <a:rPr sz="2775" spc="22" baseline="1501" dirty="0">
                <a:latin typeface="Arial"/>
                <a:cs typeface="Arial"/>
              </a:rPr>
              <a:t>permite </a:t>
            </a:r>
            <a:r>
              <a:rPr sz="2775" spc="-15" baseline="1501" dirty="0">
                <a:latin typeface="Arial"/>
                <a:cs typeface="Arial"/>
              </a:rPr>
              <a:t>manejar</a:t>
            </a:r>
            <a:r>
              <a:rPr sz="2775" spc="-30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errores.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Módulos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Módulos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489005"/>
            <a:ext cx="6042025" cy="1605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Podemos </a:t>
            </a:r>
            <a:r>
              <a:rPr sz="2775" spc="22" baseline="1501" dirty="0">
                <a:latin typeface="Arial"/>
                <a:cs typeface="Arial"/>
              </a:rPr>
              <a:t>escribir </a:t>
            </a:r>
            <a:r>
              <a:rPr sz="2775" spc="7" baseline="1501" dirty="0">
                <a:latin typeface="Arial"/>
                <a:cs typeface="Arial"/>
              </a:rPr>
              <a:t>nuestros </a:t>
            </a:r>
            <a:r>
              <a:rPr sz="2775" spc="37" baseline="1501" dirty="0">
                <a:latin typeface="Arial"/>
                <a:cs typeface="Arial"/>
              </a:rPr>
              <a:t>propios módulos, </a:t>
            </a:r>
            <a:r>
              <a:rPr sz="2775" baseline="1501" dirty="0">
                <a:latin typeface="Arial"/>
                <a:cs typeface="Arial"/>
              </a:rPr>
              <a:t>para</a:t>
            </a:r>
            <a:r>
              <a:rPr sz="2775" spc="-135" baseline="1501" dirty="0">
                <a:latin typeface="Arial"/>
                <a:cs typeface="Arial"/>
              </a:rPr>
              <a:t> </a:t>
            </a:r>
            <a:r>
              <a:rPr sz="2775" baseline="1501" dirty="0">
                <a:latin typeface="Arial"/>
                <a:cs typeface="Arial"/>
              </a:rPr>
              <a:t>ello: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00">
              <a:latin typeface="Arial"/>
              <a:cs typeface="Arial"/>
            </a:endParaRPr>
          </a:p>
          <a:p>
            <a:pPr marL="753745" lvl="1" indent="-328930">
              <a:lnSpc>
                <a:spcPct val="100000"/>
              </a:lnSpc>
              <a:buAutoNum type="arabicPeriod"/>
              <a:tabLst>
                <a:tab pos="753745" algn="l"/>
                <a:tab pos="754380" algn="l"/>
              </a:tabLst>
            </a:pPr>
            <a:r>
              <a:rPr sz="1850" spc="10" dirty="0">
                <a:latin typeface="Arial"/>
                <a:cs typeface="Arial"/>
              </a:rPr>
              <a:t>Escribimos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30" dirty="0">
                <a:latin typeface="Arial"/>
                <a:cs typeface="Arial"/>
              </a:rPr>
              <a:t>módulo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dirty="0">
                <a:latin typeface="Arial"/>
                <a:cs typeface="Arial"/>
              </a:rPr>
              <a:t>nuestras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funciones:</a:t>
            </a:r>
            <a:endParaRPr sz="1850">
              <a:latin typeface="Arial"/>
              <a:cs typeface="Arial"/>
            </a:endParaRPr>
          </a:p>
          <a:p>
            <a:pPr marL="1704975" algn="ctr">
              <a:lnSpc>
                <a:spcPts val="1555"/>
              </a:lnSpc>
              <a:spcBef>
                <a:spcPts val="1090"/>
              </a:spcBef>
            </a:pP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suma(a,b){</a:t>
            </a:r>
            <a:endParaRPr sz="1300">
              <a:latin typeface="Courier New"/>
              <a:cs typeface="Courier New"/>
            </a:endParaRPr>
          </a:p>
          <a:p>
            <a:pPr marL="1704975" algn="ctr">
              <a:lnSpc>
                <a:spcPts val="1550"/>
              </a:lnSpc>
            </a:pP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300" spc="10" dirty="0">
                <a:latin typeface="Courier New"/>
                <a:cs typeface="Courier New"/>
              </a:rPr>
              <a:t>a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+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b;</a:t>
            </a:r>
            <a:endParaRPr sz="1300">
              <a:latin typeface="Courier New"/>
              <a:cs typeface="Courier New"/>
            </a:endParaRPr>
          </a:p>
          <a:p>
            <a:pPr marR="93345" algn="ctr">
              <a:lnSpc>
                <a:spcPts val="1555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212" y="3261944"/>
            <a:ext cx="6408420" cy="2529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14120" algn="ctr">
              <a:lnSpc>
                <a:spcPts val="1555"/>
              </a:lnSpc>
              <a:spcBef>
                <a:spcPts val="114"/>
              </a:spcBef>
            </a:pP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multiplicar(a,b){</a:t>
            </a:r>
            <a:endParaRPr sz="1300">
              <a:latin typeface="Courier New"/>
              <a:cs typeface="Courier New"/>
            </a:endParaRPr>
          </a:p>
          <a:p>
            <a:pPr marL="511809" algn="ctr">
              <a:lnSpc>
                <a:spcPts val="1550"/>
              </a:lnSpc>
            </a:pP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300" spc="10" dirty="0">
                <a:latin typeface="Courier New"/>
                <a:cs typeface="Courier New"/>
              </a:rPr>
              <a:t>a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*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b;</a:t>
            </a:r>
            <a:endParaRPr sz="1300">
              <a:latin typeface="Courier New"/>
              <a:cs typeface="Courier New"/>
            </a:endParaRPr>
          </a:p>
          <a:p>
            <a:pPr marR="1286510" algn="ctr">
              <a:lnSpc>
                <a:spcPts val="1555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340360" indent="-328295">
              <a:lnSpc>
                <a:spcPct val="100000"/>
              </a:lnSpc>
              <a:spcBef>
                <a:spcPts val="1030"/>
              </a:spcBef>
              <a:buAutoNum type="arabicPeriod" startAt="2"/>
              <a:tabLst>
                <a:tab pos="340360" algn="l"/>
                <a:tab pos="340995" algn="l"/>
              </a:tabLst>
            </a:pPr>
            <a:r>
              <a:rPr sz="1850" spc="15" dirty="0">
                <a:latin typeface="Arial"/>
                <a:cs typeface="Arial"/>
              </a:rPr>
              <a:t>Exportamos </a:t>
            </a:r>
            <a:r>
              <a:rPr sz="1850" dirty="0">
                <a:latin typeface="Arial"/>
                <a:cs typeface="Arial"/>
              </a:rPr>
              <a:t>nuestras </a:t>
            </a:r>
            <a:r>
              <a:rPr sz="1850" spc="15" dirty="0">
                <a:latin typeface="Arial"/>
                <a:cs typeface="Arial"/>
              </a:rPr>
              <a:t>funciones </a:t>
            </a:r>
            <a:r>
              <a:rPr sz="1850" spc="35" dirty="0">
                <a:latin typeface="Arial"/>
                <a:cs typeface="Arial"/>
              </a:rPr>
              <a:t>con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module.exports:</a:t>
            </a:r>
            <a:endParaRPr sz="1850">
              <a:latin typeface="Arial"/>
              <a:cs typeface="Arial"/>
            </a:endParaRPr>
          </a:p>
          <a:p>
            <a:pPr marL="2081530" marR="2405380" algn="ctr">
              <a:lnSpc>
                <a:spcPct val="101499"/>
              </a:lnSpc>
              <a:spcBef>
                <a:spcPts val="1445"/>
              </a:spcBef>
            </a:pPr>
            <a:r>
              <a:rPr sz="1400" spc="-10" dirty="0">
                <a:latin typeface="Courier New"/>
                <a:cs typeface="Courier New"/>
              </a:rPr>
              <a:t>module.exports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{  </a:t>
            </a:r>
            <a:r>
              <a:rPr sz="1400" spc="-10" dirty="0">
                <a:latin typeface="Courier New"/>
                <a:cs typeface="Courier New"/>
              </a:rPr>
              <a:t>suma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1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suma,</a:t>
            </a:r>
            <a:endParaRPr sz="1400">
              <a:latin typeface="Courier New"/>
              <a:cs typeface="Courier New"/>
            </a:endParaRPr>
          </a:p>
          <a:p>
            <a:pPr marL="942975" algn="ctr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multiplicar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multiplicar</a:t>
            </a:r>
            <a:endParaRPr sz="1400">
              <a:latin typeface="Courier New"/>
              <a:cs typeface="Courier New"/>
            </a:endParaRPr>
          </a:p>
          <a:p>
            <a:pPr marR="2131060" algn="ctr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ourier New"/>
              <a:cs typeface="Courier New"/>
            </a:endParaRPr>
          </a:p>
          <a:p>
            <a:pPr marL="340360" indent="-328295">
              <a:lnSpc>
                <a:spcPct val="100000"/>
              </a:lnSpc>
              <a:buAutoNum type="arabicPeriod" startAt="3"/>
              <a:tabLst>
                <a:tab pos="340360" algn="l"/>
                <a:tab pos="340995" algn="l"/>
                <a:tab pos="1894205" algn="l"/>
                <a:tab pos="2500630" algn="l"/>
                <a:tab pos="2878455" algn="l"/>
                <a:tab pos="3891279" algn="l"/>
                <a:tab pos="4492625" algn="l"/>
                <a:tab pos="4998720" algn="l"/>
              </a:tabLst>
            </a:pPr>
            <a:r>
              <a:rPr sz="1850" spc="45" dirty="0">
                <a:latin typeface="Arial"/>
                <a:cs typeface="Arial"/>
              </a:rPr>
              <a:t>S</a:t>
            </a:r>
            <a:r>
              <a:rPr sz="1850" spc="75" dirty="0">
                <a:latin typeface="Arial"/>
                <a:cs typeface="Arial"/>
              </a:rPr>
              <a:t>u</a:t>
            </a:r>
            <a:r>
              <a:rPr sz="1850" spc="145" dirty="0">
                <a:latin typeface="Arial"/>
                <a:cs typeface="Arial"/>
              </a:rPr>
              <a:t>p</a:t>
            </a:r>
            <a:r>
              <a:rPr sz="1850" spc="110" dirty="0">
                <a:latin typeface="Arial"/>
                <a:cs typeface="Arial"/>
              </a:rPr>
              <a:t>o</a:t>
            </a:r>
            <a:r>
              <a:rPr sz="1850" spc="75" dirty="0">
                <a:latin typeface="Arial"/>
                <a:cs typeface="Arial"/>
              </a:rPr>
              <a:t>ni</a:t>
            </a:r>
            <a:r>
              <a:rPr sz="1850" spc="40" dirty="0">
                <a:latin typeface="Arial"/>
                <a:cs typeface="Arial"/>
              </a:rPr>
              <a:t>e</a:t>
            </a:r>
            <a:r>
              <a:rPr sz="1850" spc="75" dirty="0">
                <a:latin typeface="Arial"/>
                <a:cs typeface="Arial"/>
              </a:rPr>
              <a:t>n</a:t>
            </a:r>
            <a:r>
              <a:rPr sz="1850" spc="145" dirty="0">
                <a:latin typeface="Arial"/>
                <a:cs typeface="Arial"/>
              </a:rPr>
              <a:t>d</a:t>
            </a:r>
            <a:r>
              <a:rPr sz="1850" spc="35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45" dirty="0">
                <a:latin typeface="Arial"/>
                <a:cs typeface="Arial"/>
              </a:rPr>
              <a:t>q</a:t>
            </a:r>
            <a:r>
              <a:rPr sz="1850" spc="75" dirty="0">
                <a:latin typeface="Arial"/>
                <a:cs typeface="Arial"/>
              </a:rPr>
              <a:t>u</a:t>
            </a:r>
            <a:r>
              <a:rPr sz="1850" spc="-3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4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l	</a:t>
            </a:r>
            <a:r>
              <a:rPr sz="1850" spc="40" dirty="0">
                <a:latin typeface="Arial"/>
                <a:cs typeface="Arial"/>
              </a:rPr>
              <a:t>ar</a:t>
            </a:r>
            <a:r>
              <a:rPr sz="1850" spc="145" dirty="0">
                <a:latin typeface="Arial"/>
                <a:cs typeface="Arial"/>
              </a:rPr>
              <a:t>c</a:t>
            </a:r>
            <a:r>
              <a:rPr sz="1850" spc="75" dirty="0">
                <a:latin typeface="Arial"/>
                <a:cs typeface="Arial"/>
              </a:rPr>
              <a:t>hiv</a:t>
            </a:r>
            <a:r>
              <a:rPr sz="1850" spc="35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45" dirty="0">
                <a:latin typeface="Arial"/>
                <a:cs typeface="Arial"/>
              </a:rPr>
              <a:t>c</a:t>
            </a:r>
            <a:r>
              <a:rPr sz="1850" spc="110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n	</a:t>
            </a:r>
            <a:r>
              <a:rPr sz="1850" spc="75" dirty="0">
                <a:latin typeface="Arial"/>
                <a:cs typeface="Arial"/>
              </a:rPr>
              <a:t>l</a:t>
            </a:r>
            <a:r>
              <a:rPr sz="1850" spc="40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s	</a:t>
            </a:r>
            <a:r>
              <a:rPr sz="1850" spc="110" dirty="0">
                <a:latin typeface="Arial"/>
                <a:cs typeface="Arial"/>
              </a:rPr>
              <a:t>o</a:t>
            </a:r>
            <a:r>
              <a:rPr sz="1850" spc="145" dirty="0">
                <a:latin typeface="Arial"/>
                <a:cs typeface="Arial"/>
              </a:rPr>
              <a:t>p</a:t>
            </a:r>
            <a:r>
              <a:rPr sz="1850" spc="40" dirty="0">
                <a:latin typeface="Arial"/>
                <a:cs typeface="Arial"/>
              </a:rPr>
              <a:t>e</a:t>
            </a:r>
            <a:r>
              <a:rPr sz="1850" spc="75" dirty="0">
                <a:latin typeface="Arial"/>
                <a:cs typeface="Arial"/>
              </a:rPr>
              <a:t>r</a:t>
            </a:r>
            <a:r>
              <a:rPr sz="1850" spc="40" dirty="0">
                <a:latin typeface="Arial"/>
                <a:cs typeface="Arial"/>
              </a:rPr>
              <a:t>a</a:t>
            </a:r>
            <a:r>
              <a:rPr sz="1850" spc="145" dirty="0">
                <a:latin typeface="Arial"/>
                <a:cs typeface="Arial"/>
              </a:rPr>
              <a:t>c</a:t>
            </a:r>
            <a:r>
              <a:rPr sz="1850" spc="75" dirty="0">
                <a:latin typeface="Arial"/>
                <a:cs typeface="Arial"/>
              </a:rPr>
              <a:t>i</a:t>
            </a:r>
            <a:r>
              <a:rPr sz="1850" spc="110" dirty="0">
                <a:latin typeface="Arial"/>
                <a:cs typeface="Arial"/>
              </a:rPr>
              <a:t>o</a:t>
            </a:r>
            <a:r>
              <a:rPr sz="1850" spc="75" dirty="0">
                <a:latin typeface="Arial"/>
                <a:cs typeface="Arial"/>
              </a:rPr>
              <a:t>n</a:t>
            </a:r>
            <a:r>
              <a:rPr sz="1850" spc="4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s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769" y="5482636"/>
            <a:ext cx="10680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5295" algn="l"/>
              </a:tabLst>
            </a:pPr>
            <a:r>
              <a:rPr sz="1850" spc="75" dirty="0">
                <a:latin typeface="Arial"/>
                <a:cs typeface="Arial"/>
              </a:rPr>
              <a:t>s</a:t>
            </a:r>
            <a:r>
              <a:rPr sz="1850" spc="-3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75" dirty="0">
                <a:latin typeface="Arial"/>
                <a:cs typeface="Arial"/>
              </a:rPr>
              <a:t>ll</a:t>
            </a:r>
            <a:r>
              <a:rPr sz="1850" spc="40" dirty="0">
                <a:latin typeface="Arial"/>
                <a:cs typeface="Arial"/>
              </a:rPr>
              <a:t>a</a:t>
            </a:r>
            <a:r>
              <a:rPr sz="1850" spc="120" dirty="0">
                <a:latin typeface="Arial"/>
                <a:cs typeface="Arial"/>
              </a:rPr>
              <a:t>m</a:t>
            </a:r>
            <a:r>
              <a:rPr sz="1850" spc="-3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0185" y="5767973"/>
            <a:ext cx="6445885" cy="922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dirty="0">
                <a:latin typeface="Arial"/>
                <a:cs typeface="Arial"/>
              </a:rPr>
              <a:t>operaciones.js </a:t>
            </a:r>
            <a:r>
              <a:rPr sz="1850" spc="15" dirty="0">
                <a:latin typeface="Arial"/>
                <a:cs typeface="Arial"/>
              </a:rPr>
              <a:t>desde </a:t>
            </a:r>
            <a:r>
              <a:rPr sz="1850" spc="25" dirty="0">
                <a:latin typeface="Arial"/>
                <a:cs typeface="Arial"/>
              </a:rPr>
              <a:t>otro </a:t>
            </a:r>
            <a:r>
              <a:rPr sz="1850" spc="15" dirty="0">
                <a:latin typeface="MS Gothic"/>
                <a:cs typeface="MS Gothic"/>
              </a:rPr>
              <a:t>ﬁ</a:t>
            </a:r>
            <a:r>
              <a:rPr sz="1850" spc="15" dirty="0">
                <a:latin typeface="Arial"/>
                <a:cs typeface="Arial"/>
              </a:rPr>
              <a:t>chero podríamos acceder </a:t>
            </a:r>
            <a:r>
              <a:rPr sz="1850" spc="-35" dirty="0">
                <a:latin typeface="Arial"/>
                <a:cs typeface="Arial"/>
              </a:rPr>
              <a:t>a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ellas:</a:t>
            </a:r>
            <a:endParaRPr sz="1850">
              <a:latin typeface="Arial"/>
              <a:cs typeface="Arial"/>
            </a:endParaRPr>
          </a:p>
          <a:p>
            <a:pPr marL="1195070" marR="671830">
              <a:lnSpc>
                <a:spcPct val="101499"/>
              </a:lnSpc>
              <a:spcBef>
                <a:spcPts val="142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operaciones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require(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'./operaciones'</a:t>
            </a:r>
            <a:r>
              <a:rPr sz="1400" spc="-10" dirty="0">
                <a:latin typeface="Courier New"/>
                <a:cs typeface="Courier New"/>
              </a:rPr>
              <a:t>);  operaciones.suma(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2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Módulos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2640191"/>
            <a:ext cx="8051800" cy="2741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75565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Volviendo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i="1" spc="44" baseline="1501" dirty="0">
                <a:latin typeface="Arial"/>
                <a:cs typeface="Arial"/>
              </a:rPr>
              <a:t>npm</a:t>
            </a:r>
            <a:r>
              <a:rPr sz="2775" spc="44" baseline="1501" dirty="0">
                <a:latin typeface="Arial"/>
                <a:cs typeface="Arial"/>
              </a:rPr>
              <a:t>,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22" baseline="1501" dirty="0">
                <a:latin typeface="Arial"/>
                <a:cs typeface="Arial"/>
              </a:rPr>
              <a:t>operación que funciona desde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-52" baseline="1501" dirty="0">
                <a:latin typeface="Arial"/>
                <a:cs typeface="Arial"/>
              </a:rPr>
              <a:t>línea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spc="30" dirty="0">
                <a:latin typeface="Arial"/>
                <a:cs typeface="Arial"/>
              </a:rPr>
              <a:t>comandos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Node.js. </a:t>
            </a:r>
            <a:r>
              <a:rPr sz="1850" dirty="0">
                <a:latin typeface="Arial"/>
                <a:cs typeface="Arial"/>
              </a:rPr>
              <a:t>Por </a:t>
            </a:r>
            <a:r>
              <a:rPr sz="1850" spc="30" dirty="0">
                <a:latin typeface="Arial"/>
                <a:cs typeface="Arial"/>
              </a:rPr>
              <a:t>tanto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10" dirty="0">
                <a:latin typeface="Arial"/>
                <a:cs typeface="Arial"/>
              </a:rPr>
              <a:t>tenemos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invocar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i="1" spc="40" dirty="0">
                <a:latin typeface="Arial"/>
                <a:cs typeface="Arial"/>
              </a:rPr>
              <a:t>npm  </a:t>
            </a:r>
            <a:r>
              <a:rPr sz="1850" spc="15" dirty="0">
                <a:latin typeface="Arial"/>
                <a:cs typeface="Arial"/>
              </a:rPr>
              <a:t>seguido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operación que </a:t>
            </a:r>
            <a:r>
              <a:rPr sz="1850" spc="10" dirty="0">
                <a:latin typeface="Arial"/>
                <a:cs typeface="Arial"/>
              </a:rPr>
              <a:t>queramos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-40" dirty="0">
                <a:latin typeface="Arial"/>
                <a:cs typeface="Arial"/>
              </a:rPr>
              <a:t>realizar.</a:t>
            </a:r>
            <a:endParaRPr sz="1850">
              <a:latin typeface="Arial"/>
              <a:cs typeface="Arial"/>
            </a:endParaRPr>
          </a:p>
          <a:p>
            <a:pPr marL="3478529">
              <a:lnSpc>
                <a:spcPct val="100000"/>
              </a:lnSpc>
              <a:spcBef>
                <a:spcPts val="1250"/>
              </a:spcBef>
            </a:pPr>
            <a:r>
              <a:rPr sz="1450" spc="5" dirty="0">
                <a:latin typeface="Courier New"/>
                <a:cs typeface="Courier New"/>
              </a:rPr>
              <a:t>npm install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async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Esto </a:t>
            </a:r>
            <a:r>
              <a:rPr sz="2775" spc="-7" baseline="1501" dirty="0">
                <a:latin typeface="Arial"/>
                <a:cs typeface="Arial"/>
              </a:rPr>
              <a:t>instalará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22" baseline="1501" dirty="0">
                <a:latin typeface="Arial"/>
                <a:cs typeface="Arial"/>
              </a:rPr>
              <a:t>paquete </a:t>
            </a:r>
            <a:r>
              <a:rPr sz="2775" i="1" spc="-15" baseline="1501" dirty="0">
                <a:latin typeface="Arial"/>
                <a:cs typeface="Arial"/>
              </a:rPr>
              <a:t>async </a:t>
            </a:r>
            <a:r>
              <a:rPr sz="2775" spc="30" baseline="1501" dirty="0">
                <a:latin typeface="Arial"/>
                <a:cs typeface="Arial"/>
              </a:rPr>
              <a:t>dentro de mi </a:t>
            </a:r>
            <a:r>
              <a:rPr sz="2775" spc="37" baseline="1501" dirty="0">
                <a:latin typeface="Arial"/>
                <a:cs typeface="Arial"/>
              </a:rPr>
              <a:t>proyecto. </a:t>
            </a:r>
            <a:r>
              <a:rPr sz="2775" spc="30" baseline="1501" dirty="0">
                <a:latin typeface="Arial"/>
                <a:cs typeface="Arial"/>
              </a:rPr>
              <a:t>Lo </a:t>
            </a:r>
            <a:r>
              <a:rPr sz="2775" spc="-7" baseline="1501" dirty="0">
                <a:latin typeface="Arial"/>
                <a:cs typeface="Arial"/>
              </a:rPr>
              <a:t>instalará </a:t>
            </a:r>
            <a:r>
              <a:rPr sz="2775" spc="30" baseline="1501" dirty="0">
                <a:latin typeface="Arial"/>
                <a:cs typeface="Arial"/>
              </a:rPr>
              <a:t>dentro 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carpeta </a:t>
            </a:r>
            <a:r>
              <a:rPr sz="1850" i="1" spc="5" dirty="0">
                <a:latin typeface="Arial"/>
                <a:cs typeface="Arial"/>
              </a:rPr>
              <a:t>node_modules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20" dirty="0">
                <a:latin typeface="Arial"/>
                <a:cs typeface="Arial"/>
              </a:rPr>
              <a:t>partir de </a:t>
            </a:r>
            <a:r>
              <a:rPr sz="1850" spc="-20" dirty="0">
                <a:latin typeface="Arial"/>
                <a:cs typeface="Arial"/>
              </a:rPr>
              <a:t>ese </a:t>
            </a:r>
            <a:r>
              <a:rPr sz="1850" spc="30" dirty="0">
                <a:latin typeface="Arial"/>
                <a:cs typeface="Arial"/>
              </a:rPr>
              <a:t>momento </a:t>
            </a:r>
            <a:r>
              <a:rPr sz="1850" spc="-5" dirty="0">
                <a:latin typeface="Arial"/>
                <a:cs typeface="Arial"/>
              </a:rPr>
              <a:t>estará </a:t>
            </a:r>
            <a:r>
              <a:rPr sz="1850" spc="20" dirty="0">
                <a:latin typeface="Arial"/>
                <a:cs typeface="Arial"/>
              </a:rPr>
              <a:t>disponible 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20" dirty="0">
                <a:latin typeface="Arial"/>
                <a:cs typeface="Arial"/>
              </a:rPr>
              <a:t>mi </a:t>
            </a:r>
            <a:r>
              <a:rPr sz="1850" spc="25" dirty="0">
                <a:latin typeface="Arial"/>
                <a:cs typeface="Arial"/>
              </a:rPr>
              <a:t>proyecto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30" dirty="0">
                <a:latin typeface="Arial"/>
                <a:cs typeface="Arial"/>
              </a:rPr>
              <a:t>podré </a:t>
            </a:r>
            <a:r>
              <a:rPr sz="1850" spc="10" dirty="0">
                <a:latin typeface="Arial"/>
                <a:cs typeface="Arial"/>
              </a:rPr>
              <a:t>incluirlo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25" dirty="0">
                <a:latin typeface="Arial"/>
                <a:cs typeface="Arial"/>
              </a:rPr>
              <a:t>medio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i="1" spc="-10" dirty="0">
                <a:latin typeface="Arial"/>
                <a:cs typeface="Arial"/>
              </a:rPr>
              <a:t>require</a:t>
            </a:r>
            <a:r>
              <a:rPr sz="1850" spc="-10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3478529">
              <a:lnSpc>
                <a:spcPct val="100000"/>
              </a:lnSpc>
              <a:spcBef>
                <a:spcPts val="1710"/>
              </a:spcBef>
            </a:pPr>
            <a:r>
              <a:rPr sz="1450" spc="5" dirty="0">
                <a:latin typeface="Courier New"/>
                <a:cs typeface="Courier New"/>
              </a:rPr>
              <a:t>require(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"async"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Módulos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574" y="1646432"/>
            <a:ext cx="8052434" cy="473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60" baseline="1501" dirty="0">
                <a:latin typeface="Arial"/>
                <a:cs typeface="Arial"/>
              </a:rPr>
              <a:t>Npm </a:t>
            </a:r>
            <a:r>
              <a:rPr sz="2775" baseline="1501" dirty="0">
                <a:latin typeface="Arial"/>
                <a:cs typeface="Arial"/>
              </a:rPr>
              <a:t>instala </a:t>
            </a:r>
            <a:r>
              <a:rPr sz="2775" spc="22" baseline="1501" dirty="0">
                <a:latin typeface="Arial"/>
                <a:cs typeface="Arial"/>
              </a:rPr>
              <a:t>los paquetes </a:t>
            </a:r>
            <a:r>
              <a:rPr sz="2775" baseline="1501" dirty="0">
                <a:latin typeface="Arial"/>
                <a:cs typeface="Arial"/>
              </a:rPr>
              <a:t>para un </a:t>
            </a:r>
            <a:r>
              <a:rPr sz="2775" spc="37" baseline="1501" dirty="0">
                <a:latin typeface="Arial"/>
                <a:cs typeface="Arial"/>
              </a:rPr>
              <a:t>proyecto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37" baseline="1501" dirty="0">
                <a:latin typeface="Arial"/>
                <a:cs typeface="Arial"/>
              </a:rPr>
              <a:t>concreto, </a:t>
            </a:r>
            <a:r>
              <a:rPr sz="2775" baseline="1501" dirty="0">
                <a:latin typeface="Arial"/>
                <a:cs typeface="Arial"/>
              </a:rPr>
              <a:t>sin </a:t>
            </a:r>
            <a:r>
              <a:rPr sz="2775" spc="15" baseline="1501" dirty="0">
                <a:latin typeface="Arial"/>
                <a:cs typeface="Arial"/>
              </a:rPr>
              <a:t>embargo  </a:t>
            </a:r>
            <a:r>
              <a:rPr sz="1850" spc="5" dirty="0">
                <a:latin typeface="Arial"/>
                <a:cs typeface="Arial"/>
              </a:rPr>
              <a:t>existen </a:t>
            </a:r>
            <a:r>
              <a:rPr sz="1850" spc="25" dirty="0">
                <a:latin typeface="Arial"/>
                <a:cs typeface="Arial"/>
              </a:rPr>
              <a:t>muchos </a:t>
            </a:r>
            <a:r>
              <a:rPr sz="1850" spc="15" dirty="0">
                <a:latin typeface="Arial"/>
                <a:cs typeface="Arial"/>
              </a:rPr>
              <a:t>paquetes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Node.js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0" dirty="0">
                <a:latin typeface="Arial"/>
                <a:cs typeface="Arial"/>
              </a:rPr>
              <a:t>te </a:t>
            </a:r>
            <a:r>
              <a:rPr sz="1850" spc="10" dirty="0">
                <a:latin typeface="Arial"/>
                <a:cs typeface="Arial"/>
              </a:rPr>
              <a:t>facilitan </a:t>
            </a:r>
            <a:r>
              <a:rPr sz="1850" spc="-10" dirty="0">
                <a:latin typeface="Arial"/>
                <a:cs typeface="Arial"/>
              </a:rPr>
              <a:t>tareas </a:t>
            </a:r>
            <a:r>
              <a:rPr sz="1850" dirty="0">
                <a:latin typeface="Arial"/>
                <a:cs typeface="Arial"/>
              </a:rPr>
              <a:t>relacionadas 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5" dirty="0">
                <a:latin typeface="Arial"/>
                <a:cs typeface="Arial"/>
              </a:rPr>
              <a:t>sistema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operativo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6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Estos </a:t>
            </a:r>
            <a:r>
              <a:rPr sz="2775" spc="30" baseline="1501" dirty="0">
                <a:latin typeface="Arial"/>
                <a:cs typeface="Arial"/>
              </a:rPr>
              <a:t>paquetes, </a:t>
            </a:r>
            <a:r>
              <a:rPr sz="2775" spc="-7" baseline="1501" dirty="0">
                <a:latin typeface="Arial"/>
                <a:cs typeface="Arial"/>
              </a:rPr>
              <a:t>una </a:t>
            </a:r>
            <a:r>
              <a:rPr sz="2775" spc="-22" baseline="1501" dirty="0">
                <a:latin typeface="Arial"/>
                <a:cs typeface="Arial"/>
              </a:rPr>
              <a:t>vez </a:t>
            </a:r>
            <a:r>
              <a:rPr sz="2775" spc="22" baseline="1501" dirty="0">
                <a:latin typeface="Arial"/>
                <a:cs typeface="Arial"/>
              </a:rPr>
              <a:t>instalados,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22" baseline="1501" dirty="0">
                <a:latin typeface="Arial"/>
                <a:cs typeface="Arial"/>
              </a:rPr>
              <a:t>convierten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52" baseline="1501" dirty="0">
                <a:latin typeface="Arial"/>
                <a:cs typeface="Arial"/>
              </a:rPr>
              <a:t>comandos  </a:t>
            </a:r>
            <a:r>
              <a:rPr sz="1850" spc="20" dirty="0">
                <a:latin typeface="Arial"/>
                <a:cs typeface="Arial"/>
              </a:rPr>
              <a:t>disponibles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5" dirty="0">
                <a:latin typeface="Arial"/>
                <a:cs typeface="Arial"/>
              </a:rPr>
              <a:t>terminal. </a:t>
            </a:r>
            <a:r>
              <a:rPr sz="1850" spc="-5" dirty="0">
                <a:latin typeface="Arial"/>
                <a:cs typeface="Arial"/>
              </a:rPr>
              <a:t>Existen </a:t>
            </a:r>
            <a:r>
              <a:rPr sz="1850" spc="20" dirty="0">
                <a:latin typeface="Arial"/>
                <a:cs typeface="Arial"/>
              </a:rPr>
              <a:t>cada </a:t>
            </a:r>
            <a:r>
              <a:rPr sz="1850" spc="-20" dirty="0">
                <a:latin typeface="Arial"/>
                <a:cs typeface="Arial"/>
              </a:rPr>
              <a:t>vez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spc="25" dirty="0">
                <a:latin typeface="Arial"/>
                <a:cs typeface="Arial"/>
              </a:rPr>
              <a:t>módulos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Node.js </a:t>
            </a:r>
            <a:r>
              <a:rPr sz="1850" spc="15" dirty="0">
                <a:latin typeface="Arial"/>
                <a:cs typeface="Arial"/>
              </a:rPr>
              <a:t>que  nos </a:t>
            </a:r>
            <a:r>
              <a:rPr sz="1850" spc="5" dirty="0">
                <a:latin typeface="Arial"/>
                <a:cs typeface="Arial"/>
              </a:rPr>
              <a:t>ofrecen </a:t>
            </a:r>
            <a:r>
              <a:rPr sz="1850" spc="15" dirty="0">
                <a:latin typeface="Arial"/>
                <a:cs typeface="Arial"/>
              </a:rPr>
              <a:t>muchas utilidades, </a:t>
            </a:r>
            <a:r>
              <a:rPr sz="1850" spc="10" dirty="0">
                <a:latin typeface="Arial"/>
                <a:cs typeface="Arial"/>
              </a:rPr>
              <a:t>accesibles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-35" dirty="0">
                <a:latin typeface="Arial"/>
                <a:cs typeface="Arial"/>
              </a:rPr>
              <a:t>línea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25" dirty="0">
                <a:latin typeface="Arial"/>
                <a:cs typeface="Arial"/>
              </a:rPr>
              <a:t>comandos, </a:t>
            </a:r>
            <a:r>
              <a:rPr sz="1850" spc="45" dirty="0">
                <a:latin typeface="Arial"/>
                <a:cs typeface="Arial"/>
              </a:rPr>
              <a:t>como  </a:t>
            </a:r>
            <a:r>
              <a:rPr sz="1850" spc="-10" dirty="0">
                <a:latin typeface="Arial"/>
                <a:cs typeface="Arial"/>
              </a:rPr>
              <a:t>Bower, </a:t>
            </a:r>
            <a:r>
              <a:rPr sz="1850" spc="10" dirty="0">
                <a:latin typeface="Arial"/>
                <a:cs typeface="Arial"/>
              </a:rPr>
              <a:t>Grunt,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etc.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22" baseline="1501" dirty="0">
                <a:latin typeface="Arial"/>
                <a:cs typeface="Arial"/>
              </a:rPr>
              <a:t>instrucciones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15" baseline="1501" dirty="0">
                <a:latin typeface="Arial"/>
                <a:cs typeface="Arial"/>
              </a:rPr>
              <a:t>instalación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paquetes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manera </a:t>
            </a:r>
            <a:r>
              <a:rPr sz="2775" spc="30" baseline="1501" dirty="0">
                <a:latin typeface="Arial"/>
                <a:cs typeface="Arial"/>
              </a:rPr>
              <a:t>global </a:t>
            </a:r>
            <a:r>
              <a:rPr sz="2775" spc="22" baseline="1501" dirty="0">
                <a:latin typeface="Arial"/>
                <a:cs typeface="Arial"/>
              </a:rPr>
              <a:t>son  </a:t>
            </a:r>
            <a:r>
              <a:rPr sz="1850" spc="20" dirty="0">
                <a:latin typeface="Arial"/>
                <a:cs typeface="Arial"/>
              </a:rPr>
              <a:t>prácticamente </a:t>
            </a:r>
            <a:r>
              <a:rPr sz="1850" spc="-10" dirty="0">
                <a:latin typeface="Arial"/>
                <a:cs typeface="Arial"/>
              </a:rPr>
              <a:t>las </a:t>
            </a:r>
            <a:r>
              <a:rPr sz="1850" spc="10" dirty="0">
                <a:latin typeface="Arial"/>
                <a:cs typeface="Arial"/>
              </a:rPr>
              <a:t>mismas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0" dirty="0">
                <a:latin typeface="Arial"/>
                <a:cs typeface="Arial"/>
              </a:rPr>
              <a:t>instalación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paquetes </a:t>
            </a:r>
            <a:r>
              <a:rPr sz="1850" spc="-15" dirty="0">
                <a:latin typeface="Arial"/>
                <a:cs typeface="Arial"/>
              </a:rPr>
              <a:t>en  </a:t>
            </a:r>
            <a:r>
              <a:rPr sz="1850" spc="25" dirty="0">
                <a:latin typeface="Arial"/>
                <a:cs typeface="Arial"/>
              </a:rPr>
              <a:t>proyectos </a:t>
            </a:r>
            <a:r>
              <a:rPr sz="1850" spc="10" dirty="0">
                <a:latin typeface="Arial"/>
                <a:cs typeface="Arial"/>
              </a:rPr>
              <a:t>pero </a:t>
            </a:r>
            <a:r>
              <a:rPr sz="1850" spc="-20" dirty="0">
                <a:latin typeface="Arial"/>
                <a:cs typeface="Arial"/>
              </a:rPr>
              <a:t>ene </a:t>
            </a:r>
            <a:r>
              <a:rPr sz="1850" dirty="0">
                <a:latin typeface="Arial"/>
                <a:cs typeface="Arial"/>
              </a:rPr>
              <a:t>este </a:t>
            </a:r>
            <a:r>
              <a:rPr sz="1850" spc="20" dirty="0">
                <a:latin typeface="Arial"/>
                <a:cs typeface="Arial"/>
              </a:rPr>
              <a:t>caso </a:t>
            </a:r>
            <a:r>
              <a:rPr sz="1850" spc="10" dirty="0">
                <a:latin typeface="Arial"/>
                <a:cs typeface="Arial"/>
              </a:rPr>
              <a:t>utilizando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i="1" spc="70" dirty="0">
                <a:latin typeface="Arial"/>
                <a:cs typeface="Arial"/>
              </a:rPr>
              <a:t>-g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09855" algn="ctr">
              <a:lnSpc>
                <a:spcPct val="100000"/>
              </a:lnSpc>
              <a:spcBef>
                <a:spcPts val="1405"/>
              </a:spcBef>
            </a:pPr>
            <a:r>
              <a:rPr sz="1450" spc="5" dirty="0">
                <a:latin typeface="Courier New"/>
                <a:cs typeface="Courier New"/>
              </a:rPr>
              <a:t>npm install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-</a:t>
            </a:r>
            <a:r>
              <a:rPr sz="1450" spc="10" dirty="0">
                <a:latin typeface="Courier New"/>
                <a:cs typeface="Courier New"/>
              </a:rPr>
              <a:t>g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grunt</a:t>
            </a:r>
            <a:r>
              <a:rPr sz="1450" spc="5" dirty="0">
                <a:solidFill>
                  <a:srgbClr val="787878"/>
                </a:solidFill>
                <a:latin typeface="Courier New"/>
                <a:cs typeface="Courier New"/>
              </a:rPr>
              <a:t>-</a:t>
            </a:r>
            <a:r>
              <a:rPr sz="1450" spc="5" dirty="0">
                <a:latin typeface="Courier New"/>
                <a:cs typeface="Courier New"/>
              </a:rPr>
              <a:t>cli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1669" y="1455465"/>
            <a:ext cx="104775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80" dirty="0">
                <a:latin typeface="Arial"/>
                <a:cs typeface="Arial"/>
              </a:rPr>
              <a:t>p</a:t>
            </a:r>
            <a:r>
              <a:rPr sz="1850" spc="-25" dirty="0">
                <a:latin typeface="Arial"/>
                <a:cs typeface="Arial"/>
              </a:rPr>
              <a:t>r</a:t>
            </a:r>
            <a:r>
              <a:rPr sz="1850" spc="45" dirty="0">
                <a:latin typeface="Arial"/>
                <a:cs typeface="Arial"/>
              </a:rPr>
              <a:t>o</a:t>
            </a:r>
            <a:r>
              <a:rPr sz="1850" spc="80" dirty="0">
                <a:latin typeface="Arial"/>
                <a:cs typeface="Arial"/>
              </a:rPr>
              <a:t>t</a:t>
            </a:r>
            <a:r>
              <a:rPr sz="1850" spc="45" dirty="0">
                <a:latin typeface="Arial"/>
                <a:cs typeface="Arial"/>
              </a:rPr>
              <a:t>o</a:t>
            </a:r>
            <a:r>
              <a:rPr sz="1850" spc="80" dirty="0">
                <a:latin typeface="Arial"/>
                <a:cs typeface="Arial"/>
              </a:rPr>
              <a:t>c</a:t>
            </a:r>
            <a:r>
              <a:rPr sz="1850" spc="45" dirty="0">
                <a:latin typeface="Arial"/>
                <a:cs typeface="Arial"/>
              </a:rPr>
              <a:t>o</a:t>
            </a:r>
            <a:r>
              <a:rPr sz="1850" spc="10" dirty="0">
                <a:latin typeface="Arial"/>
                <a:cs typeface="Arial"/>
              </a:rPr>
              <a:t>l</a:t>
            </a:r>
            <a:r>
              <a:rPr sz="1850" spc="35" dirty="0">
                <a:latin typeface="Arial"/>
                <a:cs typeface="Arial"/>
              </a:rPr>
              <a:t>o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8347" y="1455465"/>
            <a:ext cx="6248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5" dirty="0">
                <a:latin typeface="Arial"/>
                <a:cs typeface="Arial"/>
              </a:rPr>
              <a:t>H</a:t>
            </a:r>
            <a:r>
              <a:rPr sz="1850" spc="-55" dirty="0">
                <a:latin typeface="Arial"/>
                <a:cs typeface="Arial"/>
              </a:rPr>
              <a:t>TT</a:t>
            </a:r>
            <a:r>
              <a:rPr sz="1850" spc="-30" dirty="0">
                <a:latin typeface="Arial"/>
                <a:cs typeface="Arial"/>
              </a:rPr>
              <a:t>P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574" y="1459488"/>
            <a:ext cx="6062345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933450" algn="l"/>
                <a:tab pos="1657350" algn="l"/>
                <a:tab pos="2106295" algn="l"/>
                <a:tab pos="3148965" algn="l"/>
                <a:tab pos="3782695" algn="l"/>
                <a:tab pos="4368165" algn="l"/>
                <a:tab pos="5287010" algn="l"/>
                <a:tab pos="5868035" algn="l"/>
              </a:tabLst>
            </a:pPr>
            <a:r>
              <a:rPr sz="2775" spc="-30" baseline="1501" dirty="0">
                <a:latin typeface="Arial"/>
                <a:cs typeface="Arial"/>
              </a:rPr>
              <a:t>P</a:t>
            </a:r>
            <a:r>
              <a:rPr sz="2775" spc="-37" baseline="1501" dirty="0">
                <a:latin typeface="Arial"/>
                <a:cs typeface="Arial"/>
              </a:rPr>
              <a:t>a</a:t>
            </a:r>
            <a:r>
              <a:rPr sz="2775" spc="15" baseline="1501" dirty="0">
                <a:latin typeface="Arial"/>
                <a:cs typeface="Arial"/>
              </a:rPr>
              <a:t>r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20" baseline="1501" dirty="0">
                <a:latin typeface="Arial"/>
                <a:cs typeface="Arial"/>
              </a:rPr>
              <a:t>c</a:t>
            </a:r>
            <a:r>
              <a:rPr sz="2775" spc="-37" baseline="1501" dirty="0">
                <a:latin typeface="Arial"/>
                <a:cs typeface="Arial"/>
              </a:rPr>
              <a:t>rea</a:t>
            </a:r>
            <a:r>
              <a:rPr sz="2775" baseline="1501" dirty="0">
                <a:latin typeface="Arial"/>
                <a:cs typeface="Arial"/>
              </a:rPr>
              <a:t>r	</a:t>
            </a:r>
            <a:r>
              <a:rPr sz="2775" spc="15" baseline="1501" dirty="0">
                <a:latin typeface="Arial"/>
                <a:cs typeface="Arial"/>
              </a:rPr>
              <a:t>u</a:t>
            </a:r>
            <a:r>
              <a:rPr sz="2775" baseline="1501" dirty="0">
                <a:latin typeface="Arial"/>
                <a:cs typeface="Arial"/>
              </a:rPr>
              <a:t>n	</a:t>
            </a:r>
            <a:r>
              <a:rPr sz="2775" spc="15" baseline="1501" dirty="0">
                <a:latin typeface="Arial"/>
                <a:cs typeface="Arial"/>
              </a:rPr>
              <a:t>s</a:t>
            </a:r>
            <a:r>
              <a:rPr sz="2775" spc="-37" baseline="1501" dirty="0">
                <a:latin typeface="Arial"/>
                <a:cs typeface="Arial"/>
              </a:rPr>
              <a:t>e</a:t>
            </a:r>
            <a:r>
              <a:rPr sz="2775" spc="15" baseline="1501" dirty="0">
                <a:latin typeface="Arial"/>
                <a:cs typeface="Arial"/>
              </a:rPr>
              <a:t>rvi</a:t>
            </a:r>
            <a:r>
              <a:rPr sz="2775" spc="120" baseline="1501" dirty="0">
                <a:latin typeface="Arial"/>
                <a:cs typeface="Arial"/>
              </a:rPr>
              <a:t>d</a:t>
            </a:r>
            <a:r>
              <a:rPr sz="2775" spc="67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r	</a:t>
            </a:r>
            <a:r>
              <a:rPr sz="2775" spc="120" baseline="1501" dirty="0">
                <a:latin typeface="Arial"/>
                <a:cs typeface="Arial"/>
              </a:rPr>
              <a:t>w</a:t>
            </a:r>
            <a:r>
              <a:rPr sz="2775" spc="-37" baseline="1501" dirty="0">
                <a:latin typeface="Arial"/>
                <a:cs typeface="Arial"/>
              </a:rPr>
              <a:t>e</a:t>
            </a:r>
            <a:r>
              <a:rPr sz="2775" spc="104" baseline="1501" dirty="0">
                <a:latin typeface="Arial"/>
                <a:cs typeface="Arial"/>
              </a:rPr>
              <a:t>b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20" baseline="1501" dirty="0">
                <a:latin typeface="Arial"/>
                <a:cs typeface="Arial"/>
              </a:rPr>
              <a:t>q</a:t>
            </a:r>
            <a:r>
              <a:rPr sz="2775" spc="15" baseline="1501" dirty="0">
                <a:latin typeface="Arial"/>
                <a:cs typeface="Arial"/>
              </a:rPr>
              <a:t>u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20" baseline="1501" dirty="0">
                <a:latin typeface="Arial"/>
                <a:cs typeface="Arial"/>
              </a:rPr>
              <a:t>t</a:t>
            </a:r>
            <a:r>
              <a:rPr sz="2775" spc="15" baseline="1501" dirty="0">
                <a:latin typeface="Arial"/>
                <a:cs typeface="Arial"/>
              </a:rPr>
              <a:t>r</a:t>
            </a:r>
            <a:r>
              <a:rPr sz="2775" spc="-37" baseline="1501" dirty="0">
                <a:latin typeface="Arial"/>
                <a:cs typeface="Arial"/>
              </a:rPr>
              <a:t>a</a:t>
            </a:r>
            <a:r>
              <a:rPr sz="2775" spc="120" baseline="1501" dirty="0">
                <a:latin typeface="Arial"/>
                <a:cs typeface="Arial"/>
              </a:rPr>
              <a:t>b</a:t>
            </a:r>
            <a:r>
              <a:rPr sz="2775" spc="-37" baseline="1501" dirty="0">
                <a:latin typeface="Arial"/>
                <a:cs typeface="Arial"/>
              </a:rPr>
              <a:t>a</a:t>
            </a:r>
            <a:r>
              <a:rPr sz="2775" spc="15" baseline="1501" dirty="0">
                <a:latin typeface="Arial"/>
                <a:cs typeface="Arial"/>
              </a:rPr>
              <a:t>j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20" baseline="1501" dirty="0">
                <a:latin typeface="Arial"/>
                <a:cs typeface="Arial"/>
              </a:rPr>
              <a:t>c</a:t>
            </a:r>
            <a:r>
              <a:rPr sz="2775" spc="67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n	</a:t>
            </a:r>
            <a:r>
              <a:rPr sz="2775" spc="-37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l  </a:t>
            </a:r>
            <a:r>
              <a:rPr sz="1850" dirty="0">
                <a:latin typeface="Arial"/>
                <a:cs typeface="Arial"/>
              </a:rPr>
              <a:t>deberíamos hacer </a:t>
            </a:r>
            <a:r>
              <a:rPr sz="1850" spc="20" dirty="0">
                <a:latin typeface="Arial"/>
                <a:cs typeface="Arial"/>
              </a:rPr>
              <a:t>lo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siguiente: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3996" y="758654"/>
            <a:ext cx="380237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Ejemplo </a:t>
            </a:r>
            <a:r>
              <a:rPr spc="35" dirty="0"/>
              <a:t>de</a:t>
            </a:r>
            <a:r>
              <a:rPr spc="-60" dirty="0"/>
              <a:t> </a:t>
            </a:r>
            <a:r>
              <a:rPr spc="20" dirty="0"/>
              <a:t>Node.js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3498" y="2315497"/>
            <a:ext cx="7620000" cy="4521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-7" baseline="1501" dirty="0">
                <a:latin typeface="Arial"/>
                <a:cs typeface="Arial"/>
              </a:rPr>
              <a:t>usar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44" baseline="1501" dirty="0">
                <a:latin typeface="Arial"/>
                <a:cs typeface="Arial"/>
              </a:rPr>
              <a:t>módulo</a:t>
            </a:r>
            <a:r>
              <a:rPr sz="2775" spc="60" baseline="1501" dirty="0">
                <a:latin typeface="Arial"/>
                <a:cs typeface="Arial"/>
              </a:rPr>
              <a:t> </a:t>
            </a:r>
            <a:r>
              <a:rPr sz="2775" spc="67" baseline="1501" dirty="0">
                <a:latin typeface="Arial"/>
                <a:cs typeface="Arial"/>
              </a:rPr>
              <a:t>http:</a:t>
            </a:r>
            <a:endParaRPr sz="2775" baseline="1501">
              <a:latin typeface="Arial"/>
              <a:cs typeface="Arial"/>
            </a:endParaRPr>
          </a:p>
          <a:p>
            <a:pPr marL="1994535">
              <a:lnSpc>
                <a:spcPct val="100000"/>
              </a:lnSpc>
              <a:spcBef>
                <a:spcPts val="1440"/>
              </a:spcBef>
            </a:pPr>
            <a:r>
              <a:rPr sz="1550" b="1" spc="-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550" spc="-5" dirty="0">
                <a:latin typeface="Courier New"/>
                <a:cs typeface="Courier New"/>
              </a:rPr>
              <a:t>http </a:t>
            </a:r>
            <a:r>
              <a:rPr sz="155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550" spc="-1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latin typeface="Courier New"/>
                <a:cs typeface="Courier New"/>
              </a:rPr>
              <a:t>require(</a:t>
            </a:r>
            <a:r>
              <a:rPr sz="1550" spc="-5" dirty="0">
                <a:solidFill>
                  <a:srgbClr val="C8342A"/>
                </a:solidFill>
                <a:latin typeface="Courier New"/>
                <a:cs typeface="Courier New"/>
              </a:rPr>
              <a:t>"http"</a:t>
            </a:r>
            <a:r>
              <a:rPr sz="1550" spc="-5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7" baseline="1501" dirty="0">
                <a:latin typeface="Arial"/>
                <a:cs typeface="Arial"/>
              </a:rPr>
              <a:t>Ahora </a:t>
            </a:r>
            <a:r>
              <a:rPr sz="2775" spc="15" baseline="1501" dirty="0">
                <a:latin typeface="Arial"/>
                <a:cs typeface="Arial"/>
              </a:rPr>
              <a:t>tenemos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-7" baseline="1501" dirty="0">
                <a:latin typeface="Arial"/>
                <a:cs typeface="Arial"/>
              </a:rPr>
              <a:t>variable </a:t>
            </a:r>
            <a:r>
              <a:rPr sz="2775" spc="82" baseline="1501" dirty="0">
                <a:latin typeface="Arial"/>
                <a:cs typeface="Arial"/>
              </a:rPr>
              <a:t>http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37" baseline="1501" dirty="0">
                <a:latin typeface="Arial"/>
                <a:cs typeface="Arial"/>
              </a:rPr>
              <a:t>objeto, </a:t>
            </a:r>
            <a:r>
              <a:rPr sz="2775" spc="15" baseline="1501" dirty="0">
                <a:latin typeface="Arial"/>
                <a:cs typeface="Arial"/>
              </a:rPr>
              <a:t>sobre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22" baseline="1501" dirty="0">
                <a:latin typeface="Arial"/>
                <a:cs typeface="Arial"/>
              </a:rPr>
              <a:t>que 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spc="10" dirty="0">
                <a:latin typeface="Arial"/>
                <a:cs typeface="Arial"/>
              </a:rPr>
              <a:t>invocar </a:t>
            </a:r>
            <a:r>
              <a:rPr sz="1850" spc="30" dirty="0">
                <a:latin typeface="Arial"/>
                <a:cs typeface="Arial"/>
              </a:rPr>
              <a:t>métodos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están </a:t>
            </a:r>
            <a:r>
              <a:rPr sz="1850" spc="-15" dirty="0">
                <a:latin typeface="Arial"/>
                <a:cs typeface="Arial"/>
              </a:rPr>
              <a:t>en el </a:t>
            </a:r>
            <a:r>
              <a:rPr sz="1850" spc="30" dirty="0">
                <a:latin typeface="Arial"/>
                <a:cs typeface="Arial"/>
              </a:rPr>
              <a:t>módulo </a:t>
            </a:r>
            <a:r>
              <a:rPr sz="1850" spc="10" dirty="0">
                <a:latin typeface="Arial"/>
                <a:cs typeface="Arial"/>
              </a:rPr>
              <a:t>requerido. </a:t>
            </a:r>
            <a:r>
              <a:rPr sz="1850" spc="15" dirty="0">
                <a:latin typeface="Arial"/>
                <a:cs typeface="Arial"/>
              </a:rPr>
              <a:t>Uno </a:t>
            </a:r>
            <a:r>
              <a:rPr sz="1850" spc="20" dirty="0">
                <a:latin typeface="Arial"/>
                <a:cs typeface="Arial"/>
              </a:rPr>
              <a:t>de 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10" dirty="0">
                <a:latin typeface="Arial"/>
                <a:cs typeface="Arial"/>
              </a:rPr>
              <a:t>requisitos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10" dirty="0">
                <a:latin typeface="Arial"/>
                <a:cs typeface="Arial"/>
              </a:rPr>
              <a:t>servidor </a:t>
            </a:r>
            <a:r>
              <a:rPr sz="1850" spc="-40" dirty="0">
                <a:latin typeface="Arial"/>
                <a:cs typeface="Arial"/>
              </a:rPr>
              <a:t>HTTP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spc="10" dirty="0">
                <a:latin typeface="Arial"/>
                <a:cs typeface="Arial"/>
              </a:rPr>
              <a:t>recibir</a:t>
            </a:r>
            <a:r>
              <a:rPr sz="1850" spc="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peticiones: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 marL="619125" marR="721995" indent="-319405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server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http.createServer(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(peticion, respuesta){  respuesta.end(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"He recibido una</a:t>
            </a:r>
            <a:r>
              <a:rPr sz="140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petición"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0035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259715" marR="5080" indent="-247650">
              <a:lnSpc>
                <a:spcPct val="100800"/>
              </a:lnSpc>
              <a:spcBef>
                <a:spcPts val="1170"/>
              </a:spcBef>
              <a:buFont typeface="Verdana"/>
              <a:buChar char="•"/>
              <a:tabLst>
                <a:tab pos="260350" algn="l"/>
                <a:tab pos="695960" algn="l"/>
                <a:tab pos="2574925" algn="l"/>
                <a:tab pos="3151505" algn="l"/>
                <a:tab pos="4340225" algn="l"/>
                <a:tab pos="6162040" algn="l"/>
                <a:tab pos="6987540" algn="l"/>
              </a:tabLst>
            </a:pPr>
            <a:r>
              <a:rPr sz="2775" spc="-22" baseline="1501" dirty="0">
                <a:latin typeface="Arial"/>
                <a:cs typeface="Arial"/>
              </a:rPr>
              <a:t>La	</a:t>
            </a:r>
            <a:r>
              <a:rPr sz="2775" spc="30" baseline="1501" dirty="0">
                <a:latin typeface="Arial"/>
                <a:cs typeface="Arial"/>
              </a:rPr>
              <a:t>función</a:t>
            </a:r>
            <a:r>
              <a:rPr sz="2775" spc="22" baseline="1501" dirty="0">
                <a:latin typeface="Arial"/>
                <a:cs typeface="Arial"/>
              </a:rPr>
              <a:t> </a:t>
            </a:r>
            <a:r>
              <a:rPr sz="2775" i="1" spc="7" baseline="1501" dirty="0">
                <a:latin typeface="Arial"/>
                <a:cs typeface="Arial"/>
              </a:rPr>
              <a:t>callback	</a:t>
            </a:r>
            <a:r>
              <a:rPr sz="2775" spc="22" baseline="1501" dirty="0">
                <a:latin typeface="Arial"/>
                <a:cs typeface="Arial"/>
              </a:rPr>
              <a:t>que	</a:t>
            </a:r>
            <a:r>
              <a:rPr sz="2775" baseline="1501" dirty="0">
                <a:latin typeface="Arial"/>
                <a:cs typeface="Arial"/>
              </a:rPr>
              <a:t>enviamos	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spc="15" baseline="1501" dirty="0">
                <a:latin typeface="Arial"/>
                <a:cs typeface="Arial"/>
              </a:rPr>
              <a:t> </a:t>
            </a:r>
            <a:r>
              <a:rPr sz="2775" i="1" spc="-44" baseline="1501" dirty="0">
                <a:latin typeface="Arial"/>
                <a:cs typeface="Arial"/>
              </a:rPr>
              <a:t>createServer()	</a:t>
            </a:r>
            <a:r>
              <a:rPr sz="2775" spc="7" baseline="1501" dirty="0">
                <a:latin typeface="Arial"/>
                <a:cs typeface="Arial"/>
              </a:rPr>
              <a:t>recibe	</a:t>
            </a:r>
            <a:r>
              <a:rPr sz="2775" spc="52" baseline="1501" dirty="0">
                <a:latin typeface="Arial"/>
                <a:cs typeface="Arial"/>
              </a:rPr>
              <a:t>dos  </a:t>
            </a:r>
            <a:r>
              <a:rPr sz="1850" spc="10" dirty="0">
                <a:latin typeface="Arial"/>
                <a:cs typeface="Arial"/>
              </a:rPr>
              <a:t>parámetros </a:t>
            </a:r>
            <a:r>
              <a:rPr sz="1850" spc="15" dirty="0">
                <a:latin typeface="Arial"/>
                <a:cs typeface="Arial"/>
              </a:rPr>
              <a:t>que son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25" dirty="0">
                <a:latin typeface="Arial"/>
                <a:cs typeface="Arial"/>
              </a:rPr>
              <a:t>petición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dirty="0">
                <a:latin typeface="Arial"/>
                <a:cs typeface="Arial"/>
              </a:rPr>
              <a:t>respuesta.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25" dirty="0">
                <a:latin typeface="Arial"/>
                <a:cs typeface="Arial"/>
              </a:rPr>
              <a:t>petición </a:t>
            </a:r>
            <a:r>
              <a:rPr sz="1850" spc="15" dirty="0">
                <a:latin typeface="Arial"/>
                <a:cs typeface="Arial"/>
              </a:rPr>
              <a:t>contiene 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25" dirty="0">
                <a:latin typeface="Arial"/>
                <a:cs typeface="Arial"/>
              </a:rPr>
              <a:t>petición </a:t>
            </a:r>
            <a:r>
              <a:rPr sz="1850" spc="-15" dirty="0">
                <a:latin typeface="Arial"/>
                <a:cs typeface="Arial"/>
              </a:rPr>
              <a:t>realizada. La </a:t>
            </a:r>
            <a:r>
              <a:rPr sz="1850" dirty="0">
                <a:latin typeface="Arial"/>
                <a:cs typeface="Arial"/>
              </a:rPr>
              <a:t>respuesta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dirty="0">
                <a:latin typeface="Arial"/>
                <a:cs typeface="Arial"/>
              </a:rPr>
              <a:t>usaremos para </a:t>
            </a:r>
            <a:r>
              <a:rPr sz="1850" spc="-10" dirty="0">
                <a:latin typeface="Arial"/>
                <a:cs typeface="Arial"/>
              </a:rPr>
              <a:t>enviarle 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10" dirty="0">
                <a:latin typeface="Arial"/>
                <a:cs typeface="Arial"/>
              </a:rPr>
              <a:t>cliente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hizo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25" dirty="0">
                <a:latin typeface="Arial"/>
                <a:cs typeface="Arial"/>
              </a:rPr>
              <a:t>petición. </a:t>
            </a:r>
            <a:r>
              <a:rPr sz="1850" spc="-30" dirty="0">
                <a:latin typeface="Arial"/>
                <a:cs typeface="Arial"/>
              </a:rPr>
              <a:t>De </a:t>
            </a:r>
            <a:r>
              <a:rPr sz="1850" spc="45" dirty="0">
                <a:latin typeface="Arial"/>
                <a:cs typeface="Arial"/>
              </a:rPr>
              <a:t>modo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i="1" spc="-20" dirty="0">
                <a:latin typeface="Arial"/>
                <a:cs typeface="Arial"/>
              </a:rPr>
              <a:t>respuesta.end()  </a:t>
            </a:r>
            <a:r>
              <a:rPr sz="1850" spc="-5" dirty="0">
                <a:latin typeface="Arial"/>
                <a:cs typeface="Arial"/>
              </a:rPr>
              <a:t>sirve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5" dirty="0">
                <a:latin typeface="Arial"/>
                <a:cs typeface="Arial"/>
              </a:rPr>
              <a:t>terminar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25" dirty="0">
                <a:latin typeface="Arial"/>
                <a:cs typeface="Arial"/>
              </a:rPr>
              <a:t>petición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10" dirty="0">
                <a:latin typeface="Arial"/>
                <a:cs typeface="Arial"/>
              </a:rPr>
              <a:t>enviar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-15" dirty="0">
                <a:latin typeface="Arial"/>
                <a:cs typeface="Arial"/>
              </a:rPr>
              <a:t>al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cliente.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925528"/>
            <a:ext cx="8052434" cy="230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Node.js, </a:t>
            </a:r>
            <a:r>
              <a:rPr sz="2775" spc="67" baseline="1501" dirty="0">
                <a:latin typeface="Arial"/>
                <a:cs typeface="Arial"/>
              </a:rPr>
              <a:t>como </a:t>
            </a:r>
            <a:r>
              <a:rPr sz="2775" spc="30" baseline="1501" dirty="0">
                <a:latin typeface="Arial"/>
                <a:cs typeface="Arial"/>
              </a:rPr>
              <a:t>lo </a:t>
            </a:r>
            <a:r>
              <a:rPr sz="2775" spc="15" baseline="1501" dirty="0">
                <a:latin typeface="Arial"/>
                <a:cs typeface="Arial"/>
              </a:rPr>
              <a:t>de</a:t>
            </a:r>
            <a:r>
              <a:rPr sz="2775" spc="15" baseline="1501" dirty="0">
                <a:latin typeface="MS Gothic"/>
                <a:cs typeface="MS Gothic"/>
              </a:rPr>
              <a:t>ﬁ</a:t>
            </a:r>
            <a:r>
              <a:rPr sz="2775" spc="15" baseline="1501" dirty="0">
                <a:latin typeface="Arial"/>
                <a:cs typeface="Arial"/>
              </a:rPr>
              <a:t>nen </a:t>
            </a:r>
            <a:r>
              <a:rPr sz="2775" baseline="1501" dirty="0">
                <a:latin typeface="Arial"/>
                <a:cs typeface="Arial"/>
              </a:rPr>
              <a:t>sus creadores,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-37" baseline="1501" dirty="0">
                <a:latin typeface="Arial"/>
                <a:cs typeface="Arial"/>
              </a:rPr>
              <a:t>“(…)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22" baseline="1501" dirty="0">
                <a:latin typeface="Arial"/>
                <a:cs typeface="Arial"/>
              </a:rPr>
              <a:t>plataforma </a:t>
            </a:r>
            <a:r>
              <a:rPr sz="2775" spc="15" baseline="1501" dirty="0">
                <a:latin typeface="Arial"/>
                <a:cs typeface="Arial"/>
              </a:rPr>
              <a:t>basada 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5" dirty="0">
                <a:latin typeface="Arial"/>
                <a:cs typeface="Arial"/>
              </a:rPr>
              <a:t>Chrome </a:t>
            </a:r>
            <a:r>
              <a:rPr sz="1850" spc="15" dirty="0">
                <a:latin typeface="Arial"/>
                <a:cs typeface="Arial"/>
              </a:rPr>
              <a:t>JavaScript </a:t>
            </a:r>
            <a:r>
              <a:rPr sz="1850" spc="5" dirty="0">
                <a:latin typeface="Arial"/>
                <a:cs typeface="Arial"/>
              </a:rPr>
              <a:t>Runtime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-5" dirty="0">
                <a:latin typeface="Arial"/>
                <a:cs typeface="Arial"/>
              </a:rPr>
              <a:t>crear </a:t>
            </a:r>
            <a:r>
              <a:rPr sz="1850" spc="15" dirty="0">
                <a:latin typeface="Arial"/>
                <a:cs typeface="Arial"/>
              </a:rPr>
              <a:t>aplicaciones </a:t>
            </a:r>
            <a:r>
              <a:rPr sz="1850" spc="35" dirty="0">
                <a:latin typeface="Arial"/>
                <a:cs typeface="Arial"/>
              </a:rPr>
              <a:t>web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manera  </a:t>
            </a:r>
            <a:r>
              <a:rPr sz="1850" spc="10" dirty="0">
                <a:latin typeface="Arial"/>
                <a:cs typeface="Arial"/>
              </a:rPr>
              <a:t>fácil, </a:t>
            </a:r>
            <a:r>
              <a:rPr sz="1850" spc="15" dirty="0">
                <a:latin typeface="Arial"/>
                <a:cs typeface="Arial"/>
              </a:rPr>
              <a:t>rápida </a:t>
            </a:r>
            <a:r>
              <a:rPr sz="1850" dirty="0">
                <a:latin typeface="Arial"/>
                <a:cs typeface="Arial"/>
              </a:rPr>
              <a:t>y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escalable"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Node.js </a:t>
            </a:r>
            <a:r>
              <a:rPr sz="2775" baseline="1501" dirty="0">
                <a:latin typeface="Arial"/>
                <a:cs typeface="Arial"/>
              </a:rPr>
              <a:t>utiliza un </a:t>
            </a:r>
            <a:r>
              <a:rPr sz="2775" spc="37" baseline="1501" dirty="0">
                <a:latin typeface="Arial"/>
                <a:cs typeface="Arial"/>
              </a:rPr>
              <a:t>modelo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52" baseline="1501" dirty="0">
                <a:latin typeface="Arial"/>
                <a:cs typeface="Arial"/>
              </a:rPr>
              <a:t>no-bloqueo </a:t>
            </a:r>
            <a:r>
              <a:rPr sz="2775" spc="22" baseline="1501" dirty="0">
                <a:latin typeface="Arial"/>
                <a:cs typeface="Arial"/>
              </a:rPr>
              <a:t>orientado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7" baseline="1501" dirty="0">
                <a:latin typeface="Arial"/>
                <a:cs typeface="Arial"/>
              </a:rPr>
              <a:t>eventos,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30" baseline="1501" dirty="0">
                <a:latin typeface="Arial"/>
                <a:cs typeface="Arial"/>
              </a:rPr>
              <a:t>lo  </a:t>
            </a:r>
            <a:r>
              <a:rPr sz="1850" dirty="0">
                <a:latin typeface="Arial"/>
                <a:cs typeface="Arial"/>
              </a:rPr>
              <a:t>hace ligero y </a:t>
            </a:r>
            <a:r>
              <a:rPr sz="1850" spc="10" dirty="0">
                <a:latin typeface="Arial"/>
                <a:cs typeface="Arial"/>
              </a:rPr>
              <a:t>e</a:t>
            </a:r>
            <a:r>
              <a:rPr sz="1850" spc="10" dirty="0">
                <a:latin typeface="MS Gothic"/>
                <a:cs typeface="MS Gothic"/>
              </a:rPr>
              <a:t>ﬁ</a:t>
            </a:r>
            <a:r>
              <a:rPr sz="1850" spc="10" dirty="0">
                <a:latin typeface="Arial"/>
                <a:cs typeface="Arial"/>
              </a:rPr>
              <a:t>ciente, </a:t>
            </a:r>
            <a:r>
              <a:rPr sz="1850" dirty="0">
                <a:latin typeface="Arial"/>
                <a:cs typeface="Arial"/>
              </a:rPr>
              <a:t>ideal para </a:t>
            </a:r>
            <a:r>
              <a:rPr sz="1850" spc="15" dirty="0">
                <a:latin typeface="Arial"/>
                <a:cs typeface="Arial"/>
              </a:rPr>
              <a:t>aplicaciones </a:t>
            </a:r>
            <a:r>
              <a:rPr sz="1850" spc="20" dirty="0">
                <a:latin typeface="Arial"/>
                <a:cs typeface="Arial"/>
              </a:rPr>
              <a:t>de data </a:t>
            </a:r>
            <a:r>
              <a:rPr sz="1850" dirty="0">
                <a:latin typeface="Arial"/>
                <a:cs typeface="Arial"/>
              </a:rPr>
              <a:t>intensiva </a:t>
            </a:r>
            <a:r>
              <a:rPr sz="1850" spc="-15" dirty="0">
                <a:latin typeface="Arial"/>
                <a:cs typeface="Arial"/>
              </a:rPr>
              <a:t>en  </a:t>
            </a:r>
            <a:r>
              <a:rPr sz="1850" spc="30" dirty="0">
                <a:latin typeface="Arial"/>
                <a:cs typeface="Arial"/>
              </a:rPr>
              <a:t>tiempo </a:t>
            </a:r>
            <a:r>
              <a:rPr sz="1850" spc="-25" dirty="0">
                <a:latin typeface="Arial"/>
                <a:cs typeface="Arial"/>
              </a:rPr>
              <a:t>real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5" dirty="0">
                <a:latin typeface="Arial"/>
                <a:cs typeface="Arial"/>
              </a:rPr>
              <a:t>ejecutan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dirty="0">
                <a:latin typeface="Arial"/>
                <a:cs typeface="Arial"/>
              </a:rPr>
              <a:t>través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25" dirty="0">
                <a:latin typeface="Arial"/>
                <a:cs typeface="Arial"/>
              </a:rPr>
              <a:t>dispositivos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distribuidos.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178" y="758654"/>
            <a:ext cx="34823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25" dirty="0"/>
              <a:t> </a:t>
            </a:r>
            <a:r>
              <a:rPr spc="15" dirty="0"/>
              <a:t>Node.js?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2113334"/>
            <a:ext cx="8052434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Es </a:t>
            </a:r>
            <a:r>
              <a:rPr sz="2775" spc="44" baseline="1501" dirty="0">
                <a:latin typeface="Arial"/>
                <a:cs typeface="Arial"/>
              </a:rPr>
              <a:t>momento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decirle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15" baseline="1501" dirty="0">
                <a:latin typeface="Arial"/>
                <a:cs typeface="Arial"/>
              </a:rPr>
              <a:t>servidor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37" baseline="1501" dirty="0">
                <a:latin typeface="Arial"/>
                <a:cs typeface="Arial"/>
              </a:rPr>
              <a:t>ponga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baseline="1501" dirty="0">
                <a:latin typeface="Arial"/>
                <a:cs typeface="Arial"/>
              </a:rPr>
              <a:t>marcha. Porque  </a:t>
            </a:r>
            <a:r>
              <a:rPr sz="1850" dirty="0">
                <a:latin typeface="Arial"/>
                <a:cs typeface="Arial"/>
              </a:rPr>
              <a:t>hasta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30" dirty="0">
                <a:latin typeface="Arial"/>
                <a:cs typeface="Arial"/>
              </a:rPr>
              <a:t>momento </a:t>
            </a:r>
            <a:r>
              <a:rPr sz="1850" spc="20" dirty="0">
                <a:latin typeface="Arial"/>
                <a:cs typeface="Arial"/>
              </a:rPr>
              <a:t>solo </a:t>
            </a:r>
            <a:r>
              <a:rPr sz="1850" spc="10" dirty="0">
                <a:latin typeface="Arial"/>
                <a:cs typeface="Arial"/>
              </a:rPr>
              <a:t>hemos creado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0" dirty="0">
                <a:latin typeface="Arial"/>
                <a:cs typeface="Arial"/>
              </a:rPr>
              <a:t>servidor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20" dirty="0">
                <a:latin typeface="Arial"/>
                <a:cs typeface="Arial"/>
              </a:rPr>
              <a:t>escrito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-35" dirty="0">
                <a:latin typeface="Arial"/>
                <a:cs typeface="Arial"/>
              </a:rPr>
              <a:t>a  </a:t>
            </a:r>
            <a:r>
              <a:rPr sz="1850" spc="5" dirty="0">
                <a:latin typeface="Arial"/>
                <a:cs typeface="Arial"/>
              </a:rPr>
              <a:t>ejecutar </a:t>
            </a:r>
            <a:r>
              <a:rPr sz="1850" spc="25" dirty="0">
                <a:latin typeface="Arial"/>
                <a:cs typeface="Arial"/>
              </a:rPr>
              <a:t>cuando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20" dirty="0">
                <a:latin typeface="Arial"/>
                <a:cs typeface="Arial"/>
              </a:rPr>
              <a:t>produzca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25" dirty="0">
                <a:latin typeface="Arial"/>
                <a:cs typeface="Arial"/>
              </a:rPr>
              <a:t>petición, </a:t>
            </a:r>
            <a:r>
              <a:rPr sz="1850" spc="10" dirty="0">
                <a:latin typeface="Arial"/>
                <a:cs typeface="Arial"/>
              </a:rPr>
              <a:t>pero </a:t>
            </a:r>
            <a:r>
              <a:rPr sz="1850" spc="20" dirty="0">
                <a:latin typeface="Arial"/>
                <a:cs typeface="Arial"/>
              </a:rPr>
              <a:t>no lo </a:t>
            </a:r>
            <a:r>
              <a:rPr sz="1850" spc="10" dirty="0">
                <a:latin typeface="Arial"/>
                <a:cs typeface="Arial"/>
              </a:rPr>
              <a:t>hemos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iniciado: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996" y="758654"/>
            <a:ext cx="380237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Ejemplo </a:t>
            </a:r>
            <a:r>
              <a:rPr spc="35" dirty="0"/>
              <a:t>de</a:t>
            </a:r>
            <a:r>
              <a:rPr spc="-60" dirty="0"/>
              <a:t> </a:t>
            </a:r>
            <a:r>
              <a:rPr spc="20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5915" y="3772439"/>
            <a:ext cx="7541895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Courier New"/>
                <a:cs typeface="Courier New"/>
              </a:rPr>
              <a:t>server.listen(</a:t>
            </a:r>
            <a:r>
              <a:rPr sz="1450" spc="5" dirty="0">
                <a:solidFill>
                  <a:srgbClr val="787878"/>
                </a:solidFill>
                <a:latin typeface="Courier New"/>
                <a:cs typeface="Courier New"/>
              </a:rPr>
              <a:t>3000</a:t>
            </a:r>
            <a:r>
              <a:rPr sz="1450" spc="5" dirty="0">
                <a:latin typeface="Courier New"/>
                <a:cs typeface="Courier New"/>
              </a:rPr>
              <a:t>,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450" spc="5" dirty="0">
                <a:latin typeface="Courier New"/>
                <a:cs typeface="Courier New"/>
              </a:rPr>
              <a:t>(){</a:t>
            </a:r>
            <a:endParaRPr sz="145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40"/>
              </a:spcBef>
            </a:pPr>
            <a:r>
              <a:rPr sz="1450" spc="5" dirty="0">
                <a:latin typeface="Courier New"/>
                <a:cs typeface="Courier New"/>
              </a:rPr>
              <a:t>console.log(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"tu servidor está listo </a:t>
            </a:r>
            <a:r>
              <a:rPr sz="1450" spc="10" dirty="0">
                <a:solidFill>
                  <a:srgbClr val="C8342A"/>
                </a:solidFill>
                <a:latin typeface="Courier New"/>
                <a:cs typeface="Courier New"/>
              </a:rPr>
              <a:t>en "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+</a:t>
            </a:r>
            <a:r>
              <a:rPr sz="1450" spc="14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450" spc="5" dirty="0">
                <a:latin typeface="Courier New"/>
                <a:cs typeface="Courier New"/>
              </a:rPr>
              <a:t>.address().port);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spc="5" dirty="0">
                <a:latin typeface="Courier New"/>
                <a:cs typeface="Courier New"/>
              </a:rPr>
              <a:t>});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66" y="5187084"/>
            <a:ext cx="8052434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Con </a:t>
            </a:r>
            <a:r>
              <a:rPr sz="2775" spc="30" baseline="1501" dirty="0">
                <a:latin typeface="Arial"/>
                <a:cs typeface="Arial"/>
              </a:rPr>
              <a:t>esto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15" baseline="1501" dirty="0">
                <a:latin typeface="Arial"/>
                <a:cs typeface="Arial"/>
              </a:rPr>
              <a:t>servidor escucha </a:t>
            </a:r>
            <a:r>
              <a:rPr sz="2775" spc="-22" baseline="1501" dirty="0">
                <a:latin typeface="Arial"/>
                <a:cs typeface="Arial"/>
              </a:rPr>
              <a:t>en el </a:t>
            </a:r>
            <a:r>
              <a:rPr sz="2775" spc="37" baseline="1501" dirty="0">
                <a:latin typeface="Arial"/>
                <a:cs typeface="Arial"/>
              </a:rPr>
              <a:t>puerto </a:t>
            </a:r>
            <a:r>
              <a:rPr sz="2775" baseline="1501" dirty="0">
                <a:latin typeface="Arial"/>
                <a:cs typeface="Arial"/>
              </a:rPr>
              <a:t>3000, aunque </a:t>
            </a:r>
            <a:r>
              <a:rPr sz="2775" spc="22" baseline="1501" dirty="0">
                <a:latin typeface="Arial"/>
                <a:cs typeface="Arial"/>
              </a:rPr>
              <a:t>podríamos </a:t>
            </a:r>
            <a:r>
              <a:rPr sz="2775" baseline="1501" dirty="0">
                <a:latin typeface="Arial"/>
                <a:cs typeface="Arial"/>
              </a:rPr>
              <a:t>haber  </a:t>
            </a:r>
            <a:r>
              <a:rPr sz="1850" spc="25" dirty="0">
                <a:latin typeface="Arial"/>
                <a:cs typeface="Arial"/>
              </a:rPr>
              <a:t>puesto </a:t>
            </a:r>
            <a:r>
              <a:rPr sz="1850" spc="10" dirty="0">
                <a:latin typeface="Arial"/>
                <a:cs typeface="Arial"/>
              </a:rPr>
              <a:t>cualquier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otro.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2122560"/>
            <a:ext cx="476440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Este </a:t>
            </a:r>
            <a:r>
              <a:rPr sz="2775" spc="-52" baseline="1501" dirty="0">
                <a:latin typeface="Arial"/>
                <a:cs typeface="Arial"/>
              </a:rPr>
              <a:t>sería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60" baseline="1501" dirty="0">
                <a:latin typeface="Arial"/>
                <a:cs typeface="Arial"/>
              </a:rPr>
              <a:t>código </a:t>
            </a:r>
            <a:r>
              <a:rPr sz="2775" spc="52" baseline="1501" dirty="0">
                <a:latin typeface="Arial"/>
                <a:cs typeface="Arial"/>
              </a:rPr>
              <a:t>completo </a:t>
            </a:r>
            <a:r>
              <a:rPr sz="2775" spc="22" baseline="1501" dirty="0">
                <a:latin typeface="Arial"/>
                <a:cs typeface="Arial"/>
              </a:rPr>
              <a:t>del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servidor: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996" y="758654"/>
            <a:ext cx="380237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Ejemplo </a:t>
            </a:r>
            <a:r>
              <a:rPr spc="35" dirty="0"/>
              <a:t>de</a:t>
            </a:r>
            <a:r>
              <a:rPr spc="-60" dirty="0"/>
              <a:t> </a:t>
            </a:r>
            <a:r>
              <a:rPr spc="20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788" y="3060220"/>
            <a:ext cx="7541895" cy="1607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50" spc="5" dirty="0">
                <a:latin typeface="Courier New"/>
                <a:cs typeface="Courier New"/>
              </a:rPr>
              <a:t>http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450" spc="1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latin typeface="Courier New"/>
                <a:cs typeface="Courier New"/>
              </a:rPr>
              <a:t>require(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"http"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  <a:p>
            <a:pPr marL="348615" marR="565785" indent="-336550">
              <a:lnSpc>
                <a:spcPct val="102400"/>
              </a:lnSpc>
            </a:pP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50" spc="5" dirty="0">
                <a:latin typeface="Courier New"/>
                <a:cs typeface="Courier New"/>
              </a:rPr>
              <a:t>server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50" spc="5" dirty="0">
                <a:latin typeface="Courier New"/>
                <a:cs typeface="Courier New"/>
              </a:rPr>
              <a:t>http.createServer(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50" spc="5" dirty="0">
                <a:latin typeface="Courier New"/>
                <a:cs typeface="Courier New"/>
              </a:rPr>
              <a:t>(peticion, respuesta){  respuesta.end(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“He recibido una</a:t>
            </a:r>
            <a:r>
              <a:rPr sz="1450" spc="2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petición"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spc="5" dirty="0">
                <a:latin typeface="Courier New"/>
                <a:cs typeface="Courier New"/>
              </a:rPr>
              <a:t>});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spc="5" dirty="0">
                <a:latin typeface="Courier New"/>
                <a:cs typeface="Courier New"/>
              </a:rPr>
              <a:t>server.listen(</a:t>
            </a:r>
            <a:r>
              <a:rPr sz="1450" spc="5" dirty="0">
                <a:solidFill>
                  <a:srgbClr val="787878"/>
                </a:solidFill>
                <a:latin typeface="Courier New"/>
                <a:cs typeface="Courier New"/>
              </a:rPr>
              <a:t>3000</a:t>
            </a:r>
            <a:r>
              <a:rPr sz="1450" spc="5" dirty="0">
                <a:latin typeface="Courier New"/>
                <a:cs typeface="Courier New"/>
              </a:rPr>
              <a:t>,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450" spc="5" dirty="0">
                <a:latin typeface="Courier New"/>
                <a:cs typeface="Courier New"/>
              </a:rPr>
              <a:t>(){</a:t>
            </a:r>
            <a:endParaRPr sz="145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40"/>
              </a:spcBef>
            </a:pPr>
            <a:r>
              <a:rPr sz="1450" spc="5" dirty="0">
                <a:latin typeface="Courier New"/>
                <a:cs typeface="Courier New"/>
              </a:rPr>
              <a:t>console.log(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"tu servidor está listo </a:t>
            </a:r>
            <a:r>
              <a:rPr sz="1450" spc="10" dirty="0">
                <a:solidFill>
                  <a:srgbClr val="C8342A"/>
                </a:solidFill>
                <a:latin typeface="Courier New"/>
                <a:cs typeface="Courier New"/>
              </a:rPr>
              <a:t>en " </a:t>
            </a:r>
            <a:r>
              <a:rPr sz="1450" spc="10" dirty="0">
                <a:solidFill>
                  <a:srgbClr val="787878"/>
                </a:solidFill>
                <a:latin typeface="Courier New"/>
                <a:cs typeface="Courier New"/>
              </a:rPr>
              <a:t>+</a:t>
            </a:r>
            <a:r>
              <a:rPr sz="1450" spc="14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450" spc="5" dirty="0">
                <a:latin typeface="Courier New"/>
                <a:cs typeface="Courier New"/>
              </a:rPr>
              <a:t>.address().port);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spc="5" dirty="0">
                <a:latin typeface="Courier New"/>
                <a:cs typeface="Courier New"/>
              </a:rPr>
              <a:t>});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66" y="5389074"/>
            <a:ext cx="8018145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Debemos </a:t>
            </a:r>
            <a:r>
              <a:rPr sz="2775" baseline="1501" dirty="0">
                <a:latin typeface="Arial"/>
                <a:cs typeface="Arial"/>
              </a:rPr>
              <a:t>guardar </a:t>
            </a:r>
            <a:r>
              <a:rPr sz="2775" spc="-30" baseline="1501" dirty="0">
                <a:latin typeface="Arial"/>
                <a:cs typeface="Arial"/>
              </a:rPr>
              <a:t>ese </a:t>
            </a:r>
            <a:r>
              <a:rPr sz="2775" spc="7" baseline="1501" dirty="0">
                <a:latin typeface="Arial"/>
                <a:cs typeface="Arial"/>
              </a:rPr>
              <a:t>archivo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15" baseline="1501" dirty="0">
                <a:latin typeface="Arial"/>
                <a:cs typeface="Arial"/>
              </a:rPr>
              <a:t>cualquier </a:t>
            </a:r>
            <a:r>
              <a:rPr sz="2775" baseline="1501" dirty="0">
                <a:latin typeface="Arial"/>
                <a:cs typeface="Arial"/>
              </a:rPr>
              <a:t>lugar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15" baseline="1501" dirty="0">
                <a:latin typeface="Arial"/>
                <a:cs typeface="Arial"/>
              </a:rPr>
              <a:t>extensión </a:t>
            </a:r>
            <a:r>
              <a:rPr sz="2775" i="1" spc="-15" baseline="1501" dirty="0">
                <a:latin typeface="Arial"/>
                <a:cs typeface="Arial"/>
              </a:rPr>
              <a:t>.js</a:t>
            </a:r>
            <a:r>
              <a:rPr sz="2775" spc="-15" baseline="1501" dirty="0">
                <a:latin typeface="Arial"/>
                <a:cs typeface="Arial"/>
              </a:rPr>
              <a:t>, </a:t>
            </a:r>
            <a:r>
              <a:rPr sz="2775" spc="52" baseline="1501" dirty="0">
                <a:latin typeface="Arial"/>
                <a:cs typeface="Arial"/>
              </a:rPr>
              <a:t>por  </a:t>
            </a:r>
            <a:r>
              <a:rPr sz="1850" spc="10" dirty="0">
                <a:latin typeface="Arial"/>
                <a:cs typeface="Arial"/>
              </a:rPr>
              <a:t>ejemplo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servidor.js.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954138"/>
            <a:ext cx="8052434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7" baseline="1501" dirty="0">
                <a:latin typeface="Arial"/>
                <a:cs typeface="Arial"/>
              </a:rPr>
              <a:t>ejecutar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15" baseline="1501" dirty="0">
                <a:latin typeface="Arial"/>
                <a:cs typeface="Arial"/>
              </a:rPr>
              <a:t>servidor únicamente </a:t>
            </a:r>
            <a:r>
              <a:rPr sz="2775" spc="37" baseline="1501" dirty="0">
                <a:latin typeface="Arial"/>
                <a:cs typeface="Arial"/>
              </a:rPr>
              <a:t>debemos </a:t>
            </a:r>
            <a:r>
              <a:rPr sz="2775" spc="22" baseline="1501" dirty="0">
                <a:latin typeface="Arial"/>
                <a:cs typeface="Arial"/>
              </a:rPr>
              <a:t>acceder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7" baseline="1501" dirty="0">
                <a:latin typeface="Arial"/>
                <a:cs typeface="Arial"/>
              </a:rPr>
              <a:t>terminal </a:t>
            </a:r>
            <a:r>
              <a:rPr sz="2775" spc="-52" baseline="1501" dirty="0">
                <a:latin typeface="Arial"/>
                <a:cs typeface="Arial"/>
              </a:rPr>
              <a:t>a 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carpeta </a:t>
            </a:r>
            <a:r>
              <a:rPr sz="1850" spc="-15" dirty="0">
                <a:latin typeface="Arial"/>
                <a:cs typeface="Arial"/>
              </a:rPr>
              <a:t>en la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dirty="0">
                <a:latin typeface="Arial"/>
                <a:cs typeface="Arial"/>
              </a:rPr>
              <a:t>encuentre y</a:t>
            </a:r>
            <a:r>
              <a:rPr sz="1850" spc="3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ejecutar: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996" y="758654"/>
            <a:ext cx="380237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Ejemplo </a:t>
            </a:r>
            <a:r>
              <a:rPr spc="35" dirty="0"/>
              <a:t>de</a:t>
            </a:r>
            <a:r>
              <a:rPr spc="-60" dirty="0"/>
              <a:t> </a:t>
            </a:r>
            <a:r>
              <a:rPr spc="20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9892" y="3171124"/>
            <a:ext cx="21037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ourier New"/>
                <a:cs typeface="Courier New"/>
              </a:rPr>
              <a:t>node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servidor.js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66" y="4135748"/>
            <a:ext cx="8052434" cy="2016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En </a:t>
            </a:r>
            <a:r>
              <a:rPr sz="2775" spc="22" baseline="1501" dirty="0">
                <a:latin typeface="Arial"/>
                <a:cs typeface="Arial"/>
              </a:rPr>
              <a:t>consola </a:t>
            </a:r>
            <a:r>
              <a:rPr sz="2775" spc="30" baseline="1501" dirty="0">
                <a:latin typeface="Arial"/>
                <a:cs typeface="Arial"/>
              </a:rPr>
              <a:t>debe </a:t>
            </a:r>
            <a:r>
              <a:rPr sz="2775" spc="-7" baseline="1501" dirty="0">
                <a:latin typeface="Arial"/>
                <a:cs typeface="Arial"/>
              </a:rPr>
              <a:t>aparecer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-7" baseline="1501" dirty="0">
                <a:latin typeface="Arial"/>
                <a:cs typeface="Arial"/>
              </a:rPr>
              <a:t>mensaje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15" baseline="1501" dirty="0">
                <a:latin typeface="Arial"/>
                <a:cs typeface="Arial"/>
              </a:rPr>
              <a:t>informa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7" baseline="1501" dirty="0">
                <a:latin typeface="Arial"/>
                <a:cs typeface="Arial"/>
              </a:rPr>
              <a:t>nuestro </a:t>
            </a:r>
            <a:r>
              <a:rPr sz="2775" spc="15" baseline="1501" dirty="0">
                <a:latin typeface="Arial"/>
                <a:cs typeface="Arial"/>
              </a:rPr>
              <a:t>servidor  </a:t>
            </a:r>
            <a:r>
              <a:rPr sz="1850" dirty="0">
                <a:latin typeface="Arial"/>
                <a:cs typeface="Arial"/>
              </a:rPr>
              <a:t>está </a:t>
            </a:r>
            <a:r>
              <a:rPr sz="1850" spc="20" dirty="0">
                <a:latin typeface="Arial"/>
                <a:cs typeface="Arial"/>
              </a:rPr>
              <a:t>escuchando </a:t>
            </a:r>
            <a:r>
              <a:rPr sz="1850" spc="-15" dirty="0">
                <a:latin typeface="Arial"/>
                <a:cs typeface="Arial"/>
              </a:rPr>
              <a:t>en el </a:t>
            </a:r>
            <a:r>
              <a:rPr sz="1850" spc="25" dirty="0">
                <a:latin typeface="Arial"/>
                <a:cs typeface="Arial"/>
              </a:rPr>
              <a:t>puerto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3000.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2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44" baseline="1501" dirty="0">
                <a:latin typeface="Arial"/>
                <a:cs typeface="Arial"/>
              </a:rPr>
              <a:t>comprobar </a:t>
            </a:r>
            <a:r>
              <a:rPr sz="2775" baseline="1501" dirty="0">
                <a:latin typeface="Arial"/>
                <a:cs typeface="Arial"/>
              </a:rPr>
              <a:t>si </a:t>
            </a:r>
            <a:r>
              <a:rPr sz="2775" spc="-7" baseline="1501" dirty="0">
                <a:latin typeface="Arial"/>
                <a:cs typeface="Arial"/>
              </a:rPr>
              <a:t>realmente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15" baseline="1501" dirty="0">
                <a:latin typeface="Arial"/>
                <a:cs typeface="Arial"/>
              </a:rPr>
              <a:t>servidor </a:t>
            </a:r>
            <a:r>
              <a:rPr sz="2775" baseline="1501" dirty="0">
                <a:latin typeface="Arial"/>
                <a:cs typeface="Arial"/>
              </a:rPr>
              <a:t>está </a:t>
            </a:r>
            <a:r>
              <a:rPr sz="2775" spc="30" baseline="1501" dirty="0">
                <a:latin typeface="Arial"/>
                <a:cs typeface="Arial"/>
              </a:rPr>
              <a:t>escuchando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30" baseline="1501" dirty="0">
                <a:latin typeface="Arial"/>
                <a:cs typeface="Arial"/>
              </a:rPr>
              <a:t>solicitudes 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0" dirty="0">
                <a:latin typeface="Arial"/>
                <a:cs typeface="Arial"/>
              </a:rPr>
              <a:t>clientes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35" dirty="0">
                <a:latin typeface="Arial"/>
                <a:cs typeface="Arial"/>
              </a:rPr>
              <a:t>dicho </a:t>
            </a:r>
            <a:r>
              <a:rPr sz="1850" spc="25" dirty="0">
                <a:latin typeface="Arial"/>
                <a:cs typeface="Arial"/>
              </a:rPr>
              <a:t>puerto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spc="10" dirty="0">
                <a:latin typeface="Arial"/>
                <a:cs typeface="Arial"/>
              </a:rPr>
              <a:t>abrir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5" dirty="0">
                <a:latin typeface="Arial"/>
                <a:cs typeface="Arial"/>
              </a:rPr>
              <a:t>navegador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5" dirty="0">
                <a:latin typeface="Arial"/>
                <a:cs typeface="Arial"/>
              </a:rPr>
              <a:t>acceder </a:t>
            </a:r>
            <a:r>
              <a:rPr sz="1850" spc="-15" dirty="0">
                <a:latin typeface="Arial"/>
                <a:cs typeface="Arial"/>
              </a:rPr>
              <a:t>a:  </a:t>
            </a:r>
            <a:r>
              <a:rPr sz="18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http://localhost:3000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3073115"/>
            <a:ext cx="8052434" cy="2016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44" baseline="1501" dirty="0">
                <a:latin typeface="Arial"/>
                <a:cs typeface="Arial"/>
              </a:rPr>
              <a:t>Se </a:t>
            </a:r>
            <a:r>
              <a:rPr sz="2775" spc="15" baseline="1501" dirty="0">
                <a:latin typeface="Arial"/>
                <a:cs typeface="Arial"/>
              </a:rPr>
              <a:t>programa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30" baseline="1501" dirty="0">
                <a:latin typeface="Arial"/>
                <a:cs typeface="Arial"/>
              </a:rPr>
              <a:t>lado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-15" baseline="1501" dirty="0">
                <a:latin typeface="Arial"/>
                <a:cs typeface="Arial"/>
              </a:rPr>
              <a:t>servidor, </a:t>
            </a:r>
            <a:r>
              <a:rPr sz="2775" spc="30" baseline="1501" dirty="0">
                <a:latin typeface="Arial"/>
                <a:cs typeface="Arial"/>
              </a:rPr>
              <a:t>lo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30" baseline="1501" dirty="0">
                <a:latin typeface="Arial"/>
                <a:cs typeface="Arial"/>
              </a:rPr>
              <a:t>indica </a:t>
            </a:r>
            <a:r>
              <a:rPr sz="2775" spc="22" baseline="1501" dirty="0">
                <a:latin typeface="Arial"/>
                <a:cs typeface="Arial"/>
              </a:rPr>
              <a:t>que los </a:t>
            </a:r>
            <a:r>
              <a:rPr sz="2775" spc="30" baseline="1501" dirty="0">
                <a:latin typeface="Arial"/>
                <a:cs typeface="Arial"/>
              </a:rPr>
              <a:t>procesos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-22" baseline="1501" dirty="0">
                <a:latin typeface="Arial"/>
                <a:cs typeface="Arial"/>
              </a:rPr>
              <a:t>el  </a:t>
            </a:r>
            <a:r>
              <a:rPr sz="1850" spc="5" dirty="0">
                <a:latin typeface="Arial"/>
                <a:cs typeface="Arial"/>
              </a:rPr>
              <a:t>desarrollo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software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20" dirty="0">
                <a:latin typeface="Arial"/>
                <a:cs typeface="Arial"/>
              </a:rPr>
              <a:t>realizan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0" dirty="0">
                <a:latin typeface="Arial"/>
                <a:cs typeface="Arial"/>
              </a:rPr>
              <a:t>una manera </a:t>
            </a:r>
            <a:r>
              <a:rPr sz="1850" spc="15" dirty="0">
                <a:latin typeface="Arial"/>
                <a:cs typeface="Arial"/>
              </a:rPr>
              <a:t>muy </a:t>
            </a:r>
            <a:r>
              <a:rPr sz="1850" spc="5" dirty="0">
                <a:latin typeface="Arial"/>
                <a:cs typeface="Arial"/>
              </a:rPr>
              <a:t>diferente </a:t>
            </a:r>
            <a:r>
              <a:rPr sz="1850" spc="15" dirty="0">
                <a:latin typeface="Arial"/>
                <a:cs typeface="Arial"/>
              </a:rPr>
              <a:t>que los  </a:t>
            </a:r>
            <a:r>
              <a:rPr sz="1850" spc="20" dirty="0">
                <a:latin typeface="Arial"/>
                <a:cs typeface="Arial"/>
              </a:rPr>
              <a:t>de Javascript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20" dirty="0">
                <a:latin typeface="Arial"/>
                <a:cs typeface="Arial"/>
              </a:rPr>
              <a:t>lado </a:t>
            </a:r>
            <a:r>
              <a:rPr sz="1850" spc="15" dirty="0">
                <a:latin typeface="Arial"/>
                <a:cs typeface="Arial"/>
              </a:rPr>
              <a:t>del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cliente.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Cuando </a:t>
            </a:r>
            <a:r>
              <a:rPr sz="2775" spc="15" baseline="1501" dirty="0">
                <a:latin typeface="Arial"/>
                <a:cs typeface="Arial"/>
              </a:rPr>
              <a:t>trabajamos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15" baseline="1501" dirty="0">
                <a:latin typeface="Arial"/>
                <a:cs typeface="Arial"/>
              </a:rPr>
              <a:t>Node.js </a:t>
            </a:r>
            <a:r>
              <a:rPr sz="2775" spc="7" baseline="1501" dirty="0">
                <a:latin typeface="Arial"/>
                <a:cs typeface="Arial"/>
              </a:rPr>
              <a:t>solamente </a:t>
            </a:r>
            <a:r>
              <a:rPr sz="2775" spc="15" baseline="1501" dirty="0">
                <a:latin typeface="Arial"/>
                <a:cs typeface="Arial"/>
              </a:rPr>
              <a:t>necesitamos </a:t>
            </a:r>
            <a:r>
              <a:rPr sz="2775" spc="30" baseline="1501" dirty="0">
                <a:latin typeface="Arial"/>
                <a:cs typeface="Arial"/>
              </a:rPr>
              <a:t>preocuparnos 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5" dirty="0">
                <a:latin typeface="Arial"/>
                <a:cs typeface="Arial"/>
              </a:rPr>
              <a:t>ejecute </a:t>
            </a:r>
            <a:r>
              <a:rPr sz="1850" spc="15" dirty="0">
                <a:latin typeface="Arial"/>
                <a:cs typeface="Arial"/>
              </a:rPr>
              <a:t>correctamente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35" dirty="0">
                <a:latin typeface="Arial"/>
                <a:cs typeface="Arial"/>
              </a:rPr>
              <a:t>tu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servidor.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178" y="758654"/>
            <a:ext cx="34823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25" dirty="0"/>
              <a:t> </a:t>
            </a:r>
            <a:r>
              <a:rPr spc="15" dirty="0"/>
              <a:t>Node.js?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640191"/>
            <a:ext cx="8052434" cy="2873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Otras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22" baseline="1501" dirty="0">
                <a:latin typeface="Arial"/>
                <a:cs typeface="Arial"/>
              </a:rPr>
              <a:t>cosas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baseline="1501" dirty="0">
                <a:latin typeface="Arial"/>
                <a:cs typeface="Arial"/>
              </a:rPr>
              <a:t>tener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22" baseline="1501" dirty="0">
                <a:latin typeface="Arial"/>
                <a:cs typeface="Arial"/>
              </a:rPr>
              <a:t>cuenta </a:t>
            </a:r>
            <a:r>
              <a:rPr sz="2775" spc="37" baseline="1501" dirty="0">
                <a:latin typeface="Arial"/>
                <a:cs typeface="Arial"/>
              </a:rPr>
              <a:t>cuando </a:t>
            </a:r>
            <a:r>
              <a:rPr sz="2775" spc="7" baseline="1501" dirty="0">
                <a:latin typeface="Arial"/>
                <a:cs typeface="Arial"/>
              </a:rPr>
              <a:t>trabajas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15" baseline="1501" dirty="0">
                <a:latin typeface="Arial"/>
                <a:cs typeface="Arial"/>
              </a:rPr>
              <a:t>Node.js </a:t>
            </a:r>
            <a:r>
              <a:rPr sz="2775" spc="-22" baseline="1501" dirty="0">
                <a:latin typeface="Arial"/>
                <a:cs typeface="Arial"/>
              </a:rPr>
              <a:t>es la  </a:t>
            </a:r>
            <a:r>
              <a:rPr sz="1850" spc="15" dirty="0">
                <a:latin typeface="Arial"/>
                <a:cs typeface="Arial"/>
              </a:rPr>
              <a:t>programación </a:t>
            </a:r>
            <a:r>
              <a:rPr sz="1850" spc="-10" dirty="0">
                <a:latin typeface="Arial"/>
                <a:cs typeface="Arial"/>
              </a:rPr>
              <a:t>asíncrona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programación </a:t>
            </a:r>
            <a:r>
              <a:rPr sz="1850" spc="10" dirty="0">
                <a:latin typeface="Arial"/>
                <a:cs typeface="Arial"/>
              </a:rPr>
              <a:t>orientada </a:t>
            </a:r>
            <a:r>
              <a:rPr sz="1850" spc="-35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eventos.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Con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30" baseline="1501" dirty="0">
                <a:latin typeface="Arial"/>
                <a:cs typeface="Arial"/>
              </a:rPr>
              <a:t>particularidad </a:t>
            </a:r>
            <a:r>
              <a:rPr sz="2775" spc="22" baseline="1501" dirty="0">
                <a:latin typeface="Arial"/>
                <a:cs typeface="Arial"/>
              </a:rPr>
              <a:t>que los </a:t>
            </a:r>
            <a:r>
              <a:rPr sz="2775" spc="7" baseline="1501" dirty="0">
                <a:latin typeface="Arial"/>
                <a:cs typeface="Arial"/>
              </a:rPr>
              <a:t>eventos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baseline="1501" dirty="0">
                <a:latin typeface="Arial"/>
                <a:cs typeface="Arial"/>
              </a:rPr>
              <a:t>esta </a:t>
            </a:r>
            <a:r>
              <a:rPr sz="2775" spc="22" baseline="1501" dirty="0">
                <a:latin typeface="Arial"/>
                <a:cs typeface="Arial"/>
              </a:rPr>
              <a:t>plataforma son orientados 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15" dirty="0">
                <a:latin typeface="Arial"/>
                <a:cs typeface="Arial"/>
              </a:rPr>
              <a:t>cosas que </a:t>
            </a:r>
            <a:r>
              <a:rPr sz="1850" spc="10" dirty="0">
                <a:latin typeface="Arial"/>
                <a:cs typeface="Arial"/>
              </a:rPr>
              <a:t>suceden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20" dirty="0">
                <a:latin typeface="Arial"/>
                <a:cs typeface="Arial"/>
              </a:rPr>
              <a:t>lado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10" dirty="0">
                <a:latin typeface="Arial"/>
                <a:cs typeface="Arial"/>
              </a:rPr>
              <a:t>servidor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20" dirty="0">
                <a:latin typeface="Arial"/>
                <a:cs typeface="Arial"/>
              </a:rPr>
              <a:t>lado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10" dirty="0">
                <a:latin typeface="Arial"/>
                <a:cs typeface="Arial"/>
              </a:rPr>
              <a:t>cliente </a:t>
            </a:r>
            <a:r>
              <a:rPr sz="1850" spc="45" dirty="0">
                <a:latin typeface="Arial"/>
                <a:cs typeface="Arial"/>
              </a:rPr>
              <a:t>como  </a:t>
            </a:r>
            <a:r>
              <a:rPr sz="1850" spc="10" dirty="0">
                <a:latin typeface="Arial"/>
                <a:cs typeface="Arial"/>
              </a:rPr>
              <a:t>estamos </a:t>
            </a:r>
            <a:r>
              <a:rPr sz="1850" spc="20" dirty="0">
                <a:latin typeface="Arial"/>
                <a:cs typeface="Arial"/>
              </a:rPr>
              <a:t>habituados </a:t>
            </a:r>
            <a:r>
              <a:rPr sz="1850" spc="-15" dirty="0">
                <a:latin typeface="Arial"/>
                <a:cs typeface="Arial"/>
              </a:rPr>
              <a:t>en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Javascript.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79" baseline="1501" dirty="0">
                <a:latin typeface="Arial"/>
                <a:cs typeface="Arial"/>
              </a:rPr>
              <a:t>Ya</a:t>
            </a:r>
            <a:r>
              <a:rPr sz="2775" spc="405" baseline="1501" dirty="0">
                <a:latin typeface="Arial"/>
                <a:cs typeface="Arial"/>
              </a:rPr>
              <a:t> </a:t>
            </a:r>
            <a:r>
              <a:rPr sz="2775" spc="30" baseline="1501" dirty="0">
                <a:latin typeface="Arial"/>
                <a:cs typeface="Arial"/>
              </a:rPr>
              <a:t>no </a:t>
            </a:r>
            <a:r>
              <a:rPr sz="2775" spc="15" baseline="1501" dirty="0">
                <a:latin typeface="Arial"/>
                <a:cs typeface="Arial"/>
              </a:rPr>
              <a:t>vamos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15" baseline="1501" dirty="0">
                <a:latin typeface="Arial"/>
                <a:cs typeface="Arial"/>
              </a:rPr>
              <a:t>responder sobre </a:t>
            </a:r>
            <a:r>
              <a:rPr sz="2775" spc="7" baseline="1501" dirty="0">
                <a:latin typeface="Arial"/>
                <a:cs typeface="Arial"/>
              </a:rPr>
              <a:t>eventos </a:t>
            </a:r>
            <a:r>
              <a:rPr sz="2775" spc="37" baseline="1501" dirty="0">
                <a:latin typeface="Arial"/>
                <a:cs typeface="Arial"/>
              </a:rPr>
              <a:t>provocados </a:t>
            </a:r>
            <a:r>
              <a:rPr sz="2775" spc="52" baseline="1501" dirty="0">
                <a:latin typeface="Arial"/>
                <a:cs typeface="Arial"/>
              </a:rPr>
              <a:t>por </a:t>
            </a:r>
            <a:r>
              <a:rPr sz="2775" spc="22" baseline="1501" dirty="0">
                <a:latin typeface="Arial"/>
                <a:cs typeface="Arial"/>
              </a:rPr>
              <a:t>parte del  </a:t>
            </a:r>
            <a:r>
              <a:rPr sz="1850" dirty="0">
                <a:latin typeface="Arial"/>
                <a:cs typeface="Arial"/>
              </a:rPr>
              <a:t>usuario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10" dirty="0">
                <a:latin typeface="Arial"/>
                <a:cs typeface="Arial"/>
              </a:rPr>
              <a:t>interactuar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5" dirty="0">
                <a:latin typeface="Arial"/>
                <a:cs typeface="Arial"/>
              </a:rPr>
              <a:t>elementos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nuestra </a:t>
            </a:r>
            <a:r>
              <a:rPr sz="1850" spc="25" dirty="0">
                <a:latin typeface="Arial"/>
                <a:cs typeface="Arial"/>
              </a:rPr>
              <a:t>web, </a:t>
            </a:r>
            <a:r>
              <a:rPr sz="1850" dirty="0">
                <a:latin typeface="Arial"/>
                <a:cs typeface="Arial"/>
              </a:rPr>
              <a:t>si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10" dirty="0">
                <a:latin typeface="Arial"/>
                <a:cs typeface="Arial"/>
              </a:rPr>
              <a:t>sobre  </a:t>
            </a:r>
            <a:r>
              <a:rPr sz="1850" spc="5" dirty="0">
                <a:latin typeface="Arial"/>
                <a:cs typeface="Arial"/>
              </a:rPr>
              <a:t>eventos </a:t>
            </a:r>
            <a:r>
              <a:rPr sz="1850" dirty="0">
                <a:latin typeface="Arial"/>
                <a:cs typeface="Arial"/>
              </a:rPr>
              <a:t>lanzados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20" dirty="0">
                <a:latin typeface="Arial"/>
                <a:cs typeface="Arial"/>
              </a:rPr>
              <a:t>partir de </a:t>
            </a:r>
            <a:r>
              <a:rPr sz="1850" spc="10" dirty="0">
                <a:latin typeface="Arial"/>
                <a:cs typeface="Arial"/>
              </a:rPr>
              <a:t>sucesos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ocurran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5" dirty="0">
                <a:latin typeface="Arial"/>
                <a:cs typeface="Arial"/>
              </a:rPr>
              <a:t>nuestro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servidor.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178" y="758654"/>
            <a:ext cx="34823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25" dirty="0"/>
              <a:t> </a:t>
            </a:r>
            <a:r>
              <a:rPr spc="15" dirty="0"/>
              <a:t>Node.js?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640191"/>
            <a:ext cx="8052434" cy="287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Además, </a:t>
            </a:r>
            <a:r>
              <a:rPr sz="2775" spc="22" baseline="1501" dirty="0">
                <a:latin typeface="Arial"/>
                <a:cs typeface="Arial"/>
              </a:rPr>
              <a:t>NodeJS implementa los </a:t>
            </a:r>
            <a:r>
              <a:rPr sz="2775" spc="44" baseline="1501" dirty="0">
                <a:latin typeface="Arial"/>
                <a:cs typeface="Arial"/>
              </a:rPr>
              <a:t>protocolos </a:t>
            </a:r>
            <a:r>
              <a:rPr sz="2775" spc="30" baseline="1501" dirty="0">
                <a:latin typeface="Arial"/>
                <a:cs typeface="Arial"/>
              </a:rPr>
              <a:t>de comunicaciones </a:t>
            </a:r>
            <a:r>
              <a:rPr sz="2775" spc="-22" baseline="1501" dirty="0">
                <a:latin typeface="Arial"/>
                <a:cs typeface="Arial"/>
              </a:rPr>
              <a:t>en  </a:t>
            </a:r>
            <a:r>
              <a:rPr sz="1850" spc="-5" dirty="0">
                <a:latin typeface="Arial"/>
                <a:cs typeface="Arial"/>
              </a:rPr>
              <a:t>redes </a:t>
            </a:r>
            <a:r>
              <a:rPr sz="1850" spc="5" dirty="0">
                <a:latin typeface="Arial"/>
                <a:cs typeface="Arial"/>
              </a:rPr>
              <a:t>más habituales,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los usados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10" dirty="0">
                <a:latin typeface="Arial"/>
                <a:cs typeface="Arial"/>
              </a:rPr>
              <a:t>Internet,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15" dirty="0">
                <a:latin typeface="Arial"/>
                <a:cs typeface="Arial"/>
              </a:rPr>
              <a:t>puede </a:t>
            </a:r>
            <a:r>
              <a:rPr sz="1850" spc="-10" dirty="0">
                <a:latin typeface="Arial"/>
                <a:cs typeface="Arial"/>
              </a:rPr>
              <a:t>ser </a:t>
            </a:r>
            <a:r>
              <a:rPr sz="1850" spc="-15" dirty="0">
                <a:latin typeface="Arial"/>
                <a:cs typeface="Arial"/>
              </a:rPr>
              <a:t>el  </a:t>
            </a:r>
            <a:r>
              <a:rPr sz="1850" spc="-100" dirty="0">
                <a:latin typeface="Arial"/>
                <a:cs typeface="Arial"/>
              </a:rPr>
              <a:t>HTTP, </a:t>
            </a:r>
            <a:r>
              <a:rPr sz="1850" spc="-15" dirty="0">
                <a:latin typeface="Arial"/>
                <a:cs typeface="Arial"/>
              </a:rPr>
              <a:t>DNS, </a:t>
            </a:r>
            <a:r>
              <a:rPr sz="1850" spc="-25" dirty="0">
                <a:latin typeface="Arial"/>
                <a:cs typeface="Arial"/>
              </a:rPr>
              <a:t>TLS, </a:t>
            </a:r>
            <a:r>
              <a:rPr sz="1850" spc="-15" dirty="0">
                <a:latin typeface="Arial"/>
                <a:cs typeface="Arial"/>
              </a:rPr>
              <a:t>SSL,</a:t>
            </a:r>
            <a:r>
              <a:rPr sz="1850" spc="13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etc.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8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Mención </a:t>
            </a:r>
            <a:r>
              <a:rPr sz="2775" spc="7" baseline="1501" dirty="0">
                <a:latin typeface="Arial"/>
                <a:cs typeface="Arial"/>
              </a:rPr>
              <a:t>especial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52" baseline="1501" dirty="0">
                <a:latin typeface="Arial"/>
                <a:cs typeface="Arial"/>
              </a:rPr>
              <a:t>protocolo </a:t>
            </a:r>
            <a:r>
              <a:rPr sz="2775" spc="-112" baseline="1501" dirty="0">
                <a:latin typeface="Arial"/>
                <a:cs typeface="Arial"/>
              </a:rPr>
              <a:t>SPDY, </a:t>
            </a:r>
            <a:r>
              <a:rPr sz="2775" spc="15" baseline="1501" dirty="0">
                <a:latin typeface="Arial"/>
                <a:cs typeface="Arial"/>
              </a:rPr>
              <a:t>fácilmente </a:t>
            </a:r>
            <a:r>
              <a:rPr sz="2775" spc="30" baseline="1501" dirty="0">
                <a:latin typeface="Arial"/>
                <a:cs typeface="Arial"/>
              </a:rPr>
              <a:t>implementado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22" baseline="1501" dirty="0">
                <a:latin typeface="Arial"/>
                <a:cs typeface="Arial"/>
              </a:rPr>
              <a:t>Node,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ha </a:t>
            </a:r>
            <a:r>
              <a:rPr sz="1850" spc="25" dirty="0">
                <a:latin typeface="Arial"/>
                <a:cs typeface="Arial"/>
              </a:rPr>
              <a:t>sido </a:t>
            </a:r>
            <a:r>
              <a:rPr sz="1850" spc="5" dirty="0">
                <a:latin typeface="Arial"/>
                <a:cs typeface="Arial"/>
              </a:rPr>
              <a:t>desarrollado mayoritariamente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5" dirty="0">
                <a:latin typeface="Arial"/>
                <a:cs typeface="Arial"/>
              </a:rPr>
              <a:t>Google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10" dirty="0">
                <a:latin typeface="Arial"/>
                <a:cs typeface="Arial"/>
              </a:rPr>
              <a:t>pretende  modernizar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35" dirty="0">
                <a:latin typeface="Arial"/>
                <a:cs typeface="Arial"/>
              </a:rPr>
              <a:t>protocolo </a:t>
            </a:r>
            <a:r>
              <a:rPr sz="1850" spc="-100" dirty="0">
                <a:latin typeface="Arial"/>
                <a:cs typeface="Arial"/>
              </a:rPr>
              <a:t>HTTP, </a:t>
            </a:r>
            <a:r>
              <a:rPr sz="1850" spc="10" dirty="0">
                <a:latin typeface="Arial"/>
                <a:cs typeface="Arial"/>
              </a:rPr>
              <a:t>creando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5" dirty="0">
                <a:latin typeface="Arial"/>
                <a:cs typeface="Arial"/>
              </a:rPr>
              <a:t>sistema </a:t>
            </a:r>
            <a:r>
              <a:rPr sz="1850" spc="20" dirty="0">
                <a:latin typeface="Arial"/>
                <a:cs typeface="Arial"/>
              </a:rPr>
              <a:t>de comunicaciones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spc="5" dirty="0">
                <a:latin typeface="Arial"/>
                <a:cs typeface="Arial"/>
              </a:rPr>
              <a:t>sensiblemente más </a:t>
            </a:r>
            <a:r>
              <a:rPr sz="1850" spc="25" dirty="0">
                <a:latin typeface="Arial"/>
                <a:cs typeface="Arial"/>
              </a:rPr>
              <a:t>rápido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Arial"/>
                <a:cs typeface="Arial"/>
              </a:rPr>
              <a:t>antiguo </a:t>
            </a:r>
            <a:r>
              <a:rPr sz="1850" spc="-40" dirty="0">
                <a:latin typeface="Arial"/>
                <a:cs typeface="Arial"/>
              </a:rPr>
              <a:t>HTTP </a:t>
            </a:r>
            <a:r>
              <a:rPr sz="1850" spc="-10" dirty="0">
                <a:latin typeface="Arial"/>
                <a:cs typeface="Arial"/>
              </a:rPr>
              <a:t>(estiman </a:t>
            </a:r>
            <a:r>
              <a:rPr sz="1850" dirty="0">
                <a:latin typeface="Arial"/>
                <a:cs typeface="Arial"/>
              </a:rPr>
              <a:t>un  </a:t>
            </a:r>
            <a:r>
              <a:rPr sz="1850" spc="10" dirty="0">
                <a:latin typeface="Arial"/>
                <a:cs typeface="Arial"/>
              </a:rPr>
              <a:t>rendimiento </a:t>
            </a:r>
            <a:r>
              <a:rPr sz="1850" spc="70" dirty="0">
                <a:latin typeface="Arial"/>
                <a:cs typeface="Arial"/>
              </a:rPr>
              <a:t>64%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superior).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178" y="758654"/>
            <a:ext cx="34823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25" dirty="0"/>
              <a:t> </a:t>
            </a:r>
            <a:r>
              <a:rPr spc="15" dirty="0"/>
              <a:t>Node.js?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217106"/>
            <a:ext cx="8052434" cy="3446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Importantes </a:t>
            </a:r>
            <a:r>
              <a:rPr sz="2775" baseline="1501" dirty="0">
                <a:latin typeface="Arial"/>
                <a:cs typeface="Arial"/>
              </a:rPr>
              <a:t>empresas </a:t>
            </a:r>
            <a:r>
              <a:rPr sz="2775" spc="-15" baseline="1501" dirty="0">
                <a:latin typeface="Arial"/>
                <a:cs typeface="Arial"/>
              </a:rPr>
              <a:t>han </a:t>
            </a:r>
            <a:r>
              <a:rPr sz="2775" spc="30" baseline="1501" dirty="0">
                <a:latin typeface="Arial"/>
                <a:cs typeface="Arial"/>
              </a:rPr>
              <a:t>migrado </a:t>
            </a:r>
            <a:r>
              <a:rPr sz="2775" baseline="1501" dirty="0">
                <a:latin typeface="Arial"/>
                <a:cs typeface="Arial"/>
              </a:rPr>
              <a:t>sus servidores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15" baseline="1501" dirty="0">
                <a:latin typeface="Arial"/>
                <a:cs typeface="Arial"/>
              </a:rPr>
              <a:t>Node.js, </a:t>
            </a:r>
            <a:r>
              <a:rPr sz="2775" baseline="1501" dirty="0">
                <a:latin typeface="Arial"/>
                <a:cs typeface="Arial"/>
              </a:rPr>
              <a:t>quizá </a:t>
            </a:r>
            <a:r>
              <a:rPr sz="2775" spc="-22" baseline="1501" dirty="0">
                <a:latin typeface="Arial"/>
                <a:cs typeface="Arial"/>
              </a:rPr>
              <a:t>el  </a:t>
            </a:r>
            <a:r>
              <a:rPr sz="1850" spc="20" dirty="0">
                <a:latin typeface="Arial"/>
                <a:cs typeface="Arial"/>
              </a:rPr>
              <a:t>caso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spc="10" dirty="0">
                <a:latin typeface="Arial"/>
                <a:cs typeface="Arial"/>
              </a:rPr>
              <a:t>llamativo </a:t>
            </a:r>
            <a:r>
              <a:rPr sz="1850" dirty="0">
                <a:latin typeface="Arial"/>
                <a:cs typeface="Arial"/>
              </a:rPr>
              <a:t>fue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LinkedIn</a:t>
            </a:r>
            <a:r>
              <a:rPr sz="1850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7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6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44" baseline="1501" dirty="0">
                <a:latin typeface="Arial"/>
                <a:cs typeface="Arial"/>
              </a:rPr>
              <a:t>A </a:t>
            </a:r>
            <a:r>
              <a:rPr sz="2775" spc="-7" baseline="1501" dirty="0">
                <a:latin typeface="MS Gothic"/>
                <a:cs typeface="MS Gothic"/>
              </a:rPr>
              <a:t>ﬁ</a:t>
            </a:r>
            <a:r>
              <a:rPr sz="2775" spc="-7" baseline="1501" dirty="0">
                <a:latin typeface="Arial"/>
                <a:cs typeface="Arial"/>
              </a:rPr>
              <a:t>nales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2012 </a:t>
            </a:r>
            <a:r>
              <a:rPr sz="2775" spc="7" baseline="1501" dirty="0">
                <a:latin typeface="Arial"/>
                <a:cs typeface="Arial"/>
              </a:rPr>
              <a:t>LinkedIn </a:t>
            </a:r>
            <a:r>
              <a:rPr sz="2775" b="1" spc="22" baseline="1501" dirty="0">
                <a:latin typeface="Arial"/>
                <a:cs typeface="Arial"/>
              </a:rPr>
              <a:t>cambió </a:t>
            </a:r>
            <a:r>
              <a:rPr sz="2775" b="1" spc="-22" baseline="1501" dirty="0">
                <a:latin typeface="Arial"/>
                <a:cs typeface="Arial"/>
              </a:rPr>
              <a:t>Rails </a:t>
            </a:r>
            <a:r>
              <a:rPr sz="2775" b="1" spc="7" baseline="1501" dirty="0">
                <a:latin typeface="Arial"/>
                <a:cs typeface="Arial"/>
              </a:rPr>
              <a:t>por Node.js</a:t>
            </a:r>
            <a:r>
              <a:rPr sz="2775" spc="7" baseline="1501" dirty="0">
                <a:latin typeface="Arial"/>
                <a:cs typeface="Arial"/>
              </a:rPr>
              <a:t>, </a:t>
            </a:r>
            <a:r>
              <a:rPr sz="2775" spc="30" baseline="1501" dirty="0">
                <a:latin typeface="Arial"/>
                <a:cs typeface="Arial"/>
              </a:rPr>
              <a:t>lo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le </a:t>
            </a:r>
            <a:r>
              <a:rPr sz="2775" spc="37" baseline="1501" dirty="0">
                <a:latin typeface="Arial"/>
                <a:cs typeface="Arial"/>
              </a:rPr>
              <a:t>permitió  </a:t>
            </a:r>
            <a:r>
              <a:rPr sz="1850" dirty="0">
                <a:latin typeface="Arial"/>
                <a:cs typeface="Arial"/>
              </a:rPr>
              <a:t>pasar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30 servidores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dirty="0">
                <a:latin typeface="Arial"/>
                <a:cs typeface="Arial"/>
              </a:rPr>
              <a:t>3, y </a:t>
            </a:r>
            <a:r>
              <a:rPr sz="1850" spc="20" dirty="0">
                <a:latin typeface="Arial"/>
                <a:cs typeface="Arial"/>
              </a:rPr>
              <a:t>comportarse,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15" dirty="0">
                <a:latin typeface="Arial"/>
                <a:cs typeface="Arial"/>
              </a:rPr>
              <a:t>determinados </a:t>
            </a:r>
            <a:r>
              <a:rPr sz="1850" dirty="0">
                <a:latin typeface="Arial"/>
                <a:cs typeface="Arial"/>
              </a:rPr>
              <a:t>escenarios,  hasta 20 veces </a:t>
            </a:r>
            <a:r>
              <a:rPr sz="1850" spc="5" dirty="0">
                <a:latin typeface="Arial"/>
                <a:cs typeface="Arial"/>
              </a:rPr>
              <a:t>más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rápido.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Además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7" baseline="1501" dirty="0">
                <a:latin typeface="Arial"/>
                <a:cs typeface="Arial"/>
              </a:rPr>
              <a:t>LinkedIn, </a:t>
            </a:r>
            <a:r>
              <a:rPr sz="2775" spc="-52" baseline="1501" dirty="0">
                <a:latin typeface="Arial"/>
                <a:cs typeface="Arial"/>
              </a:rPr>
              <a:t>eBay, </a:t>
            </a:r>
            <a:r>
              <a:rPr sz="2775" spc="44" baseline="1501" dirty="0">
                <a:latin typeface="Arial"/>
                <a:cs typeface="Arial"/>
              </a:rPr>
              <a:t>Microsoft, </a:t>
            </a:r>
            <a:r>
              <a:rPr sz="2775" baseline="1501" dirty="0">
                <a:latin typeface="Arial"/>
                <a:cs typeface="Arial"/>
              </a:rPr>
              <a:t>empresas </a:t>
            </a:r>
            <a:r>
              <a:rPr sz="2775" spc="30" baseline="1501" dirty="0">
                <a:latin typeface="Arial"/>
                <a:cs typeface="Arial"/>
              </a:rPr>
              <a:t>dedicadas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30" baseline="1501" dirty="0">
                <a:latin typeface="Arial"/>
                <a:cs typeface="Arial"/>
              </a:rPr>
              <a:t>hosting 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spc="15" dirty="0">
                <a:latin typeface="Arial"/>
                <a:cs typeface="Arial"/>
              </a:rPr>
              <a:t>Nodester </a:t>
            </a:r>
            <a:r>
              <a:rPr sz="1850" spc="35" dirty="0">
                <a:latin typeface="Arial"/>
                <a:cs typeface="Arial"/>
              </a:rPr>
              <a:t>o </a:t>
            </a:r>
            <a:r>
              <a:rPr sz="1850" spc="15" dirty="0">
                <a:latin typeface="Arial"/>
                <a:cs typeface="Arial"/>
              </a:rPr>
              <a:t>Nodejitsu, </a:t>
            </a:r>
            <a:r>
              <a:rPr sz="1850" spc="-5" dirty="0">
                <a:latin typeface="Arial"/>
                <a:cs typeface="Arial"/>
              </a:rPr>
              <a:t>redes </a:t>
            </a:r>
            <a:r>
              <a:rPr sz="1850" spc="5" dirty="0">
                <a:latin typeface="Arial"/>
                <a:cs typeface="Arial"/>
              </a:rPr>
              <a:t>sociales </a:t>
            </a:r>
            <a:r>
              <a:rPr sz="1850" spc="45" dirty="0">
                <a:latin typeface="Arial"/>
                <a:cs typeface="Arial"/>
              </a:rPr>
              <a:t>como </a:t>
            </a:r>
            <a:r>
              <a:rPr sz="1850" dirty="0">
                <a:latin typeface="Arial"/>
                <a:cs typeface="Arial"/>
              </a:rPr>
              <a:t>Geekli.st, y </a:t>
            </a:r>
            <a:r>
              <a:rPr sz="1850" spc="25" dirty="0">
                <a:latin typeface="Arial"/>
                <a:cs typeface="Arial"/>
              </a:rPr>
              <a:t>muchos 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dirty="0">
                <a:latin typeface="Arial"/>
                <a:cs typeface="Arial"/>
              </a:rPr>
              <a:t>tienen sus servidores </a:t>
            </a:r>
            <a:r>
              <a:rPr sz="1850" spc="-15" dirty="0">
                <a:latin typeface="Arial"/>
                <a:cs typeface="Arial"/>
              </a:rPr>
              <a:t>en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Node.js.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9268" y="758654"/>
            <a:ext cx="41319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¿Quién </a:t>
            </a:r>
            <a:r>
              <a:rPr spc="-20" dirty="0"/>
              <a:t>usa</a:t>
            </a:r>
            <a:r>
              <a:rPr spc="-10" dirty="0"/>
              <a:t> </a:t>
            </a:r>
            <a:r>
              <a:rPr spc="20" dirty="0"/>
              <a:t>NodeJS?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217106"/>
            <a:ext cx="8052434" cy="34436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Programación</a:t>
            </a:r>
            <a:r>
              <a:rPr sz="2775" spc="-7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asíncrona: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spc="-82" baseline="1501" dirty="0">
                <a:latin typeface="Arial"/>
                <a:cs typeface="Arial"/>
              </a:rPr>
              <a:t>Toma </a:t>
            </a:r>
            <a:r>
              <a:rPr sz="2775" spc="7" baseline="1501" dirty="0">
                <a:latin typeface="Arial"/>
                <a:cs typeface="Arial"/>
              </a:rPr>
              <a:t>especial </a:t>
            </a:r>
            <a:r>
              <a:rPr sz="2775" spc="30" baseline="1501" dirty="0">
                <a:latin typeface="Arial"/>
                <a:cs typeface="Arial"/>
              </a:rPr>
              <a:t>importancia, </a:t>
            </a:r>
            <a:r>
              <a:rPr sz="2775" spc="52" baseline="1501" dirty="0">
                <a:latin typeface="Arial"/>
                <a:cs typeface="Arial"/>
              </a:rPr>
              <a:t>dado </a:t>
            </a:r>
            <a:r>
              <a:rPr sz="2775" spc="22" baseline="1501" dirty="0">
                <a:latin typeface="Arial"/>
                <a:cs typeface="Arial"/>
              </a:rPr>
              <a:t>que NodeJS </a:t>
            </a:r>
            <a:r>
              <a:rPr sz="2775" baseline="1501" dirty="0">
                <a:latin typeface="Arial"/>
                <a:cs typeface="Arial"/>
              </a:rPr>
              <a:t>fue </a:t>
            </a:r>
            <a:r>
              <a:rPr sz="2775" spc="22" baseline="1501" dirty="0">
                <a:latin typeface="Arial"/>
                <a:cs typeface="Arial"/>
              </a:rPr>
              <a:t>pensado desde </a:t>
            </a:r>
            <a:r>
              <a:rPr sz="2775" spc="-22" baseline="1501" dirty="0">
                <a:latin typeface="Arial"/>
                <a:cs typeface="Arial"/>
              </a:rPr>
              <a:t>el  </a:t>
            </a:r>
            <a:r>
              <a:rPr sz="1850" spc="15" dirty="0">
                <a:latin typeface="Arial"/>
                <a:cs typeface="Arial"/>
              </a:rPr>
              <a:t>primer </a:t>
            </a:r>
            <a:r>
              <a:rPr sz="1850" spc="30" dirty="0">
                <a:latin typeface="Arial"/>
                <a:cs typeface="Arial"/>
              </a:rPr>
              <a:t>momento </a:t>
            </a:r>
            <a:r>
              <a:rPr sz="1850" dirty="0">
                <a:latin typeface="Arial"/>
                <a:cs typeface="Arial"/>
              </a:rPr>
              <a:t>para </a:t>
            </a:r>
            <a:r>
              <a:rPr sz="1850" spc="20" dirty="0">
                <a:latin typeface="Arial"/>
                <a:cs typeface="Arial"/>
              </a:rPr>
              <a:t>potenciar </a:t>
            </a:r>
            <a:r>
              <a:rPr sz="1850" spc="15" dirty="0">
                <a:latin typeface="Arial"/>
                <a:cs typeface="Arial"/>
              </a:rPr>
              <a:t>los bene</a:t>
            </a:r>
            <a:r>
              <a:rPr sz="1850" spc="15" dirty="0">
                <a:latin typeface="MS Gothic"/>
                <a:cs typeface="MS Gothic"/>
              </a:rPr>
              <a:t>ﬁ</a:t>
            </a:r>
            <a:r>
              <a:rPr sz="1850" spc="15" dirty="0">
                <a:latin typeface="Arial"/>
                <a:cs typeface="Arial"/>
              </a:rPr>
              <a:t>cios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programación  </a:t>
            </a:r>
            <a:r>
              <a:rPr sz="1850" spc="-10" dirty="0">
                <a:latin typeface="Arial"/>
                <a:cs typeface="Arial"/>
              </a:rPr>
              <a:t>asíncrona.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692785" marR="5080" lvl="1" indent="-247650">
              <a:lnSpc>
                <a:spcPct val="100800"/>
              </a:lnSpc>
              <a:buFont typeface="Verdana"/>
              <a:buChar char="•"/>
              <a:tabLst>
                <a:tab pos="693420" algn="l"/>
                <a:tab pos="1433830" algn="l"/>
                <a:tab pos="1559560" algn="l"/>
                <a:tab pos="1960880" algn="l"/>
                <a:tab pos="2334895" algn="l"/>
                <a:tab pos="2794635" algn="l"/>
                <a:tab pos="3115310" algn="l"/>
                <a:tab pos="3334385" algn="l"/>
                <a:tab pos="3720465" algn="l"/>
                <a:tab pos="3848100" algn="l"/>
                <a:tab pos="4104004" algn="l"/>
                <a:tab pos="4411980" algn="l"/>
                <a:tab pos="4627245" algn="l"/>
                <a:tab pos="4965065" algn="l"/>
                <a:tab pos="5446395" algn="l"/>
                <a:tab pos="5854700" algn="l"/>
                <a:tab pos="6025515" algn="l"/>
                <a:tab pos="6517005" algn="l"/>
                <a:tab pos="6893559" algn="l"/>
                <a:tab pos="7056755" algn="l"/>
                <a:tab pos="7464425" algn="l"/>
              </a:tabLst>
            </a:pPr>
            <a:r>
              <a:rPr sz="2775" spc="-75" baseline="1501" dirty="0">
                <a:latin typeface="Arial"/>
                <a:cs typeface="Arial"/>
              </a:rPr>
              <a:t>En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22" baseline="1501" dirty="0">
                <a:latin typeface="Arial"/>
                <a:cs typeface="Arial"/>
              </a:rPr>
              <a:t>programación </a:t>
            </a:r>
            <a:r>
              <a:rPr sz="2775" spc="-15" baseline="1501" dirty="0">
                <a:latin typeface="Arial"/>
                <a:cs typeface="Arial"/>
              </a:rPr>
              <a:t>asíncrona </a:t>
            </a:r>
            <a:r>
              <a:rPr sz="2775" spc="-37" baseline="1501" dirty="0">
                <a:latin typeface="Arial"/>
                <a:cs typeface="Arial"/>
              </a:rPr>
              <a:t>eres </a:t>
            </a:r>
            <a:r>
              <a:rPr sz="2775" spc="15" baseline="1501" dirty="0">
                <a:latin typeface="Arial"/>
                <a:cs typeface="Arial"/>
              </a:rPr>
              <a:t>capaz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7" baseline="1501" dirty="0">
                <a:latin typeface="Arial"/>
                <a:cs typeface="Arial"/>
              </a:rPr>
              <a:t>crear </a:t>
            </a:r>
            <a:r>
              <a:rPr sz="2775" spc="7" baseline="1501" dirty="0">
                <a:latin typeface="Arial"/>
                <a:cs typeface="Arial"/>
              </a:rPr>
              <a:t>diferentes hilos, 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5" dirty="0">
                <a:latin typeface="Arial"/>
                <a:cs typeface="Arial"/>
              </a:rPr>
              <a:t>diferentes </a:t>
            </a:r>
            <a:r>
              <a:rPr sz="1850" spc="20" dirty="0">
                <a:latin typeface="Arial"/>
                <a:cs typeface="Arial"/>
              </a:rPr>
              <a:t>procesos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0" dirty="0">
                <a:latin typeface="Arial"/>
                <a:cs typeface="Arial"/>
              </a:rPr>
              <a:t>llevarán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30" dirty="0">
                <a:latin typeface="Arial"/>
                <a:cs typeface="Arial"/>
              </a:rPr>
              <a:t>tiempo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dirty="0">
                <a:latin typeface="Arial"/>
                <a:cs typeface="Arial"/>
              </a:rPr>
              <a:t>ejecutarse, </a:t>
            </a:r>
            <a:r>
              <a:rPr sz="1850" spc="20" dirty="0">
                <a:latin typeface="Arial"/>
                <a:cs typeface="Arial"/>
              </a:rPr>
              <a:t>de  </a:t>
            </a:r>
            <a:r>
              <a:rPr sz="1850" spc="45" dirty="0">
                <a:latin typeface="Arial"/>
                <a:cs typeface="Arial"/>
              </a:rPr>
              <a:t>modo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5" dirty="0">
                <a:latin typeface="Arial"/>
                <a:cs typeface="Arial"/>
              </a:rPr>
              <a:t>que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15" dirty="0">
                <a:latin typeface="Arial"/>
                <a:cs typeface="Arial"/>
              </a:rPr>
              <a:t>se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5" dirty="0">
                <a:latin typeface="Arial"/>
                <a:cs typeface="Arial"/>
              </a:rPr>
              <a:t>hagan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45" dirty="0">
                <a:latin typeface="Arial"/>
                <a:cs typeface="Arial"/>
              </a:rPr>
              <a:t>todos</a:t>
            </a:r>
            <a:r>
              <a:rPr sz="1850" dirty="0">
                <a:latin typeface="Arial"/>
                <a:cs typeface="Arial"/>
              </a:rPr>
              <a:t>		</a:t>
            </a:r>
            <a:r>
              <a:rPr sz="1850" spc="-35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15" dirty="0">
                <a:latin typeface="Arial"/>
                <a:cs typeface="Arial"/>
              </a:rPr>
              <a:t>la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15" dirty="0">
                <a:latin typeface="Arial"/>
                <a:cs typeface="Arial"/>
              </a:rPr>
              <a:t>vez.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" dirty="0">
                <a:latin typeface="Arial"/>
                <a:cs typeface="Arial"/>
              </a:rPr>
              <a:t>Además,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25" dirty="0">
                <a:latin typeface="Arial"/>
                <a:cs typeface="Arial"/>
              </a:rPr>
              <a:t>podrás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15" dirty="0">
                <a:latin typeface="Arial"/>
                <a:cs typeface="Arial"/>
              </a:rPr>
              <a:t>especi</a:t>
            </a:r>
            <a:r>
              <a:rPr sz="1850" spc="35" dirty="0">
                <a:latin typeface="MS Gothic"/>
                <a:cs typeface="MS Gothic"/>
              </a:rPr>
              <a:t>ﬁ</a:t>
            </a:r>
            <a:r>
              <a:rPr sz="1850" spc="10" dirty="0">
                <a:latin typeface="Arial"/>
                <a:cs typeface="Arial"/>
              </a:rPr>
              <a:t>car  </a:t>
            </a:r>
            <a:r>
              <a:rPr sz="1850" spc="40" dirty="0">
                <a:latin typeface="Arial"/>
                <a:cs typeface="Arial"/>
              </a:rPr>
              <a:t>código		</a:t>
            </a:r>
            <a:r>
              <a:rPr sz="1850" spc="-25" dirty="0">
                <a:latin typeface="Arial"/>
                <a:cs typeface="Arial"/>
              </a:rPr>
              <a:t>(</a:t>
            </a:r>
            <a:r>
              <a:rPr sz="1850" i="1" spc="-25" dirty="0">
                <a:latin typeface="Arial"/>
                <a:cs typeface="Arial"/>
              </a:rPr>
              <a:t>callbacks</a:t>
            </a:r>
            <a:r>
              <a:rPr sz="1850" spc="-25" dirty="0">
                <a:latin typeface="Arial"/>
                <a:cs typeface="Arial"/>
              </a:rPr>
              <a:t>)	</a:t>
            </a:r>
            <a:r>
              <a:rPr sz="1850" spc="15" dirty="0">
                <a:latin typeface="Arial"/>
                <a:cs typeface="Arial"/>
              </a:rPr>
              <a:t>que	</a:t>
            </a:r>
            <a:r>
              <a:rPr sz="1850" spc="-15" dirty="0">
                <a:latin typeface="Arial"/>
                <a:cs typeface="Arial"/>
              </a:rPr>
              <a:t>se	</a:t>
            </a:r>
            <a:r>
              <a:rPr sz="1850" spc="5" dirty="0">
                <a:latin typeface="Arial"/>
                <a:cs typeface="Arial"/>
              </a:rPr>
              <a:t>ejecute	</a:t>
            </a:r>
            <a:r>
              <a:rPr sz="1850" spc="-15" dirty="0">
                <a:latin typeface="Arial"/>
                <a:cs typeface="Arial"/>
              </a:rPr>
              <a:t>al</a:t>
            </a:r>
            <a:r>
              <a:rPr sz="1850" spc="10" dirty="0">
                <a:latin typeface="Arial"/>
                <a:cs typeface="Arial"/>
              </a:rPr>
              <a:t> </a:t>
            </a:r>
            <a:r>
              <a:rPr sz="1850" dirty="0">
                <a:latin typeface="MS Gothic"/>
                <a:cs typeface="MS Gothic"/>
              </a:rPr>
              <a:t>ﬁ</a:t>
            </a:r>
            <a:r>
              <a:rPr sz="1850" dirty="0">
                <a:latin typeface="Arial"/>
                <a:cs typeface="Arial"/>
              </a:rPr>
              <a:t>nal	</a:t>
            </a:r>
            <a:r>
              <a:rPr sz="1850" spc="20" dirty="0">
                <a:latin typeface="Arial"/>
                <a:cs typeface="Arial"/>
              </a:rPr>
              <a:t>de	cada	</a:t>
            </a:r>
            <a:r>
              <a:rPr sz="1850" spc="15" dirty="0">
                <a:latin typeface="Arial"/>
                <a:cs typeface="Arial"/>
              </a:rPr>
              <a:t>uno	</a:t>
            </a:r>
            <a:r>
              <a:rPr sz="1850" spc="20" dirty="0">
                <a:latin typeface="Arial"/>
                <a:cs typeface="Arial"/>
              </a:rPr>
              <a:t>de	</a:t>
            </a:r>
            <a:r>
              <a:rPr sz="1850" dirty="0">
                <a:latin typeface="Arial"/>
                <a:cs typeface="Arial"/>
              </a:rPr>
              <a:t>esos  </a:t>
            </a:r>
            <a:r>
              <a:rPr sz="1850" spc="20" dirty="0">
                <a:latin typeface="Arial"/>
                <a:cs typeface="Arial"/>
              </a:rPr>
              <a:t>procesos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largos.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579" y="758654"/>
            <a:ext cx="29190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574" y="2502442"/>
            <a:ext cx="8052434" cy="315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Programación</a:t>
            </a:r>
            <a:r>
              <a:rPr sz="2775" spc="-7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asíncrona: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699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baseline="1501" dirty="0">
                <a:latin typeface="MS Gothic"/>
                <a:cs typeface="MS Gothic"/>
              </a:rPr>
              <a:t>ﬁ</a:t>
            </a:r>
            <a:r>
              <a:rPr sz="2775" baseline="1501" dirty="0">
                <a:latin typeface="Arial"/>
                <a:cs typeface="Arial"/>
              </a:rPr>
              <a:t>losofía </a:t>
            </a:r>
            <a:r>
              <a:rPr sz="2775" spc="22" baseline="1501" dirty="0">
                <a:latin typeface="Arial"/>
                <a:cs typeface="Arial"/>
              </a:rPr>
              <a:t>detrás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15" baseline="1501" dirty="0">
                <a:latin typeface="Arial"/>
                <a:cs typeface="Arial"/>
              </a:rPr>
              <a:t>Node.js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hacer </a:t>
            </a:r>
            <a:r>
              <a:rPr sz="2775" spc="15" baseline="1501" dirty="0">
                <a:latin typeface="Arial"/>
                <a:cs typeface="Arial"/>
              </a:rPr>
              <a:t>programas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30" baseline="1501" dirty="0">
                <a:latin typeface="Arial"/>
                <a:cs typeface="Arial"/>
              </a:rPr>
              <a:t>no </a:t>
            </a:r>
            <a:r>
              <a:rPr sz="2775" spc="22" baseline="1501" dirty="0">
                <a:latin typeface="Arial"/>
                <a:cs typeface="Arial"/>
              </a:rPr>
              <a:t>bloqueen </a:t>
            </a:r>
            <a:r>
              <a:rPr sz="2775" spc="-22" baseline="1501" dirty="0">
                <a:latin typeface="Arial"/>
                <a:cs typeface="Arial"/>
              </a:rPr>
              <a:t>la  </a:t>
            </a:r>
            <a:r>
              <a:rPr sz="1850" spc="-35" dirty="0">
                <a:latin typeface="Arial"/>
                <a:cs typeface="Arial"/>
              </a:rPr>
              <a:t>línea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ejecución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20" dirty="0">
                <a:latin typeface="Arial"/>
                <a:cs typeface="Arial"/>
              </a:rPr>
              <a:t>respecto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5" dirty="0">
                <a:latin typeface="Arial"/>
                <a:cs typeface="Arial"/>
              </a:rPr>
              <a:t>entradas </a:t>
            </a:r>
            <a:r>
              <a:rPr sz="1850" dirty="0">
                <a:latin typeface="Arial"/>
                <a:cs typeface="Arial"/>
              </a:rPr>
              <a:t>y salidas, </a:t>
            </a:r>
            <a:r>
              <a:rPr sz="1850" spc="20" dirty="0">
                <a:latin typeface="Arial"/>
                <a:cs typeface="Arial"/>
              </a:rPr>
              <a:t>de  </a:t>
            </a:r>
            <a:r>
              <a:rPr sz="1850" spc="45" dirty="0">
                <a:latin typeface="Arial"/>
                <a:cs typeface="Arial"/>
              </a:rPr>
              <a:t>modo </a:t>
            </a:r>
            <a:r>
              <a:rPr sz="1850" spc="15" dirty="0">
                <a:latin typeface="Arial"/>
                <a:cs typeface="Arial"/>
              </a:rPr>
              <a:t>que los </a:t>
            </a:r>
            <a:r>
              <a:rPr sz="1850" spc="30" dirty="0">
                <a:latin typeface="Arial"/>
                <a:cs typeface="Arial"/>
              </a:rPr>
              <a:t>ciclos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procesamiento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15" dirty="0">
                <a:latin typeface="Arial"/>
                <a:cs typeface="Arial"/>
              </a:rPr>
              <a:t>queden </a:t>
            </a:r>
            <a:r>
              <a:rPr sz="1850" spc="20" dirty="0">
                <a:latin typeface="Arial"/>
                <a:cs typeface="Arial"/>
              </a:rPr>
              <a:t>disponibles  </a:t>
            </a:r>
            <a:r>
              <a:rPr sz="1850" spc="25" dirty="0">
                <a:latin typeface="Arial"/>
                <a:cs typeface="Arial"/>
              </a:rPr>
              <a:t>cuando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dirty="0">
                <a:latin typeface="Arial"/>
                <a:cs typeface="Arial"/>
              </a:rPr>
              <a:t>está </a:t>
            </a:r>
            <a:r>
              <a:rPr sz="1850" spc="10" dirty="0">
                <a:latin typeface="Arial"/>
                <a:cs typeface="Arial"/>
              </a:rPr>
              <a:t>esperando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25" dirty="0">
                <a:latin typeface="Arial"/>
                <a:cs typeface="Arial"/>
              </a:rPr>
              <a:t>completen </a:t>
            </a:r>
            <a:r>
              <a:rPr sz="1850" dirty="0">
                <a:latin typeface="Arial"/>
                <a:cs typeface="Arial"/>
              </a:rPr>
              <a:t>tales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acciones.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Verdana"/>
              <a:buChar char="•"/>
            </a:pP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800">
              <a:latin typeface="Arial"/>
              <a:cs typeface="Arial"/>
            </a:endParaRPr>
          </a:p>
          <a:p>
            <a:pPr marL="692785" marR="5080" lvl="1" indent="-247650" algn="just">
              <a:lnSpc>
                <a:spcPct val="100499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15" baseline="1501" dirty="0">
                <a:latin typeface="Arial"/>
                <a:cs typeface="Arial"/>
              </a:rPr>
              <a:t>Realmente </a:t>
            </a:r>
            <a:r>
              <a:rPr sz="2775" spc="30" baseline="1501" dirty="0">
                <a:latin typeface="Arial"/>
                <a:cs typeface="Arial"/>
              </a:rPr>
              <a:t>Javascript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síncrono y </a:t>
            </a:r>
            <a:r>
              <a:rPr sz="2775" spc="7" baseline="1501" dirty="0">
                <a:latin typeface="Arial"/>
                <a:cs typeface="Arial"/>
              </a:rPr>
              <a:t>ejecuta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-44" baseline="1501" dirty="0">
                <a:latin typeface="Arial"/>
                <a:cs typeface="Arial"/>
              </a:rPr>
              <a:t>líneas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60" baseline="1501" dirty="0">
                <a:latin typeface="Arial"/>
                <a:cs typeface="Arial"/>
              </a:rPr>
              <a:t>código </a:t>
            </a:r>
            <a:r>
              <a:rPr sz="2775" spc="-15" baseline="1501" dirty="0">
                <a:latin typeface="Arial"/>
                <a:cs typeface="Arial"/>
              </a:rPr>
              <a:t>una  </a:t>
            </a:r>
            <a:r>
              <a:rPr sz="1850" spc="15" dirty="0">
                <a:latin typeface="Arial"/>
                <a:cs typeface="Arial"/>
              </a:rPr>
              <a:t>detrás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otra, </a:t>
            </a:r>
            <a:r>
              <a:rPr sz="1850" spc="10" dirty="0">
                <a:latin typeface="Arial"/>
                <a:cs typeface="Arial"/>
              </a:rPr>
              <a:t>pero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forma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ejecutarse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código </a:t>
            </a:r>
            <a:r>
              <a:rPr sz="1850" dirty="0">
                <a:latin typeface="Arial"/>
                <a:cs typeface="Arial"/>
              </a:rPr>
              <a:t>hace  </a:t>
            </a:r>
            <a:r>
              <a:rPr sz="1850" spc="20" dirty="0">
                <a:latin typeface="Arial"/>
                <a:cs typeface="Arial"/>
              </a:rPr>
              <a:t>posible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5" dirty="0">
                <a:latin typeface="Arial"/>
                <a:cs typeface="Arial"/>
              </a:rPr>
              <a:t>programación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asíncrona.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5579" y="758654"/>
            <a:ext cx="29190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7588" y="2124531"/>
            <a:ext cx="23355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2915" algn="l"/>
                <a:tab pos="1456055" algn="l"/>
                <a:tab pos="2142490" algn="l"/>
              </a:tabLst>
            </a:pPr>
            <a:r>
              <a:rPr sz="1850" spc="20" dirty="0">
                <a:latin typeface="Arial"/>
                <a:cs typeface="Arial"/>
              </a:rPr>
              <a:t>de	</a:t>
            </a:r>
            <a:r>
              <a:rPr sz="1850" spc="10" dirty="0">
                <a:latin typeface="Arial"/>
                <a:cs typeface="Arial"/>
              </a:rPr>
              <a:t>Node.js	</a:t>
            </a:r>
            <a:r>
              <a:rPr sz="1850" spc="-35" dirty="0">
                <a:latin typeface="Arial"/>
                <a:cs typeface="Arial"/>
              </a:rPr>
              <a:t>sería	</a:t>
            </a:r>
            <a:r>
              <a:rPr sz="1850" spc="-15" dirty="0">
                <a:latin typeface="Arial"/>
                <a:cs typeface="Arial"/>
              </a:rPr>
              <a:t>el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574" y="1557880"/>
            <a:ext cx="5558790" cy="1160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Programación</a:t>
            </a:r>
            <a:r>
              <a:rPr sz="2775" spc="-7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asíncrona: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marR="5080" lvl="1" indent="-247650">
              <a:lnSpc>
                <a:spcPct val="100000"/>
              </a:lnSpc>
              <a:buFont typeface="Verdana"/>
              <a:buChar char="•"/>
              <a:tabLst>
                <a:tab pos="693420" algn="l"/>
                <a:tab pos="1177925" algn="l"/>
                <a:tab pos="2197735" algn="l"/>
                <a:tab pos="2700655" algn="l"/>
                <a:tab pos="4512945" algn="l"/>
              </a:tabLst>
            </a:pPr>
            <a:r>
              <a:rPr sz="2775" spc="7" baseline="1501" dirty="0">
                <a:latin typeface="Arial"/>
                <a:cs typeface="Arial"/>
              </a:rPr>
              <a:t>Un	</a:t>
            </a:r>
            <a:r>
              <a:rPr sz="2775" spc="15" baseline="1501" dirty="0">
                <a:latin typeface="Arial"/>
                <a:cs typeface="Arial"/>
              </a:rPr>
              <a:t>ejemplo	</a:t>
            </a:r>
            <a:r>
              <a:rPr sz="2775" spc="22" baseline="1501" dirty="0">
                <a:latin typeface="Arial"/>
                <a:cs typeface="Arial"/>
              </a:rPr>
              <a:t>del	funciona</a:t>
            </a:r>
            <a:r>
              <a:rPr sz="2775" spc="52" baseline="1501" dirty="0">
                <a:latin typeface="Arial"/>
                <a:cs typeface="Arial"/>
              </a:rPr>
              <a:t>m</a:t>
            </a:r>
            <a:r>
              <a:rPr sz="2775" spc="22" baseline="1501" dirty="0">
                <a:latin typeface="Arial"/>
                <a:cs typeface="Arial"/>
              </a:rPr>
              <a:t>iento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15" baseline="1501" dirty="0">
                <a:latin typeface="Arial"/>
                <a:cs typeface="Arial"/>
              </a:rPr>
              <a:t>asínc</a:t>
            </a:r>
            <a:r>
              <a:rPr sz="2775" spc="-60" baseline="1501" dirty="0">
                <a:latin typeface="Arial"/>
                <a:cs typeface="Arial"/>
              </a:rPr>
              <a:t>r</a:t>
            </a:r>
            <a:r>
              <a:rPr sz="2775" spc="30" baseline="1501" dirty="0">
                <a:latin typeface="Arial"/>
                <a:cs typeface="Arial"/>
              </a:rPr>
              <a:t>ono  </a:t>
            </a:r>
            <a:r>
              <a:rPr sz="1850" spc="5" dirty="0">
                <a:latin typeface="Arial"/>
                <a:cs typeface="Arial"/>
              </a:rPr>
              <a:t>siguiente: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5579" y="758654"/>
            <a:ext cx="29190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3498" y="2750383"/>
            <a:ext cx="7620000" cy="3766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8468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Courier New"/>
                <a:cs typeface="Courier New"/>
              </a:rPr>
              <a:t>console.log(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"inicio"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  <a:p>
            <a:pPr marL="2221230" marR="566420" indent="-336550">
              <a:lnSpc>
                <a:spcPct val="102400"/>
              </a:lnSpc>
            </a:pPr>
            <a:r>
              <a:rPr sz="1450" spc="5" dirty="0">
                <a:latin typeface="Courier New"/>
                <a:cs typeface="Courier New"/>
              </a:rPr>
              <a:t>fs.readFile(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"x.txt"</a:t>
            </a:r>
            <a:r>
              <a:rPr sz="1450" spc="5" dirty="0">
                <a:latin typeface="Courier New"/>
                <a:cs typeface="Courier New"/>
              </a:rPr>
              <a:t>, </a:t>
            </a:r>
            <a:r>
              <a:rPr sz="145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450" spc="5" dirty="0">
                <a:latin typeface="Courier New"/>
                <a:cs typeface="Courier New"/>
              </a:rPr>
              <a:t>(error, archivo){  console.log(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“archivo</a:t>
            </a:r>
            <a:r>
              <a:rPr sz="1450" spc="1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leído"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  <a:p>
            <a:pPr marL="1884680">
              <a:lnSpc>
                <a:spcPct val="100000"/>
              </a:lnSpc>
              <a:spcBef>
                <a:spcPts val="45"/>
              </a:spcBef>
            </a:pPr>
            <a:r>
              <a:rPr sz="1450" spc="5" dirty="0">
                <a:latin typeface="Courier New"/>
                <a:cs typeface="Courier New"/>
              </a:rPr>
              <a:t>})</a:t>
            </a:r>
            <a:endParaRPr sz="1450">
              <a:latin typeface="Courier New"/>
              <a:cs typeface="Courier New"/>
            </a:endParaRPr>
          </a:p>
          <a:p>
            <a:pPr marL="1884680">
              <a:lnSpc>
                <a:spcPct val="100000"/>
              </a:lnSpc>
              <a:spcBef>
                <a:spcPts val="40"/>
              </a:spcBef>
            </a:pPr>
            <a:r>
              <a:rPr sz="1450" spc="5" dirty="0">
                <a:latin typeface="Courier New"/>
                <a:cs typeface="Courier New"/>
              </a:rPr>
              <a:t>console.log(</a:t>
            </a:r>
            <a:r>
              <a:rPr sz="1450" spc="5" dirty="0">
                <a:solidFill>
                  <a:srgbClr val="C8342A"/>
                </a:solidFill>
                <a:latin typeface="Courier New"/>
                <a:cs typeface="Courier New"/>
              </a:rPr>
              <a:t>"final"</a:t>
            </a:r>
            <a:r>
              <a:rPr sz="1450" spc="5" dirty="0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699"/>
              </a:lnSpc>
              <a:spcBef>
                <a:spcPts val="104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7" baseline="1501" dirty="0">
                <a:latin typeface="Arial"/>
                <a:cs typeface="Arial"/>
              </a:rPr>
              <a:t>segunda </a:t>
            </a:r>
            <a:r>
              <a:rPr sz="2775" spc="37" baseline="1501" dirty="0">
                <a:latin typeface="Arial"/>
                <a:cs typeface="Arial"/>
              </a:rPr>
              <a:t>instrucción </a:t>
            </a:r>
            <a:r>
              <a:rPr sz="2775" spc="-37" baseline="1501" dirty="0">
                <a:latin typeface="Arial"/>
                <a:cs typeface="Arial"/>
              </a:rPr>
              <a:t>(que </a:t>
            </a:r>
            <a:r>
              <a:rPr sz="2775" baseline="1501" dirty="0">
                <a:latin typeface="Arial"/>
                <a:cs typeface="Arial"/>
              </a:rPr>
              <a:t>hace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15" baseline="1501" dirty="0">
                <a:latin typeface="Arial"/>
                <a:cs typeface="Arial"/>
              </a:rPr>
              <a:t>lectura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-15" baseline="1501" dirty="0">
                <a:latin typeface="Arial"/>
                <a:cs typeface="Arial"/>
              </a:rPr>
              <a:t>archivo) </a:t>
            </a:r>
            <a:r>
              <a:rPr sz="2775" baseline="1501" dirty="0">
                <a:latin typeface="Arial"/>
                <a:cs typeface="Arial"/>
              </a:rPr>
              <a:t>tardará un  </a:t>
            </a:r>
            <a:r>
              <a:rPr sz="1850" spc="20" dirty="0">
                <a:latin typeface="Arial"/>
                <a:cs typeface="Arial"/>
              </a:rPr>
              <a:t>rato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dirty="0">
                <a:latin typeface="Arial"/>
                <a:cs typeface="Arial"/>
              </a:rPr>
              <a:t>ejecutarse y </a:t>
            </a:r>
            <a:r>
              <a:rPr sz="1850" spc="-15" dirty="0">
                <a:latin typeface="Arial"/>
                <a:cs typeface="Arial"/>
              </a:rPr>
              <a:t>en ella </a:t>
            </a:r>
            <a:r>
              <a:rPr sz="1850" spc="20" dirty="0">
                <a:latin typeface="Arial"/>
                <a:cs typeface="Arial"/>
              </a:rPr>
              <a:t>indicamos </a:t>
            </a:r>
            <a:r>
              <a:rPr sz="1850" spc="5" dirty="0">
                <a:latin typeface="Arial"/>
                <a:cs typeface="Arial"/>
              </a:rPr>
              <a:t>además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20" dirty="0">
                <a:latin typeface="Arial"/>
                <a:cs typeface="Arial"/>
              </a:rPr>
              <a:t>función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dirty="0">
                <a:latin typeface="Arial"/>
                <a:cs typeface="Arial"/>
              </a:rPr>
              <a:t>un  </a:t>
            </a:r>
            <a:r>
              <a:rPr sz="1850" spc="15" dirty="0">
                <a:latin typeface="Arial"/>
                <a:cs typeface="Arial"/>
              </a:rPr>
              <a:t>console.log </a:t>
            </a:r>
            <a:r>
              <a:rPr sz="1850" spc="10" dirty="0">
                <a:latin typeface="Arial"/>
                <a:cs typeface="Arial"/>
              </a:rPr>
              <a:t>(“archivo </a:t>
            </a:r>
            <a:r>
              <a:rPr sz="1850" spc="-5" dirty="0">
                <a:latin typeface="Arial"/>
                <a:cs typeface="Arial"/>
              </a:rPr>
              <a:t>leído"), </a:t>
            </a:r>
            <a:r>
              <a:rPr sz="1850" spc="-20" dirty="0">
                <a:latin typeface="Arial"/>
                <a:cs typeface="Arial"/>
              </a:rPr>
              <a:t>esa </a:t>
            </a:r>
            <a:r>
              <a:rPr sz="1850" spc="-15" dirty="0">
                <a:latin typeface="Arial"/>
                <a:cs typeface="Arial"/>
              </a:rPr>
              <a:t>es la </a:t>
            </a:r>
            <a:r>
              <a:rPr sz="1850" spc="20" dirty="0">
                <a:latin typeface="Arial"/>
                <a:cs typeface="Arial"/>
              </a:rPr>
              <a:t>función </a:t>
            </a:r>
            <a:r>
              <a:rPr sz="1850" spc="25" dirty="0">
                <a:latin typeface="Arial"/>
                <a:cs typeface="Arial"/>
              </a:rPr>
              <a:t>callback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  </a:t>
            </a:r>
            <a:r>
              <a:rPr sz="1850" dirty="0">
                <a:latin typeface="Arial"/>
                <a:cs typeface="Arial"/>
              </a:rPr>
              <a:t>ejecutará </a:t>
            </a:r>
            <a:r>
              <a:rPr sz="1850" spc="5" dirty="0">
                <a:latin typeface="Arial"/>
                <a:cs typeface="Arial"/>
              </a:rPr>
              <a:t>solamente </a:t>
            </a:r>
            <a:r>
              <a:rPr sz="1850" spc="25" dirty="0">
                <a:latin typeface="Arial"/>
                <a:cs typeface="Arial"/>
              </a:rPr>
              <a:t>cuando </a:t>
            </a:r>
            <a:r>
              <a:rPr sz="1850" spc="5" dirty="0">
                <a:latin typeface="Arial"/>
                <a:cs typeface="Arial"/>
              </a:rPr>
              <a:t>termine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10" dirty="0">
                <a:latin typeface="Arial"/>
                <a:cs typeface="Arial"/>
              </a:rPr>
              <a:t>lectura </a:t>
            </a:r>
            <a:r>
              <a:rPr sz="1850" spc="15" dirty="0">
                <a:latin typeface="Arial"/>
                <a:cs typeface="Arial"/>
              </a:rPr>
              <a:t>del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archivo.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44" baseline="1501" dirty="0">
                <a:latin typeface="Arial"/>
                <a:cs typeface="Arial"/>
              </a:rPr>
              <a:t>Como </a:t>
            </a:r>
            <a:r>
              <a:rPr sz="2775" spc="15" baseline="1501" dirty="0">
                <a:latin typeface="Arial"/>
                <a:cs typeface="Arial"/>
              </a:rPr>
              <a:t>resultado, primero </a:t>
            </a:r>
            <a:r>
              <a:rPr sz="2775" baseline="1501" dirty="0">
                <a:latin typeface="Arial"/>
                <a:cs typeface="Arial"/>
              </a:rPr>
              <a:t>veremos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-7" baseline="1501" dirty="0">
                <a:latin typeface="Arial"/>
                <a:cs typeface="Arial"/>
              </a:rPr>
              <a:t>mensaje </a:t>
            </a:r>
            <a:r>
              <a:rPr sz="2775" spc="67" baseline="1501" dirty="0">
                <a:latin typeface="Arial"/>
                <a:cs typeface="Arial"/>
              </a:rPr>
              <a:t>"inicio" </a:t>
            </a:r>
            <a:r>
              <a:rPr sz="2775" spc="-22" baseline="1501" dirty="0">
                <a:latin typeface="Arial"/>
                <a:cs typeface="Arial"/>
              </a:rPr>
              <a:t>en la </a:t>
            </a:r>
            <a:r>
              <a:rPr sz="2775" spc="22" baseline="1501" dirty="0">
                <a:latin typeface="Arial"/>
                <a:cs typeface="Arial"/>
              </a:rPr>
              <a:t>consola,  </a:t>
            </a:r>
            <a:r>
              <a:rPr sz="1850" spc="10" dirty="0">
                <a:latin typeface="Arial"/>
                <a:cs typeface="Arial"/>
              </a:rPr>
              <a:t>luego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-5" dirty="0">
                <a:latin typeface="Arial"/>
                <a:cs typeface="Arial"/>
              </a:rPr>
              <a:t>mensaje </a:t>
            </a:r>
            <a:r>
              <a:rPr sz="1850" spc="45" dirty="0">
                <a:latin typeface="Arial"/>
                <a:cs typeface="Arial"/>
              </a:rPr>
              <a:t>"</a:t>
            </a:r>
            <a:r>
              <a:rPr sz="1850" spc="45" dirty="0">
                <a:latin typeface="MS Gothic"/>
                <a:cs typeface="MS Gothic"/>
              </a:rPr>
              <a:t>ﬁ</a:t>
            </a:r>
            <a:r>
              <a:rPr sz="1850" spc="45" dirty="0">
                <a:latin typeface="Arial"/>
                <a:cs typeface="Arial"/>
              </a:rPr>
              <a:t>nal"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35" dirty="0">
                <a:latin typeface="Arial"/>
                <a:cs typeface="Arial"/>
              </a:rPr>
              <a:t>por </a:t>
            </a:r>
            <a:r>
              <a:rPr sz="1850" spc="20" dirty="0">
                <a:latin typeface="Arial"/>
                <a:cs typeface="Arial"/>
              </a:rPr>
              <a:t>último, </a:t>
            </a:r>
            <a:r>
              <a:rPr sz="1850" spc="25" dirty="0">
                <a:latin typeface="Arial"/>
                <a:cs typeface="Arial"/>
              </a:rPr>
              <a:t>cuando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MS Gothic"/>
                <a:cs typeface="MS Gothic"/>
              </a:rPr>
              <a:t>ﬁ</a:t>
            </a:r>
            <a:r>
              <a:rPr sz="1850" spc="15" dirty="0">
                <a:latin typeface="Arial"/>
                <a:cs typeface="Arial"/>
              </a:rPr>
              <a:t>chero terminó </a:t>
            </a:r>
            <a:r>
              <a:rPr sz="1850" dirty="0">
                <a:latin typeface="Arial"/>
                <a:cs typeface="Arial"/>
              </a:rPr>
              <a:t>su  </a:t>
            </a:r>
            <a:r>
              <a:rPr sz="1850" spc="10" dirty="0">
                <a:latin typeface="Arial"/>
                <a:cs typeface="Arial"/>
              </a:rPr>
              <a:t>lectura, </a:t>
            </a:r>
            <a:r>
              <a:rPr sz="1850" dirty="0">
                <a:latin typeface="Arial"/>
                <a:cs typeface="Arial"/>
              </a:rPr>
              <a:t>veremos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-5" dirty="0">
                <a:latin typeface="Arial"/>
                <a:cs typeface="Arial"/>
              </a:rPr>
              <a:t>mensaje </a:t>
            </a:r>
            <a:r>
              <a:rPr sz="1850" spc="25" dirty="0">
                <a:latin typeface="Arial"/>
                <a:cs typeface="Arial"/>
              </a:rPr>
              <a:t>“archivo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leído".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8A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1744</Words>
  <Application>Microsoft Macintosh PowerPoint</Application>
  <PresentationFormat>Personalizado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Times New Roman</vt:lpstr>
      <vt:lpstr>Verdana</vt:lpstr>
      <vt:lpstr>Office Theme</vt:lpstr>
      <vt:lpstr>Tema 1 Introducción a Node.js</vt:lpstr>
      <vt:lpstr>¿Qué es Node.js?</vt:lpstr>
      <vt:lpstr>¿Qué es Node.js?</vt:lpstr>
      <vt:lpstr>¿Qué es Node.js?</vt:lpstr>
      <vt:lpstr>¿Qué es Node.js?</vt:lpstr>
      <vt:lpstr>¿Quién usa NodeJS?</vt:lpstr>
      <vt:lpstr>Características</vt:lpstr>
      <vt:lpstr>Características</vt:lpstr>
      <vt:lpstr>Características</vt:lpstr>
      <vt:lpstr>Características</vt:lpstr>
      <vt:lpstr>Características</vt:lpstr>
      <vt:lpstr>Características</vt:lpstr>
      <vt:lpstr>Módulos</vt:lpstr>
      <vt:lpstr>Módulos</vt:lpstr>
      <vt:lpstr>Módulos</vt:lpstr>
      <vt:lpstr>Módulos</vt:lpstr>
      <vt:lpstr>Módulos</vt:lpstr>
      <vt:lpstr>Módulos</vt:lpstr>
      <vt:lpstr>Ejemplo de Node.js</vt:lpstr>
      <vt:lpstr>Ejemplo de Node.js</vt:lpstr>
      <vt:lpstr>Ejemplo de Node.js</vt:lpstr>
      <vt:lpstr>Ejemplo de Node.js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Introducción a Node.js</dc:title>
  <cp:lastModifiedBy>Ana Isabel Vegas</cp:lastModifiedBy>
  <cp:revision>7</cp:revision>
  <dcterms:created xsi:type="dcterms:W3CDTF">2020-09-28T08:16:06Z</dcterms:created>
  <dcterms:modified xsi:type="dcterms:W3CDTF">2020-11-06T07:26:54Z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LastSaved">
    <vt:filetime>2020-11-06T00:00:00Z</vt:filetime>
  </property>
</Properties>
</file>