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693400" cy="7556500"/>
  <p:notesSz cx="10693400" cy="75565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8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8466" y="758654"/>
            <a:ext cx="1056466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998" y="1759895"/>
            <a:ext cx="8129402" cy="5050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38048" y="7152968"/>
            <a:ext cx="173545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694" y="2493895"/>
            <a:ext cx="2690495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270" dirty="0"/>
              <a:t>Tema</a:t>
            </a:r>
            <a:r>
              <a:rPr sz="6500" spc="-80" dirty="0"/>
              <a:t> </a:t>
            </a:r>
            <a:r>
              <a:rPr sz="6500" dirty="0"/>
              <a:t>2</a:t>
            </a:r>
            <a:endParaRPr sz="6500"/>
          </a:p>
          <a:p>
            <a:pPr marL="134620">
              <a:lnSpc>
                <a:spcPct val="100000"/>
              </a:lnSpc>
              <a:spcBef>
                <a:spcPts val="180"/>
              </a:spcBef>
            </a:pPr>
            <a:r>
              <a:rPr sz="2750" dirty="0"/>
              <a:t>Express </a:t>
            </a:r>
            <a:r>
              <a:rPr sz="2750" spc="15" dirty="0"/>
              <a:t>y</a:t>
            </a:r>
            <a:r>
              <a:rPr sz="2750" spc="-20" dirty="0"/>
              <a:t> </a:t>
            </a:r>
            <a:r>
              <a:rPr sz="2750" spc="45" dirty="0"/>
              <a:t>Swig</a:t>
            </a:r>
            <a:endParaRPr sz="2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912091"/>
            <a:ext cx="7039609" cy="3739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spc="22" baseline="1501" dirty="0">
                <a:latin typeface="Arial"/>
                <a:cs typeface="Arial"/>
              </a:rPr>
              <a:t>también puede </a:t>
            </a:r>
            <a:r>
              <a:rPr sz="2775" spc="7" baseline="1501" dirty="0">
                <a:latin typeface="Arial"/>
                <a:cs typeface="Arial"/>
              </a:rPr>
              <a:t>devolver diferentes </a:t>
            </a:r>
            <a:r>
              <a:rPr sz="2775" spc="52" baseline="1501" dirty="0">
                <a:latin typeface="Arial"/>
                <a:cs typeface="Arial"/>
              </a:rPr>
              <a:t>tipos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respuestas: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7" baseline="1501" dirty="0">
                <a:latin typeface="Arial"/>
                <a:cs typeface="Arial"/>
              </a:rPr>
              <a:t>res.download()</a:t>
            </a:r>
            <a:r>
              <a:rPr sz="2775" spc="-7" baseline="1501" dirty="0">
                <a:latin typeface="Arial"/>
                <a:cs typeface="Arial"/>
              </a:rPr>
              <a:t>: </a:t>
            </a:r>
            <a:r>
              <a:rPr sz="2775" spc="15" baseline="1501" dirty="0">
                <a:latin typeface="Arial"/>
                <a:cs typeface="Arial"/>
              </a:rPr>
              <a:t>Proporciona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7" baseline="1501" dirty="0">
                <a:latin typeface="Arial"/>
                <a:cs typeface="Arial"/>
              </a:rPr>
              <a:t>descarga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</a:t>
            </a:r>
            <a:r>
              <a:rPr sz="2775" spc="-5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archivo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37" baseline="1501" dirty="0">
                <a:latin typeface="Arial"/>
                <a:cs typeface="Arial"/>
              </a:rPr>
              <a:t>res.end(): </a:t>
            </a:r>
            <a:r>
              <a:rPr sz="2775" spc="-60" baseline="1501" dirty="0">
                <a:latin typeface="Arial"/>
                <a:cs typeface="Arial"/>
              </a:rPr>
              <a:t>Termina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30" baseline="1501" dirty="0">
                <a:latin typeface="Arial"/>
                <a:cs typeface="Arial"/>
              </a:rPr>
              <a:t>proceso de </a:t>
            </a:r>
            <a:r>
              <a:rPr sz="2775" spc="-22" baseline="1501" dirty="0">
                <a:latin typeface="Arial"/>
                <a:cs typeface="Arial"/>
              </a:rPr>
              <a:t>la</a:t>
            </a:r>
            <a:r>
              <a:rPr sz="2775" spc="52" baseline="1501" dirty="0">
                <a:latin typeface="Arial"/>
                <a:cs typeface="Arial"/>
              </a:rPr>
              <a:t> </a:t>
            </a:r>
            <a:r>
              <a:rPr sz="2775" baseline="1501" dirty="0">
                <a:latin typeface="Arial"/>
                <a:cs typeface="Arial"/>
              </a:rPr>
              <a:t>respuesta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="1" spc="-44" baseline="1501" dirty="0">
                <a:latin typeface="Arial"/>
                <a:cs typeface="Arial"/>
              </a:rPr>
              <a:t>res.json(): </a:t>
            </a:r>
            <a:r>
              <a:rPr sz="2775" spc="-22" baseline="1501" dirty="0">
                <a:latin typeface="Arial"/>
                <a:cs typeface="Arial"/>
              </a:rPr>
              <a:t>Devuelve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i="1" spc="-7" baseline="1501" dirty="0">
                <a:latin typeface="Arial"/>
                <a:cs typeface="Arial"/>
              </a:rPr>
              <a:t>JSON </a:t>
            </a:r>
            <a:r>
              <a:rPr sz="2775" spc="52" baseline="1501" dirty="0">
                <a:latin typeface="Arial"/>
                <a:cs typeface="Arial"/>
              </a:rPr>
              <a:t>por</a:t>
            </a:r>
            <a:r>
              <a:rPr sz="2775" spc="75" baseline="1501" dirty="0">
                <a:latin typeface="Arial"/>
                <a:cs typeface="Arial"/>
              </a:rPr>
              <a:t> </a:t>
            </a:r>
            <a:r>
              <a:rPr sz="2775" baseline="1501" dirty="0">
                <a:latin typeface="Arial"/>
                <a:cs typeface="Arial"/>
              </a:rPr>
              <a:t>respuesta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="1" spc="-22" baseline="1501" dirty="0">
                <a:latin typeface="Arial"/>
                <a:cs typeface="Arial"/>
              </a:rPr>
              <a:t>res.redirect(): </a:t>
            </a:r>
            <a:r>
              <a:rPr sz="2775" spc="-7" baseline="1501" dirty="0">
                <a:latin typeface="Arial"/>
                <a:cs typeface="Arial"/>
              </a:rPr>
              <a:t>Redirige </a:t>
            </a:r>
            <a:r>
              <a:rPr sz="2775" spc="-22" baseline="1501" dirty="0">
                <a:latin typeface="Arial"/>
                <a:cs typeface="Arial"/>
              </a:rPr>
              <a:t>la</a:t>
            </a:r>
            <a:r>
              <a:rPr sz="2775" spc="30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petición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="1" spc="-30" baseline="1501" dirty="0">
                <a:latin typeface="Arial"/>
                <a:cs typeface="Arial"/>
              </a:rPr>
              <a:t>res.render(): </a:t>
            </a:r>
            <a:r>
              <a:rPr sz="2775" spc="-22" baseline="1501" dirty="0">
                <a:latin typeface="Arial"/>
                <a:cs typeface="Arial"/>
              </a:rPr>
              <a:t>Renderiza </a:t>
            </a:r>
            <a:r>
              <a:rPr sz="2775" spc="-15" baseline="1501" dirty="0">
                <a:latin typeface="Arial"/>
                <a:cs typeface="Arial"/>
              </a:rPr>
              <a:t>una</a:t>
            </a:r>
            <a:r>
              <a:rPr sz="2775" spc="44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vista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="1" spc="-37" baseline="1501" dirty="0">
                <a:latin typeface="Arial"/>
                <a:cs typeface="Arial"/>
              </a:rPr>
              <a:t>res.send(): </a:t>
            </a:r>
            <a:r>
              <a:rPr sz="2775" spc="-22" baseline="1501" dirty="0">
                <a:latin typeface="Arial"/>
                <a:cs typeface="Arial"/>
              </a:rPr>
              <a:t>Devuelve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baseline="1501" dirty="0">
                <a:latin typeface="Arial"/>
                <a:cs typeface="Arial"/>
              </a:rPr>
              <a:t>respuesta</a:t>
            </a:r>
            <a:r>
              <a:rPr sz="2775" spc="75" baseline="1501" dirty="0">
                <a:latin typeface="Arial"/>
                <a:cs typeface="Arial"/>
              </a:rPr>
              <a:t> </a:t>
            </a:r>
            <a:r>
              <a:rPr sz="2775" baseline="1501" dirty="0">
                <a:latin typeface="Arial"/>
                <a:cs typeface="Arial"/>
              </a:rPr>
              <a:t>genérica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691" y="758654"/>
            <a:ext cx="15328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Routing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338316"/>
            <a:ext cx="8053070" cy="2592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Swig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7" baseline="1501" dirty="0">
                <a:latin typeface="Arial"/>
                <a:cs typeface="Arial"/>
              </a:rPr>
              <a:t>editor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22" baseline="1501" dirty="0">
                <a:latin typeface="Arial"/>
                <a:cs typeface="Arial"/>
              </a:rPr>
              <a:t>simple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37" baseline="1501" dirty="0">
                <a:latin typeface="Arial"/>
                <a:cs typeface="Arial"/>
              </a:rPr>
              <a:t>potente,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22" baseline="1501" dirty="0">
                <a:latin typeface="Arial"/>
                <a:cs typeface="Arial"/>
              </a:rPr>
              <a:t>uno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7" baseline="1501" dirty="0">
                <a:latin typeface="Arial"/>
                <a:cs typeface="Arial"/>
              </a:rPr>
              <a:t>más  </a:t>
            </a:r>
            <a:r>
              <a:rPr sz="1850" spc="15" dirty="0">
                <a:latin typeface="Arial"/>
                <a:cs typeface="Arial"/>
              </a:rPr>
              <a:t>usados </a:t>
            </a:r>
            <a:r>
              <a:rPr sz="1850" spc="20" dirty="0">
                <a:latin typeface="Arial"/>
                <a:cs typeface="Arial"/>
              </a:rPr>
              <a:t>solo </a:t>
            </a:r>
            <a:r>
              <a:rPr sz="1850" spc="15" dirty="0">
                <a:latin typeface="Arial"/>
                <a:cs typeface="Arial"/>
              </a:rPr>
              <a:t>superado </a:t>
            </a:r>
            <a:r>
              <a:rPr sz="1850" spc="35" dirty="0">
                <a:latin typeface="Arial"/>
                <a:cs typeface="Arial"/>
              </a:rPr>
              <a:t>por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Jade.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Es </a:t>
            </a:r>
            <a:r>
              <a:rPr sz="2775" spc="44" baseline="1501" dirty="0">
                <a:latin typeface="Arial"/>
                <a:cs typeface="Arial"/>
              </a:rPr>
              <a:t>compatible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-15" baseline="1501" dirty="0">
                <a:latin typeface="Arial"/>
                <a:cs typeface="Arial"/>
              </a:rPr>
              <a:t>usa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forma </a:t>
            </a:r>
            <a:r>
              <a:rPr sz="2775" baseline="1501" dirty="0">
                <a:latin typeface="Arial"/>
                <a:cs typeface="Arial"/>
              </a:rPr>
              <a:t>similar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15" baseline="1501" dirty="0">
                <a:latin typeface="Arial"/>
                <a:cs typeface="Arial"/>
              </a:rPr>
              <a:t>plantillas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dirty="0">
                <a:latin typeface="Arial"/>
                <a:cs typeface="Arial"/>
              </a:rPr>
              <a:t>Jinja2, Django y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-35" dirty="0">
                <a:latin typeface="Arial"/>
                <a:cs typeface="Arial"/>
              </a:rPr>
              <a:t>Twig.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Está </a:t>
            </a:r>
            <a:r>
              <a:rPr sz="2775" spc="22" baseline="1501" dirty="0">
                <a:latin typeface="Arial"/>
                <a:cs typeface="Arial"/>
              </a:rPr>
              <a:t>orientado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7" baseline="1501" dirty="0">
                <a:latin typeface="Arial"/>
                <a:cs typeface="Arial"/>
              </a:rPr>
              <a:t>objetos,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baseline="1501" dirty="0">
                <a:latin typeface="Arial"/>
                <a:cs typeface="Arial"/>
              </a:rPr>
              <a:t>ellos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22" baseline="1501" dirty="0">
                <a:latin typeface="Arial"/>
                <a:cs typeface="Arial"/>
              </a:rPr>
              <a:t>extendible </a:t>
            </a:r>
            <a:r>
              <a:rPr sz="2775" baseline="1501" dirty="0">
                <a:latin typeface="Arial"/>
                <a:cs typeface="Arial"/>
              </a:rPr>
              <a:t>y personalizable.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902251"/>
            <a:ext cx="8150859" cy="4171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Podemos </a:t>
            </a:r>
            <a:r>
              <a:rPr sz="2775" baseline="1501" dirty="0">
                <a:latin typeface="Arial"/>
                <a:cs typeface="Arial"/>
              </a:rPr>
              <a:t>instalar </a:t>
            </a:r>
            <a:r>
              <a:rPr sz="2775" spc="30" baseline="1501" dirty="0">
                <a:latin typeface="Arial"/>
                <a:cs typeface="Arial"/>
              </a:rPr>
              <a:t>Swig </a:t>
            </a:r>
            <a:r>
              <a:rPr sz="2775" spc="52" baseline="1501" dirty="0">
                <a:latin typeface="Arial"/>
                <a:cs typeface="Arial"/>
              </a:rPr>
              <a:t>con</a:t>
            </a:r>
            <a:r>
              <a:rPr sz="2775" spc="-67" baseline="1501" dirty="0">
                <a:latin typeface="Arial"/>
                <a:cs typeface="Arial"/>
              </a:rPr>
              <a:t> </a:t>
            </a:r>
            <a:r>
              <a:rPr sz="2775" spc="44" baseline="1501" dirty="0">
                <a:latin typeface="Arial"/>
                <a:cs typeface="Arial"/>
              </a:rPr>
              <a:t>npm: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20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  <a:spcBef>
                <a:spcPts val="1880"/>
              </a:spcBef>
            </a:pPr>
            <a:r>
              <a:rPr sz="1450" spc="5" dirty="0">
                <a:latin typeface="Lucida Console"/>
                <a:cs typeface="Lucida Console"/>
              </a:rPr>
              <a:t>npm install swig</a:t>
            </a:r>
            <a:r>
              <a:rPr sz="1450" spc="15" dirty="0">
                <a:latin typeface="Lucida Console"/>
                <a:cs typeface="Lucida Console"/>
              </a:rPr>
              <a:t> </a:t>
            </a:r>
            <a:r>
              <a:rPr sz="1450" spc="5" dirty="0">
                <a:latin typeface="Lucida Console"/>
                <a:cs typeface="Lucida Console"/>
              </a:rPr>
              <a:t>--save</a:t>
            </a:r>
            <a:endParaRPr sz="14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7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Lucida Console"/>
              <a:cs typeface="Lucida Console"/>
            </a:endParaRPr>
          </a:p>
          <a:p>
            <a:pPr marL="358140" marR="5080" lvl="1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8775" algn="l"/>
              </a:tabLst>
            </a:pP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-30" baseline="1501" dirty="0">
                <a:latin typeface="Arial"/>
                <a:cs typeface="Arial"/>
              </a:rPr>
              <a:t>vez </a:t>
            </a:r>
            <a:r>
              <a:rPr sz="2775" spc="22" baseline="1501" dirty="0">
                <a:latin typeface="Arial"/>
                <a:cs typeface="Arial"/>
              </a:rPr>
              <a:t>instalado </a:t>
            </a:r>
            <a:r>
              <a:rPr sz="2775" spc="-22" baseline="1501" dirty="0">
                <a:latin typeface="Arial"/>
                <a:cs typeface="Arial"/>
              </a:rPr>
              <a:t>ya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baseline="1501" dirty="0">
                <a:latin typeface="Arial"/>
                <a:cs typeface="Arial"/>
              </a:rPr>
              <a:t>añadir </a:t>
            </a:r>
            <a:r>
              <a:rPr sz="2775" spc="30" baseline="1501" dirty="0">
                <a:latin typeface="Arial"/>
                <a:cs typeface="Arial"/>
              </a:rPr>
              <a:t>Swig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7" baseline="1501" dirty="0">
                <a:latin typeface="Arial"/>
                <a:cs typeface="Arial"/>
              </a:rPr>
              <a:t>nuestro </a:t>
            </a:r>
            <a:r>
              <a:rPr sz="2775" spc="37" baseline="1501" dirty="0">
                <a:latin typeface="Arial"/>
                <a:cs typeface="Arial"/>
              </a:rPr>
              <a:t>proyecto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22" baseline="1501" dirty="0">
                <a:latin typeface="Arial"/>
                <a:cs typeface="Arial"/>
              </a:rPr>
              <a:t>la  </a:t>
            </a:r>
            <a:r>
              <a:rPr sz="1850" spc="5" dirty="0">
                <a:latin typeface="Arial"/>
                <a:cs typeface="Arial"/>
              </a:rPr>
              <a:t>siguiente</a:t>
            </a:r>
            <a:r>
              <a:rPr sz="1850" spc="-5" dirty="0">
                <a:latin typeface="Arial"/>
                <a:cs typeface="Arial"/>
              </a:rPr>
              <a:t> manera: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465455">
              <a:lnSpc>
                <a:spcPct val="100000"/>
              </a:lnSpc>
              <a:spcBef>
                <a:spcPts val="148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swig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require(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'swig'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465455">
              <a:lnSpc>
                <a:spcPct val="100000"/>
              </a:lnSpc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Compila 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y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guarda el</a:t>
            </a:r>
            <a:r>
              <a:rPr sz="1400" i="1" spc="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fichero</a:t>
            </a:r>
            <a:endParaRPr sz="1400">
              <a:latin typeface="Courier New"/>
              <a:cs typeface="Courier New"/>
            </a:endParaRPr>
          </a:p>
          <a:p>
            <a:pPr marL="46545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tpl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swig.compileFile(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'/path/to/template.html'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465455">
              <a:lnSpc>
                <a:spcPct val="100000"/>
              </a:lnSpc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De esta manera se renderiza desde un string</a:t>
            </a:r>
            <a:r>
              <a:rPr sz="1400" i="1" spc="4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directamente</a:t>
            </a:r>
            <a:endParaRPr sz="1400">
              <a:latin typeface="Courier New"/>
              <a:cs typeface="Courier New"/>
            </a:endParaRPr>
          </a:p>
          <a:p>
            <a:pPr marL="46545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swig.render(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'{% if foo %}Hooray!{% endif </a:t>
            </a:r>
            <a:r>
              <a:rPr sz="1400" spc="-5" dirty="0">
                <a:solidFill>
                  <a:srgbClr val="C8342A"/>
                </a:solidFill>
                <a:latin typeface="Courier New"/>
                <a:cs typeface="Courier New"/>
              </a:rPr>
              <a:t>%}'</a:t>
            </a:r>
            <a:r>
              <a:rPr sz="1400" spc="-5" dirty="0">
                <a:latin typeface="Courier New"/>
                <a:cs typeface="Courier New"/>
              </a:rPr>
              <a:t>, { </a:t>
            </a:r>
            <a:r>
              <a:rPr sz="1400" spc="-10" dirty="0">
                <a:latin typeface="Courier New"/>
                <a:cs typeface="Courier New"/>
              </a:rPr>
              <a:t>locals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foo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r>
              <a:rPr sz="1400" b="1" spc="8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393" rIns="0" bIns="0" rtlCol="0">
            <a:spAutoFit/>
          </a:bodyPr>
          <a:lstStyle/>
          <a:p>
            <a:pPr marL="336550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15" baseline="1501" dirty="0"/>
              <a:t>Las </a:t>
            </a:r>
            <a:r>
              <a:rPr sz="2775" spc="-7" baseline="1501" dirty="0"/>
              <a:t>variables </a:t>
            </a:r>
            <a:r>
              <a:rPr sz="2775" spc="22" baseline="1501" dirty="0"/>
              <a:t>que </a:t>
            </a:r>
            <a:r>
              <a:rPr sz="2775" spc="-22" baseline="1501" dirty="0"/>
              <a:t>se </a:t>
            </a:r>
            <a:r>
              <a:rPr sz="2775" baseline="1501" dirty="0"/>
              <a:t>pasan </a:t>
            </a:r>
            <a:r>
              <a:rPr sz="2775" spc="-52" baseline="1501" dirty="0"/>
              <a:t>a </a:t>
            </a:r>
            <a:r>
              <a:rPr sz="2775" spc="-15" baseline="1501" dirty="0"/>
              <a:t>las </a:t>
            </a:r>
            <a:r>
              <a:rPr sz="2775" spc="15" baseline="1501" dirty="0"/>
              <a:t>plantillas </a:t>
            </a:r>
            <a:r>
              <a:rPr sz="2775" spc="-22" baseline="1501" dirty="0"/>
              <a:t>se </a:t>
            </a:r>
            <a:r>
              <a:rPr sz="2775" spc="22" baseline="1501" dirty="0"/>
              <a:t>pueden </a:t>
            </a:r>
            <a:r>
              <a:rPr sz="2775" spc="30" baseline="1501" dirty="0"/>
              <a:t>imprimir </a:t>
            </a:r>
            <a:r>
              <a:rPr sz="2775" spc="15" baseline="1501" dirty="0"/>
              <a:t>utilizando  </a:t>
            </a:r>
            <a:r>
              <a:rPr sz="1850" spc="-15" dirty="0"/>
              <a:t>el </a:t>
            </a:r>
            <a:r>
              <a:rPr sz="1850" dirty="0"/>
              <a:t>. </a:t>
            </a:r>
            <a:r>
              <a:rPr sz="1850" spc="35" dirty="0"/>
              <a:t>o </a:t>
            </a:r>
            <a:r>
              <a:rPr sz="1850" spc="-15" dirty="0"/>
              <a:t>la </a:t>
            </a:r>
            <a:r>
              <a:rPr sz="1850" spc="-5" dirty="0"/>
              <a:t>variable entre </a:t>
            </a:r>
            <a:r>
              <a:rPr sz="1850" spc="15" dirty="0"/>
              <a:t>corchetes</a:t>
            </a:r>
            <a:endParaRPr sz="1850"/>
          </a:p>
          <a:p>
            <a:pPr marL="76835">
              <a:lnSpc>
                <a:spcPct val="100000"/>
              </a:lnSpc>
              <a:spcBef>
                <a:spcPts val="35"/>
              </a:spcBef>
            </a:pPr>
            <a:endParaRPr sz="2450"/>
          </a:p>
          <a:p>
            <a:pPr marL="2878455">
              <a:lnSpc>
                <a:spcPct val="100000"/>
              </a:lnSpc>
              <a:spcBef>
                <a:spcPts val="5"/>
              </a:spcBef>
            </a:pPr>
            <a:r>
              <a:rPr sz="1550" spc="-5" dirty="0">
                <a:latin typeface="Courier New"/>
                <a:cs typeface="Courier New"/>
              </a:rPr>
              <a:t>{{ foo.bar</a:t>
            </a:r>
            <a:r>
              <a:rPr sz="1550" spc="-1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}}</a:t>
            </a:r>
            <a:endParaRPr sz="1550">
              <a:latin typeface="Courier New"/>
              <a:cs typeface="Courier New"/>
            </a:endParaRPr>
          </a:p>
          <a:p>
            <a:pPr marL="2878455">
              <a:lnSpc>
                <a:spcPct val="100000"/>
              </a:lnSpc>
            </a:pP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// es equivalente</a:t>
            </a:r>
            <a:r>
              <a:rPr sz="1550" i="1" spc="-1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550" i="1" dirty="0">
                <a:solidFill>
                  <a:srgbClr val="4E9192"/>
                </a:solidFill>
                <a:latin typeface="Courier New"/>
                <a:cs typeface="Courier New"/>
              </a:rPr>
              <a:t>a</a:t>
            </a:r>
            <a:endParaRPr sz="1550">
              <a:latin typeface="Courier New"/>
              <a:cs typeface="Courier New"/>
            </a:endParaRPr>
          </a:p>
          <a:p>
            <a:pPr marL="2878455">
              <a:lnSpc>
                <a:spcPct val="100000"/>
              </a:lnSpc>
            </a:pPr>
            <a:r>
              <a:rPr sz="1550" spc="-5" dirty="0">
                <a:latin typeface="Courier New"/>
                <a:cs typeface="Courier New"/>
              </a:rPr>
              <a:t>{{ foo[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'bar'</a:t>
            </a:r>
            <a:r>
              <a:rPr sz="1550" spc="-5" dirty="0">
                <a:latin typeface="Courier New"/>
                <a:cs typeface="Courier New"/>
              </a:rPr>
              <a:t>]</a:t>
            </a:r>
            <a:r>
              <a:rPr sz="1550" spc="-1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}}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4424" y="5124446"/>
            <a:ext cx="30956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Courier New"/>
                <a:cs typeface="Courier New"/>
              </a:rPr>
              <a:t>{{ foo.chicken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-</a:t>
            </a:r>
            <a:r>
              <a:rPr sz="1550" spc="-5" dirty="0">
                <a:latin typeface="Courier New"/>
                <a:cs typeface="Courier New"/>
              </a:rPr>
              <a:t>tacos</a:t>
            </a:r>
            <a:r>
              <a:rPr sz="1550" spc="-40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}}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spc="-5" dirty="0">
                <a:latin typeface="Courier New"/>
                <a:cs typeface="Courier New"/>
              </a:rPr>
              <a:t>{{ foo[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'chicken-tacos'</a:t>
            </a:r>
            <a:r>
              <a:rPr sz="1550" spc="-5" dirty="0">
                <a:latin typeface="Courier New"/>
                <a:cs typeface="Courier New"/>
              </a:rPr>
              <a:t>]</a:t>
            </a:r>
            <a:r>
              <a:rPr sz="1550" spc="-80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}}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617" y="5124446"/>
            <a:ext cx="9702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Courier New"/>
                <a:cs typeface="Courier New"/>
              </a:rPr>
              <a:t>Erróneo  Correcto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66" y="3902163"/>
            <a:ext cx="21545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776605" algn="l"/>
                <a:tab pos="1961514" algn="l"/>
              </a:tabLst>
            </a:pPr>
            <a:r>
              <a:rPr sz="2775" spc="-15" baseline="1501" dirty="0">
                <a:latin typeface="Arial"/>
                <a:cs typeface="Arial"/>
              </a:rPr>
              <a:t>Sin	</a:t>
            </a:r>
            <a:r>
              <a:rPr sz="2775" spc="15" baseline="1501" dirty="0">
                <a:latin typeface="Arial"/>
                <a:cs typeface="Arial"/>
              </a:rPr>
              <a:t>emba</a:t>
            </a:r>
            <a:r>
              <a:rPr sz="2775" spc="-75" baseline="1501" dirty="0">
                <a:latin typeface="Arial"/>
                <a:cs typeface="Arial"/>
              </a:rPr>
              <a:t>r</a:t>
            </a:r>
            <a:r>
              <a:rPr sz="2775" spc="37" baseline="1501" dirty="0">
                <a:latin typeface="Arial"/>
                <a:cs typeface="Arial"/>
              </a:rPr>
              <a:t>go,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22" baseline="1501" dirty="0">
                <a:latin typeface="Arial"/>
                <a:cs typeface="Arial"/>
              </a:rPr>
              <a:t>el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8155" y="3898139"/>
            <a:ext cx="434975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3110" algn="l"/>
                <a:tab pos="1200150" algn="l"/>
                <a:tab pos="2294890" algn="l"/>
                <a:tab pos="3040380" algn="l"/>
                <a:tab pos="3517900" algn="l"/>
              </a:tabLst>
            </a:pPr>
            <a:r>
              <a:rPr sz="1850" spc="10" dirty="0">
                <a:latin typeface="Arial"/>
                <a:cs typeface="Arial"/>
              </a:rPr>
              <a:t>estilo	</a:t>
            </a:r>
            <a:r>
              <a:rPr sz="1850" spc="20" dirty="0">
                <a:latin typeface="Arial"/>
                <a:cs typeface="Arial"/>
              </a:rPr>
              <a:t>de	</a:t>
            </a:r>
            <a:r>
              <a:rPr sz="1850" spc="25" dirty="0">
                <a:latin typeface="Arial"/>
                <a:cs typeface="Arial"/>
              </a:rPr>
              <a:t>notación	</a:t>
            </a:r>
            <a:r>
              <a:rPr sz="1850" dirty="0">
                <a:latin typeface="Arial"/>
                <a:cs typeface="Arial"/>
              </a:rPr>
              <a:t>sigue	</a:t>
            </a:r>
            <a:r>
              <a:rPr sz="1850" spc="-10" dirty="0">
                <a:latin typeface="Arial"/>
                <a:cs typeface="Arial"/>
              </a:rPr>
              <a:t>las	</a:t>
            </a:r>
            <a:r>
              <a:rPr sz="1850" spc="10" dirty="0">
                <a:latin typeface="Arial"/>
                <a:cs typeface="Arial"/>
              </a:rPr>
              <a:t>mismas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175" y="4183476"/>
            <a:ext cx="7106284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63345" algn="l"/>
                <a:tab pos="1734185" algn="l"/>
                <a:tab pos="2289175" algn="l"/>
                <a:tab pos="3005455" algn="l"/>
                <a:tab pos="3910329" algn="l"/>
                <a:tab pos="5182235" algn="l"/>
                <a:tab pos="5614670" algn="l"/>
              </a:tabLst>
            </a:pPr>
            <a:r>
              <a:rPr sz="1850" spc="15" dirty="0">
                <a:latin typeface="Arial"/>
                <a:cs typeface="Arial"/>
              </a:rPr>
              <a:t>JavaScript.	</a:t>
            </a:r>
            <a:r>
              <a:rPr sz="1850" spc="-15" dirty="0">
                <a:latin typeface="Arial"/>
                <a:cs typeface="Arial"/>
              </a:rPr>
              <a:t>Si	</a:t>
            </a:r>
            <a:r>
              <a:rPr sz="1850" spc="-10" dirty="0">
                <a:latin typeface="Arial"/>
                <a:cs typeface="Arial"/>
              </a:rPr>
              <a:t>una	</a:t>
            </a:r>
            <a:r>
              <a:rPr sz="1850" dirty="0">
                <a:latin typeface="Arial"/>
                <a:cs typeface="Arial"/>
              </a:rPr>
              <a:t>clave	</a:t>
            </a:r>
            <a:r>
              <a:rPr sz="1850" spc="5" dirty="0">
                <a:latin typeface="Arial"/>
                <a:cs typeface="Arial"/>
              </a:rPr>
              <a:t>incluye	caracteres	</a:t>
            </a:r>
            <a:r>
              <a:rPr sz="1850" spc="20" dirty="0">
                <a:latin typeface="Arial"/>
                <a:cs typeface="Arial"/>
              </a:rPr>
              <a:t>no	</a:t>
            </a:r>
            <a:r>
              <a:rPr sz="1850" spc="5" dirty="0">
                <a:latin typeface="Arial"/>
                <a:cs typeface="Arial"/>
              </a:rPr>
              <a:t>alfanuméricos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3010" y="3898139"/>
            <a:ext cx="1238250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  <a:tabLst>
                <a:tab pos="814069" algn="l"/>
              </a:tabLst>
            </a:pPr>
            <a:r>
              <a:rPr sz="1850" spc="-35" dirty="0">
                <a:latin typeface="Arial"/>
                <a:cs typeface="Arial"/>
              </a:rPr>
              <a:t>r</a:t>
            </a:r>
            <a:r>
              <a:rPr sz="1850" spc="-5" dirty="0">
                <a:latin typeface="Arial"/>
                <a:cs typeface="Arial"/>
              </a:rPr>
              <a:t>eglas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5" dirty="0">
                <a:latin typeface="Arial"/>
                <a:cs typeface="Arial"/>
              </a:rPr>
              <a:t>que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850" spc="20" dirty="0">
                <a:latin typeface="Arial"/>
                <a:cs typeface="Arial"/>
              </a:rPr>
              <a:t>debe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6175" y="4468813"/>
            <a:ext cx="438213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5" dirty="0">
                <a:latin typeface="Arial"/>
                <a:cs typeface="Arial"/>
              </a:rPr>
              <a:t>acceder </a:t>
            </a:r>
            <a:r>
              <a:rPr sz="1850" spc="10" dirty="0">
                <a:latin typeface="Arial"/>
                <a:cs typeface="Arial"/>
              </a:rPr>
              <a:t>mediante </a:t>
            </a:r>
            <a:r>
              <a:rPr sz="1850" spc="15" dirty="0">
                <a:latin typeface="Arial"/>
                <a:cs typeface="Arial"/>
              </a:rPr>
              <a:t>corchetes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8966" y="6152484"/>
            <a:ext cx="7760334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-7" baseline="1501" dirty="0">
                <a:latin typeface="Arial"/>
                <a:cs typeface="Arial"/>
              </a:rPr>
              <a:t>variable </a:t>
            </a: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baseline="1501" dirty="0">
                <a:latin typeface="Arial"/>
                <a:cs typeface="Arial"/>
              </a:rPr>
              <a:t>está </a:t>
            </a:r>
            <a:r>
              <a:rPr sz="2775" spc="-7" baseline="1501" dirty="0">
                <a:latin typeface="Arial"/>
                <a:cs typeface="Arial"/>
              </a:rPr>
              <a:t>de</a:t>
            </a:r>
            <a:r>
              <a:rPr sz="2775" spc="-7" baseline="1501" dirty="0">
                <a:latin typeface="Trebuchet MS"/>
                <a:cs typeface="Trebuchet MS"/>
              </a:rPr>
              <a:t>ﬁ</a:t>
            </a:r>
            <a:r>
              <a:rPr sz="2775" spc="-7" baseline="1501" dirty="0">
                <a:latin typeface="Arial"/>
                <a:cs typeface="Arial"/>
              </a:rPr>
              <a:t>nidas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plantilla mostrará: </a:t>
            </a:r>
            <a:r>
              <a:rPr sz="2775" baseline="1501" dirty="0">
                <a:latin typeface="Courier New"/>
                <a:cs typeface="Courier New"/>
              </a:rPr>
              <a:t>0</a:t>
            </a:r>
            <a:r>
              <a:rPr sz="2775" baseline="1501" dirty="0">
                <a:latin typeface="Arial"/>
                <a:cs typeface="Arial"/>
              </a:rPr>
              <a:t>, </a:t>
            </a:r>
            <a:r>
              <a:rPr sz="2775" baseline="1501" dirty="0">
                <a:latin typeface="Courier New"/>
                <a:cs typeface="Courier New"/>
              </a:rPr>
              <a:t>null</a:t>
            </a:r>
            <a:r>
              <a:rPr sz="2775" spc="-877" baseline="1501" dirty="0">
                <a:latin typeface="Courier New"/>
                <a:cs typeface="Courier New"/>
              </a:rPr>
              <a:t> </a:t>
            </a:r>
            <a:r>
              <a:rPr sz="2775" spc="52" baseline="1501" dirty="0">
                <a:latin typeface="Arial"/>
                <a:cs typeface="Arial"/>
              </a:rPr>
              <a:t>o </a:t>
            </a:r>
            <a:r>
              <a:rPr sz="2775" baseline="1501" dirty="0">
                <a:latin typeface="Courier New"/>
                <a:cs typeface="Courier New"/>
              </a:rPr>
              <a:t>false</a:t>
            </a:r>
            <a:endParaRPr sz="2775" baseline="150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744824"/>
            <a:ext cx="8150859" cy="4933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111125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-7" baseline="1501" dirty="0">
                <a:latin typeface="Trebuchet MS"/>
                <a:cs typeface="Trebuchet MS"/>
              </a:rPr>
              <a:t>ﬁ</a:t>
            </a:r>
            <a:r>
              <a:rPr sz="2775" spc="-7" baseline="1501" dirty="0">
                <a:latin typeface="Arial"/>
                <a:cs typeface="Arial"/>
              </a:rPr>
              <a:t>ltros </a:t>
            </a:r>
            <a:r>
              <a:rPr sz="2775" spc="22" baseline="1501" dirty="0">
                <a:latin typeface="Arial"/>
                <a:cs typeface="Arial"/>
              </a:rPr>
              <a:t>son estructuras que pueden </a:t>
            </a:r>
            <a:r>
              <a:rPr sz="2775" spc="15" baseline="1501" dirty="0">
                <a:latin typeface="Arial"/>
                <a:cs typeface="Arial"/>
              </a:rPr>
              <a:t>modi</a:t>
            </a:r>
            <a:r>
              <a:rPr sz="2775" spc="15" baseline="1501" dirty="0">
                <a:latin typeface="Trebuchet MS"/>
                <a:cs typeface="Trebuchet MS"/>
              </a:rPr>
              <a:t>ﬁ</a:t>
            </a:r>
            <a:r>
              <a:rPr sz="2775" spc="15" baseline="1501" dirty="0">
                <a:latin typeface="Arial"/>
                <a:cs typeface="Arial"/>
              </a:rPr>
              <a:t>car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baseline="1501" dirty="0">
                <a:latin typeface="Arial"/>
                <a:cs typeface="Arial"/>
              </a:rPr>
              <a:t>valor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baseline="1501" dirty="0">
                <a:latin typeface="Arial"/>
                <a:cs typeface="Arial"/>
              </a:rPr>
              <a:t>variables,  </a:t>
            </a:r>
            <a:r>
              <a:rPr sz="1850" spc="35" dirty="0">
                <a:latin typeface="Arial"/>
                <a:cs typeface="Arial"/>
              </a:rPr>
              <a:t>por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ejemplo: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750">
              <a:latin typeface="Arial"/>
              <a:cs typeface="Arial"/>
            </a:endParaRPr>
          </a:p>
          <a:p>
            <a:pPr marL="1069340">
              <a:lnSpc>
                <a:spcPts val="1555"/>
              </a:lnSpc>
            </a:pPr>
            <a:r>
              <a:rPr sz="1300" spc="5" dirty="0">
                <a:latin typeface="Courier New"/>
                <a:cs typeface="Courier New"/>
              </a:rPr>
              <a:t>{{ name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|</a:t>
            </a:r>
            <a:r>
              <a:rPr sz="1300" spc="5" dirty="0">
                <a:latin typeface="Courier New"/>
                <a:cs typeface="Courier New"/>
              </a:rPr>
              <a:t>title }} was born on {{ birthday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|</a:t>
            </a:r>
            <a:r>
              <a:rPr sz="1300" spc="5" dirty="0">
                <a:latin typeface="Courier New"/>
                <a:cs typeface="Courier New"/>
              </a:rPr>
              <a:t>date(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'F jS, Y'</a:t>
            </a:r>
            <a:r>
              <a:rPr sz="1300" spc="5" dirty="0">
                <a:latin typeface="Courier New"/>
                <a:cs typeface="Courier New"/>
              </a:rPr>
              <a:t>)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}}</a:t>
            </a:r>
            <a:endParaRPr sz="1300">
              <a:latin typeface="Courier New"/>
              <a:cs typeface="Courier New"/>
            </a:endParaRPr>
          </a:p>
          <a:p>
            <a:pPr marL="1069340">
              <a:lnSpc>
                <a:spcPts val="1555"/>
              </a:lnSpc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 =&gt; Jane was born on July 6th,</a:t>
            </a:r>
            <a:r>
              <a:rPr sz="1300" i="1" spc="-1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1985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358140" marR="5080" lvl="1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358775" algn="l"/>
              </a:tabLst>
            </a:pP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-7" baseline="1501" dirty="0">
                <a:latin typeface="Arial"/>
                <a:cs typeface="Arial"/>
              </a:rPr>
              <a:t>variables </a:t>
            </a:r>
            <a:r>
              <a:rPr sz="2775" spc="22" baseline="1501" dirty="0">
                <a:latin typeface="Arial"/>
                <a:cs typeface="Arial"/>
              </a:rPr>
              <a:t>también pueden </a:t>
            </a:r>
            <a:r>
              <a:rPr sz="2775" spc="-15" baseline="1501" dirty="0">
                <a:latin typeface="Arial"/>
                <a:cs typeface="Arial"/>
              </a:rPr>
              <a:t>ser </a:t>
            </a:r>
            <a:r>
              <a:rPr sz="2775" spc="22" baseline="1501" dirty="0">
                <a:latin typeface="Arial"/>
                <a:cs typeface="Arial"/>
              </a:rPr>
              <a:t>funciones JavaScript. </a:t>
            </a:r>
            <a:r>
              <a:rPr sz="2775" spc="-75" baseline="1501" dirty="0">
                <a:latin typeface="Arial"/>
                <a:cs typeface="Arial"/>
              </a:rPr>
              <a:t>Es </a:t>
            </a:r>
            <a:r>
              <a:rPr sz="2775" spc="37" baseline="1501" dirty="0">
                <a:latin typeface="Arial"/>
                <a:cs typeface="Arial"/>
              </a:rPr>
              <a:t>importante  </a:t>
            </a:r>
            <a:r>
              <a:rPr sz="1850" dirty="0">
                <a:latin typeface="Arial"/>
                <a:cs typeface="Arial"/>
              </a:rPr>
              <a:t>tener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5" dirty="0">
                <a:latin typeface="Arial"/>
                <a:cs typeface="Arial"/>
              </a:rPr>
              <a:t>cuenta que los </a:t>
            </a:r>
            <a:r>
              <a:rPr sz="1850" spc="5" dirty="0">
                <a:latin typeface="Arial"/>
                <a:cs typeface="Arial"/>
              </a:rPr>
              <a:t>caracteres </a:t>
            </a:r>
            <a:r>
              <a:rPr sz="1850" dirty="0">
                <a:latin typeface="Arial"/>
                <a:cs typeface="Arial"/>
              </a:rPr>
              <a:t>especiales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escape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-15" dirty="0">
                <a:latin typeface="Arial"/>
                <a:cs typeface="Arial"/>
              </a:rPr>
              <a:t>se  </a:t>
            </a:r>
            <a:r>
              <a:rPr sz="1850" spc="10" dirty="0">
                <a:latin typeface="Arial"/>
                <a:cs typeface="Arial"/>
              </a:rPr>
              <a:t>mostrarán: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200">
              <a:latin typeface="Arial"/>
              <a:cs typeface="Arial"/>
            </a:endParaRPr>
          </a:p>
          <a:p>
            <a:pPr marL="316865" marR="398145">
              <a:lnSpc>
                <a:spcPts val="1550"/>
              </a:lnSpc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300" spc="5" dirty="0">
                <a:latin typeface="Courier New"/>
                <a:cs typeface="Courier New"/>
              </a:rPr>
              <a:t>locals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spc="5" dirty="0">
                <a:latin typeface="Courier New"/>
                <a:cs typeface="Courier New"/>
              </a:rPr>
              <a:t>mystuff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mystuff()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'&lt;p&gt;Things!&lt;/p&gt;'</a:t>
            </a:r>
            <a:r>
              <a:rPr sz="1300" spc="5" dirty="0">
                <a:latin typeface="Courier New"/>
                <a:cs typeface="Courier New"/>
              </a:rPr>
              <a:t>; </a:t>
            </a:r>
            <a:r>
              <a:rPr sz="1300" spc="10" dirty="0">
                <a:latin typeface="Courier New"/>
                <a:cs typeface="Courier New"/>
              </a:rPr>
              <a:t>} </a:t>
            </a:r>
            <a:r>
              <a:rPr sz="1300" spc="5" dirty="0">
                <a:latin typeface="Courier New"/>
                <a:cs typeface="Courier New"/>
              </a:rPr>
              <a:t>};  swig.render(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'{{ mystuff() }}'</a:t>
            </a:r>
            <a:r>
              <a:rPr sz="1300" spc="5" dirty="0">
                <a:latin typeface="Courier New"/>
                <a:cs typeface="Courier New"/>
              </a:rPr>
              <a:t>,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spc="5" dirty="0">
                <a:latin typeface="Courier New"/>
                <a:cs typeface="Courier New"/>
              </a:rPr>
              <a:t>locals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300" spc="5" dirty="0">
                <a:latin typeface="Courier New"/>
                <a:cs typeface="Courier New"/>
              </a:rPr>
              <a:t>locals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});</a:t>
            </a:r>
            <a:endParaRPr sz="1300">
              <a:latin typeface="Courier New"/>
              <a:cs typeface="Courier New"/>
            </a:endParaRPr>
          </a:p>
          <a:p>
            <a:pPr marL="316865">
              <a:lnSpc>
                <a:spcPts val="1500"/>
              </a:lnSpc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 =&gt;</a:t>
            </a:r>
            <a:r>
              <a:rPr sz="1300" i="1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&lt;p&gt;Things!&lt;/p&gt;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ourier New"/>
              <a:cs typeface="Courier New"/>
            </a:endParaRPr>
          </a:p>
          <a:p>
            <a:pPr marL="358140" lvl="1" indent="-248285">
              <a:lnSpc>
                <a:spcPts val="2220"/>
              </a:lnSpc>
              <a:buFont typeface="Verdana"/>
              <a:buChar char="•"/>
              <a:tabLst>
                <a:tab pos="358775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7" baseline="1501" dirty="0">
                <a:latin typeface="Arial"/>
                <a:cs typeface="Arial"/>
              </a:rPr>
              <a:t>queremos </a:t>
            </a:r>
            <a:r>
              <a:rPr sz="2775" spc="15" baseline="1501" dirty="0">
                <a:latin typeface="Arial"/>
                <a:cs typeface="Arial"/>
              </a:rPr>
              <a:t>explícitamente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baseline="1501" dirty="0">
                <a:latin typeface="Arial"/>
                <a:cs typeface="Arial"/>
              </a:rPr>
              <a:t>muestren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37" baseline="1501" dirty="0">
                <a:latin typeface="Arial"/>
                <a:cs typeface="Arial"/>
              </a:rPr>
              <a:t>debemos </a:t>
            </a:r>
            <a:r>
              <a:rPr sz="2775" baseline="1501" dirty="0">
                <a:latin typeface="Arial"/>
                <a:cs typeface="Arial"/>
              </a:rPr>
              <a:t>hacer </a:t>
            </a:r>
            <a:r>
              <a:rPr sz="2775" spc="52" baseline="1501" dirty="0">
                <a:latin typeface="Arial"/>
                <a:cs typeface="Arial"/>
              </a:rPr>
              <a:t>con</a:t>
            </a:r>
            <a:r>
              <a:rPr sz="2775" spc="382" baseline="1501" dirty="0">
                <a:latin typeface="Arial"/>
                <a:cs typeface="Arial"/>
              </a:rPr>
              <a:t> </a:t>
            </a:r>
            <a:r>
              <a:rPr sz="2775" spc="-22" baseline="1501" dirty="0">
                <a:latin typeface="Arial"/>
                <a:cs typeface="Arial"/>
              </a:rPr>
              <a:t>el</a:t>
            </a:r>
            <a:endParaRPr sz="2775" baseline="1501">
              <a:latin typeface="Arial"/>
              <a:cs typeface="Arial"/>
            </a:endParaRPr>
          </a:p>
          <a:p>
            <a:pPr marL="358140">
              <a:lnSpc>
                <a:spcPts val="2220"/>
              </a:lnSpc>
            </a:pPr>
            <a:r>
              <a:rPr sz="1850" spc="-10" dirty="0">
                <a:latin typeface="Trebuchet MS"/>
                <a:cs typeface="Trebuchet MS"/>
              </a:rPr>
              <a:t>ﬁ</a:t>
            </a:r>
            <a:r>
              <a:rPr sz="1850" spc="-10" dirty="0">
                <a:latin typeface="Arial"/>
                <a:cs typeface="Arial"/>
              </a:rPr>
              <a:t>ltro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scape</a:t>
            </a:r>
            <a:r>
              <a:rPr sz="1850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2191385">
              <a:lnSpc>
                <a:spcPct val="100000"/>
              </a:lnSpc>
              <a:spcBef>
                <a:spcPts val="130"/>
              </a:spcBef>
            </a:pPr>
            <a:r>
              <a:rPr sz="1550" spc="-5" dirty="0">
                <a:latin typeface="Courier New"/>
                <a:cs typeface="Courier New"/>
              </a:rPr>
              <a:t>{{ mystuff()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|</a:t>
            </a:r>
            <a:r>
              <a:rPr sz="1550" spc="-5" dirty="0">
                <a:latin typeface="Courier New"/>
                <a:cs typeface="Courier New"/>
              </a:rPr>
              <a:t>escape</a:t>
            </a:r>
            <a:r>
              <a:rPr sz="1550" spc="-1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}}</a:t>
            </a:r>
            <a:endParaRPr sz="1550">
              <a:latin typeface="Courier New"/>
              <a:cs typeface="Courier New"/>
            </a:endParaRPr>
          </a:p>
          <a:p>
            <a:pPr marL="2191385">
              <a:lnSpc>
                <a:spcPct val="100000"/>
              </a:lnSpc>
            </a:pP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// =&gt;</a:t>
            </a:r>
            <a:r>
              <a:rPr sz="1550" i="1" spc="-1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&amp;lt;p&amp;gt;Things&amp;lt;/p&amp;gt;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597237"/>
            <a:ext cx="8099425" cy="525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2069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Swig </a:t>
            </a:r>
            <a:r>
              <a:rPr sz="2775" spc="7" baseline="1501" dirty="0">
                <a:latin typeface="Arial"/>
                <a:cs typeface="Arial"/>
              </a:rPr>
              <a:t>incluye </a:t>
            </a:r>
            <a:r>
              <a:rPr sz="2775" spc="30" baseline="1501" dirty="0">
                <a:latin typeface="Arial"/>
                <a:cs typeface="Arial"/>
              </a:rPr>
              <a:t>bloques </a:t>
            </a:r>
            <a:r>
              <a:rPr sz="2775" spc="7" baseline="1501" dirty="0">
                <a:latin typeface="Arial"/>
                <a:cs typeface="Arial"/>
              </a:rPr>
              <a:t>operacionales, </a:t>
            </a:r>
            <a:r>
              <a:rPr sz="2775" spc="15" baseline="1501" dirty="0">
                <a:latin typeface="Arial"/>
                <a:cs typeface="Arial"/>
              </a:rPr>
              <a:t>llamados etiquetas,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baseline="1501" dirty="0">
                <a:latin typeface="Arial"/>
                <a:cs typeface="Arial"/>
              </a:rPr>
              <a:t>ayudan </a:t>
            </a:r>
            <a:r>
              <a:rPr sz="2775" spc="-52" baseline="1501" dirty="0">
                <a:latin typeface="Arial"/>
                <a:cs typeface="Arial"/>
              </a:rPr>
              <a:t>a  </a:t>
            </a:r>
            <a:r>
              <a:rPr sz="1850" spc="15" dirty="0">
                <a:latin typeface="Arial"/>
                <a:cs typeface="Arial"/>
              </a:rPr>
              <a:t>mostrar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5" dirty="0">
                <a:latin typeface="Arial"/>
                <a:cs typeface="Arial"/>
              </a:rPr>
              <a:t>lista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variables.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5" dirty="0">
                <a:latin typeface="Arial"/>
                <a:cs typeface="Arial"/>
              </a:rPr>
              <a:t>etiquetas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10" dirty="0">
                <a:latin typeface="Arial"/>
                <a:cs typeface="Arial"/>
              </a:rPr>
              <a:t>escriben </a:t>
            </a:r>
            <a:r>
              <a:rPr sz="1850" spc="15" dirty="0">
                <a:latin typeface="Arial"/>
                <a:cs typeface="Arial"/>
              </a:rPr>
              <a:t>usando </a:t>
            </a:r>
            <a:r>
              <a:rPr sz="1850" dirty="0">
                <a:latin typeface="Courier New"/>
                <a:cs typeface="Courier New"/>
              </a:rPr>
              <a:t>{%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%}</a:t>
            </a:r>
            <a:r>
              <a:rPr sz="1850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2173605">
              <a:lnSpc>
                <a:spcPct val="100000"/>
              </a:lnSpc>
              <a:spcBef>
                <a:spcPts val="1230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300" spc="5" dirty="0">
                <a:latin typeface="Courier New"/>
                <a:cs typeface="Courier New"/>
              </a:rPr>
              <a:t>foo 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5" dirty="0">
                <a:latin typeface="Courier New"/>
                <a:cs typeface="Courier New"/>
              </a:rPr>
              <a:t>}bar{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endif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urier New"/>
              <a:cs typeface="Courier New"/>
            </a:endParaRPr>
          </a:p>
          <a:p>
            <a:pPr marL="2173605" marR="2305050">
              <a:lnSpc>
                <a:spcPts val="1550"/>
              </a:lnSpc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 Crea una lista de personas si hay  elementos en la lista de</a:t>
            </a:r>
            <a:r>
              <a:rPr sz="1300" i="1" spc="-4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personas</a:t>
            </a:r>
            <a:endParaRPr sz="1300">
              <a:latin typeface="Courier New"/>
              <a:cs typeface="Courier New"/>
            </a:endParaRPr>
          </a:p>
          <a:p>
            <a:pPr marL="2173605">
              <a:lnSpc>
                <a:spcPts val="1495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for </a:t>
            </a:r>
            <a:r>
              <a:rPr sz="1300" spc="5" dirty="0">
                <a:latin typeface="Courier New"/>
                <a:cs typeface="Courier New"/>
              </a:rPr>
              <a:t>person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in </a:t>
            </a:r>
            <a:r>
              <a:rPr sz="1300" spc="5" dirty="0">
                <a:latin typeface="Courier New"/>
                <a:cs typeface="Courier New"/>
              </a:rPr>
              <a:t>people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2374265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300" spc="5" dirty="0">
                <a:latin typeface="Courier New"/>
                <a:cs typeface="Courier New"/>
              </a:rPr>
              <a:t>loop.first 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5" dirty="0">
                <a:latin typeface="Courier New"/>
                <a:cs typeface="Courier New"/>
              </a:rPr>
              <a:t>}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ol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300" spc="5" dirty="0">
                <a:latin typeface="Courier New"/>
                <a:cs typeface="Courier New"/>
              </a:rPr>
              <a:t>{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endif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2374265">
              <a:lnSpc>
                <a:spcPts val="1550"/>
              </a:lnSpc>
            </a:pP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li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300" spc="5" dirty="0">
                <a:latin typeface="Courier New"/>
                <a:cs typeface="Courier New"/>
              </a:rPr>
              <a:t>{{ person.name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}}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/li&gt;</a:t>
            </a:r>
            <a:endParaRPr sz="1300">
              <a:latin typeface="Courier New"/>
              <a:cs typeface="Courier New"/>
            </a:endParaRPr>
          </a:p>
          <a:p>
            <a:pPr marL="2374265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300" spc="5" dirty="0">
                <a:latin typeface="Courier New"/>
                <a:cs typeface="Courier New"/>
              </a:rPr>
              <a:t>loop.last 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5" dirty="0">
                <a:latin typeface="Courier New"/>
                <a:cs typeface="Courier New"/>
              </a:rPr>
              <a:t>}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/ol&gt;{% endif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%}</a:t>
            </a:r>
            <a:endParaRPr sz="1300">
              <a:latin typeface="Courier New"/>
              <a:cs typeface="Courier New"/>
            </a:endParaRPr>
          </a:p>
          <a:p>
            <a:pPr marL="2173605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endfor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58140" marR="5080" lvl="1" indent="-247650">
              <a:lnSpc>
                <a:spcPct val="101200"/>
              </a:lnSpc>
              <a:spcBef>
                <a:spcPts val="5"/>
              </a:spcBef>
              <a:buFont typeface="Verdana"/>
              <a:buChar char="•"/>
              <a:tabLst>
                <a:tab pos="358775" algn="l"/>
              </a:tabLst>
            </a:pP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etiquetas </a:t>
            </a:r>
            <a:r>
              <a:rPr sz="2775" baseline="1501" dirty="0">
                <a:latin typeface="Courier New"/>
                <a:cs typeface="Courier New"/>
              </a:rPr>
              <a:t>end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-7" baseline="1501" dirty="0">
                <a:latin typeface="Arial"/>
                <a:cs typeface="Arial"/>
              </a:rPr>
              <a:t>usan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-37" baseline="1501" dirty="0">
                <a:latin typeface="Trebuchet MS"/>
                <a:cs typeface="Trebuchet MS"/>
              </a:rPr>
              <a:t>ﬁ</a:t>
            </a:r>
            <a:r>
              <a:rPr sz="2775" spc="-37" baseline="1501" dirty="0">
                <a:latin typeface="Arial"/>
                <a:cs typeface="Arial"/>
              </a:rPr>
              <a:t>nalizar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37" baseline="1501" dirty="0">
                <a:latin typeface="Arial"/>
                <a:cs typeface="Arial"/>
              </a:rPr>
              <a:t>bloque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-15" baseline="1501" dirty="0">
                <a:latin typeface="Arial"/>
                <a:cs typeface="Arial"/>
              </a:rPr>
              <a:t>les </a:t>
            </a:r>
            <a:r>
              <a:rPr sz="2775" spc="22" baseline="1501" dirty="0">
                <a:latin typeface="Arial"/>
                <a:cs typeface="Arial"/>
              </a:rPr>
              <a:t>puede </a:t>
            </a:r>
            <a:r>
              <a:rPr sz="2775" baseline="1501" dirty="0">
                <a:latin typeface="Arial"/>
                <a:cs typeface="Arial"/>
              </a:rPr>
              <a:t>añadir 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35" dirty="0">
                <a:latin typeface="Arial"/>
                <a:cs typeface="Arial"/>
              </a:rPr>
              <a:t>texto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será </a:t>
            </a:r>
            <a:r>
              <a:rPr sz="1850" spc="15" dirty="0">
                <a:latin typeface="Arial"/>
                <a:cs typeface="Arial"/>
              </a:rPr>
              <a:t>ignorado, </a:t>
            </a:r>
            <a:r>
              <a:rPr sz="1850" spc="10" dirty="0">
                <a:latin typeface="Arial"/>
                <a:cs typeface="Arial"/>
              </a:rPr>
              <a:t>pero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5" dirty="0">
                <a:latin typeface="Arial"/>
                <a:cs typeface="Arial"/>
              </a:rPr>
              <a:t>ayudará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5" dirty="0">
                <a:latin typeface="Arial"/>
                <a:cs typeface="Arial"/>
              </a:rPr>
              <a:t>entender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35" dirty="0">
                <a:latin typeface="Arial"/>
                <a:cs typeface="Arial"/>
              </a:rPr>
              <a:t>código:</a:t>
            </a:r>
            <a:endParaRPr sz="1850">
              <a:latin typeface="Arial"/>
              <a:cs typeface="Arial"/>
            </a:endParaRPr>
          </a:p>
          <a:p>
            <a:pPr marR="2137410" algn="ctr">
              <a:lnSpc>
                <a:spcPts val="1555"/>
              </a:lnSpc>
              <a:spcBef>
                <a:spcPts val="1515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block tacos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2940685" algn="ctr">
              <a:lnSpc>
                <a:spcPts val="1550"/>
              </a:lnSpc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//...</a:t>
            </a:r>
            <a:endParaRPr sz="1300">
              <a:latin typeface="Courier New"/>
              <a:cs typeface="Courier New"/>
            </a:endParaRPr>
          </a:p>
          <a:p>
            <a:pPr marR="1836420" algn="ctr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endblock tacos</a:t>
            </a:r>
            <a:r>
              <a:rPr sz="1300" spc="-8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1836420" algn="ctr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block burritos</a:t>
            </a:r>
            <a:r>
              <a:rPr sz="1300" spc="-8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2237740" algn="ctr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300" spc="5" dirty="0">
                <a:latin typeface="Courier New"/>
                <a:cs typeface="Courier New"/>
              </a:rPr>
              <a:t>foo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2438400" algn="ctr">
              <a:lnSpc>
                <a:spcPts val="1550"/>
              </a:lnSpc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</a:t>
            </a:r>
            <a:r>
              <a:rPr sz="1300" i="1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...</a:t>
            </a:r>
            <a:endParaRPr sz="1300">
              <a:latin typeface="Courier New"/>
              <a:cs typeface="Courier New"/>
            </a:endParaRPr>
          </a:p>
          <a:p>
            <a:pPr marL="163195" algn="ctr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endif comprueba si foo 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==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r>
              <a:rPr sz="1300" b="1" spc="1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1534795" algn="ctr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endblock burritos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892412"/>
            <a:ext cx="8052434" cy="452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etiquetas </a:t>
            </a:r>
            <a:r>
              <a:rPr sz="2775" spc="30" baseline="1501" dirty="0">
                <a:latin typeface="Arial"/>
                <a:cs typeface="Arial"/>
              </a:rPr>
              <a:t>de comentarios </a:t>
            </a:r>
            <a:r>
              <a:rPr sz="2775" spc="22" baseline="1501" dirty="0">
                <a:latin typeface="Arial"/>
                <a:cs typeface="Arial"/>
              </a:rPr>
              <a:t>son </a:t>
            </a:r>
            <a:r>
              <a:rPr sz="2775" spc="15" baseline="1501" dirty="0">
                <a:latin typeface="Arial"/>
                <a:cs typeface="Arial"/>
              </a:rPr>
              <a:t>ignoradas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15" baseline="1501" dirty="0">
                <a:latin typeface="Arial"/>
                <a:cs typeface="Arial"/>
              </a:rPr>
              <a:t>compilador. </a:t>
            </a:r>
            <a:r>
              <a:rPr sz="2775" spc="-44" baseline="1501" dirty="0">
                <a:latin typeface="Arial"/>
                <a:cs typeface="Arial"/>
              </a:rPr>
              <a:t>Se  </a:t>
            </a:r>
            <a:r>
              <a:rPr sz="1850" spc="-5" dirty="0">
                <a:latin typeface="Arial"/>
                <a:cs typeface="Arial"/>
              </a:rPr>
              <a:t>eliminan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10" dirty="0">
                <a:latin typeface="Arial"/>
                <a:cs typeface="Arial"/>
              </a:rPr>
              <a:t>renderiza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nadie,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10" dirty="0">
                <a:latin typeface="Arial"/>
                <a:cs typeface="Arial"/>
              </a:rPr>
              <a:t>tenga </a:t>
            </a:r>
            <a:r>
              <a:rPr sz="1850" spc="-15" dirty="0">
                <a:latin typeface="Arial"/>
                <a:cs typeface="Arial"/>
              </a:rPr>
              <a:t>el 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5" dirty="0">
                <a:latin typeface="Arial"/>
                <a:cs typeface="Arial"/>
              </a:rPr>
              <a:t>fuente, </a:t>
            </a:r>
            <a:r>
              <a:rPr sz="1850" spc="30" dirty="0">
                <a:latin typeface="Arial"/>
                <a:cs typeface="Arial"/>
              </a:rPr>
              <a:t>podrá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verlo: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050">
              <a:latin typeface="Arial"/>
              <a:cs typeface="Arial"/>
            </a:endParaRPr>
          </a:p>
          <a:p>
            <a:pPr marL="953769">
              <a:lnSpc>
                <a:spcPct val="100000"/>
              </a:lnSpc>
            </a:pPr>
            <a:r>
              <a:rPr sz="1450" spc="5" dirty="0">
                <a:latin typeface="Courier New"/>
                <a:cs typeface="Courier New"/>
              </a:rPr>
              <a:t>{#</a:t>
            </a:r>
            <a:endParaRPr sz="1450">
              <a:latin typeface="Courier New"/>
              <a:cs typeface="Courier New"/>
            </a:endParaRPr>
          </a:p>
          <a:p>
            <a:pPr marL="953769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latin typeface="Courier New"/>
                <a:cs typeface="Courier New"/>
              </a:rPr>
              <a:t>Esto </a:t>
            </a:r>
            <a:r>
              <a:rPr sz="1450" spc="10" dirty="0">
                <a:latin typeface="Courier New"/>
                <a:cs typeface="Courier New"/>
              </a:rPr>
              <a:t>es un </a:t>
            </a:r>
            <a:r>
              <a:rPr sz="1450" spc="5" dirty="0">
                <a:latin typeface="Courier New"/>
                <a:cs typeface="Courier New"/>
              </a:rPr>
              <a:t>comentario.</a:t>
            </a:r>
            <a:endParaRPr sz="1450">
              <a:latin typeface="Courier New"/>
              <a:cs typeface="Courier New"/>
            </a:endParaRPr>
          </a:p>
          <a:p>
            <a:pPr marL="953769" marR="1370330">
              <a:lnSpc>
                <a:spcPct val="102400"/>
              </a:lnSpc>
            </a:pPr>
            <a:r>
              <a:rPr sz="1450" spc="5" dirty="0">
                <a:latin typeface="Courier New"/>
                <a:cs typeface="Courier New"/>
              </a:rPr>
              <a:t>Será completamente ignorado </a:t>
            </a:r>
            <a:r>
              <a:rPr sz="1450" spc="10" dirty="0">
                <a:latin typeface="Courier New"/>
                <a:cs typeface="Courier New"/>
              </a:rPr>
              <a:t>en </a:t>
            </a:r>
            <a:r>
              <a:rPr sz="1450" spc="5" dirty="0">
                <a:latin typeface="Courier New"/>
                <a:cs typeface="Courier New"/>
              </a:rPr>
              <a:t>tiempo </a:t>
            </a:r>
            <a:r>
              <a:rPr sz="1450" spc="10" dirty="0">
                <a:latin typeface="Courier New"/>
                <a:cs typeface="Courier New"/>
              </a:rPr>
              <a:t>de </a:t>
            </a:r>
            <a:r>
              <a:rPr sz="1450" spc="5" dirty="0">
                <a:latin typeface="Courier New"/>
                <a:cs typeface="Courier New"/>
              </a:rPr>
              <a:t>ejecución.  #}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8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Todos </a:t>
            </a:r>
            <a:r>
              <a:rPr sz="2775" spc="22" baseline="1501" dirty="0">
                <a:latin typeface="Arial"/>
                <a:cs typeface="Arial"/>
              </a:rPr>
              <a:t>los espacios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37" baseline="1501" dirty="0">
                <a:latin typeface="Arial"/>
                <a:cs typeface="Arial"/>
              </a:rPr>
              <a:t>blanco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15" baseline="1501" dirty="0">
                <a:latin typeface="Arial"/>
                <a:cs typeface="Arial"/>
              </a:rPr>
              <a:t>plantillas acaban apareciendo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-15" baseline="1501" dirty="0">
                <a:latin typeface="Arial"/>
                <a:cs typeface="Arial"/>
              </a:rPr>
              <a:t>las  </a:t>
            </a:r>
            <a:r>
              <a:rPr sz="1850" spc="10" dirty="0">
                <a:latin typeface="Arial"/>
                <a:cs typeface="Arial"/>
              </a:rPr>
              <a:t>plantillas </a:t>
            </a:r>
            <a:r>
              <a:rPr sz="1850" spc="-25" dirty="0">
                <a:latin typeface="Trebuchet MS"/>
                <a:cs typeface="Trebuchet MS"/>
              </a:rPr>
              <a:t>ﬁ</a:t>
            </a:r>
            <a:r>
              <a:rPr sz="1850" spc="-25" dirty="0">
                <a:latin typeface="Arial"/>
                <a:cs typeface="Arial"/>
              </a:rPr>
              <a:t>nales,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-10" dirty="0">
                <a:latin typeface="Arial"/>
                <a:cs typeface="Arial"/>
              </a:rPr>
              <a:t>ser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25" dirty="0">
                <a:latin typeface="Arial"/>
                <a:cs typeface="Arial"/>
              </a:rPr>
              <a:t>impidamos. </a:t>
            </a:r>
            <a:r>
              <a:rPr sz="1850" spc="-25" dirty="0">
                <a:latin typeface="Arial"/>
                <a:cs typeface="Arial"/>
              </a:rPr>
              <a:t>Para </a:t>
            </a:r>
            <a:r>
              <a:rPr sz="1850" dirty="0">
                <a:latin typeface="Arial"/>
                <a:cs typeface="Arial"/>
              </a:rPr>
              <a:t>ello </a:t>
            </a:r>
            <a:r>
              <a:rPr sz="1850" spc="10" dirty="0">
                <a:latin typeface="Arial"/>
                <a:cs typeface="Arial"/>
              </a:rPr>
              <a:t>simplemente </a:t>
            </a:r>
            <a:r>
              <a:rPr sz="1850" spc="-10" dirty="0">
                <a:latin typeface="Arial"/>
                <a:cs typeface="Arial"/>
              </a:rPr>
              <a:t>hay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añadir </a:t>
            </a:r>
            <a:r>
              <a:rPr sz="1850" spc="5" dirty="0">
                <a:latin typeface="Courier New"/>
                <a:cs typeface="Courier New"/>
              </a:rPr>
              <a:t>-</a:t>
            </a:r>
            <a:r>
              <a:rPr sz="1850" spc="-700" dirty="0">
                <a:latin typeface="Courier New"/>
                <a:cs typeface="Courier New"/>
              </a:rPr>
              <a:t> </a:t>
            </a:r>
            <a:r>
              <a:rPr sz="1850" spc="-15" dirty="0">
                <a:latin typeface="Arial"/>
                <a:cs typeface="Arial"/>
              </a:rPr>
              <a:t>en la </a:t>
            </a:r>
            <a:r>
              <a:rPr sz="1850" spc="15" dirty="0">
                <a:latin typeface="Arial"/>
                <a:cs typeface="Arial"/>
              </a:rPr>
              <a:t>etiqueta del </a:t>
            </a:r>
            <a:r>
              <a:rPr sz="1850" spc="30" dirty="0">
                <a:latin typeface="Arial"/>
                <a:cs typeface="Arial"/>
              </a:rPr>
              <a:t>principio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-30" dirty="0">
                <a:latin typeface="Trebuchet MS"/>
                <a:cs typeface="Trebuchet MS"/>
              </a:rPr>
              <a:t>ﬁ</a:t>
            </a:r>
            <a:r>
              <a:rPr sz="1850" spc="-30" dirty="0">
                <a:latin typeface="Arial"/>
                <a:cs typeface="Arial"/>
              </a:rPr>
              <a:t>nal: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131695">
              <a:lnSpc>
                <a:spcPct val="100000"/>
              </a:lnSpc>
            </a:pP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//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seq </a:t>
            </a: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= 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[1, </a:t>
            </a: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2, 3, 4,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 5]</a:t>
            </a:r>
            <a:endParaRPr sz="1450">
              <a:latin typeface="Courier New"/>
              <a:cs typeface="Courier New"/>
            </a:endParaRPr>
          </a:p>
          <a:p>
            <a:pPr marL="2131695">
              <a:lnSpc>
                <a:spcPct val="100000"/>
              </a:lnSpc>
              <a:spcBef>
                <a:spcPts val="40"/>
              </a:spcBef>
            </a:pPr>
            <a:r>
              <a:rPr sz="1450" spc="10" dirty="0">
                <a:latin typeface="Courier New"/>
                <a:cs typeface="Courier New"/>
              </a:rPr>
              <a:t>{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for </a:t>
            </a:r>
            <a:r>
              <a:rPr sz="1450" spc="5" dirty="0">
                <a:latin typeface="Courier New"/>
                <a:cs typeface="Courier New"/>
              </a:rPr>
              <a:t>item </a:t>
            </a:r>
            <a:r>
              <a:rPr sz="1450" b="1" spc="10" dirty="0">
                <a:solidFill>
                  <a:srgbClr val="008F00"/>
                </a:solidFill>
                <a:latin typeface="Courier New"/>
                <a:cs typeface="Courier New"/>
              </a:rPr>
              <a:t>in </a:t>
            </a:r>
            <a:r>
              <a:rPr sz="1450" spc="5" dirty="0">
                <a:latin typeface="Courier New"/>
                <a:cs typeface="Courier New"/>
              </a:rPr>
              <a:t>seq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-%</a:t>
            </a:r>
            <a:r>
              <a:rPr sz="1450" spc="10" dirty="0">
                <a:latin typeface="Courier New"/>
                <a:cs typeface="Courier New"/>
              </a:rPr>
              <a:t>}{{ </a:t>
            </a:r>
            <a:r>
              <a:rPr sz="1450" spc="5" dirty="0">
                <a:latin typeface="Courier New"/>
                <a:cs typeface="Courier New"/>
              </a:rPr>
              <a:t>item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}}</a:t>
            </a:r>
            <a:endParaRPr sz="1450">
              <a:latin typeface="Courier New"/>
              <a:cs typeface="Courier New"/>
            </a:endParaRPr>
          </a:p>
          <a:p>
            <a:pPr marL="2131695">
              <a:lnSpc>
                <a:spcPct val="100000"/>
              </a:lnSpc>
              <a:spcBef>
                <a:spcPts val="45"/>
              </a:spcBef>
            </a:pPr>
            <a:r>
              <a:rPr sz="1450" spc="10" dirty="0">
                <a:latin typeface="Courier New"/>
                <a:cs typeface="Courier New"/>
              </a:rPr>
              <a:t>{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%- </a:t>
            </a:r>
            <a:r>
              <a:rPr sz="1450" spc="5" dirty="0">
                <a:latin typeface="Courier New"/>
                <a:cs typeface="Courier New"/>
              </a:rPr>
              <a:t>endfor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450" spc="1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2131695">
              <a:lnSpc>
                <a:spcPct val="100000"/>
              </a:lnSpc>
              <a:spcBef>
                <a:spcPts val="40"/>
              </a:spcBef>
            </a:pPr>
            <a:r>
              <a:rPr sz="1450" i="1" spc="10" dirty="0">
                <a:solidFill>
                  <a:srgbClr val="4E9192"/>
                </a:solidFill>
                <a:latin typeface="Courier New"/>
                <a:cs typeface="Courier New"/>
              </a:rPr>
              <a:t>// =&gt;</a:t>
            </a:r>
            <a:r>
              <a:rPr sz="1450" i="1" spc="5" dirty="0">
                <a:solidFill>
                  <a:srgbClr val="4E9192"/>
                </a:solidFill>
                <a:latin typeface="Courier New"/>
                <a:cs typeface="Courier New"/>
              </a:rPr>
              <a:t> 12345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853055"/>
            <a:ext cx="8053070" cy="883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9715" marR="5080" indent="-247650">
              <a:lnSpc>
                <a:spcPct val="101899"/>
              </a:lnSpc>
              <a:spcBef>
                <a:spcPts val="65"/>
              </a:spcBef>
              <a:buFont typeface="Verdana"/>
              <a:buChar char="•"/>
              <a:tabLst>
                <a:tab pos="260350" algn="l"/>
                <a:tab pos="920115" algn="l"/>
                <a:tab pos="1860550" algn="l"/>
                <a:tab pos="2896235" algn="l"/>
                <a:tab pos="2928620" algn="l"/>
                <a:tab pos="3912870" algn="l"/>
                <a:tab pos="3935095" algn="l"/>
                <a:tab pos="4319905" algn="l"/>
                <a:tab pos="5144135" algn="l"/>
                <a:tab pos="5365750" algn="l"/>
                <a:tab pos="6209030" algn="l"/>
                <a:tab pos="6499225" algn="l"/>
                <a:tab pos="6809740" algn="l"/>
                <a:tab pos="7190740" algn="l"/>
                <a:tab pos="7595234" algn="l"/>
                <a:tab pos="7860030" algn="l"/>
              </a:tabLst>
            </a:pPr>
            <a:r>
              <a:rPr sz="2775" spc="30" baseline="1501" dirty="0">
                <a:latin typeface="Arial"/>
                <a:cs typeface="Arial"/>
              </a:rPr>
              <a:t>Swig	</a:t>
            </a:r>
            <a:r>
              <a:rPr sz="2775" spc="22" baseline="1501" dirty="0">
                <a:latin typeface="Arial"/>
                <a:cs typeface="Arial"/>
              </a:rPr>
              <a:t>permite	</a:t>
            </a:r>
            <a:r>
              <a:rPr sz="2775" spc="15" baseline="1501" dirty="0">
                <a:latin typeface="Arial"/>
                <a:cs typeface="Arial"/>
              </a:rPr>
              <a:t>extender		</a:t>
            </a:r>
            <a:r>
              <a:rPr sz="2775" spc="30" baseline="1501" dirty="0">
                <a:latin typeface="Arial"/>
                <a:cs typeface="Arial"/>
              </a:rPr>
              <a:t>bloques	de	</a:t>
            </a:r>
            <a:r>
              <a:rPr sz="2775" baseline="1501" dirty="0">
                <a:latin typeface="Arial"/>
                <a:cs typeface="Arial"/>
              </a:rPr>
              <a:t>nuestras	</a:t>
            </a:r>
            <a:r>
              <a:rPr sz="2775" spc="7" baseline="1501" dirty="0">
                <a:latin typeface="Arial"/>
                <a:cs typeface="Arial"/>
              </a:rPr>
              <a:t>plantillas,	</a:t>
            </a:r>
            <a:r>
              <a:rPr sz="2775" baseline="1501" dirty="0">
                <a:latin typeface="Arial"/>
                <a:cs typeface="Arial"/>
              </a:rPr>
              <a:t>si	</a:t>
            </a:r>
            <a:r>
              <a:rPr sz="2775" spc="67" baseline="1501" dirty="0">
                <a:latin typeface="Arial"/>
                <a:cs typeface="Arial"/>
              </a:rPr>
              <a:t>c</a:t>
            </a:r>
            <a:r>
              <a:rPr sz="2775" spc="-7" baseline="1501" dirty="0">
                <a:latin typeface="Arial"/>
                <a:cs typeface="Arial"/>
              </a:rPr>
              <a:t>r</a:t>
            </a:r>
            <a:r>
              <a:rPr sz="2775" spc="7" baseline="1501" dirty="0">
                <a:latin typeface="Arial"/>
                <a:cs typeface="Arial"/>
              </a:rPr>
              <a:t>eamos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22" baseline="1501" dirty="0">
                <a:latin typeface="Arial"/>
                <a:cs typeface="Arial"/>
              </a:rPr>
              <a:t>la 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dirty="0">
                <a:latin typeface="Courier New"/>
                <a:cs typeface="Courier New"/>
              </a:rPr>
              <a:t>layout.html</a:t>
            </a:r>
            <a:r>
              <a:rPr sz="1850" dirty="0">
                <a:latin typeface="Arial"/>
                <a:cs typeface="Arial"/>
              </a:rPr>
              <a:t>,	</a:t>
            </a:r>
            <a:r>
              <a:rPr sz="1850" spc="10" dirty="0">
                <a:latin typeface="Arial"/>
                <a:cs typeface="Arial"/>
              </a:rPr>
              <a:t>después		</a:t>
            </a:r>
            <a:r>
              <a:rPr sz="1850" spc="25" dirty="0">
                <a:latin typeface="Arial"/>
                <a:cs typeface="Arial"/>
              </a:rPr>
              <a:t>podremos	</a:t>
            </a:r>
            <a:r>
              <a:rPr sz="1850" spc="10" dirty="0">
                <a:latin typeface="Arial"/>
                <a:cs typeface="Arial"/>
              </a:rPr>
              <a:t>extender	</a:t>
            </a:r>
            <a:r>
              <a:rPr sz="1850" spc="20" dirty="0">
                <a:latin typeface="Arial"/>
                <a:cs typeface="Arial"/>
              </a:rPr>
              <a:t>bloques	de	</a:t>
            </a:r>
            <a:r>
              <a:rPr sz="1850" spc="-20" dirty="0">
                <a:latin typeface="Arial"/>
                <a:cs typeface="Arial"/>
              </a:rPr>
              <a:t>esa  </a:t>
            </a:r>
            <a:r>
              <a:rPr sz="1850" spc="10" dirty="0">
                <a:latin typeface="Arial"/>
                <a:cs typeface="Arial"/>
              </a:rPr>
              <a:t>plantilla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Courier New"/>
                <a:cs typeface="Courier New"/>
              </a:rPr>
              <a:t>index.html: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163" y="3216855"/>
            <a:ext cx="117665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dirty="0">
                <a:solidFill>
                  <a:srgbClr val="4E9192"/>
                </a:solidFill>
                <a:latin typeface="Courier New"/>
                <a:cs typeface="Courier New"/>
              </a:rPr>
              <a:t>//layout.html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163" y="3571066"/>
            <a:ext cx="3922395" cy="1265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&lt;!</a:t>
            </a:r>
            <a:r>
              <a:rPr sz="1150" dirty="0">
                <a:latin typeface="Courier New"/>
                <a:cs typeface="Courier New"/>
              </a:rPr>
              <a:t>doctype html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html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head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meta charset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150" dirty="0">
                <a:solidFill>
                  <a:srgbClr val="C8342A"/>
                </a:solidFill>
                <a:latin typeface="Courier New"/>
                <a:cs typeface="Courier New"/>
              </a:rPr>
              <a:t>"utf-8"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title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latin typeface="Courier New"/>
                <a:cs typeface="Courier New"/>
              </a:rPr>
              <a:t>{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block title 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dirty="0">
                <a:latin typeface="Courier New"/>
                <a:cs typeface="Courier New"/>
              </a:rPr>
              <a:t>}My Site{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endblock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spc="5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/title&gt;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163" y="4987910"/>
            <a:ext cx="3656965" cy="911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Courier New"/>
                <a:cs typeface="Courier New"/>
              </a:rPr>
              <a:t>{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block head 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spc="5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link rel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150" dirty="0">
                <a:solidFill>
                  <a:srgbClr val="C8342A"/>
                </a:solidFill>
                <a:latin typeface="Courier New"/>
                <a:cs typeface="Courier New"/>
              </a:rPr>
              <a:t>"stylesheet"</a:t>
            </a:r>
            <a:r>
              <a:rPr sz="1150" spc="3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href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150" dirty="0">
                <a:solidFill>
                  <a:srgbClr val="C8342A"/>
                </a:solidFill>
                <a:latin typeface="Courier New"/>
                <a:cs typeface="Courier New"/>
              </a:rPr>
              <a:t>"main.css"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latin typeface="Courier New"/>
                <a:cs typeface="Courier New"/>
              </a:rPr>
              <a:t>{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endblock 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spc="5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/head&gt;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body</a:t>
            </a: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3938" y="5873437"/>
            <a:ext cx="144272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spc="5" dirty="0">
                <a:latin typeface="Courier New"/>
                <a:cs typeface="Courier New"/>
              </a:rPr>
              <a:t>}{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endblock</a:t>
            </a:r>
            <a:r>
              <a:rPr sz="1150" spc="-60" dirty="0"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150" spc="5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163" y="5873437"/>
            <a:ext cx="1619250" cy="556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Courier New"/>
                <a:cs typeface="Courier New"/>
              </a:rPr>
              <a:t>{</a:t>
            </a:r>
            <a:r>
              <a:rPr sz="115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150" dirty="0">
                <a:latin typeface="Courier New"/>
                <a:cs typeface="Courier New"/>
              </a:rPr>
              <a:t>block</a:t>
            </a:r>
            <a:r>
              <a:rPr sz="1150" spc="-5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content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/body&gt;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/html&gt;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7019" y="3294141"/>
            <a:ext cx="3839845" cy="1013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5" dirty="0">
                <a:solidFill>
                  <a:srgbClr val="4E9192"/>
                </a:solidFill>
                <a:latin typeface="Courier New"/>
                <a:cs typeface="Courier New"/>
              </a:rPr>
              <a:t>//index.html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extends 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'layout.html'</a:t>
            </a:r>
            <a:r>
              <a:rPr sz="1300" spc="-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block title 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5" dirty="0">
                <a:latin typeface="Courier New"/>
                <a:cs typeface="Courier New"/>
              </a:rPr>
              <a:t>}My Page{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endblock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019" y="4474844"/>
            <a:ext cx="4342130" cy="816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701925" algn="ctr">
              <a:lnSpc>
                <a:spcPts val="1555"/>
              </a:lnSpc>
              <a:spcBef>
                <a:spcPts val="114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block head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2702560" algn="ctr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parent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200660" algn="ctr">
              <a:lnSpc>
                <a:spcPts val="1550"/>
              </a:lnSpc>
            </a:pP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link rel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"stylesheet"</a:t>
            </a:r>
            <a:r>
              <a:rPr sz="1300" spc="-3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href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"custom.css"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R="2903220" algn="ctr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endblock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7018" y="5458763"/>
            <a:ext cx="3639185" cy="619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14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block content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p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300" spc="5" dirty="0">
                <a:latin typeface="Courier New"/>
                <a:cs typeface="Courier New"/>
              </a:rPr>
              <a:t>This is just an awesome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page.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&lt;</a:t>
            </a:r>
            <a:r>
              <a:rPr sz="1300" spc="5" dirty="0">
                <a:latin typeface="Courier New"/>
                <a:cs typeface="Courier New"/>
              </a:rPr>
              <a:t>/p&gt;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 </a:t>
            </a:r>
            <a:r>
              <a:rPr sz="1300" spc="5" dirty="0">
                <a:latin typeface="Courier New"/>
                <a:cs typeface="Courier New"/>
              </a:rPr>
              <a:t>endblock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%</a:t>
            </a: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518523"/>
            <a:ext cx="8052434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Swig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44" baseline="1501" dirty="0">
                <a:latin typeface="Arial"/>
                <a:cs typeface="Arial"/>
              </a:rPr>
              <a:t>compatible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forma muy </a:t>
            </a:r>
            <a:r>
              <a:rPr sz="2775" baseline="1501" dirty="0">
                <a:latin typeface="Arial"/>
                <a:cs typeface="Arial"/>
              </a:rPr>
              <a:t>sencilla, un </a:t>
            </a:r>
            <a:r>
              <a:rPr sz="2775" spc="15" baseline="1501" dirty="0">
                <a:latin typeface="Arial"/>
                <a:cs typeface="Arial"/>
              </a:rPr>
              <a:t>ejemplo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15" dirty="0">
                <a:latin typeface="Arial"/>
                <a:cs typeface="Arial"/>
              </a:rPr>
              <a:t>integración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0" dirty="0">
                <a:latin typeface="Arial"/>
                <a:cs typeface="Arial"/>
              </a:rPr>
              <a:t>Express </a:t>
            </a:r>
            <a:r>
              <a:rPr sz="1850" spc="-35" dirty="0">
                <a:latin typeface="Arial"/>
                <a:cs typeface="Arial"/>
              </a:rPr>
              <a:t>sería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siguiente: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Swig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9910" y="2368999"/>
            <a:ext cx="7392670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marR="4443095" indent="-189230">
              <a:lnSpc>
                <a:spcPct val="102200"/>
              </a:lnSpc>
              <a:spcBef>
                <a:spcPts val="105"/>
              </a:spcBef>
            </a:pPr>
            <a:r>
              <a:rPr sz="1200" b="1" spc="2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200" spc="20" dirty="0">
                <a:latin typeface="Courier New"/>
                <a:cs typeface="Courier New"/>
              </a:rPr>
              <a:t>app 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200" spc="15" dirty="0">
                <a:latin typeface="Courier New"/>
                <a:cs typeface="Courier New"/>
              </a:rPr>
              <a:t>require(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'express'</a:t>
            </a:r>
            <a:r>
              <a:rPr sz="1200" spc="15" dirty="0">
                <a:latin typeface="Courier New"/>
                <a:cs typeface="Courier New"/>
              </a:rPr>
              <a:t>)(),  </a:t>
            </a:r>
            <a:r>
              <a:rPr sz="1200" b="1" spc="20" dirty="0">
                <a:latin typeface="Courier New"/>
                <a:cs typeface="Courier New"/>
              </a:rPr>
              <a:t>swig </a:t>
            </a:r>
            <a:r>
              <a:rPr sz="1200" b="1" spc="2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200" b="1" spc="15" dirty="0">
                <a:latin typeface="Courier New"/>
                <a:cs typeface="Courier New"/>
              </a:rPr>
              <a:t>require(</a:t>
            </a:r>
            <a:r>
              <a:rPr sz="1200" b="1" spc="15" dirty="0">
                <a:solidFill>
                  <a:srgbClr val="C8342A"/>
                </a:solidFill>
                <a:latin typeface="Courier New"/>
                <a:cs typeface="Courier New"/>
              </a:rPr>
              <a:t>'swig'</a:t>
            </a:r>
            <a:r>
              <a:rPr sz="1200" b="1" spc="15" dirty="0">
                <a:latin typeface="Courier New"/>
                <a:cs typeface="Courier New"/>
              </a:rPr>
              <a:t>),  </a:t>
            </a:r>
            <a:r>
              <a:rPr sz="1200" spc="15" dirty="0">
                <a:latin typeface="Courier New"/>
                <a:cs typeface="Courier New"/>
              </a:rPr>
              <a:t>people;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Esta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función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es la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encargada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de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integrar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Swig con</a:t>
            </a:r>
            <a:r>
              <a:rPr sz="1200" i="1" spc="5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Express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15" dirty="0">
                <a:latin typeface="Courier New"/>
                <a:cs typeface="Courier New"/>
              </a:rPr>
              <a:t>app.engine(</a:t>
            </a:r>
            <a:r>
              <a:rPr sz="1200" b="1" spc="15" dirty="0">
                <a:solidFill>
                  <a:srgbClr val="C8342A"/>
                </a:solidFill>
                <a:latin typeface="Courier New"/>
                <a:cs typeface="Courier New"/>
              </a:rPr>
              <a:t>'html'</a:t>
            </a:r>
            <a:r>
              <a:rPr sz="1200" b="1" spc="15" dirty="0">
                <a:latin typeface="Courier New"/>
                <a:cs typeface="Courier New"/>
              </a:rPr>
              <a:t>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15" dirty="0">
                <a:latin typeface="Courier New"/>
                <a:cs typeface="Courier New"/>
              </a:rPr>
              <a:t>swig.renderFile);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15" dirty="0">
                <a:latin typeface="Courier New"/>
                <a:cs typeface="Courier New"/>
              </a:rPr>
              <a:t>app.set(</a:t>
            </a:r>
            <a:r>
              <a:rPr sz="1200" b="1" spc="15" dirty="0">
                <a:solidFill>
                  <a:srgbClr val="C8342A"/>
                </a:solidFill>
                <a:latin typeface="Courier New"/>
                <a:cs typeface="Courier New"/>
              </a:rPr>
              <a:t>'view </a:t>
            </a:r>
            <a:r>
              <a:rPr sz="1200" b="1" spc="20" dirty="0">
                <a:solidFill>
                  <a:srgbClr val="C8342A"/>
                </a:solidFill>
                <a:latin typeface="Courier New"/>
                <a:cs typeface="Courier New"/>
              </a:rPr>
              <a:t>engine'</a:t>
            </a:r>
            <a:r>
              <a:rPr sz="1200" b="1" spc="20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C8342A"/>
                </a:solidFill>
                <a:latin typeface="Courier New"/>
                <a:cs typeface="Courier New"/>
              </a:rPr>
              <a:t>'html'</a:t>
            </a:r>
            <a:r>
              <a:rPr sz="1200" b="1" spc="1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latin typeface="Courier New"/>
                <a:cs typeface="Courier New"/>
              </a:rPr>
              <a:t>app.set(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'views'</a:t>
            </a:r>
            <a:r>
              <a:rPr sz="1200" spc="15" dirty="0">
                <a:latin typeface="Courier New"/>
                <a:cs typeface="Courier New"/>
              </a:rPr>
              <a:t>,</a:t>
            </a:r>
            <a:r>
              <a:rPr sz="1200" u="sng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dirname 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+</a:t>
            </a:r>
            <a:r>
              <a:rPr sz="1200" spc="5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'/views'</a:t>
            </a:r>
            <a:r>
              <a:rPr sz="1200" spc="1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Swig hará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caché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de las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plantillas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en tu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lugar, aunque</a:t>
            </a:r>
            <a:r>
              <a:rPr sz="1200" i="1" spc="6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podemos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deshabilitar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esta y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habilitar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la de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Express,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si nos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interesa</a:t>
            </a:r>
            <a:r>
              <a:rPr sz="1200" i="1" spc="15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especialmente: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latin typeface="Courier New"/>
                <a:cs typeface="Courier New"/>
              </a:rPr>
              <a:t>app.set(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'view 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cache'</a:t>
            </a:r>
            <a:r>
              <a:rPr sz="1200" spc="20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false</a:t>
            </a:r>
            <a:r>
              <a:rPr sz="1200" spc="1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Para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deshabilitar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la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caché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de</a:t>
            </a:r>
            <a:r>
              <a:rPr sz="1200" i="1" spc="3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Swig: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swig.setDefaults({ </a:t>
            </a:r>
            <a:r>
              <a:rPr sz="1200" spc="20" dirty="0">
                <a:latin typeface="Courier New"/>
                <a:cs typeface="Courier New"/>
              </a:rPr>
              <a:t>cache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false</a:t>
            </a:r>
            <a:r>
              <a:rPr sz="1200" b="1" spc="2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NOTA: Siempre debes hacer caché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de las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plantillas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en un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entorno</a:t>
            </a:r>
            <a:r>
              <a:rPr sz="1200" i="1" spc="114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de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producción,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pero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nunca dejes ambas</a:t>
            </a:r>
            <a:r>
              <a:rPr sz="1200" i="1" spc="4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deshabilitadas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20" dirty="0">
                <a:latin typeface="Courier New"/>
                <a:cs typeface="Courier New"/>
              </a:rPr>
              <a:t>app.get(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200" spc="20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200" spc="15" dirty="0">
                <a:latin typeface="Courier New"/>
                <a:cs typeface="Courier New"/>
              </a:rPr>
              <a:t>(req, </a:t>
            </a:r>
            <a:r>
              <a:rPr sz="1200" spc="20" dirty="0">
                <a:latin typeface="Courier New"/>
                <a:cs typeface="Courier New"/>
              </a:rPr>
              <a:t>res)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res.render(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'index'</a:t>
            </a:r>
            <a:r>
              <a:rPr sz="1200" spc="15" dirty="0">
                <a:latin typeface="Courier New"/>
                <a:cs typeface="Courier New"/>
              </a:rPr>
              <a:t>, </a:t>
            </a:r>
            <a:r>
              <a:rPr sz="1200" spc="20" dirty="0">
                <a:latin typeface="Courier New"/>
                <a:cs typeface="Courier New"/>
              </a:rPr>
              <a:t>{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/*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template locals context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*/</a:t>
            </a:r>
            <a:r>
              <a:rPr sz="1200" i="1" spc="6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15" dirty="0">
                <a:latin typeface="Courier New"/>
                <a:cs typeface="Courier New"/>
              </a:rPr>
              <a:t>app.listen(</a:t>
            </a:r>
            <a:r>
              <a:rPr sz="1200" spc="15" dirty="0">
                <a:solidFill>
                  <a:srgbClr val="787878"/>
                </a:solidFill>
                <a:latin typeface="Courier New"/>
                <a:cs typeface="Courier New"/>
              </a:rPr>
              <a:t>1337</a:t>
            </a:r>
            <a:r>
              <a:rPr sz="1200" spc="1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console.log(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'Application Started 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on</a:t>
            </a:r>
            <a:r>
              <a:rPr sz="1200" spc="5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200" u="sng" spc="15" dirty="0">
                <a:solidFill>
                  <a:srgbClr val="C8342A"/>
                </a:solidFill>
                <a:uFill>
                  <a:solidFill>
                    <a:srgbClr val="C8342A"/>
                  </a:solidFill>
                </a:uFill>
                <a:latin typeface="Courier New"/>
                <a:cs typeface="Courier New"/>
              </a:rPr>
              <a:t>http://localhost:1337/'</a:t>
            </a:r>
            <a:r>
              <a:rPr sz="1200" spc="1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925528"/>
            <a:ext cx="8052434" cy="230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baseline="1501" dirty="0">
                <a:latin typeface="Arial"/>
                <a:cs typeface="Arial"/>
              </a:rPr>
              <a:t>según sus creadores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89" baseline="1501" dirty="0">
                <a:latin typeface="Arial"/>
                <a:cs typeface="Arial"/>
              </a:rPr>
              <a:t>“un </a:t>
            </a:r>
            <a:r>
              <a:rPr sz="2775" spc="22" baseline="1501" dirty="0">
                <a:latin typeface="Arial"/>
                <a:cs typeface="Arial"/>
              </a:rPr>
              <a:t>framework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15" baseline="1501" dirty="0">
                <a:latin typeface="Arial"/>
                <a:cs typeface="Arial"/>
              </a:rPr>
              <a:t>Node.js minimalista 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5" dirty="0">
                <a:latin typeface="Trebuchet MS"/>
                <a:cs typeface="Trebuchet MS"/>
              </a:rPr>
              <a:t>ﬂ</a:t>
            </a:r>
            <a:r>
              <a:rPr sz="1850" spc="5" dirty="0">
                <a:latin typeface="Arial"/>
                <a:cs typeface="Arial"/>
              </a:rPr>
              <a:t>exible”. </a:t>
            </a:r>
            <a:r>
              <a:rPr sz="1850" spc="-50" dirty="0">
                <a:latin typeface="Arial"/>
                <a:cs typeface="Arial"/>
              </a:rPr>
              <a:t>Es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framework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Node.js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spc="20" dirty="0">
                <a:latin typeface="Arial"/>
                <a:cs typeface="Arial"/>
              </a:rPr>
              <a:t>famoso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0" dirty="0">
                <a:latin typeface="Arial"/>
                <a:cs typeface="Arial"/>
              </a:rPr>
              <a:t>utilizado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-15" dirty="0">
                <a:latin typeface="Arial"/>
                <a:cs typeface="Arial"/>
              </a:rPr>
              <a:t>la  </a:t>
            </a:r>
            <a:r>
              <a:rPr sz="1850" spc="5" dirty="0">
                <a:latin typeface="Arial"/>
                <a:cs typeface="Arial"/>
              </a:rPr>
              <a:t>sensación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5" dirty="0">
                <a:latin typeface="Arial"/>
                <a:cs typeface="Arial"/>
              </a:rPr>
              <a:t>sencillez </a:t>
            </a:r>
            <a:r>
              <a:rPr sz="1850" spc="15" dirty="0">
                <a:latin typeface="Arial"/>
                <a:cs typeface="Arial"/>
              </a:rPr>
              <a:t>que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genera.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spc="37" baseline="1501" dirty="0">
                <a:latin typeface="Arial"/>
                <a:cs typeface="Arial"/>
              </a:rPr>
              <a:t>oculta </a:t>
            </a:r>
            <a:r>
              <a:rPr sz="2775" spc="-15" baseline="1501" dirty="0">
                <a:latin typeface="Arial"/>
                <a:cs typeface="Arial"/>
              </a:rPr>
              <a:t>las tareas </a:t>
            </a:r>
            <a:r>
              <a:rPr sz="2775" spc="7" baseline="1501" dirty="0">
                <a:latin typeface="Arial"/>
                <a:cs typeface="Arial"/>
              </a:rPr>
              <a:t>más difíciles </a:t>
            </a:r>
            <a:r>
              <a:rPr sz="2775" spc="52" baseline="1501" dirty="0">
                <a:latin typeface="Arial"/>
                <a:cs typeface="Arial"/>
              </a:rPr>
              <a:t>o </a:t>
            </a:r>
            <a:r>
              <a:rPr sz="2775" spc="22" baseline="1501" dirty="0">
                <a:latin typeface="Arial"/>
                <a:cs typeface="Arial"/>
              </a:rPr>
              <a:t>tediosas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forma que </a:t>
            </a:r>
            <a:r>
              <a:rPr sz="2775" spc="30" baseline="1501" dirty="0">
                <a:latin typeface="Arial"/>
                <a:cs typeface="Arial"/>
              </a:rPr>
              <a:t>no  </a:t>
            </a:r>
            <a:r>
              <a:rPr sz="1850" spc="5" dirty="0">
                <a:latin typeface="Arial"/>
                <a:cs typeface="Arial"/>
              </a:rPr>
              <a:t>necesites </a:t>
            </a:r>
            <a:r>
              <a:rPr sz="1850" dirty="0">
                <a:latin typeface="Arial"/>
                <a:cs typeface="Arial"/>
              </a:rPr>
              <a:t>saber siquiera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15" dirty="0">
                <a:latin typeface="Arial"/>
                <a:cs typeface="Arial"/>
              </a:rPr>
              <a:t>funciona, </a:t>
            </a:r>
            <a:r>
              <a:rPr sz="1850" spc="10" dirty="0">
                <a:latin typeface="Arial"/>
                <a:cs typeface="Arial"/>
              </a:rPr>
              <a:t>simplemente </a:t>
            </a:r>
            <a:r>
              <a:rPr sz="1850" dirty="0">
                <a:latin typeface="Arial"/>
                <a:cs typeface="Arial"/>
              </a:rPr>
              <a:t>hace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15" dirty="0">
                <a:latin typeface="Arial"/>
                <a:cs typeface="Arial"/>
              </a:rPr>
              <a:t>que  </a:t>
            </a:r>
            <a:r>
              <a:rPr sz="1850" spc="-5" dirty="0">
                <a:latin typeface="Arial"/>
                <a:cs typeface="Arial"/>
              </a:rPr>
              <a:t>quieres </a:t>
            </a:r>
            <a:r>
              <a:rPr sz="1850" spc="15" dirty="0">
                <a:latin typeface="Arial"/>
                <a:cs typeface="Arial"/>
              </a:rPr>
              <a:t>que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haga.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142" y="758654"/>
            <a:ext cx="354647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10" dirty="0"/>
              <a:t> </a:t>
            </a:r>
            <a:r>
              <a:rPr spc="-15" dirty="0"/>
              <a:t>Express?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354854"/>
            <a:ext cx="8052434" cy="3448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spc="7" baseline="1501" dirty="0">
                <a:latin typeface="Arial"/>
                <a:cs typeface="Arial"/>
              </a:rPr>
              <a:t>incluye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7" baseline="1501" dirty="0">
                <a:latin typeface="Arial"/>
                <a:cs typeface="Arial"/>
              </a:rPr>
              <a:t>siguientes</a:t>
            </a:r>
            <a:r>
              <a:rPr sz="2775" spc="15" baseline="1501" dirty="0">
                <a:latin typeface="Arial"/>
                <a:cs typeface="Arial"/>
              </a:rPr>
              <a:t> características: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37" baseline="1501" dirty="0">
                <a:latin typeface="Arial"/>
                <a:cs typeface="Arial"/>
              </a:rPr>
              <a:t>Crea </a:t>
            </a:r>
            <a:r>
              <a:rPr sz="2775" spc="52" baseline="1501" dirty="0">
                <a:latin typeface="Arial"/>
                <a:cs typeface="Arial"/>
              </a:rPr>
              <a:t>toda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estructura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carpetas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cheros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</a:t>
            </a:r>
            <a:r>
              <a:rPr sz="2775" spc="-67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proyecto.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aseline="1501" dirty="0">
                <a:latin typeface="Arial"/>
                <a:cs typeface="Arial"/>
              </a:rPr>
              <a:t>Gestionar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30" baseline="1501" dirty="0">
                <a:latin typeface="Arial"/>
                <a:cs typeface="Arial"/>
              </a:rPr>
              <a:t>peticiones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15" baseline="1501" dirty="0">
                <a:latin typeface="Arial"/>
                <a:cs typeface="Arial"/>
              </a:rPr>
              <a:t>las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rutas.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44" baseline="1501" dirty="0">
                <a:latin typeface="Arial"/>
                <a:cs typeface="Arial"/>
              </a:rPr>
              <a:t>Da </a:t>
            </a:r>
            <a:r>
              <a:rPr sz="2775" spc="37" baseline="1501" dirty="0">
                <a:latin typeface="Arial"/>
                <a:cs typeface="Arial"/>
              </a:rPr>
              <a:t>soporte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22" baseline="1501" dirty="0">
                <a:latin typeface="Arial"/>
                <a:cs typeface="Arial"/>
              </a:rPr>
              <a:t>frameworks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creación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interfaces </a:t>
            </a:r>
            <a:r>
              <a:rPr sz="2775" spc="-15" baseline="1501" dirty="0">
                <a:latin typeface="Arial"/>
                <a:cs typeface="Arial"/>
              </a:rPr>
              <a:t>grá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cas </a:t>
            </a:r>
            <a:r>
              <a:rPr sz="2775" spc="67" baseline="1501" dirty="0">
                <a:latin typeface="Arial"/>
                <a:cs typeface="Arial"/>
              </a:rPr>
              <a:t>como  </a:t>
            </a:r>
            <a:r>
              <a:rPr sz="1850" spc="15" dirty="0">
                <a:latin typeface="Arial"/>
                <a:cs typeface="Arial"/>
              </a:rPr>
              <a:t>pueden </a:t>
            </a:r>
            <a:r>
              <a:rPr sz="1850" spc="-10" dirty="0">
                <a:latin typeface="Arial"/>
                <a:cs typeface="Arial"/>
              </a:rPr>
              <a:t>ser </a:t>
            </a:r>
            <a:r>
              <a:rPr sz="1850" spc="10" dirty="0">
                <a:latin typeface="Arial"/>
                <a:cs typeface="Arial"/>
              </a:rPr>
              <a:t>Jade </a:t>
            </a:r>
            <a:r>
              <a:rPr sz="1850" dirty="0">
                <a:latin typeface="Arial"/>
                <a:cs typeface="Arial"/>
              </a:rPr>
              <a:t>y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Swig.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30" baseline="1501" dirty="0">
                <a:latin typeface="Arial"/>
                <a:cs typeface="Arial"/>
              </a:rPr>
              <a:t>Acepta </a:t>
            </a:r>
            <a:r>
              <a:rPr sz="2775" spc="7" baseline="1501" dirty="0">
                <a:latin typeface="Arial"/>
                <a:cs typeface="Arial"/>
              </a:rPr>
              <a:t>diferentes </a:t>
            </a:r>
            <a:r>
              <a:rPr sz="2775" spc="52" baseline="1501" dirty="0">
                <a:latin typeface="Arial"/>
                <a:cs typeface="Arial"/>
              </a:rPr>
              <a:t>tipos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bases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-127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datos.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aseline="1501" dirty="0">
                <a:latin typeface="Arial"/>
                <a:cs typeface="Arial"/>
              </a:rPr>
              <a:t>Permite </a:t>
            </a:r>
            <a:r>
              <a:rPr sz="2775" spc="30" baseline="1501" dirty="0">
                <a:latin typeface="Arial"/>
                <a:cs typeface="Arial"/>
              </a:rPr>
              <a:t>depuración de </a:t>
            </a:r>
            <a:r>
              <a:rPr sz="2775" spc="-22" baseline="1501" dirty="0">
                <a:latin typeface="Arial"/>
                <a:cs typeface="Arial"/>
              </a:rPr>
              <a:t>la</a:t>
            </a:r>
            <a:r>
              <a:rPr sz="2775" spc="-67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aplicación.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142" y="758654"/>
            <a:ext cx="354647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10" dirty="0"/>
              <a:t> </a:t>
            </a:r>
            <a:r>
              <a:rPr spc="-15" dirty="0"/>
              <a:t>Express?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150" y="758654"/>
            <a:ext cx="310451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Instalar</a:t>
            </a:r>
            <a:r>
              <a:rPr spc="-90" dirty="0"/>
              <a:t> </a:t>
            </a:r>
            <a:r>
              <a:rPr spc="-15" dirty="0"/>
              <a:t>Express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936700"/>
            <a:ext cx="8052434" cy="3752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600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baseline="1501" dirty="0">
                <a:latin typeface="Arial"/>
                <a:cs typeface="Arial"/>
              </a:rPr>
              <a:t>instalar express utilizaremos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30" baseline="1501" dirty="0">
                <a:latin typeface="Arial"/>
                <a:cs typeface="Arial"/>
              </a:rPr>
              <a:t>gestor de </a:t>
            </a:r>
            <a:r>
              <a:rPr sz="2775" spc="22" baseline="1501" dirty="0">
                <a:latin typeface="Arial"/>
                <a:cs typeface="Arial"/>
              </a:rPr>
              <a:t>paquetes </a:t>
            </a:r>
            <a:r>
              <a:rPr sz="2775" b="1" spc="7" baseline="1501" dirty="0">
                <a:latin typeface="Arial"/>
                <a:cs typeface="Arial"/>
              </a:rPr>
              <a:t>npm </a:t>
            </a:r>
            <a:r>
              <a:rPr sz="2775" spc="22" baseline="1501" dirty="0">
                <a:latin typeface="Arial"/>
                <a:cs typeface="Arial"/>
              </a:rPr>
              <a:t>que vimos 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10" dirty="0">
                <a:latin typeface="Arial"/>
                <a:cs typeface="Arial"/>
              </a:rPr>
              <a:t>tema </a:t>
            </a:r>
            <a:r>
              <a:rPr sz="1850" spc="-15" dirty="0">
                <a:latin typeface="Arial"/>
                <a:cs typeface="Arial"/>
              </a:rPr>
              <a:t>anterior,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5" dirty="0">
                <a:latin typeface="Arial"/>
                <a:cs typeface="Arial"/>
              </a:rPr>
              <a:t>instalarlo </a:t>
            </a:r>
            <a:r>
              <a:rPr sz="1850" spc="15" dirty="0">
                <a:latin typeface="Arial"/>
                <a:cs typeface="Arial"/>
              </a:rPr>
              <a:t>globalmente, </a:t>
            </a:r>
            <a:r>
              <a:rPr sz="1850" dirty="0">
                <a:latin typeface="Arial"/>
                <a:cs typeface="Arial"/>
              </a:rPr>
              <a:t>utilizaremos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5" dirty="0">
                <a:latin typeface="Arial"/>
                <a:cs typeface="Arial"/>
              </a:rPr>
              <a:t>siguiente  </a:t>
            </a:r>
            <a:r>
              <a:rPr sz="1850" spc="30" dirty="0">
                <a:latin typeface="Arial"/>
                <a:cs typeface="Arial"/>
              </a:rPr>
              <a:t>comando: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3100">
              <a:latin typeface="Arial"/>
              <a:cs typeface="Arial"/>
            </a:endParaRPr>
          </a:p>
          <a:p>
            <a:pPr marL="1688464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sudo npm install </a:t>
            </a:r>
            <a:r>
              <a:rPr sz="1600" spc="15" dirty="0">
                <a:solidFill>
                  <a:srgbClr val="787878"/>
                </a:solidFill>
                <a:latin typeface="Courier New"/>
                <a:cs typeface="Courier New"/>
              </a:rPr>
              <a:t>-</a:t>
            </a:r>
            <a:r>
              <a:rPr sz="1600" spc="15" dirty="0">
                <a:latin typeface="Courier New"/>
                <a:cs typeface="Courier New"/>
              </a:rPr>
              <a:t>g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express</a:t>
            </a:r>
            <a:endParaRPr sz="1600">
              <a:latin typeface="Courier New"/>
              <a:cs typeface="Courier New"/>
            </a:endParaRPr>
          </a:p>
          <a:p>
            <a:pPr marL="1688464">
              <a:lnSpc>
                <a:spcPct val="100000"/>
              </a:lnSpc>
              <a:spcBef>
                <a:spcPts val="20"/>
              </a:spcBef>
            </a:pPr>
            <a:r>
              <a:rPr sz="1600" spc="10" dirty="0">
                <a:latin typeface="Courier New"/>
                <a:cs typeface="Courier New"/>
              </a:rPr>
              <a:t>sudo npm install -g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express-generator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000"/>
              </a:lnSpc>
              <a:spcBef>
                <a:spcPts val="11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15" baseline="1501" dirty="0">
                <a:latin typeface="Arial"/>
                <a:cs typeface="Arial"/>
              </a:rPr>
              <a:t>únicamente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15" baseline="1501" dirty="0">
                <a:latin typeface="Arial"/>
                <a:cs typeface="Arial"/>
              </a:rPr>
              <a:t>necesitamos </a:t>
            </a:r>
            <a:r>
              <a:rPr sz="2775" baseline="1501" dirty="0">
                <a:latin typeface="Arial"/>
                <a:cs typeface="Arial"/>
              </a:rPr>
              <a:t>para un </a:t>
            </a:r>
            <a:r>
              <a:rPr sz="2775" spc="37" baseline="1501" dirty="0">
                <a:latin typeface="Arial"/>
                <a:cs typeface="Arial"/>
              </a:rPr>
              <a:t>proyecto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7" baseline="1501" dirty="0">
                <a:latin typeface="Arial"/>
                <a:cs typeface="Arial"/>
              </a:rPr>
              <a:t>hacerlo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-22" baseline="1501" dirty="0">
                <a:latin typeface="Arial"/>
                <a:cs typeface="Arial"/>
              </a:rPr>
              <a:t>el  </a:t>
            </a:r>
            <a:r>
              <a:rPr sz="1850" spc="30" dirty="0">
                <a:latin typeface="Arial"/>
                <a:cs typeface="Arial"/>
              </a:rPr>
              <a:t>comando: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R="209550" algn="ctr">
              <a:lnSpc>
                <a:spcPct val="100000"/>
              </a:lnSpc>
              <a:spcBef>
                <a:spcPts val="1455"/>
              </a:spcBef>
            </a:pPr>
            <a:r>
              <a:rPr sz="1700" spc="-5" dirty="0">
                <a:latin typeface="Courier New"/>
                <a:cs typeface="Courier New"/>
              </a:rPr>
              <a:t>sudo npm install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express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935" y="758654"/>
            <a:ext cx="49085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Generación </a:t>
            </a:r>
            <a:r>
              <a:rPr spc="35" dirty="0"/>
              <a:t>de</a:t>
            </a:r>
            <a:r>
              <a:rPr spc="-70" dirty="0"/>
              <a:t> </a:t>
            </a:r>
            <a:r>
              <a:rPr spc="45" dirty="0"/>
              <a:t>proyectos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/>
              <a:t>La </a:t>
            </a:r>
            <a:r>
              <a:rPr sz="2775" spc="7" baseline="1501" dirty="0"/>
              <a:t>primera </a:t>
            </a:r>
            <a:r>
              <a:rPr sz="2775" spc="15" baseline="1501" dirty="0"/>
              <a:t>característica </a:t>
            </a:r>
            <a:r>
              <a:rPr sz="2775" spc="22" baseline="1501" dirty="0"/>
              <a:t>que </a:t>
            </a:r>
            <a:r>
              <a:rPr sz="2775" spc="30" baseline="1501" dirty="0"/>
              <a:t>encontramos </a:t>
            </a:r>
            <a:r>
              <a:rPr sz="2775" spc="-22" baseline="1501" dirty="0"/>
              <a:t>en </a:t>
            </a:r>
            <a:r>
              <a:rPr sz="2775" spc="-15" baseline="1501" dirty="0"/>
              <a:t>Express </a:t>
            </a:r>
            <a:r>
              <a:rPr sz="2775" spc="-22" baseline="1501" dirty="0"/>
              <a:t>es la </a:t>
            </a:r>
            <a:r>
              <a:rPr sz="2775" spc="7" baseline="1501" dirty="0"/>
              <a:t>generación  </a:t>
            </a:r>
            <a:r>
              <a:rPr sz="1850" spc="20" dirty="0"/>
              <a:t>de proyectos. </a:t>
            </a:r>
            <a:r>
              <a:rPr sz="1850" spc="-25" dirty="0"/>
              <a:t>Crea </a:t>
            </a:r>
            <a:r>
              <a:rPr sz="1850" spc="15" dirty="0"/>
              <a:t>automáticamente </a:t>
            </a:r>
            <a:r>
              <a:rPr sz="1850" spc="-10" dirty="0"/>
              <a:t>una </a:t>
            </a:r>
            <a:r>
              <a:rPr sz="1850" spc="-20" dirty="0"/>
              <a:t>jerarquía </a:t>
            </a:r>
            <a:r>
              <a:rPr sz="1850" spc="20" dirty="0"/>
              <a:t>de </a:t>
            </a:r>
            <a:r>
              <a:rPr sz="1850" spc="15" dirty="0"/>
              <a:t>carpetas </a:t>
            </a:r>
            <a:r>
              <a:rPr sz="1850" dirty="0"/>
              <a:t>y  </a:t>
            </a:r>
            <a:r>
              <a:rPr sz="1850" spc="-10" dirty="0">
                <a:latin typeface="Trebuchet MS"/>
                <a:cs typeface="Trebuchet MS"/>
              </a:rPr>
              <a:t>ﬁ</a:t>
            </a:r>
            <a:r>
              <a:rPr sz="1850" spc="-10" dirty="0"/>
              <a:t>cheros: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1950"/>
          </a:p>
          <a:p>
            <a:pPr marR="79375" algn="ctr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latin typeface="Courier New"/>
                <a:cs typeface="Courier New"/>
              </a:rPr>
              <a:t>express node_app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000"/>
              </a:lnSpc>
              <a:spcBef>
                <a:spcPts val="118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/>
              <a:t>Podemos </a:t>
            </a:r>
            <a:r>
              <a:rPr sz="2775" spc="44" baseline="1501" dirty="0"/>
              <a:t>comprobar </a:t>
            </a:r>
            <a:r>
              <a:rPr sz="2775" spc="-22" baseline="1501" dirty="0"/>
              <a:t>la </a:t>
            </a:r>
            <a:r>
              <a:rPr sz="2775" spc="7" baseline="1501" dirty="0"/>
              <a:t>generación </a:t>
            </a:r>
            <a:r>
              <a:rPr sz="2775" spc="22" baseline="1501" dirty="0"/>
              <a:t>que </a:t>
            </a:r>
            <a:r>
              <a:rPr sz="2775" spc="-22" baseline="1501" dirty="0"/>
              <a:t>ha </a:t>
            </a:r>
            <a:r>
              <a:rPr sz="2775" spc="-7" baseline="1501" dirty="0"/>
              <a:t>realizado </a:t>
            </a:r>
            <a:r>
              <a:rPr sz="2775" spc="-22" baseline="1501" dirty="0"/>
              <a:t>en la </a:t>
            </a:r>
            <a:r>
              <a:rPr sz="2775" baseline="1501" dirty="0"/>
              <a:t>salida </a:t>
            </a:r>
            <a:r>
              <a:rPr sz="2775" spc="30" baseline="1501" dirty="0"/>
              <a:t>de </a:t>
            </a:r>
            <a:r>
              <a:rPr sz="2775" spc="-22" baseline="1501" dirty="0"/>
              <a:t>la  </a:t>
            </a:r>
            <a:r>
              <a:rPr sz="1850" spc="15" dirty="0"/>
              <a:t>consola:</a:t>
            </a:r>
            <a:endParaRPr sz="1850"/>
          </a:p>
          <a:p>
            <a:pPr marL="2139950">
              <a:lnSpc>
                <a:spcPts val="1250"/>
              </a:lnSpc>
              <a:spcBef>
                <a:spcPts val="150"/>
              </a:spcBef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</a:t>
            </a:r>
            <a:endParaRPr sz="1050">
              <a:latin typeface="Lucida Console"/>
              <a:cs typeface="Lucida Console"/>
            </a:endParaRPr>
          </a:p>
          <a:p>
            <a:pPr marL="2157730" marR="3398520">
              <a:lnSpc>
                <a:spcPts val="1240"/>
              </a:lnSpc>
              <a:spcBef>
                <a:spcPts val="50"/>
              </a:spcBef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node_app/package.json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node_app/app.js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dirty="0">
                <a:latin typeface="Lucida Console"/>
                <a:cs typeface="Lucida Console"/>
              </a:rPr>
              <a:t> </a:t>
            </a:r>
            <a:r>
              <a:rPr sz="1050" spc="15" dirty="0">
                <a:latin typeface="Lucida Console"/>
                <a:cs typeface="Lucida Console"/>
              </a:rPr>
              <a:t>node_app/public</a:t>
            </a:r>
            <a:endParaRPr sz="1050">
              <a:latin typeface="Lucida Console"/>
              <a:cs typeface="Lucida Console"/>
            </a:endParaRPr>
          </a:p>
          <a:p>
            <a:pPr marL="2157730">
              <a:lnSpc>
                <a:spcPts val="1190"/>
              </a:lnSpc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spc="-60" dirty="0">
                <a:latin typeface="Lucida Console"/>
                <a:cs typeface="Lucida Console"/>
              </a:rPr>
              <a:t> </a:t>
            </a:r>
            <a:r>
              <a:rPr sz="1050" spc="15" dirty="0">
                <a:latin typeface="Lucida Console"/>
                <a:cs typeface="Lucida Console"/>
              </a:rPr>
              <a:t>node_app/public/javascripts</a:t>
            </a:r>
            <a:endParaRPr sz="1050">
              <a:latin typeface="Lucida Console"/>
              <a:cs typeface="Lucida Console"/>
            </a:endParaRPr>
          </a:p>
          <a:p>
            <a:pPr marL="2157730" marR="2900680">
              <a:lnSpc>
                <a:spcPts val="1240"/>
              </a:lnSpc>
              <a:spcBef>
                <a:spcPts val="50"/>
              </a:spcBef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node_app/public/images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spc="-60" dirty="0">
                <a:latin typeface="Lucida Console"/>
                <a:cs typeface="Lucida Console"/>
              </a:rPr>
              <a:t> </a:t>
            </a:r>
            <a:r>
              <a:rPr sz="1050" spc="15" dirty="0">
                <a:latin typeface="Lucida Console"/>
                <a:cs typeface="Lucida Console"/>
              </a:rPr>
              <a:t>node_app/public/stylesheets</a:t>
            </a:r>
            <a:endParaRPr sz="1050">
              <a:latin typeface="Lucida Console"/>
              <a:cs typeface="Lucida Console"/>
            </a:endParaRPr>
          </a:p>
          <a:p>
            <a:pPr marL="2157730" marR="2072005">
              <a:lnSpc>
                <a:spcPts val="1240"/>
              </a:lnSpc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node_app/public/stylesheets/style.css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spc="15" dirty="0">
                <a:latin typeface="Lucida Console"/>
                <a:cs typeface="Lucida Console"/>
              </a:rPr>
              <a:t> node_app/routes</a:t>
            </a:r>
            <a:endParaRPr sz="1050">
              <a:latin typeface="Lucida Console"/>
              <a:cs typeface="Lucida Console"/>
            </a:endParaRPr>
          </a:p>
          <a:p>
            <a:pPr marL="2157730" marR="3149600" algn="just">
              <a:lnSpc>
                <a:spcPts val="1240"/>
              </a:lnSpc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node_app/routes/index.js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node_app/routes/users.js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spc="10" dirty="0">
                <a:latin typeface="Lucida Console"/>
                <a:cs typeface="Lucida Console"/>
              </a:rPr>
              <a:t> </a:t>
            </a:r>
            <a:r>
              <a:rPr sz="1050" spc="15" dirty="0">
                <a:latin typeface="Lucida Console"/>
                <a:cs typeface="Lucida Console"/>
              </a:rPr>
              <a:t>node_app/views</a:t>
            </a:r>
            <a:endParaRPr sz="1050">
              <a:latin typeface="Lucida Console"/>
              <a:cs typeface="Lucida Console"/>
            </a:endParaRPr>
          </a:p>
          <a:p>
            <a:pPr marL="2157730">
              <a:lnSpc>
                <a:spcPts val="1190"/>
              </a:lnSpc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node_app/views/index.jade</a:t>
            </a:r>
            <a:endParaRPr sz="1050">
              <a:latin typeface="Lucida Console"/>
              <a:cs typeface="Lucida Console"/>
            </a:endParaRPr>
          </a:p>
          <a:p>
            <a:pPr marL="2157730" marR="2983865">
              <a:lnSpc>
                <a:spcPts val="1240"/>
              </a:lnSpc>
              <a:spcBef>
                <a:spcPts val="45"/>
              </a:spcBef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node_app/views/layout.jade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node_app/views/error.jade  </a:t>
            </a: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</a:t>
            </a:r>
            <a:r>
              <a:rPr sz="1050" spc="10" dirty="0">
                <a:latin typeface="Lucida Console"/>
                <a:cs typeface="Lucida Console"/>
              </a:rPr>
              <a:t> </a:t>
            </a:r>
            <a:r>
              <a:rPr sz="1050" spc="15" dirty="0">
                <a:latin typeface="Lucida Console"/>
                <a:cs typeface="Lucida Console"/>
              </a:rPr>
              <a:t>node_app/bin</a:t>
            </a:r>
            <a:endParaRPr sz="1050">
              <a:latin typeface="Lucida Console"/>
              <a:cs typeface="Lucida Console"/>
            </a:endParaRPr>
          </a:p>
          <a:p>
            <a:pPr marL="2157730">
              <a:lnSpc>
                <a:spcPts val="1200"/>
              </a:lnSpc>
            </a:pPr>
            <a:r>
              <a:rPr sz="1050" spc="15" dirty="0">
                <a:solidFill>
                  <a:srgbClr val="33BBC7"/>
                </a:solidFill>
                <a:latin typeface="Lucida Console"/>
                <a:cs typeface="Lucida Console"/>
              </a:rPr>
              <a:t>create </a:t>
            </a:r>
            <a:r>
              <a:rPr sz="1050" spc="20" dirty="0">
                <a:latin typeface="Lucida Console"/>
                <a:cs typeface="Lucida Console"/>
              </a:rPr>
              <a:t>: </a:t>
            </a:r>
            <a:r>
              <a:rPr sz="1050" spc="15" dirty="0">
                <a:latin typeface="Lucida Console"/>
                <a:cs typeface="Lucida Console"/>
              </a:rPr>
              <a:t>node_app/bin/www</a:t>
            </a:r>
            <a:endParaRPr sz="10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197427"/>
            <a:ext cx="576199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Vamos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-15" baseline="1501" dirty="0">
                <a:latin typeface="Arial"/>
                <a:cs typeface="Arial"/>
              </a:rPr>
              <a:t>repasar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cheros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7" baseline="1501" dirty="0">
                <a:latin typeface="Arial"/>
                <a:cs typeface="Arial"/>
              </a:rPr>
              <a:t>archivos </a:t>
            </a:r>
            <a:r>
              <a:rPr sz="2775" spc="22" baseline="1501" dirty="0">
                <a:latin typeface="Arial"/>
                <a:cs typeface="Arial"/>
              </a:rPr>
              <a:t>que</a:t>
            </a:r>
            <a:r>
              <a:rPr sz="2775" spc="120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genera: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498" y="2769279"/>
            <a:ext cx="2287905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2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0" baseline="1915" dirty="0">
                <a:latin typeface="Arial"/>
                <a:cs typeface="Arial"/>
              </a:rPr>
              <a:t>node_app/package.json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0" baseline="1915" dirty="0">
                <a:latin typeface="Arial"/>
                <a:cs typeface="Arial"/>
              </a:rPr>
              <a:t>node_app/app.js</a:t>
            </a:r>
            <a:endParaRPr sz="2175" baseline="191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531" y="2766095"/>
            <a:ext cx="4239895" cy="476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" marR="5080" indent="-17780">
              <a:lnSpc>
                <a:spcPct val="102400"/>
              </a:lnSpc>
              <a:spcBef>
                <a:spcPts val="80"/>
              </a:spcBef>
            </a:pPr>
            <a:r>
              <a:rPr sz="1450" spc="10" dirty="0">
                <a:latin typeface="Arial"/>
                <a:cs typeface="Arial"/>
              </a:rPr>
              <a:t>Contiene </a:t>
            </a:r>
            <a:r>
              <a:rPr sz="1450" spc="-5" dirty="0">
                <a:latin typeface="Arial"/>
                <a:cs typeface="Arial"/>
              </a:rPr>
              <a:t>las </a:t>
            </a:r>
            <a:r>
              <a:rPr sz="1450" spc="20" dirty="0">
                <a:latin typeface="Arial"/>
                <a:cs typeface="Arial"/>
              </a:rPr>
              <a:t>dependencias </a:t>
            </a:r>
            <a:r>
              <a:rPr sz="1450" spc="15" dirty="0">
                <a:latin typeface="Arial"/>
                <a:cs typeface="Arial"/>
              </a:rPr>
              <a:t>del </a:t>
            </a:r>
            <a:r>
              <a:rPr sz="1450" spc="30" dirty="0">
                <a:latin typeface="Arial"/>
                <a:cs typeface="Arial"/>
              </a:rPr>
              <a:t>proyecto </a:t>
            </a:r>
            <a:r>
              <a:rPr sz="1450" spc="10" dirty="0">
                <a:latin typeface="Arial"/>
                <a:cs typeface="Arial"/>
              </a:rPr>
              <a:t>para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npm  </a:t>
            </a:r>
            <a:r>
              <a:rPr sz="1450" spc="-30" dirty="0">
                <a:latin typeface="Arial"/>
                <a:cs typeface="Arial"/>
              </a:rPr>
              <a:t>Es </a:t>
            </a:r>
            <a:r>
              <a:rPr sz="1450" spc="-10" dirty="0">
                <a:latin typeface="Arial"/>
                <a:cs typeface="Arial"/>
              </a:rPr>
              <a:t>el </a:t>
            </a:r>
            <a:r>
              <a:rPr sz="1450" spc="30" dirty="0">
                <a:latin typeface="Arial"/>
                <a:cs typeface="Arial"/>
              </a:rPr>
              <a:t>donde </a:t>
            </a:r>
            <a:r>
              <a:rPr sz="1450" spc="-5" dirty="0">
                <a:latin typeface="Arial"/>
                <a:cs typeface="Arial"/>
              </a:rPr>
              <a:t>se </a:t>
            </a:r>
            <a:r>
              <a:rPr sz="1450" spc="10" dirty="0">
                <a:latin typeface="Arial"/>
                <a:cs typeface="Arial"/>
              </a:rPr>
              <a:t>inicia </a:t>
            </a:r>
            <a:r>
              <a:rPr sz="1450" spc="35" dirty="0">
                <a:latin typeface="Arial"/>
                <a:cs typeface="Arial"/>
              </a:rPr>
              <a:t>toda </a:t>
            </a:r>
            <a:r>
              <a:rPr sz="1450" spc="10" dirty="0">
                <a:latin typeface="Arial"/>
                <a:cs typeface="Arial"/>
              </a:rPr>
              <a:t>nuestra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aplicación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688" y="3444999"/>
            <a:ext cx="3744595" cy="476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" marR="5080" indent="-17780">
              <a:lnSpc>
                <a:spcPct val="102400"/>
              </a:lnSpc>
              <a:spcBef>
                <a:spcPts val="80"/>
              </a:spcBef>
            </a:pPr>
            <a:r>
              <a:rPr sz="1450" spc="-30" dirty="0">
                <a:latin typeface="Arial"/>
                <a:cs typeface="Arial"/>
              </a:rPr>
              <a:t>En </a:t>
            </a:r>
            <a:r>
              <a:rPr sz="1450" spc="10" dirty="0">
                <a:latin typeface="Arial"/>
                <a:cs typeface="Arial"/>
              </a:rPr>
              <a:t>estas </a:t>
            </a:r>
            <a:r>
              <a:rPr sz="1450" spc="20" dirty="0">
                <a:latin typeface="Arial"/>
                <a:cs typeface="Arial"/>
              </a:rPr>
              <a:t>carpetas </a:t>
            </a:r>
            <a:r>
              <a:rPr sz="1450" spc="-5" dirty="0">
                <a:latin typeface="Arial"/>
                <a:cs typeface="Arial"/>
              </a:rPr>
              <a:t>se almacenarían </a:t>
            </a:r>
            <a:r>
              <a:rPr sz="1450" spc="30" dirty="0">
                <a:latin typeface="Arial"/>
                <a:cs typeface="Arial"/>
              </a:rPr>
              <a:t>todas </a:t>
            </a:r>
            <a:r>
              <a:rPr sz="1450" spc="-5" dirty="0">
                <a:latin typeface="Arial"/>
                <a:cs typeface="Arial"/>
              </a:rPr>
              <a:t>las  </a:t>
            </a:r>
            <a:r>
              <a:rPr sz="1450" spc="5" dirty="0">
                <a:latin typeface="Arial"/>
                <a:cs typeface="Arial"/>
              </a:rPr>
              <a:t>imágenes, </a:t>
            </a:r>
            <a:r>
              <a:rPr sz="1450" spc="30" dirty="0">
                <a:latin typeface="Arial"/>
                <a:cs typeface="Arial"/>
              </a:rPr>
              <a:t>scripts </a:t>
            </a:r>
            <a:r>
              <a:rPr sz="1450" spc="25" dirty="0">
                <a:latin typeface="Arial"/>
                <a:cs typeface="Arial"/>
              </a:rPr>
              <a:t>de </a:t>
            </a:r>
            <a:r>
              <a:rPr sz="1450" spc="20" dirty="0">
                <a:latin typeface="Arial"/>
                <a:cs typeface="Arial"/>
              </a:rPr>
              <a:t>JavaScript </a:t>
            </a:r>
            <a:r>
              <a:rPr sz="1450" spc="10" dirty="0">
                <a:latin typeface="Arial"/>
                <a:cs typeface="Arial"/>
              </a:rPr>
              <a:t>y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estilos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498" y="3448183"/>
            <a:ext cx="7175500" cy="1607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2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7" baseline="1915" dirty="0">
                <a:latin typeface="Arial"/>
                <a:cs typeface="Arial"/>
              </a:rPr>
              <a:t>node_app/public/javascripts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7" baseline="1915" dirty="0">
                <a:latin typeface="Arial"/>
                <a:cs typeface="Arial"/>
              </a:rPr>
              <a:t>node_app/public/images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7" baseline="1915" dirty="0">
                <a:latin typeface="Arial"/>
                <a:cs typeface="Arial"/>
              </a:rPr>
              <a:t>node_app/public/stylesheets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7" baseline="1915" dirty="0">
                <a:latin typeface="Arial"/>
                <a:cs typeface="Arial"/>
              </a:rPr>
              <a:t>node_app/public/stylesheets/style.css</a:t>
            </a:r>
            <a:endParaRPr sz="2175" baseline="191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15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59715" algn="l"/>
                <a:tab pos="260350" algn="l"/>
                <a:tab pos="3061335" algn="l"/>
              </a:tabLst>
            </a:pPr>
            <a:r>
              <a:rPr sz="2175" spc="30" baseline="1915" dirty="0">
                <a:latin typeface="Arial"/>
                <a:cs typeface="Arial"/>
              </a:rPr>
              <a:t>node_app/routes/index.js	</a:t>
            </a:r>
            <a:r>
              <a:rPr sz="2175" spc="15" baseline="1915" dirty="0">
                <a:latin typeface="Arial"/>
                <a:cs typeface="Arial"/>
              </a:rPr>
              <a:t>Estos </a:t>
            </a:r>
            <a:r>
              <a:rPr sz="2175" baseline="1915" dirty="0">
                <a:latin typeface="Trebuchet MS"/>
                <a:cs typeface="Trebuchet MS"/>
              </a:rPr>
              <a:t>ﬁ</a:t>
            </a:r>
            <a:r>
              <a:rPr sz="2175" baseline="1915" dirty="0">
                <a:latin typeface="Arial"/>
                <a:cs typeface="Arial"/>
              </a:rPr>
              <a:t>cheros </a:t>
            </a:r>
            <a:r>
              <a:rPr sz="2175" spc="-7" baseline="1915" dirty="0">
                <a:latin typeface="Arial"/>
                <a:cs typeface="Arial"/>
              </a:rPr>
              <a:t>se </a:t>
            </a:r>
            <a:r>
              <a:rPr sz="2175" spc="7" baseline="1915" dirty="0">
                <a:latin typeface="Arial"/>
                <a:cs typeface="Arial"/>
              </a:rPr>
              <a:t>encargan </a:t>
            </a:r>
            <a:r>
              <a:rPr sz="2175" spc="37" baseline="1915" dirty="0">
                <a:latin typeface="Arial"/>
                <a:cs typeface="Arial"/>
              </a:rPr>
              <a:t>de </a:t>
            </a:r>
            <a:r>
              <a:rPr sz="2175" spc="22" baseline="1915" dirty="0">
                <a:latin typeface="Arial"/>
                <a:cs typeface="Arial"/>
              </a:rPr>
              <a:t>gestionar </a:t>
            </a:r>
            <a:r>
              <a:rPr sz="2175" spc="-7" baseline="1915" dirty="0">
                <a:latin typeface="Arial"/>
                <a:cs typeface="Arial"/>
              </a:rPr>
              <a:t>las</a:t>
            </a:r>
            <a:r>
              <a:rPr sz="2175" spc="-104" baseline="1915" dirty="0">
                <a:latin typeface="Arial"/>
                <a:cs typeface="Arial"/>
              </a:rPr>
              <a:t> </a:t>
            </a:r>
            <a:r>
              <a:rPr sz="2175" spc="22" baseline="1915" dirty="0">
                <a:latin typeface="Arial"/>
                <a:cs typeface="Arial"/>
              </a:rPr>
              <a:t>rutas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22" baseline="1915" dirty="0">
                <a:latin typeface="Arial"/>
                <a:cs typeface="Arial"/>
              </a:rPr>
              <a:t>node_app/routes/users.js</a:t>
            </a:r>
            <a:endParaRPr sz="2175" baseline="19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498" y="5258595"/>
            <a:ext cx="261683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2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0" baseline="1915" dirty="0">
                <a:latin typeface="Arial"/>
                <a:cs typeface="Arial"/>
              </a:rPr>
              <a:t>node_app/views/index.jade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30" baseline="1915" dirty="0">
                <a:latin typeface="Arial"/>
                <a:cs typeface="Arial"/>
              </a:rPr>
              <a:t>node_app/views/layout.jade</a:t>
            </a:r>
            <a:endParaRPr sz="2175" baseline="1915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259715" algn="l"/>
                <a:tab pos="260350" algn="l"/>
              </a:tabLst>
            </a:pPr>
            <a:r>
              <a:rPr sz="2175" spc="15" baseline="1915" dirty="0">
                <a:latin typeface="Arial"/>
                <a:cs typeface="Arial"/>
              </a:rPr>
              <a:t>node_app/views/error.jade</a:t>
            </a:r>
            <a:endParaRPr sz="2175" baseline="191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169" y="5255411"/>
            <a:ext cx="4323080" cy="702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0"/>
              </a:spcBef>
            </a:pPr>
            <a:r>
              <a:rPr sz="1450" spc="-30" dirty="0">
                <a:latin typeface="Arial"/>
                <a:cs typeface="Arial"/>
              </a:rPr>
              <a:t>En </a:t>
            </a:r>
            <a:r>
              <a:rPr sz="1450" spc="10" dirty="0">
                <a:latin typeface="Arial"/>
                <a:cs typeface="Arial"/>
              </a:rPr>
              <a:t>esta </a:t>
            </a:r>
            <a:r>
              <a:rPr sz="1450" spc="20" dirty="0">
                <a:latin typeface="Arial"/>
                <a:cs typeface="Arial"/>
              </a:rPr>
              <a:t>carpeta </a:t>
            </a:r>
            <a:r>
              <a:rPr sz="1450" spc="-5" dirty="0">
                <a:latin typeface="Arial"/>
                <a:cs typeface="Arial"/>
              </a:rPr>
              <a:t>se </a:t>
            </a:r>
            <a:r>
              <a:rPr sz="1450" spc="5" dirty="0">
                <a:latin typeface="Arial"/>
                <a:cs typeface="Arial"/>
              </a:rPr>
              <a:t>almacenan </a:t>
            </a:r>
            <a:r>
              <a:rPr sz="1450" spc="15" dirty="0">
                <a:latin typeface="Arial"/>
                <a:cs typeface="Arial"/>
              </a:rPr>
              <a:t>los </a:t>
            </a:r>
            <a:r>
              <a:rPr sz="1450" dirty="0">
                <a:latin typeface="Trebuchet MS"/>
                <a:cs typeface="Trebuchet MS"/>
              </a:rPr>
              <a:t>ﬁ</a:t>
            </a:r>
            <a:r>
              <a:rPr sz="1450" dirty="0">
                <a:latin typeface="Arial"/>
                <a:cs typeface="Arial"/>
              </a:rPr>
              <a:t>cheros </a:t>
            </a:r>
            <a:r>
              <a:rPr sz="1450" spc="5" dirty="0">
                <a:latin typeface="Arial"/>
                <a:cs typeface="Arial"/>
              </a:rPr>
              <a:t>jade </a:t>
            </a:r>
            <a:r>
              <a:rPr sz="1450" spc="20" dirty="0">
                <a:latin typeface="Arial"/>
                <a:cs typeface="Arial"/>
              </a:rPr>
              <a:t>que  son </a:t>
            </a:r>
            <a:r>
              <a:rPr sz="1450" spc="15" dirty="0">
                <a:latin typeface="Arial"/>
                <a:cs typeface="Arial"/>
              </a:rPr>
              <a:t>los </a:t>
            </a:r>
            <a:r>
              <a:rPr sz="1450" spc="20" dirty="0">
                <a:latin typeface="Arial"/>
                <a:cs typeface="Arial"/>
              </a:rPr>
              <a:t>que </a:t>
            </a:r>
            <a:r>
              <a:rPr sz="1450" spc="-5" dirty="0">
                <a:latin typeface="Arial"/>
                <a:cs typeface="Arial"/>
              </a:rPr>
              <a:t>de</a:t>
            </a:r>
            <a:r>
              <a:rPr sz="1450" spc="-5" dirty="0">
                <a:latin typeface="Trebuchet MS"/>
                <a:cs typeface="Trebuchet MS"/>
              </a:rPr>
              <a:t>ﬁ</a:t>
            </a:r>
            <a:r>
              <a:rPr sz="1450" spc="-5" dirty="0">
                <a:latin typeface="Arial"/>
                <a:cs typeface="Arial"/>
              </a:rPr>
              <a:t>nen </a:t>
            </a:r>
            <a:r>
              <a:rPr sz="1450" spc="-10" dirty="0">
                <a:latin typeface="Arial"/>
                <a:cs typeface="Arial"/>
              </a:rPr>
              <a:t>la </a:t>
            </a:r>
            <a:r>
              <a:rPr sz="1450" spc="5" dirty="0">
                <a:latin typeface="Arial"/>
                <a:cs typeface="Arial"/>
              </a:rPr>
              <a:t>interfaz </a:t>
            </a:r>
            <a:r>
              <a:rPr sz="1450" spc="20" dirty="0">
                <a:latin typeface="Arial"/>
                <a:cs typeface="Arial"/>
              </a:rPr>
              <a:t>que </a:t>
            </a:r>
            <a:r>
              <a:rPr sz="1450" spc="15" dirty="0">
                <a:latin typeface="Arial"/>
                <a:cs typeface="Arial"/>
              </a:rPr>
              <a:t>tendrá </a:t>
            </a:r>
            <a:r>
              <a:rPr sz="1450" spc="10" dirty="0">
                <a:latin typeface="Arial"/>
                <a:cs typeface="Arial"/>
              </a:rPr>
              <a:t>nuestra  </a:t>
            </a:r>
            <a:r>
              <a:rPr sz="1450" spc="20" dirty="0">
                <a:latin typeface="Arial"/>
                <a:cs typeface="Arial"/>
              </a:rPr>
              <a:t>aplicación.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0935" y="758654"/>
            <a:ext cx="49085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Generación </a:t>
            </a:r>
            <a:r>
              <a:rPr spc="35" dirty="0"/>
              <a:t>de</a:t>
            </a:r>
            <a:r>
              <a:rPr spc="-70" dirty="0"/>
              <a:t> </a:t>
            </a:r>
            <a:r>
              <a:rPr spc="45" dirty="0"/>
              <a:t>proyectos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8333" y="1755589"/>
            <a:ext cx="32512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latin typeface="Arial"/>
                <a:cs typeface="Arial"/>
              </a:rPr>
              <a:t>l</a:t>
            </a:r>
            <a:r>
              <a:rPr sz="1850" spc="-30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133" y="1759613"/>
            <a:ext cx="756856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875030" algn="l"/>
                <a:tab pos="1419860" algn="l"/>
                <a:tab pos="2332355" algn="l"/>
                <a:tab pos="2697480" algn="l"/>
                <a:tab pos="3960495" algn="l"/>
                <a:tab pos="4412615" algn="l"/>
                <a:tab pos="5604510" algn="l"/>
                <a:tab pos="6784975" algn="l"/>
              </a:tabLst>
            </a:pPr>
            <a:r>
              <a:rPr sz="2775" spc="15" baseline="1501" dirty="0">
                <a:latin typeface="Arial"/>
                <a:cs typeface="Arial"/>
              </a:rPr>
              <a:t>U</a:t>
            </a:r>
            <a:r>
              <a:rPr sz="2775" spc="22" baseline="1501" dirty="0">
                <a:latin typeface="Arial"/>
                <a:cs typeface="Arial"/>
              </a:rPr>
              <a:t>n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7" baseline="1501" dirty="0">
                <a:latin typeface="Arial"/>
                <a:cs typeface="Arial"/>
              </a:rPr>
              <a:t>v</a:t>
            </a:r>
            <a:r>
              <a:rPr sz="2775" spc="-44" baseline="1501" dirty="0">
                <a:latin typeface="Arial"/>
                <a:cs typeface="Arial"/>
              </a:rPr>
              <a:t>e</a:t>
            </a:r>
            <a:r>
              <a:rPr sz="2775" spc="-52" baseline="1501" dirty="0">
                <a:latin typeface="Arial"/>
                <a:cs typeface="Arial"/>
              </a:rPr>
              <a:t>z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12" baseline="1501" dirty="0">
                <a:latin typeface="Arial"/>
                <a:cs typeface="Arial"/>
              </a:rPr>
              <a:t>c</a:t>
            </a:r>
            <a:r>
              <a:rPr sz="2775" spc="-37" baseline="1501" dirty="0">
                <a:latin typeface="Arial"/>
                <a:cs typeface="Arial"/>
              </a:rPr>
              <a:t>r</a:t>
            </a:r>
            <a:r>
              <a:rPr sz="2775" spc="-44" baseline="1501" dirty="0">
                <a:latin typeface="Arial"/>
                <a:cs typeface="Arial"/>
              </a:rPr>
              <a:t>e</a:t>
            </a:r>
            <a:r>
              <a:rPr sz="2775" spc="-37" baseline="1501" dirty="0">
                <a:latin typeface="Arial"/>
                <a:cs typeface="Arial"/>
              </a:rPr>
              <a:t>a</a:t>
            </a:r>
            <a:r>
              <a:rPr sz="2775" spc="112" baseline="1501" dirty="0">
                <a:latin typeface="Arial"/>
                <a:cs typeface="Arial"/>
              </a:rPr>
              <a:t>d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7" baseline="1501" dirty="0">
                <a:latin typeface="Arial"/>
                <a:cs typeface="Arial"/>
              </a:rPr>
              <a:t>l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44" baseline="1501" dirty="0">
                <a:latin typeface="Arial"/>
                <a:cs typeface="Arial"/>
              </a:rPr>
              <a:t>e</a:t>
            </a:r>
            <a:r>
              <a:rPr sz="2775" spc="15" baseline="1501" dirty="0">
                <a:latin typeface="Arial"/>
                <a:cs typeface="Arial"/>
              </a:rPr>
              <a:t>s</a:t>
            </a:r>
            <a:r>
              <a:rPr sz="2775" spc="112" baseline="1501" dirty="0">
                <a:latin typeface="Arial"/>
                <a:cs typeface="Arial"/>
              </a:rPr>
              <a:t>t</a:t>
            </a:r>
            <a:r>
              <a:rPr sz="2775" spc="7" baseline="1501" dirty="0">
                <a:latin typeface="Arial"/>
                <a:cs typeface="Arial"/>
              </a:rPr>
              <a:t>r</a:t>
            </a:r>
            <a:r>
              <a:rPr sz="2775" spc="15" baseline="1501" dirty="0">
                <a:latin typeface="Arial"/>
                <a:cs typeface="Arial"/>
              </a:rPr>
              <a:t>u</a:t>
            </a:r>
            <a:r>
              <a:rPr sz="2775" spc="112" baseline="1501" dirty="0">
                <a:latin typeface="Arial"/>
                <a:cs typeface="Arial"/>
              </a:rPr>
              <a:t>c</a:t>
            </a:r>
            <a:r>
              <a:rPr sz="2775" spc="120" baseline="1501" dirty="0">
                <a:latin typeface="Arial"/>
                <a:cs typeface="Arial"/>
              </a:rPr>
              <a:t>t</a:t>
            </a:r>
            <a:r>
              <a:rPr sz="2775" spc="7" baseline="1501" dirty="0">
                <a:latin typeface="Arial"/>
                <a:cs typeface="Arial"/>
              </a:rPr>
              <a:t>ur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12" baseline="1501" dirty="0">
                <a:latin typeface="Arial"/>
                <a:cs typeface="Arial"/>
              </a:rPr>
              <a:t>d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20" baseline="1501" dirty="0">
                <a:latin typeface="Arial"/>
                <a:cs typeface="Arial"/>
              </a:rPr>
              <a:t>p</a:t>
            </a:r>
            <a:r>
              <a:rPr sz="2775" spc="-37" baseline="1501" dirty="0">
                <a:latin typeface="Arial"/>
                <a:cs typeface="Arial"/>
              </a:rPr>
              <a:t>r</a:t>
            </a:r>
            <a:r>
              <a:rPr sz="2775" spc="60" baseline="1501" dirty="0">
                <a:latin typeface="Arial"/>
                <a:cs typeface="Arial"/>
              </a:rPr>
              <a:t>o</a:t>
            </a:r>
            <a:r>
              <a:rPr sz="2775" spc="15" baseline="1501" dirty="0">
                <a:latin typeface="Arial"/>
                <a:cs typeface="Arial"/>
              </a:rPr>
              <a:t>y</a:t>
            </a:r>
            <a:r>
              <a:rPr sz="2775" spc="-44" baseline="1501" dirty="0">
                <a:latin typeface="Arial"/>
                <a:cs typeface="Arial"/>
              </a:rPr>
              <a:t>e</a:t>
            </a:r>
            <a:r>
              <a:rPr sz="2775" spc="120" baseline="1501" dirty="0">
                <a:latin typeface="Arial"/>
                <a:cs typeface="Arial"/>
              </a:rPr>
              <a:t>c</a:t>
            </a:r>
            <a:r>
              <a:rPr sz="2775" spc="112" baseline="1501" dirty="0">
                <a:latin typeface="Arial"/>
                <a:cs typeface="Arial"/>
              </a:rPr>
              <a:t>t</a:t>
            </a:r>
            <a:r>
              <a:rPr sz="2775" spc="60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,	</a:t>
            </a:r>
            <a:r>
              <a:rPr sz="2775" spc="112" baseline="1501" dirty="0">
                <a:latin typeface="Arial"/>
                <a:cs typeface="Arial"/>
              </a:rPr>
              <a:t>d</a:t>
            </a:r>
            <a:r>
              <a:rPr sz="2775" spc="-37" baseline="1501" dirty="0">
                <a:latin typeface="Arial"/>
                <a:cs typeface="Arial"/>
              </a:rPr>
              <a:t>e</a:t>
            </a:r>
            <a:r>
              <a:rPr sz="2775" spc="112" baseline="1501" dirty="0">
                <a:latin typeface="Arial"/>
                <a:cs typeface="Arial"/>
              </a:rPr>
              <a:t>b</a:t>
            </a:r>
            <a:r>
              <a:rPr sz="2775" spc="-37" baseline="1501" dirty="0">
                <a:latin typeface="Arial"/>
                <a:cs typeface="Arial"/>
              </a:rPr>
              <a:t>e</a:t>
            </a:r>
            <a:r>
              <a:rPr sz="2775" spc="75" baseline="1501" dirty="0">
                <a:latin typeface="Arial"/>
                <a:cs typeface="Arial"/>
              </a:rPr>
              <a:t>m</a:t>
            </a:r>
            <a:r>
              <a:rPr sz="2775" spc="60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15" baseline="1501" dirty="0">
                <a:latin typeface="Arial"/>
                <a:cs typeface="Arial"/>
              </a:rPr>
              <a:t>i</a:t>
            </a:r>
            <a:r>
              <a:rPr sz="2775" spc="7" baseline="1501" dirty="0">
                <a:latin typeface="Arial"/>
                <a:cs typeface="Arial"/>
              </a:rPr>
              <a:t>ns</a:t>
            </a:r>
            <a:r>
              <a:rPr sz="2775" spc="120" baseline="1501" dirty="0">
                <a:latin typeface="Arial"/>
                <a:cs typeface="Arial"/>
              </a:rPr>
              <a:t>t</a:t>
            </a:r>
            <a:r>
              <a:rPr sz="2775" spc="-44" baseline="1501" dirty="0">
                <a:latin typeface="Arial"/>
                <a:cs typeface="Arial"/>
              </a:rPr>
              <a:t>a</a:t>
            </a:r>
            <a:r>
              <a:rPr sz="2775" spc="15" baseline="1501" dirty="0">
                <a:latin typeface="Arial"/>
                <a:cs typeface="Arial"/>
              </a:rPr>
              <a:t>l</a:t>
            </a:r>
            <a:r>
              <a:rPr sz="2775" spc="-44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r  </a:t>
            </a:r>
            <a:r>
              <a:rPr sz="1850" spc="15" dirty="0">
                <a:latin typeface="Arial"/>
                <a:cs typeface="Arial"/>
              </a:rPr>
              <a:t>dependencias que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10" dirty="0">
                <a:latin typeface="Arial"/>
                <a:cs typeface="Arial"/>
              </a:rPr>
              <a:t>han </a:t>
            </a:r>
            <a:r>
              <a:rPr sz="1850" spc="10" dirty="0">
                <a:latin typeface="Arial"/>
                <a:cs typeface="Arial"/>
              </a:rPr>
              <a:t>registrado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-10" dirty="0">
                <a:latin typeface="Trebuchet MS"/>
                <a:cs typeface="Trebuchet MS"/>
              </a:rPr>
              <a:t>ﬁ</a:t>
            </a:r>
            <a:r>
              <a:rPr sz="1850" spc="-10" dirty="0">
                <a:latin typeface="Arial"/>
                <a:cs typeface="Arial"/>
              </a:rPr>
              <a:t>chero</a:t>
            </a:r>
            <a:r>
              <a:rPr sz="1850" spc="3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package.json: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935" y="758654"/>
            <a:ext cx="49085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Generación </a:t>
            </a:r>
            <a:r>
              <a:rPr spc="35" dirty="0"/>
              <a:t>de</a:t>
            </a:r>
            <a:r>
              <a:rPr spc="-70" dirty="0"/>
              <a:t> </a:t>
            </a:r>
            <a:r>
              <a:rPr spc="45" dirty="0"/>
              <a:t>proyectos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966" y="2754899"/>
            <a:ext cx="8052434" cy="364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4665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Lucida Console"/>
                <a:cs typeface="Lucida Console"/>
              </a:rPr>
              <a:t>cd</a:t>
            </a:r>
            <a:r>
              <a:rPr sz="1550" spc="-10" dirty="0">
                <a:latin typeface="Lucida Console"/>
                <a:cs typeface="Lucida Console"/>
              </a:rPr>
              <a:t> node_app</a:t>
            </a:r>
            <a:endParaRPr sz="1550">
              <a:latin typeface="Lucida Console"/>
              <a:cs typeface="Lucida Console"/>
            </a:endParaRPr>
          </a:p>
          <a:p>
            <a:pPr marL="3034665">
              <a:lnSpc>
                <a:spcPct val="100000"/>
              </a:lnSpc>
            </a:pPr>
            <a:r>
              <a:rPr sz="1550" spc="-5" dirty="0">
                <a:latin typeface="Lucida Console"/>
                <a:cs typeface="Lucida Console"/>
              </a:rPr>
              <a:t>sudo npm</a:t>
            </a:r>
            <a:r>
              <a:rPr sz="1550" spc="-10" dirty="0">
                <a:latin typeface="Lucida Console"/>
                <a:cs typeface="Lucida Console"/>
              </a:rPr>
              <a:t> install</a:t>
            </a:r>
            <a:endParaRPr sz="1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800">
              <a:latin typeface="Lucida Console"/>
              <a:cs typeface="Lucida Console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120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-30" baseline="1501" dirty="0">
                <a:latin typeface="Arial"/>
                <a:cs typeface="Arial"/>
              </a:rPr>
              <a:t>vez </a:t>
            </a:r>
            <a:r>
              <a:rPr sz="2775" spc="15" baseline="1501" dirty="0">
                <a:latin typeface="Arial"/>
                <a:cs typeface="Arial"/>
              </a:rPr>
              <a:t>instalados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7" baseline="1501" dirty="0">
                <a:latin typeface="Arial"/>
                <a:cs typeface="Arial"/>
              </a:rPr>
              <a:t>módulos </a:t>
            </a:r>
            <a:r>
              <a:rPr sz="2775" baseline="1501" dirty="0">
                <a:latin typeface="Arial"/>
                <a:cs typeface="Arial"/>
              </a:rPr>
              <a:t>necesarios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22" baseline="1501" dirty="0">
                <a:latin typeface="Arial"/>
                <a:cs typeface="Arial"/>
              </a:rPr>
              <a:t>puede </a:t>
            </a:r>
            <a:r>
              <a:rPr sz="2775" spc="-22" baseline="1501" dirty="0">
                <a:latin typeface="Arial"/>
                <a:cs typeface="Arial"/>
              </a:rPr>
              <a:t>lanzar </a:t>
            </a:r>
            <a:r>
              <a:rPr sz="2775" baseline="1501" dirty="0">
                <a:latin typeface="Arial"/>
                <a:cs typeface="Arial"/>
              </a:rPr>
              <a:t>nuestra  </a:t>
            </a:r>
            <a:r>
              <a:rPr sz="1850" spc="20" dirty="0">
                <a:latin typeface="Arial"/>
                <a:cs typeface="Arial"/>
              </a:rPr>
              <a:t>aplicación </a:t>
            </a:r>
            <a:r>
              <a:rPr sz="1850" spc="15" dirty="0">
                <a:latin typeface="Arial"/>
                <a:cs typeface="Arial"/>
              </a:rPr>
              <a:t>básica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0" dirty="0">
                <a:latin typeface="Arial"/>
                <a:cs typeface="Arial"/>
              </a:rPr>
              <a:t>ver </a:t>
            </a:r>
            <a:r>
              <a:rPr sz="1850" spc="45" dirty="0">
                <a:latin typeface="Arial"/>
                <a:cs typeface="Arial"/>
              </a:rPr>
              <a:t>cómo </a:t>
            </a:r>
            <a:r>
              <a:rPr sz="1850" spc="15" dirty="0">
                <a:latin typeface="Arial"/>
                <a:cs typeface="Arial"/>
              </a:rPr>
              <a:t>funciona, </a:t>
            </a:r>
            <a:r>
              <a:rPr sz="1850" dirty="0">
                <a:latin typeface="Arial"/>
                <a:cs typeface="Arial"/>
              </a:rPr>
              <a:t>para ello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5" dirty="0">
                <a:latin typeface="Arial"/>
                <a:cs typeface="Arial"/>
              </a:rPr>
              <a:t>hacerlo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35" dirty="0">
                <a:latin typeface="Arial"/>
                <a:cs typeface="Arial"/>
              </a:rPr>
              <a:t>dos  </a:t>
            </a:r>
            <a:r>
              <a:rPr sz="1850" spc="-5" dirty="0">
                <a:latin typeface="Arial"/>
                <a:cs typeface="Arial"/>
              </a:rPr>
              <a:t>maneras </a:t>
            </a:r>
            <a:r>
              <a:rPr sz="1850" spc="5" dirty="0">
                <a:latin typeface="Arial"/>
                <a:cs typeface="Arial"/>
              </a:rPr>
              <a:t>diferentes:</a:t>
            </a:r>
            <a:endParaRPr sz="1850">
              <a:latin typeface="Arial"/>
              <a:cs typeface="Arial"/>
            </a:endParaRPr>
          </a:p>
          <a:p>
            <a:pPr marL="2383155" marR="2581275">
              <a:lnSpc>
                <a:spcPct val="199900"/>
              </a:lnSpc>
              <a:spcBef>
                <a:spcPts val="980"/>
              </a:spcBef>
            </a:pPr>
            <a:r>
              <a:rPr sz="1550" spc="-10" dirty="0">
                <a:latin typeface="Lucida Console"/>
                <a:cs typeface="Lucida Console"/>
              </a:rPr>
              <a:t>DEBUG=node_app:* ./bin/www  </a:t>
            </a:r>
            <a:r>
              <a:rPr sz="1550" spc="-5" dirty="0">
                <a:latin typeface="Lucida Console"/>
                <a:cs typeface="Lucida Console"/>
              </a:rPr>
              <a:t>npm</a:t>
            </a:r>
            <a:r>
              <a:rPr sz="1550" spc="-10" dirty="0">
                <a:latin typeface="Lucida Console"/>
                <a:cs typeface="Lucida Console"/>
              </a:rPr>
              <a:t> start</a:t>
            </a:r>
            <a:endParaRPr sz="1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Lucida Console"/>
              <a:cs typeface="Lucida Console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Al lanzar el </a:t>
            </a:r>
            <a:r>
              <a:rPr sz="2775" spc="15" baseline="1501" dirty="0">
                <a:latin typeface="Arial"/>
                <a:cs typeface="Arial"/>
              </a:rPr>
              <a:t>servidor </a:t>
            </a:r>
            <a:r>
              <a:rPr sz="2775" spc="22" baseline="1501" dirty="0">
                <a:latin typeface="Arial"/>
                <a:cs typeface="Arial"/>
              </a:rPr>
              <a:t>nos </a:t>
            </a:r>
            <a:r>
              <a:rPr sz="2775" spc="30" baseline="1501" dirty="0">
                <a:latin typeface="Arial"/>
                <a:cs typeface="Arial"/>
              </a:rPr>
              <a:t>debe </a:t>
            </a:r>
            <a:r>
              <a:rPr sz="2775" spc="22" baseline="1501" dirty="0">
                <a:latin typeface="Arial"/>
                <a:cs typeface="Arial"/>
              </a:rPr>
              <a:t>indicar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37" baseline="1501" dirty="0">
                <a:latin typeface="Arial"/>
                <a:cs typeface="Arial"/>
              </a:rPr>
              <a:t>puerto </a:t>
            </a:r>
            <a:r>
              <a:rPr sz="2775" spc="-22" baseline="1501" dirty="0">
                <a:latin typeface="Arial"/>
                <a:cs typeface="Arial"/>
              </a:rPr>
              <a:t>en el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baseline="1501" dirty="0">
                <a:latin typeface="Arial"/>
                <a:cs typeface="Arial"/>
              </a:rPr>
              <a:t>está </a:t>
            </a:r>
            <a:r>
              <a:rPr sz="2775" spc="30" baseline="1501" dirty="0">
                <a:latin typeface="Arial"/>
                <a:cs typeface="Arial"/>
              </a:rPr>
              <a:t>disponible, 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15" dirty="0">
                <a:latin typeface="Arial"/>
                <a:cs typeface="Arial"/>
              </a:rPr>
              <a:t>acceder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dirty="0">
                <a:latin typeface="Arial"/>
                <a:cs typeface="Arial"/>
              </a:rPr>
              <a:t>través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5" dirty="0">
                <a:latin typeface="Arial"/>
                <a:cs typeface="Arial"/>
              </a:rPr>
              <a:t>navegador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dirty="0">
                <a:latin typeface="Arial"/>
                <a:cs typeface="Arial"/>
              </a:rPr>
              <a:t>url: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dirty="0">
                <a:latin typeface="Courier New"/>
                <a:cs typeface="Courier New"/>
              </a:rPr>
              <a:t>localhost:3000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691" y="758654"/>
            <a:ext cx="15328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997" y="1269903"/>
            <a:ext cx="8422005" cy="41021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487680" indent="-247650">
              <a:lnSpc>
                <a:spcPct val="100000"/>
              </a:lnSpc>
              <a:spcBef>
                <a:spcPts val="1290"/>
              </a:spcBef>
              <a:buFont typeface="Verdana"/>
              <a:buChar char="•"/>
              <a:tabLst>
                <a:tab pos="488315" algn="l"/>
              </a:tabLst>
            </a:pPr>
            <a:r>
              <a:rPr sz="2775" spc="-15" baseline="1501" dirty="0">
                <a:latin typeface="Arial"/>
                <a:cs typeface="Arial"/>
              </a:rPr>
              <a:t>Express </a:t>
            </a:r>
            <a:r>
              <a:rPr sz="2775" spc="30" baseline="1501" dirty="0">
                <a:latin typeface="Arial"/>
                <a:cs typeface="Arial"/>
              </a:rPr>
              <a:t>proporciona </a:t>
            </a:r>
            <a:r>
              <a:rPr sz="2775" spc="44" baseline="1501" dirty="0">
                <a:latin typeface="Arial"/>
                <a:cs typeface="Arial"/>
              </a:rPr>
              <a:t>métodos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gestión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</a:t>
            </a:r>
            <a:r>
              <a:rPr sz="2775" spc="-67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rutas:</a:t>
            </a:r>
            <a:endParaRPr sz="2775" baseline="1501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990"/>
              </a:spcBef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550" spc="-5" dirty="0">
                <a:latin typeface="Courier New"/>
                <a:cs typeface="Courier New"/>
              </a:rPr>
              <a:t>express </a:t>
            </a:r>
            <a:r>
              <a:rPr sz="15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550" spc="-1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require(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'express'</a:t>
            </a:r>
            <a:r>
              <a:rPr sz="1550" spc="-5" dirty="0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77470">
              <a:lnSpc>
                <a:spcPct val="100000"/>
              </a:lnSpc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550" spc="-5" dirty="0">
                <a:latin typeface="Courier New"/>
                <a:cs typeface="Courier New"/>
              </a:rPr>
              <a:t>app </a:t>
            </a:r>
            <a:r>
              <a:rPr sz="15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express()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77470" marR="307975">
              <a:lnSpc>
                <a:spcPct val="100000"/>
              </a:lnSpc>
            </a:pP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// responderá con "hello world" cuando una petición GET se hace </a:t>
            </a:r>
            <a:r>
              <a:rPr sz="1550" i="1" dirty="0">
                <a:solidFill>
                  <a:srgbClr val="4E9192"/>
                </a:solidFill>
                <a:latin typeface="Courier New"/>
                <a:cs typeface="Courier New"/>
              </a:rPr>
              <a:t>a </a:t>
            </a: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la  página</a:t>
            </a:r>
            <a:r>
              <a:rPr sz="1550" i="1" spc="-1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550" i="1" spc="-5" dirty="0">
                <a:solidFill>
                  <a:srgbClr val="4E9192"/>
                </a:solidFill>
                <a:latin typeface="Courier New"/>
                <a:cs typeface="Courier New"/>
              </a:rPr>
              <a:t>principal</a:t>
            </a:r>
            <a:endParaRPr sz="1550">
              <a:latin typeface="Courier New"/>
              <a:cs typeface="Courier New"/>
            </a:endParaRPr>
          </a:p>
          <a:p>
            <a:pPr marL="313690" marR="4439285" indent="-236220">
              <a:lnSpc>
                <a:spcPts val="1860"/>
              </a:lnSpc>
              <a:spcBef>
                <a:spcPts val="60"/>
              </a:spcBef>
            </a:pPr>
            <a:r>
              <a:rPr sz="1550" spc="-5" dirty="0">
                <a:latin typeface="Courier New"/>
                <a:cs typeface="Courier New"/>
              </a:rPr>
              <a:t>app.get(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550" spc="-5" dirty="0">
                <a:latin typeface="Courier New"/>
                <a:cs typeface="Courier New"/>
              </a:rPr>
              <a:t>, </a:t>
            </a: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550" spc="-5" dirty="0">
                <a:latin typeface="Courier New"/>
                <a:cs typeface="Courier New"/>
              </a:rPr>
              <a:t>(req, res) </a:t>
            </a:r>
            <a:r>
              <a:rPr sz="1550" dirty="0">
                <a:latin typeface="Courier New"/>
                <a:cs typeface="Courier New"/>
              </a:rPr>
              <a:t>{  </a:t>
            </a:r>
            <a:r>
              <a:rPr sz="1550" spc="-5" dirty="0">
                <a:latin typeface="Courier New"/>
                <a:cs typeface="Courier New"/>
              </a:rPr>
              <a:t>res.send(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'hello</a:t>
            </a:r>
            <a:r>
              <a:rPr sz="1550" spc="-1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world'</a:t>
            </a:r>
            <a:r>
              <a:rPr sz="1550" spc="-5" dirty="0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77470">
              <a:lnSpc>
                <a:spcPts val="1795"/>
              </a:lnSpc>
            </a:pPr>
            <a:r>
              <a:rPr sz="1550" spc="-5" dirty="0">
                <a:latin typeface="Courier New"/>
                <a:cs typeface="Courier New"/>
              </a:rPr>
              <a:t>})</a:t>
            </a:r>
            <a:endParaRPr sz="1550">
              <a:latin typeface="Courier New"/>
              <a:cs typeface="Courier New"/>
            </a:endParaRPr>
          </a:p>
          <a:p>
            <a:pPr marL="487680" indent="-247650">
              <a:lnSpc>
                <a:spcPct val="100000"/>
              </a:lnSpc>
              <a:spcBef>
                <a:spcPts val="1085"/>
              </a:spcBef>
              <a:buFont typeface="Verdana"/>
              <a:buChar char="•"/>
              <a:tabLst>
                <a:tab pos="488315" algn="l"/>
              </a:tabLst>
            </a:pPr>
            <a:r>
              <a:rPr sz="2775" spc="-60" baseline="1501" dirty="0">
                <a:latin typeface="Arial"/>
                <a:cs typeface="Arial"/>
              </a:rPr>
              <a:t>Tanto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30" baseline="1501" dirty="0">
                <a:latin typeface="Arial"/>
                <a:cs typeface="Arial"/>
              </a:rPr>
              <a:t>peticiones </a:t>
            </a:r>
            <a:r>
              <a:rPr sz="2775" spc="-97" baseline="1501" dirty="0">
                <a:latin typeface="Arial"/>
                <a:cs typeface="Arial"/>
              </a:rPr>
              <a:t>GET </a:t>
            </a:r>
            <a:r>
              <a:rPr sz="2775" spc="67" baseline="1501" dirty="0">
                <a:latin typeface="Arial"/>
                <a:cs typeface="Arial"/>
              </a:rPr>
              <a:t>como</a:t>
            </a:r>
            <a:r>
              <a:rPr sz="2775" spc="120" baseline="1501" dirty="0">
                <a:latin typeface="Arial"/>
                <a:cs typeface="Arial"/>
              </a:rPr>
              <a:t> </a:t>
            </a:r>
            <a:r>
              <a:rPr sz="2775" spc="-112" baseline="1501" dirty="0">
                <a:latin typeface="Arial"/>
                <a:cs typeface="Arial"/>
              </a:rPr>
              <a:t>POST:</a:t>
            </a:r>
            <a:endParaRPr sz="2775" baseline="150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petición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GET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app.get(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(req, res)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res.send(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'GET request to the homepage'</a:t>
            </a:r>
            <a:r>
              <a:rPr sz="1400" spc="10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)})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petición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POST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app.post(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(req, res)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res.send(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'POST request to the homepage'</a:t>
            </a:r>
            <a:r>
              <a:rPr sz="1400" spc="11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)})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66" y="5685761"/>
            <a:ext cx="73196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6715759" algn="l"/>
              </a:tabLst>
            </a:pPr>
            <a:r>
              <a:rPr sz="2775" baseline="1501" dirty="0">
                <a:latin typeface="Arial"/>
                <a:cs typeface="Arial"/>
              </a:rPr>
              <a:t>Exp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-15" baseline="1501" dirty="0">
                <a:latin typeface="Arial"/>
                <a:cs typeface="Arial"/>
              </a:rPr>
              <a:t>ess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soporta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los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siguientes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52" baseline="1501" dirty="0">
                <a:latin typeface="Arial"/>
                <a:cs typeface="Arial"/>
              </a:rPr>
              <a:t>tipos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peticiones: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-262" baseline="1501" dirty="0">
                <a:latin typeface="Arial"/>
                <a:cs typeface="Arial"/>
              </a:rPr>
              <a:t> </a:t>
            </a:r>
            <a:r>
              <a:rPr sz="2325" spc="-7" baseline="1792" dirty="0">
                <a:latin typeface="Courier New"/>
                <a:cs typeface="Courier New"/>
              </a:rPr>
              <a:t>get</a:t>
            </a:r>
            <a:r>
              <a:rPr sz="2325" baseline="1792" dirty="0">
                <a:latin typeface="Courier New"/>
                <a:cs typeface="Courier New"/>
              </a:rPr>
              <a:t>,	</a:t>
            </a:r>
            <a:r>
              <a:rPr sz="2325" spc="-7" baseline="1792" dirty="0">
                <a:latin typeface="Courier New"/>
                <a:cs typeface="Courier New"/>
              </a:rPr>
              <a:t>post,</a:t>
            </a:r>
            <a:endParaRPr sz="2325" baseline="179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587" y="5721096"/>
            <a:ext cx="49784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Courier New"/>
                <a:cs typeface="Courier New"/>
              </a:rPr>
              <a:t>put,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175" y="5965718"/>
            <a:ext cx="780415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Courier New"/>
                <a:cs typeface="Courier New"/>
              </a:rPr>
              <a:t>head, delete, options, trace, copy, lock, mkcol, move, purge,  propfind, proppatch, unlock, report, mkactivity, checkout, merge,  m-search, notify, subscribe, unsubscribe, patch, search </a:t>
            </a:r>
            <a:r>
              <a:rPr sz="1550" dirty="0">
                <a:latin typeface="Courier New"/>
                <a:cs typeface="Courier New"/>
              </a:rPr>
              <a:t>y</a:t>
            </a:r>
            <a:r>
              <a:rPr sz="1550" spc="-65" dirty="0"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connect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9758" y="1627190"/>
            <a:ext cx="30321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9460" algn="l"/>
                <a:tab pos="1360170" algn="l"/>
                <a:tab pos="1947545" algn="l"/>
              </a:tabLst>
            </a:pPr>
            <a:r>
              <a:rPr sz="1850" spc="50" dirty="0">
                <a:latin typeface="Arial"/>
                <a:cs typeface="Arial"/>
              </a:rPr>
              <a:t>rutas	que	son	llamadas,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66" y="1631213"/>
            <a:ext cx="4859020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336675" algn="l"/>
                <a:tab pos="2422525" algn="l"/>
                <a:tab pos="3305810" algn="l"/>
                <a:tab pos="4533265" algn="l"/>
              </a:tabLst>
            </a:pPr>
            <a:r>
              <a:rPr sz="2775" spc="-67" baseline="1501" dirty="0">
                <a:latin typeface="Arial"/>
                <a:cs typeface="Arial"/>
              </a:rPr>
              <a:t>E</a:t>
            </a:r>
            <a:r>
              <a:rPr sz="2775" spc="135" baseline="1501" dirty="0">
                <a:latin typeface="Arial"/>
                <a:cs typeface="Arial"/>
              </a:rPr>
              <a:t>x</a:t>
            </a:r>
            <a:r>
              <a:rPr sz="2775" spc="187" baseline="1501" dirty="0">
                <a:latin typeface="Arial"/>
                <a:cs typeface="Arial"/>
              </a:rPr>
              <a:t>p</a:t>
            </a:r>
            <a:r>
              <a:rPr sz="2775" spc="37" baseline="1501" dirty="0">
                <a:latin typeface="Arial"/>
                <a:cs typeface="Arial"/>
              </a:rPr>
              <a:t>r</a:t>
            </a:r>
            <a:r>
              <a:rPr sz="2775" spc="30" baseline="1501" dirty="0">
                <a:latin typeface="Arial"/>
                <a:cs typeface="Arial"/>
              </a:rPr>
              <a:t>e</a:t>
            </a:r>
            <a:r>
              <a:rPr sz="2775" spc="89" baseline="1501" dirty="0">
                <a:latin typeface="Arial"/>
                <a:cs typeface="Arial"/>
              </a:rPr>
              <a:t>s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187" baseline="1501" dirty="0">
                <a:latin typeface="Arial"/>
                <a:cs typeface="Arial"/>
              </a:rPr>
              <a:t>t</a:t>
            </a:r>
            <a:r>
              <a:rPr sz="2775" spc="30" baseline="1501" dirty="0">
                <a:latin typeface="Arial"/>
                <a:cs typeface="Arial"/>
              </a:rPr>
              <a:t>a</a:t>
            </a:r>
            <a:r>
              <a:rPr sz="2775" spc="150" baseline="1501" dirty="0">
                <a:latin typeface="Arial"/>
                <a:cs typeface="Arial"/>
              </a:rPr>
              <a:t>m</a:t>
            </a:r>
            <a:r>
              <a:rPr sz="2775" spc="187" baseline="1501" dirty="0">
                <a:latin typeface="Arial"/>
                <a:cs typeface="Arial"/>
              </a:rPr>
              <a:t>b</a:t>
            </a:r>
            <a:r>
              <a:rPr sz="2775" spc="82" baseline="1501" dirty="0">
                <a:latin typeface="Arial"/>
                <a:cs typeface="Arial"/>
              </a:rPr>
              <a:t>i</a:t>
            </a:r>
            <a:r>
              <a:rPr sz="2775" spc="30" baseline="1501" dirty="0">
                <a:latin typeface="Arial"/>
                <a:cs typeface="Arial"/>
              </a:rPr>
              <a:t>é</a:t>
            </a:r>
            <a:r>
              <a:rPr sz="2775" baseline="1501" dirty="0">
                <a:latin typeface="Arial"/>
                <a:cs typeface="Arial"/>
              </a:rPr>
              <a:t>n	</a:t>
            </a:r>
            <a:r>
              <a:rPr sz="2775" spc="187" baseline="1501" dirty="0">
                <a:latin typeface="Arial"/>
                <a:cs typeface="Arial"/>
              </a:rPr>
              <a:t>p</a:t>
            </a:r>
            <a:r>
              <a:rPr sz="2775" spc="82" baseline="1501" dirty="0">
                <a:latin typeface="Arial"/>
                <a:cs typeface="Arial"/>
              </a:rPr>
              <a:t>u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spc="187" baseline="1501" dirty="0">
                <a:latin typeface="Arial"/>
                <a:cs typeface="Arial"/>
              </a:rPr>
              <a:t>d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35" baseline="1501" dirty="0">
                <a:latin typeface="Arial"/>
                <a:cs typeface="Arial"/>
              </a:rPr>
              <a:t>g</a:t>
            </a:r>
            <a:r>
              <a:rPr sz="2775" spc="30" baseline="1501" dirty="0">
                <a:latin typeface="Arial"/>
                <a:cs typeface="Arial"/>
              </a:rPr>
              <a:t>e</a:t>
            </a:r>
            <a:r>
              <a:rPr sz="2775" spc="82" baseline="1501" dirty="0">
                <a:latin typeface="Arial"/>
                <a:cs typeface="Arial"/>
              </a:rPr>
              <a:t>s</a:t>
            </a:r>
            <a:r>
              <a:rPr sz="2775" spc="187" baseline="1501" dirty="0">
                <a:latin typeface="Arial"/>
                <a:cs typeface="Arial"/>
              </a:rPr>
              <a:t>t</a:t>
            </a:r>
            <a:r>
              <a:rPr sz="2775" spc="82" baseline="1501" dirty="0">
                <a:latin typeface="Arial"/>
                <a:cs typeface="Arial"/>
              </a:rPr>
              <a:t>i</a:t>
            </a:r>
            <a:r>
              <a:rPr sz="2775" spc="135" baseline="1501" dirty="0">
                <a:latin typeface="Arial"/>
                <a:cs typeface="Arial"/>
              </a:rPr>
              <a:t>o</a:t>
            </a:r>
            <a:r>
              <a:rPr sz="2775" spc="82" baseline="1501" dirty="0">
                <a:latin typeface="Arial"/>
                <a:cs typeface="Arial"/>
              </a:rPr>
              <a:t>n</a:t>
            </a:r>
            <a:r>
              <a:rPr sz="2775" spc="30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r	</a:t>
            </a:r>
            <a:r>
              <a:rPr sz="2775" spc="82" baseline="1501" dirty="0">
                <a:latin typeface="Arial"/>
                <a:cs typeface="Arial"/>
              </a:rPr>
              <a:t>l</a:t>
            </a:r>
            <a:r>
              <a:rPr sz="2775" spc="37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s  </a:t>
            </a:r>
            <a:r>
              <a:rPr sz="1850" spc="10" dirty="0">
                <a:latin typeface="Arial"/>
                <a:cs typeface="Arial"/>
              </a:rPr>
              <a:t>independientemente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45" dirty="0">
                <a:latin typeface="Arial"/>
                <a:cs typeface="Arial"/>
              </a:rPr>
              <a:t>tipo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petición: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8691" y="758654"/>
            <a:ext cx="153289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Routing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966" y="2405918"/>
            <a:ext cx="8481695" cy="425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ourier New"/>
                <a:cs typeface="Courier New"/>
              </a:rPr>
              <a:t>app.get(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'/'</a:t>
            </a:r>
            <a:r>
              <a:rPr sz="1300" spc="5" dirty="0">
                <a:latin typeface="Courier New"/>
                <a:cs typeface="Courier New"/>
              </a:rPr>
              <a:t>,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(req, res)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spc="5" dirty="0">
                <a:latin typeface="Courier New"/>
                <a:cs typeface="Courier New"/>
              </a:rPr>
              <a:t>res.send(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'root'</a:t>
            </a:r>
            <a:r>
              <a:rPr sz="1300" spc="5" dirty="0">
                <a:latin typeface="Courier New"/>
                <a:cs typeface="Courier New"/>
              </a:rPr>
              <a:t>)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})</a:t>
            </a:r>
            <a:endParaRPr sz="1300">
              <a:latin typeface="Courier New"/>
              <a:cs typeface="Courier New"/>
            </a:endParaRPr>
          </a:p>
          <a:p>
            <a:pPr marL="368935" marR="877569">
              <a:lnSpc>
                <a:spcPct val="198700"/>
              </a:lnSpc>
            </a:pPr>
            <a:r>
              <a:rPr sz="1300" spc="5" dirty="0">
                <a:latin typeface="Courier New"/>
                <a:cs typeface="Courier New"/>
              </a:rPr>
              <a:t>app.get(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'/about'</a:t>
            </a:r>
            <a:r>
              <a:rPr sz="1300" spc="5" dirty="0">
                <a:latin typeface="Courier New"/>
                <a:cs typeface="Courier New"/>
              </a:rPr>
              <a:t>,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(req, res)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spc="5" dirty="0">
                <a:latin typeface="Courier New"/>
                <a:cs typeface="Courier New"/>
              </a:rPr>
              <a:t>res.send(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'about'</a:t>
            </a:r>
            <a:r>
              <a:rPr sz="1300" spc="5" dirty="0">
                <a:latin typeface="Courier New"/>
                <a:cs typeface="Courier New"/>
              </a:rPr>
              <a:t>) })  app.get(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'/random.text'</a:t>
            </a:r>
            <a:r>
              <a:rPr sz="1300" spc="5" dirty="0">
                <a:latin typeface="Courier New"/>
                <a:cs typeface="Courier New"/>
              </a:rPr>
              <a:t>,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(req, res) </a:t>
            </a:r>
            <a:r>
              <a:rPr sz="1300" spc="10" dirty="0">
                <a:latin typeface="Courier New"/>
                <a:cs typeface="Courier New"/>
              </a:rPr>
              <a:t>{ </a:t>
            </a:r>
            <a:r>
              <a:rPr sz="1300" spc="5" dirty="0">
                <a:latin typeface="Courier New"/>
                <a:cs typeface="Courier New"/>
              </a:rPr>
              <a:t>res.send(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'random.text'</a:t>
            </a:r>
            <a:r>
              <a:rPr sz="1300" spc="5" dirty="0">
                <a:latin typeface="Courier New"/>
                <a:cs typeface="Courier New"/>
              </a:rPr>
              <a:t>)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})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urier New"/>
              <a:cs typeface="Courier New"/>
            </a:endParaRPr>
          </a:p>
          <a:p>
            <a:pPr marL="259715" marR="433705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También </a:t>
            </a:r>
            <a:r>
              <a:rPr sz="2775" baseline="1501" dirty="0">
                <a:latin typeface="Arial"/>
                <a:cs typeface="Arial"/>
              </a:rPr>
              <a:t>tiene </a:t>
            </a:r>
            <a:r>
              <a:rPr sz="2775" spc="30" baseline="1501" dirty="0">
                <a:latin typeface="Arial"/>
                <a:cs typeface="Arial"/>
              </a:rPr>
              <a:t>ciertos </a:t>
            </a:r>
            <a:r>
              <a:rPr sz="2775" spc="7" baseline="1501" dirty="0">
                <a:latin typeface="Arial"/>
                <a:cs typeface="Arial"/>
              </a:rPr>
              <a:t>caracteres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15" baseline="1501" dirty="0">
                <a:latin typeface="Arial"/>
                <a:cs typeface="Arial"/>
              </a:rPr>
              <a:t>amplían las </a:t>
            </a:r>
            <a:r>
              <a:rPr sz="2775" spc="30" baseline="1501" dirty="0">
                <a:latin typeface="Arial"/>
                <a:cs typeface="Arial"/>
              </a:rPr>
              <a:t>posibilidades de </a:t>
            </a:r>
            <a:r>
              <a:rPr sz="2775" spc="-15" baseline="1501" dirty="0">
                <a:latin typeface="Arial"/>
                <a:cs typeface="Arial"/>
              </a:rPr>
              <a:t>las  </a:t>
            </a:r>
            <a:r>
              <a:rPr sz="1850" spc="5" dirty="0">
                <a:latin typeface="Arial"/>
                <a:cs typeface="Arial"/>
              </a:rPr>
              <a:t>rutas:</a:t>
            </a:r>
            <a:endParaRPr sz="18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25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La "b" es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opcional, aceptará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acd y</a:t>
            </a:r>
            <a:r>
              <a:rPr sz="1200" i="1" spc="3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abcd</a:t>
            </a:r>
            <a:endParaRPr sz="12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latin typeface="Courier New"/>
                <a:cs typeface="Courier New"/>
              </a:rPr>
              <a:t>app.get(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'/ab?cd'</a:t>
            </a:r>
            <a:r>
              <a:rPr sz="1200" spc="15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200" spc="15" dirty="0">
                <a:latin typeface="Courier New"/>
                <a:cs typeface="Courier New"/>
              </a:rPr>
              <a:t>(req, </a:t>
            </a:r>
            <a:r>
              <a:rPr sz="1200" spc="20" dirty="0">
                <a:latin typeface="Courier New"/>
                <a:cs typeface="Courier New"/>
              </a:rPr>
              <a:t>res) { </a:t>
            </a:r>
            <a:r>
              <a:rPr sz="1200" spc="15" dirty="0">
                <a:latin typeface="Courier New"/>
                <a:cs typeface="Courier New"/>
              </a:rPr>
              <a:t>res.send(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'ab?cd'</a:t>
            </a:r>
            <a:r>
              <a:rPr sz="1200" spc="15" dirty="0">
                <a:latin typeface="Courier New"/>
                <a:cs typeface="Courier New"/>
              </a:rPr>
              <a:t>)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La "b"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podrá repetirse, aceptará abcd, abbcd, abbbcd,</a:t>
            </a:r>
            <a:r>
              <a:rPr sz="1200" i="1" spc="7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etc...</a:t>
            </a:r>
            <a:endParaRPr sz="12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app.get(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'/ab+cd'</a:t>
            </a:r>
            <a:r>
              <a:rPr sz="1200" spc="15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200" spc="15" dirty="0">
                <a:latin typeface="Courier New"/>
                <a:cs typeface="Courier New"/>
              </a:rPr>
              <a:t>(req, </a:t>
            </a:r>
            <a:r>
              <a:rPr sz="1200" spc="20" dirty="0">
                <a:latin typeface="Courier New"/>
                <a:cs typeface="Courier New"/>
              </a:rPr>
              <a:t>res) { </a:t>
            </a:r>
            <a:r>
              <a:rPr sz="1200" spc="15" dirty="0">
                <a:latin typeface="Courier New"/>
                <a:cs typeface="Courier New"/>
              </a:rPr>
              <a:t>res.send(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'ab+cd'</a:t>
            </a:r>
            <a:r>
              <a:rPr sz="1200" spc="15" dirty="0">
                <a:latin typeface="Courier New"/>
                <a:cs typeface="Courier New"/>
              </a:rPr>
              <a:t>)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Se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aceptará cualquier cadena dentro, aceptará abcd, abxcd, abREBDOMcd, ab123cd,</a:t>
            </a:r>
            <a:r>
              <a:rPr sz="1200" i="1" spc="27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etc...</a:t>
            </a:r>
            <a:endParaRPr sz="12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latin typeface="Courier New"/>
                <a:cs typeface="Courier New"/>
              </a:rPr>
              <a:t>app.get(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'/ab*cd'</a:t>
            </a:r>
            <a:r>
              <a:rPr sz="1200" spc="15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200" spc="15" dirty="0">
                <a:latin typeface="Courier New"/>
                <a:cs typeface="Courier New"/>
              </a:rPr>
              <a:t>(req, </a:t>
            </a:r>
            <a:r>
              <a:rPr sz="1200" spc="20" dirty="0">
                <a:latin typeface="Courier New"/>
                <a:cs typeface="Courier New"/>
              </a:rPr>
              <a:t>res) { </a:t>
            </a:r>
            <a:r>
              <a:rPr sz="1200" spc="15" dirty="0">
                <a:latin typeface="Courier New"/>
                <a:cs typeface="Courier New"/>
              </a:rPr>
              <a:t>res.send(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'ab*cd'</a:t>
            </a:r>
            <a:r>
              <a:rPr sz="1200" spc="15" dirty="0">
                <a:latin typeface="Courier New"/>
                <a:cs typeface="Courier New"/>
              </a:rPr>
              <a:t>)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</a:pP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// Lo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incluído entre paréntesis puede aparecer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o no,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aceptará </a:t>
            </a:r>
            <a:r>
              <a:rPr sz="1200" i="1" spc="20" dirty="0">
                <a:solidFill>
                  <a:srgbClr val="4E9192"/>
                </a:solidFill>
                <a:latin typeface="Courier New"/>
                <a:cs typeface="Courier New"/>
              </a:rPr>
              <a:t>abe o</a:t>
            </a:r>
            <a:r>
              <a:rPr sz="1200" i="1" spc="10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200" i="1" spc="15" dirty="0">
                <a:solidFill>
                  <a:srgbClr val="4E9192"/>
                </a:solidFill>
                <a:latin typeface="Courier New"/>
                <a:cs typeface="Courier New"/>
              </a:rPr>
              <a:t>abcde</a:t>
            </a:r>
            <a:endParaRPr sz="1200">
              <a:latin typeface="Courier New"/>
              <a:cs typeface="Courier New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latin typeface="Courier New"/>
                <a:cs typeface="Courier New"/>
              </a:rPr>
              <a:t>app.get(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'/ab(cd)?e'</a:t>
            </a:r>
            <a:r>
              <a:rPr sz="1200" spc="15" dirty="0">
                <a:latin typeface="Courier New"/>
                <a:cs typeface="Courier New"/>
              </a:rPr>
              <a:t>, </a:t>
            </a:r>
            <a:r>
              <a:rPr sz="1200" b="1" spc="1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200" spc="15" dirty="0">
                <a:latin typeface="Courier New"/>
                <a:cs typeface="Courier New"/>
              </a:rPr>
              <a:t>(req, </a:t>
            </a:r>
            <a:r>
              <a:rPr sz="1200" spc="20" dirty="0">
                <a:latin typeface="Courier New"/>
                <a:cs typeface="Courier New"/>
              </a:rPr>
              <a:t>res) { </a:t>
            </a:r>
            <a:r>
              <a:rPr sz="1200" spc="15" dirty="0">
                <a:latin typeface="Courier New"/>
                <a:cs typeface="Courier New"/>
              </a:rPr>
              <a:t>res.send(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'ab(cd)?e'</a:t>
            </a:r>
            <a:r>
              <a:rPr sz="1200" spc="15" dirty="0">
                <a:latin typeface="Courier New"/>
                <a:cs typeface="Courier New"/>
              </a:rPr>
              <a:t>)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8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2167</Words>
  <Application>Microsoft Macintosh PowerPoint</Application>
  <PresentationFormat>Personalizado</PresentationFormat>
  <Paragraphs>266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Lucida Console</vt:lpstr>
      <vt:lpstr>Times New Roman</vt:lpstr>
      <vt:lpstr>Trebuchet MS</vt:lpstr>
      <vt:lpstr>Verdana</vt:lpstr>
      <vt:lpstr>Office Theme</vt:lpstr>
      <vt:lpstr>Tema 2 Express y Swig</vt:lpstr>
      <vt:lpstr>¿Qué es Express?</vt:lpstr>
      <vt:lpstr>¿Qué es Express?</vt:lpstr>
      <vt:lpstr>Instalar Express</vt:lpstr>
      <vt:lpstr>Generación de proyectos</vt:lpstr>
      <vt:lpstr>Generación de proyectos</vt:lpstr>
      <vt:lpstr>Generación de proyectos</vt:lpstr>
      <vt:lpstr>Routing</vt:lpstr>
      <vt:lpstr>Routing</vt:lpstr>
      <vt:lpstr>Routing</vt:lpstr>
      <vt:lpstr>Swig</vt:lpstr>
      <vt:lpstr>Swig</vt:lpstr>
      <vt:lpstr>Swig</vt:lpstr>
      <vt:lpstr>Swig</vt:lpstr>
      <vt:lpstr>Swig</vt:lpstr>
      <vt:lpstr>Swig</vt:lpstr>
      <vt:lpstr>Swig</vt:lpstr>
      <vt:lpstr>Swig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 Express y Swig</dc:title>
  <cp:lastModifiedBy>Ana Isabel Vegas</cp:lastModifiedBy>
  <cp:revision>2</cp:revision>
  <dcterms:created xsi:type="dcterms:W3CDTF">2020-09-27T23:51:52Z</dcterms:created>
  <dcterms:modified xsi:type="dcterms:W3CDTF">2020-11-06T07:31:09Z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LastSaved">
    <vt:filetime>2020-11-06T00:00:00Z</vt:filetime>
  </property>
</Properties>
</file>