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3400" cy="7556500"/>
  <p:notesSz cx="10693400" cy="75565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8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7147" y="758654"/>
            <a:ext cx="1859104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998" y="2028941"/>
            <a:ext cx="8129402" cy="267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38048" y="7152968"/>
            <a:ext cx="1735454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maginaformaci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694" y="2493895"/>
            <a:ext cx="2690495" cy="145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0" spc="-270" dirty="0"/>
              <a:t>Tema</a:t>
            </a:r>
            <a:r>
              <a:rPr sz="6500" spc="-75" dirty="0"/>
              <a:t> </a:t>
            </a:r>
            <a:r>
              <a:rPr sz="6500" dirty="0"/>
              <a:t>3</a:t>
            </a:r>
            <a:endParaRPr sz="6500"/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750" spc="30" dirty="0"/>
              <a:t>Jade</a:t>
            </a:r>
            <a:endParaRPr sz="2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792620"/>
            <a:ext cx="805243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>
              <a:lnSpc>
                <a:spcPct val="100600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Podemos </a:t>
            </a:r>
            <a:r>
              <a:rPr sz="2775" spc="22" baseline="1501" dirty="0">
                <a:latin typeface="Arial"/>
                <a:cs typeface="Arial"/>
              </a:rPr>
              <a:t>de</a:t>
            </a:r>
            <a:r>
              <a:rPr sz="2775" spc="22" baseline="1501" dirty="0">
                <a:latin typeface="MS Gothic"/>
                <a:cs typeface="MS Gothic"/>
              </a:rPr>
              <a:t>ﬁ</a:t>
            </a:r>
            <a:r>
              <a:rPr sz="2775" spc="22" baseline="1501" dirty="0">
                <a:latin typeface="Arial"/>
                <a:cs typeface="Arial"/>
              </a:rPr>
              <a:t>nir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44" baseline="1501" dirty="0">
                <a:latin typeface="Arial"/>
                <a:cs typeface="Arial"/>
              </a:rPr>
              <a:t>contenido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nuestras </a:t>
            </a:r>
            <a:r>
              <a:rPr sz="2775" spc="22" baseline="1501" dirty="0">
                <a:latin typeface="Arial"/>
                <a:cs typeface="Arial"/>
              </a:rPr>
              <a:t>etiquetas </a:t>
            </a:r>
            <a:r>
              <a:rPr sz="2775" b="1" baseline="1501" dirty="0">
                <a:latin typeface="Arial"/>
                <a:cs typeface="Arial"/>
              </a:rPr>
              <a:t>script </a:t>
            </a:r>
            <a:r>
              <a:rPr sz="2775" spc="52" baseline="1501" dirty="0">
                <a:latin typeface="Arial"/>
                <a:cs typeface="Arial"/>
              </a:rPr>
              <a:t>o </a:t>
            </a:r>
            <a:r>
              <a:rPr sz="2775" b="1" spc="-22" baseline="1501" dirty="0">
                <a:latin typeface="Arial"/>
                <a:cs typeface="Arial"/>
              </a:rPr>
              <a:t>style </a:t>
            </a:r>
            <a:r>
              <a:rPr sz="2775" baseline="1501" dirty="0">
                <a:latin typeface="Arial"/>
                <a:cs typeface="Arial"/>
              </a:rPr>
              <a:t>para  </a:t>
            </a:r>
            <a:r>
              <a:rPr sz="1850" spc="30" dirty="0">
                <a:latin typeface="Arial"/>
                <a:cs typeface="Arial"/>
              </a:rPr>
              <a:t>poder </a:t>
            </a:r>
            <a:r>
              <a:rPr sz="1850" spc="-5" dirty="0">
                <a:latin typeface="Arial"/>
                <a:cs typeface="Arial"/>
              </a:rPr>
              <a:t>crear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15" dirty="0">
                <a:latin typeface="Arial"/>
                <a:cs typeface="Arial"/>
              </a:rPr>
              <a:t>javascript </a:t>
            </a:r>
            <a:r>
              <a:rPr sz="1850" spc="35" dirty="0">
                <a:latin typeface="Arial"/>
                <a:cs typeface="Arial"/>
              </a:rPr>
              <a:t>o </a:t>
            </a:r>
            <a:r>
              <a:rPr sz="1850" spc="25" dirty="0">
                <a:latin typeface="Arial"/>
                <a:cs typeface="Arial"/>
              </a:rPr>
              <a:t>css </a:t>
            </a:r>
            <a:r>
              <a:rPr sz="1850" spc="10" dirty="0">
                <a:latin typeface="Arial"/>
                <a:cs typeface="Arial"/>
              </a:rPr>
              <a:t>respectivamente, </a:t>
            </a:r>
            <a:r>
              <a:rPr sz="1850" spc="20" dirty="0">
                <a:latin typeface="Arial"/>
                <a:cs typeface="Arial"/>
              </a:rPr>
              <a:t>dentro de </a:t>
            </a:r>
            <a:r>
              <a:rPr sz="1850" dirty="0">
                <a:latin typeface="Arial"/>
                <a:cs typeface="Arial"/>
              </a:rPr>
              <a:t>nuestra  </a:t>
            </a:r>
            <a:r>
              <a:rPr sz="1850" spc="5" dirty="0">
                <a:latin typeface="Arial"/>
                <a:cs typeface="Arial"/>
              </a:rPr>
              <a:t>página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web.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Simplemente tenemos </a:t>
            </a:r>
            <a:r>
              <a:rPr sz="2775" spc="22" baseline="1501" dirty="0">
                <a:latin typeface="Arial"/>
                <a:cs typeface="Arial"/>
              </a:rPr>
              <a:t>que acompañar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22" baseline="1501" dirty="0">
                <a:latin typeface="Arial"/>
                <a:cs typeface="Arial"/>
              </a:rPr>
              <a:t>etiqueta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52" baseline="1501" dirty="0">
                <a:latin typeface="Arial"/>
                <a:cs typeface="Arial"/>
              </a:rPr>
              <a:t>punto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15" baseline="1501" dirty="0">
                <a:latin typeface="Arial"/>
                <a:cs typeface="Arial"/>
              </a:rPr>
              <a:t>tabular  </a:t>
            </a:r>
            <a:r>
              <a:rPr sz="1850" spc="-15" dirty="0">
                <a:latin typeface="Arial"/>
                <a:cs typeface="Arial"/>
              </a:rPr>
              <a:t>el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contenido.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9658" y="758654"/>
            <a:ext cx="259143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Script </a:t>
            </a:r>
            <a:r>
              <a:rPr dirty="0"/>
              <a:t>y</a:t>
            </a:r>
            <a:r>
              <a:rPr spc="-125" dirty="0"/>
              <a:t> </a:t>
            </a:r>
            <a:r>
              <a:rPr dirty="0"/>
              <a:t>Style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7765" y="4092488"/>
            <a:ext cx="3449954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script</a:t>
            </a:r>
            <a:r>
              <a:rPr sz="1550" spc="-5" dirty="0">
                <a:latin typeface="Courier New"/>
                <a:cs typeface="Courier New"/>
              </a:rPr>
              <a:t>.</a:t>
            </a:r>
            <a:endParaRPr sz="15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console</a:t>
            </a:r>
            <a:r>
              <a:rPr sz="1550" b="1" spc="-5" dirty="0">
                <a:solidFill>
                  <a:srgbClr val="0332FF"/>
                </a:solidFill>
                <a:latin typeface="Courier New"/>
                <a:cs typeface="Courier New"/>
              </a:rPr>
              <a:t>.log</a:t>
            </a:r>
            <a:r>
              <a:rPr sz="1550" spc="-5" dirty="0">
                <a:latin typeface="Courier New"/>
                <a:cs typeface="Courier New"/>
              </a:rPr>
              <a:t>("</a:t>
            </a:r>
            <a:r>
              <a:rPr sz="1550" spc="-5" dirty="0">
                <a:solidFill>
                  <a:srgbClr val="8F9F35"/>
                </a:solidFill>
                <a:latin typeface="Courier New"/>
                <a:cs typeface="Courier New"/>
              </a:rPr>
              <a:t>Hola</a:t>
            </a:r>
            <a:r>
              <a:rPr sz="1550" spc="-65" dirty="0">
                <a:solidFill>
                  <a:srgbClr val="8F9F35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8F9F35"/>
                </a:solidFill>
                <a:latin typeface="Courier New"/>
                <a:cs typeface="Courier New"/>
              </a:rPr>
              <a:t>Mundo</a:t>
            </a:r>
            <a:r>
              <a:rPr sz="1550" spc="-5" dirty="0">
                <a:latin typeface="Courier New"/>
                <a:cs typeface="Courier New"/>
              </a:rPr>
              <a:t>");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style</a:t>
            </a:r>
            <a:r>
              <a:rPr sz="1550" spc="-5" dirty="0">
                <a:latin typeface="Courier New"/>
                <a:cs typeface="Courier New"/>
              </a:rPr>
              <a:t>.</a:t>
            </a:r>
            <a:endParaRPr sz="15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body</a:t>
            </a:r>
            <a:r>
              <a:rPr sz="1550" spc="-5" dirty="0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background-color:</a:t>
            </a:r>
            <a:r>
              <a:rPr sz="1550" b="1" spc="-4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red;</a:t>
            </a:r>
            <a:endParaRPr sz="15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5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605203"/>
            <a:ext cx="8052434" cy="2303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52" baseline="1501" dirty="0">
                <a:latin typeface="Arial"/>
                <a:cs typeface="Arial"/>
              </a:rPr>
              <a:t>Tenemos </a:t>
            </a:r>
            <a:r>
              <a:rPr sz="2775" spc="52" baseline="1501" dirty="0">
                <a:latin typeface="Arial"/>
                <a:cs typeface="Arial"/>
              </a:rPr>
              <a:t>dos tipos </a:t>
            </a:r>
            <a:r>
              <a:rPr sz="2775" spc="30" baseline="1501" dirty="0">
                <a:latin typeface="Arial"/>
                <a:cs typeface="Arial"/>
              </a:rPr>
              <a:t>de comentarios dentro de </a:t>
            </a:r>
            <a:r>
              <a:rPr sz="2775" baseline="1501" dirty="0">
                <a:latin typeface="Arial"/>
                <a:cs typeface="Arial"/>
              </a:rPr>
              <a:t>nuestras </a:t>
            </a:r>
            <a:r>
              <a:rPr sz="2775" spc="15" baseline="1501" dirty="0">
                <a:latin typeface="Arial"/>
                <a:cs typeface="Arial"/>
              </a:rPr>
              <a:t>plantillas Jade,  </a:t>
            </a:r>
            <a:r>
              <a:rPr sz="1850" dirty="0">
                <a:latin typeface="Arial"/>
                <a:cs typeface="Arial"/>
              </a:rPr>
              <a:t>según nuestra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necesidad.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15" baseline="1501" dirty="0">
                <a:latin typeface="Arial"/>
                <a:cs typeface="Arial"/>
              </a:rPr>
              <a:t>utilizamos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30" baseline="1501" dirty="0">
                <a:latin typeface="Arial"/>
                <a:cs typeface="Arial"/>
              </a:rPr>
              <a:t>comentarios típicos de </a:t>
            </a:r>
            <a:r>
              <a:rPr sz="2775" spc="22" baseline="1501" dirty="0">
                <a:latin typeface="Arial"/>
                <a:cs typeface="Arial"/>
              </a:rPr>
              <a:t>javascript (</a:t>
            </a:r>
            <a:r>
              <a:rPr sz="2775" b="1" spc="22" baseline="1501" dirty="0">
                <a:solidFill>
                  <a:srgbClr val="0A5C17"/>
                </a:solidFill>
                <a:latin typeface="Arial"/>
                <a:cs typeface="Arial"/>
              </a:rPr>
              <a:t>//</a:t>
            </a:r>
            <a:r>
              <a:rPr sz="2775" spc="22" baseline="1501" dirty="0">
                <a:latin typeface="Arial"/>
                <a:cs typeface="Arial"/>
              </a:rPr>
              <a:t>), </a:t>
            </a:r>
            <a:r>
              <a:rPr sz="2775" spc="30" baseline="1501" dirty="0">
                <a:latin typeface="Arial"/>
                <a:cs typeface="Arial"/>
              </a:rPr>
              <a:t>conseguimos </a:t>
            </a:r>
            <a:r>
              <a:rPr sz="2775" spc="22" baseline="1501" dirty="0">
                <a:latin typeface="Arial"/>
                <a:cs typeface="Arial"/>
              </a:rPr>
              <a:t>que 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dirty="0">
                <a:latin typeface="Arial"/>
                <a:cs typeface="Arial"/>
              </a:rPr>
              <a:t>muestren </a:t>
            </a:r>
            <a:r>
              <a:rPr sz="1850" spc="20" dirty="0">
                <a:latin typeface="Arial"/>
                <a:cs typeface="Arial"/>
              </a:rPr>
              <a:t>dentro 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35" dirty="0">
                <a:latin typeface="Arial"/>
                <a:cs typeface="Arial"/>
              </a:rPr>
              <a:t>web </a:t>
            </a:r>
            <a:r>
              <a:rPr sz="1850" spc="25" dirty="0">
                <a:latin typeface="Arial"/>
                <a:cs typeface="Arial"/>
              </a:rPr>
              <a:t>cuando </a:t>
            </a:r>
            <a:r>
              <a:rPr sz="1850" dirty="0">
                <a:latin typeface="Arial"/>
                <a:cs typeface="Arial"/>
              </a:rPr>
              <a:t>generemos </a:t>
            </a:r>
            <a:r>
              <a:rPr sz="1850" spc="-15" dirty="0">
                <a:latin typeface="Arial"/>
                <a:cs typeface="Arial"/>
              </a:rPr>
              <a:t>el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html.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7" baseline="1501" dirty="0">
                <a:latin typeface="Arial"/>
                <a:cs typeface="Arial"/>
              </a:rPr>
              <a:t>queremos </a:t>
            </a:r>
            <a:r>
              <a:rPr sz="2775" spc="22" baseline="1501" dirty="0">
                <a:latin typeface="Arial"/>
                <a:cs typeface="Arial"/>
              </a:rPr>
              <a:t>que los </a:t>
            </a:r>
            <a:r>
              <a:rPr sz="2775" spc="30" baseline="1501" dirty="0">
                <a:latin typeface="Arial"/>
                <a:cs typeface="Arial"/>
              </a:rPr>
              <a:t>comentarios no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baseline="1501" dirty="0">
                <a:latin typeface="Arial"/>
                <a:cs typeface="Arial"/>
              </a:rPr>
              <a:t>visualicen, </a:t>
            </a:r>
            <a:r>
              <a:rPr sz="2775" spc="37" baseline="1501" dirty="0">
                <a:latin typeface="Arial"/>
                <a:cs typeface="Arial"/>
              </a:rPr>
              <a:t>debemos </a:t>
            </a:r>
            <a:r>
              <a:rPr sz="2775" spc="-7" baseline="1501" dirty="0">
                <a:latin typeface="Arial"/>
                <a:cs typeface="Arial"/>
              </a:rPr>
              <a:t>usar </a:t>
            </a:r>
            <a:r>
              <a:rPr sz="2775" spc="7" baseline="1501" dirty="0">
                <a:latin typeface="Arial"/>
                <a:cs typeface="Arial"/>
              </a:rPr>
              <a:t>aparte 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35" dirty="0">
                <a:latin typeface="Arial"/>
                <a:cs typeface="Arial"/>
              </a:rPr>
              <a:t>dos </a:t>
            </a:r>
            <a:r>
              <a:rPr sz="1850" dirty="0">
                <a:latin typeface="Arial"/>
                <a:cs typeface="Arial"/>
              </a:rPr>
              <a:t>barras,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5" dirty="0">
                <a:latin typeface="Arial"/>
                <a:cs typeface="Arial"/>
              </a:rPr>
              <a:t>guión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(</a:t>
            </a:r>
            <a:r>
              <a:rPr sz="1850" b="1" spc="40" dirty="0">
                <a:solidFill>
                  <a:srgbClr val="00882A"/>
                </a:solidFill>
                <a:latin typeface="Arial"/>
                <a:cs typeface="Arial"/>
              </a:rPr>
              <a:t>//-</a:t>
            </a:r>
            <a:r>
              <a:rPr sz="1850" spc="40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3599" y="758654"/>
            <a:ext cx="250317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Comentarios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2043" y="4349872"/>
            <a:ext cx="5969635" cy="929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//Comentario Html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450" spc="5" dirty="0">
                <a:latin typeface="Courier New"/>
                <a:cs typeface="Courier New"/>
              </a:rPr>
              <a:t>Este párrafo irá precedido </a:t>
            </a:r>
            <a:r>
              <a:rPr sz="1450" spc="10" dirty="0">
                <a:latin typeface="Courier New"/>
                <a:cs typeface="Courier New"/>
              </a:rPr>
              <a:t>de un</a:t>
            </a:r>
            <a:r>
              <a:rPr sz="1450" spc="4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comentario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//- Comentario sólo para visualizarlo </a:t>
            </a:r>
            <a:r>
              <a:rPr sz="1450" i="1" spc="10" dirty="0">
                <a:solidFill>
                  <a:srgbClr val="4E9192"/>
                </a:solidFill>
                <a:latin typeface="Courier New"/>
                <a:cs typeface="Courier New"/>
              </a:rPr>
              <a:t>en la</a:t>
            </a:r>
            <a:r>
              <a:rPr sz="1450" i="1" spc="9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plantilla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p</a:t>
            </a:r>
            <a:r>
              <a:rPr sz="1450" spc="5" dirty="0">
                <a:solidFill>
                  <a:srgbClr val="0332FF"/>
                </a:solidFill>
                <a:latin typeface="Courier New"/>
                <a:cs typeface="Courier New"/>
              </a:rPr>
              <a:t>#footer </a:t>
            </a:r>
            <a:r>
              <a:rPr sz="1450" spc="5" dirty="0">
                <a:latin typeface="Courier New"/>
                <a:cs typeface="Courier New"/>
              </a:rPr>
              <a:t>Copyright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2015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0321" y="5796362"/>
            <a:ext cx="5634990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&lt;!-- Comentario Html</a:t>
            </a:r>
            <a:r>
              <a:rPr sz="1450" i="1" spc="1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--&gt;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&lt;p&gt;</a:t>
            </a:r>
            <a:r>
              <a:rPr sz="1450" spc="5" dirty="0">
                <a:latin typeface="Courier New"/>
                <a:cs typeface="Courier New"/>
              </a:rPr>
              <a:t>Este párrafo irá precedido </a:t>
            </a:r>
            <a:r>
              <a:rPr sz="1450" spc="10" dirty="0">
                <a:latin typeface="Courier New"/>
                <a:cs typeface="Courier New"/>
              </a:rPr>
              <a:t>de un</a:t>
            </a:r>
            <a:r>
              <a:rPr sz="1450" spc="9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comentario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&lt;/p&gt;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&lt;p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id=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"footer"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&gt;</a:t>
            </a:r>
            <a:r>
              <a:rPr sz="1450" spc="5" dirty="0">
                <a:latin typeface="Courier New"/>
                <a:cs typeface="Courier New"/>
              </a:rPr>
              <a:t>Copyright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2015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&lt;/p&gt;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934" y="4670533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Jade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934" y="5998142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752791"/>
            <a:ext cx="8052434" cy="2587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30" baseline="1501" dirty="0">
                <a:latin typeface="Arial"/>
                <a:cs typeface="Arial"/>
              </a:rPr>
              <a:t>contrario de lo </a:t>
            </a:r>
            <a:r>
              <a:rPr sz="2775" spc="37" baseline="1501" dirty="0">
                <a:latin typeface="Arial"/>
                <a:cs typeface="Arial"/>
              </a:rPr>
              <a:t>explicado </a:t>
            </a:r>
            <a:r>
              <a:rPr sz="2775" spc="7" baseline="1501" dirty="0">
                <a:latin typeface="Arial"/>
                <a:cs typeface="Arial"/>
              </a:rPr>
              <a:t>anteriormente,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baseline="1501" dirty="0">
                <a:latin typeface="Arial"/>
                <a:cs typeface="Arial"/>
              </a:rPr>
              <a:t>utilizar </a:t>
            </a:r>
            <a:r>
              <a:rPr sz="2775" spc="60" baseline="1501" dirty="0">
                <a:latin typeface="Arial"/>
                <a:cs typeface="Arial"/>
              </a:rPr>
              <a:t>código  </a:t>
            </a:r>
            <a:r>
              <a:rPr sz="1850" spc="15" dirty="0">
                <a:latin typeface="Arial"/>
                <a:cs typeface="Arial"/>
              </a:rPr>
              <a:t>javascript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30" dirty="0">
                <a:latin typeface="Arial"/>
                <a:cs typeface="Arial"/>
              </a:rPr>
              <a:t>tiempo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renderizado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nuestra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plantilla.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Con </a:t>
            </a:r>
            <a:r>
              <a:rPr sz="2775" baseline="1501" dirty="0">
                <a:latin typeface="Arial"/>
                <a:cs typeface="Arial"/>
              </a:rPr>
              <a:t>este </a:t>
            </a:r>
            <a:r>
              <a:rPr sz="2775" spc="67" baseline="1501" dirty="0">
                <a:latin typeface="Arial"/>
                <a:cs typeface="Arial"/>
              </a:rPr>
              <a:t>tipo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7" baseline="1501" dirty="0">
                <a:latin typeface="Arial"/>
                <a:cs typeface="Arial"/>
              </a:rPr>
              <a:t>sentencias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spc="-15" baseline="1501" dirty="0">
                <a:latin typeface="Arial"/>
                <a:cs typeface="Arial"/>
              </a:rPr>
              <a:t>generar </a:t>
            </a:r>
            <a:r>
              <a:rPr sz="2775" spc="15" baseline="1501" dirty="0">
                <a:latin typeface="Arial"/>
                <a:cs typeface="Arial"/>
              </a:rPr>
              <a:t>plantillas </a:t>
            </a:r>
            <a:r>
              <a:rPr sz="2775" spc="22" baseline="1501" dirty="0">
                <a:latin typeface="Arial"/>
                <a:cs typeface="Arial"/>
              </a:rPr>
              <a:t>dinámicas que 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15" dirty="0">
                <a:latin typeface="Arial"/>
                <a:cs typeface="Arial"/>
              </a:rPr>
              <a:t>adapten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30" dirty="0">
                <a:latin typeface="Arial"/>
                <a:cs typeface="Arial"/>
              </a:rPr>
              <a:t>contenido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ciertas </a:t>
            </a:r>
            <a:r>
              <a:rPr sz="1850" spc="-5" dirty="0">
                <a:latin typeface="Arial"/>
                <a:cs typeface="Arial"/>
              </a:rPr>
              <a:t>variables </a:t>
            </a:r>
            <a:r>
              <a:rPr sz="1850" spc="35" dirty="0">
                <a:latin typeface="Arial"/>
                <a:cs typeface="Arial"/>
              </a:rPr>
              <a:t>o </a:t>
            </a:r>
            <a:r>
              <a:rPr sz="1850" dirty="0">
                <a:latin typeface="Arial"/>
                <a:cs typeface="Arial"/>
              </a:rPr>
              <a:t>incluíso utilizar </a:t>
            </a:r>
            <a:r>
              <a:rPr sz="1850" spc="20" dirty="0">
                <a:latin typeface="Arial"/>
                <a:cs typeface="Arial"/>
              </a:rPr>
              <a:t>bucles </a:t>
            </a:r>
            <a:r>
              <a:rPr sz="1850" dirty="0">
                <a:latin typeface="Arial"/>
                <a:cs typeface="Arial"/>
              </a:rPr>
              <a:t>y  </a:t>
            </a:r>
            <a:r>
              <a:rPr sz="1850" spc="15" dirty="0">
                <a:latin typeface="Arial"/>
                <a:cs typeface="Arial"/>
              </a:rPr>
              <a:t>condicionales.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Simplemente </a:t>
            </a:r>
            <a:r>
              <a:rPr sz="2775" spc="7" baseline="1501" dirty="0">
                <a:latin typeface="Arial"/>
                <a:cs typeface="Arial"/>
              </a:rPr>
              <a:t>tendríamos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15" baseline="1501" dirty="0">
                <a:latin typeface="Arial"/>
                <a:cs typeface="Arial"/>
              </a:rPr>
              <a:t>preceder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7" baseline="1501" dirty="0">
                <a:latin typeface="Arial"/>
                <a:cs typeface="Arial"/>
              </a:rPr>
              <a:t>sentencia </a:t>
            </a:r>
            <a:r>
              <a:rPr sz="2775" spc="22" baseline="1501" dirty="0">
                <a:latin typeface="Arial"/>
                <a:cs typeface="Arial"/>
              </a:rPr>
              <a:t>javascript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baseline="1501" dirty="0">
                <a:latin typeface="Arial"/>
                <a:cs typeface="Arial"/>
              </a:rPr>
              <a:t>un  </a:t>
            </a:r>
            <a:r>
              <a:rPr sz="1850" spc="15" dirty="0">
                <a:latin typeface="Arial"/>
                <a:cs typeface="Arial"/>
              </a:rPr>
              <a:t>guión.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4480" y="758654"/>
            <a:ext cx="352171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Uso </a:t>
            </a:r>
            <a:r>
              <a:rPr spc="35" dirty="0"/>
              <a:t>de</a:t>
            </a:r>
            <a:r>
              <a:rPr spc="-120" dirty="0"/>
              <a:t> </a:t>
            </a:r>
            <a:r>
              <a:rPr spc="35" dirty="0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8159" y="4887254"/>
            <a:ext cx="4418330" cy="1155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Courier New"/>
                <a:cs typeface="Courier New"/>
              </a:rPr>
              <a:t>-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50" spc="5" dirty="0">
                <a:latin typeface="Courier New"/>
                <a:cs typeface="Courier New"/>
              </a:rPr>
              <a:t>arr </a:t>
            </a: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=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[</a:t>
            </a:r>
            <a:r>
              <a:rPr sz="1450" spc="10" dirty="0">
                <a:latin typeface="Courier New"/>
                <a:cs typeface="Courier New"/>
              </a:rPr>
              <a:t>'</a:t>
            </a:r>
            <a:r>
              <a:rPr sz="1450" spc="10" dirty="0">
                <a:solidFill>
                  <a:srgbClr val="C01D50"/>
                </a:solidFill>
                <a:latin typeface="Courier New"/>
                <a:cs typeface="Courier New"/>
              </a:rPr>
              <a:t>a</a:t>
            </a:r>
            <a:r>
              <a:rPr sz="1450" spc="10" dirty="0">
                <a:latin typeface="Courier New"/>
                <a:cs typeface="Courier New"/>
              </a:rPr>
              <a:t>', '</a:t>
            </a:r>
            <a:r>
              <a:rPr sz="1450" spc="10" dirty="0">
                <a:solidFill>
                  <a:srgbClr val="C01D50"/>
                </a:solidFill>
                <a:latin typeface="Courier New"/>
                <a:cs typeface="Courier New"/>
              </a:rPr>
              <a:t>b</a:t>
            </a:r>
            <a:r>
              <a:rPr sz="1450" spc="10" dirty="0">
                <a:latin typeface="Courier New"/>
                <a:cs typeface="Courier New"/>
              </a:rPr>
              <a:t>',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10" dirty="0">
                <a:latin typeface="Courier New"/>
                <a:cs typeface="Courier New"/>
              </a:rPr>
              <a:t>'</a:t>
            </a:r>
            <a:r>
              <a:rPr sz="1450" spc="10" dirty="0">
                <a:solidFill>
                  <a:srgbClr val="C01D50"/>
                </a:solidFill>
                <a:latin typeface="Courier New"/>
                <a:cs typeface="Courier New"/>
              </a:rPr>
              <a:t>c</a:t>
            </a:r>
            <a:r>
              <a:rPr sz="1450" spc="10" dirty="0">
                <a:latin typeface="Courier New"/>
                <a:cs typeface="Courier New"/>
              </a:rPr>
              <a:t>'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]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ul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spc="10" dirty="0">
                <a:latin typeface="Courier New"/>
                <a:cs typeface="Courier New"/>
              </a:rPr>
              <a:t>-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for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(</a:t>
            </a: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50" spc="10" dirty="0">
                <a:latin typeface="Courier New"/>
                <a:cs typeface="Courier New"/>
              </a:rPr>
              <a:t>i </a:t>
            </a: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=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0; </a:t>
            </a:r>
            <a:r>
              <a:rPr sz="1450" spc="10" dirty="0">
                <a:latin typeface="Courier New"/>
                <a:cs typeface="Courier New"/>
              </a:rPr>
              <a:t>i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450" spc="10" dirty="0">
                <a:latin typeface="Courier New"/>
                <a:cs typeface="Courier New"/>
              </a:rPr>
              <a:t>arr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.</a:t>
            </a:r>
            <a:r>
              <a:rPr sz="1450" spc="10" dirty="0">
                <a:latin typeface="Courier New"/>
                <a:cs typeface="Courier New"/>
              </a:rPr>
              <a:t>length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,</a:t>
            </a:r>
            <a:r>
              <a:rPr sz="1450" spc="-3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i</a:t>
            </a:r>
            <a:r>
              <a:rPr sz="1450" spc="5" dirty="0">
                <a:solidFill>
                  <a:srgbClr val="787878"/>
                </a:solidFill>
                <a:latin typeface="Courier New"/>
                <a:cs typeface="Courier New"/>
              </a:rPr>
              <a:t>++)</a:t>
            </a:r>
            <a:endParaRPr sz="14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li</a:t>
            </a:r>
            <a:endParaRPr sz="1450">
              <a:latin typeface="Courier New"/>
              <a:cs typeface="Courier New"/>
            </a:endParaRPr>
          </a:p>
          <a:p>
            <a:pPr marL="1075055">
              <a:lnSpc>
                <a:spcPct val="100000"/>
              </a:lnSpc>
              <a:spcBef>
                <a:spcPts val="45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span</a:t>
            </a:r>
            <a:r>
              <a:rPr sz="1450" spc="10" dirty="0">
                <a:latin typeface="Courier New"/>
                <a:cs typeface="Courier New"/>
              </a:rPr>
              <a:t>=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10" dirty="0">
                <a:latin typeface="Courier New"/>
                <a:cs typeface="Courier New"/>
              </a:rPr>
              <a:t>i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2104057"/>
            <a:ext cx="8052434" cy="87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6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Aparte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los condicionales </a:t>
            </a:r>
            <a:r>
              <a:rPr sz="2775" spc="37" baseline="1501" dirty="0">
                <a:latin typeface="Arial"/>
                <a:cs typeface="Arial"/>
              </a:rPr>
              <a:t>propios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Javascript,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spc="-7" baseline="1501" dirty="0">
                <a:latin typeface="Arial"/>
                <a:cs typeface="Arial"/>
              </a:rPr>
              <a:t>usar </a:t>
            </a:r>
            <a:r>
              <a:rPr sz="2775" spc="-22" baseline="1501" dirty="0">
                <a:latin typeface="Arial"/>
                <a:cs typeface="Arial"/>
              </a:rPr>
              <a:t>la  </a:t>
            </a:r>
            <a:r>
              <a:rPr sz="1850" spc="5" dirty="0">
                <a:latin typeface="Arial"/>
                <a:cs typeface="Arial"/>
              </a:rPr>
              <a:t>sentencia </a:t>
            </a:r>
            <a:r>
              <a:rPr sz="1850" b="1" spc="-20" dirty="0">
                <a:latin typeface="Arial"/>
                <a:cs typeface="Arial"/>
              </a:rPr>
              <a:t>if </a:t>
            </a:r>
            <a:r>
              <a:rPr sz="1850" spc="20" dirty="0">
                <a:latin typeface="Arial"/>
                <a:cs typeface="Arial"/>
              </a:rPr>
              <a:t>propia de </a:t>
            </a:r>
            <a:r>
              <a:rPr sz="1850" spc="10" dirty="0">
                <a:latin typeface="Arial"/>
                <a:cs typeface="Arial"/>
              </a:rPr>
              <a:t>Jade,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0" dirty="0">
                <a:latin typeface="Arial"/>
                <a:cs typeface="Arial"/>
              </a:rPr>
              <a:t>cual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spc="30" dirty="0">
                <a:latin typeface="Arial"/>
                <a:cs typeface="Arial"/>
              </a:rPr>
              <a:t>mucho </a:t>
            </a:r>
            <a:r>
              <a:rPr sz="1850" spc="5" dirty="0">
                <a:latin typeface="Arial"/>
                <a:cs typeface="Arial"/>
              </a:rPr>
              <a:t>más </a:t>
            </a:r>
            <a:r>
              <a:rPr sz="1850" dirty="0">
                <a:latin typeface="Arial"/>
                <a:cs typeface="Arial"/>
              </a:rPr>
              <a:t>sencilla, </a:t>
            </a:r>
            <a:r>
              <a:rPr sz="1850" spc="10" dirty="0">
                <a:latin typeface="Arial"/>
                <a:cs typeface="Arial"/>
              </a:rPr>
              <a:t>eliminando  </a:t>
            </a:r>
            <a:r>
              <a:rPr sz="1850" spc="-10" dirty="0">
                <a:latin typeface="Arial"/>
                <a:cs typeface="Arial"/>
              </a:rPr>
              <a:t>las llaves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5" dirty="0">
                <a:latin typeface="Arial"/>
                <a:cs typeface="Arial"/>
              </a:rPr>
              <a:t>paréntesis.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7445" y="758654"/>
            <a:ext cx="277558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Condicionales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2644" y="3644529"/>
            <a:ext cx="4305300" cy="1155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Courier New"/>
                <a:cs typeface="Courier New"/>
              </a:rPr>
              <a:t>-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50" spc="5" dirty="0">
                <a:latin typeface="Courier New"/>
                <a:cs typeface="Courier New"/>
              </a:rPr>
              <a:t>user </a:t>
            </a: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= 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"admin"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50" spc="5" dirty="0">
                <a:latin typeface="Courier New"/>
                <a:cs typeface="Courier New"/>
              </a:rPr>
              <a:t>user </a:t>
            </a:r>
            <a:r>
              <a:rPr sz="1450" spc="10" dirty="0">
                <a:latin typeface="Courier New"/>
                <a:cs typeface="Courier New"/>
              </a:rPr>
              <a:t>==</a:t>
            </a:r>
            <a:r>
              <a:rPr sz="1450" spc="5" dirty="0">
                <a:latin typeface="Courier New"/>
                <a:cs typeface="Courier New"/>
              </a:rPr>
              <a:t> "admin"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450" spc="5" dirty="0">
                <a:latin typeface="Courier New"/>
                <a:cs typeface="Courier New"/>
              </a:rPr>
              <a:t>Eres </a:t>
            </a:r>
            <a:r>
              <a:rPr sz="1450" spc="10" dirty="0">
                <a:latin typeface="Courier New"/>
                <a:cs typeface="Courier New"/>
              </a:rPr>
              <a:t>el </a:t>
            </a:r>
            <a:r>
              <a:rPr sz="1450" spc="5" dirty="0">
                <a:latin typeface="Courier New"/>
                <a:cs typeface="Courier New"/>
              </a:rPr>
              <a:t>usuario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administrador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else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450" spc="10" dirty="0">
                <a:latin typeface="Courier New"/>
                <a:cs typeface="Courier New"/>
              </a:rPr>
              <a:t>No </a:t>
            </a:r>
            <a:r>
              <a:rPr sz="1450" spc="5" dirty="0">
                <a:latin typeface="Courier New"/>
                <a:cs typeface="Courier New"/>
              </a:rPr>
              <a:t>has entrado como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administrador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572741"/>
            <a:ext cx="8052434" cy="87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6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44" baseline="1501" dirty="0">
                <a:latin typeface="Arial"/>
                <a:cs typeface="Arial"/>
              </a:rPr>
              <a:t>De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15" baseline="1501" dirty="0">
                <a:latin typeface="Arial"/>
                <a:cs typeface="Arial"/>
              </a:rPr>
              <a:t>misma </a:t>
            </a:r>
            <a:r>
              <a:rPr sz="2775" spc="-15" baseline="1501" dirty="0">
                <a:latin typeface="Arial"/>
                <a:cs typeface="Arial"/>
              </a:rPr>
              <a:t>manera </a:t>
            </a:r>
            <a:r>
              <a:rPr sz="2775" spc="22" baseline="1501" dirty="0">
                <a:latin typeface="Arial"/>
                <a:cs typeface="Arial"/>
              </a:rPr>
              <a:t>que los condicionales </a:t>
            </a:r>
            <a:r>
              <a:rPr sz="2775" baseline="1501" dirty="0">
                <a:latin typeface="Arial"/>
                <a:cs typeface="Arial"/>
              </a:rPr>
              <a:t>anteriores,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15" baseline="1501" dirty="0">
                <a:latin typeface="Arial"/>
                <a:cs typeface="Arial"/>
              </a:rPr>
              <a:t>Jade, </a:t>
            </a:r>
            <a:r>
              <a:rPr sz="2775" spc="44" baseline="1501" dirty="0">
                <a:latin typeface="Arial"/>
                <a:cs typeface="Arial"/>
              </a:rPr>
              <a:t>podemos  </a:t>
            </a:r>
            <a:r>
              <a:rPr sz="1850" dirty="0">
                <a:latin typeface="Arial"/>
                <a:cs typeface="Arial"/>
              </a:rPr>
              <a:t>utilizar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5" dirty="0">
                <a:latin typeface="Arial"/>
                <a:cs typeface="Arial"/>
              </a:rPr>
              <a:t>sentencia </a:t>
            </a:r>
            <a:r>
              <a:rPr sz="1850" b="1" spc="20" dirty="0">
                <a:latin typeface="Arial"/>
                <a:cs typeface="Arial"/>
              </a:rPr>
              <a:t>each </a:t>
            </a:r>
            <a:r>
              <a:rPr sz="1850" dirty="0">
                <a:latin typeface="Arial"/>
                <a:cs typeface="Arial"/>
              </a:rPr>
              <a:t>para </a:t>
            </a:r>
            <a:r>
              <a:rPr sz="1850" spc="30" dirty="0">
                <a:latin typeface="Arial"/>
                <a:cs typeface="Arial"/>
              </a:rPr>
              <a:t>poder </a:t>
            </a:r>
            <a:r>
              <a:rPr sz="1850" dirty="0">
                <a:latin typeface="Arial"/>
                <a:cs typeface="Arial"/>
              </a:rPr>
              <a:t>iterar </a:t>
            </a:r>
            <a:r>
              <a:rPr sz="1850" spc="10" dirty="0">
                <a:latin typeface="Arial"/>
                <a:cs typeface="Arial"/>
              </a:rPr>
              <a:t>ciertas </a:t>
            </a:r>
            <a:r>
              <a:rPr sz="1850" spc="15" dirty="0">
                <a:latin typeface="Arial"/>
                <a:cs typeface="Arial"/>
              </a:rPr>
              <a:t>estructuras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45" dirty="0">
                <a:latin typeface="Arial"/>
                <a:cs typeface="Arial"/>
              </a:rPr>
              <a:t>tipo  </a:t>
            </a:r>
            <a:r>
              <a:rPr sz="1850" spc="-35" dirty="0">
                <a:latin typeface="Arial"/>
                <a:cs typeface="Arial"/>
              </a:rPr>
              <a:t>array.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0233" y="758654"/>
            <a:ext cx="215011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Iteraciones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17510" y="3094755"/>
            <a:ext cx="8108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Courier New"/>
                <a:cs typeface="Courier New"/>
              </a:rPr>
              <a:t>'</a:t>
            </a:r>
            <a:r>
              <a:rPr sz="1450" spc="5" dirty="0">
                <a:solidFill>
                  <a:srgbClr val="C01D50"/>
                </a:solidFill>
                <a:latin typeface="Courier New"/>
                <a:cs typeface="Courier New"/>
              </a:rPr>
              <a:t>jav</a:t>
            </a:r>
            <a:r>
              <a:rPr sz="1450" spc="10" dirty="0">
                <a:solidFill>
                  <a:srgbClr val="C01D50"/>
                </a:solidFill>
                <a:latin typeface="Courier New"/>
                <a:cs typeface="Courier New"/>
              </a:rPr>
              <a:t>a</a:t>
            </a:r>
            <a:r>
              <a:rPr sz="1450" spc="10" dirty="0">
                <a:latin typeface="Courier New"/>
                <a:cs typeface="Courier New"/>
              </a:rPr>
              <a:t>'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]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199" y="3094755"/>
            <a:ext cx="4400550" cy="929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Courier New"/>
                <a:cs typeface="Courier New"/>
              </a:rPr>
              <a:t>-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50" spc="5" dirty="0">
                <a:latin typeface="Courier New"/>
                <a:cs typeface="Courier New"/>
              </a:rPr>
              <a:t>lenguajes </a:t>
            </a: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=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[</a:t>
            </a:r>
            <a:r>
              <a:rPr sz="1450" spc="10" dirty="0">
                <a:latin typeface="Courier New"/>
                <a:cs typeface="Courier New"/>
              </a:rPr>
              <a:t>'</a:t>
            </a:r>
            <a:r>
              <a:rPr sz="1450" spc="10" dirty="0">
                <a:solidFill>
                  <a:srgbClr val="C01D50"/>
                </a:solidFill>
                <a:latin typeface="Courier New"/>
                <a:cs typeface="Courier New"/>
              </a:rPr>
              <a:t>php</a:t>
            </a:r>
            <a:r>
              <a:rPr sz="1450" spc="10" dirty="0">
                <a:latin typeface="Courier New"/>
                <a:cs typeface="Courier New"/>
              </a:rPr>
              <a:t>',</a:t>
            </a:r>
            <a:r>
              <a:rPr sz="1450" spc="35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'</a:t>
            </a:r>
            <a:r>
              <a:rPr sz="1450" spc="5" dirty="0">
                <a:solidFill>
                  <a:srgbClr val="C01D50"/>
                </a:solidFill>
                <a:latin typeface="Courier New"/>
                <a:cs typeface="Courier New"/>
              </a:rPr>
              <a:t>javascript</a:t>
            </a:r>
            <a:r>
              <a:rPr sz="1450" spc="5" dirty="0">
                <a:latin typeface="Courier New"/>
                <a:cs typeface="Courier New"/>
              </a:rPr>
              <a:t>',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div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each </a:t>
            </a:r>
            <a:r>
              <a:rPr sz="1450" spc="5" dirty="0">
                <a:latin typeface="Courier New"/>
                <a:cs typeface="Courier New"/>
              </a:rPr>
              <a:t>value, index </a:t>
            </a:r>
            <a:r>
              <a:rPr sz="1450" spc="10" dirty="0">
                <a:latin typeface="Courier New"/>
                <a:cs typeface="Courier New"/>
              </a:rPr>
              <a:t>in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lenguajes</a:t>
            </a:r>
            <a:endParaRPr sz="14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</a:t>
            </a:r>
            <a:r>
              <a:rPr sz="1450" spc="10" dirty="0">
                <a:latin typeface="Courier New"/>
                <a:cs typeface="Courier New"/>
              </a:rPr>
              <a:t>= </a:t>
            </a:r>
            <a:r>
              <a:rPr sz="1450" spc="5" dirty="0">
                <a:latin typeface="Courier New"/>
                <a:cs typeface="Courier New"/>
              </a:rPr>
              <a:t>index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+ 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"." </a:t>
            </a:r>
            <a:r>
              <a:rPr sz="1450" spc="5" dirty="0">
                <a:solidFill>
                  <a:srgbClr val="787878"/>
                </a:solidFill>
                <a:latin typeface="Courier New"/>
                <a:cs typeface="Courier New"/>
              </a:rPr>
              <a:t>+</a:t>
            </a:r>
            <a:r>
              <a:rPr sz="1450" spc="5" dirty="0">
                <a:latin typeface="Courier New"/>
                <a:cs typeface="Courier New"/>
              </a:rPr>
              <a:t>value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6249" y="4866599"/>
            <a:ext cx="2511425" cy="1155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&lt;div&gt;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&lt;p&gt;</a:t>
            </a:r>
            <a:r>
              <a:rPr sz="1450" spc="5" dirty="0">
                <a:latin typeface="Courier New"/>
                <a:cs typeface="Courier New"/>
              </a:rPr>
              <a:t>1.php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&lt;/p&gt;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&lt;p&gt;</a:t>
            </a:r>
            <a:r>
              <a:rPr sz="1450" spc="5" dirty="0">
                <a:latin typeface="Courier New"/>
                <a:cs typeface="Courier New"/>
              </a:rPr>
              <a:t>2.javascript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&lt;/p&gt;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&lt;p&gt;</a:t>
            </a:r>
            <a:r>
              <a:rPr sz="1450" spc="5" dirty="0">
                <a:latin typeface="Courier New"/>
                <a:cs typeface="Courier New"/>
              </a:rPr>
              <a:t>3.java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&lt;/p&gt;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&lt;/div&gt;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6176" y="3409686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Jade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6176" y="5294682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936791"/>
            <a:ext cx="8052434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 algn="just">
              <a:lnSpc>
                <a:spcPct val="100299"/>
              </a:lnSpc>
              <a:spcBef>
                <a:spcPts val="10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7" baseline="1501" dirty="0">
                <a:latin typeface="Arial"/>
                <a:cs typeface="Arial"/>
              </a:rPr>
              <a:t>queremos </a:t>
            </a:r>
            <a:r>
              <a:rPr sz="2775" baseline="1501" dirty="0">
                <a:latin typeface="Arial"/>
                <a:cs typeface="Arial"/>
              </a:rPr>
              <a:t>intercalar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baseline="1501" dirty="0">
                <a:latin typeface="Arial"/>
                <a:cs typeface="Arial"/>
              </a:rPr>
              <a:t>valor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cualquier </a:t>
            </a:r>
            <a:r>
              <a:rPr sz="2775" spc="-7" baseline="1501" dirty="0">
                <a:latin typeface="Arial"/>
                <a:cs typeface="Arial"/>
              </a:rPr>
              <a:t>variable </a:t>
            </a:r>
            <a:r>
              <a:rPr sz="2775" spc="30" baseline="1501" dirty="0">
                <a:latin typeface="Arial"/>
                <a:cs typeface="Arial"/>
              </a:rPr>
              <a:t>dentro de </a:t>
            </a:r>
            <a:r>
              <a:rPr sz="2775" spc="15" baseline="1501" dirty="0">
                <a:latin typeface="Arial"/>
                <a:cs typeface="Arial"/>
              </a:rPr>
              <a:t>cualquier  </a:t>
            </a:r>
            <a:r>
              <a:rPr sz="1850" spc="35" dirty="0">
                <a:latin typeface="Arial"/>
                <a:cs typeface="Arial"/>
              </a:rPr>
              <a:t>texto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nuestra </a:t>
            </a:r>
            <a:r>
              <a:rPr sz="1850" spc="10" dirty="0">
                <a:latin typeface="Arial"/>
                <a:cs typeface="Arial"/>
              </a:rPr>
              <a:t>plantilla,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dirty="0">
                <a:latin typeface="Arial"/>
                <a:cs typeface="Arial"/>
              </a:rPr>
              <a:t>utilizar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5" dirty="0">
                <a:latin typeface="Arial"/>
                <a:cs typeface="Arial"/>
              </a:rPr>
              <a:t>siguiente </a:t>
            </a:r>
            <a:r>
              <a:rPr sz="1850" spc="15" dirty="0">
                <a:latin typeface="Arial"/>
                <a:cs typeface="Arial"/>
              </a:rPr>
              <a:t>estructura  </a:t>
            </a:r>
            <a:r>
              <a:rPr sz="1850" b="1" spc="-20" dirty="0">
                <a:latin typeface="Arial"/>
                <a:cs typeface="Arial"/>
              </a:rPr>
              <a:t>#{variable}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3685" y="758654"/>
            <a:ext cx="254317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Interpolación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4424" y="3629467"/>
            <a:ext cx="42760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Courier New"/>
                <a:cs typeface="Courier New"/>
              </a:rPr>
              <a:t>- </a:t>
            </a: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550" spc="-5" dirty="0">
                <a:latin typeface="Courier New"/>
                <a:cs typeface="Courier New"/>
              </a:rPr>
              <a:t>titulo </a:t>
            </a:r>
            <a:r>
              <a:rPr sz="1550" b="1" dirty="0">
                <a:solidFill>
                  <a:srgbClr val="008F00"/>
                </a:solidFill>
                <a:latin typeface="Courier New"/>
                <a:cs typeface="Courier New"/>
              </a:rPr>
              <a:t>= 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"Titulo de la</a:t>
            </a:r>
            <a:r>
              <a:rPr sz="1550" spc="-8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Pagina"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b="1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550" spc="-5" dirty="0">
                <a:latin typeface="Courier New"/>
                <a:cs typeface="Courier New"/>
              </a:rPr>
              <a:t>Titulo:</a:t>
            </a:r>
            <a:r>
              <a:rPr sz="1550" spc="-15" dirty="0">
                <a:latin typeface="Courier New"/>
                <a:cs typeface="Courier New"/>
              </a:rPr>
              <a:t> </a:t>
            </a:r>
            <a:r>
              <a:rPr sz="1550" b="1" spc="-5" dirty="0">
                <a:solidFill>
                  <a:srgbClr val="C97C9A"/>
                </a:solidFill>
                <a:latin typeface="Courier New"/>
                <a:cs typeface="Courier New"/>
              </a:rPr>
              <a:t>#{</a:t>
            </a:r>
            <a:r>
              <a:rPr sz="1550" spc="-5" dirty="0">
                <a:latin typeface="Courier New"/>
                <a:cs typeface="Courier New"/>
              </a:rPr>
              <a:t>titulo</a:t>
            </a:r>
            <a:r>
              <a:rPr sz="1550" b="1" spc="-5" dirty="0">
                <a:solidFill>
                  <a:srgbClr val="C97C9A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878228"/>
            <a:ext cx="799084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397000" algn="l"/>
                <a:tab pos="2205990" algn="l"/>
                <a:tab pos="2513330" algn="l"/>
                <a:tab pos="4105275" algn="l"/>
                <a:tab pos="4704715" algn="l"/>
                <a:tab pos="5453380" algn="l"/>
                <a:tab pos="6687184" algn="l"/>
                <a:tab pos="7348220" algn="l"/>
              </a:tabLst>
            </a:pPr>
            <a:r>
              <a:rPr sz="2775" spc="30" baseline="1501" dirty="0">
                <a:latin typeface="Arial"/>
                <a:cs typeface="Arial"/>
              </a:rPr>
              <a:t>Podemos	</a:t>
            </a:r>
            <a:r>
              <a:rPr sz="2775" baseline="1501" dirty="0">
                <a:latin typeface="Arial"/>
                <a:cs typeface="Arial"/>
              </a:rPr>
              <a:t>utilizar	</a:t>
            </a:r>
            <a:r>
              <a:rPr sz="2775" spc="-22" baseline="1501" dirty="0">
                <a:latin typeface="Arial"/>
                <a:cs typeface="Arial"/>
              </a:rPr>
              <a:t>la	</a:t>
            </a:r>
            <a:r>
              <a:rPr sz="2775" baseline="1501" dirty="0">
                <a:latin typeface="Arial"/>
                <a:cs typeface="Arial"/>
              </a:rPr>
              <a:t>clausula </a:t>
            </a:r>
            <a:r>
              <a:rPr sz="2775" b="1" spc="30" baseline="1501" dirty="0">
                <a:latin typeface="Arial"/>
                <a:cs typeface="Arial"/>
              </a:rPr>
              <a:t>case	</a:t>
            </a:r>
            <a:r>
              <a:rPr sz="2775" baseline="1501" dirty="0">
                <a:latin typeface="Arial"/>
                <a:cs typeface="Arial"/>
              </a:rPr>
              <a:t>para	</a:t>
            </a:r>
            <a:r>
              <a:rPr sz="2775" spc="44" baseline="1501" dirty="0">
                <a:latin typeface="Arial"/>
                <a:cs typeface="Arial"/>
              </a:rPr>
              <a:t>poder	</a:t>
            </a:r>
            <a:r>
              <a:rPr sz="2775" spc="22" baseline="1501" dirty="0">
                <a:latin typeface="Arial"/>
                <a:cs typeface="Arial"/>
              </a:rPr>
              <a:t>dife</a:t>
            </a:r>
            <a:r>
              <a:rPr sz="2775" spc="-37" baseline="1501" dirty="0">
                <a:latin typeface="Arial"/>
                <a:cs typeface="Arial"/>
              </a:rPr>
              <a:t>r</a:t>
            </a:r>
            <a:r>
              <a:rPr sz="2775" baseline="1501" dirty="0">
                <a:latin typeface="Arial"/>
                <a:cs typeface="Arial"/>
              </a:rPr>
              <a:t>enciar	</a:t>
            </a:r>
            <a:r>
              <a:rPr sz="2775" spc="15" baseline="1501" dirty="0">
                <a:latin typeface="Arial"/>
                <a:cs typeface="Arial"/>
              </a:rPr>
              <a:t>ent</a:t>
            </a:r>
            <a:r>
              <a:rPr sz="2775" spc="-44" baseline="1501" dirty="0">
                <a:latin typeface="Arial"/>
                <a:cs typeface="Arial"/>
              </a:rPr>
              <a:t>r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	varios  </a:t>
            </a:r>
            <a:r>
              <a:rPr sz="1850" spc="-10" dirty="0">
                <a:latin typeface="Arial"/>
                <a:cs typeface="Arial"/>
              </a:rPr>
              <a:t>valores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una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variable.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5415" y="758654"/>
            <a:ext cx="101981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2066" y="3159987"/>
            <a:ext cx="5221605" cy="191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Courier New"/>
                <a:cs typeface="Courier New"/>
              </a:rPr>
              <a:t>- </a:t>
            </a: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550" spc="-5" dirty="0">
                <a:latin typeface="Courier New"/>
                <a:cs typeface="Courier New"/>
              </a:rPr>
              <a:t>monedas </a:t>
            </a:r>
            <a:r>
              <a:rPr sz="1550" b="1" dirty="0">
                <a:solidFill>
                  <a:srgbClr val="008F00"/>
                </a:solidFill>
                <a:latin typeface="Courier New"/>
                <a:cs typeface="Courier New"/>
              </a:rPr>
              <a:t>= </a:t>
            </a:r>
            <a:r>
              <a:rPr sz="1550" b="1" spc="-5" dirty="0">
                <a:solidFill>
                  <a:srgbClr val="0332FF"/>
                </a:solidFill>
                <a:latin typeface="Courier New"/>
                <a:cs typeface="Courier New"/>
              </a:rPr>
              <a:t>Math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.</a:t>
            </a:r>
            <a:r>
              <a:rPr sz="1550" spc="-5" dirty="0">
                <a:latin typeface="Courier New"/>
                <a:cs typeface="Courier New"/>
              </a:rPr>
              <a:t>round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(</a:t>
            </a:r>
            <a:r>
              <a:rPr sz="1550" b="1" spc="-5" dirty="0">
                <a:solidFill>
                  <a:srgbClr val="0332FF"/>
                </a:solidFill>
                <a:latin typeface="Courier New"/>
                <a:cs typeface="Courier New"/>
              </a:rPr>
              <a:t>Math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.</a:t>
            </a:r>
            <a:r>
              <a:rPr sz="1550" spc="-5" dirty="0">
                <a:latin typeface="Courier New"/>
                <a:cs typeface="Courier New"/>
              </a:rPr>
              <a:t>random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()*10)  </a:t>
            </a: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case </a:t>
            </a:r>
            <a:r>
              <a:rPr sz="1550" spc="-5" dirty="0">
                <a:latin typeface="Courier New"/>
                <a:cs typeface="Courier New"/>
              </a:rPr>
              <a:t>monedas</a:t>
            </a:r>
            <a:endParaRPr sz="1550">
              <a:latin typeface="Courier New"/>
              <a:cs typeface="Courier New"/>
            </a:endParaRPr>
          </a:p>
          <a:p>
            <a:pPr marL="366395">
              <a:lnSpc>
                <a:spcPts val="186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when </a:t>
            </a:r>
            <a:r>
              <a:rPr sz="1550" dirty="0">
                <a:latin typeface="Courier New"/>
                <a:cs typeface="Courier New"/>
              </a:rPr>
              <a:t>0</a:t>
            </a:r>
            <a:endParaRPr sz="15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</a:pPr>
            <a:r>
              <a:rPr sz="1550" b="1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550" spc="-5" dirty="0">
                <a:latin typeface="Courier New"/>
                <a:cs typeface="Courier New"/>
              </a:rPr>
              <a:t>No tienes</a:t>
            </a:r>
            <a:r>
              <a:rPr sz="1550" spc="-25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dinero</a:t>
            </a:r>
            <a:endParaRPr sz="15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when </a:t>
            </a:r>
            <a:r>
              <a:rPr sz="1550" dirty="0">
                <a:latin typeface="Courier New"/>
                <a:cs typeface="Courier New"/>
              </a:rPr>
              <a:t>1</a:t>
            </a:r>
            <a:endParaRPr sz="15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</a:pPr>
            <a:r>
              <a:rPr sz="1550" b="1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550" spc="-5" dirty="0">
                <a:latin typeface="Courier New"/>
                <a:cs typeface="Courier New"/>
              </a:rPr>
              <a:t>Tienes una</a:t>
            </a:r>
            <a:r>
              <a:rPr sz="1550" spc="-25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moneda</a:t>
            </a:r>
            <a:endParaRPr sz="15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default</a:t>
            </a:r>
            <a:endParaRPr sz="15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</a:pPr>
            <a:r>
              <a:rPr sz="1550" b="1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550" spc="-5" dirty="0">
                <a:latin typeface="Courier New"/>
                <a:cs typeface="Courier New"/>
              </a:rPr>
              <a:t>Tienes </a:t>
            </a:r>
            <a:r>
              <a:rPr sz="1550" b="1" spc="-5" dirty="0">
                <a:solidFill>
                  <a:srgbClr val="C97C9A"/>
                </a:solidFill>
                <a:latin typeface="Courier New"/>
                <a:cs typeface="Courier New"/>
              </a:rPr>
              <a:t>#{</a:t>
            </a:r>
            <a:r>
              <a:rPr sz="1550" spc="-5" dirty="0">
                <a:latin typeface="Courier New"/>
                <a:cs typeface="Courier New"/>
              </a:rPr>
              <a:t>monedas</a:t>
            </a:r>
            <a:r>
              <a:rPr sz="1550" b="1" spc="-5" dirty="0">
                <a:solidFill>
                  <a:srgbClr val="C97C9A"/>
                </a:solidFill>
                <a:latin typeface="Courier New"/>
                <a:cs typeface="Courier New"/>
              </a:rPr>
              <a:t>}</a:t>
            </a:r>
            <a:r>
              <a:rPr sz="1550" b="1" spc="-25" dirty="0">
                <a:solidFill>
                  <a:srgbClr val="C97C9A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monedas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749846"/>
            <a:ext cx="8052434" cy="144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878205" algn="l"/>
                <a:tab pos="1589405" algn="l"/>
                <a:tab pos="1902460" algn="l"/>
                <a:tab pos="3383279" algn="l"/>
                <a:tab pos="3783965" algn="l"/>
                <a:tab pos="4709160" algn="l"/>
                <a:tab pos="5840730" algn="l"/>
                <a:tab pos="6599555" algn="l"/>
                <a:tab pos="6912609" algn="l"/>
                <a:tab pos="7772400" algn="l"/>
              </a:tabLst>
            </a:pPr>
            <a:r>
              <a:rPr sz="2775" spc="-37" baseline="1501" dirty="0">
                <a:latin typeface="Arial"/>
                <a:cs typeface="Arial"/>
              </a:rPr>
              <a:t>Para	</a:t>
            </a:r>
            <a:r>
              <a:rPr sz="2775" baseline="1501" dirty="0">
                <a:latin typeface="Arial"/>
                <a:cs typeface="Arial"/>
              </a:rPr>
              <a:t>evitar	</a:t>
            </a:r>
            <a:r>
              <a:rPr sz="2775" spc="-22" baseline="1501" dirty="0">
                <a:latin typeface="Arial"/>
                <a:cs typeface="Arial"/>
              </a:rPr>
              <a:t>la	</a:t>
            </a:r>
            <a:r>
              <a:rPr sz="2775" spc="37" baseline="1501" dirty="0">
                <a:latin typeface="Arial"/>
                <a:cs typeface="Arial"/>
              </a:rPr>
              <a:t>duplicidades	</a:t>
            </a:r>
            <a:r>
              <a:rPr sz="2775" spc="30" baseline="1501" dirty="0">
                <a:latin typeface="Arial"/>
                <a:cs typeface="Arial"/>
              </a:rPr>
              <a:t>de	</a:t>
            </a:r>
            <a:r>
              <a:rPr sz="2775" spc="52" baseline="1501" dirty="0">
                <a:latin typeface="Arial"/>
                <a:cs typeface="Arial"/>
              </a:rPr>
              <a:t>código,	</a:t>
            </a:r>
            <a:r>
              <a:rPr sz="2775" spc="44" baseline="1501" dirty="0">
                <a:latin typeface="Arial"/>
                <a:cs typeface="Arial"/>
              </a:rPr>
              <a:t>podemos	</a:t>
            </a:r>
            <a:r>
              <a:rPr sz="2775" spc="15" baseline="1501" dirty="0">
                <a:latin typeface="Arial"/>
                <a:cs typeface="Arial"/>
              </a:rPr>
              <a:t>incluir	</a:t>
            </a:r>
            <a:r>
              <a:rPr sz="2775" spc="-22" baseline="1501" dirty="0">
                <a:latin typeface="Arial"/>
                <a:cs typeface="Arial"/>
              </a:rPr>
              <a:t>el	</a:t>
            </a:r>
            <a:r>
              <a:rPr sz="2775" spc="60" baseline="1501" dirty="0">
                <a:latin typeface="Arial"/>
                <a:cs typeface="Arial"/>
              </a:rPr>
              <a:t>código	</a:t>
            </a:r>
            <a:r>
              <a:rPr sz="2775" spc="22" baseline="1501" dirty="0">
                <a:latin typeface="Arial"/>
                <a:cs typeface="Arial"/>
              </a:rPr>
              <a:t>de  </a:t>
            </a:r>
            <a:r>
              <a:rPr sz="1850" spc="-5" dirty="0">
                <a:latin typeface="Arial"/>
                <a:cs typeface="Arial"/>
              </a:rPr>
              <a:t>alguna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nuestras </a:t>
            </a:r>
            <a:r>
              <a:rPr sz="1850" spc="5" dirty="0">
                <a:latin typeface="Arial"/>
                <a:cs typeface="Arial"/>
              </a:rPr>
              <a:t>páginas </a:t>
            </a:r>
            <a:r>
              <a:rPr sz="1850" spc="20" dirty="0">
                <a:latin typeface="Arial"/>
                <a:cs typeface="Arial"/>
              </a:rPr>
              <a:t>dentro de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otras.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4635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baseline="1501" dirty="0">
                <a:latin typeface="Arial"/>
                <a:cs typeface="Arial"/>
              </a:rPr>
              <a:t>ello </a:t>
            </a:r>
            <a:r>
              <a:rPr sz="2775" spc="15" baseline="1501" dirty="0">
                <a:latin typeface="Arial"/>
                <a:cs typeface="Arial"/>
              </a:rPr>
              <a:t>tenemos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baseline="1501" dirty="0">
                <a:latin typeface="Arial"/>
                <a:cs typeface="Arial"/>
              </a:rPr>
              <a:t>cláusula </a:t>
            </a:r>
            <a:r>
              <a:rPr sz="2775" b="1" spc="-15" baseline="1501" dirty="0">
                <a:latin typeface="Arial"/>
                <a:cs typeface="Arial"/>
              </a:rPr>
              <a:t>include </a:t>
            </a:r>
            <a:r>
              <a:rPr sz="2775" spc="15" baseline="1501" dirty="0">
                <a:latin typeface="Arial"/>
                <a:cs typeface="Arial"/>
              </a:rPr>
              <a:t>mediante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15" baseline="1501" dirty="0">
                <a:latin typeface="Arial"/>
                <a:cs typeface="Arial"/>
              </a:rPr>
              <a:t>cual </a:t>
            </a:r>
            <a:r>
              <a:rPr sz="2775" spc="30" baseline="1501" dirty="0">
                <a:latin typeface="Arial"/>
                <a:cs typeface="Arial"/>
              </a:rPr>
              <a:t>indicamos </a:t>
            </a:r>
            <a:r>
              <a:rPr sz="2775" spc="22" baseline="1501" dirty="0">
                <a:latin typeface="Arial"/>
                <a:cs typeface="Arial"/>
              </a:rPr>
              <a:t>qué  </a:t>
            </a:r>
            <a:r>
              <a:rPr sz="1850" spc="10" dirty="0">
                <a:latin typeface="Arial"/>
                <a:cs typeface="Arial"/>
              </a:rPr>
              <a:t>plantilla </a:t>
            </a:r>
            <a:r>
              <a:rPr sz="1850" spc="-15" dirty="0">
                <a:latin typeface="Arial"/>
                <a:cs typeface="Arial"/>
              </a:rPr>
              <a:t>es la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vamos </a:t>
            </a:r>
            <a:r>
              <a:rPr sz="1850" spc="-35" dirty="0">
                <a:latin typeface="Arial"/>
                <a:cs typeface="Arial"/>
              </a:rPr>
              <a:t>a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incluir.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6746" y="758654"/>
            <a:ext cx="14370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Include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9899" y="4327212"/>
            <a:ext cx="354647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-10" dirty="0">
                <a:latin typeface="Arial"/>
                <a:cs typeface="Arial"/>
              </a:rPr>
              <a:t>include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spc="50" dirty="0">
                <a:latin typeface="Arial"/>
                <a:cs typeface="Arial"/>
              </a:rPr>
              <a:t>./ruta/al/</a:t>
            </a:r>
            <a:r>
              <a:rPr sz="1850" b="1" spc="50" dirty="0">
                <a:latin typeface="Century Gothic"/>
                <a:cs typeface="Century Gothic"/>
              </a:rPr>
              <a:t>ﬁ</a:t>
            </a:r>
            <a:r>
              <a:rPr sz="1850" b="1" spc="50" dirty="0">
                <a:latin typeface="Arial"/>
                <a:cs typeface="Arial"/>
              </a:rPr>
              <a:t>chero/</a:t>
            </a:r>
            <a:r>
              <a:rPr sz="1850" b="1" spc="50" dirty="0">
                <a:latin typeface="Century Gothic"/>
                <a:cs typeface="Century Gothic"/>
              </a:rPr>
              <a:t>ﬁ</a:t>
            </a:r>
            <a:r>
              <a:rPr sz="1850" b="1" spc="50" dirty="0">
                <a:latin typeface="Arial"/>
                <a:cs typeface="Arial"/>
              </a:rPr>
              <a:t>chero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818721"/>
            <a:ext cx="8053070" cy="2016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6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-30" baseline="1501" dirty="0">
                <a:latin typeface="Arial"/>
                <a:cs typeface="Arial"/>
              </a:rPr>
              <a:t>realizar </a:t>
            </a:r>
            <a:r>
              <a:rPr sz="2775" spc="15" baseline="1501" dirty="0">
                <a:latin typeface="Arial"/>
                <a:cs typeface="Arial"/>
              </a:rPr>
              <a:t>plantillas </a:t>
            </a:r>
            <a:r>
              <a:rPr sz="2775" spc="22" baseline="1501" dirty="0">
                <a:latin typeface="Arial"/>
                <a:cs typeface="Arial"/>
              </a:rPr>
              <a:t>complejas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spc="-7" baseline="1501" dirty="0">
                <a:latin typeface="Arial"/>
                <a:cs typeface="Arial"/>
              </a:rPr>
              <a:t>crear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22" baseline="1501" dirty="0">
                <a:latin typeface="MS Gothic"/>
                <a:cs typeface="MS Gothic"/>
              </a:rPr>
              <a:t>ﬁ</a:t>
            </a:r>
            <a:r>
              <a:rPr sz="2775" spc="22" baseline="1501" dirty="0">
                <a:latin typeface="Arial"/>
                <a:cs typeface="Arial"/>
              </a:rPr>
              <a:t>chero </a:t>
            </a:r>
            <a:r>
              <a:rPr sz="2775" baseline="1501" dirty="0">
                <a:latin typeface="Arial"/>
                <a:cs typeface="Arial"/>
              </a:rPr>
              <a:t>base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30" baseline="1501" dirty="0">
                <a:latin typeface="Arial"/>
                <a:cs typeface="Arial"/>
              </a:rPr>
              <a:t>partir 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10" dirty="0">
                <a:latin typeface="Arial"/>
                <a:cs typeface="Arial"/>
              </a:rPr>
              <a:t>cual </a:t>
            </a:r>
            <a:r>
              <a:rPr sz="1850" spc="-5" dirty="0">
                <a:latin typeface="Arial"/>
                <a:cs typeface="Arial"/>
              </a:rPr>
              <a:t>generaremos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estructura básica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15" dirty="0">
                <a:latin typeface="Arial"/>
                <a:cs typeface="Arial"/>
              </a:rPr>
              <a:t>posteriormente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0" dirty="0">
                <a:latin typeface="Arial"/>
                <a:cs typeface="Arial"/>
              </a:rPr>
              <a:t>demás  </a:t>
            </a:r>
            <a:r>
              <a:rPr sz="1850" spc="5" dirty="0">
                <a:latin typeface="Arial"/>
                <a:cs typeface="Arial"/>
              </a:rPr>
              <a:t>páginas </a:t>
            </a:r>
            <a:r>
              <a:rPr sz="1850" spc="-10" dirty="0">
                <a:latin typeface="Arial"/>
                <a:cs typeface="Arial"/>
              </a:rPr>
              <a:t>heredarán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esta </a:t>
            </a:r>
            <a:r>
              <a:rPr sz="1850" spc="10" dirty="0">
                <a:latin typeface="Arial"/>
                <a:cs typeface="Arial"/>
              </a:rPr>
              <a:t>plantilla </a:t>
            </a:r>
            <a:r>
              <a:rPr sz="1850" dirty="0">
                <a:latin typeface="Arial"/>
                <a:cs typeface="Arial"/>
              </a:rPr>
              <a:t>base </a:t>
            </a:r>
            <a:r>
              <a:rPr sz="1850" spc="30" dirty="0">
                <a:latin typeface="Arial"/>
                <a:cs typeface="Arial"/>
              </a:rPr>
              <a:t>completando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5" dirty="0">
                <a:latin typeface="Arial"/>
                <a:cs typeface="Arial"/>
              </a:rPr>
              <a:t>diferentes  </a:t>
            </a:r>
            <a:r>
              <a:rPr sz="1850" spc="20" dirty="0">
                <a:latin typeface="Arial"/>
                <a:cs typeface="Arial"/>
              </a:rPr>
              <a:t>bloques.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indent="-247650">
              <a:lnSpc>
                <a:spcPts val="2220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22" baseline="1501" dirty="0">
                <a:latin typeface="Arial"/>
                <a:cs typeface="Arial"/>
              </a:rPr>
              <a:t>de</a:t>
            </a:r>
            <a:r>
              <a:rPr sz="2775" spc="22" baseline="1501" dirty="0">
                <a:latin typeface="MS Gothic"/>
                <a:cs typeface="MS Gothic"/>
              </a:rPr>
              <a:t>ﬁ</a:t>
            </a:r>
            <a:r>
              <a:rPr sz="2775" spc="22" baseline="1501" dirty="0">
                <a:latin typeface="Arial"/>
                <a:cs typeface="Arial"/>
              </a:rPr>
              <a:t>nir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22" baseline="1501" dirty="0">
                <a:latin typeface="Arial"/>
                <a:cs typeface="Arial"/>
              </a:rPr>
              <a:t>los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diferentes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30" baseline="1501" dirty="0">
                <a:latin typeface="Arial"/>
                <a:cs typeface="Arial"/>
              </a:rPr>
              <a:t>bloques,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44" baseline="1501" dirty="0">
                <a:latin typeface="Arial"/>
                <a:cs typeface="Arial"/>
              </a:rPr>
              <a:t>podemos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baseline="1501" dirty="0">
                <a:latin typeface="Arial"/>
                <a:cs typeface="Arial"/>
              </a:rPr>
              <a:t>utilizar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-22" baseline="1501" dirty="0">
                <a:latin typeface="Arial"/>
                <a:cs typeface="Arial"/>
              </a:rPr>
              <a:t>la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palabra</a:t>
            </a:r>
            <a:r>
              <a:rPr sz="2775" spc="150" baseline="1501" dirty="0">
                <a:latin typeface="Arial"/>
                <a:cs typeface="Arial"/>
              </a:rPr>
              <a:t> </a:t>
            </a:r>
            <a:r>
              <a:rPr sz="2775" spc="-15" baseline="1501" dirty="0">
                <a:latin typeface="Arial"/>
                <a:cs typeface="Arial"/>
              </a:rPr>
              <a:t>reservada</a:t>
            </a:r>
            <a:endParaRPr sz="2775" baseline="1501">
              <a:latin typeface="Arial"/>
              <a:cs typeface="Arial"/>
            </a:endParaRPr>
          </a:p>
          <a:p>
            <a:pPr marL="259715">
              <a:lnSpc>
                <a:spcPts val="2220"/>
              </a:lnSpc>
            </a:pPr>
            <a:r>
              <a:rPr sz="1850" b="1" spc="10" dirty="0">
                <a:latin typeface="Arial"/>
                <a:cs typeface="Arial"/>
              </a:rPr>
              <a:t>block </a:t>
            </a:r>
            <a:r>
              <a:rPr sz="1850" spc="5" dirty="0">
                <a:latin typeface="Arial"/>
                <a:cs typeface="Arial"/>
              </a:rPr>
              <a:t>seguida </a:t>
            </a:r>
            <a:r>
              <a:rPr sz="1850" spc="15" dirty="0">
                <a:latin typeface="Arial"/>
                <a:cs typeface="Arial"/>
              </a:rPr>
              <a:t>del nombre del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bloque.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6655" y="758654"/>
            <a:ext cx="15970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Extends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9463" y="5023204"/>
            <a:ext cx="8108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Courier New"/>
                <a:cs typeface="Courier New"/>
              </a:rPr>
              <a:t>defecto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9219" y="4796902"/>
            <a:ext cx="1483995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block</a:t>
            </a:r>
            <a:r>
              <a:rPr sz="1450" b="1" spc="-2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header</a:t>
            </a:r>
            <a:endParaRPr sz="14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450" spc="5" dirty="0">
                <a:latin typeface="Courier New"/>
                <a:cs typeface="Courier New"/>
              </a:rPr>
              <a:t>texto</a:t>
            </a:r>
            <a:r>
              <a:rPr sz="1450" spc="-6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por</a:t>
            </a:r>
            <a:endParaRPr sz="14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block</a:t>
            </a:r>
            <a:r>
              <a:rPr sz="1450" b="1" spc="-5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content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219" y="5475807"/>
            <a:ext cx="1820545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450" spc="5" dirty="0">
                <a:latin typeface="Courier New"/>
                <a:cs typeface="Courier New"/>
              </a:rPr>
              <a:t>Cargando</a:t>
            </a:r>
            <a:r>
              <a:rPr sz="1450" spc="-45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...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block</a:t>
            </a:r>
            <a:r>
              <a:rPr sz="1450" b="1" spc="-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footer</a:t>
            </a:r>
            <a:endParaRPr sz="1450">
              <a:latin typeface="Courier New"/>
              <a:cs typeface="Courier New"/>
            </a:endParaRPr>
          </a:p>
          <a:p>
            <a:pPr marL="236854">
              <a:lnSpc>
                <a:spcPct val="100000"/>
              </a:lnSpc>
              <a:spcBef>
                <a:spcPts val="45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</a:t>
            </a:r>
            <a:r>
              <a:rPr sz="1450" b="1" spc="-1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copyright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5481" y="4372263"/>
            <a:ext cx="11417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base.jade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7466" y="4226916"/>
            <a:ext cx="2268855" cy="168021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270"/>
              </a:spcBef>
            </a:pPr>
            <a:r>
              <a:rPr sz="1600" b="1" spc="10" dirty="0">
                <a:latin typeface="Courier New"/>
                <a:cs typeface="Courier New"/>
              </a:rPr>
              <a:t>main.jade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extends</a:t>
            </a:r>
            <a:r>
              <a:rPr sz="1450" b="1" spc="-5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base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block</a:t>
            </a:r>
            <a:r>
              <a:rPr sz="1450" b="1" spc="-5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header</a:t>
            </a:r>
            <a:endParaRPr sz="1450">
              <a:latin typeface="Courier New"/>
              <a:cs typeface="Courier New"/>
            </a:endParaRPr>
          </a:p>
          <a:p>
            <a:pPr marL="236854"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450" spc="5" dirty="0">
                <a:latin typeface="Courier New"/>
                <a:cs typeface="Courier New"/>
              </a:rPr>
              <a:t>texto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especifico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block</a:t>
            </a:r>
            <a:r>
              <a:rPr sz="145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content</a:t>
            </a:r>
            <a:endParaRPr sz="1450">
              <a:latin typeface="Courier New"/>
              <a:cs typeface="Courier New"/>
            </a:endParaRPr>
          </a:p>
          <a:p>
            <a:pPr marL="236854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332FF"/>
                </a:solidFill>
                <a:latin typeface="Courier New"/>
                <a:cs typeface="Courier New"/>
              </a:rPr>
              <a:t>.main-content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006" y="758654"/>
            <a:ext cx="297624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Jade </a:t>
            </a:r>
            <a:r>
              <a:rPr dirty="0"/>
              <a:t>y</a:t>
            </a:r>
            <a:r>
              <a:rPr spc="-85" dirty="0"/>
              <a:t> </a:t>
            </a:r>
            <a:r>
              <a:rPr spc="-15" dirty="0"/>
              <a:t>Express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0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baseline="1501" dirty="0"/>
              <a:t>Por </a:t>
            </a:r>
            <a:r>
              <a:rPr sz="2775" spc="37" baseline="1501" dirty="0"/>
              <a:t>defecto, </a:t>
            </a:r>
            <a:r>
              <a:rPr sz="2775" baseline="1501" dirty="0"/>
              <a:t>jade </a:t>
            </a:r>
            <a:r>
              <a:rPr sz="2775" spc="-22" baseline="1501" dirty="0"/>
              <a:t>es el </a:t>
            </a:r>
            <a:r>
              <a:rPr sz="2775" spc="52" baseline="1501" dirty="0"/>
              <a:t>motor </a:t>
            </a:r>
            <a:r>
              <a:rPr sz="2775" spc="30" baseline="1501" dirty="0"/>
              <a:t>de </a:t>
            </a:r>
            <a:r>
              <a:rPr sz="2775" spc="22" baseline="1501" dirty="0"/>
              <a:t>gestión </a:t>
            </a:r>
            <a:r>
              <a:rPr sz="2775" spc="30" baseline="1501" dirty="0"/>
              <a:t>de </a:t>
            </a:r>
            <a:r>
              <a:rPr sz="2775" spc="15" baseline="1501" dirty="0"/>
              <a:t>plantillas </a:t>
            </a:r>
            <a:r>
              <a:rPr sz="2775" spc="22" baseline="1501" dirty="0"/>
              <a:t>que </a:t>
            </a:r>
            <a:r>
              <a:rPr sz="2775" spc="-15" baseline="1501" dirty="0"/>
              <a:t>viene </a:t>
            </a:r>
            <a:r>
              <a:rPr sz="2775" spc="37" baseline="1501" dirty="0"/>
              <a:t>incluido  </a:t>
            </a:r>
            <a:r>
              <a:rPr sz="1850" spc="-15" dirty="0"/>
              <a:t>en</a:t>
            </a:r>
            <a:r>
              <a:rPr sz="1850" spc="-5" dirty="0"/>
              <a:t> Express.</a:t>
            </a:r>
            <a:endParaRPr sz="1850"/>
          </a:p>
          <a:p>
            <a:pPr marL="76835">
              <a:lnSpc>
                <a:spcPct val="100000"/>
              </a:lnSpc>
              <a:buFont typeface="Verdana"/>
              <a:buChar char="•"/>
            </a:pPr>
            <a:endParaRPr sz="2000"/>
          </a:p>
          <a:p>
            <a:pPr marL="336550" marR="10160" indent="-247650">
              <a:lnSpc>
                <a:spcPct val="100000"/>
              </a:lnSpc>
              <a:buFont typeface="Verdana"/>
              <a:buChar char="•"/>
              <a:tabLst>
                <a:tab pos="337185" algn="l"/>
              </a:tabLst>
            </a:pPr>
            <a:r>
              <a:rPr sz="2775" spc="-22" baseline="1501" dirty="0"/>
              <a:t>Al </a:t>
            </a:r>
            <a:r>
              <a:rPr sz="2775" spc="-15" baseline="1501" dirty="0"/>
              <a:t>generar </a:t>
            </a:r>
            <a:r>
              <a:rPr sz="2775" baseline="1501" dirty="0"/>
              <a:t>un </a:t>
            </a:r>
            <a:r>
              <a:rPr sz="2775" spc="37" baseline="1501" dirty="0"/>
              <a:t>proyecto </a:t>
            </a:r>
            <a:r>
              <a:rPr sz="2775" spc="52" baseline="1501" dirty="0"/>
              <a:t>con </a:t>
            </a:r>
            <a:r>
              <a:rPr sz="2775" spc="-7" baseline="1501" dirty="0"/>
              <a:t>Express, </a:t>
            </a:r>
            <a:r>
              <a:rPr sz="2775" spc="-22" baseline="1501" dirty="0"/>
              <a:t>en el </a:t>
            </a:r>
            <a:r>
              <a:rPr sz="2775" spc="22" baseline="1501" dirty="0">
                <a:latin typeface="MS Gothic"/>
                <a:cs typeface="MS Gothic"/>
              </a:rPr>
              <a:t>ﬁ</a:t>
            </a:r>
            <a:r>
              <a:rPr sz="2775" spc="22" baseline="1501" dirty="0"/>
              <a:t>chero </a:t>
            </a:r>
            <a:r>
              <a:rPr sz="2775" b="1" baseline="1501" dirty="0">
                <a:latin typeface="Arial"/>
                <a:cs typeface="Arial"/>
              </a:rPr>
              <a:t>app.js </a:t>
            </a:r>
            <a:r>
              <a:rPr sz="2775" spc="30" baseline="1501" dirty="0"/>
              <a:t>encontramos </a:t>
            </a:r>
            <a:r>
              <a:rPr sz="2775" spc="-15" baseline="1501" dirty="0"/>
              <a:t>las  </a:t>
            </a:r>
            <a:r>
              <a:rPr sz="1850" spc="-30" dirty="0"/>
              <a:t>líneas </a:t>
            </a:r>
            <a:r>
              <a:rPr sz="1850" spc="15" dirty="0"/>
              <a:t>que </a:t>
            </a:r>
            <a:r>
              <a:rPr sz="1850" spc="5" dirty="0"/>
              <a:t>incluyen </a:t>
            </a:r>
            <a:r>
              <a:rPr sz="1850" dirty="0"/>
              <a:t>jade </a:t>
            </a:r>
            <a:r>
              <a:rPr sz="1850" spc="-15" dirty="0"/>
              <a:t>en </a:t>
            </a:r>
            <a:r>
              <a:rPr sz="1850" dirty="0"/>
              <a:t>nuestra</a:t>
            </a:r>
            <a:r>
              <a:rPr sz="1850" spc="30" dirty="0"/>
              <a:t> </a:t>
            </a:r>
            <a:r>
              <a:rPr sz="1850" spc="15" dirty="0"/>
              <a:t>aplicación.</a:t>
            </a:r>
            <a:endParaRPr sz="185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</a:pPr>
            <a:endParaRPr sz="2100"/>
          </a:p>
          <a:p>
            <a:pPr marL="76835">
              <a:lnSpc>
                <a:spcPct val="100000"/>
              </a:lnSpc>
              <a:spcBef>
                <a:spcPts val="25"/>
              </a:spcBef>
            </a:pPr>
            <a:endParaRPr sz="1650"/>
          </a:p>
          <a:p>
            <a:pPr marL="1310640">
              <a:lnSpc>
                <a:spcPct val="100000"/>
              </a:lnSpc>
            </a:pPr>
            <a:r>
              <a:rPr sz="1450" i="1" spc="10" dirty="0">
                <a:solidFill>
                  <a:srgbClr val="4E9192"/>
                </a:solidFill>
                <a:latin typeface="Courier New"/>
                <a:cs typeface="Courier New"/>
              </a:rPr>
              <a:t>// 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view engine</a:t>
            </a:r>
            <a:r>
              <a:rPr sz="1450" i="1" spc="1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setup</a:t>
            </a:r>
            <a:endParaRPr sz="1450">
              <a:latin typeface="Courier New"/>
              <a:cs typeface="Courier New"/>
            </a:endParaRPr>
          </a:p>
          <a:p>
            <a:pPr marL="1310640" marR="1424940">
              <a:lnSpc>
                <a:spcPct val="102400"/>
              </a:lnSpc>
            </a:pPr>
            <a:r>
              <a:rPr sz="1450" spc="5" dirty="0">
                <a:latin typeface="Courier New"/>
                <a:cs typeface="Courier New"/>
              </a:rPr>
              <a:t>app.set(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'views'</a:t>
            </a:r>
            <a:r>
              <a:rPr sz="1450" spc="5" dirty="0">
                <a:latin typeface="Courier New"/>
                <a:cs typeface="Courier New"/>
              </a:rPr>
              <a:t>, path.join(</a:t>
            </a:r>
            <a:r>
              <a:rPr sz="145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dirname, 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'views'</a:t>
            </a:r>
            <a:r>
              <a:rPr sz="1450" spc="5" dirty="0">
                <a:latin typeface="Courier New"/>
                <a:cs typeface="Courier New"/>
              </a:rPr>
              <a:t>));  app.set(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'view engine'</a:t>
            </a:r>
            <a:r>
              <a:rPr sz="1450" spc="5" dirty="0">
                <a:latin typeface="Courier New"/>
                <a:cs typeface="Courier New"/>
              </a:rPr>
              <a:t>,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'jade'</a:t>
            </a:r>
            <a:r>
              <a:rPr sz="1450" spc="5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66" y="5436058"/>
            <a:ext cx="8052434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Dentro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30" baseline="1501" dirty="0">
                <a:latin typeface="Arial"/>
                <a:cs typeface="Arial"/>
              </a:rPr>
              <a:t>directorio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15" baseline="1501" dirty="0">
                <a:latin typeface="Arial"/>
                <a:cs typeface="Arial"/>
              </a:rPr>
              <a:t>hemos </a:t>
            </a:r>
            <a:r>
              <a:rPr sz="2775" spc="30" baseline="1501" dirty="0">
                <a:latin typeface="MS Gothic"/>
                <a:cs typeface="MS Gothic"/>
              </a:rPr>
              <a:t>ﬁ</a:t>
            </a:r>
            <a:r>
              <a:rPr sz="2775" spc="30" baseline="1501" dirty="0">
                <a:latin typeface="Arial"/>
                <a:cs typeface="Arial"/>
              </a:rPr>
              <a:t>jado </a:t>
            </a:r>
            <a:r>
              <a:rPr sz="2775" spc="-82" baseline="1501" dirty="0">
                <a:latin typeface="Arial"/>
                <a:cs typeface="Arial"/>
              </a:rPr>
              <a:t>(en </a:t>
            </a:r>
            <a:r>
              <a:rPr sz="2775" baseline="1501" dirty="0">
                <a:latin typeface="Arial"/>
                <a:cs typeface="Arial"/>
              </a:rPr>
              <a:t>este </a:t>
            </a:r>
            <a:r>
              <a:rPr sz="2775" spc="30" baseline="1501" dirty="0">
                <a:latin typeface="Arial"/>
                <a:cs typeface="Arial"/>
              </a:rPr>
              <a:t>caso </a:t>
            </a:r>
            <a:r>
              <a:rPr sz="2775" spc="-22" baseline="1501" dirty="0">
                <a:latin typeface="Arial"/>
                <a:cs typeface="Arial"/>
              </a:rPr>
              <a:t>views) </a:t>
            </a:r>
            <a:r>
              <a:rPr sz="2775" spc="37" baseline="1501" dirty="0">
                <a:latin typeface="Arial"/>
                <a:cs typeface="Arial"/>
              </a:rPr>
              <a:t>debemos  </a:t>
            </a:r>
            <a:r>
              <a:rPr sz="1850" spc="10" dirty="0">
                <a:latin typeface="Arial"/>
                <a:cs typeface="Arial"/>
              </a:rPr>
              <a:t>incluir </a:t>
            </a:r>
            <a:r>
              <a:rPr sz="1850" dirty="0">
                <a:latin typeface="Arial"/>
                <a:cs typeface="Arial"/>
              </a:rPr>
              <a:t>nuestras </a:t>
            </a:r>
            <a:r>
              <a:rPr sz="1850" spc="10" dirty="0">
                <a:latin typeface="Arial"/>
                <a:cs typeface="Arial"/>
              </a:rPr>
              <a:t>plantillas </a:t>
            </a:r>
            <a:r>
              <a:rPr sz="1850" dirty="0">
                <a:latin typeface="Arial"/>
                <a:cs typeface="Arial"/>
              </a:rPr>
              <a:t>.jade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luego accederemos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20" dirty="0">
                <a:latin typeface="Arial"/>
                <a:cs typeface="Arial"/>
              </a:rPr>
              <a:t>partir de 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0" dirty="0">
                <a:latin typeface="Arial"/>
                <a:cs typeface="Arial"/>
              </a:rPr>
              <a:t>rutas </a:t>
            </a:r>
            <a:r>
              <a:rPr sz="1850" spc="15" dirty="0">
                <a:latin typeface="Arial"/>
                <a:cs typeface="Arial"/>
              </a:rPr>
              <a:t>de</a:t>
            </a:r>
            <a:r>
              <a:rPr sz="1850" spc="15" dirty="0">
                <a:latin typeface="MS Gothic"/>
                <a:cs typeface="MS Gothic"/>
              </a:rPr>
              <a:t>ﬁ</a:t>
            </a:r>
            <a:r>
              <a:rPr sz="1850" spc="15" dirty="0">
                <a:latin typeface="Arial"/>
                <a:cs typeface="Arial"/>
              </a:rPr>
              <a:t>nidas </a:t>
            </a:r>
            <a:r>
              <a:rPr sz="1850" spc="20" dirty="0">
                <a:latin typeface="Arial"/>
                <a:cs typeface="Arial"/>
              </a:rPr>
              <a:t>dentro de </a:t>
            </a:r>
            <a:r>
              <a:rPr sz="1850" spc="5" dirty="0">
                <a:latin typeface="Arial"/>
                <a:cs typeface="Arial"/>
              </a:rPr>
              <a:t>nuestro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proyecto.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217106"/>
            <a:ext cx="8052434" cy="37293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Jade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22" baseline="1501" dirty="0">
                <a:latin typeface="Arial"/>
                <a:cs typeface="Arial"/>
              </a:rPr>
              <a:t>trata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52" baseline="1501" dirty="0">
                <a:latin typeface="Arial"/>
                <a:cs typeface="Arial"/>
              </a:rPr>
              <a:t>motor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7" baseline="1501" dirty="0">
                <a:latin typeface="Arial"/>
                <a:cs typeface="Arial"/>
              </a:rPr>
              <a:t>generación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plantillas </a:t>
            </a:r>
            <a:r>
              <a:rPr sz="2775" spc="44" baseline="1501" dirty="0">
                <a:latin typeface="Arial"/>
                <a:cs typeface="Arial"/>
              </a:rPr>
              <a:t>html </a:t>
            </a:r>
            <a:r>
              <a:rPr sz="2775" spc="22" baseline="1501" dirty="0">
                <a:latin typeface="Arial"/>
                <a:cs typeface="Arial"/>
              </a:rPr>
              <a:t>muy </a:t>
            </a:r>
            <a:r>
              <a:rPr sz="2775" spc="37" baseline="1501" dirty="0">
                <a:latin typeface="Arial"/>
                <a:cs typeface="Arial"/>
              </a:rPr>
              <a:t>potente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dirty="0">
                <a:latin typeface="Arial"/>
                <a:cs typeface="Arial"/>
              </a:rPr>
              <a:t>utilizar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5" dirty="0">
                <a:latin typeface="Arial"/>
                <a:cs typeface="Arial"/>
              </a:rPr>
              <a:t>nuestros </a:t>
            </a:r>
            <a:r>
              <a:rPr sz="1850" spc="25" dirty="0">
                <a:latin typeface="Arial"/>
                <a:cs typeface="Arial"/>
              </a:rPr>
              <a:t>proyectos </a:t>
            </a:r>
            <a:r>
              <a:rPr sz="1850" spc="35" dirty="0">
                <a:latin typeface="Arial"/>
                <a:cs typeface="Arial"/>
              </a:rPr>
              <a:t>con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Node.js.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sus </a:t>
            </a:r>
            <a:r>
              <a:rPr sz="2775" spc="15" baseline="1501" dirty="0">
                <a:latin typeface="Arial"/>
                <a:cs typeface="Arial"/>
              </a:rPr>
              <a:t>características </a:t>
            </a:r>
            <a:r>
              <a:rPr sz="2775" spc="7" baseline="1501" dirty="0">
                <a:latin typeface="Arial"/>
                <a:cs typeface="Arial"/>
              </a:rPr>
              <a:t>más </a:t>
            </a:r>
            <a:r>
              <a:rPr sz="2775" spc="30" baseline="1501" dirty="0">
                <a:latin typeface="Arial"/>
                <a:cs typeface="Arial"/>
              </a:rPr>
              <a:t>importantes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15" baseline="1501" dirty="0">
                <a:latin typeface="Arial"/>
                <a:cs typeface="Arial"/>
              </a:rPr>
              <a:t>usa </a:t>
            </a:r>
            <a:r>
              <a:rPr sz="2775" spc="22" baseline="1501" dirty="0">
                <a:latin typeface="Arial"/>
                <a:cs typeface="Arial"/>
              </a:rPr>
              <a:t>los espacios </a:t>
            </a:r>
            <a:r>
              <a:rPr sz="2775" spc="-22" baseline="1501" dirty="0">
                <a:latin typeface="Arial"/>
                <a:cs typeface="Arial"/>
              </a:rPr>
              <a:t>en  </a:t>
            </a:r>
            <a:r>
              <a:rPr sz="1850" spc="25" dirty="0">
                <a:latin typeface="Arial"/>
                <a:cs typeface="Arial"/>
              </a:rPr>
              <a:t>blanco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5" dirty="0">
                <a:latin typeface="Arial"/>
                <a:cs typeface="Arial"/>
              </a:rPr>
              <a:t>tabulaciones </a:t>
            </a:r>
            <a:r>
              <a:rPr sz="1850" dirty="0">
                <a:latin typeface="Arial"/>
                <a:cs typeface="Arial"/>
              </a:rPr>
              <a:t>para </a:t>
            </a:r>
            <a:r>
              <a:rPr sz="1850" spc="-10" dirty="0">
                <a:latin typeface="Arial"/>
                <a:cs typeface="Arial"/>
              </a:rPr>
              <a:t>organizar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15" dirty="0">
                <a:latin typeface="Arial"/>
                <a:cs typeface="Arial"/>
              </a:rPr>
              <a:t>conseguir </a:t>
            </a:r>
            <a:r>
              <a:rPr sz="1850" spc="5" dirty="0">
                <a:latin typeface="Arial"/>
                <a:cs typeface="Arial"/>
              </a:rPr>
              <a:t>diferentes  </a:t>
            </a:r>
            <a:r>
              <a:rPr sz="1850" spc="-10" dirty="0">
                <a:latin typeface="Arial"/>
                <a:cs typeface="Arial"/>
              </a:rPr>
              <a:t>niveles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propiedad.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15" baseline="1501" dirty="0">
                <a:latin typeface="Arial"/>
                <a:cs typeface="Arial"/>
              </a:rPr>
              <a:t>estamos </a:t>
            </a:r>
            <a:r>
              <a:rPr sz="2775" spc="37" baseline="1501" dirty="0">
                <a:latin typeface="Arial"/>
                <a:cs typeface="Arial"/>
              </a:rPr>
              <a:t>acostumbrados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7" baseline="1501" dirty="0">
                <a:latin typeface="Arial"/>
                <a:cs typeface="Arial"/>
              </a:rPr>
              <a:t>trabajar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7" baseline="1501" dirty="0">
                <a:latin typeface="Arial"/>
                <a:cs typeface="Arial"/>
              </a:rPr>
              <a:t>HTML, </a:t>
            </a:r>
            <a:r>
              <a:rPr sz="2775" spc="30" baseline="1501" dirty="0">
                <a:latin typeface="Arial"/>
                <a:cs typeface="Arial"/>
              </a:rPr>
              <a:t>no </a:t>
            </a:r>
            <a:r>
              <a:rPr sz="2775" spc="-22" baseline="1501" dirty="0">
                <a:latin typeface="Arial"/>
                <a:cs typeface="Arial"/>
              </a:rPr>
              <a:t>será </a:t>
            </a:r>
            <a:r>
              <a:rPr sz="2775" spc="15" baseline="1501" dirty="0">
                <a:latin typeface="Arial"/>
                <a:cs typeface="Arial"/>
              </a:rPr>
              <a:t>difícil adaptarse 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0" dirty="0">
                <a:latin typeface="Arial"/>
                <a:cs typeface="Arial"/>
              </a:rPr>
              <a:t>utilización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Jade </a:t>
            </a:r>
            <a:r>
              <a:rPr sz="1850" spc="-15" dirty="0">
                <a:latin typeface="Arial"/>
                <a:cs typeface="Arial"/>
              </a:rPr>
              <a:t>ya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la mayoría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5" dirty="0">
                <a:latin typeface="Arial"/>
                <a:cs typeface="Arial"/>
              </a:rPr>
              <a:t>etiquetas que  </a:t>
            </a:r>
            <a:r>
              <a:rPr sz="1850" spc="25" dirty="0">
                <a:latin typeface="Arial"/>
                <a:cs typeface="Arial"/>
              </a:rPr>
              <a:t>conocemos, </a:t>
            </a:r>
            <a:r>
              <a:rPr sz="1850" spc="15" dirty="0">
                <a:latin typeface="Arial"/>
                <a:cs typeface="Arial"/>
              </a:rPr>
              <a:t>son </a:t>
            </a:r>
            <a:r>
              <a:rPr sz="1850" spc="-10" dirty="0">
                <a:latin typeface="Arial"/>
                <a:cs typeface="Arial"/>
              </a:rPr>
              <a:t>las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mismas.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60" baseline="1501" dirty="0">
                <a:latin typeface="Arial"/>
                <a:cs typeface="Arial"/>
              </a:rPr>
              <a:t>Viene </a:t>
            </a:r>
            <a:r>
              <a:rPr sz="2775" spc="37" baseline="1501" dirty="0">
                <a:latin typeface="Arial"/>
                <a:cs typeface="Arial"/>
              </a:rPr>
              <a:t>incluido </a:t>
            </a:r>
            <a:r>
              <a:rPr sz="2775" spc="67" baseline="1501" dirty="0">
                <a:latin typeface="Arial"/>
                <a:cs typeface="Arial"/>
              </a:rPr>
              <a:t>como </a:t>
            </a:r>
            <a:r>
              <a:rPr sz="2775" spc="30" baseline="1501" dirty="0">
                <a:latin typeface="Arial"/>
                <a:cs typeface="Arial"/>
              </a:rPr>
              <a:t>gestor de </a:t>
            </a:r>
            <a:r>
              <a:rPr sz="2775" spc="15" baseline="1501" dirty="0">
                <a:latin typeface="Arial"/>
                <a:cs typeface="Arial"/>
              </a:rPr>
              <a:t>plantillas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spc="44" baseline="1501" dirty="0">
                <a:latin typeface="Arial"/>
                <a:cs typeface="Arial"/>
              </a:rPr>
              <a:t>defecto </a:t>
            </a:r>
            <a:r>
              <a:rPr sz="2775" spc="30" baseline="1501" dirty="0">
                <a:latin typeface="Arial"/>
                <a:cs typeface="Arial"/>
              </a:rPr>
              <a:t>dentro de </a:t>
            </a:r>
            <a:r>
              <a:rPr sz="2775" spc="22" baseline="1501" dirty="0">
                <a:latin typeface="Arial"/>
                <a:cs typeface="Arial"/>
              </a:rPr>
              <a:t>los  </a:t>
            </a:r>
            <a:r>
              <a:rPr sz="1850" spc="25" dirty="0">
                <a:latin typeface="Arial"/>
                <a:cs typeface="Arial"/>
              </a:rPr>
              <a:t>proyectos </a:t>
            </a:r>
            <a:r>
              <a:rPr sz="1850" spc="10" dirty="0">
                <a:latin typeface="Arial"/>
                <a:cs typeface="Arial"/>
              </a:rPr>
              <a:t>creados </a:t>
            </a:r>
            <a:r>
              <a:rPr sz="1850" spc="35" dirty="0">
                <a:latin typeface="Arial"/>
                <a:cs typeface="Arial"/>
              </a:rPr>
              <a:t>con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b="1" spc="-15" dirty="0">
                <a:latin typeface="Arial"/>
                <a:cs typeface="Arial"/>
              </a:rPr>
              <a:t>Express</a:t>
            </a:r>
            <a:r>
              <a:rPr sz="1850" spc="-1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2591" y="758654"/>
            <a:ext cx="294513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dirty="0"/>
              <a:t> </a:t>
            </a:r>
            <a:r>
              <a:rPr spc="15" dirty="0"/>
              <a:t>Jade?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006" y="758654"/>
            <a:ext cx="297624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Jade </a:t>
            </a:r>
            <a:r>
              <a:rPr dirty="0"/>
              <a:t>y</a:t>
            </a:r>
            <a:r>
              <a:rPr spc="-85" dirty="0"/>
              <a:t> </a:t>
            </a:r>
            <a:r>
              <a:rPr spc="-15" dirty="0"/>
              <a:t>Express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851835"/>
            <a:ext cx="8052434" cy="2753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8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Cuando </a:t>
            </a:r>
            <a:r>
              <a:rPr sz="2775" spc="37" baseline="1501" dirty="0">
                <a:latin typeface="Arial"/>
                <a:cs typeface="Arial"/>
              </a:rPr>
              <a:t>capturamos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37" baseline="1501" dirty="0">
                <a:latin typeface="Arial"/>
                <a:cs typeface="Arial"/>
              </a:rPr>
              <a:t>petición </a:t>
            </a:r>
            <a:r>
              <a:rPr sz="2775" spc="30" baseline="1501" dirty="0">
                <a:latin typeface="Arial"/>
                <a:cs typeface="Arial"/>
              </a:rPr>
              <a:t>dentro de </a:t>
            </a:r>
            <a:r>
              <a:rPr sz="2775" spc="7" baseline="1501" dirty="0">
                <a:latin typeface="Arial"/>
                <a:cs typeface="Arial"/>
              </a:rPr>
              <a:t>nuestro </a:t>
            </a:r>
            <a:r>
              <a:rPr sz="2775" spc="37" baseline="1501" dirty="0">
                <a:latin typeface="Arial"/>
                <a:cs typeface="Arial"/>
              </a:rPr>
              <a:t>proyecto, </a:t>
            </a:r>
            <a:r>
              <a:rPr sz="2775" spc="44" baseline="1501" dirty="0">
                <a:latin typeface="Arial"/>
                <a:cs typeface="Arial"/>
              </a:rPr>
              <a:t>podemos  </a:t>
            </a:r>
            <a:r>
              <a:rPr sz="1850" spc="-10" dirty="0">
                <a:latin typeface="Arial"/>
                <a:cs typeface="Arial"/>
              </a:rPr>
              <a:t>renderizar una </a:t>
            </a:r>
            <a:r>
              <a:rPr sz="1850" spc="10" dirty="0">
                <a:latin typeface="Arial"/>
                <a:cs typeface="Arial"/>
              </a:rPr>
              <a:t>plantilla </a:t>
            </a:r>
            <a:r>
              <a:rPr sz="1850" dirty="0">
                <a:latin typeface="Arial"/>
                <a:cs typeface="Arial"/>
              </a:rPr>
              <a:t>jade </a:t>
            </a:r>
            <a:r>
              <a:rPr sz="1850" spc="5" dirty="0">
                <a:latin typeface="Arial"/>
                <a:cs typeface="Arial"/>
              </a:rPr>
              <a:t>gracias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35" dirty="0">
                <a:latin typeface="Arial"/>
                <a:cs typeface="Arial"/>
              </a:rPr>
              <a:t>método </a:t>
            </a:r>
            <a:r>
              <a:rPr sz="1850" b="1" dirty="0">
                <a:latin typeface="Arial"/>
                <a:cs typeface="Arial"/>
              </a:rPr>
              <a:t>render</a:t>
            </a:r>
            <a:r>
              <a:rPr sz="1850" dirty="0">
                <a:latin typeface="Arial"/>
                <a:cs typeface="Arial"/>
              </a:rPr>
              <a:t>, </a:t>
            </a:r>
            <a:r>
              <a:rPr sz="1850" spc="15" dirty="0">
                <a:latin typeface="Arial"/>
                <a:cs typeface="Arial"/>
              </a:rPr>
              <a:t>incluyendo </a:t>
            </a:r>
            <a:r>
              <a:rPr sz="1850" spc="-15" dirty="0">
                <a:latin typeface="Arial"/>
                <a:cs typeface="Arial"/>
              </a:rPr>
              <a:t>en la  </a:t>
            </a:r>
            <a:r>
              <a:rPr sz="1850" dirty="0">
                <a:latin typeface="Arial"/>
                <a:cs typeface="Arial"/>
              </a:rPr>
              <a:t>llamada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5" dirty="0">
                <a:latin typeface="Arial"/>
                <a:cs typeface="Arial"/>
              </a:rPr>
              <a:t>diferentes </a:t>
            </a:r>
            <a:r>
              <a:rPr sz="1850" spc="-5" dirty="0">
                <a:latin typeface="Arial"/>
                <a:cs typeface="Arial"/>
              </a:rPr>
              <a:t>variables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luego </a:t>
            </a:r>
            <a:r>
              <a:rPr sz="1850" spc="-5" dirty="0">
                <a:latin typeface="Arial"/>
                <a:cs typeface="Arial"/>
              </a:rPr>
              <a:t>reemplazaremos </a:t>
            </a:r>
            <a:r>
              <a:rPr sz="1850" spc="20" dirty="0">
                <a:latin typeface="Arial"/>
                <a:cs typeface="Arial"/>
              </a:rPr>
              <a:t>dentro de </a:t>
            </a:r>
            <a:r>
              <a:rPr sz="1850" spc="-15" dirty="0">
                <a:latin typeface="Arial"/>
                <a:cs typeface="Arial"/>
              </a:rPr>
              <a:t>la  </a:t>
            </a:r>
            <a:r>
              <a:rPr sz="1850" spc="10" dirty="0">
                <a:latin typeface="Arial"/>
                <a:cs typeface="Arial"/>
              </a:rPr>
              <a:t>plantilla.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"/>
              <a:cs typeface="Arial"/>
            </a:endParaRPr>
          </a:p>
          <a:p>
            <a:pPr marL="2270125" marR="2231390" indent="-236220">
              <a:lnSpc>
                <a:spcPct val="100000"/>
              </a:lnSpc>
            </a:pPr>
            <a:r>
              <a:rPr sz="1550" spc="-5" dirty="0">
                <a:latin typeface="Courier New"/>
                <a:cs typeface="Courier New"/>
              </a:rPr>
              <a:t>app.get(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'/'</a:t>
            </a:r>
            <a:r>
              <a:rPr sz="1550" spc="-5" dirty="0">
                <a:latin typeface="Courier New"/>
                <a:cs typeface="Courier New"/>
              </a:rPr>
              <a:t>, </a:t>
            </a: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550" spc="-5" dirty="0">
                <a:latin typeface="Courier New"/>
                <a:cs typeface="Courier New"/>
              </a:rPr>
              <a:t>(req, res){  res.render(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'index'</a:t>
            </a:r>
            <a:r>
              <a:rPr sz="1550" spc="-5" dirty="0">
                <a:latin typeface="Courier New"/>
                <a:cs typeface="Courier New"/>
              </a:rPr>
              <a:t>,</a:t>
            </a:r>
            <a:r>
              <a:rPr sz="1550" spc="-1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2506345">
              <a:lnSpc>
                <a:spcPts val="1860"/>
              </a:lnSpc>
            </a:pPr>
            <a:r>
              <a:rPr sz="1550" spc="-5" dirty="0">
                <a:latin typeface="Courier New"/>
                <a:cs typeface="Courier New"/>
              </a:rPr>
              <a:t>title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'Titulo de la</a:t>
            </a:r>
            <a:r>
              <a:rPr sz="1550" spc="-2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pagina'</a:t>
            </a:r>
            <a:endParaRPr sz="1550">
              <a:latin typeface="Courier New"/>
              <a:cs typeface="Courier New"/>
            </a:endParaRPr>
          </a:p>
          <a:p>
            <a:pPr marL="2270125">
              <a:lnSpc>
                <a:spcPct val="100000"/>
              </a:lnSpc>
            </a:pPr>
            <a:r>
              <a:rPr sz="1550" spc="-5" dirty="0">
                <a:latin typeface="Courier New"/>
                <a:cs typeface="Courier New"/>
              </a:rPr>
              <a:t>})</a:t>
            </a:r>
            <a:endParaRPr sz="1550">
              <a:latin typeface="Courier New"/>
              <a:cs typeface="Courier New"/>
            </a:endParaRPr>
          </a:p>
          <a:p>
            <a:pPr marL="2033905">
              <a:lnSpc>
                <a:spcPct val="100000"/>
              </a:lnSpc>
            </a:pPr>
            <a:r>
              <a:rPr sz="1550" spc="-5" dirty="0">
                <a:latin typeface="Courier New"/>
                <a:cs typeface="Courier New"/>
              </a:rPr>
              <a:t>})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470" y="758654"/>
            <a:ext cx="92329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5" dirty="0"/>
              <a:t>T</a:t>
            </a:r>
            <a:r>
              <a:rPr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467455"/>
            <a:ext cx="8052434" cy="4952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Por </a:t>
            </a:r>
            <a:r>
              <a:rPr sz="2775" spc="37" baseline="1501" dirty="0">
                <a:latin typeface="Arial"/>
                <a:cs typeface="Arial"/>
              </a:rPr>
              <a:t>defecto, </a:t>
            </a:r>
            <a:r>
              <a:rPr sz="2775" spc="15" baseline="1501" dirty="0">
                <a:latin typeface="Arial"/>
                <a:cs typeface="Arial"/>
              </a:rPr>
              <a:t>cualquier </a:t>
            </a:r>
            <a:r>
              <a:rPr sz="2775" spc="52" baseline="1501" dirty="0">
                <a:latin typeface="Arial"/>
                <a:cs typeface="Arial"/>
              </a:rPr>
              <a:t>texto </a:t>
            </a:r>
            <a:r>
              <a:rPr sz="2775" spc="22" baseline="1501" dirty="0">
                <a:latin typeface="Arial"/>
                <a:cs typeface="Arial"/>
              </a:rPr>
              <a:t>que encontremos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44" baseline="1501" dirty="0">
                <a:latin typeface="Arial"/>
                <a:cs typeface="Arial"/>
              </a:rPr>
              <a:t>principio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-52" baseline="1501" dirty="0">
                <a:latin typeface="Arial"/>
                <a:cs typeface="Arial"/>
              </a:rPr>
              <a:t>línea </a:t>
            </a:r>
            <a:r>
              <a:rPr sz="2775" spc="-22" baseline="1501" dirty="0">
                <a:latin typeface="Arial"/>
                <a:cs typeface="Arial"/>
              </a:rPr>
              <a:t>en 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10" dirty="0">
                <a:latin typeface="Arial"/>
                <a:cs typeface="Arial"/>
              </a:rPr>
              <a:t>plantilla Jade </a:t>
            </a:r>
            <a:r>
              <a:rPr sz="1850" spc="-15" dirty="0">
                <a:latin typeface="Arial"/>
                <a:cs typeface="Arial"/>
              </a:rPr>
              <a:t>será </a:t>
            </a:r>
            <a:r>
              <a:rPr sz="1850" spc="25" dirty="0">
                <a:latin typeface="Arial"/>
                <a:cs typeface="Arial"/>
              </a:rPr>
              <a:t>tratado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15" dirty="0">
                <a:latin typeface="Arial"/>
                <a:cs typeface="Arial"/>
              </a:rPr>
              <a:t>etiqueta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Html.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baseline="1501" dirty="0">
                <a:latin typeface="Arial"/>
                <a:cs typeface="Arial"/>
              </a:rPr>
              <a:t>mayores </a:t>
            </a:r>
            <a:r>
              <a:rPr sz="2775" spc="-7" baseline="1501" dirty="0">
                <a:latin typeface="Arial"/>
                <a:cs typeface="Arial"/>
              </a:rPr>
              <a:t>ventajas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15" baseline="1501" dirty="0">
                <a:latin typeface="Arial"/>
                <a:cs typeface="Arial"/>
              </a:rPr>
              <a:t>utilización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Jade </a:t>
            </a:r>
            <a:r>
              <a:rPr sz="2775" spc="67" baseline="1501" dirty="0">
                <a:latin typeface="Arial"/>
                <a:cs typeface="Arial"/>
              </a:rPr>
              <a:t>como </a:t>
            </a:r>
            <a:r>
              <a:rPr sz="2775" spc="30" baseline="1501" dirty="0">
                <a:latin typeface="Arial"/>
                <a:cs typeface="Arial"/>
              </a:rPr>
              <a:t>gestor de  </a:t>
            </a:r>
            <a:r>
              <a:rPr sz="1850" spc="10" dirty="0">
                <a:latin typeface="Arial"/>
                <a:cs typeface="Arial"/>
              </a:rPr>
              <a:t>plantillas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10" dirty="0">
                <a:latin typeface="Arial"/>
                <a:cs typeface="Arial"/>
              </a:rPr>
              <a:t>única </a:t>
            </a:r>
            <a:r>
              <a:rPr sz="1850" spc="15" dirty="0">
                <a:latin typeface="Arial"/>
                <a:cs typeface="Arial"/>
              </a:rPr>
              <a:t>etiqueta </a:t>
            </a:r>
            <a:r>
              <a:rPr sz="1850" spc="-5" dirty="0">
                <a:latin typeface="Arial"/>
                <a:cs typeface="Arial"/>
              </a:rPr>
              <a:t>representa </a:t>
            </a:r>
            <a:r>
              <a:rPr sz="1850" spc="30" dirty="0">
                <a:latin typeface="Arial"/>
                <a:cs typeface="Arial"/>
              </a:rPr>
              <a:t>tanto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25" dirty="0">
                <a:latin typeface="Arial"/>
                <a:cs typeface="Arial"/>
              </a:rPr>
              <a:t>tag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5" dirty="0">
                <a:latin typeface="Arial"/>
                <a:cs typeface="Arial"/>
              </a:rPr>
              <a:t>apertura 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25" dirty="0">
                <a:latin typeface="Arial"/>
                <a:cs typeface="Arial"/>
              </a:rPr>
              <a:t>tag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5" dirty="0">
                <a:latin typeface="Arial"/>
                <a:cs typeface="Arial"/>
              </a:rPr>
              <a:t>cierre </a:t>
            </a:r>
            <a:r>
              <a:rPr sz="1850" spc="-15" dirty="0">
                <a:latin typeface="Arial"/>
                <a:cs typeface="Arial"/>
              </a:rPr>
              <a:t>en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html.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215900" indent="-247650">
              <a:lnSpc>
                <a:spcPct val="100000"/>
              </a:lnSpc>
              <a:buFont typeface="Verdana"/>
              <a:buChar char="•"/>
              <a:tabLst>
                <a:tab pos="260350" algn="l"/>
                <a:tab pos="798195" algn="l"/>
                <a:tab pos="1870075" algn="l"/>
                <a:tab pos="2220595" algn="l"/>
                <a:tab pos="2776855" algn="l"/>
                <a:tab pos="3267075" algn="l"/>
                <a:tab pos="4916805" algn="l"/>
                <a:tab pos="5354955" algn="l"/>
                <a:tab pos="5915660" algn="l"/>
                <a:tab pos="6896100" algn="l"/>
                <a:tab pos="7583170" algn="l"/>
              </a:tabLst>
            </a:pPr>
            <a:r>
              <a:rPr sz="2775" baseline="1501" dirty="0">
                <a:latin typeface="Arial"/>
                <a:cs typeface="Arial"/>
              </a:rPr>
              <a:t>Por	</a:t>
            </a:r>
            <a:r>
              <a:rPr sz="2775" spc="15" baseline="1501" dirty="0">
                <a:latin typeface="Arial"/>
                <a:cs typeface="Arial"/>
              </a:rPr>
              <a:t>ejemplo,	</a:t>
            </a:r>
            <a:r>
              <a:rPr sz="2775" spc="-22" baseline="1501" dirty="0">
                <a:latin typeface="Arial"/>
                <a:cs typeface="Arial"/>
              </a:rPr>
              <a:t>el	</a:t>
            </a:r>
            <a:r>
              <a:rPr sz="2775" spc="22" baseline="1501" dirty="0">
                <a:latin typeface="Arial"/>
                <a:cs typeface="Arial"/>
              </a:rPr>
              <a:t>uso	del	</a:t>
            </a:r>
            <a:r>
              <a:rPr sz="2775" spc="37" baseline="1501" dirty="0">
                <a:latin typeface="Arial"/>
                <a:cs typeface="Arial"/>
              </a:rPr>
              <a:t>tag </a:t>
            </a:r>
            <a:r>
              <a:rPr sz="2775" b="1" spc="-52" baseline="1501" dirty="0">
                <a:latin typeface="Arial"/>
                <a:cs typeface="Arial"/>
              </a:rPr>
              <a:t>div </a:t>
            </a:r>
            <a:r>
              <a:rPr sz="2775" spc="37" baseline="1501" dirty="0">
                <a:latin typeface="Arial"/>
                <a:cs typeface="Arial"/>
              </a:rPr>
              <a:t>dent</a:t>
            </a:r>
            <a:r>
              <a:rPr sz="2775" spc="-30" baseline="1501" dirty="0">
                <a:latin typeface="Arial"/>
                <a:cs typeface="Arial"/>
              </a:rPr>
              <a:t>r</a:t>
            </a:r>
            <a:r>
              <a:rPr sz="2775" spc="52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15" baseline="1501" dirty="0">
                <a:latin typeface="Arial"/>
                <a:cs typeface="Arial"/>
              </a:rPr>
              <a:t>una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5" baseline="1501" dirty="0">
                <a:latin typeface="Arial"/>
                <a:cs typeface="Arial"/>
              </a:rPr>
              <a:t>plantilla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5" baseline="1501" dirty="0">
                <a:latin typeface="Arial"/>
                <a:cs typeface="Arial"/>
              </a:rPr>
              <a:t>Jade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15" baseline="1501" dirty="0">
                <a:latin typeface="Arial"/>
                <a:cs typeface="Arial"/>
              </a:rPr>
              <a:t>se  </a:t>
            </a:r>
            <a:r>
              <a:rPr sz="1850" dirty="0">
                <a:latin typeface="Arial"/>
                <a:cs typeface="Arial"/>
              </a:rPr>
              <a:t>transformaría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b="1" spc="10" dirty="0">
                <a:latin typeface="Arial"/>
                <a:cs typeface="Arial"/>
              </a:rPr>
              <a:t>&lt;div&gt;&lt;/div&gt;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dirty="0">
                <a:latin typeface="Arial"/>
                <a:cs typeface="Arial"/>
              </a:rPr>
              <a:t>su </a:t>
            </a:r>
            <a:r>
              <a:rPr sz="1850" spc="5" dirty="0">
                <a:latin typeface="Arial"/>
                <a:cs typeface="Arial"/>
              </a:rPr>
              <a:t>representación</a:t>
            </a:r>
            <a:r>
              <a:rPr sz="1850" spc="1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html.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44" baseline="1501" dirty="0">
                <a:latin typeface="Arial"/>
                <a:cs typeface="Arial"/>
              </a:rPr>
              <a:t>colocamos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44" baseline="1501" dirty="0">
                <a:latin typeface="Arial"/>
                <a:cs typeface="Arial"/>
              </a:rPr>
              <a:t>texto, </a:t>
            </a:r>
            <a:r>
              <a:rPr sz="2775" spc="15" baseline="1501" dirty="0">
                <a:latin typeface="Arial"/>
                <a:cs typeface="Arial"/>
              </a:rPr>
              <a:t>separado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22" baseline="1501" dirty="0">
                <a:latin typeface="Arial"/>
                <a:cs typeface="Arial"/>
              </a:rPr>
              <a:t>espacio, detrás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cualquier </a:t>
            </a:r>
            <a:r>
              <a:rPr sz="2775" spc="30" baseline="1501" dirty="0">
                <a:latin typeface="Arial"/>
                <a:cs typeface="Arial"/>
              </a:rPr>
              <a:t>tag, 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-5" dirty="0">
                <a:latin typeface="Arial"/>
                <a:cs typeface="Arial"/>
              </a:rPr>
              <a:t>representará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30" dirty="0">
                <a:latin typeface="Arial"/>
                <a:cs typeface="Arial"/>
              </a:rPr>
              <a:t>contenido </a:t>
            </a:r>
            <a:r>
              <a:rPr sz="1850" spc="10" dirty="0">
                <a:latin typeface="Arial"/>
                <a:cs typeface="Arial"/>
              </a:rPr>
              <a:t>existente </a:t>
            </a:r>
            <a:r>
              <a:rPr sz="1850" spc="-5" dirty="0">
                <a:latin typeface="Arial"/>
                <a:cs typeface="Arial"/>
              </a:rPr>
              <a:t>entre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etiqueta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5" dirty="0">
                <a:latin typeface="Arial"/>
                <a:cs typeface="Arial"/>
              </a:rPr>
              <a:t>apertura 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5" dirty="0">
                <a:latin typeface="Arial"/>
                <a:cs typeface="Arial"/>
              </a:rPr>
              <a:t>cierre </a:t>
            </a:r>
            <a:r>
              <a:rPr sz="1850" spc="25" dirty="0">
                <a:latin typeface="Arial"/>
                <a:cs typeface="Arial"/>
              </a:rPr>
              <a:t>html: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0">
              <a:latin typeface="Arial"/>
              <a:cs typeface="Arial"/>
            </a:endParaRPr>
          </a:p>
          <a:p>
            <a:pPr marL="956310">
              <a:lnSpc>
                <a:spcPct val="100000"/>
              </a:lnSpc>
              <a:tabLst>
                <a:tab pos="1812289" algn="l"/>
              </a:tabLst>
            </a:pPr>
            <a:r>
              <a:rPr sz="1600" b="1" spc="10" dirty="0">
                <a:latin typeface="Courier New"/>
                <a:cs typeface="Courier New"/>
              </a:rPr>
              <a:t>Jade	</a:t>
            </a:r>
            <a:r>
              <a:rPr sz="2400" b="1" spc="15" baseline="3472" dirty="0">
                <a:solidFill>
                  <a:srgbClr val="008F00"/>
                </a:solidFill>
                <a:latin typeface="Courier New"/>
                <a:cs typeface="Courier New"/>
              </a:rPr>
              <a:t>div </a:t>
            </a:r>
            <a:r>
              <a:rPr sz="2400" spc="15" baseline="3472" dirty="0">
                <a:latin typeface="Courier New"/>
                <a:cs typeface="Courier New"/>
              </a:rPr>
              <a:t>Texto contenido dentro del</a:t>
            </a:r>
            <a:r>
              <a:rPr sz="2400" spc="37" baseline="3472" dirty="0">
                <a:latin typeface="Courier New"/>
                <a:cs typeface="Courier New"/>
              </a:rPr>
              <a:t> </a:t>
            </a:r>
            <a:r>
              <a:rPr sz="2400" spc="15" baseline="3472" dirty="0">
                <a:latin typeface="Courier New"/>
                <a:cs typeface="Courier New"/>
              </a:rPr>
              <a:t>div</a:t>
            </a:r>
            <a:endParaRPr sz="2400" baseline="3472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marL="956310">
              <a:lnSpc>
                <a:spcPct val="100000"/>
              </a:lnSpc>
              <a:tabLst>
                <a:tab pos="1805939" algn="l"/>
              </a:tabLst>
            </a:pPr>
            <a:r>
              <a:rPr sz="1600" b="1" spc="10" dirty="0">
                <a:latin typeface="Courier New"/>
                <a:cs typeface="Courier New"/>
              </a:rPr>
              <a:t>Html	</a:t>
            </a:r>
            <a:r>
              <a:rPr sz="2400" b="1" spc="15" baseline="3472" dirty="0">
                <a:solidFill>
                  <a:srgbClr val="008F00"/>
                </a:solidFill>
                <a:latin typeface="Courier New"/>
                <a:cs typeface="Courier New"/>
              </a:rPr>
              <a:t>&lt;div&gt;</a:t>
            </a:r>
            <a:r>
              <a:rPr sz="2400" spc="15" baseline="3472" dirty="0">
                <a:latin typeface="Courier New"/>
                <a:cs typeface="Courier New"/>
              </a:rPr>
              <a:t>Texto contenido dentro del</a:t>
            </a:r>
            <a:r>
              <a:rPr sz="2400" spc="30" baseline="3472" dirty="0">
                <a:latin typeface="Courier New"/>
                <a:cs typeface="Courier New"/>
              </a:rPr>
              <a:t> </a:t>
            </a:r>
            <a:r>
              <a:rPr sz="2400" spc="15" baseline="3472" dirty="0">
                <a:latin typeface="Courier New"/>
                <a:cs typeface="Courier New"/>
              </a:rPr>
              <a:t>div</a:t>
            </a:r>
            <a:r>
              <a:rPr sz="2400" b="1" spc="15" baseline="3472" dirty="0">
                <a:solidFill>
                  <a:srgbClr val="008F00"/>
                </a:solidFill>
                <a:latin typeface="Courier New"/>
                <a:cs typeface="Courier New"/>
              </a:rPr>
              <a:t>&lt;/div&gt;</a:t>
            </a:r>
            <a:endParaRPr sz="2400" baseline="347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470" y="758654"/>
            <a:ext cx="92329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5" dirty="0"/>
              <a:t>T</a:t>
            </a:r>
            <a:r>
              <a:rPr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831505"/>
            <a:ext cx="6475095" cy="1250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Un </a:t>
            </a:r>
            <a:r>
              <a:rPr sz="2775" spc="15" baseline="1501" dirty="0">
                <a:latin typeface="Arial"/>
                <a:cs typeface="Arial"/>
              </a:rPr>
              <a:t>ejemplo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82" baseline="1501" dirty="0">
                <a:latin typeface="Arial"/>
                <a:cs typeface="Arial"/>
              </a:rPr>
              <a:t>poco </a:t>
            </a:r>
            <a:r>
              <a:rPr sz="2775" spc="7" baseline="1501" dirty="0">
                <a:latin typeface="Arial"/>
                <a:cs typeface="Arial"/>
              </a:rPr>
              <a:t>más </a:t>
            </a:r>
            <a:r>
              <a:rPr sz="2775" spc="37" baseline="1501" dirty="0">
                <a:latin typeface="Arial"/>
                <a:cs typeface="Arial"/>
              </a:rPr>
              <a:t>complejo, </a:t>
            </a:r>
            <a:r>
              <a:rPr sz="2775" spc="7" baseline="1501" dirty="0">
                <a:latin typeface="Arial"/>
                <a:cs typeface="Arial"/>
              </a:rPr>
              <a:t>podría </a:t>
            </a:r>
            <a:r>
              <a:rPr sz="2775" spc="-15" baseline="1501" dirty="0">
                <a:latin typeface="Arial"/>
                <a:cs typeface="Arial"/>
              </a:rPr>
              <a:t>ser </a:t>
            </a:r>
            <a:r>
              <a:rPr sz="2775" spc="-22" baseline="1501" dirty="0">
                <a:latin typeface="Arial"/>
                <a:cs typeface="Arial"/>
              </a:rPr>
              <a:t>el</a:t>
            </a:r>
            <a:r>
              <a:rPr sz="2775" spc="-104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siguiente: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708785">
              <a:lnSpc>
                <a:spcPct val="100000"/>
              </a:lnSpc>
              <a:spcBef>
                <a:spcPts val="135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body</a:t>
            </a:r>
            <a:endParaRPr sz="1450">
              <a:latin typeface="Courier New"/>
              <a:cs typeface="Courier New"/>
            </a:endParaRPr>
          </a:p>
          <a:p>
            <a:pPr marL="206248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div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0883" y="3057996"/>
            <a:ext cx="4305300" cy="929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h1 </a:t>
            </a:r>
            <a:r>
              <a:rPr sz="1450" spc="5" dirty="0">
                <a:latin typeface="Courier New"/>
                <a:cs typeface="Courier New"/>
              </a:rPr>
              <a:t>Cabecera </a:t>
            </a:r>
            <a:r>
              <a:rPr sz="1450" spc="10" dirty="0">
                <a:latin typeface="Courier New"/>
                <a:cs typeface="Courier New"/>
              </a:rPr>
              <a:t>de mi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página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450" spc="5" dirty="0">
                <a:latin typeface="Courier New"/>
                <a:cs typeface="Courier New"/>
              </a:rPr>
              <a:t>Probando las plantillas con</a:t>
            </a:r>
            <a:r>
              <a:rPr sz="1450" spc="35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Jade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div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footer </a:t>
            </a:r>
            <a:r>
              <a:rPr sz="1450" spc="5" dirty="0">
                <a:latin typeface="Courier New"/>
                <a:cs typeface="Courier New"/>
              </a:rPr>
              <a:t>Aquí los métodos </a:t>
            </a:r>
            <a:r>
              <a:rPr sz="1450" spc="10" dirty="0">
                <a:latin typeface="Courier New"/>
                <a:cs typeface="Courier New"/>
              </a:rPr>
              <a:t>de</a:t>
            </a:r>
            <a:r>
              <a:rPr sz="1450" spc="4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contacto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8101" y="5006097"/>
            <a:ext cx="2606040" cy="4762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0"/>
              </a:spcBef>
            </a:pPr>
            <a:r>
              <a:rPr sz="1450" spc="10" dirty="0">
                <a:latin typeface="Courier New"/>
                <a:cs typeface="Courier New"/>
              </a:rPr>
              <a:t>mi </a:t>
            </a:r>
            <a:r>
              <a:rPr sz="1450" spc="5" dirty="0">
                <a:latin typeface="Courier New"/>
                <a:cs typeface="Courier New"/>
              </a:rPr>
              <a:t>página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&lt;/h1&gt;  </a:t>
            </a:r>
            <a:r>
              <a:rPr sz="1450" spc="5" dirty="0">
                <a:latin typeface="Courier New"/>
                <a:cs typeface="Courier New"/>
              </a:rPr>
              <a:t>plantillas con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Jade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&lt;/p&gt;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5156" y="4553495"/>
            <a:ext cx="2416810" cy="1381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&lt;body&gt;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&lt;div&gt;</a:t>
            </a:r>
            <a:endParaRPr sz="14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&lt;h1&gt;</a:t>
            </a:r>
            <a:r>
              <a:rPr sz="1450" spc="5" dirty="0">
                <a:latin typeface="Courier New"/>
                <a:cs typeface="Courier New"/>
              </a:rPr>
              <a:t>Cabecera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de</a:t>
            </a:r>
            <a:endParaRPr sz="14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&lt;p&gt;</a:t>
            </a:r>
            <a:r>
              <a:rPr sz="1450" spc="5" dirty="0">
                <a:latin typeface="Courier New"/>
                <a:cs typeface="Courier New"/>
              </a:rPr>
              <a:t>Probando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las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&lt;/div&gt;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&lt;div&gt;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156" y="5911303"/>
            <a:ext cx="5782310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&lt;footer&gt;</a:t>
            </a:r>
            <a:r>
              <a:rPr sz="1450" spc="5" dirty="0">
                <a:latin typeface="Courier New"/>
                <a:cs typeface="Courier New"/>
              </a:rPr>
              <a:t>Aquí los métodos </a:t>
            </a:r>
            <a:r>
              <a:rPr sz="1450" spc="10" dirty="0">
                <a:latin typeface="Courier New"/>
                <a:cs typeface="Courier New"/>
              </a:rPr>
              <a:t>de</a:t>
            </a:r>
            <a:r>
              <a:rPr sz="1450" spc="75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contacto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&lt;/footer&gt;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&lt;/div&gt;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&lt;/body&gt;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355" y="3383664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Jade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1355" y="5434179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713434"/>
            <a:ext cx="8052434" cy="258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37" baseline="1501" dirty="0">
                <a:latin typeface="Arial"/>
                <a:cs typeface="Arial"/>
              </a:rPr>
              <a:t>completar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22" baseline="1501" dirty="0">
                <a:latin typeface="Arial"/>
                <a:cs typeface="Arial"/>
              </a:rPr>
              <a:t>funcionamiento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nuestras </a:t>
            </a:r>
            <a:r>
              <a:rPr sz="2775" spc="15" baseline="1501" dirty="0">
                <a:latin typeface="Arial"/>
                <a:cs typeface="Arial"/>
              </a:rPr>
              <a:t>plantillas Jade, </a:t>
            </a:r>
            <a:r>
              <a:rPr sz="2775" spc="44" baseline="1501" dirty="0">
                <a:latin typeface="Arial"/>
                <a:cs typeface="Arial"/>
              </a:rPr>
              <a:t>podemos  </a:t>
            </a:r>
            <a:r>
              <a:rPr sz="1850" spc="-5" dirty="0">
                <a:latin typeface="Arial"/>
                <a:cs typeface="Arial"/>
              </a:rPr>
              <a:t>pasarle </a:t>
            </a:r>
            <a:r>
              <a:rPr sz="1850" spc="5" dirty="0">
                <a:latin typeface="Arial"/>
                <a:cs typeface="Arial"/>
              </a:rPr>
              <a:t>diferentes </a:t>
            </a:r>
            <a:r>
              <a:rPr sz="1850" spc="-5" dirty="0">
                <a:latin typeface="Arial"/>
                <a:cs typeface="Arial"/>
              </a:rPr>
              <a:t>variables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incrustaremos </a:t>
            </a:r>
            <a:r>
              <a:rPr sz="1850" spc="20" dirty="0">
                <a:latin typeface="Arial"/>
                <a:cs typeface="Arial"/>
              </a:rPr>
              <a:t>dentro de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5" dirty="0">
                <a:latin typeface="Arial"/>
                <a:cs typeface="Arial"/>
              </a:rPr>
              <a:t>etiquetas  de</a:t>
            </a:r>
            <a:r>
              <a:rPr sz="1850" spc="15" dirty="0">
                <a:latin typeface="MS Gothic"/>
                <a:cs typeface="MS Gothic"/>
              </a:rPr>
              <a:t>ﬁ</a:t>
            </a:r>
            <a:r>
              <a:rPr sz="1850" spc="15" dirty="0">
                <a:latin typeface="Arial"/>
                <a:cs typeface="Arial"/>
              </a:rPr>
              <a:t>nidas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-7" baseline="1501" dirty="0">
                <a:latin typeface="Arial"/>
                <a:cs typeface="Arial"/>
              </a:rPr>
              <a:t>asignar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baseline="1501" dirty="0">
                <a:latin typeface="Arial"/>
                <a:cs typeface="Arial"/>
              </a:rPr>
              <a:t>valor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7" baseline="1501" dirty="0">
                <a:latin typeface="Arial"/>
                <a:cs typeface="Arial"/>
              </a:rPr>
              <a:t>alguna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-7" baseline="1501" dirty="0">
                <a:latin typeface="Arial"/>
                <a:cs typeface="Arial"/>
              </a:rPr>
              <a:t>variables </a:t>
            </a:r>
            <a:r>
              <a:rPr sz="2775" spc="15" baseline="1501" dirty="0">
                <a:latin typeface="Arial"/>
                <a:cs typeface="Arial"/>
              </a:rPr>
              <a:t>sobre </a:t>
            </a:r>
            <a:r>
              <a:rPr sz="2775" baseline="1501" dirty="0">
                <a:latin typeface="Arial"/>
                <a:cs typeface="Arial"/>
              </a:rPr>
              <a:t>nuestras </a:t>
            </a:r>
            <a:r>
              <a:rPr sz="2775" spc="15" baseline="1501" dirty="0">
                <a:latin typeface="Arial"/>
                <a:cs typeface="Arial"/>
              </a:rPr>
              <a:t>etiquetas,  </a:t>
            </a:r>
            <a:r>
              <a:rPr sz="1850" dirty="0">
                <a:latin typeface="Arial"/>
                <a:cs typeface="Arial"/>
              </a:rPr>
              <a:t>utilizaremos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0" dirty="0">
                <a:latin typeface="Arial"/>
                <a:cs typeface="Arial"/>
              </a:rPr>
              <a:t>símbolo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igual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-60" dirty="0">
                <a:latin typeface="Arial"/>
                <a:cs typeface="Arial"/>
              </a:rPr>
              <a:t>(=).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Más </a:t>
            </a:r>
            <a:r>
              <a:rPr sz="2775" baseline="1501" dirty="0">
                <a:latin typeface="Arial"/>
                <a:cs typeface="Arial"/>
              </a:rPr>
              <a:t>adelante veremos </a:t>
            </a:r>
            <a:r>
              <a:rPr sz="2775" spc="67" baseline="1501" dirty="0">
                <a:latin typeface="Arial"/>
                <a:cs typeface="Arial"/>
              </a:rPr>
              <a:t>cómo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baseline="1501" dirty="0">
                <a:latin typeface="Arial"/>
                <a:cs typeface="Arial"/>
              </a:rPr>
              <a:t>pasar estas </a:t>
            </a:r>
            <a:r>
              <a:rPr sz="2775" spc="-7" baseline="1501" dirty="0">
                <a:latin typeface="Arial"/>
                <a:cs typeface="Arial"/>
              </a:rPr>
              <a:t>variables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52" baseline="1501" dirty="0">
                <a:latin typeface="Arial"/>
                <a:cs typeface="Arial"/>
              </a:rPr>
              <a:t>contexto </a:t>
            </a:r>
            <a:r>
              <a:rPr sz="2775" spc="869" baseline="1501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nuestras </a:t>
            </a:r>
            <a:r>
              <a:rPr sz="1850" spc="10" dirty="0">
                <a:latin typeface="Arial"/>
                <a:cs typeface="Arial"/>
              </a:rPr>
              <a:t>plantillas </a:t>
            </a:r>
            <a:r>
              <a:rPr sz="1850" spc="5" dirty="0">
                <a:latin typeface="Arial"/>
                <a:cs typeface="Arial"/>
              </a:rPr>
              <a:t>gracias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15" dirty="0">
                <a:latin typeface="Arial"/>
                <a:cs typeface="Arial"/>
              </a:rPr>
              <a:t>Javascript.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8555" y="758654"/>
            <a:ext cx="177355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8876" y="4751751"/>
            <a:ext cx="1973580" cy="54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25"/>
              </a:lnSpc>
              <a:spcBef>
                <a:spcPts val="105"/>
              </a:spcBef>
            </a:pPr>
            <a:r>
              <a:rPr sz="1700" b="1" dirty="0">
                <a:solidFill>
                  <a:srgbClr val="008F00"/>
                </a:solidFill>
                <a:latin typeface="Courier New"/>
                <a:cs typeface="Courier New"/>
              </a:rPr>
              <a:t>h1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titulo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25"/>
              </a:lnSpc>
            </a:pPr>
            <a:r>
              <a:rPr sz="1700" b="1" dirty="0">
                <a:solidFill>
                  <a:srgbClr val="008F00"/>
                </a:solidFill>
                <a:latin typeface="Courier New"/>
                <a:cs typeface="Courier New"/>
              </a:rPr>
              <a:t>p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descripcion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83" y="4891922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Jade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903" y="4672808"/>
            <a:ext cx="120014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8114" y="4859752"/>
            <a:ext cx="3520440" cy="401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titulo: </a:t>
            </a:r>
            <a:r>
              <a:rPr sz="1200" spc="15" dirty="0">
                <a:latin typeface="Courier New"/>
                <a:cs typeface="Courier New"/>
              </a:rPr>
              <a:t>"Titulo </a:t>
            </a:r>
            <a:r>
              <a:rPr sz="1200" spc="20" dirty="0">
                <a:latin typeface="Courier New"/>
                <a:cs typeface="Courier New"/>
              </a:rPr>
              <a:t>de mi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página",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descripcion: </a:t>
            </a:r>
            <a:r>
              <a:rPr sz="1200" spc="15" dirty="0">
                <a:latin typeface="Courier New"/>
                <a:cs typeface="Courier New"/>
              </a:rPr>
              <a:t>"Esta </a:t>
            </a:r>
            <a:r>
              <a:rPr sz="1200" spc="20" dirty="0">
                <a:latin typeface="Courier New"/>
                <a:cs typeface="Courier New"/>
              </a:rPr>
              <a:t>es la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descripción"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3903" y="5233642"/>
            <a:ext cx="120014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0766" y="4891922"/>
            <a:ext cx="11417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Variables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1397" y="5901448"/>
            <a:ext cx="344995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&lt;h1&gt;</a:t>
            </a:r>
            <a:r>
              <a:rPr sz="1550" spc="-5" dirty="0">
                <a:latin typeface="Courier New"/>
                <a:cs typeface="Courier New"/>
              </a:rPr>
              <a:t>Titulo de mi</a:t>
            </a:r>
            <a:r>
              <a:rPr sz="1550" spc="-60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página</a:t>
            </a: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&lt;/h1&gt;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&lt;p&gt;</a:t>
            </a:r>
            <a:r>
              <a:rPr sz="1550" spc="-5" dirty="0">
                <a:latin typeface="Courier New"/>
                <a:cs typeface="Courier New"/>
              </a:rPr>
              <a:t>Esta es la</a:t>
            </a:r>
            <a:r>
              <a:rPr sz="1550" spc="-75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descripción</a:t>
            </a: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&lt;/p&gt;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6212" y="6007258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008610"/>
            <a:ext cx="8052434" cy="2587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baseline="1501" dirty="0">
                <a:latin typeface="Arial"/>
                <a:cs typeface="Arial"/>
              </a:rPr>
              <a:t>igual </a:t>
            </a:r>
            <a:r>
              <a:rPr sz="2775" spc="22" baseline="1501" dirty="0">
                <a:latin typeface="Arial"/>
                <a:cs typeface="Arial"/>
              </a:rPr>
              <a:t>que hacemos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37" baseline="1501" dirty="0">
                <a:latin typeface="Arial"/>
                <a:cs typeface="Arial"/>
              </a:rPr>
              <a:t>html,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baseline="1501" dirty="0">
                <a:latin typeface="Arial"/>
                <a:cs typeface="Arial"/>
              </a:rPr>
              <a:t>diseñar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15" baseline="1501" dirty="0">
                <a:latin typeface="Arial"/>
                <a:cs typeface="Arial"/>
              </a:rPr>
              <a:t>plantilla Jade, </a:t>
            </a:r>
            <a:r>
              <a:rPr sz="2775" spc="44" baseline="1501" dirty="0">
                <a:latin typeface="Arial"/>
                <a:cs typeface="Arial"/>
              </a:rPr>
              <a:t>podemos  </a:t>
            </a:r>
            <a:r>
              <a:rPr sz="1850" spc="15" dirty="0">
                <a:latin typeface="Arial"/>
                <a:cs typeface="Arial"/>
              </a:rPr>
              <a:t>de</a:t>
            </a:r>
            <a:r>
              <a:rPr sz="1850" spc="15" dirty="0">
                <a:latin typeface="MS Gothic"/>
                <a:cs typeface="MS Gothic"/>
              </a:rPr>
              <a:t>ﬁ</a:t>
            </a:r>
            <a:r>
              <a:rPr sz="1850" spc="15" dirty="0">
                <a:latin typeface="Arial"/>
                <a:cs typeface="Arial"/>
              </a:rPr>
              <a:t>nir los </a:t>
            </a:r>
            <a:r>
              <a:rPr sz="1850" spc="25" dirty="0">
                <a:latin typeface="Arial"/>
                <a:cs typeface="Arial"/>
              </a:rPr>
              <a:t>atributos </a:t>
            </a:r>
            <a:r>
              <a:rPr sz="1850" spc="20" dirty="0">
                <a:latin typeface="Arial"/>
                <a:cs typeface="Arial"/>
              </a:rPr>
              <a:t>de cada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las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etiquetas.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Simplemente </a:t>
            </a:r>
            <a:r>
              <a:rPr sz="2775" baseline="1501" dirty="0">
                <a:latin typeface="Arial"/>
                <a:cs typeface="Arial"/>
              </a:rPr>
              <a:t>habrá </a:t>
            </a:r>
            <a:r>
              <a:rPr sz="2775" spc="22" baseline="1501" dirty="0">
                <a:latin typeface="Arial"/>
                <a:cs typeface="Arial"/>
              </a:rPr>
              <a:t>que de</a:t>
            </a:r>
            <a:r>
              <a:rPr sz="2775" spc="22" baseline="1501" dirty="0">
                <a:latin typeface="MS Gothic"/>
                <a:cs typeface="MS Gothic"/>
              </a:rPr>
              <a:t>ﬁ</a:t>
            </a:r>
            <a:r>
              <a:rPr sz="2775" spc="22" baseline="1501" dirty="0">
                <a:latin typeface="Arial"/>
                <a:cs typeface="Arial"/>
              </a:rPr>
              <a:t>nir los </a:t>
            </a:r>
            <a:r>
              <a:rPr sz="2775" spc="37" baseline="1501" dirty="0">
                <a:latin typeface="Arial"/>
                <a:cs typeface="Arial"/>
              </a:rPr>
              <a:t>atributos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7" baseline="1501" dirty="0">
                <a:latin typeface="Arial"/>
                <a:cs typeface="Arial"/>
              </a:rPr>
              <a:t>queremos </a:t>
            </a:r>
            <a:r>
              <a:rPr sz="2775" spc="-7" baseline="1501" dirty="0">
                <a:latin typeface="Arial"/>
                <a:cs typeface="Arial"/>
              </a:rPr>
              <a:t>usar entre  </a:t>
            </a:r>
            <a:r>
              <a:rPr sz="1850" spc="5" dirty="0">
                <a:latin typeface="Arial"/>
                <a:cs typeface="Arial"/>
              </a:rPr>
              <a:t>paréntesis, </a:t>
            </a:r>
            <a:r>
              <a:rPr sz="1850" spc="20" dirty="0">
                <a:latin typeface="Arial"/>
                <a:cs typeface="Arial"/>
              </a:rPr>
              <a:t>justo </a:t>
            </a:r>
            <a:r>
              <a:rPr sz="1850" spc="10" dirty="0">
                <a:latin typeface="Arial"/>
                <a:cs typeface="Arial"/>
              </a:rPr>
              <a:t>después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0" dirty="0">
                <a:latin typeface="Arial"/>
                <a:cs typeface="Arial"/>
              </a:rPr>
              <a:t>creación </a:t>
            </a:r>
            <a:r>
              <a:rPr sz="1850" spc="15" dirty="0">
                <a:latin typeface="Arial"/>
                <a:cs typeface="Arial"/>
              </a:rPr>
              <a:t>del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tag.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37" baseline="1501" dirty="0">
                <a:latin typeface="Arial"/>
                <a:cs typeface="Arial"/>
              </a:rPr>
              <a:t>atributos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spc="-7" baseline="1501" dirty="0">
                <a:latin typeface="Arial"/>
                <a:cs typeface="Arial"/>
              </a:rPr>
              <a:t>usar </a:t>
            </a:r>
            <a:r>
              <a:rPr sz="2775" spc="22" baseline="1501" dirty="0">
                <a:latin typeface="Arial"/>
                <a:cs typeface="Arial"/>
              </a:rPr>
              <a:t>son los </a:t>
            </a:r>
            <a:r>
              <a:rPr sz="2775" spc="30" baseline="1501" dirty="0">
                <a:latin typeface="Arial"/>
                <a:cs typeface="Arial"/>
              </a:rPr>
              <a:t>mismos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7" baseline="1501" dirty="0">
                <a:latin typeface="Arial"/>
                <a:cs typeface="Arial"/>
              </a:rPr>
              <a:t>utilizaríamos </a:t>
            </a:r>
            <a:r>
              <a:rPr sz="2775" spc="-22" baseline="1501" dirty="0">
                <a:latin typeface="Arial"/>
                <a:cs typeface="Arial"/>
              </a:rPr>
              <a:t>en  </a:t>
            </a:r>
            <a:r>
              <a:rPr sz="1850" spc="30" dirty="0">
                <a:latin typeface="Arial"/>
                <a:cs typeface="Arial"/>
              </a:rPr>
              <a:t>html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5" dirty="0">
                <a:latin typeface="Arial"/>
                <a:cs typeface="Arial"/>
              </a:rPr>
              <a:t>adicionales </a:t>
            </a:r>
            <a:r>
              <a:rPr sz="1850" spc="15" dirty="0">
                <a:latin typeface="Arial"/>
                <a:cs typeface="Arial"/>
              </a:rPr>
              <a:t>que nos </a:t>
            </a:r>
            <a:r>
              <a:rPr sz="1850" spc="20" dirty="0">
                <a:latin typeface="Arial"/>
                <a:cs typeface="Arial"/>
              </a:rPr>
              <a:t>aporte </a:t>
            </a:r>
            <a:r>
              <a:rPr sz="1850" spc="-5" dirty="0">
                <a:latin typeface="Arial"/>
                <a:cs typeface="Arial"/>
              </a:rPr>
              <a:t>alguna </a:t>
            </a:r>
            <a:r>
              <a:rPr sz="1850" spc="-15" dirty="0">
                <a:latin typeface="Arial"/>
                <a:cs typeface="Arial"/>
              </a:rPr>
              <a:t>librería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estemos  </a:t>
            </a:r>
            <a:r>
              <a:rPr sz="1850" spc="15" dirty="0">
                <a:latin typeface="Arial"/>
                <a:cs typeface="Arial"/>
              </a:rPr>
              <a:t>trabajando. </a:t>
            </a:r>
            <a:r>
              <a:rPr sz="1850" spc="-40" dirty="0">
                <a:latin typeface="Arial"/>
                <a:cs typeface="Arial"/>
              </a:rPr>
              <a:t>(jQuery, </a:t>
            </a:r>
            <a:r>
              <a:rPr sz="1850" spc="35" dirty="0">
                <a:latin typeface="Arial"/>
                <a:cs typeface="Arial"/>
              </a:rPr>
              <a:t>por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ejemplo)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Atributos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Atributos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428098"/>
            <a:ext cx="3994785" cy="861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Un </a:t>
            </a:r>
            <a:r>
              <a:rPr sz="2775" spc="15" baseline="1501" dirty="0">
                <a:latin typeface="Arial"/>
                <a:cs typeface="Arial"/>
              </a:rPr>
              <a:t>ejemplo, </a:t>
            </a:r>
            <a:r>
              <a:rPr sz="2775" spc="7" baseline="1501" dirty="0">
                <a:latin typeface="Arial"/>
                <a:cs typeface="Arial"/>
              </a:rPr>
              <a:t>podría </a:t>
            </a:r>
            <a:r>
              <a:rPr sz="2775" spc="-15" baseline="1501" dirty="0">
                <a:latin typeface="Arial"/>
                <a:cs typeface="Arial"/>
              </a:rPr>
              <a:t>ser </a:t>
            </a:r>
            <a:r>
              <a:rPr sz="2775" spc="-22" baseline="1501" dirty="0">
                <a:latin typeface="Arial"/>
                <a:cs typeface="Arial"/>
              </a:rPr>
              <a:t>el</a:t>
            </a:r>
            <a:r>
              <a:rPr sz="2775" spc="-44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siguiente: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650875">
              <a:lnSpc>
                <a:spcPct val="100000"/>
              </a:lnSpc>
            </a:pPr>
            <a:r>
              <a:rPr sz="1600" b="1" spc="10" dirty="0">
                <a:latin typeface="Courier New"/>
                <a:cs typeface="Courier New"/>
              </a:rPr>
              <a:t>Jade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9797" y="3003525"/>
            <a:ext cx="182054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Courier New"/>
                <a:cs typeface="Courier New"/>
              </a:rPr>
              <a:t>ImaginaFormacion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7282" y="2550922"/>
            <a:ext cx="5186045" cy="1155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div</a:t>
            </a:r>
            <a:r>
              <a:rPr sz="1450" spc="5" dirty="0">
                <a:latin typeface="Courier New"/>
                <a:cs typeface="Courier New"/>
              </a:rPr>
              <a:t>(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id=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"content"</a:t>
            </a:r>
            <a:r>
              <a:rPr sz="1450" spc="5" dirty="0">
                <a:latin typeface="Courier New"/>
                <a:cs typeface="Courier New"/>
              </a:rPr>
              <a:t>,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class=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"main"</a:t>
            </a:r>
            <a:r>
              <a:rPr sz="1450" spc="5" dirty="0">
                <a:latin typeface="Courier New"/>
                <a:cs typeface="Courier New"/>
              </a:rPr>
              <a:t>)</a:t>
            </a:r>
            <a:endParaRPr sz="1450">
              <a:latin typeface="Courier New"/>
              <a:cs typeface="Courier New"/>
            </a:endParaRPr>
          </a:p>
          <a:p>
            <a:pPr marL="12700" marR="5080" indent="353695">
              <a:lnSpc>
                <a:spcPct val="102400"/>
              </a:lnSpc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a</a:t>
            </a:r>
            <a:r>
              <a:rPr sz="1450" spc="5" dirty="0">
                <a:latin typeface="Courier New"/>
                <a:cs typeface="Courier New"/>
              </a:rPr>
              <a:t>(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href=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  <a:hlinkClick r:id="rId2"/>
              </a:rPr>
              <a:t>"http://www.imaginaformacion.com"</a:t>
            </a:r>
            <a:r>
              <a:rPr sz="1450" spc="5" dirty="0">
                <a:latin typeface="Courier New"/>
                <a:cs typeface="Courier New"/>
              </a:rPr>
              <a:t>, 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title=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"ImaginaFormacion"</a:t>
            </a:r>
            <a:r>
              <a:rPr sz="1450" spc="5" dirty="0">
                <a:latin typeface="Courier New"/>
                <a:cs typeface="Courier New"/>
              </a:rPr>
              <a:t>,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target=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"_blank"</a:t>
            </a:r>
            <a:r>
              <a:rPr sz="1450" spc="5" dirty="0">
                <a:latin typeface="Courier New"/>
                <a:cs typeface="Courier New"/>
              </a:rPr>
              <a:t>)</a:t>
            </a:r>
            <a:r>
              <a:rPr sz="1450" spc="75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Web</a:t>
            </a:r>
            <a:endParaRPr sz="1450">
              <a:latin typeface="Courier New"/>
              <a:cs typeface="Courier New"/>
            </a:endParaRPr>
          </a:p>
          <a:p>
            <a:pPr marL="720725" marR="417830" indent="-354330">
              <a:lnSpc>
                <a:spcPct val="102400"/>
              </a:lnSpc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form</a:t>
            </a:r>
            <a:r>
              <a:rPr sz="1450" spc="5" dirty="0">
                <a:latin typeface="Courier New"/>
                <a:cs typeface="Courier New"/>
              </a:rPr>
              <a:t>(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action</a:t>
            </a:r>
            <a:r>
              <a:rPr sz="1450" spc="5" dirty="0">
                <a:latin typeface="Courier New"/>
                <a:cs typeface="Courier New"/>
              </a:rPr>
              <a:t>("/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login</a:t>
            </a:r>
            <a:r>
              <a:rPr sz="1450" spc="5" dirty="0">
                <a:latin typeface="Courier New"/>
                <a:cs typeface="Courier New"/>
              </a:rPr>
              <a:t>")) 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input</a:t>
            </a:r>
            <a:r>
              <a:rPr sz="1450" spc="5" dirty="0">
                <a:latin typeface="Courier New"/>
                <a:cs typeface="Courier New"/>
              </a:rPr>
              <a:t>(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type=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"submit"</a:t>
            </a:r>
            <a:r>
              <a:rPr sz="1450" spc="5" dirty="0">
                <a:latin typeface="Courier New"/>
                <a:cs typeface="Courier New"/>
              </a:rPr>
              <a:t>,</a:t>
            </a:r>
            <a:r>
              <a:rPr sz="1450" spc="50" dirty="0"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value=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"Salvar"</a:t>
            </a:r>
            <a:r>
              <a:rPr sz="1450" spc="5" dirty="0">
                <a:latin typeface="Courier New"/>
                <a:cs typeface="Courier New"/>
              </a:rPr>
              <a:t>)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843" y="4016233"/>
            <a:ext cx="7783830" cy="2510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&lt;div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id=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"content"</a:t>
            </a:r>
            <a:r>
              <a:rPr sz="1450" spc="1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class=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"main"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12700" marR="5080" indent="353695">
              <a:lnSpc>
                <a:spcPct val="102400"/>
              </a:lnSpc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&lt;a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href=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  <a:hlinkClick r:id="rId2"/>
              </a:rPr>
              <a:t>"http://www.imaginaformacion.com"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title=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"ImaginaFormacion" 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target=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"_blank"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  <a:spcBef>
                <a:spcPts val="40"/>
              </a:spcBef>
            </a:pPr>
            <a:r>
              <a:rPr sz="1450" spc="5" dirty="0">
                <a:latin typeface="Courier New"/>
                <a:cs typeface="Courier New"/>
              </a:rPr>
              <a:t>Web ImaginaFormacion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&lt;/a&gt;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&lt;form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action=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"/login"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&lt;input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type=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"submit"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value=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"Salvar"</a:t>
            </a:r>
            <a:r>
              <a:rPr sz="1450" spc="2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/&gt;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5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&lt;/form&gt;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&lt;/div&gt;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Atributos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920057"/>
            <a:ext cx="8052434" cy="2078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Podemos </a:t>
            </a:r>
            <a:r>
              <a:rPr sz="2775" spc="22" baseline="1501" dirty="0">
                <a:latin typeface="Arial"/>
                <a:cs typeface="Arial"/>
              </a:rPr>
              <a:t>de</a:t>
            </a:r>
            <a:r>
              <a:rPr sz="2775" spc="22" baseline="1501" dirty="0">
                <a:latin typeface="MS Gothic"/>
                <a:cs typeface="MS Gothic"/>
              </a:rPr>
              <a:t>ﬁ</a:t>
            </a:r>
            <a:r>
              <a:rPr sz="2775" spc="22" baseline="1501" dirty="0">
                <a:latin typeface="Arial"/>
                <a:cs typeface="Arial"/>
              </a:rPr>
              <a:t>nir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baseline="1501" dirty="0">
                <a:latin typeface="Arial"/>
                <a:cs typeface="Arial"/>
              </a:rPr>
              <a:t>valor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37" baseline="1501" dirty="0">
                <a:latin typeface="Arial"/>
                <a:cs typeface="Arial"/>
              </a:rPr>
              <a:t>atributo </a:t>
            </a:r>
            <a:r>
              <a:rPr sz="2775" spc="15" baseline="1501" dirty="0">
                <a:latin typeface="Arial"/>
                <a:cs typeface="Arial"/>
              </a:rPr>
              <a:t>dinámicamente,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-30" baseline="1501" dirty="0">
                <a:latin typeface="Arial"/>
                <a:cs typeface="Arial"/>
              </a:rPr>
              <a:t>ese </a:t>
            </a:r>
            <a:r>
              <a:rPr sz="2775" spc="22" baseline="1501" dirty="0">
                <a:latin typeface="Arial"/>
                <a:cs typeface="Arial"/>
              </a:rPr>
              <a:t>caso, </a:t>
            </a:r>
            <a:r>
              <a:rPr sz="2775" spc="30" baseline="1501" dirty="0">
                <a:latin typeface="Arial"/>
                <a:cs typeface="Arial"/>
              </a:rPr>
              <a:t>sólo  </a:t>
            </a:r>
            <a:r>
              <a:rPr sz="1850" spc="10" dirty="0">
                <a:latin typeface="Arial"/>
                <a:cs typeface="Arial"/>
              </a:rPr>
              <a:t>tenemos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5" dirty="0">
                <a:latin typeface="Arial"/>
                <a:cs typeface="Arial"/>
              </a:rPr>
              <a:t>asignar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5" dirty="0">
                <a:latin typeface="Arial"/>
                <a:cs typeface="Arial"/>
              </a:rPr>
              <a:t>nombre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nuestra </a:t>
            </a:r>
            <a:r>
              <a:rPr sz="1850" spc="-5" dirty="0">
                <a:latin typeface="Arial"/>
                <a:cs typeface="Arial"/>
              </a:rPr>
              <a:t>variable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25" dirty="0">
                <a:latin typeface="Arial"/>
                <a:cs typeface="Arial"/>
              </a:rPr>
              <a:t>atributo </a:t>
            </a:r>
            <a:r>
              <a:rPr sz="1850" spc="30" dirty="0">
                <a:latin typeface="Arial"/>
                <a:cs typeface="Arial"/>
              </a:rPr>
              <a:t>donde  </a:t>
            </a:r>
            <a:r>
              <a:rPr sz="1850" spc="10" dirty="0">
                <a:latin typeface="Arial"/>
                <a:cs typeface="Arial"/>
              </a:rPr>
              <a:t>queramos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representarlo.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1568450">
              <a:lnSpc>
                <a:spcPct val="100000"/>
              </a:lnSpc>
            </a:pPr>
            <a:r>
              <a:rPr sz="1600" b="1" spc="10" dirty="0">
                <a:latin typeface="Courier New"/>
                <a:cs typeface="Courier New"/>
              </a:rPr>
              <a:t>Jade</a:t>
            </a:r>
            <a:endParaRPr sz="1600">
              <a:latin typeface="Courier New"/>
              <a:cs typeface="Courier New"/>
            </a:endParaRPr>
          </a:p>
          <a:p>
            <a:pPr marL="1699260">
              <a:lnSpc>
                <a:spcPct val="100000"/>
              </a:lnSpc>
              <a:spcBef>
                <a:spcPts val="919"/>
              </a:spcBef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a</a:t>
            </a:r>
            <a:r>
              <a:rPr sz="1550" spc="-5" dirty="0">
                <a:latin typeface="Courier New"/>
                <a:cs typeface="Courier New"/>
              </a:rPr>
              <a:t>(</a:t>
            </a:r>
            <a:r>
              <a:rPr sz="1550" spc="-5" dirty="0">
                <a:solidFill>
                  <a:srgbClr val="8F9F35"/>
                </a:solidFill>
                <a:latin typeface="Courier New"/>
                <a:cs typeface="Courier New"/>
              </a:rPr>
              <a:t>href=</a:t>
            </a:r>
            <a:r>
              <a:rPr sz="1550" spc="-5" dirty="0">
                <a:solidFill>
                  <a:srgbClr val="21278F"/>
                </a:solidFill>
                <a:latin typeface="Courier New"/>
                <a:cs typeface="Courier New"/>
              </a:rPr>
              <a:t>url</a:t>
            </a:r>
            <a:r>
              <a:rPr sz="1550" spc="-5" dirty="0">
                <a:latin typeface="Courier New"/>
                <a:cs typeface="Courier New"/>
              </a:rPr>
              <a:t>, </a:t>
            </a:r>
            <a:r>
              <a:rPr sz="1550" spc="-5" dirty="0">
                <a:solidFill>
                  <a:srgbClr val="8F9F35"/>
                </a:solidFill>
                <a:latin typeface="Courier New"/>
                <a:cs typeface="Courier New"/>
              </a:rPr>
              <a:t>target=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“_blank”</a:t>
            </a:r>
            <a:r>
              <a:rPr sz="1550" spc="-5" dirty="0">
                <a:latin typeface="Courier New"/>
                <a:cs typeface="Courier New"/>
              </a:rPr>
              <a:t>)</a:t>
            </a:r>
            <a:r>
              <a:rPr sz="1550" spc="-10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Web</a:t>
            </a:r>
            <a:endParaRPr sz="1550">
              <a:latin typeface="Courier New"/>
              <a:cs typeface="Courier New"/>
            </a:endParaRPr>
          </a:p>
          <a:p>
            <a:pPr marL="1699260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input</a:t>
            </a:r>
            <a:r>
              <a:rPr sz="1550" spc="-5" dirty="0">
                <a:latin typeface="Courier New"/>
                <a:cs typeface="Courier New"/>
              </a:rPr>
              <a:t>(</a:t>
            </a:r>
            <a:r>
              <a:rPr sz="1550" spc="-5" dirty="0">
                <a:solidFill>
                  <a:srgbClr val="8F9F35"/>
                </a:solidFill>
                <a:latin typeface="Courier New"/>
                <a:cs typeface="Courier New"/>
              </a:rPr>
              <a:t>type=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"checkbox"</a:t>
            </a:r>
            <a:r>
              <a:rPr sz="1550" spc="-5" dirty="0">
                <a:latin typeface="Courier New"/>
                <a:cs typeface="Courier New"/>
              </a:rPr>
              <a:t>,</a:t>
            </a:r>
            <a:r>
              <a:rPr sz="1550" spc="-10" dirty="0"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8F9F35"/>
                </a:solidFill>
                <a:latin typeface="Courier New"/>
                <a:cs typeface="Courier New"/>
              </a:rPr>
              <a:t>checked=</a:t>
            </a:r>
            <a:r>
              <a:rPr sz="1550" spc="-5" dirty="0">
                <a:solidFill>
                  <a:srgbClr val="21278F"/>
                </a:solidFill>
                <a:latin typeface="Courier New"/>
                <a:cs typeface="Courier New"/>
              </a:rPr>
              <a:t>isChecked</a:t>
            </a:r>
            <a:r>
              <a:rPr sz="1550" spc="-5" dirty="0"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627" y="4905490"/>
            <a:ext cx="1377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9838" y="5131791"/>
            <a:ext cx="3166745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url:</a:t>
            </a:r>
            <a:r>
              <a:rPr sz="145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  <a:hlinkClick r:id="rId2"/>
              </a:rPr>
              <a:t>"http://www.google.es",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isChecked: </a:t>
            </a:r>
            <a:r>
              <a:rPr sz="1450" spc="5" dirty="0">
                <a:latin typeface="Courier New"/>
                <a:cs typeface="Courier New"/>
              </a:rPr>
              <a:t>true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5627" y="5584394"/>
            <a:ext cx="1377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287" y="4344580"/>
            <a:ext cx="11417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Variables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4392" y="4905490"/>
            <a:ext cx="3390900" cy="9290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0"/>
              </a:spcBef>
            </a:pP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&lt;a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href=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  <a:hlinkClick r:id="rId2"/>
              </a:rPr>
              <a:t>"http://www.google.es" 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target=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"_blank"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&gt;</a:t>
            </a:r>
            <a:r>
              <a:rPr sz="1450" spc="5" dirty="0">
                <a:latin typeface="Courier New"/>
                <a:cs typeface="Courier New"/>
              </a:rPr>
              <a:t>Web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&lt;/a&gt;</a:t>
            </a:r>
            <a:endParaRPr sz="1450">
              <a:latin typeface="Courier New"/>
              <a:cs typeface="Courier New"/>
            </a:endParaRPr>
          </a:p>
          <a:p>
            <a:pPr marL="12700" marR="902335">
              <a:lnSpc>
                <a:spcPct val="102400"/>
              </a:lnSpc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&lt;input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type=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"checkbox"  </a:t>
            </a:r>
            <a:r>
              <a:rPr sz="1450" spc="5" dirty="0">
                <a:solidFill>
                  <a:srgbClr val="8F9F35"/>
                </a:solidFill>
                <a:latin typeface="Courier New"/>
                <a:cs typeface="Courier New"/>
              </a:rPr>
              <a:t>checked=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"checked"</a:t>
            </a:r>
            <a:r>
              <a:rPr sz="145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/&gt;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5591" y="4344580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4129" y="758654"/>
            <a:ext cx="214249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Ids </a:t>
            </a:r>
            <a:r>
              <a:rPr dirty="0"/>
              <a:t>y</a:t>
            </a:r>
            <a:r>
              <a:rPr spc="-95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321" y="4207685"/>
            <a:ext cx="3969385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div</a:t>
            </a:r>
            <a:r>
              <a:rPr sz="1450" spc="5" dirty="0">
                <a:solidFill>
                  <a:srgbClr val="0332FF"/>
                </a:solidFill>
                <a:latin typeface="Courier New"/>
                <a:cs typeface="Courier New"/>
              </a:rPr>
              <a:t>#contenido</a:t>
            </a:r>
            <a:endParaRPr sz="145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h1</a:t>
            </a:r>
            <a:r>
              <a:rPr sz="1450" b="1" spc="5" dirty="0">
                <a:solidFill>
                  <a:srgbClr val="0332FF"/>
                </a:solidFill>
                <a:latin typeface="Courier New"/>
                <a:cs typeface="Courier New"/>
              </a:rPr>
              <a:t>.cabecera.principal </a:t>
            </a:r>
            <a:r>
              <a:rPr sz="1450" spc="5" dirty="0">
                <a:latin typeface="Courier New"/>
                <a:cs typeface="Courier New"/>
              </a:rPr>
              <a:t>Cabecera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10" dirty="0">
                <a:latin typeface="Courier New"/>
                <a:cs typeface="Courier New"/>
              </a:rPr>
              <a:t>1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532" y="4660287"/>
            <a:ext cx="3727450" cy="702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6395" marR="884555" indent="-354330">
              <a:lnSpc>
                <a:spcPct val="102400"/>
              </a:lnSpc>
              <a:spcBef>
                <a:spcPts val="80"/>
              </a:spcBef>
            </a:pPr>
            <a:r>
              <a:rPr sz="1450" spc="5" dirty="0">
                <a:solidFill>
                  <a:srgbClr val="0332FF"/>
                </a:solidFill>
                <a:latin typeface="Courier New"/>
                <a:cs typeface="Courier New"/>
              </a:rPr>
              <a:t>#barra-lateral</a:t>
            </a:r>
            <a:r>
              <a:rPr sz="1450" b="1" spc="5" dirty="0">
                <a:solidFill>
                  <a:srgbClr val="0332FF"/>
                </a:solidFill>
                <a:latin typeface="Courier New"/>
                <a:cs typeface="Courier New"/>
              </a:rPr>
              <a:t>.izquierda 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span</a:t>
            </a:r>
            <a:r>
              <a:rPr sz="1450" b="1" spc="5" dirty="0">
                <a:solidFill>
                  <a:srgbClr val="0332FF"/>
                </a:solidFill>
                <a:latin typeface="Courier New"/>
                <a:cs typeface="Courier New"/>
              </a:rPr>
              <a:t>.contacto</a:t>
            </a:r>
            <a:r>
              <a:rPr sz="1450" b="1" spc="-10" dirty="0">
                <a:solidFill>
                  <a:srgbClr val="0332FF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Contacto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h1</a:t>
            </a:r>
            <a:r>
              <a:rPr sz="1450" b="1" spc="5" dirty="0">
                <a:solidFill>
                  <a:srgbClr val="0332FF"/>
                </a:solidFill>
                <a:latin typeface="Courier New"/>
                <a:cs typeface="Courier New"/>
              </a:rPr>
              <a:t>.cabecera.secundaria </a:t>
            </a:r>
            <a:r>
              <a:rPr sz="1450" spc="5" dirty="0">
                <a:latin typeface="Courier New"/>
                <a:cs typeface="Courier New"/>
              </a:rPr>
              <a:t>Cabecera</a:t>
            </a:r>
            <a:r>
              <a:rPr sz="1450" spc="30" dirty="0">
                <a:latin typeface="Courier New"/>
                <a:cs typeface="Courier New"/>
              </a:rPr>
              <a:t> </a:t>
            </a:r>
            <a:r>
              <a:rPr sz="1450" spc="10" dirty="0">
                <a:latin typeface="Courier New"/>
                <a:cs typeface="Courier New"/>
              </a:rPr>
              <a:t>2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5735" y="3670094"/>
            <a:ext cx="3674745" cy="67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&lt;div </a:t>
            </a:r>
            <a:r>
              <a:rPr sz="1400" spc="-10" dirty="0">
                <a:solidFill>
                  <a:srgbClr val="8F9F35"/>
                </a:solidFill>
                <a:latin typeface="Courier New"/>
                <a:cs typeface="Courier New"/>
              </a:rPr>
              <a:t>id=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"contenido"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20725" marR="5080" indent="-354330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&lt;h1 </a:t>
            </a:r>
            <a:r>
              <a:rPr sz="1400" spc="-10" dirty="0">
                <a:solidFill>
                  <a:srgbClr val="8F9F35"/>
                </a:solidFill>
                <a:latin typeface="Courier New"/>
                <a:cs typeface="Courier New"/>
              </a:rPr>
              <a:t>class=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"cabecera principal"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&gt;  </a:t>
            </a:r>
            <a:r>
              <a:rPr sz="1400" spc="-10" dirty="0">
                <a:latin typeface="Courier New"/>
                <a:cs typeface="Courier New"/>
              </a:rPr>
              <a:t>Cabecera </a:t>
            </a:r>
            <a:r>
              <a:rPr sz="1400" spc="-5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5735" y="4319482"/>
            <a:ext cx="4843780" cy="2186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&lt;/h1&gt;</a:t>
            </a:r>
            <a:endParaRPr sz="14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2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&lt;div </a:t>
            </a:r>
            <a:r>
              <a:rPr sz="1400" spc="-10" dirty="0">
                <a:solidFill>
                  <a:srgbClr val="8F9F35"/>
                </a:solidFill>
                <a:latin typeface="Courier New"/>
                <a:cs typeface="Courier New"/>
              </a:rPr>
              <a:t>id=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"barra-lateral"</a:t>
            </a:r>
            <a:r>
              <a:rPr sz="1400" spc="-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F9F35"/>
                </a:solidFill>
                <a:latin typeface="Courier New"/>
                <a:cs typeface="Courier New"/>
              </a:rPr>
              <a:t>class=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"izquierda"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075055" marR="1670050" indent="-354330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&lt;span </a:t>
            </a:r>
            <a:r>
              <a:rPr sz="1400" spc="-10" dirty="0">
                <a:solidFill>
                  <a:srgbClr val="8F9F35"/>
                </a:solidFill>
                <a:latin typeface="Courier New"/>
                <a:cs typeface="Courier New"/>
              </a:rPr>
              <a:t>class=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"contacto"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&gt;  </a:t>
            </a:r>
            <a:r>
              <a:rPr sz="1400" spc="-10" dirty="0">
                <a:latin typeface="Courier New"/>
                <a:cs typeface="Courier New"/>
              </a:rPr>
              <a:t>Contacto</a:t>
            </a:r>
            <a:endParaRPr sz="140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&lt;/span&gt;</a:t>
            </a:r>
            <a:endParaRPr sz="14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720725" marR="1067435" indent="-354330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&lt;h1 </a:t>
            </a:r>
            <a:r>
              <a:rPr sz="1400" spc="-10" dirty="0">
                <a:solidFill>
                  <a:srgbClr val="8F9F35"/>
                </a:solidFill>
                <a:latin typeface="Courier New"/>
                <a:cs typeface="Courier New"/>
              </a:rPr>
              <a:t>class=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"cabecera secundaria"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&gt;  </a:t>
            </a:r>
            <a:r>
              <a:rPr sz="1400" spc="-10" dirty="0">
                <a:latin typeface="Courier New"/>
                <a:cs typeface="Courier New"/>
              </a:rPr>
              <a:t>Cabecera </a:t>
            </a:r>
            <a:r>
              <a:rPr sz="1400" spc="-5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&lt;/h1&gt;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832" y="3741544"/>
            <a:ext cx="52133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Courier New"/>
                <a:cs typeface="Courier New"/>
              </a:rPr>
              <a:t>Jade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574" y="1684389"/>
            <a:ext cx="8021955" cy="1725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37" baseline="1501" dirty="0">
                <a:latin typeface="Arial"/>
                <a:cs typeface="Arial"/>
              </a:rPr>
              <a:t>atributos </a:t>
            </a:r>
            <a:r>
              <a:rPr sz="2775" b="1" spc="-22" baseline="1501" dirty="0">
                <a:latin typeface="Arial"/>
                <a:cs typeface="Arial"/>
              </a:rPr>
              <a:t>id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b="1" spc="-7" baseline="1501" dirty="0">
                <a:latin typeface="Arial"/>
                <a:cs typeface="Arial"/>
              </a:rPr>
              <a:t>class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22" baseline="1501" dirty="0">
                <a:latin typeface="Arial"/>
                <a:cs typeface="Arial"/>
              </a:rPr>
              <a:t>pueden concatenar directamente detrás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22" baseline="1501" dirty="0">
                <a:latin typeface="Arial"/>
                <a:cs typeface="Arial"/>
              </a:rPr>
              <a:t>la  </a:t>
            </a:r>
            <a:r>
              <a:rPr sz="1850" spc="15" dirty="0">
                <a:latin typeface="Arial"/>
                <a:cs typeface="Arial"/>
              </a:rPr>
              <a:t>etiqueta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pertenecen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10" dirty="0">
                <a:latin typeface="Arial"/>
                <a:cs typeface="Arial"/>
              </a:rPr>
              <a:t>símbolos </a:t>
            </a:r>
            <a:r>
              <a:rPr sz="1850" b="1" dirty="0">
                <a:latin typeface="Arial"/>
                <a:cs typeface="Arial"/>
              </a:rPr>
              <a:t># </a:t>
            </a:r>
            <a:r>
              <a:rPr sz="1850" dirty="0">
                <a:latin typeface="Arial"/>
                <a:cs typeface="Arial"/>
              </a:rPr>
              <a:t>y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se </a:t>
            </a:r>
            <a:r>
              <a:rPr sz="2775" spc="37" baseline="1501" dirty="0">
                <a:latin typeface="Arial"/>
                <a:cs typeface="Arial"/>
              </a:rPr>
              <a:t>omite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22" baseline="1501" dirty="0">
                <a:latin typeface="Arial"/>
                <a:cs typeface="Arial"/>
              </a:rPr>
              <a:t>nombre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22" baseline="1501" dirty="0">
                <a:latin typeface="Arial"/>
                <a:cs typeface="Arial"/>
              </a:rPr>
              <a:t>etiqueta,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44" baseline="1501" dirty="0">
                <a:latin typeface="Arial"/>
                <a:cs typeface="Arial"/>
              </a:rPr>
              <a:t>toma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22" baseline="1501" dirty="0">
                <a:latin typeface="Arial"/>
                <a:cs typeface="Arial"/>
              </a:rPr>
              <a:t>etiqueta </a:t>
            </a:r>
            <a:r>
              <a:rPr sz="2775" b="1" spc="-52" baseline="1501" dirty="0">
                <a:latin typeface="Arial"/>
                <a:cs typeface="Arial"/>
              </a:rPr>
              <a:t>div </a:t>
            </a:r>
            <a:r>
              <a:rPr sz="2775" spc="52" baseline="1501" dirty="0">
                <a:latin typeface="Arial"/>
                <a:cs typeface="Arial"/>
              </a:rPr>
              <a:t>por</a:t>
            </a:r>
            <a:r>
              <a:rPr sz="2775" spc="15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defecto.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582930" algn="ctr">
              <a:lnSpc>
                <a:spcPct val="100000"/>
              </a:lnSpc>
            </a:pPr>
            <a:r>
              <a:rPr sz="1600" b="1" spc="10" dirty="0"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1630</Words>
  <Application>Microsoft Macintosh PowerPoint</Application>
  <PresentationFormat>Personalizado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Courier New</vt:lpstr>
      <vt:lpstr>Times New Roman</vt:lpstr>
      <vt:lpstr>Verdana</vt:lpstr>
      <vt:lpstr>Office Theme</vt:lpstr>
      <vt:lpstr>Tema 3 Jade</vt:lpstr>
      <vt:lpstr>¿Qué es Jade?</vt:lpstr>
      <vt:lpstr>Tags</vt:lpstr>
      <vt:lpstr>Tags</vt:lpstr>
      <vt:lpstr>Variables</vt:lpstr>
      <vt:lpstr>Atributos</vt:lpstr>
      <vt:lpstr>Atributos</vt:lpstr>
      <vt:lpstr>Atributos</vt:lpstr>
      <vt:lpstr>Ids y Class</vt:lpstr>
      <vt:lpstr>Script y Style</vt:lpstr>
      <vt:lpstr>Comentarios</vt:lpstr>
      <vt:lpstr>Uso de Javascript</vt:lpstr>
      <vt:lpstr>Condicionales</vt:lpstr>
      <vt:lpstr>Iteraciones</vt:lpstr>
      <vt:lpstr>Interpolación</vt:lpstr>
      <vt:lpstr>Case</vt:lpstr>
      <vt:lpstr>Include</vt:lpstr>
      <vt:lpstr>Extends</vt:lpstr>
      <vt:lpstr>Jade y Express</vt:lpstr>
      <vt:lpstr>Jade y Express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 Jade</dc:title>
  <cp:lastModifiedBy>Ana Isabel Vegas</cp:lastModifiedBy>
  <cp:revision>2</cp:revision>
  <dcterms:created xsi:type="dcterms:W3CDTF">2020-10-05T07:52:16Z</dcterms:created>
  <dcterms:modified xsi:type="dcterms:W3CDTF">2020-11-06T07:34:43Z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2020-11-06T00:00:00Z</vt:filetime>
  </property>
  <property fmtid="{D5CDD505-2E9C-101B-9397-08002B2CF9AE}" pid="3" name="LastSaved">
    <vt:filetime>2020-11-06T00:00:00Z</vt:filetime>
  </property>
</Properties>
</file>