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0693400" cy="7556500"/>
  <p:notesSz cx="10693400" cy="75565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84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5977" y="788086"/>
            <a:ext cx="4841444" cy="54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1998" y="1596992"/>
            <a:ext cx="8129402" cy="504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38048" y="7152968"/>
            <a:ext cx="1735454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80" dirty="0"/>
              <a:t>© </a:t>
            </a:r>
            <a:r>
              <a:rPr spc="-10" dirty="0"/>
              <a:t>Imagina</a:t>
            </a:r>
            <a:r>
              <a:rPr spc="-135" dirty="0"/>
              <a:t> </a:t>
            </a:r>
            <a:r>
              <a:rPr dirty="0"/>
              <a:t>Formación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mongodb.org/manual/referenc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249" y="2493895"/>
            <a:ext cx="3693160" cy="145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500" spc="-270" dirty="0"/>
              <a:t>Tema</a:t>
            </a:r>
            <a:r>
              <a:rPr sz="6500" spc="-15" dirty="0"/>
              <a:t> </a:t>
            </a:r>
            <a:r>
              <a:rPr sz="6500" dirty="0"/>
              <a:t>4</a:t>
            </a:r>
            <a:endParaRPr sz="6500"/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2750" spc="60" dirty="0"/>
              <a:t>MongoDB </a:t>
            </a:r>
            <a:r>
              <a:rPr sz="2750" spc="15" dirty="0"/>
              <a:t>y</a:t>
            </a:r>
            <a:r>
              <a:rPr sz="2750" spc="-90" dirty="0"/>
              <a:t> </a:t>
            </a:r>
            <a:r>
              <a:rPr sz="2750" spc="50" dirty="0"/>
              <a:t>Mongoose</a:t>
            </a:r>
            <a:endParaRPr sz="2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719593"/>
            <a:ext cx="8052434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Si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60" baseline="1501" dirty="0">
                <a:latin typeface="Arial"/>
                <a:cs typeface="Arial"/>
              </a:rPr>
              <a:t>campo </a:t>
            </a:r>
            <a:r>
              <a:rPr sz="2775" spc="22" baseline="1501" dirty="0">
                <a:latin typeface="Arial"/>
                <a:cs typeface="Arial"/>
              </a:rPr>
              <a:t>contiene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-15" baseline="1501" dirty="0">
                <a:latin typeface="Arial"/>
                <a:cs typeface="Arial"/>
              </a:rPr>
              <a:t>array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spc="30" baseline="1501" dirty="0">
                <a:latin typeface="Arial"/>
                <a:cs typeface="Arial"/>
              </a:rPr>
              <a:t>consulta </a:t>
            </a:r>
            <a:r>
              <a:rPr sz="2775" baseline="1501" dirty="0">
                <a:latin typeface="Arial"/>
                <a:cs typeface="Arial"/>
              </a:rPr>
              <a:t>tiene varios </a:t>
            </a:r>
            <a:r>
              <a:rPr sz="2775" spc="15" baseline="1501" dirty="0">
                <a:latin typeface="Arial"/>
                <a:cs typeface="Arial"/>
              </a:rPr>
              <a:t>operadores  </a:t>
            </a:r>
            <a:r>
              <a:rPr sz="1850" spc="15" dirty="0">
                <a:latin typeface="Arial"/>
                <a:cs typeface="Arial"/>
              </a:rPr>
              <a:t>condicionales,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40" dirty="0">
                <a:latin typeface="Arial"/>
                <a:cs typeface="Arial"/>
              </a:rPr>
              <a:t>campo </a:t>
            </a:r>
            <a:r>
              <a:rPr sz="1850" spc="-15" dirty="0">
                <a:latin typeface="Arial"/>
                <a:cs typeface="Arial"/>
              </a:rPr>
              <a:t>hará </a:t>
            </a:r>
            <a:r>
              <a:rPr sz="1850" spc="25" dirty="0">
                <a:latin typeface="Arial"/>
                <a:cs typeface="Arial"/>
              </a:rPr>
              <a:t>matching </a:t>
            </a:r>
            <a:r>
              <a:rPr sz="1850" dirty="0">
                <a:latin typeface="Arial"/>
                <a:cs typeface="Arial"/>
              </a:rPr>
              <a:t>si un </a:t>
            </a:r>
            <a:r>
              <a:rPr sz="1850" spc="20" dirty="0">
                <a:latin typeface="Arial"/>
                <a:cs typeface="Arial"/>
              </a:rPr>
              <a:t>solo </a:t>
            </a:r>
            <a:r>
              <a:rPr sz="1850" spc="5" dirty="0">
                <a:latin typeface="Arial"/>
                <a:cs typeface="Arial"/>
              </a:rPr>
              <a:t>elemento </a:t>
            </a:r>
            <a:r>
              <a:rPr sz="1850" spc="35" dirty="0">
                <a:latin typeface="Arial"/>
                <a:cs typeface="Arial"/>
              </a:rPr>
              <a:t>o </a:t>
            </a:r>
            <a:r>
              <a:rPr sz="1850" spc="-10" dirty="0">
                <a:latin typeface="Arial"/>
                <a:cs typeface="Arial"/>
              </a:rPr>
              <a:t>una  </a:t>
            </a:r>
            <a:r>
              <a:rPr sz="1850" spc="25" dirty="0">
                <a:latin typeface="Arial"/>
                <a:cs typeface="Arial"/>
              </a:rPr>
              <a:t>combinación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5" dirty="0">
                <a:latin typeface="Arial"/>
                <a:cs typeface="Arial"/>
              </a:rPr>
              <a:t>elementos </a:t>
            </a:r>
            <a:r>
              <a:rPr sz="1850" spc="15" dirty="0">
                <a:latin typeface="Arial"/>
                <a:cs typeface="Arial"/>
              </a:rPr>
              <a:t>del </a:t>
            </a:r>
            <a:r>
              <a:rPr sz="1850" spc="-10" dirty="0">
                <a:latin typeface="Arial"/>
                <a:cs typeface="Arial"/>
              </a:rPr>
              <a:t>array </a:t>
            </a:r>
            <a:r>
              <a:rPr sz="1850" spc="-15" dirty="0">
                <a:latin typeface="Arial"/>
                <a:cs typeface="Arial"/>
              </a:rPr>
              <a:t>reúnen </a:t>
            </a:r>
            <a:r>
              <a:rPr sz="1850" spc="-10" dirty="0">
                <a:latin typeface="Arial"/>
                <a:cs typeface="Arial"/>
              </a:rPr>
              <a:t>las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condiciones.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3899" y="788086"/>
            <a:ext cx="41624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Consultas </a:t>
            </a:r>
            <a:r>
              <a:rPr spc="65" dirty="0"/>
              <a:t>con</a:t>
            </a:r>
            <a:r>
              <a:rPr spc="-70" dirty="0"/>
              <a:t> </a:t>
            </a:r>
            <a:r>
              <a:rPr spc="-20" dirty="0"/>
              <a:t>Arrays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4309" y="3230167"/>
          <a:ext cx="5592440" cy="610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/>
                <a:gridCol w="1062990"/>
                <a:gridCol w="266065"/>
                <a:gridCol w="266064"/>
                <a:gridCol w="1807209"/>
                <a:gridCol w="319404"/>
                <a:gridCol w="266064"/>
                <a:gridCol w="212725"/>
                <a:gridCol w="159385"/>
                <a:gridCol w="159385"/>
                <a:gridCol w="318770"/>
                <a:gridCol w="509904"/>
              </a:tblGrid>
              <a:tr h="196783">
                <a:tc>
                  <a:txBody>
                    <a:bodyPr/>
                    <a:lstStyle/>
                    <a:p>
                      <a:pPr marL="31750">
                        <a:lnSpc>
                          <a:spcPts val="13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  <a:tabLst>
                          <a:tab pos="743585" algn="l"/>
                        </a:tabLst>
                      </a:pPr>
                      <a:r>
                        <a:rPr sz="1400" spc="-10" dirty="0">
                          <a:solidFill>
                            <a:srgbClr val="C8342A"/>
                          </a:solidFill>
                          <a:latin typeface="Courier New"/>
                          <a:cs typeface="Courier New"/>
                        </a:rPr>
                        <a:t>"_id"	</a:t>
                      </a: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330"/>
                        </a:lnSpc>
                      </a:pPr>
                      <a:r>
                        <a:rPr sz="1400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  <a:tabLst>
                          <a:tab pos="1487805" algn="l"/>
                        </a:tabLst>
                      </a:pPr>
                      <a:r>
                        <a:rPr sz="1400" spc="-10" dirty="0">
                          <a:solidFill>
                            <a:srgbClr val="C8342A"/>
                          </a:solidFill>
                          <a:latin typeface="Courier New"/>
                          <a:cs typeface="Courier New"/>
                        </a:rPr>
                        <a:t>"puntuación"	</a:t>
                      </a: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330"/>
                        </a:lnSpc>
                      </a:pPr>
                      <a:r>
                        <a:rPr sz="1400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400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30"/>
                        </a:lnSpc>
                      </a:pPr>
                      <a:r>
                        <a:rPr sz="1400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30"/>
                        </a:lnSpc>
                        <a:tabLst>
                          <a:tab pos="371475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]	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16462">
                <a:tc>
                  <a:txBody>
                    <a:bodyPr/>
                    <a:lstStyle/>
                    <a:p>
                      <a:pPr marL="31750">
                        <a:lnSpc>
                          <a:spcPts val="148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  <a:tabLst>
                          <a:tab pos="743585" algn="l"/>
                        </a:tabLst>
                      </a:pPr>
                      <a:r>
                        <a:rPr sz="1400" spc="-10" dirty="0">
                          <a:solidFill>
                            <a:srgbClr val="C8342A"/>
                          </a:solidFill>
                          <a:latin typeface="Courier New"/>
                          <a:cs typeface="Courier New"/>
                        </a:rPr>
                        <a:t>"_id"	</a:t>
                      </a: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85"/>
                        </a:lnSpc>
                      </a:pPr>
                      <a:r>
                        <a:rPr sz="1400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8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  <a:tabLst>
                          <a:tab pos="1487805" algn="l"/>
                        </a:tabLst>
                      </a:pPr>
                      <a:r>
                        <a:rPr sz="1400" spc="-10" dirty="0">
                          <a:solidFill>
                            <a:srgbClr val="C8342A"/>
                          </a:solidFill>
                          <a:latin typeface="Courier New"/>
                          <a:cs typeface="Courier New"/>
                        </a:rPr>
                        <a:t>"puntuación"	</a:t>
                      </a: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85"/>
                        </a:lnSpc>
                      </a:pPr>
                      <a:r>
                        <a:rPr sz="1400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85"/>
                        </a:lnSpc>
                      </a:pPr>
                      <a:r>
                        <a:rPr sz="1400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8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48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96783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tabLst>
                          <a:tab pos="743585" algn="l"/>
                        </a:tabLst>
                      </a:pPr>
                      <a:r>
                        <a:rPr sz="1400" spc="-10" dirty="0">
                          <a:solidFill>
                            <a:srgbClr val="C8342A"/>
                          </a:solidFill>
                          <a:latin typeface="Courier New"/>
                          <a:cs typeface="Courier New"/>
                        </a:rPr>
                        <a:t>"_id"	</a:t>
                      </a: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tabLst>
                          <a:tab pos="1487805" algn="l"/>
                        </a:tabLst>
                      </a:pPr>
                      <a:r>
                        <a:rPr sz="1400" spc="-10" dirty="0">
                          <a:solidFill>
                            <a:srgbClr val="C8342A"/>
                          </a:solidFill>
                          <a:latin typeface="Courier New"/>
                          <a:cs typeface="Courier New"/>
                        </a:rPr>
                        <a:t>"puntuación"	</a:t>
                      </a: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45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15540" y="4310683"/>
            <a:ext cx="7677784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43455" algn="l"/>
                <a:tab pos="2562225" algn="l"/>
                <a:tab pos="4050665" algn="l"/>
                <a:tab pos="4369435" algn="l"/>
                <a:tab pos="5220335" algn="l"/>
                <a:tab pos="5751195" algn="l"/>
                <a:tab pos="6601459" algn="l"/>
                <a:tab pos="6920230" algn="l"/>
                <a:tab pos="7239000" algn="l"/>
                <a:tab pos="7557770" algn="l"/>
              </a:tabLst>
            </a:pPr>
            <a:r>
              <a:rPr sz="1400" spc="-10" dirty="0">
                <a:latin typeface="Courier New"/>
                <a:cs typeface="Courier New"/>
              </a:rPr>
              <a:t>db.jugadores.fin</a:t>
            </a:r>
            <a:r>
              <a:rPr sz="1400" spc="-5" dirty="0">
                <a:latin typeface="Courier New"/>
                <a:cs typeface="Courier New"/>
              </a:rPr>
              <a:t>d (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5" dirty="0">
                <a:latin typeface="Courier New"/>
                <a:cs typeface="Courier New"/>
              </a:rPr>
              <a:t>{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puntuacio</a:t>
            </a:r>
            <a:r>
              <a:rPr sz="1400" spc="-5" dirty="0">
                <a:latin typeface="Courier New"/>
                <a:cs typeface="Courier New"/>
              </a:rPr>
              <a:t>n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dirty="0">
                <a:solidFill>
                  <a:srgbClr val="787878"/>
                </a:solidFill>
                <a:latin typeface="Courier New"/>
                <a:cs typeface="Courier New"/>
              </a:rPr>
              <a:t>	</a:t>
            </a:r>
            <a:r>
              <a:rPr sz="1400" spc="-5" dirty="0">
                <a:latin typeface="Courier New"/>
                <a:cs typeface="Courier New"/>
              </a:rPr>
              <a:t>{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5" dirty="0">
                <a:latin typeface="Courier New"/>
                <a:cs typeface="Courier New"/>
              </a:rPr>
              <a:t>$ </a:t>
            </a:r>
            <a:r>
              <a:rPr sz="1400" spc="-10" dirty="0">
                <a:latin typeface="Courier New"/>
                <a:cs typeface="Courier New"/>
              </a:rPr>
              <a:t>g</a:t>
            </a:r>
            <a:r>
              <a:rPr sz="1400" spc="-5" dirty="0">
                <a:latin typeface="Courier New"/>
                <a:cs typeface="Courier New"/>
              </a:rPr>
              <a:t>t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dirty="0">
                <a:solidFill>
                  <a:srgbClr val="787878"/>
                </a:solidFill>
                <a:latin typeface="Courier New"/>
                <a:cs typeface="Courier New"/>
              </a:rPr>
              <a:t>	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0 </a:t>
            </a:r>
            <a:r>
              <a:rPr sz="1400" spc="-5" dirty="0">
                <a:latin typeface="Courier New"/>
                <a:cs typeface="Courier New"/>
              </a:rPr>
              <a:t>,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5" dirty="0">
                <a:latin typeface="Courier New"/>
                <a:cs typeface="Courier New"/>
              </a:rPr>
              <a:t>$ </a:t>
            </a:r>
            <a:r>
              <a:rPr sz="1400" spc="-10" dirty="0">
                <a:latin typeface="Courier New"/>
                <a:cs typeface="Courier New"/>
              </a:rPr>
              <a:t>l</a:t>
            </a:r>
            <a:r>
              <a:rPr sz="1400" spc="-5" dirty="0">
                <a:latin typeface="Courier New"/>
                <a:cs typeface="Courier New"/>
              </a:rPr>
              <a:t>t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dirty="0">
                <a:solidFill>
                  <a:srgbClr val="787878"/>
                </a:solidFill>
                <a:latin typeface="Courier New"/>
                <a:cs typeface="Courier New"/>
              </a:rPr>
              <a:t>	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solidFill>
                  <a:srgbClr val="787878"/>
                </a:solidFill>
                <a:latin typeface="Courier New"/>
                <a:cs typeface="Courier New"/>
              </a:rPr>
              <a:t>	</a:t>
            </a:r>
            <a:r>
              <a:rPr sz="1400" spc="-5" dirty="0">
                <a:latin typeface="Courier New"/>
                <a:cs typeface="Courier New"/>
              </a:rPr>
              <a:t>}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5" dirty="0">
                <a:latin typeface="Courier New"/>
                <a:cs typeface="Courier New"/>
              </a:rPr>
              <a:t>}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94309" y="5241894"/>
          <a:ext cx="5589904" cy="393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"/>
                <a:gridCol w="1062990"/>
                <a:gridCol w="531495"/>
                <a:gridCol w="1806575"/>
                <a:gridCol w="318770"/>
                <a:gridCol w="478154"/>
                <a:gridCol w="318770"/>
                <a:gridCol w="828675"/>
              </a:tblGrid>
              <a:tr h="196783">
                <a:tc>
                  <a:txBody>
                    <a:bodyPr/>
                    <a:lstStyle/>
                    <a:p>
                      <a:pPr marL="31750">
                        <a:lnSpc>
                          <a:spcPts val="13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  <a:tabLst>
                          <a:tab pos="743585" algn="l"/>
                        </a:tabLst>
                      </a:pPr>
                      <a:r>
                        <a:rPr sz="1400" spc="-10" dirty="0">
                          <a:solidFill>
                            <a:srgbClr val="C8342A"/>
                          </a:solidFill>
                          <a:latin typeface="Courier New"/>
                          <a:cs typeface="Courier New"/>
                        </a:rPr>
                        <a:t>"_id"	</a:t>
                      </a: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330"/>
                        </a:lnSpc>
                      </a:pP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  <a:tabLst>
                          <a:tab pos="1487805" algn="l"/>
                        </a:tabLst>
                      </a:pPr>
                      <a:r>
                        <a:rPr sz="1400" spc="-10" dirty="0">
                          <a:solidFill>
                            <a:srgbClr val="C8342A"/>
                          </a:solidFill>
                          <a:latin typeface="Courier New"/>
                          <a:cs typeface="Courier New"/>
                        </a:rPr>
                        <a:t>"puntuación"	</a:t>
                      </a: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330"/>
                        </a:lnSpc>
                      </a:pP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400" spc="-5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3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30"/>
                        </a:lnSpc>
                        <a:tabLst>
                          <a:tab pos="371475" algn="l"/>
                          <a:tab pos="690245" algn="l"/>
                        </a:tabLst>
                      </a:pP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]	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96783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tabLst>
                          <a:tab pos="743585" algn="l"/>
                        </a:tabLst>
                      </a:pPr>
                      <a:r>
                        <a:rPr sz="1400" spc="-10" dirty="0">
                          <a:solidFill>
                            <a:srgbClr val="C8342A"/>
                          </a:solidFill>
                          <a:latin typeface="Courier New"/>
                          <a:cs typeface="Courier New"/>
                        </a:rPr>
                        <a:t>"_id"	</a:t>
                      </a: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400" spc="-5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  <a:tabLst>
                          <a:tab pos="1487805" algn="l"/>
                        </a:tabLst>
                      </a:pPr>
                      <a:r>
                        <a:rPr sz="1400" spc="-10" dirty="0">
                          <a:solidFill>
                            <a:srgbClr val="C8342A"/>
                          </a:solidFill>
                          <a:latin typeface="Courier New"/>
                          <a:cs typeface="Courier New"/>
                        </a:rPr>
                        <a:t>"puntuación"	</a:t>
                      </a: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spc="-55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787878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450"/>
                        </a:lnSpc>
                        <a:tabLst>
                          <a:tab pos="477520" algn="l"/>
                        </a:tabLst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]	}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260" y="2114349"/>
            <a:ext cx="8053070" cy="173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49530" indent="-247650" algn="just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44" baseline="1501" dirty="0">
                <a:latin typeface="Arial"/>
                <a:cs typeface="Arial"/>
              </a:rPr>
              <a:t>También </a:t>
            </a:r>
            <a:r>
              <a:rPr sz="2775" spc="44" baseline="1501" dirty="0">
                <a:latin typeface="Arial"/>
                <a:cs typeface="Arial"/>
              </a:rPr>
              <a:t>podemos </a:t>
            </a:r>
            <a:r>
              <a:rPr sz="2775" spc="-15" baseline="1501" dirty="0">
                <a:latin typeface="Trebuchet MS"/>
                <a:cs typeface="Trebuchet MS"/>
              </a:rPr>
              <a:t>ﬁ</a:t>
            </a:r>
            <a:r>
              <a:rPr sz="2775" spc="-15" baseline="1501" dirty="0">
                <a:latin typeface="Arial"/>
                <a:cs typeface="Arial"/>
              </a:rPr>
              <a:t>ltrar </a:t>
            </a:r>
            <a:r>
              <a:rPr sz="2775" spc="30" baseline="1501" dirty="0">
                <a:latin typeface="Arial"/>
                <a:cs typeface="Arial"/>
              </a:rPr>
              <a:t>dependiendo de </a:t>
            </a: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-15" baseline="1501" dirty="0">
                <a:latin typeface="Arial"/>
                <a:cs typeface="Arial"/>
              </a:rPr>
              <a:t>valores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30" baseline="1501" dirty="0">
                <a:latin typeface="Arial"/>
                <a:cs typeface="Arial"/>
              </a:rPr>
              <a:t>contenga </a:t>
            </a:r>
            <a:r>
              <a:rPr sz="2775" baseline="1501" dirty="0">
                <a:latin typeface="Arial"/>
                <a:cs typeface="Arial"/>
              </a:rPr>
              <a:t>un  </a:t>
            </a:r>
            <a:r>
              <a:rPr sz="1850" spc="40" dirty="0">
                <a:latin typeface="Arial"/>
                <a:cs typeface="Arial"/>
              </a:rPr>
              <a:t>campo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20" dirty="0">
                <a:latin typeface="Arial"/>
                <a:cs typeface="Arial"/>
              </a:rPr>
              <a:t>sea </a:t>
            </a:r>
            <a:r>
              <a:rPr sz="1850" dirty="0">
                <a:latin typeface="Arial"/>
                <a:cs typeface="Arial"/>
              </a:rPr>
              <a:t>un</a:t>
            </a:r>
            <a:r>
              <a:rPr sz="1850" spc="-40" dirty="0">
                <a:latin typeface="Arial"/>
                <a:cs typeface="Arial"/>
              </a:rPr>
              <a:t> </a:t>
            </a:r>
            <a:r>
              <a:rPr sz="1850" spc="-35" dirty="0">
                <a:latin typeface="Arial"/>
                <a:cs typeface="Arial"/>
              </a:rPr>
              <a:t>array.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La </a:t>
            </a:r>
            <a:r>
              <a:rPr sz="2775" spc="22" baseline="1501" dirty="0">
                <a:latin typeface="Arial"/>
                <a:cs typeface="Arial"/>
              </a:rPr>
              <a:t>siguiente </a:t>
            </a:r>
            <a:r>
              <a:rPr sz="2775" spc="37" baseline="1501" dirty="0">
                <a:latin typeface="Arial"/>
                <a:cs typeface="Arial"/>
              </a:rPr>
              <a:t>operación </a:t>
            </a:r>
            <a:r>
              <a:rPr sz="2775" spc="7" baseline="1501" dirty="0">
                <a:latin typeface="Arial"/>
                <a:cs typeface="Arial"/>
              </a:rPr>
              <a:t>devuelve </a:t>
            </a:r>
            <a:r>
              <a:rPr sz="2775" spc="60" baseline="1501" dirty="0">
                <a:latin typeface="Arial"/>
                <a:cs typeface="Arial"/>
              </a:rPr>
              <a:t>documentos </a:t>
            </a:r>
            <a:r>
              <a:rPr sz="2775" spc="-15" baseline="1501" dirty="0">
                <a:latin typeface="Arial"/>
                <a:cs typeface="Arial"/>
              </a:rPr>
              <a:t>en la </a:t>
            </a:r>
            <a:r>
              <a:rPr sz="2775" spc="52" baseline="1501" dirty="0">
                <a:latin typeface="Arial"/>
                <a:cs typeface="Arial"/>
              </a:rPr>
              <a:t>colección </a:t>
            </a:r>
            <a:r>
              <a:rPr sz="2775" spc="37" baseline="1501" dirty="0">
                <a:latin typeface="Arial"/>
                <a:cs typeface="Arial"/>
              </a:rPr>
              <a:t>de  </a:t>
            </a:r>
            <a:r>
              <a:rPr sz="1850" dirty="0">
                <a:latin typeface="Arial"/>
                <a:cs typeface="Arial"/>
              </a:rPr>
              <a:t>biografías </a:t>
            </a:r>
            <a:r>
              <a:rPr sz="1850" spc="30" dirty="0">
                <a:latin typeface="Arial"/>
                <a:cs typeface="Arial"/>
              </a:rPr>
              <a:t>donde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40" dirty="0">
                <a:latin typeface="Arial"/>
                <a:cs typeface="Arial"/>
              </a:rPr>
              <a:t>campo </a:t>
            </a:r>
            <a:r>
              <a:rPr sz="1850" spc="-10" dirty="0">
                <a:latin typeface="Arial"/>
                <a:cs typeface="Arial"/>
              </a:rPr>
              <a:t>array </a:t>
            </a:r>
            <a:r>
              <a:rPr sz="1850" spc="25" dirty="0">
                <a:latin typeface="Arial"/>
                <a:cs typeface="Arial"/>
              </a:rPr>
              <a:t>contribuciones </a:t>
            </a:r>
            <a:r>
              <a:rPr sz="1850" spc="15" dirty="0">
                <a:latin typeface="Arial"/>
                <a:cs typeface="Arial"/>
              </a:rPr>
              <a:t>contiene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5" dirty="0">
                <a:latin typeface="Arial"/>
                <a:cs typeface="Arial"/>
              </a:rPr>
              <a:t>elemento  </a:t>
            </a:r>
            <a:r>
              <a:rPr sz="1850" spc="25" dirty="0">
                <a:latin typeface="Arial"/>
                <a:cs typeface="Arial"/>
              </a:rPr>
              <a:t>"UNIX"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3899" y="788086"/>
            <a:ext cx="41624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Consultas </a:t>
            </a:r>
            <a:r>
              <a:rPr spc="65" dirty="0"/>
              <a:t>con</a:t>
            </a:r>
            <a:r>
              <a:rPr spc="-70" dirty="0"/>
              <a:t> </a:t>
            </a:r>
            <a:r>
              <a:rPr spc="-20" dirty="0"/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44699" y="4429469"/>
            <a:ext cx="52336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2595" algn="l"/>
                <a:tab pos="2031364" algn="l"/>
                <a:tab pos="3944620" algn="l"/>
                <a:tab pos="4794885" algn="l"/>
                <a:tab pos="5113655" algn="l"/>
              </a:tabLst>
            </a:pPr>
            <a:r>
              <a:rPr sz="1400" spc="-10" dirty="0">
                <a:latin typeface="Courier New"/>
                <a:cs typeface="Courier New"/>
              </a:rPr>
              <a:t>db.bios.fin</a:t>
            </a:r>
            <a:r>
              <a:rPr sz="1400" spc="-5" dirty="0">
                <a:latin typeface="Courier New"/>
                <a:cs typeface="Courier New"/>
              </a:rPr>
              <a:t>d (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5" dirty="0">
                <a:latin typeface="Courier New"/>
                <a:cs typeface="Courier New"/>
              </a:rPr>
              <a:t>{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contribucione</a:t>
            </a:r>
            <a:r>
              <a:rPr sz="1400" spc="-5" dirty="0">
                <a:latin typeface="Courier New"/>
                <a:cs typeface="Courier New"/>
              </a:rPr>
              <a:t>s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dirty="0">
                <a:solidFill>
                  <a:srgbClr val="787878"/>
                </a:solidFill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"UNIX</a:t>
            </a:r>
            <a:r>
              <a:rPr sz="1400" spc="-5" dirty="0">
                <a:solidFill>
                  <a:srgbClr val="C8342A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C8342A"/>
                </a:solidFill>
                <a:latin typeface="Courier New"/>
                <a:cs typeface="Courier New"/>
              </a:rPr>
              <a:t>	</a:t>
            </a:r>
            <a:r>
              <a:rPr sz="1400" spc="-5" dirty="0">
                <a:latin typeface="Courier New"/>
                <a:cs typeface="Courier New"/>
              </a:rPr>
              <a:t>}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0242" y="788086"/>
            <a:ext cx="336994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Limitar </a:t>
            </a:r>
            <a:r>
              <a:rPr dirty="0"/>
              <a:t>y</a:t>
            </a:r>
            <a:r>
              <a:rPr spc="-95" dirty="0"/>
              <a:t> </a:t>
            </a:r>
            <a:r>
              <a:rPr spc="-15" dirty="0"/>
              <a:t>Ordenar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260" y="2114349"/>
            <a:ext cx="8052434" cy="35413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Mediante los </a:t>
            </a:r>
            <a:r>
              <a:rPr sz="2775" spc="44" baseline="1501" dirty="0">
                <a:latin typeface="Arial"/>
                <a:cs typeface="Arial"/>
              </a:rPr>
              <a:t>métodos </a:t>
            </a:r>
            <a:r>
              <a:rPr sz="2775" spc="30" baseline="1501" dirty="0">
                <a:latin typeface="Arial"/>
                <a:cs typeface="Arial"/>
              </a:rPr>
              <a:t>limit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spc="37" baseline="1501" dirty="0">
                <a:latin typeface="Arial"/>
                <a:cs typeface="Arial"/>
              </a:rPr>
              <a:t>sort </a:t>
            </a:r>
            <a:r>
              <a:rPr sz="2775" spc="30" baseline="1501" dirty="0">
                <a:latin typeface="Arial"/>
                <a:cs typeface="Arial"/>
              </a:rPr>
              <a:t>limitamos </a:t>
            </a:r>
            <a:r>
              <a:rPr sz="2775" baseline="1501" dirty="0">
                <a:latin typeface="Arial"/>
                <a:cs typeface="Arial"/>
              </a:rPr>
              <a:t>y organizamos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7" baseline="1501" dirty="0">
                <a:latin typeface="Arial"/>
                <a:cs typeface="Arial"/>
              </a:rPr>
              <a:t>número </a:t>
            </a:r>
            <a:r>
              <a:rPr sz="2775" spc="30" baseline="1501" dirty="0">
                <a:latin typeface="Arial"/>
                <a:cs typeface="Arial"/>
              </a:rPr>
              <a:t>de  </a:t>
            </a:r>
            <a:r>
              <a:rPr sz="1850" spc="30" dirty="0">
                <a:latin typeface="Arial"/>
                <a:cs typeface="Arial"/>
              </a:rPr>
              <a:t>documentos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5" dirty="0">
                <a:latin typeface="Arial"/>
                <a:cs typeface="Arial"/>
              </a:rPr>
              <a:t>aparecen </a:t>
            </a:r>
            <a:r>
              <a:rPr sz="1850" spc="-15" dirty="0">
                <a:latin typeface="Arial"/>
                <a:cs typeface="Arial"/>
              </a:rPr>
              <a:t>en la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respuesta.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>
              <a:lnSpc>
                <a:spcPct val="100000"/>
              </a:lnSpc>
              <a:buFont typeface="Verdana"/>
              <a:buChar char="•"/>
              <a:tabLst>
                <a:tab pos="260350" algn="l"/>
                <a:tab pos="1245235" algn="l"/>
                <a:tab pos="1469390" algn="l"/>
                <a:tab pos="2240280" algn="l"/>
                <a:tab pos="2552065" algn="l"/>
                <a:tab pos="3485515" algn="l"/>
                <a:tab pos="3884929" algn="l"/>
                <a:tab pos="5338445" algn="l"/>
                <a:tab pos="5728970" algn="l"/>
                <a:tab pos="6040755" algn="l"/>
                <a:tab pos="7209790" algn="l"/>
                <a:tab pos="7469505" algn="l"/>
                <a:tab pos="7907655" algn="l"/>
              </a:tabLst>
            </a:pPr>
            <a:r>
              <a:rPr sz="2775" baseline="1501" dirty="0">
                <a:latin typeface="Arial"/>
                <a:cs typeface="Arial"/>
              </a:rPr>
              <a:t>Ejemplo	</a:t>
            </a:r>
            <a:r>
              <a:rPr sz="2775" spc="157" baseline="1501" dirty="0">
                <a:latin typeface="Arial"/>
                <a:cs typeface="Arial"/>
              </a:rPr>
              <a:t>-	</a:t>
            </a:r>
            <a:r>
              <a:rPr sz="2775" spc="15" baseline="1501" dirty="0">
                <a:latin typeface="Arial"/>
                <a:cs typeface="Arial"/>
              </a:rPr>
              <a:t>limitar	</a:t>
            </a:r>
            <a:r>
              <a:rPr sz="2775" spc="-22" baseline="1501" dirty="0">
                <a:latin typeface="Arial"/>
                <a:cs typeface="Arial"/>
              </a:rPr>
              <a:t>el	</a:t>
            </a:r>
            <a:r>
              <a:rPr sz="2775" spc="7" baseline="1501" dirty="0">
                <a:latin typeface="Arial"/>
                <a:cs typeface="Arial"/>
              </a:rPr>
              <a:t>núme</a:t>
            </a:r>
            <a:r>
              <a:rPr sz="2775" spc="-52" baseline="1501" dirty="0">
                <a:latin typeface="Arial"/>
                <a:cs typeface="Arial"/>
              </a:rPr>
              <a:t>r</a:t>
            </a:r>
            <a:r>
              <a:rPr sz="2775" spc="52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44" baseline="1501" dirty="0">
                <a:latin typeface="Arial"/>
                <a:cs typeface="Arial"/>
              </a:rPr>
              <a:t>documentos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22" baseline="1501" dirty="0">
                <a:latin typeface="Arial"/>
                <a:cs typeface="Arial"/>
              </a:rPr>
              <a:t>en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22" baseline="1501" dirty="0">
                <a:latin typeface="Arial"/>
                <a:cs typeface="Arial"/>
              </a:rPr>
              <a:t>la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52" baseline="1501" dirty="0">
                <a:latin typeface="Arial"/>
                <a:cs typeface="Arial"/>
              </a:rPr>
              <a:t>r</a:t>
            </a:r>
            <a:r>
              <a:rPr sz="2775" spc="7" baseline="1501" dirty="0">
                <a:latin typeface="Arial"/>
                <a:cs typeface="Arial"/>
              </a:rPr>
              <a:t>espuesta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22" baseline="1501" dirty="0">
                <a:latin typeface="Arial"/>
                <a:cs typeface="Arial"/>
              </a:rPr>
              <a:t>los</a:t>
            </a:r>
            <a:r>
              <a:rPr sz="2775" baseline="1501" dirty="0">
                <a:latin typeface="Arial"/>
                <a:cs typeface="Arial"/>
              </a:rPr>
              <a:t>	3  </a:t>
            </a:r>
            <a:r>
              <a:rPr sz="1850" spc="10" dirty="0">
                <a:latin typeface="Arial"/>
                <a:cs typeface="Arial"/>
              </a:rPr>
              <a:t>primeros: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Char char="•"/>
            </a:pPr>
            <a:endParaRPr sz="2600">
              <a:latin typeface="Arial"/>
              <a:cs typeface="Arial"/>
            </a:endParaRPr>
          </a:p>
          <a:p>
            <a:pPr marL="379095" lvl="1" indent="-213360">
              <a:lnSpc>
                <a:spcPct val="100000"/>
              </a:lnSpc>
              <a:buClr>
                <a:srgbClr val="787878"/>
              </a:buClr>
              <a:buChar char="&gt;"/>
              <a:tabLst>
                <a:tab pos="379730" algn="l"/>
              </a:tabLst>
            </a:pPr>
            <a:r>
              <a:rPr sz="1400" spc="-10" dirty="0">
                <a:latin typeface="Courier New"/>
                <a:cs typeface="Courier New"/>
              </a:rPr>
              <a:t>db.personas.find().limit(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3</a:t>
            </a:r>
            <a:r>
              <a:rPr sz="1400" spc="-1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787878"/>
              </a:buClr>
              <a:buFont typeface="Courier New"/>
              <a:buChar char="&gt;"/>
            </a:pPr>
            <a:endParaRPr sz="1400">
              <a:latin typeface="Courier New"/>
              <a:cs typeface="Courier New"/>
            </a:endParaRPr>
          </a:p>
          <a:p>
            <a:pPr marL="259715" marR="5080" indent="-247650">
              <a:lnSpc>
                <a:spcPct val="100000"/>
              </a:lnSpc>
              <a:spcBef>
                <a:spcPts val="969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Ejemplo </a:t>
            </a:r>
            <a:r>
              <a:rPr sz="2775" spc="157" baseline="1501" dirty="0">
                <a:latin typeface="Arial"/>
                <a:cs typeface="Arial"/>
              </a:rPr>
              <a:t>- </a:t>
            </a:r>
            <a:r>
              <a:rPr sz="2775" spc="-15" baseline="1501" dirty="0">
                <a:latin typeface="Arial"/>
                <a:cs typeface="Arial"/>
              </a:rPr>
              <a:t>Ordenar </a:t>
            </a: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15" baseline="1501" dirty="0">
                <a:latin typeface="Arial"/>
                <a:cs typeface="Arial"/>
              </a:rPr>
              <a:t>resultados mediante </a:t>
            </a:r>
            <a:r>
              <a:rPr sz="2775" baseline="1501" dirty="0">
                <a:latin typeface="Arial"/>
                <a:cs typeface="Arial"/>
              </a:rPr>
              <a:t>su </a:t>
            </a:r>
            <a:r>
              <a:rPr sz="2775" spc="60" baseline="1501" dirty="0">
                <a:latin typeface="Arial"/>
                <a:cs typeface="Arial"/>
              </a:rPr>
              <a:t>campo </a:t>
            </a:r>
            <a:r>
              <a:rPr sz="2775" spc="22" baseline="1501" dirty="0">
                <a:latin typeface="Arial"/>
                <a:cs typeface="Arial"/>
              </a:rPr>
              <a:t>apellido </a:t>
            </a:r>
            <a:r>
              <a:rPr sz="2775" spc="-97" baseline="1501" dirty="0">
                <a:latin typeface="Arial"/>
                <a:cs typeface="Arial"/>
              </a:rPr>
              <a:t>(1 </a:t>
            </a:r>
            <a:r>
              <a:rPr sz="2775" baseline="1501" dirty="0">
                <a:latin typeface="Arial"/>
                <a:cs typeface="Arial"/>
              </a:rPr>
              <a:t>para  </a:t>
            </a:r>
            <a:r>
              <a:rPr sz="1850" spc="10" dirty="0">
                <a:latin typeface="Arial"/>
                <a:cs typeface="Arial"/>
              </a:rPr>
              <a:t>descendiente, </a:t>
            </a:r>
            <a:r>
              <a:rPr sz="1850" spc="55" dirty="0">
                <a:latin typeface="Arial"/>
                <a:cs typeface="Arial"/>
              </a:rPr>
              <a:t>-1 </a:t>
            </a:r>
            <a:r>
              <a:rPr sz="1850" dirty="0">
                <a:latin typeface="Arial"/>
                <a:cs typeface="Arial"/>
              </a:rPr>
              <a:t>para</a:t>
            </a:r>
            <a:r>
              <a:rPr sz="1850" spc="-6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ascendente):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2700">
              <a:latin typeface="Arial"/>
              <a:cs typeface="Arial"/>
            </a:endParaRPr>
          </a:p>
          <a:p>
            <a:pPr marL="345440" lvl="1" indent="-213360">
              <a:lnSpc>
                <a:spcPct val="100000"/>
              </a:lnSpc>
              <a:buClr>
                <a:srgbClr val="787878"/>
              </a:buClr>
              <a:buChar char="&gt;"/>
              <a:tabLst>
                <a:tab pos="346075" algn="l"/>
              </a:tabLst>
            </a:pPr>
            <a:r>
              <a:rPr sz="1400" spc="-10" dirty="0">
                <a:latin typeface="Courier New"/>
                <a:cs typeface="Courier New"/>
              </a:rPr>
              <a:t>db.personas.find().sort({apellido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spc="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1</a:t>
            </a:r>
            <a:r>
              <a:rPr sz="1400" spc="-10" dirty="0">
                <a:latin typeface="Courier New"/>
                <a:cs typeface="Courier New"/>
              </a:rPr>
              <a:t>})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616" y="788086"/>
            <a:ext cx="546925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Operaciones </a:t>
            </a:r>
            <a:r>
              <a:rPr spc="190" dirty="0"/>
              <a:t>-</a:t>
            </a:r>
            <a:r>
              <a:rPr spc="-20" dirty="0"/>
              <a:t> </a:t>
            </a:r>
            <a:r>
              <a:rPr spc="15" dirty="0"/>
              <a:t>Actualización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894715" algn="l"/>
                <a:tab pos="2028189" algn="l"/>
                <a:tab pos="2483485" algn="l"/>
                <a:tab pos="3954145" algn="l"/>
                <a:tab pos="4502150" algn="l"/>
                <a:tab pos="4897120" algn="l"/>
                <a:tab pos="5291455" algn="l"/>
                <a:tab pos="6626225" algn="l"/>
              </a:tabLst>
            </a:pPr>
            <a:r>
              <a:rPr sz="2775" spc="-37" baseline="1501" dirty="0"/>
              <a:t>Para	</a:t>
            </a:r>
            <a:r>
              <a:rPr sz="2775" spc="52" baseline="1501" dirty="0"/>
              <a:t>modi</a:t>
            </a:r>
            <a:r>
              <a:rPr sz="2775" spc="-165" baseline="1501" dirty="0">
                <a:latin typeface="Trebuchet MS"/>
                <a:cs typeface="Trebuchet MS"/>
              </a:rPr>
              <a:t>ﬁ</a:t>
            </a:r>
            <a:r>
              <a:rPr sz="2775" spc="22" baseline="1501" dirty="0"/>
              <a:t>car	los	</a:t>
            </a:r>
            <a:r>
              <a:rPr sz="2775" spc="44" baseline="1501" dirty="0"/>
              <a:t>documentos	</a:t>
            </a:r>
            <a:r>
              <a:rPr sz="2775" spc="22" baseline="1501" dirty="0"/>
              <a:t>que	</a:t>
            </a:r>
            <a:r>
              <a:rPr sz="2775" spc="-22" baseline="1501" dirty="0"/>
              <a:t>ya	se	</a:t>
            </a:r>
            <a:r>
              <a:rPr sz="2775" spc="7" baseline="1501" dirty="0"/>
              <a:t>encuentran	</a:t>
            </a:r>
            <a:r>
              <a:rPr sz="2775" spc="15" baseline="1501" dirty="0"/>
              <a:t>almacenados  </a:t>
            </a:r>
            <a:r>
              <a:rPr sz="1850" spc="10" dirty="0"/>
              <a:t>usaremos </a:t>
            </a:r>
            <a:r>
              <a:rPr sz="1850" spc="-15" dirty="0"/>
              <a:t>el </a:t>
            </a:r>
            <a:r>
              <a:rPr sz="1850" spc="35" dirty="0"/>
              <a:t>método </a:t>
            </a:r>
            <a:r>
              <a:rPr sz="1850" spc="-10" dirty="0"/>
              <a:t>.update(). Presenta </a:t>
            </a:r>
            <a:r>
              <a:rPr sz="1850" spc="-15" dirty="0"/>
              <a:t>la </a:t>
            </a:r>
            <a:r>
              <a:rPr sz="1850" spc="5" dirty="0"/>
              <a:t>siguiente </a:t>
            </a:r>
            <a:r>
              <a:rPr sz="1850" spc="15" dirty="0"/>
              <a:t>estructura</a:t>
            </a:r>
            <a:r>
              <a:rPr sz="1850" spc="355" dirty="0"/>
              <a:t> </a:t>
            </a:r>
            <a:r>
              <a:rPr sz="1850" spc="15" dirty="0"/>
              <a:t>estructura</a:t>
            </a:r>
            <a:endParaRPr sz="1850">
              <a:latin typeface="Trebuchet MS"/>
              <a:cs typeface="Trebuchet MS"/>
            </a:endParaRPr>
          </a:p>
          <a:p>
            <a:pPr marL="259715">
              <a:lnSpc>
                <a:spcPct val="100000"/>
              </a:lnSpc>
              <a:spcBef>
                <a:spcPts val="20"/>
              </a:spcBef>
            </a:pPr>
            <a:r>
              <a:rPr dirty="0"/>
              <a:t>:</a:t>
            </a:r>
          </a:p>
          <a:p>
            <a:pPr marL="913765" marR="5524500" indent="-401955">
              <a:lnSpc>
                <a:spcPts val="1550"/>
              </a:lnSpc>
              <a:spcBef>
                <a:spcPts val="219"/>
              </a:spcBef>
            </a:pPr>
            <a:r>
              <a:rPr sz="1300" spc="5" dirty="0">
                <a:latin typeface="Courier New"/>
                <a:cs typeface="Courier New"/>
              </a:rPr>
              <a:t>db.coleccion.update(  filtro,</a:t>
            </a:r>
            <a:endParaRPr sz="1300">
              <a:latin typeface="Courier New"/>
              <a:cs typeface="Courier New"/>
            </a:endParaRPr>
          </a:p>
          <a:p>
            <a:pPr marL="913765">
              <a:lnSpc>
                <a:spcPts val="1495"/>
              </a:lnSpc>
            </a:pPr>
            <a:r>
              <a:rPr sz="1300" spc="5" dirty="0">
                <a:latin typeface="Courier New"/>
                <a:cs typeface="Courier New"/>
              </a:rPr>
              <a:t>cambio,</a:t>
            </a:r>
            <a:endParaRPr sz="1300">
              <a:latin typeface="Courier New"/>
              <a:cs typeface="Courier New"/>
            </a:endParaRPr>
          </a:p>
          <a:p>
            <a:pPr marL="913765">
              <a:lnSpc>
                <a:spcPts val="1550"/>
              </a:lnSpc>
            </a:pPr>
            <a:r>
              <a:rPr sz="1300" spc="1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315085">
              <a:lnSpc>
                <a:spcPts val="1550"/>
              </a:lnSpc>
            </a:pPr>
            <a:r>
              <a:rPr sz="1300" b="1" spc="5" dirty="0">
                <a:latin typeface="Courier New"/>
                <a:cs typeface="Courier New"/>
              </a:rPr>
              <a:t>upsert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300" spc="5" dirty="0">
                <a:latin typeface="Courier New"/>
                <a:cs typeface="Courier New"/>
              </a:rPr>
              <a:t>booleano,</a:t>
            </a:r>
            <a:endParaRPr sz="1300">
              <a:latin typeface="Courier New"/>
              <a:cs typeface="Courier New"/>
            </a:endParaRPr>
          </a:p>
          <a:p>
            <a:pPr marL="1315085">
              <a:lnSpc>
                <a:spcPts val="1550"/>
              </a:lnSpc>
              <a:tabLst>
                <a:tab pos="2118360" algn="l"/>
              </a:tabLst>
            </a:pPr>
            <a:r>
              <a:rPr sz="1300" b="1" spc="5" dirty="0">
                <a:latin typeface="Courier New"/>
                <a:cs typeface="Courier New"/>
              </a:rPr>
              <a:t>multi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:	</a:t>
            </a:r>
            <a:r>
              <a:rPr sz="1300" spc="5" dirty="0">
                <a:latin typeface="Courier New"/>
                <a:cs typeface="Courier New"/>
              </a:rPr>
              <a:t>booleano</a:t>
            </a:r>
            <a:endParaRPr sz="1300">
              <a:latin typeface="Courier New"/>
              <a:cs typeface="Courier New"/>
            </a:endParaRPr>
          </a:p>
          <a:p>
            <a:pPr marL="913765">
              <a:lnSpc>
                <a:spcPts val="155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512445">
              <a:lnSpc>
                <a:spcPts val="1555"/>
              </a:lnSpc>
            </a:pPr>
            <a:r>
              <a:rPr sz="1300" spc="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urier New"/>
              <a:cs typeface="Courier New"/>
            </a:endParaRPr>
          </a:p>
          <a:p>
            <a:pPr marL="259715" marR="5715" indent="-247650" algn="just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75" baseline="1501" dirty="0"/>
              <a:t>El </a:t>
            </a:r>
            <a:r>
              <a:rPr sz="2775" spc="-15" baseline="1501" dirty="0">
                <a:latin typeface="Trebuchet MS"/>
                <a:cs typeface="Trebuchet MS"/>
              </a:rPr>
              <a:t>ﬁ</a:t>
            </a:r>
            <a:r>
              <a:rPr sz="2775" spc="-15" baseline="1501" dirty="0"/>
              <a:t>ltro </a:t>
            </a:r>
            <a:r>
              <a:rPr sz="2775" baseline="1501" dirty="0"/>
              <a:t>especi</a:t>
            </a:r>
            <a:r>
              <a:rPr sz="2775" baseline="1501" dirty="0">
                <a:latin typeface="Trebuchet MS"/>
                <a:cs typeface="Trebuchet MS"/>
              </a:rPr>
              <a:t>ﬁ</a:t>
            </a:r>
            <a:r>
              <a:rPr sz="2775" baseline="1501" dirty="0"/>
              <a:t>ca </a:t>
            </a:r>
            <a:r>
              <a:rPr sz="2775" spc="30" baseline="1501" dirty="0"/>
              <a:t>el/los </a:t>
            </a:r>
            <a:r>
              <a:rPr sz="2775" spc="44" baseline="1501" dirty="0"/>
              <a:t>documentos </a:t>
            </a:r>
            <a:r>
              <a:rPr sz="2775" spc="22" baseline="1501" dirty="0"/>
              <a:t>que </a:t>
            </a:r>
            <a:r>
              <a:rPr sz="2775" spc="7" baseline="1501" dirty="0"/>
              <a:t>queremos </a:t>
            </a:r>
            <a:r>
              <a:rPr sz="2775" spc="15" baseline="1501" dirty="0"/>
              <a:t>modi</a:t>
            </a:r>
            <a:r>
              <a:rPr sz="2775" spc="15" baseline="1501" dirty="0">
                <a:latin typeface="Trebuchet MS"/>
                <a:cs typeface="Trebuchet MS"/>
              </a:rPr>
              <a:t>ﬁ</a:t>
            </a:r>
            <a:r>
              <a:rPr sz="2775" spc="15" baseline="1501" dirty="0"/>
              <a:t>car </a:t>
            </a:r>
            <a:r>
              <a:rPr sz="2775" baseline="1501" dirty="0"/>
              <a:t>igual </a:t>
            </a:r>
            <a:r>
              <a:rPr sz="2775" spc="22" baseline="1501" dirty="0"/>
              <a:t>que </a:t>
            </a:r>
            <a:r>
              <a:rPr sz="2775" baseline="1501" dirty="0"/>
              <a:t>si  </a:t>
            </a:r>
            <a:r>
              <a:rPr sz="1850" spc="-5" dirty="0"/>
              <a:t>fuera </a:t>
            </a:r>
            <a:r>
              <a:rPr sz="1850" spc="-10" dirty="0"/>
              <a:t>una</a:t>
            </a:r>
            <a:r>
              <a:rPr sz="1850" dirty="0"/>
              <a:t> </a:t>
            </a:r>
            <a:r>
              <a:rPr sz="1850" spc="15" dirty="0"/>
              <a:t>consulta.</a:t>
            </a:r>
            <a:endParaRPr sz="1850">
              <a:latin typeface="Trebuchet MS"/>
              <a:cs typeface="Trebuchet MS"/>
            </a:endParaRPr>
          </a:p>
          <a:p>
            <a:pPr marL="259715" marR="5080" indent="-247650" algn="just">
              <a:lnSpc>
                <a:spcPct val="100000"/>
              </a:lnSpc>
              <a:spcBef>
                <a:spcPts val="5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75" baseline="1501" dirty="0"/>
              <a:t>En </a:t>
            </a:r>
            <a:r>
              <a:rPr sz="2775" spc="-22" baseline="1501" dirty="0"/>
              <a:t>el </a:t>
            </a:r>
            <a:r>
              <a:rPr sz="2775" spc="44" baseline="1501" dirty="0"/>
              <a:t>cambio </a:t>
            </a:r>
            <a:r>
              <a:rPr sz="2775" spc="37" baseline="1501" dirty="0"/>
              <a:t>ponemos </a:t>
            </a:r>
            <a:r>
              <a:rPr sz="2775" spc="30" baseline="1501" dirty="0"/>
              <a:t>lo </a:t>
            </a:r>
            <a:r>
              <a:rPr sz="2775" spc="22" baseline="1501" dirty="0"/>
              <a:t>que </a:t>
            </a:r>
            <a:r>
              <a:rPr sz="2775" spc="7" baseline="1501" dirty="0"/>
              <a:t>deseamos </a:t>
            </a:r>
            <a:r>
              <a:rPr sz="2775" spc="15" baseline="1501" dirty="0"/>
              <a:t>modi</a:t>
            </a:r>
            <a:r>
              <a:rPr sz="2775" spc="15" baseline="1501" dirty="0">
                <a:latin typeface="Trebuchet MS"/>
                <a:cs typeface="Trebuchet MS"/>
              </a:rPr>
              <a:t>ﬁ</a:t>
            </a:r>
            <a:r>
              <a:rPr sz="2775" spc="15" baseline="1501" dirty="0"/>
              <a:t>car </a:t>
            </a:r>
            <a:r>
              <a:rPr sz="2775" spc="22" baseline="1501" dirty="0"/>
              <a:t>teniendo </a:t>
            </a:r>
            <a:r>
              <a:rPr sz="2775" spc="-22" baseline="1501" dirty="0"/>
              <a:t>en </a:t>
            </a:r>
            <a:r>
              <a:rPr sz="2775" spc="22" baseline="1501" dirty="0"/>
              <a:t>cuenta  </a:t>
            </a:r>
            <a:r>
              <a:rPr sz="1850" spc="15" dirty="0"/>
              <a:t>que </a:t>
            </a:r>
            <a:r>
              <a:rPr sz="1850" spc="30" dirty="0"/>
              <a:t>podemos </a:t>
            </a:r>
            <a:r>
              <a:rPr sz="1850" dirty="0"/>
              <a:t>añadir </a:t>
            </a:r>
            <a:r>
              <a:rPr sz="1850" spc="15" dirty="0"/>
              <a:t>los </a:t>
            </a:r>
            <a:r>
              <a:rPr sz="1850" spc="-35" dirty="0">
                <a:latin typeface="Trebuchet MS"/>
                <a:cs typeface="Trebuchet MS"/>
              </a:rPr>
              <a:t>ﬂ</a:t>
            </a:r>
            <a:r>
              <a:rPr sz="1850" spc="-35" dirty="0"/>
              <a:t>ags </a:t>
            </a:r>
            <a:r>
              <a:rPr sz="1850" spc="20" dirty="0"/>
              <a:t>upsert </a:t>
            </a:r>
            <a:r>
              <a:rPr sz="1850" dirty="0"/>
              <a:t>y</a:t>
            </a:r>
            <a:r>
              <a:rPr sz="1850" spc="-50" dirty="0"/>
              <a:t> </a:t>
            </a:r>
            <a:r>
              <a:rPr sz="1850" spc="20" dirty="0"/>
              <a:t>multi.</a:t>
            </a:r>
            <a:endParaRPr sz="1850">
              <a:latin typeface="Trebuchet MS"/>
              <a:cs typeface="Trebuchet MS"/>
            </a:endParaRPr>
          </a:p>
          <a:p>
            <a:pPr marL="259715" marR="5080" indent="-247650" algn="just">
              <a:lnSpc>
                <a:spcPct val="100499"/>
              </a:lnSpc>
              <a:spcBef>
                <a:spcPts val="4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/>
              <a:t>upsert </a:t>
            </a:r>
            <a:r>
              <a:rPr sz="2775" spc="15" baseline="1501" dirty="0"/>
              <a:t>true </a:t>
            </a:r>
            <a:r>
              <a:rPr sz="2775" spc="30" baseline="1501" dirty="0"/>
              <a:t>indica </a:t>
            </a:r>
            <a:r>
              <a:rPr sz="2775" spc="22" baseline="1501" dirty="0"/>
              <a:t>que </a:t>
            </a:r>
            <a:r>
              <a:rPr sz="2775" baseline="1501" dirty="0"/>
              <a:t>si </a:t>
            </a:r>
            <a:r>
              <a:rPr sz="2775" spc="30" baseline="1501" dirty="0"/>
              <a:t>no </a:t>
            </a:r>
            <a:r>
              <a:rPr sz="2775" spc="7" baseline="1501" dirty="0"/>
              <a:t>encuentra </a:t>
            </a:r>
            <a:r>
              <a:rPr sz="2775" spc="15" baseline="1501" dirty="0"/>
              <a:t>ningún </a:t>
            </a:r>
            <a:r>
              <a:rPr sz="2775" spc="44" baseline="1501" dirty="0"/>
              <a:t>documento, </a:t>
            </a:r>
            <a:r>
              <a:rPr sz="2775" baseline="1501" dirty="0"/>
              <a:t>inserte </a:t>
            </a:r>
            <a:r>
              <a:rPr sz="2775" spc="-22" baseline="1501" dirty="0"/>
              <a:t>la  </a:t>
            </a:r>
            <a:r>
              <a:rPr sz="1850" spc="15" dirty="0"/>
              <a:t>modi</a:t>
            </a:r>
            <a:r>
              <a:rPr sz="1850" spc="15" dirty="0">
                <a:latin typeface="Trebuchet MS"/>
                <a:cs typeface="Trebuchet MS"/>
              </a:rPr>
              <a:t>ﬁ</a:t>
            </a:r>
            <a:r>
              <a:rPr sz="1850" spc="15" dirty="0"/>
              <a:t>cación </a:t>
            </a:r>
            <a:r>
              <a:rPr sz="1850" spc="45" dirty="0"/>
              <a:t>como </a:t>
            </a:r>
            <a:r>
              <a:rPr sz="1850" dirty="0"/>
              <a:t>un nuevo </a:t>
            </a:r>
            <a:r>
              <a:rPr sz="1850" spc="30" dirty="0"/>
              <a:t>documento. Multi </a:t>
            </a:r>
            <a:r>
              <a:rPr sz="1850" spc="-5" dirty="0"/>
              <a:t>sirve </a:t>
            </a:r>
            <a:r>
              <a:rPr sz="1850" dirty="0"/>
              <a:t>para </a:t>
            </a:r>
            <a:r>
              <a:rPr sz="1850" spc="10" dirty="0"/>
              <a:t>modi</a:t>
            </a:r>
            <a:r>
              <a:rPr sz="1850" spc="10" dirty="0">
                <a:latin typeface="Trebuchet MS"/>
                <a:cs typeface="Trebuchet MS"/>
              </a:rPr>
              <a:t>ﬁ</a:t>
            </a:r>
            <a:r>
              <a:rPr sz="1850" spc="10" dirty="0"/>
              <a:t>car  </a:t>
            </a:r>
            <a:r>
              <a:rPr sz="1850" dirty="0"/>
              <a:t>varios </a:t>
            </a:r>
            <a:r>
              <a:rPr sz="1850" spc="30" dirty="0"/>
              <a:t>documentos </a:t>
            </a:r>
            <a:r>
              <a:rPr sz="1850" spc="15" dirty="0"/>
              <a:t>que </a:t>
            </a:r>
            <a:r>
              <a:rPr sz="1850" spc="-5" dirty="0"/>
              <a:t>hagan</a:t>
            </a:r>
            <a:r>
              <a:rPr sz="1850" spc="-50" dirty="0"/>
              <a:t> </a:t>
            </a:r>
            <a:r>
              <a:rPr sz="1850" spc="20" dirty="0"/>
              <a:t>matching.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7139" y="1592968"/>
            <a:ext cx="874394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30" dirty="0">
                <a:latin typeface="Arial"/>
                <a:cs typeface="Arial"/>
              </a:rPr>
              <a:t>campos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66" y="1596992"/>
            <a:ext cx="7022465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1451610" algn="l"/>
                <a:tab pos="2642870" algn="l"/>
                <a:tab pos="3004185" algn="l"/>
                <a:tab pos="4388485" algn="l"/>
                <a:tab pos="5239385" algn="l"/>
                <a:tab pos="5556885" algn="l"/>
              </a:tabLst>
            </a:pPr>
            <a:r>
              <a:rPr sz="2775" spc="30" baseline="1501" dirty="0">
                <a:latin typeface="Arial"/>
                <a:cs typeface="Arial"/>
              </a:rPr>
              <a:t>Podemos	</a:t>
            </a:r>
            <a:r>
              <a:rPr sz="2775" baseline="1501" dirty="0">
                <a:latin typeface="Arial"/>
                <a:cs typeface="Arial"/>
              </a:rPr>
              <a:t>actualizar	</a:t>
            </a:r>
            <a:r>
              <a:rPr sz="2775" spc="-22" baseline="1501" dirty="0">
                <a:latin typeface="Arial"/>
                <a:cs typeface="Arial"/>
              </a:rPr>
              <a:t>el	</a:t>
            </a:r>
            <a:r>
              <a:rPr sz="2775" spc="52" baseline="1501" dirty="0">
                <a:latin typeface="Arial"/>
                <a:cs typeface="Arial"/>
              </a:rPr>
              <a:t>documento	</a:t>
            </a:r>
            <a:r>
              <a:rPr sz="2775" baseline="1501" dirty="0">
                <a:latin typeface="Arial"/>
                <a:cs typeface="Arial"/>
              </a:rPr>
              <a:t>ente</a:t>
            </a:r>
            <a:r>
              <a:rPr sz="2775" spc="-52" baseline="1501" dirty="0">
                <a:latin typeface="Arial"/>
                <a:cs typeface="Arial"/>
              </a:rPr>
              <a:t>r</a:t>
            </a:r>
            <a:r>
              <a:rPr sz="2775" spc="52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52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22" baseline="1501" dirty="0">
                <a:latin typeface="Arial"/>
                <a:cs typeface="Arial"/>
              </a:rPr>
              <a:t>determinados  </a:t>
            </a:r>
            <a:r>
              <a:rPr sz="1850" spc="10" dirty="0">
                <a:latin typeface="Arial"/>
                <a:cs typeface="Arial"/>
              </a:rPr>
              <a:t>mediante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operadores.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0616" y="788086"/>
            <a:ext cx="546925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Operaciones </a:t>
            </a:r>
            <a:r>
              <a:rPr spc="190" dirty="0"/>
              <a:t>-</a:t>
            </a:r>
            <a:r>
              <a:rPr spc="-20" dirty="0"/>
              <a:t> </a:t>
            </a:r>
            <a:r>
              <a:rPr spc="15" dirty="0"/>
              <a:t>Actualización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0088" y="2405127"/>
            <a:ext cx="4076065" cy="136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15" dirty="0">
                <a:latin typeface="Courier New"/>
                <a:cs typeface="Courier New"/>
              </a:rPr>
              <a:t>db.personas.update(</a:t>
            </a:r>
            <a:endParaRPr sz="105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55"/>
              </a:spcBef>
            </a:pPr>
            <a:r>
              <a:rPr sz="1050" spc="15" dirty="0">
                <a:latin typeface="Courier New"/>
                <a:cs typeface="Courier New"/>
              </a:rPr>
              <a:t>{nombre</a:t>
            </a:r>
            <a:r>
              <a:rPr sz="1050" spc="15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050" spc="15" dirty="0">
                <a:solidFill>
                  <a:srgbClr val="C8342A"/>
                </a:solidFill>
                <a:latin typeface="Courier New"/>
                <a:cs typeface="Courier New"/>
              </a:rPr>
              <a:t>'Mario'</a:t>
            </a:r>
            <a:r>
              <a:rPr sz="1050" spc="15" dirty="0">
                <a:latin typeface="Courier New"/>
                <a:cs typeface="Courier New"/>
              </a:rPr>
              <a:t>},</a:t>
            </a:r>
            <a:endParaRPr sz="105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55"/>
              </a:spcBef>
            </a:pPr>
            <a:r>
              <a:rPr sz="1050" spc="20" dirty="0"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73735" marR="1906270">
              <a:lnSpc>
                <a:spcPct val="104500"/>
              </a:lnSpc>
              <a:spcBef>
                <a:spcPts val="5"/>
              </a:spcBef>
            </a:pPr>
            <a:r>
              <a:rPr sz="1050" spc="15" dirty="0">
                <a:latin typeface="Courier New"/>
                <a:cs typeface="Courier New"/>
              </a:rPr>
              <a:t>nombre</a:t>
            </a:r>
            <a:r>
              <a:rPr sz="1050" spc="15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050" spc="15" dirty="0">
                <a:solidFill>
                  <a:srgbClr val="C8342A"/>
                </a:solidFill>
                <a:latin typeface="Courier New"/>
                <a:cs typeface="Courier New"/>
              </a:rPr>
              <a:t>'Mario'</a:t>
            </a:r>
            <a:r>
              <a:rPr sz="1050" spc="15" dirty="0">
                <a:latin typeface="Courier New"/>
                <a:cs typeface="Courier New"/>
              </a:rPr>
              <a:t>,  apellido</a:t>
            </a:r>
            <a:r>
              <a:rPr sz="1050" spc="15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050" spc="-4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solidFill>
                  <a:srgbClr val="C8342A"/>
                </a:solidFill>
                <a:latin typeface="Courier New"/>
                <a:cs typeface="Courier New"/>
              </a:rPr>
              <a:t>'Girón'</a:t>
            </a:r>
            <a:r>
              <a:rPr sz="1050" spc="15" dirty="0"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673735">
              <a:lnSpc>
                <a:spcPct val="100000"/>
              </a:lnSpc>
              <a:spcBef>
                <a:spcPts val="55"/>
              </a:spcBef>
            </a:pPr>
            <a:r>
              <a:rPr sz="1050" spc="15" dirty="0">
                <a:latin typeface="Courier New"/>
                <a:cs typeface="Courier New"/>
              </a:rPr>
              <a:t>cursos</a:t>
            </a:r>
            <a:r>
              <a:rPr sz="1050" spc="15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05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050" spc="15" dirty="0">
                <a:latin typeface="Courier New"/>
                <a:cs typeface="Courier New"/>
              </a:rPr>
              <a:t>[</a:t>
            </a:r>
            <a:r>
              <a:rPr sz="1050" spc="15" dirty="0">
                <a:solidFill>
                  <a:srgbClr val="C8342A"/>
                </a:solidFill>
                <a:latin typeface="Courier New"/>
                <a:cs typeface="Courier New"/>
              </a:rPr>
              <a:t>'Django'</a:t>
            </a:r>
            <a:r>
              <a:rPr sz="1050" spc="15" dirty="0">
                <a:latin typeface="Courier New"/>
                <a:cs typeface="Courier New"/>
              </a:rPr>
              <a:t>,</a:t>
            </a:r>
            <a:r>
              <a:rPr sz="1050" spc="15" dirty="0">
                <a:solidFill>
                  <a:srgbClr val="C8342A"/>
                </a:solidFill>
                <a:latin typeface="Courier New"/>
                <a:cs typeface="Courier New"/>
              </a:rPr>
              <a:t>'Node.js'</a:t>
            </a:r>
            <a:r>
              <a:rPr sz="1050" spc="15" dirty="0">
                <a:latin typeface="Courier New"/>
                <a:cs typeface="Courier New"/>
              </a:rPr>
              <a:t>,</a:t>
            </a:r>
            <a:r>
              <a:rPr sz="1050" spc="15" dirty="0">
                <a:solidFill>
                  <a:srgbClr val="C8342A"/>
                </a:solidFill>
                <a:latin typeface="Courier New"/>
                <a:cs typeface="Courier New"/>
              </a:rPr>
              <a:t>'NuevoCurso'</a:t>
            </a:r>
            <a:r>
              <a:rPr sz="1050" spc="15" dirty="0"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55"/>
              </a:spcBef>
            </a:pPr>
            <a:r>
              <a:rPr sz="1050" spc="20" dirty="0"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50" spc="15" dirty="0"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66" y="4162740"/>
            <a:ext cx="5767070" cy="1970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Operadores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44" baseline="1501" dirty="0">
                <a:latin typeface="Arial"/>
                <a:cs typeface="Arial"/>
              </a:rPr>
              <a:t>campos</a:t>
            </a:r>
            <a:r>
              <a:rPr sz="2775" spc="-37" baseline="1501" dirty="0">
                <a:latin typeface="Arial"/>
                <a:cs typeface="Arial"/>
              </a:rPr>
              <a:t> </a:t>
            </a:r>
            <a:r>
              <a:rPr sz="2775" spc="67" baseline="1501" dirty="0">
                <a:latin typeface="Arial"/>
                <a:cs typeface="Arial"/>
              </a:rPr>
              <a:t>“simples”: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5"/>
              </a:spcBef>
            </a:pPr>
            <a:r>
              <a:rPr sz="1300" spc="15" dirty="0">
                <a:latin typeface="Arial"/>
                <a:cs typeface="Arial"/>
              </a:rPr>
              <a:t>$inc </a:t>
            </a:r>
            <a:r>
              <a:rPr sz="1300" spc="-65" dirty="0">
                <a:latin typeface="Arial"/>
                <a:cs typeface="Arial"/>
              </a:rPr>
              <a:t>– </a:t>
            </a:r>
            <a:r>
              <a:rPr sz="1300" spc="10" dirty="0">
                <a:latin typeface="Arial"/>
                <a:cs typeface="Arial"/>
              </a:rPr>
              <a:t>incrementa </a:t>
            </a:r>
            <a:r>
              <a:rPr sz="1300" spc="-5" dirty="0">
                <a:latin typeface="Arial"/>
                <a:cs typeface="Arial"/>
              </a:rPr>
              <a:t>en </a:t>
            </a:r>
            <a:r>
              <a:rPr sz="1300" dirty="0">
                <a:latin typeface="Arial"/>
                <a:cs typeface="Arial"/>
              </a:rPr>
              <a:t>una </a:t>
            </a:r>
            <a:r>
              <a:rPr sz="1300" spc="25" dirty="0">
                <a:latin typeface="Arial"/>
                <a:cs typeface="Arial"/>
              </a:rPr>
              <a:t>cantidad </a:t>
            </a:r>
            <a:r>
              <a:rPr sz="1300" spc="10" dirty="0">
                <a:latin typeface="Arial"/>
                <a:cs typeface="Arial"/>
              </a:rPr>
              <a:t>numérica </a:t>
            </a:r>
            <a:r>
              <a:rPr sz="1300" spc="-10" dirty="0">
                <a:latin typeface="Arial"/>
                <a:cs typeface="Arial"/>
              </a:rPr>
              <a:t>el </a:t>
            </a:r>
            <a:r>
              <a:rPr sz="1300" spc="5" dirty="0">
                <a:latin typeface="Arial"/>
                <a:cs typeface="Arial"/>
              </a:rPr>
              <a:t>valor </a:t>
            </a:r>
            <a:r>
              <a:rPr sz="1300" spc="15" dirty="0">
                <a:latin typeface="Arial"/>
                <a:cs typeface="Arial"/>
              </a:rPr>
              <a:t>del </a:t>
            </a:r>
            <a:r>
              <a:rPr sz="1300" spc="30" dirty="0">
                <a:latin typeface="Arial"/>
                <a:cs typeface="Arial"/>
              </a:rPr>
              <a:t>campo</a:t>
            </a:r>
            <a:r>
              <a:rPr sz="1300" spc="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deseado.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$rename </a:t>
            </a:r>
            <a:r>
              <a:rPr sz="1300" spc="-65" dirty="0">
                <a:latin typeface="Arial"/>
                <a:cs typeface="Arial"/>
              </a:rPr>
              <a:t>– </a:t>
            </a:r>
            <a:r>
              <a:rPr sz="1300" spc="10" dirty="0">
                <a:latin typeface="Arial"/>
                <a:cs typeface="Arial"/>
              </a:rPr>
              <a:t>renombrar </a:t>
            </a:r>
            <a:r>
              <a:rPr sz="1300" spc="30" dirty="0">
                <a:latin typeface="Arial"/>
                <a:cs typeface="Arial"/>
              </a:rPr>
              <a:t>campos </a:t>
            </a:r>
            <a:r>
              <a:rPr sz="1300" spc="15" dirty="0">
                <a:latin typeface="Arial"/>
                <a:cs typeface="Arial"/>
              </a:rPr>
              <a:t>del</a:t>
            </a:r>
            <a:r>
              <a:rPr sz="1300" spc="50" dirty="0">
                <a:latin typeface="Arial"/>
                <a:cs typeface="Arial"/>
              </a:rPr>
              <a:t> </a:t>
            </a:r>
            <a:r>
              <a:rPr sz="1300" spc="25" dirty="0">
                <a:latin typeface="Arial"/>
                <a:cs typeface="Arial"/>
              </a:rPr>
              <a:t>documento.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$set </a:t>
            </a:r>
            <a:r>
              <a:rPr sz="1300" spc="-65" dirty="0">
                <a:latin typeface="Arial"/>
                <a:cs typeface="Arial"/>
              </a:rPr>
              <a:t>– </a:t>
            </a:r>
            <a:r>
              <a:rPr sz="1300" spc="15" dirty="0">
                <a:latin typeface="Arial"/>
                <a:cs typeface="Arial"/>
              </a:rPr>
              <a:t>permite </a:t>
            </a:r>
            <a:r>
              <a:rPr sz="1300" spc="5" dirty="0">
                <a:latin typeface="Arial"/>
                <a:cs typeface="Arial"/>
              </a:rPr>
              <a:t>especi</a:t>
            </a:r>
            <a:r>
              <a:rPr sz="1300" spc="5" dirty="0">
                <a:latin typeface="Trebuchet MS"/>
                <a:cs typeface="Trebuchet MS"/>
              </a:rPr>
              <a:t>ﬁ</a:t>
            </a:r>
            <a:r>
              <a:rPr sz="1300" spc="5" dirty="0">
                <a:latin typeface="Arial"/>
                <a:cs typeface="Arial"/>
              </a:rPr>
              <a:t>car </a:t>
            </a:r>
            <a:r>
              <a:rPr sz="1300" spc="15" dirty="0">
                <a:latin typeface="Arial"/>
                <a:cs typeface="Arial"/>
              </a:rPr>
              <a:t>los </a:t>
            </a:r>
            <a:r>
              <a:rPr sz="1300" spc="30" dirty="0">
                <a:latin typeface="Arial"/>
                <a:cs typeface="Arial"/>
              </a:rPr>
              <a:t>campos </a:t>
            </a:r>
            <a:r>
              <a:rPr sz="1300" spc="15" dirty="0">
                <a:latin typeface="Arial"/>
                <a:cs typeface="Arial"/>
              </a:rPr>
              <a:t>que </a:t>
            </a:r>
            <a:r>
              <a:rPr sz="1300" dirty="0">
                <a:latin typeface="Arial"/>
                <a:cs typeface="Arial"/>
              </a:rPr>
              <a:t>van </a:t>
            </a:r>
            <a:r>
              <a:rPr sz="1300" spc="-20" dirty="0">
                <a:latin typeface="Arial"/>
                <a:cs typeface="Arial"/>
              </a:rPr>
              <a:t>a </a:t>
            </a:r>
            <a:r>
              <a:rPr sz="1300" spc="-5" dirty="0">
                <a:latin typeface="Arial"/>
                <a:cs typeface="Arial"/>
              </a:rPr>
              <a:t>ser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modi</a:t>
            </a:r>
            <a:r>
              <a:rPr sz="1300" spc="15" dirty="0">
                <a:latin typeface="Trebuchet MS"/>
                <a:cs typeface="Trebuchet MS"/>
              </a:rPr>
              <a:t>ﬁ</a:t>
            </a:r>
            <a:r>
              <a:rPr sz="1300" spc="15" dirty="0">
                <a:latin typeface="Arial"/>
                <a:cs typeface="Arial"/>
              </a:rPr>
              <a:t>cados.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$unset </a:t>
            </a:r>
            <a:r>
              <a:rPr sz="1300" spc="-65" dirty="0">
                <a:latin typeface="Arial"/>
                <a:cs typeface="Arial"/>
              </a:rPr>
              <a:t>– </a:t>
            </a:r>
            <a:r>
              <a:rPr sz="1300" dirty="0">
                <a:latin typeface="Arial"/>
                <a:cs typeface="Arial"/>
              </a:rPr>
              <a:t>eliminar </a:t>
            </a:r>
            <a:r>
              <a:rPr sz="1300" spc="30" dirty="0">
                <a:latin typeface="Arial"/>
                <a:cs typeface="Arial"/>
              </a:rPr>
              <a:t>campos </a:t>
            </a:r>
            <a:r>
              <a:rPr sz="1300" spc="15" dirty="0">
                <a:latin typeface="Arial"/>
                <a:cs typeface="Arial"/>
              </a:rPr>
              <a:t>del</a:t>
            </a:r>
            <a:r>
              <a:rPr sz="1300" spc="45" dirty="0">
                <a:latin typeface="Arial"/>
                <a:cs typeface="Arial"/>
              </a:rPr>
              <a:t> </a:t>
            </a:r>
            <a:r>
              <a:rPr sz="1300" spc="25" dirty="0">
                <a:latin typeface="Arial"/>
                <a:cs typeface="Arial"/>
              </a:rPr>
              <a:t>documento.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616" y="788086"/>
            <a:ext cx="546925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Operaciones </a:t>
            </a:r>
            <a:r>
              <a:rPr spc="190" dirty="0"/>
              <a:t>-</a:t>
            </a:r>
            <a:r>
              <a:rPr spc="-20" dirty="0"/>
              <a:t> </a:t>
            </a:r>
            <a:r>
              <a:rPr spc="15" dirty="0"/>
              <a:t>Actualización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0838" y="1680236"/>
            <a:ext cx="8052434" cy="4549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Operadores 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spc="-7" baseline="1501" dirty="0">
                <a:latin typeface="Arial"/>
                <a:cs typeface="Arial"/>
              </a:rPr>
              <a:t> </a:t>
            </a:r>
            <a:r>
              <a:rPr sz="2775" spc="-15" baseline="1501" dirty="0">
                <a:latin typeface="Arial"/>
                <a:cs typeface="Arial"/>
              </a:rPr>
              <a:t>Arrays: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  <a:spcBef>
                <a:spcPts val="5"/>
              </a:spcBef>
            </a:pPr>
            <a:r>
              <a:rPr sz="1300" spc="35" dirty="0">
                <a:latin typeface="Arial"/>
                <a:cs typeface="Arial"/>
              </a:rPr>
              <a:t>$pop </a:t>
            </a:r>
            <a:r>
              <a:rPr sz="1300" spc="-65" dirty="0">
                <a:latin typeface="Arial"/>
                <a:cs typeface="Arial"/>
              </a:rPr>
              <a:t>– </a:t>
            </a:r>
            <a:r>
              <a:rPr sz="1300" dirty="0">
                <a:latin typeface="Arial"/>
                <a:cs typeface="Arial"/>
              </a:rPr>
              <a:t>elimina </a:t>
            </a:r>
            <a:r>
              <a:rPr sz="1300" spc="-10" dirty="0">
                <a:latin typeface="Arial"/>
                <a:cs typeface="Arial"/>
              </a:rPr>
              <a:t>el </a:t>
            </a:r>
            <a:r>
              <a:rPr sz="1300" spc="15" dirty="0">
                <a:latin typeface="Arial"/>
                <a:cs typeface="Arial"/>
              </a:rPr>
              <a:t>primer </a:t>
            </a:r>
            <a:r>
              <a:rPr sz="1300" spc="30" dirty="0">
                <a:latin typeface="Arial"/>
                <a:cs typeface="Arial"/>
              </a:rPr>
              <a:t>o </a:t>
            </a:r>
            <a:r>
              <a:rPr sz="1300" spc="20" dirty="0">
                <a:latin typeface="Arial"/>
                <a:cs typeface="Arial"/>
              </a:rPr>
              <a:t>último </a:t>
            </a:r>
            <a:r>
              <a:rPr sz="1300" spc="5" dirty="0">
                <a:latin typeface="Arial"/>
                <a:cs typeface="Arial"/>
              </a:rPr>
              <a:t>valor </a:t>
            </a:r>
            <a:r>
              <a:rPr sz="1300" spc="20" dirty="0">
                <a:latin typeface="Arial"/>
                <a:cs typeface="Arial"/>
              </a:rPr>
              <a:t>de </a:t>
            </a:r>
            <a:r>
              <a:rPr sz="1300" spc="5" dirty="0">
                <a:latin typeface="Arial"/>
                <a:cs typeface="Arial"/>
              </a:rPr>
              <a:t>un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array.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$pull </a:t>
            </a:r>
            <a:r>
              <a:rPr sz="1300" spc="-65" dirty="0">
                <a:latin typeface="Arial"/>
                <a:cs typeface="Arial"/>
              </a:rPr>
              <a:t>– </a:t>
            </a:r>
            <a:r>
              <a:rPr sz="1300" dirty="0">
                <a:latin typeface="Arial"/>
                <a:cs typeface="Arial"/>
              </a:rPr>
              <a:t>elimina </a:t>
            </a:r>
            <a:r>
              <a:rPr sz="1300" spc="15" dirty="0">
                <a:latin typeface="Arial"/>
                <a:cs typeface="Arial"/>
              </a:rPr>
              <a:t>los </a:t>
            </a:r>
            <a:r>
              <a:rPr sz="1300" dirty="0">
                <a:latin typeface="Arial"/>
                <a:cs typeface="Arial"/>
              </a:rPr>
              <a:t>valores </a:t>
            </a:r>
            <a:r>
              <a:rPr sz="1300" spc="20" dirty="0">
                <a:latin typeface="Arial"/>
                <a:cs typeface="Arial"/>
              </a:rPr>
              <a:t>de </a:t>
            </a:r>
            <a:r>
              <a:rPr sz="1300" spc="5" dirty="0">
                <a:latin typeface="Arial"/>
                <a:cs typeface="Arial"/>
              </a:rPr>
              <a:t>un </a:t>
            </a:r>
            <a:r>
              <a:rPr sz="1300" spc="-5" dirty="0">
                <a:latin typeface="Arial"/>
                <a:cs typeface="Arial"/>
              </a:rPr>
              <a:t>array </a:t>
            </a:r>
            <a:r>
              <a:rPr sz="1300" spc="15" dirty="0">
                <a:latin typeface="Arial"/>
                <a:cs typeface="Arial"/>
              </a:rPr>
              <a:t>que </a:t>
            </a:r>
            <a:r>
              <a:rPr sz="1300" spc="20" dirty="0">
                <a:latin typeface="Arial"/>
                <a:cs typeface="Arial"/>
              </a:rPr>
              <a:t>cumplan </a:t>
            </a:r>
            <a:r>
              <a:rPr sz="1300" spc="30" dirty="0">
                <a:latin typeface="Arial"/>
                <a:cs typeface="Arial"/>
              </a:rPr>
              <a:t>con </a:t>
            </a:r>
            <a:r>
              <a:rPr sz="1300" spc="-10" dirty="0">
                <a:latin typeface="Arial"/>
                <a:cs typeface="Arial"/>
              </a:rPr>
              <a:t>el </a:t>
            </a:r>
            <a:r>
              <a:rPr sz="1300" spc="-5" dirty="0">
                <a:latin typeface="Trebuchet MS"/>
                <a:cs typeface="Trebuchet MS"/>
              </a:rPr>
              <a:t>ﬁ</a:t>
            </a:r>
            <a:r>
              <a:rPr sz="1300" spc="-5" dirty="0">
                <a:latin typeface="Arial"/>
                <a:cs typeface="Arial"/>
              </a:rPr>
              <a:t>ltro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20" dirty="0">
                <a:latin typeface="Arial"/>
                <a:cs typeface="Arial"/>
              </a:rPr>
              <a:t>indicado.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$pullAll </a:t>
            </a:r>
            <a:r>
              <a:rPr sz="1300" spc="-65" dirty="0">
                <a:latin typeface="Arial"/>
                <a:cs typeface="Arial"/>
              </a:rPr>
              <a:t>– </a:t>
            </a:r>
            <a:r>
              <a:rPr sz="1300" dirty="0">
                <a:latin typeface="Arial"/>
                <a:cs typeface="Arial"/>
              </a:rPr>
              <a:t>elimina </a:t>
            </a:r>
            <a:r>
              <a:rPr sz="1300" spc="15" dirty="0">
                <a:latin typeface="Arial"/>
                <a:cs typeface="Arial"/>
              </a:rPr>
              <a:t>los </a:t>
            </a:r>
            <a:r>
              <a:rPr sz="1300" dirty="0">
                <a:latin typeface="Arial"/>
                <a:cs typeface="Arial"/>
              </a:rPr>
              <a:t>valores </a:t>
            </a:r>
            <a:r>
              <a:rPr sz="1300" spc="10" dirty="0">
                <a:latin typeface="Arial"/>
                <a:cs typeface="Arial"/>
              </a:rPr>
              <a:t>especi</a:t>
            </a:r>
            <a:r>
              <a:rPr sz="1300" spc="10" dirty="0">
                <a:latin typeface="Trebuchet MS"/>
                <a:cs typeface="Trebuchet MS"/>
              </a:rPr>
              <a:t>ﬁ</a:t>
            </a:r>
            <a:r>
              <a:rPr sz="1300" spc="10" dirty="0">
                <a:latin typeface="Arial"/>
                <a:cs typeface="Arial"/>
              </a:rPr>
              <a:t>cados </a:t>
            </a:r>
            <a:r>
              <a:rPr sz="1300" spc="20" dirty="0">
                <a:latin typeface="Arial"/>
                <a:cs typeface="Arial"/>
              </a:rPr>
              <a:t>de </a:t>
            </a:r>
            <a:r>
              <a:rPr sz="1300" spc="5" dirty="0">
                <a:latin typeface="Arial"/>
                <a:cs typeface="Arial"/>
              </a:rPr>
              <a:t>un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array.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$push </a:t>
            </a:r>
            <a:r>
              <a:rPr sz="1300" spc="-65" dirty="0">
                <a:latin typeface="Arial"/>
                <a:cs typeface="Arial"/>
              </a:rPr>
              <a:t>– </a:t>
            </a:r>
            <a:r>
              <a:rPr sz="1300" spc="-5" dirty="0">
                <a:latin typeface="Arial"/>
                <a:cs typeface="Arial"/>
              </a:rPr>
              <a:t>agrega </a:t>
            </a:r>
            <a:r>
              <a:rPr sz="1300" spc="5" dirty="0">
                <a:latin typeface="Arial"/>
                <a:cs typeface="Arial"/>
              </a:rPr>
              <a:t>un </a:t>
            </a:r>
            <a:r>
              <a:rPr sz="1300" spc="10" dirty="0">
                <a:latin typeface="Arial"/>
                <a:cs typeface="Arial"/>
              </a:rPr>
              <a:t>elemento </a:t>
            </a:r>
            <a:r>
              <a:rPr sz="1300" spc="-20" dirty="0">
                <a:latin typeface="Arial"/>
                <a:cs typeface="Arial"/>
              </a:rPr>
              <a:t>a </a:t>
            </a:r>
            <a:r>
              <a:rPr sz="1300" spc="5" dirty="0">
                <a:latin typeface="Arial"/>
                <a:cs typeface="Arial"/>
              </a:rPr>
              <a:t>un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array.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$addToSet </a:t>
            </a:r>
            <a:r>
              <a:rPr sz="1300" spc="-65" dirty="0">
                <a:latin typeface="Arial"/>
                <a:cs typeface="Arial"/>
              </a:rPr>
              <a:t>– </a:t>
            </a:r>
            <a:r>
              <a:rPr sz="1300" spc="-5" dirty="0">
                <a:latin typeface="Arial"/>
                <a:cs typeface="Arial"/>
              </a:rPr>
              <a:t>agrega </a:t>
            </a:r>
            <a:r>
              <a:rPr sz="1300" spc="10" dirty="0">
                <a:latin typeface="Arial"/>
                <a:cs typeface="Arial"/>
              </a:rPr>
              <a:t>elementos </a:t>
            </a:r>
            <a:r>
              <a:rPr sz="1300" spc="-20" dirty="0">
                <a:latin typeface="Arial"/>
                <a:cs typeface="Arial"/>
              </a:rPr>
              <a:t>a </a:t>
            </a:r>
            <a:r>
              <a:rPr sz="1300" spc="5" dirty="0">
                <a:latin typeface="Arial"/>
                <a:cs typeface="Arial"/>
              </a:rPr>
              <a:t>un </a:t>
            </a:r>
            <a:r>
              <a:rPr sz="1300" spc="-5" dirty="0">
                <a:latin typeface="Arial"/>
                <a:cs typeface="Arial"/>
              </a:rPr>
              <a:t>array </a:t>
            </a:r>
            <a:r>
              <a:rPr sz="1300" spc="15" dirty="0">
                <a:latin typeface="Arial"/>
                <a:cs typeface="Arial"/>
              </a:rPr>
              <a:t>solo </a:t>
            </a:r>
            <a:r>
              <a:rPr sz="1300" spc="-35" dirty="0">
                <a:latin typeface="Arial"/>
                <a:cs typeface="Arial"/>
              </a:rPr>
              <a:t>sí </a:t>
            </a:r>
            <a:r>
              <a:rPr sz="1300" spc="15" dirty="0">
                <a:latin typeface="Arial"/>
                <a:cs typeface="Arial"/>
              </a:rPr>
              <a:t>estos </a:t>
            </a:r>
            <a:r>
              <a:rPr sz="1300" spc="20" dirty="0">
                <a:latin typeface="Arial"/>
                <a:cs typeface="Arial"/>
              </a:rPr>
              <a:t>no </a:t>
            </a:r>
            <a:r>
              <a:rPr sz="1300" spc="10" dirty="0">
                <a:latin typeface="Arial"/>
                <a:cs typeface="Arial"/>
              </a:rPr>
              <a:t>existen</a:t>
            </a:r>
            <a:r>
              <a:rPr sz="1300" spc="1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ya.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287655" marR="5080">
              <a:lnSpc>
                <a:spcPts val="1550"/>
              </a:lnSpc>
            </a:pPr>
            <a:r>
              <a:rPr sz="1300" spc="5" dirty="0">
                <a:latin typeface="Arial"/>
                <a:cs typeface="Arial"/>
              </a:rPr>
              <a:t>$each </a:t>
            </a:r>
            <a:r>
              <a:rPr sz="1300" spc="-65" dirty="0">
                <a:latin typeface="Arial"/>
                <a:cs typeface="Arial"/>
              </a:rPr>
              <a:t>– </a:t>
            </a:r>
            <a:r>
              <a:rPr sz="1300" spc="15" dirty="0">
                <a:latin typeface="Arial"/>
                <a:cs typeface="Arial"/>
              </a:rPr>
              <a:t>usado </a:t>
            </a:r>
            <a:r>
              <a:rPr sz="1300" spc="-5" dirty="0">
                <a:latin typeface="Arial"/>
                <a:cs typeface="Arial"/>
              </a:rPr>
              <a:t>en </a:t>
            </a:r>
            <a:r>
              <a:rPr sz="1300" spc="25" dirty="0">
                <a:latin typeface="Arial"/>
                <a:cs typeface="Arial"/>
              </a:rPr>
              <a:t>conjunto </a:t>
            </a:r>
            <a:r>
              <a:rPr sz="1300" spc="30" dirty="0">
                <a:latin typeface="Arial"/>
                <a:cs typeface="Arial"/>
              </a:rPr>
              <a:t>con </a:t>
            </a:r>
            <a:r>
              <a:rPr sz="1300" spc="-5" dirty="0">
                <a:latin typeface="Arial"/>
                <a:cs typeface="Arial"/>
              </a:rPr>
              <a:t>$addToSet </a:t>
            </a:r>
            <a:r>
              <a:rPr sz="1300" spc="30" dirty="0">
                <a:latin typeface="Arial"/>
                <a:cs typeface="Arial"/>
              </a:rPr>
              <a:t>o </a:t>
            </a:r>
            <a:r>
              <a:rPr sz="1300" spc="15" dirty="0">
                <a:latin typeface="Arial"/>
                <a:cs typeface="Arial"/>
              </a:rPr>
              <a:t>$push </a:t>
            </a:r>
            <a:r>
              <a:rPr sz="1300" spc="5" dirty="0">
                <a:latin typeface="Arial"/>
                <a:cs typeface="Arial"/>
              </a:rPr>
              <a:t>para </a:t>
            </a:r>
            <a:r>
              <a:rPr sz="1300" spc="15" dirty="0">
                <a:latin typeface="Arial"/>
                <a:cs typeface="Arial"/>
              </a:rPr>
              <a:t>indicar </a:t>
            </a:r>
            <a:r>
              <a:rPr sz="1300" spc="5" dirty="0">
                <a:latin typeface="Arial"/>
                <a:cs typeface="Arial"/>
              </a:rPr>
              <a:t>varios </a:t>
            </a:r>
            <a:r>
              <a:rPr sz="1300" spc="10" dirty="0">
                <a:latin typeface="Arial"/>
                <a:cs typeface="Arial"/>
              </a:rPr>
              <a:t>elementos </a:t>
            </a:r>
            <a:r>
              <a:rPr sz="1300" spc="15" dirty="0">
                <a:latin typeface="Arial"/>
                <a:cs typeface="Arial"/>
              </a:rPr>
              <a:t>que </a:t>
            </a:r>
            <a:r>
              <a:rPr sz="1300" spc="10" dirty="0">
                <a:latin typeface="Arial"/>
                <a:cs typeface="Arial"/>
              </a:rPr>
              <a:t>deseamos  </a:t>
            </a:r>
            <a:r>
              <a:rPr sz="1300" dirty="0">
                <a:latin typeface="Arial"/>
                <a:cs typeface="Arial"/>
              </a:rPr>
              <a:t>agregar </a:t>
            </a:r>
            <a:r>
              <a:rPr sz="1300" spc="-10" dirty="0">
                <a:latin typeface="Arial"/>
                <a:cs typeface="Arial"/>
              </a:rPr>
              <a:t>al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array.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urier New"/>
                <a:cs typeface="Courier New"/>
              </a:rPr>
              <a:t>db.personas.update(</a:t>
            </a:r>
            <a:endParaRPr sz="1400">
              <a:latin typeface="Courier New"/>
              <a:cs typeface="Courier New"/>
            </a:endParaRPr>
          </a:p>
          <a:p>
            <a:pPr marL="708025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nombre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'Mario'</a:t>
            </a:r>
            <a:r>
              <a:rPr sz="1400" spc="-5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},</a:t>
            </a:r>
            <a:endParaRPr sz="1400">
              <a:latin typeface="Courier New"/>
              <a:cs typeface="Courier New"/>
            </a:endParaRPr>
          </a:p>
          <a:p>
            <a:pPr marL="70802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13284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$set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edad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25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70802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8257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510" y="788086"/>
            <a:ext cx="44672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Operaciones </a:t>
            </a:r>
            <a:r>
              <a:rPr spc="190" dirty="0"/>
              <a:t>-</a:t>
            </a:r>
            <a:r>
              <a:rPr spc="-25" dirty="0"/>
              <a:t> </a:t>
            </a:r>
            <a:r>
              <a:rPr spc="35" dirty="0"/>
              <a:t>Borrado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214" rIns="0" bIns="0" rtlCol="0">
            <a:spAutoFit/>
          </a:bodyPr>
          <a:lstStyle/>
          <a:p>
            <a:pPr marL="336550" indent="-247650">
              <a:lnSpc>
                <a:spcPts val="2220"/>
              </a:lnSpc>
              <a:spcBef>
                <a:spcPts val="110"/>
              </a:spcBef>
              <a:buFont typeface="Verdana"/>
              <a:buChar char="•"/>
              <a:tabLst>
                <a:tab pos="337185" algn="l"/>
              </a:tabLst>
            </a:pPr>
            <a:r>
              <a:rPr sz="2775" spc="-37" baseline="1501" dirty="0"/>
              <a:t>Para </a:t>
            </a:r>
            <a:r>
              <a:rPr sz="2775" spc="22" baseline="1501" dirty="0"/>
              <a:t>borrar </a:t>
            </a:r>
            <a:r>
              <a:rPr sz="2775" baseline="1501" dirty="0"/>
              <a:t>un </a:t>
            </a:r>
            <a:r>
              <a:rPr sz="2775" spc="7" baseline="1501" dirty="0"/>
              <a:t>registro </a:t>
            </a:r>
            <a:r>
              <a:rPr sz="2775" spc="15" baseline="1501" dirty="0"/>
              <a:t>empleamos </a:t>
            </a:r>
            <a:r>
              <a:rPr sz="2775" spc="-22" baseline="1501" dirty="0"/>
              <a:t>el </a:t>
            </a:r>
            <a:r>
              <a:rPr sz="2775" spc="52" baseline="1501" dirty="0"/>
              <a:t>método </a:t>
            </a:r>
            <a:r>
              <a:rPr sz="2775" spc="-7" baseline="1501" dirty="0"/>
              <a:t>remove </a:t>
            </a:r>
            <a:r>
              <a:rPr sz="2775" spc="-22" baseline="1501" dirty="0"/>
              <a:t>el </a:t>
            </a:r>
            <a:r>
              <a:rPr sz="2775" spc="15" baseline="1501" dirty="0"/>
              <a:t>cual</a:t>
            </a:r>
            <a:r>
              <a:rPr sz="2775" spc="225" baseline="1501" dirty="0"/>
              <a:t> </a:t>
            </a:r>
            <a:r>
              <a:rPr sz="2775" spc="30" baseline="1501" dirty="0"/>
              <a:t>admite</a:t>
            </a:r>
            <a:endParaRPr sz="2775" baseline="1501"/>
          </a:p>
          <a:p>
            <a:pPr marL="336550">
              <a:lnSpc>
                <a:spcPts val="2220"/>
              </a:lnSpc>
            </a:pPr>
            <a:r>
              <a:rPr spc="-5" dirty="0">
                <a:latin typeface="Trebuchet MS"/>
                <a:cs typeface="Trebuchet MS"/>
              </a:rPr>
              <a:t>ﬁ</a:t>
            </a:r>
            <a:r>
              <a:rPr spc="-5" dirty="0"/>
              <a:t>ltros </a:t>
            </a:r>
            <a:r>
              <a:rPr spc="45" dirty="0"/>
              <a:t>como </a:t>
            </a:r>
            <a:r>
              <a:rPr dirty="0"/>
              <a:t>si </a:t>
            </a:r>
            <a:r>
              <a:rPr spc="-15" dirty="0"/>
              <a:t>se </a:t>
            </a:r>
            <a:r>
              <a:rPr spc="5" dirty="0"/>
              <a:t>tratara </a:t>
            </a:r>
            <a:r>
              <a:rPr spc="20" dirty="0"/>
              <a:t>de </a:t>
            </a:r>
            <a:r>
              <a:rPr spc="-10" dirty="0"/>
              <a:t>una</a:t>
            </a:r>
            <a:r>
              <a:rPr spc="-50" dirty="0"/>
              <a:t> </a:t>
            </a:r>
            <a:r>
              <a:rPr spc="15" dirty="0"/>
              <a:t>consulta.</a:t>
            </a:r>
          </a:p>
          <a:p>
            <a:pPr marL="76835">
              <a:lnSpc>
                <a:spcPct val="100000"/>
              </a:lnSpc>
            </a:pPr>
            <a:endParaRPr sz="2000"/>
          </a:p>
          <a:p>
            <a:pPr marL="336550" marR="5080" indent="-24765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37185" algn="l"/>
              </a:tabLst>
            </a:pPr>
            <a:r>
              <a:rPr sz="2775" spc="-22" baseline="1501" dirty="0"/>
              <a:t>Si </a:t>
            </a:r>
            <a:r>
              <a:rPr sz="2775" spc="30" baseline="1501" dirty="0"/>
              <a:t>no </a:t>
            </a:r>
            <a:r>
              <a:rPr sz="2775" spc="7" baseline="1501" dirty="0"/>
              <a:t>especi</a:t>
            </a:r>
            <a:r>
              <a:rPr sz="2775" spc="7" baseline="1501" dirty="0">
                <a:latin typeface="Trebuchet MS"/>
                <a:cs typeface="Trebuchet MS"/>
              </a:rPr>
              <a:t>ﬁ</a:t>
            </a:r>
            <a:r>
              <a:rPr sz="2775" spc="7" baseline="1501" dirty="0"/>
              <a:t>camos </a:t>
            </a:r>
            <a:r>
              <a:rPr sz="2775" baseline="1501" dirty="0"/>
              <a:t>ninguna </a:t>
            </a:r>
            <a:r>
              <a:rPr sz="2775" spc="44" baseline="1501" dirty="0"/>
              <a:t>condición </a:t>
            </a:r>
            <a:r>
              <a:rPr sz="2775" spc="7" baseline="1501" dirty="0"/>
              <a:t>borrará </a:t>
            </a:r>
            <a:r>
              <a:rPr sz="2775" spc="67" baseline="1501" dirty="0"/>
              <a:t>todos </a:t>
            </a:r>
            <a:r>
              <a:rPr sz="2775" spc="22" baseline="1501" dirty="0"/>
              <a:t>los </a:t>
            </a:r>
            <a:r>
              <a:rPr sz="2775" spc="44" baseline="1501" dirty="0"/>
              <a:t>documentos </a:t>
            </a:r>
            <a:r>
              <a:rPr sz="2775" spc="30" baseline="1501" dirty="0"/>
              <a:t>de  </a:t>
            </a:r>
            <a:r>
              <a:rPr sz="1850" spc="-15" dirty="0"/>
              <a:t>la</a:t>
            </a:r>
            <a:r>
              <a:rPr sz="1850" spc="-5" dirty="0"/>
              <a:t> </a:t>
            </a:r>
            <a:r>
              <a:rPr sz="1850" spc="25" dirty="0"/>
              <a:t>colección.</a:t>
            </a:r>
            <a:endParaRPr sz="1850">
              <a:latin typeface="Trebuchet MS"/>
              <a:cs typeface="Trebuchet MS"/>
            </a:endParaRPr>
          </a:p>
          <a:p>
            <a:pPr marL="76835"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2600"/>
          </a:p>
          <a:p>
            <a:pPr marL="422909">
              <a:lnSpc>
                <a:spcPct val="100000"/>
              </a:lnSpc>
            </a:pP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&gt; </a:t>
            </a:r>
            <a:r>
              <a:rPr sz="1400" spc="-10" dirty="0">
                <a:latin typeface="Courier New"/>
                <a:cs typeface="Courier New"/>
              </a:rPr>
              <a:t>db.personas.remove({ nombre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'Mario'</a:t>
            </a:r>
            <a:r>
              <a:rPr sz="140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 marL="444500" lvl="1" indent="-247650">
              <a:lnSpc>
                <a:spcPct val="100000"/>
              </a:lnSpc>
              <a:spcBef>
                <a:spcPts val="1245"/>
              </a:spcBef>
              <a:buFont typeface="Verdana"/>
              <a:buChar char="•"/>
              <a:tabLst>
                <a:tab pos="445134" algn="l"/>
              </a:tabLst>
            </a:pPr>
            <a:r>
              <a:rPr sz="2775" spc="-37" baseline="1501" dirty="0">
                <a:latin typeface="Arial"/>
                <a:cs typeface="Arial"/>
              </a:rPr>
              <a:t>Para </a:t>
            </a:r>
            <a:r>
              <a:rPr sz="2775" spc="15" baseline="1501" dirty="0">
                <a:latin typeface="Arial"/>
                <a:cs typeface="Arial"/>
              </a:rPr>
              <a:t>deshacernos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44" baseline="1501" dirty="0">
                <a:latin typeface="Arial"/>
                <a:cs typeface="Arial"/>
              </a:rPr>
              <a:t>colección </a:t>
            </a:r>
            <a:r>
              <a:rPr sz="2775" spc="15" baseline="1501" dirty="0">
                <a:latin typeface="Arial"/>
                <a:cs typeface="Arial"/>
              </a:rPr>
              <a:t>empleamos</a:t>
            </a:r>
            <a:r>
              <a:rPr sz="2775" spc="-37" baseline="1501" dirty="0">
                <a:latin typeface="Arial"/>
                <a:cs typeface="Arial"/>
              </a:rPr>
              <a:t> </a:t>
            </a:r>
            <a:r>
              <a:rPr sz="2775" spc="44" baseline="1501" dirty="0">
                <a:latin typeface="Arial"/>
                <a:cs typeface="Arial"/>
              </a:rPr>
              <a:t>drop: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5014" y="4927709"/>
            <a:ext cx="22574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790" indent="-212725">
              <a:lnSpc>
                <a:spcPct val="100000"/>
              </a:lnSpc>
              <a:spcBef>
                <a:spcPts val="95"/>
              </a:spcBef>
              <a:buClr>
                <a:srgbClr val="787878"/>
              </a:buClr>
              <a:buChar char="&gt;"/>
              <a:tabLst>
                <a:tab pos="225425" algn="l"/>
              </a:tabLst>
            </a:pPr>
            <a:r>
              <a:rPr sz="1400" spc="-10" dirty="0">
                <a:latin typeface="Courier New"/>
                <a:cs typeface="Courier New"/>
              </a:rPr>
              <a:t>db.personas.drop();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6691" y="1720781"/>
            <a:ext cx="8052434" cy="2016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75" baseline="1501" dirty="0">
                <a:latin typeface="Arial"/>
                <a:cs typeface="Arial"/>
              </a:rPr>
              <a:t>Es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7" baseline="1501" dirty="0">
                <a:latin typeface="Arial"/>
                <a:cs typeface="Arial"/>
              </a:rPr>
              <a:t>ODM </a:t>
            </a:r>
            <a:r>
              <a:rPr sz="2775" baseline="1501" dirty="0">
                <a:latin typeface="Arial"/>
                <a:cs typeface="Arial"/>
              </a:rPr>
              <a:t>(Object </a:t>
            </a:r>
            <a:r>
              <a:rPr sz="2775" spc="30" baseline="1501" dirty="0">
                <a:latin typeface="Arial"/>
                <a:cs typeface="Arial"/>
              </a:rPr>
              <a:t>data </a:t>
            </a:r>
            <a:r>
              <a:rPr sz="2775" baseline="1501" dirty="0">
                <a:latin typeface="Arial"/>
                <a:cs typeface="Arial"/>
              </a:rPr>
              <a:t>modeling)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44" baseline="1501" dirty="0">
                <a:latin typeface="Arial"/>
                <a:cs typeface="Arial"/>
              </a:rPr>
              <a:t>MongoDB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15" baseline="1501" dirty="0">
                <a:latin typeface="Arial"/>
                <a:cs typeface="Arial"/>
              </a:rPr>
              <a:t>Node.js. </a:t>
            </a:r>
            <a:r>
              <a:rPr sz="2775" baseline="1501" dirty="0">
                <a:latin typeface="Arial"/>
                <a:cs typeface="Arial"/>
              </a:rPr>
              <a:t>Por </a:t>
            </a:r>
            <a:r>
              <a:rPr sz="2775" spc="44" baseline="1501" dirty="0">
                <a:latin typeface="Arial"/>
                <a:cs typeface="Arial"/>
              </a:rPr>
              <a:t>tanto  </a:t>
            </a:r>
            <a:r>
              <a:rPr sz="1850" spc="25" dirty="0">
                <a:latin typeface="Arial"/>
                <a:cs typeface="Arial"/>
              </a:rPr>
              <a:t>Mongoose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spc="-5" dirty="0">
                <a:latin typeface="Arial"/>
                <a:cs typeface="Arial"/>
              </a:rPr>
              <a:t>encarga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15" dirty="0">
                <a:latin typeface="Arial"/>
                <a:cs typeface="Arial"/>
              </a:rPr>
              <a:t>convertir los </a:t>
            </a:r>
            <a:r>
              <a:rPr sz="1850" spc="30" dirty="0">
                <a:latin typeface="Arial"/>
                <a:cs typeface="Arial"/>
              </a:rPr>
              <a:t>datos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5" dirty="0">
                <a:latin typeface="Arial"/>
                <a:cs typeface="Arial"/>
              </a:rPr>
              <a:t>DB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25" dirty="0">
                <a:latin typeface="Arial"/>
                <a:cs typeface="Arial"/>
              </a:rPr>
              <a:t>objetos  </a:t>
            </a:r>
            <a:r>
              <a:rPr sz="1850" spc="20" dirty="0">
                <a:latin typeface="Arial"/>
                <a:cs typeface="Arial"/>
              </a:rPr>
              <a:t>Javascript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30" dirty="0">
                <a:latin typeface="Arial"/>
                <a:cs typeface="Arial"/>
              </a:rPr>
              <a:t>podemos </a:t>
            </a:r>
            <a:r>
              <a:rPr sz="1850" spc="5" dirty="0">
                <a:latin typeface="Arial"/>
                <a:cs typeface="Arial"/>
              </a:rPr>
              <a:t>manipular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dirty="0">
                <a:latin typeface="Arial"/>
                <a:cs typeface="Arial"/>
              </a:rPr>
              <a:t>nuestra</a:t>
            </a:r>
            <a:r>
              <a:rPr sz="1850" spc="-4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aplicación.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Permite </a:t>
            </a:r>
            <a:r>
              <a:rPr sz="2775" spc="-15" baseline="1501" dirty="0">
                <a:latin typeface="Arial"/>
                <a:cs typeface="Arial"/>
              </a:rPr>
              <a:t>de</a:t>
            </a:r>
            <a:r>
              <a:rPr sz="2775" spc="-15" baseline="1501" dirty="0">
                <a:latin typeface="Trebuchet MS"/>
                <a:cs typeface="Trebuchet MS"/>
              </a:rPr>
              <a:t>ﬁ</a:t>
            </a:r>
            <a:r>
              <a:rPr sz="2775" spc="-15" baseline="1501" dirty="0">
                <a:latin typeface="Arial"/>
                <a:cs typeface="Arial"/>
              </a:rPr>
              <a:t>nir </a:t>
            </a:r>
            <a:r>
              <a:rPr sz="2775" spc="7" baseline="1501" dirty="0">
                <a:latin typeface="Arial"/>
                <a:cs typeface="Arial"/>
              </a:rPr>
              <a:t>nuestros </a:t>
            </a:r>
            <a:r>
              <a:rPr sz="2775" spc="44" baseline="1501" dirty="0">
                <a:latin typeface="Arial"/>
                <a:cs typeface="Arial"/>
              </a:rPr>
              <a:t>datos </a:t>
            </a:r>
            <a:r>
              <a:rPr sz="2775" spc="15" baseline="1501" dirty="0">
                <a:latin typeface="Arial"/>
                <a:cs typeface="Arial"/>
              </a:rPr>
              <a:t>mediante </a:t>
            </a:r>
            <a:r>
              <a:rPr sz="2775" spc="7" baseline="1501" dirty="0">
                <a:latin typeface="Arial"/>
                <a:cs typeface="Arial"/>
              </a:rPr>
              <a:t>esquemas </a:t>
            </a:r>
            <a:r>
              <a:rPr sz="2775" spc="-52" baseline="1501" dirty="0">
                <a:latin typeface="Arial"/>
                <a:cs typeface="Arial"/>
              </a:rPr>
              <a:t>e </a:t>
            </a:r>
            <a:r>
              <a:rPr sz="2775" spc="7" baseline="1501" dirty="0">
                <a:latin typeface="Arial"/>
                <a:cs typeface="Arial"/>
              </a:rPr>
              <a:t>incluye </a:t>
            </a:r>
            <a:r>
              <a:rPr sz="2775" spc="15" baseline="1501" dirty="0">
                <a:latin typeface="Arial"/>
                <a:cs typeface="Arial"/>
              </a:rPr>
              <a:t>ciertas  </a:t>
            </a:r>
            <a:r>
              <a:rPr sz="1850" spc="15" dirty="0">
                <a:latin typeface="Arial"/>
                <a:cs typeface="Arial"/>
              </a:rPr>
              <a:t>funcionalidades que nos </a:t>
            </a:r>
            <a:r>
              <a:rPr sz="1850" spc="5" dirty="0">
                <a:latin typeface="Arial"/>
                <a:cs typeface="Arial"/>
              </a:rPr>
              <a:t>facilitarán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15" dirty="0">
                <a:latin typeface="Arial"/>
                <a:cs typeface="Arial"/>
              </a:rPr>
              <a:t>trabajo: </a:t>
            </a:r>
            <a:r>
              <a:rPr sz="1850" spc="10" dirty="0">
                <a:latin typeface="Arial"/>
                <a:cs typeface="Arial"/>
              </a:rPr>
              <a:t>conversión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30" dirty="0">
                <a:latin typeface="Arial"/>
                <a:cs typeface="Arial"/>
              </a:rPr>
              <a:t>tipos,  </a:t>
            </a:r>
            <a:r>
              <a:rPr sz="1850" spc="10" dirty="0">
                <a:latin typeface="Arial"/>
                <a:cs typeface="Arial"/>
              </a:rPr>
              <a:t>validación, </a:t>
            </a:r>
            <a:r>
              <a:rPr sz="1850" spc="30" dirty="0">
                <a:latin typeface="Arial"/>
                <a:cs typeface="Arial"/>
              </a:rPr>
              <a:t>construcción </a:t>
            </a:r>
            <a:r>
              <a:rPr sz="1850" spc="20" dirty="0">
                <a:latin typeface="Arial"/>
                <a:cs typeface="Arial"/>
              </a:rPr>
              <a:t>de</a:t>
            </a:r>
            <a:r>
              <a:rPr sz="1850" spc="-4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querys…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2052" y="788086"/>
            <a:ext cx="208661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Mongoose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5312" y="4494029"/>
            <a:ext cx="275272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Courier New"/>
                <a:cs typeface="Courier New"/>
              </a:rPr>
              <a:t>$ </a:t>
            </a:r>
            <a:r>
              <a:rPr sz="1600" spc="10" dirty="0">
                <a:latin typeface="Courier New"/>
                <a:cs typeface="Courier New"/>
              </a:rPr>
              <a:t>npm install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mongoose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798" y="788086"/>
            <a:ext cx="3770629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De</a:t>
            </a:r>
            <a:r>
              <a:rPr spc="-55" dirty="0">
                <a:latin typeface="Trebuchet MS"/>
                <a:cs typeface="Trebuchet MS"/>
              </a:rPr>
              <a:t>ﬁ</a:t>
            </a:r>
            <a:r>
              <a:rPr spc="-55" dirty="0"/>
              <a:t>nir </a:t>
            </a:r>
            <a:r>
              <a:rPr dirty="0"/>
              <a:t>un</a:t>
            </a:r>
            <a:r>
              <a:rPr spc="15" dirty="0"/>
              <a:t> </a:t>
            </a:r>
            <a:r>
              <a:rPr dirty="0"/>
              <a:t>esquema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6691" y="1720781"/>
            <a:ext cx="8052434" cy="2082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75" baseline="1501" dirty="0">
                <a:latin typeface="Arial"/>
                <a:cs typeface="Arial"/>
              </a:rPr>
              <a:t>En </a:t>
            </a:r>
            <a:r>
              <a:rPr sz="2775" spc="30" baseline="1501" dirty="0">
                <a:latin typeface="Arial"/>
                <a:cs typeface="Arial"/>
              </a:rPr>
              <a:t>Mongoose, </a:t>
            </a:r>
            <a:r>
              <a:rPr sz="2775" spc="82" baseline="1501" dirty="0">
                <a:latin typeface="Arial"/>
                <a:cs typeface="Arial"/>
              </a:rPr>
              <a:t>todo </a:t>
            </a:r>
            <a:r>
              <a:rPr sz="2775" spc="-7" baseline="1501" dirty="0">
                <a:latin typeface="Arial"/>
                <a:cs typeface="Arial"/>
              </a:rPr>
              <a:t>empieza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7" baseline="1501" dirty="0">
                <a:latin typeface="Arial"/>
                <a:cs typeface="Arial"/>
              </a:rPr>
              <a:t>esquema. </a:t>
            </a:r>
            <a:r>
              <a:rPr sz="2775" baseline="1501" dirty="0">
                <a:latin typeface="Arial"/>
                <a:cs typeface="Arial"/>
              </a:rPr>
              <a:t>Cada </a:t>
            </a:r>
            <a:r>
              <a:rPr sz="2775" spc="7" baseline="1501" dirty="0">
                <a:latin typeface="Arial"/>
                <a:cs typeface="Arial"/>
              </a:rPr>
              <a:t>esquema </a:t>
            </a:r>
            <a:r>
              <a:rPr sz="2775" baseline="1501" dirty="0">
                <a:latin typeface="Arial"/>
                <a:cs typeface="Arial"/>
              </a:rPr>
              <a:t>está  </a:t>
            </a:r>
            <a:r>
              <a:rPr sz="1850" spc="5" dirty="0">
                <a:latin typeface="Arial"/>
                <a:cs typeface="Arial"/>
              </a:rPr>
              <a:t>relacionado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-10" dirty="0">
                <a:latin typeface="Arial"/>
                <a:cs typeface="Arial"/>
              </a:rPr>
              <a:t>una </a:t>
            </a:r>
            <a:r>
              <a:rPr sz="1850" spc="30" dirty="0">
                <a:latin typeface="Arial"/>
                <a:cs typeface="Arial"/>
              </a:rPr>
              <a:t>colección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30" dirty="0">
                <a:latin typeface="Arial"/>
                <a:cs typeface="Arial"/>
              </a:rPr>
              <a:t>MongoDB </a:t>
            </a:r>
            <a:r>
              <a:rPr sz="1850" dirty="0">
                <a:latin typeface="Arial"/>
                <a:cs typeface="Arial"/>
              </a:rPr>
              <a:t>y </a:t>
            </a:r>
            <a:r>
              <a:rPr sz="1850" spc="-20" dirty="0">
                <a:latin typeface="Arial"/>
                <a:cs typeface="Arial"/>
              </a:rPr>
              <a:t>de</a:t>
            </a:r>
            <a:r>
              <a:rPr sz="1850" spc="-20" dirty="0">
                <a:latin typeface="Trebuchet MS"/>
                <a:cs typeface="Trebuchet MS"/>
              </a:rPr>
              <a:t>ﬁ</a:t>
            </a:r>
            <a:r>
              <a:rPr sz="1850" spc="-20" dirty="0">
                <a:latin typeface="Arial"/>
                <a:cs typeface="Arial"/>
              </a:rPr>
              <a:t>ne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25" dirty="0">
                <a:latin typeface="Arial"/>
                <a:cs typeface="Arial"/>
              </a:rPr>
              <a:t>aspecto </a:t>
            </a:r>
            <a:r>
              <a:rPr sz="1850" spc="15" dirty="0">
                <a:latin typeface="Arial"/>
                <a:cs typeface="Arial"/>
              </a:rPr>
              <a:t>que  </a:t>
            </a:r>
            <a:r>
              <a:rPr sz="1850" spc="10" dirty="0">
                <a:latin typeface="Arial"/>
                <a:cs typeface="Arial"/>
              </a:rPr>
              <a:t>tendrán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30" dirty="0">
                <a:latin typeface="Arial"/>
                <a:cs typeface="Arial"/>
              </a:rPr>
              <a:t>documentos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20" dirty="0">
                <a:latin typeface="Arial"/>
                <a:cs typeface="Arial"/>
              </a:rPr>
              <a:t>esa</a:t>
            </a:r>
            <a:r>
              <a:rPr sz="1850" spc="-80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colección.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Arial"/>
              <a:cs typeface="Arial"/>
            </a:endParaRPr>
          </a:p>
          <a:p>
            <a:pPr marL="338455">
              <a:lnSpc>
                <a:spcPct val="100000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mongoose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require(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'mongoose'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Schema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mongoose.Schema;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338455">
              <a:lnSpc>
                <a:spcPct val="100000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blogSchema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new</a:t>
            </a:r>
            <a:r>
              <a:rPr sz="1400" b="1" spc="-4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Schema({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4986" y="3781000"/>
            <a:ext cx="769620" cy="6711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70"/>
              </a:spcBef>
            </a:pPr>
            <a:r>
              <a:rPr sz="1400" spc="-10" dirty="0">
                <a:latin typeface="Courier New"/>
                <a:cs typeface="Courier New"/>
              </a:rPr>
              <a:t>title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 </a:t>
            </a:r>
            <a:r>
              <a:rPr sz="1400" spc="-10" dirty="0">
                <a:latin typeface="Courier New"/>
                <a:cs typeface="Courier New"/>
              </a:rPr>
              <a:t>autho</a:t>
            </a:r>
            <a:r>
              <a:rPr sz="1400" spc="-5" dirty="0">
                <a:latin typeface="Courier New"/>
                <a:cs typeface="Courier New"/>
              </a:rPr>
              <a:t>r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  </a:t>
            </a:r>
            <a:r>
              <a:rPr sz="1400" spc="-10" dirty="0">
                <a:latin typeface="Courier New"/>
                <a:cs typeface="Courier New"/>
              </a:rPr>
              <a:t>body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5265" y="3781000"/>
            <a:ext cx="769620" cy="6711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70"/>
              </a:spcBef>
            </a:pP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Strin</a:t>
            </a:r>
            <a:r>
              <a:rPr sz="1400" spc="-5" dirty="0">
                <a:solidFill>
                  <a:srgbClr val="008F00"/>
                </a:solidFill>
                <a:latin typeface="Courier New"/>
                <a:cs typeface="Courier New"/>
              </a:rPr>
              <a:t>g</a:t>
            </a:r>
            <a:r>
              <a:rPr sz="1400" spc="-5" dirty="0">
                <a:latin typeface="Courier New"/>
                <a:cs typeface="Courier New"/>
              </a:rPr>
              <a:t>, 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Strin</a:t>
            </a:r>
            <a:r>
              <a:rPr sz="1400" spc="-5" dirty="0">
                <a:solidFill>
                  <a:srgbClr val="008F00"/>
                </a:solidFill>
                <a:latin typeface="Courier New"/>
                <a:cs typeface="Courier New"/>
              </a:rPr>
              <a:t>g</a:t>
            </a:r>
            <a:r>
              <a:rPr sz="1400" spc="-5" dirty="0">
                <a:latin typeface="Courier New"/>
                <a:cs typeface="Courier New"/>
              </a:rPr>
              <a:t>, 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Strin</a:t>
            </a:r>
            <a:r>
              <a:rPr sz="1400" spc="-5" dirty="0">
                <a:solidFill>
                  <a:srgbClr val="008F00"/>
                </a:solidFill>
                <a:latin typeface="Courier New"/>
                <a:cs typeface="Courier New"/>
              </a:rPr>
              <a:t>g</a:t>
            </a:r>
            <a:r>
              <a:rPr sz="1400" spc="-5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2459" y="4430387"/>
            <a:ext cx="4595495" cy="17532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24790" marR="5080">
              <a:lnSpc>
                <a:spcPct val="101499"/>
              </a:lnSpc>
              <a:spcBef>
                <a:spcPts val="70"/>
              </a:spcBef>
            </a:pPr>
            <a:r>
              <a:rPr sz="1400" spc="-10" dirty="0">
                <a:latin typeface="Courier New"/>
                <a:cs typeface="Courier New"/>
              </a:rPr>
              <a:t>comments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latin typeface="Courier New"/>
                <a:cs typeface="Courier New"/>
              </a:rPr>
              <a:t>[{ body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String</a:t>
            </a:r>
            <a:r>
              <a:rPr sz="1400" spc="-10" dirty="0">
                <a:latin typeface="Courier New"/>
                <a:cs typeface="Courier New"/>
              </a:rPr>
              <a:t>, date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Date </a:t>
            </a:r>
            <a:r>
              <a:rPr sz="1400" spc="-10" dirty="0">
                <a:latin typeface="Courier New"/>
                <a:cs typeface="Courier New"/>
              </a:rPr>
              <a:t>}],  date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type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Date</a:t>
            </a:r>
            <a:r>
              <a:rPr sz="1400" spc="-10" dirty="0">
                <a:latin typeface="Courier New"/>
                <a:cs typeface="Courier New"/>
              </a:rPr>
              <a:t>,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default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Date</a:t>
            </a:r>
            <a:r>
              <a:rPr sz="1400" spc="-10" dirty="0">
                <a:latin typeface="Courier New"/>
                <a:cs typeface="Courier New"/>
              </a:rPr>
              <a:t>.now },  hidden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Boolean</a:t>
            </a:r>
            <a:r>
              <a:rPr sz="1400" spc="-1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ourier New"/>
                <a:cs typeface="Courier New"/>
              </a:rPr>
              <a:t>meta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7515" marR="2661920">
              <a:lnSpc>
                <a:spcPct val="101499"/>
              </a:lnSpc>
              <a:tabLst>
                <a:tab pos="1181100" algn="l"/>
              </a:tabLst>
            </a:pPr>
            <a:r>
              <a:rPr sz="1400" spc="-10" dirty="0">
                <a:latin typeface="Courier New"/>
                <a:cs typeface="Courier New"/>
              </a:rPr>
              <a:t>votes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spc="-6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Number</a:t>
            </a:r>
            <a:r>
              <a:rPr sz="1400" spc="-10" dirty="0">
                <a:latin typeface="Courier New"/>
                <a:cs typeface="Courier New"/>
              </a:rPr>
              <a:t>,  favs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	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Number</a:t>
            </a:r>
            <a:endParaRPr sz="1400">
              <a:latin typeface="Courier New"/>
              <a:cs typeface="Courier New"/>
            </a:endParaRPr>
          </a:p>
          <a:p>
            <a:pPr marR="4255770" algn="r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R="4255770" algn="r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601522"/>
            <a:ext cx="8036559" cy="5160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1034415" algn="l"/>
                <a:tab pos="1804035" algn="l"/>
                <a:tab pos="2257425" algn="l"/>
                <a:tab pos="2632075" algn="l"/>
                <a:tab pos="3837304" algn="l"/>
                <a:tab pos="4687570" algn="l"/>
                <a:tab pos="5280660" algn="l"/>
                <a:tab pos="6605905" algn="l"/>
                <a:tab pos="7059295" algn="l"/>
              </a:tabLst>
            </a:pPr>
            <a:r>
              <a:rPr sz="2775" spc="97" baseline="1501" dirty="0">
                <a:latin typeface="Arial"/>
                <a:cs typeface="Arial"/>
              </a:rPr>
              <a:t>C</a:t>
            </a:r>
            <a:r>
              <a:rPr sz="2775" spc="37" baseline="1501" dirty="0">
                <a:latin typeface="Arial"/>
                <a:cs typeface="Arial"/>
              </a:rPr>
              <a:t>a</a:t>
            </a:r>
            <a:r>
              <a:rPr sz="2775" spc="187" baseline="1501" dirty="0">
                <a:latin typeface="Arial"/>
                <a:cs typeface="Arial"/>
              </a:rPr>
              <a:t>d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95" baseline="1501" dirty="0">
                <a:latin typeface="Arial"/>
                <a:cs typeface="Arial"/>
              </a:rPr>
              <a:t>c</a:t>
            </a:r>
            <a:r>
              <a:rPr sz="2775" spc="82" baseline="1501" dirty="0">
                <a:latin typeface="Arial"/>
                <a:cs typeface="Arial"/>
              </a:rPr>
              <a:t>l</a:t>
            </a:r>
            <a:r>
              <a:rPr sz="2775" spc="37" baseline="1501" dirty="0">
                <a:latin typeface="Arial"/>
                <a:cs typeface="Arial"/>
              </a:rPr>
              <a:t>a</a:t>
            </a:r>
            <a:r>
              <a:rPr sz="2775" spc="89" baseline="1501" dirty="0">
                <a:latin typeface="Arial"/>
                <a:cs typeface="Arial"/>
              </a:rPr>
              <a:t>v</a:t>
            </a:r>
            <a:r>
              <a:rPr sz="2775" spc="-52" baseline="1501" dirty="0">
                <a:latin typeface="Arial"/>
                <a:cs typeface="Arial"/>
              </a:rPr>
              <a:t>e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37" baseline="1501" dirty="0">
                <a:latin typeface="Arial"/>
                <a:cs typeface="Arial"/>
              </a:rPr>
              <a:t>e</a:t>
            </a:r>
            <a:r>
              <a:rPr sz="2775" baseline="1501" dirty="0">
                <a:latin typeface="Arial"/>
                <a:cs typeface="Arial"/>
              </a:rPr>
              <a:t>n	</a:t>
            </a:r>
            <a:r>
              <a:rPr sz="2775" spc="30" baseline="1501" dirty="0">
                <a:latin typeface="Arial"/>
                <a:cs typeface="Arial"/>
              </a:rPr>
              <a:t>e</a:t>
            </a:r>
            <a:r>
              <a:rPr sz="2775" baseline="1501" dirty="0">
                <a:latin typeface="Arial"/>
                <a:cs typeface="Arial"/>
              </a:rPr>
              <a:t>l	</a:t>
            </a:r>
            <a:r>
              <a:rPr sz="2775" spc="37" baseline="1501" dirty="0">
                <a:latin typeface="Arial"/>
                <a:cs typeface="Arial"/>
              </a:rPr>
              <a:t>e</a:t>
            </a:r>
            <a:r>
              <a:rPr sz="2775" spc="82" baseline="1501" dirty="0">
                <a:latin typeface="Arial"/>
                <a:cs typeface="Arial"/>
              </a:rPr>
              <a:t>s</a:t>
            </a:r>
            <a:r>
              <a:rPr sz="2775" spc="195" baseline="1501" dirty="0">
                <a:latin typeface="Arial"/>
                <a:cs typeface="Arial"/>
              </a:rPr>
              <a:t>q</a:t>
            </a:r>
            <a:r>
              <a:rPr sz="2775" spc="89" baseline="1501" dirty="0">
                <a:latin typeface="Arial"/>
                <a:cs typeface="Arial"/>
              </a:rPr>
              <a:t>u</a:t>
            </a:r>
            <a:r>
              <a:rPr sz="2775" spc="37" baseline="1501" dirty="0">
                <a:latin typeface="Arial"/>
                <a:cs typeface="Arial"/>
              </a:rPr>
              <a:t>e</a:t>
            </a:r>
            <a:r>
              <a:rPr sz="2775" spc="157" baseline="1501" dirty="0">
                <a:latin typeface="Arial"/>
                <a:cs typeface="Arial"/>
              </a:rPr>
              <a:t>m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95" baseline="1501" dirty="0">
                <a:latin typeface="Arial"/>
                <a:cs typeface="Arial"/>
              </a:rPr>
              <a:t>d</a:t>
            </a:r>
            <a:r>
              <a:rPr sz="2775" spc="-52" baseline="1501" dirty="0">
                <a:latin typeface="Arial"/>
                <a:cs typeface="Arial"/>
              </a:rPr>
              <a:t>e</a:t>
            </a:r>
            <a:r>
              <a:rPr sz="2775" spc="-165" baseline="1501" dirty="0">
                <a:latin typeface="Trebuchet MS"/>
                <a:cs typeface="Trebuchet MS"/>
              </a:rPr>
              <a:t>ﬁ</a:t>
            </a:r>
            <a:r>
              <a:rPr sz="2775" spc="89" baseline="1501" dirty="0">
                <a:latin typeface="Arial"/>
                <a:cs typeface="Arial"/>
              </a:rPr>
              <a:t>n</a:t>
            </a:r>
            <a:r>
              <a:rPr sz="2775" spc="-52" baseline="1501" dirty="0">
                <a:latin typeface="Arial"/>
                <a:cs typeface="Arial"/>
              </a:rPr>
              <a:t>e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82" baseline="1501" dirty="0">
                <a:latin typeface="Arial"/>
                <a:cs typeface="Arial"/>
              </a:rPr>
              <a:t>u</a:t>
            </a:r>
            <a:r>
              <a:rPr sz="2775" spc="89" baseline="1501" dirty="0">
                <a:latin typeface="Arial"/>
                <a:cs typeface="Arial"/>
              </a:rPr>
              <a:t>n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87" baseline="1501" dirty="0">
                <a:latin typeface="Arial"/>
                <a:cs typeface="Arial"/>
              </a:rPr>
              <a:t>p</a:t>
            </a:r>
            <a:r>
              <a:rPr sz="2775" spc="37" baseline="1501" dirty="0">
                <a:latin typeface="Arial"/>
                <a:cs typeface="Arial"/>
              </a:rPr>
              <a:t>r</a:t>
            </a:r>
            <a:r>
              <a:rPr sz="2775" spc="142" baseline="1501" dirty="0">
                <a:latin typeface="Arial"/>
                <a:cs typeface="Arial"/>
              </a:rPr>
              <a:t>o</a:t>
            </a:r>
            <a:r>
              <a:rPr sz="2775" spc="195" baseline="1501" dirty="0">
                <a:latin typeface="Arial"/>
                <a:cs typeface="Arial"/>
              </a:rPr>
              <a:t>p</a:t>
            </a:r>
            <a:r>
              <a:rPr sz="2775" spc="89" baseline="1501" dirty="0">
                <a:latin typeface="Arial"/>
                <a:cs typeface="Arial"/>
              </a:rPr>
              <a:t>i</a:t>
            </a:r>
            <a:r>
              <a:rPr sz="2775" spc="30" baseline="1501" dirty="0">
                <a:latin typeface="Arial"/>
                <a:cs typeface="Arial"/>
              </a:rPr>
              <a:t>e</a:t>
            </a:r>
            <a:r>
              <a:rPr sz="2775" spc="195" baseline="1501" dirty="0">
                <a:latin typeface="Arial"/>
                <a:cs typeface="Arial"/>
              </a:rPr>
              <a:t>d</a:t>
            </a:r>
            <a:r>
              <a:rPr sz="2775" spc="37" baseline="1501" dirty="0">
                <a:latin typeface="Arial"/>
                <a:cs typeface="Arial"/>
              </a:rPr>
              <a:t>a</a:t>
            </a:r>
            <a:r>
              <a:rPr sz="2775" spc="104" baseline="1501" dirty="0">
                <a:latin typeface="Arial"/>
                <a:cs typeface="Arial"/>
              </a:rPr>
              <a:t>d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37" baseline="1501" dirty="0">
                <a:latin typeface="Arial"/>
                <a:cs typeface="Arial"/>
              </a:rPr>
              <a:t>e</a:t>
            </a:r>
            <a:r>
              <a:rPr sz="2775" baseline="1501" dirty="0">
                <a:latin typeface="Arial"/>
                <a:cs typeface="Arial"/>
              </a:rPr>
              <a:t>n	</a:t>
            </a:r>
            <a:r>
              <a:rPr sz="2775" spc="82" baseline="1501" dirty="0">
                <a:latin typeface="Arial"/>
                <a:cs typeface="Arial"/>
              </a:rPr>
              <a:t>n</a:t>
            </a:r>
            <a:r>
              <a:rPr sz="2775" spc="89" baseline="1501" dirty="0">
                <a:latin typeface="Arial"/>
                <a:cs typeface="Arial"/>
              </a:rPr>
              <a:t>u</a:t>
            </a:r>
            <a:r>
              <a:rPr sz="2775" spc="37" baseline="1501" dirty="0">
                <a:latin typeface="Arial"/>
                <a:cs typeface="Arial"/>
              </a:rPr>
              <a:t>e</a:t>
            </a:r>
            <a:r>
              <a:rPr sz="2775" spc="89" baseline="1501" dirty="0">
                <a:latin typeface="Arial"/>
                <a:cs typeface="Arial"/>
              </a:rPr>
              <a:t>s</a:t>
            </a:r>
            <a:r>
              <a:rPr sz="2775" spc="195" baseline="1501" dirty="0">
                <a:latin typeface="Arial"/>
                <a:cs typeface="Arial"/>
              </a:rPr>
              <a:t>t</a:t>
            </a:r>
            <a:r>
              <a:rPr sz="2775" spc="37" baseline="1501" dirty="0">
                <a:latin typeface="Arial"/>
                <a:cs typeface="Arial"/>
              </a:rPr>
              <a:t>r</a:t>
            </a:r>
            <a:r>
              <a:rPr sz="2775" spc="142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s  </a:t>
            </a:r>
            <a:r>
              <a:rPr sz="1850" spc="30" dirty="0">
                <a:latin typeface="Arial"/>
                <a:cs typeface="Arial"/>
              </a:rPr>
              <a:t>documentos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será </a:t>
            </a:r>
            <a:r>
              <a:rPr sz="1850" spc="15" dirty="0">
                <a:latin typeface="Arial"/>
                <a:cs typeface="Arial"/>
              </a:rPr>
              <a:t>transformada </a:t>
            </a:r>
            <a:r>
              <a:rPr sz="1850" spc="-15" dirty="0">
                <a:latin typeface="Arial"/>
                <a:cs typeface="Arial"/>
              </a:rPr>
              <a:t>al </a:t>
            </a:r>
            <a:r>
              <a:rPr sz="1850" spc="45" dirty="0">
                <a:latin typeface="Arial"/>
                <a:cs typeface="Arial"/>
              </a:rPr>
              <a:t>tipo </a:t>
            </a:r>
            <a:r>
              <a:rPr sz="1850" spc="25" dirty="0">
                <a:latin typeface="Arial"/>
                <a:cs typeface="Arial"/>
              </a:rPr>
              <a:t>indicado </a:t>
            </a:r>
            <a:r>
              <a:rPr sz="1850" spc="-15" dirty="0">
                <a:latin typeface="Arial"/>
                <a:cs typeface="Arial"/>
              </a:rPr>
              <a:t>en el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esquema.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52" baseline="1501" dirty="0">
                <a:latin typeface="Arial"/>
                <a:cs typeface="Arial"/>
              </a:rPr>
              <a:t>tipos </a:t>
            </a:r>
            <a:r>
              <a:rPr sz="2775" spc="37" baseline="1501" dirty="0">
                <a:latin typeface="Arial"/>
                <a:cs typeface="Arial"/>
              </a:rPr>
              <a:t>permitidos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7" baseline="1501" dirty="0">
                <a:latin typeface="Arial"/>
                <a:cs typeface="Arial"/>
              </a:rPr>
              <a:t>esquema</a:t>
            </a:r>
            <a:r>
              <a:rPr sz="2775" spc="-97" baseline="1501" dirty="0">
                <a:latin typeface="Arial"/>
                <a:cs typeface="Arial"/>
              </a:rPr>
              <a:t> </a:t>
            </a:r>
            <a:r>
              <a:rPr sz="2775" spc="15" baseline="1501" dirty="0">
                <a:latin typeface="Arial"/>
                <a:cs typeface="Arial"/>
              </a:rPr>
              <a:t>son: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22" baseline="1501" dirty="0">
                <a:latin typeface="Arial"/>
                <a:cs typeface="Arial"/>
              </a:rPr>
              <a:t>String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spc="22" baseline="1501" dirty="0">
                <a:latin typeface="Arial"/>
                <a:cs typeface="Arial"/>
              </a:rPr>
              <a:t>Number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-7" baseline="1501" dirty="0">
                <a:latin typeface="Arial"/>
                <a:cs typeface="Arial"/>
              </a:rPr>
              <a:t>Date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-44" baseline="1501" dirty="0">
                <a:latin typeface="Arial"/>
                <a:cs typeface="Arial"/>
              </a:rPr>
              <a:t>Bu</a:t>
            </a:r>
            <a:r>
              <a:rPr sz="2775" spc="-44" baseline="1501" dirty="0">
                <a:latin typeface="Trebuchet MS"/>
                <a:cs typeface="Trebuchet MS"/>
              </a:rPr>
              <a:t>ﬀ</a:t>
            </a:r>
            <a:r>
              <a:rPr sz="2775" spc="-44" baseline="1501" dirty="0">
                <a:latin typeface="Arial"/>
                <a:cs typeface="Arial"/>
              </a:rPr>
              <a:t>er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7" baseline="1501" dirty="0">
                <a:latin typeface="Arial"/>
                <a:cs typeface="Arial"/>
              </a:rPr>
              <a:t>Boolean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693420" algn="l"/>
              </a:tabLst>
            </a:pPr>
            <a:r>
              <a:rPr sz="2775" spc="44" baseline="1501" dirty="0">
                <a:latin typeface="Arial"/>
                <a:cs typeface="Arial"/>
              </a:rPr>
              <a:t>Mixed</a:t>
            </a:r>
            <a:endParaRPr sz="2775" baseline="1501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692785" lvl="1" indent="-248285">
              <a:lnSpc>
                <a:spcPct val="100000"/>
              </a:lnSpc>
              <a:buFont typeface="Verdana"/>
              <a:buChar char="•"/>
              <a:tabLst>
                <a:tab pos="693420" algn="l"/>
              </a:tabLst>
            </a:pPr>
            <a:r>
              <a:rPr sz="2775" spc="37" baseline="1501" dirty="0">
                <a:latin typeface="Arial"/>
                <a:cs typeface="Arial"/>
              </a:rPr>
              <a:t>ObjectId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9798" y="788086"/>
            <a:ext cx="3770629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De</a:t>
            </a:r>
            <a:r>
              <a:rPr spc="-55" dirty="0">
                <a:latin typeface="Trebuchet MS"/>
                <a:cs typeface="Trebuchet MS"/>
              </a:rPr>
              <a:t>ﬁ</a:t>
            </a:r>
            <a:r>
              <a:rPr spc="-55" dirty="0"/>
              <a:t>nir </a:t>
            </a:r>
            <a:r>
              <a:rPr dirty="0"/>
              <a:t>un</a:t>
            </a:r>
            <a:r>
              <a:rPr spc="15" dirty="0"/>
              <a:t> </a:t>
            </a:r>
            <a:r>
              <a:rPr dirty="0"/>
              <a:t>esquema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932" y="2049839"/>
            <a:ext cx="8052434" cy="34436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4603115" algn="l"/>
              </a:tabLst>
            </a:pPr>
            <a:r>
              <a:rPr sz="2775" spc="-75" baseline="1501" dirty="0">
                <a:latin typeface="Arial"/>
                <a:cs typeface="Arial"/>
              </a:rPr>
              <a:t>Es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7" baseline="1501" dirty="0">
                <a:latin typeface="Arial"/>
                <a:cs typeface="Arial"/>
              </a:rPr>
              <a:t>sistema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base 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spc="165" baseline="1501" dirty="0">
                <a:latin typeface="Arial"/>
                <a:cs typeface="Arial"/>
              </a:rPr>
              <a:t> </a:t>
            </a:r>
            <a:r>
              <a:rPr sz="2775" spc="44" baseline="1501" dirty="0">
                <a:latin typeface="Arial"/>
                <a:cs typeface="Arial"/>
              </a:rPr>
              <a:t>datos</a:t>
            </a:r>
            <a:r>
              <a:rPr sz="2775" spc="22" baseline="1501" dirty="0">
                <a:latin typeface="Arial"/>
                <a:cs typeface="Arial"/>
              </a:rPr>
              <a:t> </a:t>
            </a:r>
            <a:r>
              <a:rPr sz="2775" spc="-7" baseline="1501" dirty="0">
                <a:latin typeface="Arial"/>
                <a:cs typeface="Arial"/>
              </a:rPr>
              <a:t>NoSQL	</a:t>
            </a:r>
            <a:r>
              <a:rPr sz="2775" spc="30" baseline="1501" dirty="0">
                <a:latin typeface="Arial"/>
                <a:cs typeface="Arial"/>
              </a:rPr>
              <a:t>open-source escrito </a:t>
            </a:r>
            <a:r>
              <a:rPr sz="2775" spc="-22" baseline="1501" dirty="0">
                <a:latin typeface="Arial"/>
                <a:cs typeface="Arial"/>
              </a:rPr>
              <a:t>en</a:t>
            </a:r>
            <a:r>
              <a:rPr sz="2775" spc="-82" baseline="1501" dirty="0">
                <a:latin typeface="Arial"/>
                <a:cs typeface="Arial"/>
              </a:rPr>
              <a:t> </a:t>
            </a:r>
            <a:r>
              <a:rPr sz="2775" spc="30" baseline="1501" dirty="0">
                <a:latin typeface="Arial"/>
                <a:cs typeface="Arial"/>
              </a:rPr>
              <a:t>C++.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2200">
              <a:latin typeface="Arial"/>
              <a:cs typeface="Arial"/>
            </a:endParaRPr>
          </a:p>
          <a:p>
            <a:pPr marL="259715" marR="5080" indent="-247650" algn="just">
              <a:lnSpc>
                <a:spcPct val="100699"/>
              </a:lnSpc>
              <a:spcBef>
                <a:spcPts val="197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44" baseline="1501" dirty="0">
                <a:latin typeface="Arial"/>
                <a:cs typeface="Arial"/>
              </a:rPr>
              <a:t>MongoDB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spc="22" baseline="1501" dirty="0">
                <a:latin typeface="Arial"/>
                <a:cs typeface="Arial"/>
              </a:rPr>
              <a:t>orientado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37" baseline="1501" dirty="0">
                <a:latin typeface="Arial"/>
                <a:cs typeface="Arial"/>
              </a:rPr>
              <a:t>documentos. </a:t>
            </a:r>
            <a:r>
              <a:rPr sz="2775" baseline="1501" dirty="0">
                <a:latin typeface="Arial"/>
                <a:cs typeface="Arial"/>
              </a:rPr>
              <a:t>Esto </a:t>
            </a:r>
            <a:r>
              <a:rPr sz="2775" spc="-7" baseline="1501" dirty="0">
                <a:latin typeface="Arial"/>
                <a:cs typeface="Arial"/>
              </a:rPr>
              <a:t>quiere </a:t>
            </a:r>
            <a:r>
              <a:rPr sz="2775" spc="30" baseline="1501" dirty="0">
                <a:latin typeface="Arial"/>
                <a:cs typeface="Arial"/>
              </a:rPr>
              <a:t>decir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baseline="1501" dirty="0">
                <a:latin typeface="Arial"/>
                <a:cs typeface="Arial"/>
              </a:rPr>
              <a:t>lugar </a:t>
            </a:r>
            <a:r>
              <a:rPr sz="2775" spc="30" baseline="1501" dirty="0">
                <a:latin typeface="Arial"/>
                <a:cs typeface="Arial"/>
              </a:rPr>
              <a:t>de  </a:t>
            </a:r>
            <a:r>
              <a:rPr sz="1850" dirty="0">
                <a:latin typeface="Arial"/>
                <a:cs typeface="Arial"/>
              </a:rPr>
              <a:t>guardar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30" dirty="0">
                <a:latin typeface="Arial"/>
                <a:cs typeface="Arial"/>
              </a:rPr>
              <a:t>datos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5" dirty="0">
                <a:latin typeface="Arial"/>
                <a:cs typeface="Arial"/>
              </a:rPr>
              <a:t>registros, </a:t>
            </a:r>
            <a:r>
              <a:rPr sz="1850" dirty="0">
                <a:latin typeface="Arial"/>
                <a:cs typeface="Arial"/>
              </a:rPr>
              <a:t>guarda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30" dirty="0">
                <a:latin typeface="Arial"/>
                <a:cs typeface="Arial"/>
              </a:rPr>
              <a:t>datos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25" dirty="0">
                <a:latin typeface="Arial"/>
                <a:cs typeface="Arial"/>
              </a:rPr>
              <a:t>documentos. </a:t>
            </a:r>
            <a:r>
              <a:rPr sz="1850" dirty="0">
                <a:latin typeface="Arial"/>
                <a:cs typeface="Arial"/>
              </a:rPr>
              <a:t>Estos  </a:t>
            </a:r>
            <a:r>
              <a:rPr sz="1850" spc="30" dirty="0">
                <a:latin typeface="Arial"/>
                <a:cs typeface="Arial"/>
              </a:rPr>
              <a:t>documentos </a:t>
            </a:r>
            <a:r>
              <a:rPr sz="1850" spc="15" dirty="0">
                <a:latin typeface="Arial"/>
                <a:cs typeface="Arial"/>
              </a:rPr>
              <a:t>son </a:t>
            </a:r>
            <a:r>
              <a:rPr sz="1850" spc="10" dirty="0">
                <a:latin typeface="Arial"/>
                <a:cs typeface="Arial"/>
              </a:rPr>
              <a:t>almacenados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-5" dirty="0">
                <a:latin typeface="Arial"/>
                <a:cs typeface="Arial"/>
              </a:rPr>
              <a:t>BSON,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-15" dirty="0">
                <a:latin typeface="Arial"/>
                <a:cs typeface="Arial"/>
              </a:rPr>
              <a:t>es </a:t>
            </a:r>
            <a:r>
              <a:rPr sz="1850" spc="-10" dirty="0">
                <a:latin typeface="Arial"/>
                <a:cs typeface="Arial"/>
              </a:rPr>
              <a:t>una </a:t>
            </a:r>
            <a:r>
              <a:rPr sz="1850" spc="5" dirty="0">
                <a:latin typeface="Arial"/>
                <a:cs typeface="Arial"/>
              </a:rPr>
              <a:t>representación  </a:t>
            </a:r>
            <a:r>
              <a:rPr sz="1850" dirty="0">
                <a:latin typeface="Arial"/>
                <a:cs typeface="Arial"/>
              </a:rPr>
              <a:t>binaria </a:t>
            </a:r>
            <a:r>
              <a:rPr sz="1850" spc="20" dirty="0">
                <a:latin typeface="Arial"/>
                <a:cs typeface="Arial"/>
              </a:rPr>
              <a:t>de</a:t>
            </a:r>
            <a:r>
              <a:rPr sz="1850" spc="-5" dirty="0">
                <a:latin typeface="Arial"/>
                <a:cs typeface="Arial"/>
              </a:rPr>
              <a:t> JSON.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6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15" baseline="1501" dirty="0">
                <a:latin typeface="Arial"/>
                <a:cs typeface="Arial"/>
              </a:rPr>
              <a:t>Una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spc="7" baseline="1501" dirty="0">
                <a:latin typeface="Arial"/>
                <a:cs typeface="Arial"/>
              </a:rPr>
              <a:t>diferencias más </a:t>
            </a:r>
            <a:r>
              <a:rPr sz="2775" spc="30" baseline="1501" dirty="0">
                <a:latin typeface="Arial"/>
                <a:cs typeface="Arial"/>
              </a:rPr>
              <a:t>importantes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30" baseline="1501" dirty="0">
                <a:latin typeface="Arial"/>
                <a:cs typeface="Arial"/>
              </a:rPr>
              <a:t>respecto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-15" baseline="1501" dirty="0">
                <a:latin typeface="Arial"/>
                <a:cs typeface="Arial"/>
              </a:rPr>
              <a:t>las </a:t>
            </a:r>
            <a:r>
              <a:rPr sz="2775" baseline="1501" dirty="0">
                <a:latin typeface="Arial"/>
                <a:cs typeface="Arial"/>
              </a:rPr>
              <a:t>bases </a:t>
            </a:r>
            <a:r>
              <a:rPr sz="2775" spc="30" baseline="1501" dirty="0">
                <a:latin typeface="Arial"/>
                <a:cs typeface="Arial"/>
              </a:rPr>
              <a:t>de  </a:t>
            </a:r>
            <a:r>
              <a:rPr sz="1850" spc="30" dirty="0">
                <a:latin typeface="Arial"/>
                <a:cs typeface="Arial"/>
              </a:rPr>
              <a:t>datos </a:t>
            </a:r>
            <a:r>
              <a:rPr sz="1850" spc="-5" dirty="0">
                <a:latin typeface="Arial"/>
                <a:cs typeface="Arial"/>
              </a:rPr>
              <a:t>relacionales, </a:t>
            </a:r>
            <a:r>
              <a:rPr sz="1850" spc="-15" dirty="0">
                <a:latin typeface="Arial"/>
                <a:cs typeface="Arial"/>
              </a:rPr>
              <a:t>es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20" dirty="0">
                <a:latin typeface="Arial"/>
                <a:cs typeface="Arial"/>
              </a:rPr>
              <a:t>no </a:t>
            </a:r>
            <a:r>
              <a:rPr sz="1850" spc="-15" dirty="0">
                <a:latin typeface="Arial"/>
                <a:cs typeface="Arial"/>
              </a:rPr>
              <a:t>es </a:t>
            </a:r>
            <a:r>
              <a:rPr sz="1850" dirty="0">
                <a:latin typeface="Arial"/>
                <a:cs typeface="Arial"/>
              </a:rPr>
              <a:t>necesario seguir un </a:t>
            </a:r>
            <a:r>
              <a:rPr sz="1850" spc="5" dirty="0">
                <a:latin typeface="Arial"/>
                <a:cs typeface="Arial"/>
              </a:rPr>
              <a:t>esquema. </a:t>
            </a:r>
            <a:r>
              <a:rPr sz="1850" spc="15" dirty="0">
                <a:latin typeface="Arial"/>
                <a:cs typeface="Arial"/>
              </a:rPr>
              <a:t>Los  </a:t>
            </a:r>
            <a:r>
              <a:rPr sz="1850" spc="80" dirty="0">
                <a:latin typeface="Arial"/>
                <a:cs typeface="Arial"/>
              </a:rPr>
              <a:t>documentos </a:t>
            </a:r>
            <a:r>
              <a:rPr sz="1850" spc="45" dirty="0">
                <a:latin typeface="Arial"/>
                <a:cs typeface="Arial"/>
              </a:rPr>
              <a:t>de </a:t>
            </a:r>
            <a:r>
              <a:rPr sz="1850" spc="25" dirty="0">
                <a:latin typeface="Arial"/>
                <a:cs typeface="Arial"/>
              </a:rPr>
              <a:t>una </a:t>
            </a:r>
            <a:r>
              <a:rPr sz="1850" spc="55" dirty="0">
                <a:latin typeface="Arial"/>
                <a:cs typeface="Arial"/>
              </a:rPr>
              <a:t>misma </a:t>
            </a:r>
            <a:r>
              <a:rPr sz="1850" spc="75" dirty="0">
                <a:latin typeface="Arial"/>
                <a:cs typeface="Arial"/>
              </a:rPr>
              <a:t>colección, </a:t>
            </a:r>
            <a:r>
              <a:rPr sz="1850" spc="60" dirty="0">
                <a:latin typeface="Arial"/>
                <a:cs typeface="Arial"/>
              </a:rPr>
              <a:t>pueden </a:t>
            </a:r>
            <a:r>
              <a:rPr sz="1850" spc="45" dirty="0">
                <a:latin typeface="Arial"/>
                <a:cs typeface="Arial"/>
              </a:rPr>
              <a:t>tener </a:t>
            </a:r>
            <a:r>
              <a:rPr sz="1850" spc="50" dirty="0">
                <a:latin typeface="Arial"/>
                <a:cs typeface="Arial"/>
              </a:rPr>
              <a:t>esquemas  </a:t>
            </a:r>
            <a:r>
              <a:rPr sz="1850" spc="5" dirty="0">
                <a:latin typeface="Arial"/>
                <a:cs typeface="Arial"/>
              </a:rPr>
              <a:t>diferentes.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3472" y="758654"/>
            <a:ext cx="396367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¿Qué </a:t>
            </a:r>
            <a:r>
              <a:rPr spc="-30" dirty="0"/>
              <a:t>es</a:t>
            </a:r>
            <a:r>
              <a:rPr spc="25" dirty="0"/>
              <a:t> </a:t>
            </a:r>
            <a:r>
              <a:rPr spc="40" dirty="0"/>
              <a:t>MongoDB?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2024608"/>
            <a:ext cx="8052434" cy="1165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893444" algn="l"/>
                <a:tab pos="1846580" algn="l"/>
                <a:tab pos="2113280" algn="l"/>
                <a:tab pos="3302635" algn="l"/>
                <a:tab pos="4509770" algn="l"/>
                <a:tab pos="5055870" algn="l"/>
                <a:tab pos="6114415" algn="l"/>
                <a:tab pos="6656705" algn="l"/>
                <a:tab pos="7068184" algn="l"/>
              </a:tabLst>
            </a:pPr>
            <a:r>
              <a:rPr sz="2775" spc="-37" baseline="1501" dirty="0">
                <a:latin typeface="Arial"/>
                <a:cs typeface="Arial"/>
              </a:rPr>
              <a:t>Para	</a:t>
            </a:r>
            <a:r>
              <a:rPr sz="2775" spc="7" baseline="1501" dirty="0">
                <a:latin typeface="Arial"/>
                <a:cs typeface="Arial"/>
              </a:rPr>
              <a:t>trabajar	</a:t>
            </a:r>
            <a:r>
              <a:rPr sz="2775" baseline="1501" dirty="0">
                <a:latin typeface="Arial"/>
                <a:cs typeface="Arial"/>
              </a:rPr>
              <a:t>y	</a:t>
            </a:r>
            <a:r>
              <a:rPr sz="2775" spc="7" baseline="1501" dirty="0">
                <a:latin typeface="Arial"/>
                <a:cs typeface="Arial"/>
              </a:rPr>
              <a:t>manipular	</a:t>
            </a:r>
            <a:r>
              <a:rPr sz="2775" spc="15" baseline="1501" dirty="0">
                <a:latin typeface="Arial"/>
                <a:cs typeface="Arial"/>
              </a:rPr>
              <a:t>instancias	</a:t>
            </a:r>
            <a:r>
              <a:rPr sz="2775" spc="22" baseline="1501" dirty="0">
                <a:latin typeface="Arial"/>
                <a:cs typeface="Arial"/>
              </a:rPr>
              <a:t>que	</a:t>
            </a:r>
            <a:r>
              <a:rPr sz="2775" spc="30" baseline="1501" dirty="0">
                <a:latin typeface="Arial"/>
                <a:cs typeface="Arial"/>
              </a:rPr>
              <a:t>cumplan	</a:t>
            </a:r>
            <a:r>
              <a:rPr sz="2775" spc="52" baseline="1501" dirty="0">
                <a:latin typeface="Arial"/>
                <a:cs typeface="Arial"/>
              </a:rPr>
              <a:t>con	</a:t>
            </a:r>
            <a:r>
              <a:rPr sz="2775" baseline="1501" dirty="0">
                <a:latin typeface="Arial"/>
                <a:cs typeface="Arial"/>
              </a:rPr>
              <a:t>un	esquema  </a:t>
            </a:r>
            <a:r>
              <a:rPr sz="1850" spc="10" dirty="0">
                <a:latin typeface="Arial"/>
                <a:cs typeface="Arial"/>
              </a:rPr>
              <a:t>tenemos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dirty="0">
                <a:latin typeface="Arial"/>
                <a:cs typeface="Arial"/>
              </a:rPr>
              <a:t>emplear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modelos.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Obtenemos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37" baseline="1501" dirty="0">
                <a:latin typeface="Arial"/>
                <a:cs typeface="Arial"/>
              </a:rPr>
              <a:t>modelo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baseline="1501" dirty="0">
                <a:latin typeface="Arial"/>
                <a:cs typeface="Arial"/>
              </a:rPr>
              <a:t>través </a:t>
            </a:r>
            <a:r>
              <a:rPr sz="2775" spc="22" baseline="1501" dirty="0">
                <a:latin typeface="Arial"/>
                <a:cs typeface="Arial"/>
              </a:rPr>
              <a:t>del </a:t>
            </a:r>
            <a:r>
              <a:rPr sz="2775" spc="52" baseline="1501" dirty="0">
                <a:latin typeface="Arial"/>
                <a:cs typeface="Arial"/>
              </a:rPr>
              <a:t>método </a:t>
            </a:r>
            <a:r>
              <a:rPr sz="2775" spc="37" baseline="1501" dirty="0">
                <a:latin typeface="Arial"/>
                <a:cs typeface="Arial"/>
              </a:rPr>
              <a:t>model 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spc="-120" baseline="1501" dirty="0">
                <a:latin typeface="Arial"/>
                <a:cs typeface="Arial"/>
              </a:rPr>
              <a:t> </a:t>
            </a:r>
            <a:r>
              <a:rPr sz="2775" spc="30" baseline="1501" dirty="0">
                <a:latin typeface="Arial"/>
                <a:cs typeface="Arial"/>
              </a:rPr>
              <a:t>mongoose.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4487" y="788086"/>
            <a:ext cx="170180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Modelos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4190" y="4053738"/>
            <a:ext cx="4914265" cy="1104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Blog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mongoose.model(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'Blog'</a:t>
            </a:r>
            <a:r>
              <a:rPr sz="1400" spc="-10" dirty="0">
                <a:latin typeface="Courier New"/>
                <a:cs typeface="Courier New"/>
              </a:rPr>
              <a:t>,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blogSchema);</a:t>
            </a:r>
            <a:endParaRPr sz="1400">
              <a:latin typeface="Courier New"/>
              <a:cs typeface="Courier New"/>
            </a:endParaRPr>
          </a:p>
          <a:p>
            <a:pPr marL="12700" marR="2343150">
              <a:lnSpc>
                <a:spcPct val="202900"/>
              </a:lnSpc>
            </a:pPr>
            <a:r>
              <a:rPr sz="1400" spc="-10" dirty="0">
                <a:latin typeface="Courier New"/>
                <a:cs typeface="Courier New"/>
              </a:rPr>
              <a:t>Blog.title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"MiBlog"</a:t>
            </a:r>
            <a:r>
              <a:rPr sz="1400" spc="-10" dirty="0">
                <a:latin typeface="Courier New"/>
                <a:cs typeface="Courier New"/>
              </a:rPr>
              <a:t>;  console.log(Blog.title);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745010"/>
            <a:ext cx="8052434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7" baseline="1501" dirty="0">
                <a:latin typeface="Arial"/>
                <a:cs typeface="Arial"/>
              </a:rPr>
              <a:t>Además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44" baseline="1501" dirty="0">
                <a:latin typeface="Arial"/>
                <a:cs typeface="Arial"/>
              </a:rPr>
              <a:t>métodos </a:t>
            </a:r>
            <a:r>
              <a:rPr sz="2775" spc="7" baseline="1501" dirty="0">
                <a:latin typeface="Arial"/>
                <a:cs typeface="Arial"/>
              </a:rPr>
              <a:t>prede</a:t>
            </a:r>
            <a:r>
              <a:rPr sz="2775" spc="7" baseline="1501" dirty="0">
                <a:latin typeface="Trebuchet MS"/>
                <a:cs typeface="Trebuchet MS"/>
              </a:rPr>
              <a:t>ﬁ</a:t>
            </a:r>
            <a:r>
              <a:rPr sz="2775" spc="7" baseline="1501" dirty="0">
                <a:latin typeface="Arial"/>
                <a:cs typeface="Arial"/>
              </a:rPr>
              <a:t>nidos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30" baseline="1501" dirty="0">
                <a:latin typeface="Arial"/>
                <a:cs typeface="Arial"/>
              </a:rPr>
              <a:t>modelo, </a:t>
            </a:r>
            <a:r>
              <a:rPr sz="2775" spc="44" baseline="1501" dirty="0">
                <a:latin typeface="Arial"/>
                <a:cs typeface="Arial"/>
              </a:rPr>
              <a:t>podemos </a:t>
            </a:r>
            <a:r>
              <a:rPr sz="2775" spc="-7" baseline="1501" dirty="0">
                <a:latin typeface="Arial"/>
                <a:cs typeface="Arial"/>
              </a:rPr>
              <a:t>crear </a:t>
            </a:r>
            <a:r>
              <a:rPr sz="2775" spc="22" baseline="1501" dirty="0">
                <a:latin typeface="Arial"/>
                <a:cs typeface="Arial"/>
              </a:rPr>
              <a:t>los  </a:t>
            </a:r>
            <a:r>
              <a:rPr sz="1850" spc="5" dirty="0">
                <a:latin typeface="Arial"/>
                <a:cs typeface="Arial"/>
              </a:rPr>
              <a:t>nuestros. </a:t>
            </a:r>
            <a:r>
              <a:rPr sz="1850" spc="15" dirty="0">
                <a:latin typeface="Arial"/>
                <a:cs typeface="Arial"/>
              </a:rPr>
              <a:t>Mediante </a:t>
            </a:r>
            <a:r>
              <a:rPr sz="1850" spc="-15" dirty="0">
                <a:latin typeface="Arial"/>
                <a:cs typeface="Arial"/>
              </a:rPr>
              <a:t>el </a:t>
            </a:r>
            <a:r>
              <a:rPr sz="1850" spc="40" dirty="0">
                <a:latin typeface="Arial"/>
                <a:cs typeface="Arial"/>
              </a:rPr>
              <a:t>campo </a:t>
            </a:r>
            <a:r>
              <a:rPr sz="1850" spc="25" dirty="0">
                <a:latin typeface="Arial"/>
                <a:cs typeface="Arial"/>
              </a:rPr>
              <a:t>methods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dirty="0">
                <a:latin typeface="Arial"/>
                <a:cs typeface="Arial"/>
              </a:rPr>
              <a:t>un </a:t>
            </a:r>
            <a:r>
              <a:rPr sz="1850" spc="5" dirty="0">
                <a:latin typeface="Arial"/>
                <a:cs typeface="Arial"/>
              </a:rPr>
              <a:t>esquema </a:t>
            </a:r>
            <a:r>
              <a:rPr sz="1850" dirty="0">
                <a:latin typeface="Arial"/>
                <a:cs typeface="Arial"/>
              </a:rPr>
              <a:t>agregamos </a:t>
            </a:r>
            <a:r>
              <a:rPr sz="1850" spc="-10" dirty="0">
                <a:latin typeface="Arial"/>
                <a:cs typeface="Arial"/>
              </a:rPr>
              <a:t>nueva  </a:t>
            </a:r>
            <a:r>
              <a:rPr sz="1850" spc="15" dirty="0">
                <a:latin typeface="Arial"/>
                <a:cs typeface="Arial"/>
              </a:rPr>
              <a:t>funcionalidad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20" dirty="0">
                <a:latin typeface="Arial"/>
                <a:cs typeface="Arial"/>
              </a:rPr>
              <a:t>modelos.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7448" y="788086"/>
            <a:ext cx="419544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Métodos </a:t>
            </a:r>
            <a:r>
              <a:rPr spc="35" dirty="0"/>
              <a:t>de</a:t>
            </a:r>
            <a:r>
              <a:rPr spc="-125" dirty="0"/>
              <a:t> </a:t>
            </a:r>
            <a:r>
              <a:rPr spc="15" dirty="0"/>
              <a:t>instancia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263" y="3443154"/>
            <a:ext cx="6614795" cy="2838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animalSchema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new </a:t>
            </a:r>
            <a:r>
              <a:rPr sz="1400" spc="-10" dirty="0">
                <a:latin typeface="Courier New"/>
                <a:cs typeface="Courier New"/>
              </a:rPr>
              <a:t>Schema({ name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String</a:t>
            </a:r>
            <a:r>
              <a:rPr sz="1400" spc="-10" dirty="0">
                <a:latin typeface="Courier New"/>
                <a:cs typeface="Courier New"/>
              </a:rPr>
              <a:t>, type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String</a:t>
            </a:r>
            <a:r>
              <a:rPr sz="1400" spc="7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Crear un nuevo</a:t>
            </a:r>
            <a:r>
              <a:rPr sz="1400" i="1" spc="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método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ourier New"/>
                <a:cs typeface="Courier New"/>
              </a:rPr>
              <a:t>animalSchema.methods.findSimilar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(cb)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return this</a:t>
            </a:r>
            <a:r>
              <a:rPr sz="1400" spc="-10" dirty="0">
                <a:latin typeface="Courier New"/>
                <a:cs typeface="Courier New"/>
              </a:rPr>
              <a:t>.model(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'Animal'</a:t>
            </a:r>
            <a:r>
              <a:rPr sz="1400" spc="-10" dirty="0">
                <a:latin typeface="Courier New"/>
                <a:cs typeface="Courier New"/>
              </a:rPr>
              <a:t>).find({ type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this</a:t>
            </a:r>
            <a:r>
              <a:rPr sz="1400" spc="-10" dirty="0">
                <a:latin typeface="Courier New"/>
                <a:cs typeface="Courier New"/>
              </a:rPr>
              <a:t>.type },</a:t>
            </a:r>
            <a:r>
              <a:rPr sz="1400" spc="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cb);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urier New"/>
              <a:cs typeface="Courier New"/>
            </a:endParaRPr>
          </a:p>
          <a:p>
            <a:pPr marL="50165">
              <a:lnSpc>
                <a:spcPct val="100000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Animal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mongoose.model(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'Animal'</a:t>
            </a:r>
            <a:r>
              <a:rPr sz="1400" spc="-10" dirty="0">
                <a:latin typeface="Courier New"/>
                <a:cs typeface="Courier New"/>
              </a:rPr>
              <a:t>,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animalSchema);</a:t>
            </a:r>
            <a:endParaRPr sz="1400">
              <a:latin typeface="Courier New"/>
              <a:cs typeface="Courier New"/>
            </a:endParaRPr>
          </a:p>
          <a:p>
            <a:pPr marL="50165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cat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new </a:t>
            </a:r>
            <a:r>
              <a:rPr sz="1400" spc="-10" dirty="0">
                <a:latin typeface="Courier New"/>
                <a:cs typeface="Courier New"/>
              </a:rPr>
              <a:t>Animal({ type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'cat'</a:t>
            </a:r>
            <a:r>
              <a:rPr sz="1400" spc="15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 marL="50165">
              <a:lnSpc>
                <a:spcPct val="100000"/>
              </a:lnSpc>
              <a:spcBef>
                <a:spcPts val="25"/>
              </a:spcBef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//Llamada al</a:t>
            </a:r>
            <a:r>
              <a:rPr sz="1400" i="1" spc="-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método</a:t>
            </a:r>
            <a:endParaRPr sz="1400">
              <a:latin typeface="Courier New"/>
              <a:cs typeface="Courier New"/>
            </a:endParaRPr>
          </a:p>
          <a:p>
            <a:pPr marL="262890" marR="2517775" indent="-212725">
              <a:lnSpc>
                <a:spcPct val="101499"/>
              </a:lnSpc>
            </a:pPr>
            <a:r>
              <a:rPr sz="1400" spc="-10" dirty="0">
                <a:latin typeface="Courier New"/>
                <a:cs typeface="Courier New"/>
              </a:rPr>
              <a:t>cat.findSimilar(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(err, cats) </a:t>
            </a:r>
            <a:r>
              <a:rPr sz="1400" spc="-5" dirty="0">
                <a:latin typeface="Courier New"/>
                <a:cs typeface="Courier New"/>
              </a:rPr>
              <a:t>{  </a:t>
            </a:r>
            <a:r>
              <a:rPr sz="1400" spc="-10" dirty="0">
                <a:latin typeface="Courier New"/>
                <a:cs typeface="Courier New"/>
              </a:rPr>
              <a:t>console.log(cats);</a:t>
            </a:r>
            <a:endParaRPr sz="1400">
              <a:latin typeface="Courier New"/>
              <a:cs typeface="Courier New"/>
            </a:endParaRPr>
          </a:p>
          <a:p>
            <a:pPr marL="5016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322" y="788086"/>
            <a:ext cx="360997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Métodos</a:t>
            </a:r>
            <a:r>
              <a:rPr spc="-50" dirty="0"/>
              <a:t> </a:t>
            </a:r>
            <a:r>
              <a:rPr spc="35" dirty="0"/>
              <a:t>estáticos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6550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337185" algn="l"/>
              </a:tabLst>
            </a:pPr>
            <a:r>
              <a:rPr sz="2775" baseline="1501" dirty="0"/>
              <a:t>Cabe </a:t>
            </a:r>
            <a:r>
              <a:rPr sz="2775" spc="-22" baseline="1501" dirty="0"/>
              <a:t>la </a:t>
            </a:r>
            <a:r>
              <a:rPr sz="2775" spc="37" baseline="1501" dirty="0"/>
              <a:t>posibilidad </a:t>
            </a:r>
            <a:r>
              <a:rPr sz="2775" spc="30" baseline="1501" dirty="0"/>
              <a:t>de </a:t>
            </a:r>
            <a:r>
              <a:rPr sz="2775" spc="-15" baseline="1501" dirty="0"/>
              <a:t>de</a:t>
            </a:r>
            <a:r>
              <a:rPr sz="2775" spc="-15" baseline="1501" dirty="0">
                <a:latin typeface="Trebuchet MS"/>
                <a:cs typeface="Trebuchet MS"/>
              </a:rPr>
              <a:t>ﬁ</a:t>
            </a:r>
            <a:r>
              <a:rPr sz="2775" spc="-15" baseline="1501" dirty="0"/>
              <a:t>nir </a:t>
            </a:r>
            <a:r>
              <a:rPr sz="2775" spc="44" baseline="1501" dirty="0"/>
              <a:t>métodos </a:t>
            </a:r>
            <a:r>
              <a:rPr sz="2775" spc="-52" baseline="1501" dirty="0"/>
              <a:t>a </a:t>
            </a:r>
            <a:r>
              <a:rPr sz="2775" spc="-7" baseline="1501" dirty="0"/>
              <a:t>nivel </a:t>
            </a:r>
            <a:r>
              <a:rPr sz="2775" spc="30" baseline="1501" dirty="0"/>
              <a:t>de modelo, </a:t>
            </a:r>
            <a:r>
              <a:rPr sz="2775" spc="15" baseline="1501" dirty="0"/>
              <a:t>independientes  </a:t>
            </a:r>
            <a:r>
              <a:rPr sz="1850" spc="20" dirty="0"/>
              <a:t>de </a:t>
            </a:r>
            <a:r>
              <a:rPr sz="1850" spc="15" dirty="0"/>
              <a:t>los </a:t>
            </a:r>
            <a:r>
              <a:rPr sz="1850" spc="-10" dirty="0"/>
              <a:t>valores </a:t>
            </a:r>
            <a:r>
              <a:rPr sz="1850" spc="20" dirty="0"/>
              <a:t>de cada</a:t>
            </a:r>
            <a:r>
              <a:rPr sz="1850" spc="-50" dirty="0"/>
              <a:t> </a:t>
            </a:r>
            <a:r>
              <a:rPr sz="1850" spc="10" dirty="0"/>
              <a:t>instancia.</a:t>
            </a:r>
            <a:endParaRPr sz="1850">
              <a:latin typeface="Trebuchet MS"/>
              <a:cs typeface="Trebuchet MS"/>
            </a:endParaRPr>
          </a:p>
          <a:p>
            <a:pPr marL="76835">
              <a:lnSpc>
                <a:spcPct val="100000"/>
              </a:lnSpc>
              <a:spcBef>
                <a:spcPts val="55"/>
              </a:spcBef>
              <a:buFont typeface="Verdana"/>
              <a:buChar char="•"/>
            </a:pPr>
            <a:endParaRPr sz="1950"/>
          </a:p>
          <a:p>
            <a:pPr marL="336550" marR="5080" indent="-247650">
              <a:lnSpc>
                <a:spcPct val="100000"/>
              </a:lnSpc>
              <a:buFont typeface="Verdana"/>
              <a:buChar char="•"/>
              <a:tabLst>
                <a:tab pos="337185" algn="l"/>
              </a:tabLst>
            </a:pPr>
            <a:r>
              <a:rPr sz="2775" spc="-37" baseline="1501" dirty="0"/>
              <a:t>Para </a:t>
            </a:r>
            <a:r>
              <a:rPr sz="2775" baseline="1501" dirty="0"/>
              <a:t>con</a:t>
            </a:r>
            <a:r>
              <a:rPr sz="2775" baseline="1501" dirty="0">
                <a:latin typeface="Trebuchet MS"/>
                <a:cs typeface="Trebuchet MS"/>
              </a:rPr>
              <a:t>ﬁ</a:t>
            </a:r>
            <a:r>
              <a:rPr sz="2775" baseline="1501" dirty="0"/>
              <a:t>gurar un nuevo </a:t>
            </a:r>
            <a:r>
              <a:rPr sz="2775" spc="52" baseline="1501" dirty="0"/>
              <a:t>método </a:t>
            </a:r>
            <a:r>
              <a:rPr sz="2775" spc="30" baseline="1501" dirty="0"/>
              <a:t>estático, </a:t>
            </a:r>
            <a:r>
              <a:rPr sz="2775" baseline="1501" dirty="0"/>
              <a:t>agregamos </a:t>
            </a:r>
            <a:r>
              <a:rPr sz="2775" spc="-15" baseline="1501" dirty="0"/>
              <a:t>una </a:t>
            </a:r>
            <a:r>
              <a:rPr sz="2775" spc="30" baseline="1501" dirty="0"/>
              <a:t>función </a:t>
            </a:r>
            <a:r>
              <a:rPr sz="2775" spc="-22" baseline="1501" dirty="0"/>
              <a:t>al  </a:t>
            </a:r>
            <a:r>
              <a:rPr sz="1850" spc="40" dirty="0"/>
              <a:t>campo </a:t>
            </a:r>
            <a:r>
              <a:rPr sz="1850" spc="25" dirty="0"/>
              <a:t>statics </a:t>
            </a:r>
            <a:r>
              <a:rPr sz="1850" spc="15" dirty="0"/>
              <a:t>del</a:t>
            </a:r>
            <a:r>
              <a:rPr sz="1850" spc="-70" dirty="0"/>
              <a:t> </a:t>
            </a:r>
            <a:r>
              <a:rPr sz="1850" spc="5" dirty="0"/>
              <a:t>esquema:</a:t>
            </a:r>
            <a:endParaRPr sz="1850">
              <a:latin typeface="Trebuchet MS"/>
              <a:cs typeface="Trebuchet MS"/>
            </a:endParaRPr>
          </a:p>
          <a:p>
            <a:pPr marL="76835">
              <a:lnSpc>
                <a:spcPct val="100000"/>
              </a:lnSpc>
            </a:pPr>
            <a:endParaRPr sz="2100"/>
          </a:p>
          <a:p>
            <a:pPr marL="354965">
              <a:lnSpc>
                <a:spcPct val="100000"/>
              </a:lnSpc>
              <a:spcBef>
                <a:spcPts val="1245"/>
              </a:spcBef>
            </a:pPr>
            <a:r>
              <a:rPr sz="1400" spc="-10" dirty="0">
                <a:latin typeface="Courier New"/>
                <a:cs typeface="Courier New"/>
              </a:rPr>
              <a:t>animalSchema.statics.findByName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(name, cb)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67690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this</a:t>
            </a:r>
            <a:r>
              <a:rPr sz="1400" spc="-10" dirty="0">
                <a:latin typeface="Courier New"/>
                <a:cs typeface="Courier New"/>
              </a:rPr>
              <a:t>.find({ name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new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RegExp</a:t>
            </a:r>
            <a:r>
              <a:rPr sz="1400" spc="-10" dirty="0">
                <a:latin typeface="Courier New"/>
                <a:cs typeface="Courier New"/>
              </a:rPr>
              <a:t>(name,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'i'</a:t>
            </a:r>
            <a:r>
              <a:rPr sz="1400" spc="-10" dirty="0">
                <a:latin typeface="Courier New"/>
                <a:cs typeface="Courier New"/>
              </a:rPr>
              <a:t>) },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cb);</a:t>
            </a:r>
            <a:endParaRPr sz="14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 marL="354965" marR="1814830">
              <a:lnSpc>
                <a:spcPct val="101499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Animal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mongoose.model(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'Animal'</a:t>
            </a:r>
            <a:r>
              <a:rPr sz="1400" spc="-10" dirty="0">
                <a:latin typeface="Courier New"/>
                <a:cs typeface="Courier New"/>
              </a:rPr>
              <a:t>, animalSchema);  Animal.findByName(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'Barricoco'</a:t>
            </a:r>
            <a:r>
              <a:rPr sz="1400" spc="-10" dirty="0">
                <a:latin typeface="Courier New"/>
                <a:cs typeface="Courier New"/>
              </a:rPr>
              <a:t>,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(err, animals)</a:t>
            </a:r>
            <a:r>
              <a:rPr sz="1400" spc="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6769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console.log(animals);</a:t>
            </a:r>
            <a:endParaRPr sz="1400">
              <a:latin typeface="Courier New"/>
              <a:cs typeface="Courier New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594165"/>
            <a:ext cx="8053070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Son </a:t>
            </a:r>
            <a:r>
              <a:rPr sz="2775" spc="22" baseline="1501" dirty="0">
                <a:latin typeface="Arial"/>
                <a:cs typeface="Arial"/>
              </a:rPr>
              <a:t>propiedades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44" baseline="1501" dirty="0">
                <a:latin typeface="Arial"/>
                <a:cs typeface="Arial"/>
              </a:rPr>
              <a:t>documentos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-22" baseline="1501" dirty="0">
                <a:latin typeface="Arial"/>
                <a:cs typeface="Arial"/>
              </a:rPr>
              <a:t>se </a:t>
            </a:r>
            <a:r>
              <a:rPr sz="2775" spc="22" baseline="1501" dirty="0">
                <a:latin typeface="Arial"/>
                <a:cs typeface="Arial"/>
              </a:rPr>
              <a:t>pueden escribir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spc="-22" baseline="1501" dirty="0">
                <a:latin typeface="Arial"/>
                <a:cs typeface="Arial"/>
              </a:rPr>
              <a:t>leer </a:t>
            </a:r>
            <a:r>
              <a:rPr sz="2775" spc="15" baseline="1501" dirty="0">
                <a:latin typeface="Arial"/>
                <a:cs typeface="Arial"/>
              </a:rPr>
              <a:t>pero 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20" dirty="0">
                <a:latin typeface="Arial"/>
                <a:cs typeface="Arial"/>
              </a:rPr>
              <a:t>no </a:t>
            </a:r>
            <a:r>
              <a:rPr sz="1850" spc="-15" dirty="0">
                <a:latin typeface="Arial"/>
                <a:cs typeface="Arial"/>
              </a:rPr>
              <a:t>se </a:t>
            </a:r>
            <a:r>
              <a:rPr sz="1850" dirty="0">
                <a:latin typeface="Arial"/>
                <a:cs typeface="Arial"/>
              </a:rPr>
              <a:t>almacenan </a:t>
            </a:r>
            <a:r>
              <a:rPr sz="1850" spc="-15" dirty="0">
                <a:latin typeface="Arial"/>
                <a:cs typeface="Arial"/>
              </a:rPr>
              <a:t>en la </a:t>
            </a:r>
            <a:r>
              <a:rPr sz="1850" dirty="0">
                <a:latin typeface="Arial"/>
                <a:cs typeface="Arial"/>
              </a:rPr>
              <a:t>base </a:t>
            </a:r>
            <a:r>
              <a:rPr sz="1850" spc="20" dirty="0">
                <a:latin typeface="Arial"/>
                <a:cs typeface="Arial"/>
              </a:rPr>
              <a:t>de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datos.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7638" y="2446152"/>
            <a:ext cx="165417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47700" algn="l"/>
              </a:tabLst>
            </a:pPr>
            <a:r>
              <a:rPr sz="1850" dirty="0">
                <a:latin typeface="Arial"/>
                <a:cs typeface="Arial"/>
              </a:rPr>
              <a:t>para	</a:t>
            </a:r>
            <a:r>
              <a:rPr sz="1850" spc="25" dirty="0">
                <a:latin typeface="Arial"/>
                <a:cs typeface="Arial"/>
              </a:rPr>
              <a:t>combinar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3768" y="788086"/>
            <a:ext cx="420306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Propiedades</a:t>
            </a:r>
            <a:r>
              <a:rPr spc="-20" dirty="0"/>
              <a:t> </a:t>
            </a:r>
            <a:r>
              <a:rPr dirty="0"/>
              <a:t>virtuales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966" y="2450174"/>
            <a:ext cx="6410960" cy="1360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15430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807085" algn="l"/>
                <a:tab pos="1906270" algn="l"/>
                <a:tab pos="2454275" algn="l"/>
                <a:tab pos="3068320" algn="l"/>
                <a:tab pos="3786504" algn="l"/>
                <a:tab pos="4421505" algn="l"/>
                <a:tab pos="4930140" algn="l"/>
                <a:tab pos="5915660" algn="l"/>
              </a:tabLst>
            </a:pPr>
            <a:r>
              <a:rPr sz="2775" spc="22" baseline="1501" dirty="0">
                <a:latin typeface="Arial"/>
                <a:cs typeface="Arial"/>
              </a:rPr>
              <a:t>Los	</a:t>
            </a:r>
            <a:r>
              <a:rPr sz="2775" spc="75" baseline="1501" dirty="0">
                <a:latin typeface="Arial"/>
                <a:cs typeface="Arial"/>
              </a:rPr>
              <a:t>“getters”	</a:t>
            </a:r>
            <a:r>
              <a:rPr sz="2775" spc="22" baseline="1501" dirty="0">
                <a:latin typeface="Arial"/>
                <a:cs typeface="Arial"/>
              </a:rPr>
              <a:t>son	muy	</a:t>
            </a:r>
            <a:r>
              <a:rPr sz="2775" spc="7" baseline="1501" dirty="0">
                <a:latin typeface="Arial"/>
                <a:cs typeface="Arial"/>
              </a:rPr>
              <a:t>útiles	</a:t>
            </a:r>
            <a:r>
              <a:rPr sz="2775" baseline="1501" dirty="0">
                <a:latin typeface="Arial"/>
                <a:cs typeface="Arial"/>
              </a:rPr>
              <a:t>para	</a:t>
            </a:r>
            <a:r>
              <a:rPr sz="2775" spc="22" baseline="1501" dirty="0">
                <a:latin typeface="Arial"/>
                <a:cs typeface="Arial"/>
              </a:rPr>
              <a:t>dar	</a:t>
            </a:r>
            <a:r>
              <a:rPr sz="2775" spc="37" baseline="1501" dirty="0">
                <a:latin typeface="Arial"/>
                <a:cs typeface="Arial"/>
              </a:rPr>
              <a:t>formato	</a:t>
            </a:r>
            <a:r>
              <a:rPr sz="2775" spc="60" baseline="1501" dirty="0">
                <a:latin typeface="Arial"/>
                <a:cs typeface="Arial"/>
              </a:rPr>
              <a:t>y/o  </a:t>
            </a:r>
            <a:r>
              <a:rPr sz="1850" spc="15" dirty="0">
                <a:latin typeface="Arial"/>
                <a:cs typeface="Arial"/>
              </a:rPr>
              <a:t>propiedades:</a:t>
            </a:r>
            <a:endParaRPr sz="1850">
              <a:latin typeface="Arial"/>
              <a:cs typeface="Arial"/>
            </a:endParaRPr>
          </a:p>
          <a:p>
            <a:pPr marL="339725">
              <a:lnSpc>
                <a:spcPct val="100000"/>
              </a:lnSpc>
              <a:spcBef>
                <a:spcPts val="975"/>
              </a:spcBef>
            </a:pPr>
            <a:r>
              <a:rPr sz="1400" spc="-10" dirty="0">
                <a:latin typeface="Courier New"/>
                <a:cs typeface="Courier New"/>
              </a:rPr>
              <a:t>personaSchema.virtual(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'nombrecompleto'</a:t>
            </a:r>
            <a:r>
              <a:rPr sz="1400" spc="-10" dirty="0">
                <a:latin typeface="Courier New"/>
                <a:cs typeface="Courier New"/>
              </a:rPr>
              <a:t>).get(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()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52450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return this</a:t>
            </a:r>
            <a:r>
              <a:rPr sz="1400" spc="-10" dirty="0">
                <a:latin typeface="Courier New"/>
                <a:cs typeface="Courier New"/>
              </a:rPr>
              <a:t>.nombre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+ </a:t>
            </a:r>
            <a:r>
              <a:rPr sz="1400" spc="-5" dirty="0">
                <a:solidFill>
                  <a:srgbClr val="C8342A"/>
                </a:solidFill>
                <a:latin typeface="Courier New"/>
                <a:cs typeface="Courier New"/>
              </a:rPr>
              <a:t>' '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+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this</a:t>
            </a:r>
            <a:r>
              <a:rPr sz="1400" spc="-10" dirty="0">
                <a:latin typeface="Courier New"/>
                <a:cs typeface="Courier New"/>
              </a:rPr>
              <a:t>.apellido;</a:t>
            </a:r>
            <a:endParaRPr sz="14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66" y="4162194"/>
            <a:ext cx="8052434" cy="18478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67" baseline="1501" dirty="0">
                <a:latin typeface="Arial"/>
                <a:cs typeface="Arial"/>
              </a:rPr>
              <a:t>“setters” </a:t>
            </a:r>
            <a:r>
              <a:rPr sz="2775" spc="22" baseline="1501" dirty="0">
                <a:latin typeface="Arial"/>
                <a:cs typeface="Arial"/>
              </a:rPr>
              <a:t>nos permiten </a:t>
            </a:r>
            <a:r>
              <a:rPr sz="2775" baseline="1501" dirty="0">
                <a:latin typeface="Arial"/>
                <a:cs typeface="Arial"/>
              </a:rPr>
              <a:t>almacenar un valor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7" baseline="1501" dirty="0">
                <a:latin typeface="Arial"/>
                <a:cs typeface="Arial"/>
              </a:rPr>
              <a:t>entrada </a:t>
            </a:r>
            <a:r>
              <a:rPr sz="2775" spc="44" baseline="1501" dirty="0">
                <a:latin typeface="Arial"/>
                <a:cs typeface="Arial"/>
              </a:rPr>
              <a:t>complejo </a:t>
            </a:r>
            <a:r>
              <a:rPr sz="2775" spc="-22" baseline="1501" dirty="0">
                <a:latin typeface="Arial"/>
                <a:cs typeface="Arial"/>
              </a:rPr>
              <a:t>en  </a:t>
            </a:r>
            <a:r>
              <a:rPr sz="1850" spc="5" dirty="0">
                <a:latin typeface="Arial"/>
                <a:cs typeface="Arial"/>
              </a:rPr>
              <a:t>diferentes </a:t>
            </a:r>
            <a:r>
              <a:rPr sz="1850" spc="15" dirty="0">
                <a:latin typeface="Arial"/>
                <a:cs typeface="Arial"/>
              </a:rPr>
              <a:t>propiedades del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30" dirty="0">
                <a:latin typeface="Arial"/>
                <a:cs typeface="Arial"/>
              </a:rPr>
              <a:t>documento: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marL="309880">
              <a:lnSpc>
                <a:spcPts val="1555"/>
              </a:lnSpc>
              <a:spcBef>
                <a:spcPts val="5"/>
              </a:spcBef>
            </a:pPr>
            <a:r>
              <a:rPr sz="1300" spc="5" dirty="0">
                <a:latin typeface="Courier New"/>
                <a:cs typeface="Courier New"/>
              </a:rPr>
              <a:t>personaSchema.virtual(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'nombrecompleto'</a:t>
            </a:r>
            <a:r>
              <a:rPr sz="1300" spc="5" dirty="0">
                <a:latin typeface="Courier New"/>
                <a:cs typeface="Courier New"/>
              </a:rPr>
              <a:t>).set(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300" spc="5" dirty="0">
                <a:latin typeface="Courier New"/>
                <a:cs typeface="Courier New"/>
              </a:rPr>
              <a:t>(name)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511175" marR="4722495">
              <a:lnSpc>
                <a:spcPts val="1550"/>
              </a:lnSpc>
              <a:spcBef>
                <a:spcPts val="55"/>
              </a:spcBef>
            </a:pP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300" spc="5" dirty="0">
                <a:latin typeface="Courier New"/>
                <a:cs typeface="Courier New"/>
              </a:rPr>
              <a:t>split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300" spc="5" dirty="0">
                <a:latin typeface="Courier New"/>
                <a:cs typeface="Courier New"/>
              </a:rPr>
              <a:t>name.split(</a:t>
            </a:r>
            <a:r>
              <a:rPr sz="1300" spc="5" dirty="0">
                <a:solidFill>
                  <a:srgbClr val="C8342A"/>
                </a:solidFill>
                <a:latin typeface="Courier New"/>
                <a:cs typeface="Courier New"/>
              </a:rPr>
              <a:t>' '</a:t>
            </a:r>
            <a:r>
              <a:rPr sz="1300" spc="5" dirty="0">
                <a:latin typeface="Courier New"/>
                <a:cs typeface="Courier New"/>
              </a:rPr>
              <a:t>); 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this</a:t>
            </a:r>
            <a:r>
              <a:rPr sz="1300" spc="5" dirty="0">
                <a:latin typeface="Courier New"/>
                <a:cs typeface="Courier New"/>
              </a:rPr>
              <a:t>.nombre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300" spc="5" dirty="0">
                <a:latin typeface="Courier New"/>
                <a:cs typeface="Courier New"/>
              </a:rPr>
              <a:t>split[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0</a:t>
            </a:r>
            <a:r>
              <a:rPr sz="1300" spc="5" dirty="0">
                <a:latin typeface="Courier New"/>
                <a:cs typeface="Courier New"/>
              </a:rPr>
              <a:t>];  </a:t>
            </a:r>
            <a:r>
              <a:rPr sz="1300" b="1" spc="5" dirty="0">
                <a:solidFill>
                  <a:srgbClr val="008F00"/>
                </a:solidFill>
                <a:latin typeface="Courier New"/>
                <a:cs typeface="Courier New"/>
              </a:rPr>
              <a:t>this</a:t>
            </a:r>
            <a:r>
              <a:rPr sz="1300" spc="5" dirty="0">
                <a:latin typeface="Courier New"/>
                <a:cs typeface="Courier New"/>
              </a:rPr>
              <a:t>.apellido </a:t>
            </a:r>
            <a:r>
              <a:rPr sz="1300" spc="10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300" spc="-1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split[</a:t>
            </a:r>
            <a:r>
              <a:rPr sz="1300" spc="5" dirty="0">
                <a:solidFill>
                  <a:srgbClr val="787878"/>
                </a:solidFill>
                <a:latin typeface="Courier New"/>
                <a:cs typeface="Courier New"/>
              </a:rPr>
              <a:t>1</a:t>
            </a:r>
            <a:r>
              <a:rPr sz="1300" spc="5" dirty="0">
                <a:latin typeface="Courier New"/>
                <a:cs typeface="Courier New"/>
              </a:rPr>
              <a:t>];</a:t>
            </a:r>
            <a:endParaRPr sz="1300">
              <a:latin typeface="Courier New"/>
              <a:cs typeface="Courier New"/>
            </a:endParaRPr>
          </a:p>
          <a:p>
            <a:pPr marL="309880">
              <a:lnSpc>
                <a:spcPts val="1500"/>
              </a:lnSpc>
            </a:pPr>
            <a:r>
              <a:rPr sz="1300" spc="5" dirty="0">
                <a:latin typeface="Courier New"/>
                <a:cs typeface="Courier New"/>
              </a:rPr>
              <a:t>});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2096" y="788086"/>
            <a:ext cx="362648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Crear</a:t>
            </a:r>
            <a:r>
              <a:rPr spc="-90" dirty="0"/>
              <a:t> </a:t>
            </a:r>
            <a:r>
              <a:rPr spc="55" dirty="0"/>
              <a:t>documentos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6550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337185" algn="l"/>
              </a:tabLst>
            </a:pPr>
            <a:r>
              <a:rPr sz="2775" spc="22" baseline="1501" dirty="0"/>
              <a:t>Los </a:t>
            </a:r>
            <a:r>
              <a:rPr sz="2775" spc="44" baseline="1501" dirty="0"/>
              <a:t>documentos </a:t>
            </a:r>
            <a:r>
              <a:rPr sz="2775" spc="22" baseline="1501" dirty="0"/>
              <a:t>son </a:t>
            </a:r>
            <a:r>
              <a:rPr sz="2775" spc="15" baseline="1501" dirty="0"/>
              <a:t>instancias </a:t>
            </a:r>
            <a:r>
              <a:rPr sz="2775" spc="30" baseline="1501" dirty="0"/>
              <a:t>de </a:t>
            </a:r>
            <a:r>
              <a:rPr sz="2775" spc="7" baseline="1501" dirty="0"/>
              <a:t>nuestros </a:t>
            </a:r>
            <a:r>
              <a:rPr sz="2775" spc="30" baseline="1501" dirty="0"/>
              <a:t>modelos. </a:t>
            </a:r>
            <a:r>
              <a:rPr sz="2775" spc="-37" baseline="1501" dirty="0"/>
              <a:t>Para </a:t>
            </a:r>
            <a:r>
              <a:rPr sz="2775" baseline="1501" dirty="0"/>
              <a:t>almacenar  </a:t>
            </a:r>
            <a:r>
              <a:rPr sz="1850" spc="-10" dirty="0"/>
              <a:t>una </a:t>
            </a:r>
            <a:r>
              <a:rPr sz="1850" spc="10" dirty="0"/>
              <a:t>instancia empleamos </a:t>
            </a:r>
            <a:r>
              <a:rPr sz="1850" spc="-15" dirty="0"/>
              <a:t>el </a:t>
            </a:r>
            <a:r>
              <a:rPr sz="1850" spc="35" dirty="0"/>
              <a:t>método</a:t>
            </a:r>
            <a:r>
              <a:rPr sz="1850" dirty="0"/>
              <a:t> </a:t>
            </a:r>
            <a:r>
              <a:rPr sz="1850" spc="-10" dirty="0"/>
              <a:t>save.</a:t>
            </a:r>
            <a:endParaRPr sz="1850"/>
          </a:p>
          <a:p>
            <a:pPr marL="76835">
              <a:lnSpc>
                <a:spcPct val="100000"/>
              </a:lnSpc>
              <a:spcBef>
                <a:spcPts val="25"/>
              </a:spcBef>
            </a:pPr>
            <a:endParaRPr sz="2450"/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schema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new </a:t>
            </a:r>
            <a:r>
              <a:rPr sz="1400" spc="-10" dirty="0">
                <a:latin typeface="Courier New"/>
                <a:cs typeface="Courier New"/>
              </a:rPr>
              <a:t>mongoose.Schema({ color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'string'</a:t>
            </a:r>
            <a:r>
              <a:rPr sz="1400" spc="-10" dirty="0">
                <a:latin typeface="Courier New"/>
                <a:cs typeface="Courier New"/>
              </a:rPr>
              <a:t>, size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'string'</a:t>
            </a:r>
            <a:r>
              <a:rPr sz="1400" spc="75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Box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mongoose.model(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'Box'</a:t>
            </a:r>
            <a:r>
              <a:rPr sz="1400" spc="-10" dirty="0">
                <a:latin typeface="Courier New"/>
                <a:cs typeface="Courier New"/>
              </a:rPr>
              <a:t>,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schema);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 marL="355600" marR="3620770">
              <a:lnSpc>
                <a:spcPct val="101499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small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new </a:t>
            </a:r>
            <a:r>
              <a:rPr sz="1400" spc="-10" dirty="0">
                <a:latin typeface="Courier New"/>
                <a:cs typeface="Courier New"/>
              </a:rPr>
              <a:t>Box({ size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'small' </a:t>
            </a:r>
            <a:r>
              <a:rPr sz="1400" spc="-10" dirty="0">
                <a:latin typeface="Courier New"/>
                <a:cs typeface="Courier New"/>
              </a:rPr>
              <a:t>});  small.save(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(err)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67690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(err)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return</a:t>
            </a:r>
            <a:r>
              <a:rPr sz="1400" b="1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handleError(err);</a:t>
            </a:r>
            <a:endParaRPr sz="1400">
              <a:latin typeface="Courier New"/>
              <a:cs typeface="Courier New"/>
            </a:endParaRPr>
          </a:p>
          <a:p>
            <a:pPr marL="567690">
              <a:lnSpc>
                <a:spcPct val="100000"/>
              </a:lnSpc>
              <a:spcBef>
                <a:spcPts val="25"/>
              </a:spcBef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Documento</a:t>
            </a:r>
            <a:r>
              <a:rPr sz="1400" i="1" spc="-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creado!</a:t>
            </a:r>
            <a:endParaRPr sz="1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Directamente desde el</a:t>
            </a:r>
            <a:r>
              <a:rPr sz="1400" i="1" spc="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modelo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7599" y="4902668"/>
            <a:ext cx="8756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ourier New"/>
                <a:cs typeface="Courier New"/>
              </a:rPr>
              <a:t>small)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5181" y="4902668"/>
            <a:ext cx="4702175" cy="88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ourier New"/>
                <a:cs typeface="Courier New"/>
              </a:rPr>
              <a:t>Box.create({ size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'small' </a:t>
            </a:r>
            <a:r>
              <a:rPr sz="1400" spc="-10" dirty="0">
                <a:latin typeface="Courier New"/>
                <a:cs typeface="Courier New"/>
              </a:rPr>
              <a:t>},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</a:t>
            </a:r>
            <a:r>
              <a:rPr sz="1400" b="1" spc="1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(err,</a:t>
            </a:r>
            <a:endParaRPr sz="14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20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(err)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return</a:t>
            </a:r>
            <a:r>
              <a:rPr sz="1400" b="1" spc="-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handleError(err);</a:t>
            </a:r>
            <a:endParaRPr sz="14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25"/>
              </a:spcBef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Documento</a:t>
            </a:r>
            <a:r>
              <a:rPr sz="1400" i="1" spc="-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creado!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095" y="788086"/>
            <a:ext cx="443611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Consultar</a:t>
            </a:r>
            <a:r>
              <a:rPr spc="-70" dirty="0"/>
              <a:t> </a:t>
            </a:r>
            <a:r>
              <a:rPr spc="55" dirty="0"/>
              <a:t>documentos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66" y="1564647"/>
            <a:ext cx="8052434" cy="399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5080" indent="-247650" algn="just">
              <a:lnSpc>
                <a:spcPct val="100499"/>
              </a:lnSpc>
              <a:spcBef>
                <a:spcPts val="9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Buscar </a:t>
            </a:r>
            <a:r>
              <a:rPr sz="2775" spc="44" baseline="1501" dirty="0">
                <a:latin typeface="Arial"/>
                <a:cs typeface="Arial"/>
              </a:rPr>
              <a:t>documentos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37" baseline="1501" dirty="0">
                <a:latin typeface="Arial"/>
                <a:cs typeface="Arial"/>
              </a:rPr>
              <a:t>Mongoose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spc="22" baseline="1501" dirty="0">
                <a:latin typeface="Arial"/>
                <a:cs typeface="Arial"/>
              </a:rPr>
              <a:t>muy </a:t>
            </a:r>
            <a:r>
              <a:rPr sz="2775" spc="15" baseline="1501" dirty="0">
                <a:latin typeface="Arial"/>
                <a:cs typeface="Arial"/>
              </a:rPr>
              <a:t>sencillo </a:t>
            </a:r>
            <a:r>
              <a:rPr sz="2775" spc="-22" baseline="1501" dirty="0">
                <a:latin typeface="Arial"/>
                <a:cs typeface="Arial"/>
              </a:rPr>
              <a:t>ya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30" baseline="1501" dirty="0">
                <a:latin typeface="Arial"/>
                <a:cs typeface="Arial"/>
              </a:rPr>
              <a:t>admite </a:t>
            </a:r>
            <a:r>
              <a:rPr sz="2775" spc="82" baseline="1501" dirty="0">
                <a:latin typeface="Arial"/>
                <a:cs typeface="Arial"/>
              </a:rPr>
              <a:t>todo 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10" dirty="0">
                <a:latin typeface="Arial"/>
                <a:cs typeface="Arial"/>
              </a:rPr>
              <a:t>operadores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25" dirty="0">
                <a:latin typeface="Arial"/>
                <a:cs typeface="Arial"/>
              </a:rPr>
              <a:t>mongoDB </a:t>
            </a:r>
            <a:r>
              <a:rPr sz="1850" dirty="0">
                <a:latin typeface="Arial"/>
                <a:cs typeface="Arial"/>
              </a:rPr>
              <a:t>y tiene </a:t>
            </a:r>
            <a:r>
              <a:rPr sz="1850" spc="30" dirty="0">
                <a:latin typeface="Arial"/>
                <a:cs typeface="Arial"/>
              </a:rPr>
              <a:t>métodos </a:t>
            </a:r>
            <a:r>
              <a:rPr sz="1850" spc="5" dirty="0">
                <a:latin typeface="Arial"/>
                <a:cs typeface="Arial"/>
              </a:rPr>
              <a:t>prede</a:t>
            </a:r>
            <a:r>
              <a:rPr sz="1850" spc="5" dirty="0">
                <a:latin typeface="Trebuchet MS"/>
                <a:cs typeface="Trebuchet MS"/>
              </a:rPr>
              <a:t>ﬁ</a:t>
            </a:r>
            <a:r>
              <a:rPr sz="1850" spc="5" dirty="0">
                <a:latin typeface="Arial"/>
                <a:cs typeface="Arial"/>
              </a:rPr>
              <a:t>nidos </a:t>
            </a:r>
            <a:r>
              <a:rPr sz="1850" dirty="0">
                <a:latin typeface="Arial"/>
                <a:cs typeface="Arial"/>
              </a:rPr>
              <a:t>para esta  </a:t>
            </a:r>
            <a:r>
              <a:rPr sz="1850" spc="-15" dirty="0">
                <a:latin typeface="Arial"/>
                <a:cs typeface="Arial"/>
              </a:rPr>
              <a:t>labor.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Char char="•"/>
            </a:pPr>
            <a:endParaRPr sz="1850">
              <a:latin typeface="Arial"/>
              <a:cs typeface="Arial"/>
            </a:endParaRPr>
          </a:p>
          <a:p>
            <a:pPr marL="334645" marR="2501900">
              <a:lnSpc>
                <a:spcPct val="202900"/>
              </a:lnSpc>
            </a:pPr>
            <a:r>
              <a:rPr sz="1400" spc="-10" dirty="0">
                <a:latin typeface="Courier New"/>
                <a:cs typeface="Courier New"/>
              </a:rPr>
              <a:t>User.find({age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latin typeface="Courier New"/>
                <a:cs typeface="Courier New"/>
              </a:rPr>
              <a:t>{$gte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21</a:t>
            </a:r>
            <a:r>
              <a:rPr sz="1400" spc="-5" dirty="0"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$lte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65</a:t>
            </a:r>
            <a:r>
              <a:rPr sz="1400" spc="-10" dirty="0">
                <a:latin typeface="Courier New"/>
                <a:cs typeface="Courier New"/>
              </a:rPr>
              <a:t>}}, callback);  User.where(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'age'</a:t>
            </a:r>
            <a:r>
              <a:rPr sz="1400" spc="-10" dirty="0">
                <a:latin typeface="Courier New"/>
                <a:cs typeface="Courier New"/>
              </a:rPr>
              <a:t>).gte(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21</a:t>
            </a:r>
            <a:r>
              <a:rPr sz="1400" spc="-10" dirty="0">
                <a:latin typeface="Courier New"/>
                <a:cs typeface="Courier New"/>
              </a:rPr>
              <a:t>).lte(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65</a:t>
            </a:r>
            <a:r>
              <a:rPr sz="1400" spc="-10" dirty="0">
                <a:latin typeface="Courier New"/>
                <a:cs typeface="Courier New"/>
              </a:rPr>
              <a:t>).exec(callback);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ourier New"/>
              <a:cs typeface="Courier New"/>
            </a:endParaRPr>
          </a:p>
          <a:p>
            <a:pPr marL="259715" marR="5080" indent="-247650" algn="just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baseline="1501" dirty="0">
                <a:latin typeface="Arial"/>
                <a:cs typeface="Arial"/>
              </a:rPr>
              <a:t>clase </a:t>
            </a:r>
            <a:r>
              <a:rPr sz="2775" spc="-15" baseline="1501" dirty="0">
                <a:latin typeface="Arial"/>
                <a:cs typeface="Arial"/>
              </a:rPr>
              <a:t>Query </a:t>
            </a:r>
            <a:r>
              <a:rPr sz="2775" spc="22" baseline="1501" dirty="0">
                <a:latin typeface="Arial"/>
                <a:cs typeface="Arial"/>
              </a:rPr>
              <a:t>también </a:t>
            </a:r>
            <a:r>
              <a:rPr sz="2775" spc="37" baseline="1501" dirty="0">
                <a:latin typeface="Arial"/>
                <a:cs typeface="Arial"/>
              </a:rPr>
              <a:t>soporta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52" baseline="1501" dirty="0">
                <a:latin typeface="Arial"/>
                <a:cs typeface="Arial"/>
              </a:rPr>
              <a:t>método </a:t>
            </a:r>
            <a:r>
              <a:rPr sz="2775" spc="-7" baseline="1501" dirty="0">
                <a:latin typeface="Arial"/>
                <a:cs typeface="Arial"/>
              </a:rPr>
              <a:t>where </a:t>
            </a:r>
            <a:r>
              <a:rPr sz="2775" spc="-67" baseline="1501" dirty="0">
                <a:latin typeface="Arial"/>
                <a:cs typeface="Arial"/>
              </a:rPr>
              <a:t>así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spc="44" baseline="1501" dirty="0">
                <a:latin typeface="Arial"/>
                <a:cs typeface="Arial"/>
              </a:rPr>
              <a:t>podemos  </a:t>
            </a:r>
            <a:r>
              <a:rPr sz="1850" dirty="0">
                <a:latin typeface="Arial"/>
                <a:cs typeface="Arial"/>
              </a:rPr>
              <a:t>anidar </a:t>
            </a:r>
            <a:r>
              <a:rPr sz="1850" spc="5" dirty="0">
                <a:latin typeface="Arial"/>
                <a:cs typeface="Arial"/>
              </a:rPr>
              <a:t>sentencias</a:t>
            </a:r>
            <a:r>
              <a:rPr sz="1850" spc="-5" dirty="0">
                <a:latin typeface="Arial"/>
                <a:cs typeface="Arial"/>
              </a:rPr>
              <a:t> where: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User</a:t>
            </a:r>
            <a:endParaRPr sz="1400">
              <a:latin typeface="Courier New"/>
              <a:cs typeface="Courier New"/>
            </a:endParaRPr>
          </a:p>
          <a:p>
            <a:pPr marL="30734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.where(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'age'</a:t>
            </a:r>
            <a:r>
              <a:rPr sz="1400" spc="-10" dirty="0">
                <a:latin typeface="Courier New"/>
                <a:cs typeface="Courier New"/>
              </a:rPr>
              <a:t>).gte(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21</a:t>
            </a:r>
            <a:r>
              <a:rPr sz="1400" spc="-10" dirty="0">
                <a:latin typeface="Courier New"/>
                <a:cs typeface="Courier New"/>
              </a:rPr>
              <a:t>).lte(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65</a:t>
            </a:r>
            <a:r>
              <a:rPr sz="1400" spc="-1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30734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.where(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'name'</a:t>
            </a:r>
            <a:r>
              <a:rPr sz="1400" spc="-10" dirty="0">
                <a:latin typeface="Courier New"/>
                <a:cs typeface="Courier New"/>
              </a:rPr>
              <a:t>, </a:t>
            </a:r>
            <a:r>
              <a:rPr sz="1400" spc="-10" dirty="0">
                <a:solidFill>
                  <a:srgbClr val="C97C9A"/>
                </a:solidFill>
                <a:latin typeface="Courier New"/>
                <a:cs typeface="Courier New"/>
              </a:rPr>
              <a:t>/^b/i</a:t>
            </a:r>
            <a:r>
              <a:rPr sz="1400" spc="-1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2817" y="1629499"/>
            <a:ext cx="66865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latin typeface="Arial"/>
                <a:cs typeface="Arial"/>
              </a:rPr>
              <a:t>según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66" y="1633521"/>
            <a:ext cx="7245984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1547495" algn="l"/>
                <a:tab pos="2371090" algn="l"/>
                <a:tab pos="3413760" algn="l"/>
                <a:tab pos="4307840" algn="l"/>
                <a:tab pos="4738370" algn="l"/>
                <a:tab pos="5911215" algn="l"/>
              </a:tabLst>
            </a:pPr>
            <a:r>
              <a:rPr sz="2775" spc="37" baseline="1501" dirty="0">
                <a:latin typeface="Arial"/>
                <a:cs typeface="Arial"/>
              </a:rPr>
              <a:t>Mongoose	of</a:t>
            </a:r>
            <a:r>
              <a:rPr sz="2775" spc="-22" baseline="1501" dirty="0">
                <a:latin typeface="Arial"/>
                <a:cs typeface="Arial"/>
              </a:rPr>
              <a:t>r</a:t>
            </a:r>
            <a:r>
              <a:rPr sz="2775" baseline="1501" dirty="0">
                <a:latin typeface="Arial"/>
                <a:cs typeface="Arial"/>
              </a:rPr>
              <a:t>ece	diversas	</a:t>
            </a:r>
            <a:r>
              <a:rPr sz="2775" spc="22" baseline="1501" dirty="0">
                <a:latin typeface="Arial"/>
                <a:cs typeface="Arial"/>
              </a:rPr>
              <a:t>formas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baseline="1501" dirty="0">
                <a:latin typeface="Arial"/>
                <a:cs typeface="Arial"/>
              </a:rPr>
              <a:t>	actualizar	</a:t>
            </a:r>
            <a:r>
              <a:rPr sz="2775" spc="37" baseline="1501" dirty="0">
                <a:latin typeface="Arial"/>
                <a:cs typeface="Arial"/>
              </a:rPr>
              <a:t>documentos  </a:t>
            </a:r>
            <a:r>
              <a:rPr sz="1850" dirty="0">
                <a:latin typeface="Arial"/>
                <a:cs typeface="Arial"/>
              </a:rPr>
              <a:t>nuestras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necesidades.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1510" y="788086"/>
            <a:ext cx="44672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Actualizar</a:t>
            </a:r>
            <a:r>
              <a:rPr spc="-70" dirty="0"/>
              <a:t> </a:t>
            </a:r>
            <a:r>
              <a:rPr spc="55" dirty="0"/>
              <a:t>documentos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6509" rIns="0" bIns="0" rtlCol="0">
            <a:spAutoFit/>
          </a:bodyPr>
          <a:lstStyle/>
          <a:p>
            <a:pPr marL="33655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337185" algn="l"/>
              </a:tabLst>
            </a:pPr>
            <a:r>
              <a:rPr sz="2775" spc="-22" baseline="1501" dirty="0"/>
              <a:t>Si </a:t>
            </a:r>
            <a:r>
              <a:rPr sz="2775" spc="15" baseline="1501" dirty="0"/>
              <a:t>necesitamos </a:t>
            </a:r>
            <a:r>
              <a:rPr sz="2775" spc="22" baseline="1501" dirty="0"/>
              <a:t>obtener </a:t>
            </a:r>
            <a:r>
              <a:rPr sz="2775" spc="-22" baseline="1501" dirty="0"/>
              <a:t>el </a:t>
            </a:r>
            <a:r>
              <a:rPr sz="2775" spc="44" baseline="1501" dirty="0"/>
              <a:t>documento:</a:t>
            </a:r>
            <a:endParaRPr sz="2775" baseline="1501"/>
          </a:p>
          <a:p>
            <a:pPr marL="342265">
              <a:lnSpc>
                <a:spcPct val="100000"/>
              </a:lnSpc>
              <a:spcBef>
                <a:spcPts val="1580"/>
              </a:spcBef>
            </a:pPr>
            <a:r>
              <a:rPr sz="1400" spc="-10" dirty="0">
                <a:latin typeface="Courier New"/>
                <a:cs typeface="Courier New"/>
              </a:rPr>
              <a:t>Box.findById(id,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(err, box)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54990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(err)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return</a:t>
            </a:r>
            <a:r>
              <a:rPr sz="1400" b="1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handleError(err);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 marL="554990" marR="4909185">
              <a:lnSpc>
                <a:spcPct val="101499"/>
              </a:lnSpc>
              <a:spcBef>
                <a:spcPts val="5"/>
              </a:spcBef>
            </a:pPr>
            <a:r>
              <a:rPr sz="1400" spc="-10" dirty="0">
                <a:latin typeface="Courier New"/>
                <a:cs typeface="Courier New"/>
              </a:rPr>
              <a:t>box.size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'large'</a:t>
            </a:r>
            <a:r>
              <a:rPr sz="1400" spc="-10" dirty="0">
                <a:latin typeface="Courier New"/>
                <a:cs typeface="Courier New"/>
              </a:rPr>
              <a:t>;  box.save(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(err)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767715" marR="3846195">
              <a:lnSpc>
                <a:spcPct val="101499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(err)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return </a:t>
            </a:r>
            <a:r>
              <a:rPr sz="1400" spc="-10" dirty="0">
                <a:latin typeface="Courier New"/>
                <a:cs typeface="Courier New"/>
              </a:rPr>
              <a:t>handleError(err);  res.send(box);</a:t>
            </a:r>
            <a:endParaRPr sz="1400">
              <a:latin typeface="Courier New"/>
              <a:cs typeface="Courier New"/>
            </a:endParaRPr>
          </a:p>
          <a:p>
            <a:pPr marL="55499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 marL="34226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10"/>
              </a:spcBef>
            </a:pPr>
            <a:endParaRPr sz="1550">
              <a:latin typeface="Courier New"/>
              <a:cs typeface="Courier New"/>
            </a:endParaRPr>
          </a:p>
          <a:p>
            <a:pPr marL="336550" marR="5080" indent="-247650">
              <a:lnSpc>
                <a:spcPct val="100000"/>
              </a:lnSpc>
              <a:buFont typeface="Verdana"/>
              <a:buChar char="•"/>
              <a:tabLst>
                <a:tab pos="337185" algn="l"/>
                <a:tab pos="939165" algn="l"/>
                <a:tab pos="2504440" algn="l"/>
                <a:tab pos="3395979" algn="l"/>
                <a:tab pos="4164965" algn="l"/>
                <a:tab pos="4693285" algn="l"/>
                <a:tab pos="5728970" algn="l"/>
                <a:tab pos="5986780" algn="l"/>
                <a:tab pos="7726680" algn="l"/>
              </a:tabLst>
            </a:pPr>
            <a:r>
              <a:rPr sz="2775" spc="-22" baseline="1501" dirty="0"/>
              <a:t>Esta	</a:t>
            </a:r>
            <a:r>
              <a:rPr sz="2775" spc="22" baseline="1501" dirty="0"/>
              <a:t>ap</a:t>
            </a:r>
            <a:r>
              <a:rPr sz="2775" spc="-37" baseline="1501" dirty="0"/>
              <a:t>r</a:t>
            </a:r>
            <a:r>
              <a:rPr sz="2775" spc="30" baseline="1501" dirty="0"/>
              <a:t>oximación</a:t>
            </a:r>
            <a:r>
              <a:rPr sz="2775" baseline="1501" dirty="0"/>
              <a:t>	</a:t>
            </a:r>
            <a:r>
              <a:rPr sz="2775" spc="30" baseline="1501" dirty="0"/>
              <a:t>implica</a:t>
            </a:r>
            <a:r>
              <a:rPr sz="2775" baseline="1501" dirty="0"/>
              <a:t>	</a:t>
            </a:r>
            <a:r>
              <a:rPr sz="2775" spc="-22" baseline="1501" dirty="0"/>
              <a:t>lanzar</a:t>
            </a:r>
            <a:r>
              <a:rPr sz="2775" baseline="1501" dirty="0"/>
              <a:t>	</a:t>
            </a:r>
            <a:r>
              <a:rPr sz="2775" spc="-15" baseline="1501" dirty="0"/>
              <a:t>una</a:t>
            </a:r>
            <a:r>
              <a:rPr sz="2775" baseline="1501" dirty="0"/>
              <a:t>	</a:t>
            </a:r>
            <a:r>
              <a:rPr sz="2775" spc="30" baseline="1501" dirty="0"/>
              <a:t>consulta</a:t>
            </a:r>
            <a:r>
              <a:rPr sz="2775" baseline="1501" dirty="0"/>
              <a:t>	y	</a:t>
            </a:r>
            <a:r>
              <a:rPr sz="2775" spc="22" baseline="1501" dirty="0"/>
              <a:t>posteriormente</a:t>
            </a:r>
            <a:r>
              <a:rPr sz="2775" baseline="1501" dirty="0"/>
              <a:t>	</a:t>
            </a:r>
            <a:r>
              <a:rPr sz="2775" spc="-15" baseline="1501" dirty="0"/>
              <a:t>una  </a:t>
            </a:r>
            <a:r>
              <a:rPr sz="1850" spc="10" dirty="0"/>
              <a:t>escritura </a:t>
            </a:r>
            <a:r>
              <a:rPr sz="1850" spc="-15" dirty="0"/>
              <a:t>en la </a:t>
            </a:r>
            <a:r>
              <a:rPr sz="1850" spc="5" dirty="0"/>
              <a:t>DB </a:t>
            </a:r>
            <a:r>
              <a:rPr sz="1850" spc="35" dirty="0"/>
              <a:t>con </a:t>
            </a:r>
            <a:r>
              <a:rPr sz="1850" spc="-15" dirty="0"/>
              <a:t>la </a:t>
            </a:r>
            <a:r>
              <a:rPr sz="1850" dirty="0"/>
              <a:t>llamada </a:t>
            </a:r>
            <a:r>
              <a:rPr sz="1850" spc="-35" dirty="0"/>
              <a:t>a</a:t>
            </a:r>
            <a:r>
              <a:rPr sz="1850" spc="-10" dirty="0"/>
              <a:t> save.</a:t>
            </a:r>
            <a:endParaRPr sz="18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510" y="788086"/>
            <a:ext cx="44672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Actualizar</a:t>
            </a:r>
            <a:r>
              <a:rPr spc="-70" dirty="0"/>
              <a:t> </a:t>
            </a:r>
            <a:r>
              <a:rPr spc="55" dirty="0"/>
              <a:t>documentos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66" y="1918858"/>
            <a:ext cx="8361045" cy="2877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31305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612775" algn="l"/>
                <a:tab pos="1026794" algn="l"/>
                <a:tab pos="2512695" algn="l"/>
                <a:tab pos="3474085" algn="l"/>
                <a:tab pos="3800475" algn="l"/>
                <a:tab pos="5151120" algn="l"/>
                <a:tab pos="6296660" algn="l"/>
                <a:tab pos="6898640" algn="l"/>
                <a:tab pos="7225665" algn="l"/>
              </a:tabLst>
            </a:pPr>
            <a:r>
              <a:rPr sz="2775" spc="-22" baseline="1501" dirty="0">
                <a:latin typeface="Arial"/>
                <a:cs typeface="Arial"/>
              </a:rPr>
              <a:t>Si	</a:t>
            </a:r>
            <a:r>
              <a:rPr sz="2775" spc="30" baseline="1501" dirty="0">
                <a:latin typeface="Arial"/>
                <a:cs typeface="Arial"/>
              </a:rPr>
              <a:t>no	</a:t>
            </a:r>
            <a:r>
              <a:rPr sz="2775" spc="15" baseline="1501" dirty="0">
                <a:latin typeface="Arial"/>
                <a:cs typeface="Arial"/>
              </a:rPr>
              <a:t>necesitamos	</a:t>
            </a:r>
            <a:r>
              <a:rPr sz="2775" spc="22" baseline="1501" dirty="0">
                <a:latin typeface="Arial"/>
                <a:cs typeface="Arial"/>
              </a:rPr>
              <a:t>obtener	</a:t>
            </a:r>
            <a:r>
              <a:rPr sz="2775" spc="-22" baseline="1501" dirty="0">
                <a:latin typeface="Arial"/>
                <a:cs typeface="Arial"/>
              </a:rPr>
              <a:t>el	</a:t>
            </a:r>
            <a:r>
              <a:rPr sz="2775" spc="52" baseline="1501" dirty="0">
                <a:latin typeface="Arial"/>
                <a:cs typeface="Arial"/>
              </a:rPr>
              <a:t>documento	</a:t>
            </a:r>
            <a:r>
              <a:rPr sz="2775" spc="44" baseline="1501" dirty="0">
                <a:latin typeface="Arial"/>
                <a:cs typeface="Arial"/>
              </a:rPr>
              <a:t>podemos	</a:t>
            </a:r>
            <a:r>
              <a:rPr sz="2775" spc="-7" baseline="1501" dirty="0">
                <a:latin typeface="Arial"/>
                <a:cs typeface="Arial"/>
              </a:rPr>
              <a:t>usar	</a:t>
            </a:r>
            <a:r>
              <a:rPr sz="2775" spc="-22" baseline="1501" dirty="0">
                <a:latin typeface="Arial"/>
                <a:cs typeface="Arial"/>
              </a:rPr>
              <a:t>el	</a:t>
            </a:r>
            <a:r>
              <a:rPr sz="2775" spc="44" baseline="1501" dirty="0">
                <a:latin typeface="Arial"/>
                <a:cs typeface="Arial"/>
              </a:rPr>
              <a:t>método  </a:t>
            </a:r>
            <a:r>
              <a:rPr sz="1850" spc="25" dirty="0">
                <a:latin typeface="Arial"/>
                <a:cs typeface="Arial"/>
              </a:rPr>
              <a:t>update </a:t>
            </a:r>
            <a:r>
              <a:rPr sz="1850" spc="15" dirty="0">
                <a:latin typeface="Arial"/>
                <a:cs typeface="Arial"/>
              </a:rPr>
              <a:t>del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modelo: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Verdana"/>
              <a:buChar char="•"/>
            </a:pPr>
            <a:endParaRPr sz="245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Box.update({ _id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latin typeface="Courier New"/>
                <a:cs typeface="Courier New"/>
              </a:rPr>
              <a:t>id },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$set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size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'large' </a:t>
            </a:r>
            <a:r>
              <a:rPr sz="1400" spc="-10" dirty="0">
                <a:latin typeface="Courier New"/>
                <a:cs typeface="Courier New"/>
              </a:rPr>
              <a:t>}},</a:t>
            </a:r>
            <a:r>
              <a:rPr sz="1400" spc="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callback);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ourier New"/>
              <a:cs typeface="Courier New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Otra </a:t>
            </a:r>
            <a:r>
              <a:rPr sz="2775" spc="52" baseline="1501" dirty="0">
                <a:latin typeface="Arial"/>
                <a:cs typeface="Arial"/>
              </a:rPr>
              <a:t>opción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82" baseline="1501" dirty="0">
                <a:latin typeface="Arial"/>
                <a:cs typeface="Arial"/>
              </a:rPr>
              <a:t>poco </a:t>
            </a:r>
            <a:r>
              <a:rPr sz="2775" spc="7" baseline="1501" dirty="0">
                <a:latin typeface="Arial"/>
                <a:cs typeface="Arial"/>
              </a:rPr>
              <a:t>más </a:t>
            </a:r>
            <a:r>
              <a:rPr sz="2775" spc="-15" baseline="1501" dirty="0">
                <a:latin typeface="Arial"/>
                <a:cs typeface="Arial"/>
              </a:rPr>
              <a:t>e</a:t>
            </a:r>
            <a:r>
              <a:rPr sz="2775" spc="-15" baseline="1501" dirty="0">
                <a:latin typeface="Trebuchet MS"/>
                <a:cs typeface="Trebuchet MS"/>
              </a:rPr>
              <a:t>ﬁ</a:t>
            </a:r>
            <a:r>
              <a:rPr sz="2775" spc="-15" baseline="1501" dirty="0">
                <a:latin typeface="Arial"/>
                <a:cs typeface="Arial"/>
              </a:rPr>
              <a:t>ciente </a:t>
            </a:r>
            <a:r>
              <a:rPr sz="2775" spc="-22" baseline="1501" dirty="0">
                <a:latin typeface="Arial"/>
                <a:cs typeface="Arial"/>
              </a:rPr>
              <a:t>es </a:t>
            </a:r>
            <a:r>
              <a:rPr sz="2775" spc="-7" baseline="1501" dirty="0">
                <a:latin typeface="Arial"/>
                <a:cs typeface="Arial"/>
              </a:rPr>
              <a:t>llamar </a:t>
            </a:r>
            <a:r>
              <a:rPr sz="2775" spc="-22" baseline="1501" dirty="0">
                <a:latin typeface="Arial"/>
                <a:cs typeface="Arial"/>
              </a:rPr>
              <a:t>al </a:t>
            </a:r>
            <a:r>
              <a:rPr sz="2775" spc="52" baseline="1501" dirty="0">
                <a:latin typeface="Arial"/>
                <a:cs typeface="Arial"/>
              </a:rPr>
              <a:t>método</a:t>
            </a:r>
            <a:r>
              <a:rPr sz="2775" baseline="1501" dirty="0">
                <a:latin typeface="Arial"/>
                <a:cs typeface="Arial"/>
              </a:rPr>
              <a:t> </a:t>
            </a:r>
            <a:r>
              <a:rPr sz="2775" spc="15" baseline="1501" dirty="0">
                <a:latin typeface="Trebuchet MS"/>
                <a:cs typeface="Trebuchet MS"/>
              </a:rPr>
              <a:t>ﬁ</a:t>
            </a:r>
            <a:r>
              <a:rPr sz="2775" spc="15" baseline="1501" dirty="0">
                <a:latin typeface="Arial"/>
                <a:cs typeface="Arial"/>
              </a:rPr>
              <a:t>ndAndUpdate.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"/>
              <a:cs typeface="Arial"/>
            </a:endParaRPr>
          </a:p>
          <a:p>
            <a:pPr marL="27051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Box.findByIdAndUpdate(id,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$set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size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'large' </a:t>
            </a:r>
            <a:r>
              <a:rPr sz="1400" spc="-10" dirty="0">
                <a:latin typeface="Courier New"/>
                <a:cs typeface="Courier New"/>
              </a:rPr>
              <a:t>}},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(err, tank)</a:t>
            </a:r>
            <a:r>
              <a:rPr sz="1400" spc="9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83234" marR="4362450">
              <a:lnSpc>
                <a:spcPct val="101499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(err)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return </a:t>
            </a:r>
            <a:r>
              <a:rPr sz="1400" spc="-10" dirty="0">
                <a:latin typeface="Courier New"/>
                <a:cs typeface="Courier New"/>
              </a:rPr>
              <a:t>handleError(err);  res.send(tank);</a:t>
            </a:r>
            <a:endParaRPr sz="1400">
              <a:latin typeface="Courier New"/>
              <a:cs typeface="Courier New"/>
            </a:endParaRPr>
          </a:p>
          <a:p>
            <a:pPr marL="27051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918858"/>
            <a:ext cx="8052434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30" baseline="1501" dirty="0">
                <a:latin typeface="Arial"/>
                <a:cs typeface="Arial"/>
              </a:rPr>
              <a:t>modelos </a:t>
            </a:r>
            <a:r>
              <a:rPr sz="2775" baseline="1501" dirty="0">
                <a:latin typeface="Arial"/>
                <a:cs typeface="Arial"/>
              </a:rPr>
              <a:t>tienen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52" baseline="1501" dirty="0">
                <a:latin typeface="Arial"/>
                <a:cs typeface="Arial"/>
              </a:rPr>
              <a:t>método </a:t>
            </a:r>
            <a:r>
              <a:rPr sz="2775" spc="37" baseline="1501" dirty="0">
                <a:latin typeface="Arial"/>
                <a:cs typeface="Arial"/>
              </a:rPr>
              <a:t>estático </a:t>
            </a:r>
            <a:r>
              <a:rPr sz="2775" spc="-7" baseline="1501" dirty="0">
                <a:latin typeface="Arial"/>
                <a:cs typeface="Arial"/>
              </a:rPr>
              <a:t>remove </a:t>
            </a:r>
            <a:r>
              <a:rPr sz="2775" spc="22" baseline="1501" dirty="0">
                <a:latin typeface="Arial"/>
                <a:cs typeface="Arial"/>
              </a:rPr>
              <a:t>que nos permite borrar 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30" dirty="0">
                <a:latin typeface="Arial"/>
                <a:cs typeface="Arial"/>
              </a:rPr>
              <a:t>documentos </a:t>
            </a:r>
            <a:r>
              <a:rPr sz="1850" spc="15" dirty="0">
                <a:latin typeface="Arial"/>
                <a:cs typeface="Arial"/>
              </a:rPr>
              <a:t>que </a:t>
            </a:r>
            <a:r>
              <a:rPr sz="1850" spc="25" dirty="0">
                <a:latin typeface="Arial"/>
                <a:cs typeface="Arial"/>
              </a:rPr>
              <a:t>coincidan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-10" dirty="0">
                <a:latin typeface="Arial"/>
                <a:cs typeface="Arial"/>
              </a:rPr>
              <a:t>las</a:t>
            </a:r>
            <a:r>
              <a:rPr sz="1850" spc="-12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condiciones: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6118" y="788086"/>
            <a:ext cx="377825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Borrar</a:t>
            </a:r>
            <a:r>
              <a:rPr spc="-75" dirty="0"/>
              <a:t> </a:t>
            </a:r>
            <a:r>
              <a:rPr spc="55" dirty="0"/>
              <a:t>documentos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7787" y="3023382"/>
            <a:ext cx="4914265" cy="88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ourier New"/>
                <a:cs typeface="Courier New"/>
              </a:rPr>
              <a:t>Box.remove({ size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'large' </a:t>
            </a:r>
            <a:r>
              <a:rPr sz="1400" spc="-10" dirty="0">
                <a:latin typeface="Courier New"/>
                <a:cs typeface="Courier New"/>
              </a:rPr>
              <a:t>},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(err)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20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(err)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return</a:t>
            </a:r>
            <a:r>
              <a:rPr sz="1400" b="1" spc="-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handleError(err);</a:t>
            </a:r>
            <a:endParaRPr sz="14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25"/>
              </a:spcBef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Borrado!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072" y="788086"/>
            <a:ext cx="466852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Modelado </a:t>
            </a:r>
            <a:r>
              <a:rPr spc="35" dirty="0"/>
              <a:t>de</a:t>
            </a:r>
            <a:r>
              <a:rPr spc="-125" dirty="0"/>
              <a:t> </a:t>
            </a:r>
            <a:r>
              <a:rPr spc="-5" dirty="0"/>
              <a:t>relaciones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66" y="1918858"/>
            <a:ext cx="8052434" cy="156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715" marR="5080" indent="-247650" algn="just">
              <a:lnSpc>
                <a:spcPct val="100699"/>
              </a:lnSpc>
              <a:spcBef>
                <a:spcPts val="9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Si </a:t>
            </a:r>
            <a:r>
              <a:rPr sz="2775" spc="7" baseline="1501" dirty="0">
                <a:latin typeface="Arial"/>
                <a:cs typeface="Arial"/>
              </a:rPr>
              <a:t>queremos </a:t>
            </a:r>
            <a:r>
              <a:rPr sz="2775" spc="22" baseline="1501" dirty="0">
                <a:latin typeface="Arial"/>
                <a:cs typeface="Arial"/>
              </a:rPr>
              <a:t>que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52" baseline="1501" dirty="0">
                <a:latin typeface="Arial"/>
                <a:cs typeface="Arial"/>
              </a:rPr>
              <a:t>documento </a:t>
            </a:r>
            <a:r>
              <a:rPr sz="2775" spc="-7" baseline="1501" dirty="0">
                <a:latin typeface="Arial"/>
                <a:cs typeface="Arial"/>
              </a:rPr>
              <a:t>haga </a:t>
            </a:r>
            <a:r>
              <a:rPr sz="2775" spc="-15" baseline="1501" dirty="0">
                <a:latin typeface="Arial"/>
                <a:cs typeface="Arial"/>
              </a:rPr>
              <a:t>referencia </a:t>
            </a:r>
            <a:r>
              <a:rPr sz="2775" spc="-52" baseline="1501" dirty="0">
                <a:latin typeface="Arial"/>
                <a:cs typeface="Arial"/>
              </a:rPr>
              <a:t>a </a:t>
            </a:r>
            <a:r>
              <a:rPr sz="2775" spc="22" baseline="1501" dirty="0">
                <a:latin typeface="Arial"/>
                <a:cs typeface="Arial"/>
              </a:rPr>
              <a:t>uno </a:t>
            </a:r>
            <a:r>
              <a:rPr sz="2775" spc="52" baseline="1501" dirty="0">
                <a:latin typeface="Arial"/>
                <a:cs typeface="Arial"/>
              </a:rPr>
              <a:t>o </a:t>
            </a:r>
            <a:r>
              <a:rPr sz="2775" baseline="1501" dirty="0">
                <a:latin typeface="Arial"/>
                <a:cs typeface="Arial"/>
              </a:rPr>
              <a:t>varios  </a:t>
            </a:r>
            <a:r>
              <a:rPr sz="1850" spc="30" dirty="0">
                <a:latin typeface="Arial"/>
                <a:cs typeface="Arial"/>
              </a:rPr>
              <a:t>documentos </a:t>
            </a:r>
            <a:r>
              <a:rPr sz="1850" spc="20" dirty="0">
                <a:latin typeface="Arial"/>
                <a:cs typeface="Arial"/>
              </a:rPr>
              <a:t>de otra </a:t>
            </a:r>
            <a:r>
              <a:rPr sz="1850" spc="25" dirty="0">
                <a:latin typeface="Arial"/>
                <a:cs typeface="Arial"/>
              </a:rPr>
              <a:t>colección, </a:t>
            </a:r>
            <a:r>
              <a:rPr sz="1850" spc="30" dirty="0">
                <a:latin typeface="Arial"/>
                <a:cs typeface="Arial"/>
              </a:rPr>
              <a:t>podemos </a:t>
            </a:r>
            <a:r>
              <a:rPr sz="1850" spc="10" dirty="0">
                <a:latin typeface="Arial"/>
                <a:cs typeface="Arial"/>
              </a:rPr>
              <a:t>apuntar </a:t>
            </a:r>
            <a:r>
              <a:rPr sz="1850" spc="15" dirty="0">
                <a:latin typeface="Arial"/>
                <a:cs typeface="Arial"/>
              </a:rPr>
              <a:t>los </a:t>
            </a:r>
            <a:r>
              <a:rPr sz="1850" spc="35" dirty="0">
                <a:latin typeface="Arial"/>
                <a:cs typeface="Arial"/>
              </a:rPr>
              <a:t>id </a:t>
            </a:r>
            <a:r>
              <a:rPr sz="1850" spc="20" dirty="0">
                <a:latin typeface="Arial"/>
                <a:cs typeface="Arial"/>
              </a:rPr>
              <a:t>dentro de </a:t>
            </a:r>
            <a:r>
              <a:rPr sz="1850" dirty="0">
                <a:latin typeface="Arial"/>
                <a:cs typeface="Arial"/>
              </a:rPr>
              <a:t>un  </a:t>
            </a:r>
            <a:r>
              <a:rPr sz="1850" spc="-35" dirty="0">
                <a:latin typeface="Arial"/>
                <a:cs typeface="Arial"/>
              </a:rPr>
              <a:t>array. </a:t>
            </a:r>
            <a:r>
              <a:rPr sz="1850" dirty="0">
                <a:latin typeface="Arial"/>
                <a:cs typeface="Arial"/>
              </a:rPr>
              <a:t>Aunque </a:t>
            </a:r>
            <a:r>
              <a:rPr sz="1850" spc="20" dirty="0">
                <a:latin typeface="Arial"/>
                <a:cs typeface="Arial"/>
              </a:rPr>
              <a:t>lo </a:t>
            </a:r>
            <a:r>
              <a:rPr sz="1850" spc="5" dirty="0">
                <a:latin typeface="Arial"/>
                <a:cs typeface="Arial"/>
              </a:rPr>
              <a:t>más </a:t>
            </a:r>
            <a:r>
              <a:rPr sz="1850" spc="30" dirty="0">
                <a:latin typeface="Arial"/>
                <a:cs typeface="Arial"/>
              </a:rPr>
              <a:t>lógico </a:t>
            </a:r>
            <a:r>
              <a:rPr sz="1850" spc="-15" dirty="0">
                <a:latin typeface="Arial"/>
                <a:cs typeface="Arial"/>
              </a:rPr>
              <a:t>es </a:t>
            </a:r>
            <a:r>
              <a:rPr sz="1850" dirty="0">
                <a:latin typeface="Arial"/>
                <a:cs typeface="Arial"/>
              </a:rPr>
              <a:t>emplear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35" dirty="0">
                <a:latin typeface="Arial"/>
                <a:cs typeface="Arial"/>
              </a:rPr>
              <a:t>opción </a:t>
            </a:r>
            <a:r>
              <a:rPr sz="1850" spc="-10" dirty="0">
                <a:latin typeface="Arial"/>
                <a:cs typeface="Arial"/>
              </a:rPr>
              <a:t>ref </a:t>
            </a:r>
            <a:r>
              <a:rPr sz="1850" spc="15" dirty="0">
                <a:latin typeface="Arial"/>
                <a:cs typeface="Arial"/>
              </a:rPr>
              <a:t>que nos </a:t>
            </a:r>
            <a:r>
              <a:rPr sz="1850" spc="5" dirty="0">
                <a:latin typeface="Arial"/>
                <a:cs typeface="Arial"/>
              </a:rPr>
              <a:t>ofrece  </a:t>
            </a:r>
            <a:r>
              <a:rPr sz="1850" spc="20" dirty="0">
                <a:latin typeface="Arial"/>
                <a:cs typeface="Arial"/>
              </a:rPr>
              <a:t>mongoose:</a:t>
            </a:r>
            <a:endParaRPr sz="185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  <a:spcBef>
                <a:spcPts val="1540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personSchema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40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Schema({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003" y="3466146"/>
            <a:ext cx="982344" cy="67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spc="-8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Number</a:t>
            </a:r>
            <a:r>
              <a:rPr sz="1400" spc="-1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spc="-8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String</a:t>
            </a:r>
            <a:r>
              <a:rPr sz="1400" spc="-1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spc="-8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Number</a:t>
            </a:r>
            <a:r>
              <a:rPr sz="1400" spc="-1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9197" y="3466146"/>
            <a:ext cx="5977255" cy="11042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24790" marR="5318760">
              <a:lnSpc>
                <a:spcPct val="101499"/>
              </a:lnSpc>
              <a:spcBef>
                <a:spcPts val="70"/>
              </a:spcBef>
            </a:pPr>
            <a:r>
              <a:rPr sz="1400" spc="-10" dirty="0">
                <a:latin typeface="Courier New"/>
                <a:cs typeface="Courier New"/>
              </a:rPr>
              <a:t>_id  name  age</a:t>
            </a:r>
            <a:endParaRPr sz="14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ourier New"/>
                <a:cs typeface="Courier New"/>
              </a:rPr>
              <a:t>posts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latin typeface="Courier New"/>
                <a:cs typeface="Courier New"/>
              </a:rPr>
              <a:t>[{ type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latin typeface="Courier New"/>
                <a:cs typeface="Courier New"/>
              </a:rPr>
              <a:t>Schema.Types.ObjectId, </a:t>
            </a:r>
            <a:r>
              <a:rPr sz="1400" spc="-5" dirty="0">
                <a:latin typeface="Courier New"/>
                <a:cs typeface="Courier New"/>
              </a:rPr>
              <a:t>ref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'Post'</a:t>
            </a:r>
            <a:r>
              <a:rPr sz="1400" spc="2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}]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9197" y="4764920"/>
            <a:ext cx="5551805" cy="153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postSchema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Schema({</a:t>
            </a:r>
            <a:endParaRPr sz="1400">
              <a:latin typeface="Courier New"/>
              <a:cs typeface="Courier New"/>
            </a:endParaRPr>
          </a:p>
          <a:p>
            <a:pPr marL="224790" marR="748665">
              <a:lnSpc>
                <a:spcPct val="101499"/>
              </a:lnSpc>
              <a:tabLst>
                <a:tab pos="1181100" algn="l"/>
              </a:tabLst>
            </a:pPr>
            <a:r>
              <a:rPr sz="1400" spc="-10" dirty="0">
                <a:latin typeface="Courier New"/>
                <a:cs typeface="Courier New"/>
              </a:rPr>
              <a:t>_creator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type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Number</a:t>
            </a:r>
            <a:r>
              <a:rPr sz="1400" spc="-10" dirty="0">
                <a:latin typeface="Courier New"/>
                <a:cs typeface="Courier New"/>
              </a:rPr>
              <a:t>, ref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'Person' </a:t>
            </a:r>
            <a:r>
              <a:rPr sz="1400" spc="-10" dirty="0">
                <a:latin typeface="Courier New"/>
                <a:cs typeface="Courier New"/>
              </a:rPr>
              <a:t>},  title	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8F00"/>
                </a:solidFill>
                <a:latin typeface="Courier New"/>
                <a:cs typeface="Courier New"/>
              </a:rPr>
              <a:t>String</a:t>
            </a:r>
            <a:r>
              <a:rPr sz="1400" spc="-1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075055" algn="l"/>
              </a:tabLst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</a:t>
            </a:r>
            <a:r>
              <a:rPr sz="1400" b="1" spc="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Post	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mongoose.model(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'Post'</a:t>
            </a:r>
            <a:r>
              <a:rPr sz="1400" spc="-10" dirty="0">
                <a:latin typeface="Courier New"/>
                <a:cs typeface="Courier New"/>
              </a:rPr>
              <a:t>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storySchema);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Person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mongoose.model(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'Person'</a:t>
            </a:r>
            <a:r>
              <a:rPr sz="1400" spc="-10" dirty="0">
                <a:latin typeface="Courier New"/>
                <a:cs typeface="Courier New"/>
              </a:rPr>
              <a:t>,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personSchema);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2243175"/>
            <a:ext cx="5325110" cy="3162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0" baseline="1501" dirty="0">
                <a:latin typeface="Arial"/>
                <a:cs typeface="Arial"/>
              </a:rPr>
              <a:t>Documentos </a:t>
            </a:r>
            <a:r>
              <a:rPr sz="2775" spc="67" baseline="1501" dirty="0">
                <a:latin typeface="Arial"/>
                <a:cs typeface="Arial"/>
              </a:rPr>
              <a:t>tipo </a:t>
            </a:r>
            <a:r>
              <a:rPr sz="2775" spc="-7" baseline="1501" dirty="0">
                <a:latin typeface="Arial"/>
                <a:cs typeface="Arial"/>
              </a:rPr>
              <a:t>JSON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7" baseline="1501" dirty="0">
                <a:latin typeface="Arial"/>
                <a:cs typeface="Arial"/>
              </a:rPr>
              <a:t>esquema</a:t>
            </a:r>
            <a:r>
              <a:rPr sz="2775" spc="-195" baseline="1501" dirty="0">
                <a:latin typeface="Arial"/>
                <a:cs typeface="Arial"/>
              </a:rPr>
              <a:t> </a:t>
            </a:r>
            <a:r>
              <a:rPr sz="2775" spc="37" baseline="1501" dirty="0">
                <a:latin typeface="Arial"/>
                <a:cs typeface="Arial"/>
              </a:rPr>
              <a:t>dinámico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22" baseline="1501" dirty="0">
                <a:latin typeface="Arial"/>
                <a:cs typeface="Arial"/>
              </a:rPr>
              <a:t>Queries </a:t>
            </a:r>
            <a:r>
              <a:rPr sz="2775" spc="52" baseline="1501" dirty="0">
                <a:latin typeface="Arial"/>
                <a:cs typeface="Arial"/>
              </a:rPr>
              <a:t>con </a:t>
            </a:r>
            <a:r>
              <a:rPr sz="2775" spc="37" baseline="1501" dirty="0">
                <a:latin typeface="Arial"/>
                <a:cs typeface="Arial"/>
              </a:rPr>
              <a:t>formato 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spc="-75" baseline="1501" dirty="0">
                <a:latin typeface="Arial"/>
                <a:cs typeface="Arial"/>
              </a:rPr>
              <a:t> </a:t>
            </a:r>
            <a:r>
              <a:rPr sz="2775" spc="52" baseline="1501" dirty="0">
                <a:latin typeface="Arial"/>
                <a:cs typeface="Arial"/>
              </a:rPr>
              <a:t>documento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Indexación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22" baseline="1501" dirty="0">
                <a:latin typeface="Arial"/>
                <a:cs typeface="Arial"/>
              </a:rPr>
              <a:t>los </a:t>
            </a:r>
            <a:r>
              <a:rPr sz="2775" spc="44" baseline="1501" dirty="0">
                <a:latin typeface="Arial"/>
                <a:cs typeface="Arial"/>
              </a:rPr>
              <a:t>campos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baseline="1501" dirty="0">
                <a:latin typeface="Arial"/>
                <a:cs typeface="Arial"/>
              </a:rPr>
              <a:t>un</a:t>
            </a:r>
            <a:r>
              <a:rPr sz="2775" spc="-157" baseline="1501" dirty="0">
                <a:latin typeface="Arial"/>
                <a:cs typeface="Arial"/>
              </a:rPr>
              <a:t> </a:t>
            </a:r>
            <a:r>
              <a:rPr sz="2775" spc="52" baseline="1501" dirty="0">
                <a:latin typeface="Arial"/>
                <a:cs typeface="Arial"/>
              </a:rPr>
              <a:t>documento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15" baseline="1501" dirty="0">
                <a:latin typeface="Arial"/>
                <a:cs typeface="Arial"/>
              </a:rPr>
              <a:t>Replicación</a:t>
            </a:r>
            <a:r>
              <a:rPr sz="2775" spc="-7" baseline="1501" dirty="0">
                <a:latin typeface="Arial"/>
                <a:cs typeface="Arial"/>
              </a:rPr>
              <a:t> </a:t>
            </a:r>
            <a:r>
              <a:rPr sz="2775" spc="22" baseline="1501" dirty="0">
                <a:latin typeface="Arial"/>
                <a:cs typeface="Arial"/>
              </a:rPr>
              <a:t>maestro-esclavo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7" baseline="1501" dirty="0">
                <a:latin typeface="Arial"/>
                <a:cs typeface="Arial"/>
              </a:rPr>
              <a:t>Balanceo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7" baseline="1501" dirty="0">
                <a:latin typeface="Arial"/>
                <a:cs typeface="Arial"/>
              </a:rPr>
              <a:t>carga </a:t>
            </a:r>
            <a:r>
              <a:rPr sz="2775" baseline="1501" dirty="0">
                <a:latin typeface="Arial"/>
                <a:cs typeface="Arial"/>
              </a:rPr>
              <a:t>y </a:t>
            </a:r>
            <a:r>
              <a:rPr sz="2775" spc="15" baseline="1501" dirty="0">
                <a:latin typeface="Arial"/>
                <a:cs typeface="Arial"/>
              </a:rPr>
              <a:t>escalabilidad</a:t>
            </a:r>
            <a:r>
              <a:rPr sz="2775" spc="-22" baseline="1501" dirty="0">
                <a:latin typeface="Arial"/>
                <a:cs typeface="Arial"/>
              </a:rPr>
              <a:t> </a:t>
            </a:r>
            <a:r>
              <a:rPr sz="2775" spc="15" baseline="1501" dirty="0">
                <a:latin typeface="Arial"/>
                <a:cs typeface="Arial"/>
              </a:rPr>
              <a:t>horizontal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7" baseline="1501" dirty="0">
                <a:latin typeface="Arial"/>
                <a:cs typeface="Arial"/>
              </a:rPr>
              <a:t>Almacenamiento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-15" baseline="1501" dirty="0">
                <a:latin typeface="Trebuchet MS"/>
                <a:cs typeface="Trebuchet MS"/>
              </a:rPr>
              <a:t>ﬁ</a:t>
            </a:r>
            <a:r>
              <a:rPr sz="2775" spc="-15" baseline="1501" dirty="0">
                <a:latin typeface="Arial"/>
                <a:cs typeface="Arial"/>
              </a:rPr>
              <a:t>cheros </a:t>
            </a:r>
            <a:r>
              <a:rPr sz="2775" spc="15" baseline="1501" dirty="0">
                <a:latin typeface="Arial"/>
                <a:cs typeface="Arial"/>
              </a:rPr>
              <a:t>mediante</a:t>
            </a:r>
            <a:r>
              <a:rPr sz="2775" spc="37" baseline="1501" dirty="0">
                <a:latin typeface="Arial"/>
                <a:cs typeface="Arial"/>
              </a:rPr>
              <a:t> </a:t>
            </a:r>
            <a:r>
              <a:rPr sz="2775" spc="52" baseline="1501" dirty="0">
                <a:latin typeface="Arial"/>
                <a:cs typeface="Arial"/>
              </a:rPr>
              <a:t>“GridFS”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5128" y="758654"/>
            <a:ext cx="514032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Características</a:t>
            </a:r>
            <a:r>
              <a:rPr spc="-50" dirty="0"/>
              <a:t> </a:t>
            </a:r>
            <a:r>
              <a:rPr spc="25" dirty="0"/>
              <a:t>principales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194" y="788086"/>
            <a:ext cx="3834129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Guardar</a:t>
            </a:r>
            <a:r>
              <a:rPr spc="-85" dirty="0"/>
              <a:t> </a:t>
            </a:r>
            <a:r>
              <a:rPr spc="-15" dirty="0"/>
              <a:t>referencias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66" y="1918858"/>
            <a:ext cx="8052434" cy="961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1235075" algn="l"/>
                <a:tab pos="1786255" algn="l"/>
                <a:tab pos="2983865" algn="l"/>
                <a:tab pos="3390900" algn="l"/>
                <a:tab pos="4234180" algn="l"/>
                <a:tab pos="4523105" algn="l"/>
                <a:tab pos="5498465" algn="l"/>
                <a:tab pos="6626859" algn="l"/>
                <a:tab pos="7208520" algn="l"/>
                <a:tab pos="7772400" algn="l"/>
              </a:tabLst>
            </a:pPr>
            <a:r>
              <a:rPr sz="2775" baseline="1501" dirty="0">
                <a:latin typeface="Arial"/>
                <a:cs typeface="Arial"/>
              </a:rPr>
              <a:t>gua</a:t>
            </a:r>
            <a:r>
              <a:rPr sz="2775" spc="-52" baseline="1501" dirty="0">
                <a:latin typeface="Arial"/>
                <a:cs typeface="Arial"/>
              </a:rPr>
              <a:t>r</a:t>
            </a:r>
            <a:r>
              <a:rPr sz="2775" spc="22" baseline="1501" dirty="0">
                <a:latin typeface="Arial"/>
                <a:cs typeface="Arial"/>
              </a:rPr>
              <a:t>dar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15" baseline="1501" dirty="0">
                <a:latin typeface="Arial"/>
                <a:cs typeface="Arial"/>
              </a:rPr>
              <a:t>una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-52" baseline="1501" dirty="0">
                <a:latin typeface="Arial"/>
                <a:cs typeface="Arial"/>
              </a:rPr>
              <a:t>r</a:t>
            </a:r>
            <a:r>
              <a:rPr sz="2775" spc="-15" baseline="1501" dirty="0">
                <a:latin typeface="Arial"/>
                <a:cs typeface="Arial"/>
              </a:rPr>
              <a:t>efe</a:t>
            </a:r>
            <a:r>
              <a:rPr sz="2775" spc="-60" baseline="1501" dirty="0">
                <a:latin typeface="Arial"/>
                <a:cs typeface="Arial"/>
              </a:rPr>
              <a:t>r</a:t>
            </a:r>
            <a:r>
              <a:rPr sz="2775" baseline="1501" dirty="0">
                <a:latin typeface="Arial"/>
                <a:cs typeface="Arial"/>
              </a:rPr>
              <a:t>encia	</a:t>
            </a:r>
            <a:r>
              <a:rPr sz="2775" spc="-22" baseline="1501" dirty="0">
                <a:latin typeface="Arial"/>
                <a:cs typeface="Arial"/>
              </a:rPr>
              <a:t>es</a:t>
            </a:r>
            <a:r>
              <a:rPr sz="2775" baseline="1501" dirty="0">
                <a:latin typeface="Arial"/>
                <a:cs typeface="Arial"/>
              </a:rPr>
              <a:t>	similar	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	gua</a:t>
            </a:r>
            <a:r>
              <a:rPr sz="2775" spc="-52" baseline="1501" dirty="0">
                <a:latin typeface="Arial"/>
                <a:cs typeface="Arial"/>
              </a:rPr>
              <a:t>r</a:t>
            </a:r>
            <a:r>
              <a:rPr sz="2775" spc="22" baseline="1501" dirty="0">
                <a:latin typeface="Arial"/>
                <a:cs typeface="Arial"/>
              </a:rPr>
              <a:t>dar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5" baseline="1501" dirty="0">
                <a:latin typeface="Arial"/>
                <a:cs typeface="Arial"/>
              </a:rPr>
              <a:t>cualquier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60" baseline="1501" dirty="0">
                <a:latin typeface="Arial"/>
                <a:cs typeface="Arial"/>
              </a:rPr>
              <a:t>ot</a:t>
            </a:r>
            <a:r>
              <a:rPr sz="2775" spc="-7" baseline="1501" dirty="0">
                <a:latin typeface="Arial"/>
                <a:cs typeface="Arial"/>
              </a:rPr>
              <a:t>r</a:t>
            </a:r>
            <a:r>
              <a:rPr sz="2775" spc="52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67" baseline="1501" dirty="0">
                <a:latin typeface="Arial"/>
                <a:cs typeface="Arial"/>
              </a:rPr>
              <a:t>tipo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22" baseline="1501" dirty="0">
                <a:latin typeface="Arial"/>
                <a:cs typeface="Arial"/>
              </a:rPr>
              <a:t>de  </a:t>
            </a:r>
            <a:r>
              <a:rPr sz="1850" spc="20" dirty="0">
                <a:latin typeface="Arial"/>
                <a:cs typeface="Arial"/>
              </a:rPr>
              <a:t>propiedad:</a:t>
            </a:r>
            <a:endParaRPr sz="1850">
              <a:latin typeface="Arial"/>
              <a:cs typeface="Arial"/>
            </a:endParaRPr>
          </a:p>
          <a:p>
            <a:pPr marL="294005">
              <a:lnSpc>
                <a:spcPct val="100000"/>
              </a:lnSpc>
              <a:spcBef>
                <a:spcPts val="1240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john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new </a:t>
            </a:r>
            <a:r>
              <a:rPr sz="1400" spc="-10" dirty="0">
                <a:latin typeface="Courier New"/>
                <a:cs typeface="Courier New"/>
              </a:rPr>
              <a:t>Person({ _id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latin typeface="Courier New"/>
                <a:cs typeface="Courier New"/>
              </a:rPr>
              <a:t>, </a:t>
            </a:r>
            <a:r>
              <a:rPr sz="1400" spc="-10" dirty="0">
                <a:latin typeface="Courier New"/>
                <a:cs typeface="Courier New"/>
              </a:rPr>
              <a:t>name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'John'</a:t>
            </a:r>
            <a:r>
              <a:rPr sz="1400" spc="-10" dirty="0">
                <a:latin typeface="Courier New"/>
                <a:cs typeface="Courier New"/>
              </a:rPr>
              <a:t>, age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25</a:t>
            </a:r>
            <a:r>
              <a:rPr sz="1400" spc="5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177" y="3507965"/>
            <a:ext cx="30010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Asignar el id del</a:t>
            </a:r>
            <a:r>
              <a:rPr sz="1400" i="1" spc="-20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creador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0882" y="3075041"/>
            <a:ext cx="2363470" cy="8877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24790" marR="5080" indent="-212725">
              <a:lnSpc>
                <a:spcPct val="101499"/>
              </a:lnSpc>
              <a:spcBef>
                <a:spcPts val="70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var </a:t>
            </a:r>
            <a:r>
              <a:rPr sz="1400" spc="-10" dirty="0">
                <a:latin typeface="Courier New"/>
                <a:cs typeface="Courier New"/>
              </a:rPr>
              <a:t>post1 </a:t>
            </a: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=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new </a:t>
            </a:r>
            <a:r>
              <a:rPr sz="1400" spc="-10" dirty="0">
                <a:latin typeface="Courier New"/>
                <a:cs typeface="Courier New"/>
              </a:rPr>
              <a:t>Post({  title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spc="-2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"MyPost"</a:t>
            </a:r>
            <a:r>
              <a:rPr sz="1400" spc="-1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ourier New"/>
                <a:cs typeface="Courier New"/>
              </a:rPr>
              <a:t>_creator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spc="-6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john._id</a:t>
            </a:r>
            <a:endParaRPr sz="14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0882" y="4157352"/>
            <a:ext cx="4170045" cy="2619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ourier New"/>
                <a:cs typeface="Courier New"/>
              </a:rPr>
              <a:t>post1.save(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(err)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20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(err)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return </a:t>
            </a:r>
            <a:r>
              <a:rPr sz="1400" spc="-10" dirty="0">
                <a:latin typeface="Courier New"/>
                <a:cs typeface="Courier New"/>
              </a:rPr>
              <a:t>handleError(err);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Post almacenado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437515" marR="961390">
              <a:lnSpc>
                <a:spcPct val="101499"/>
              </a:lnSpc>
            </a:pPr>
            <a:r>
              <a:rPr sz="1400" spc="-10" dirty="0">
                <a:latin typeface="Courier New"/>
                <a:cs typeface="Courier New"/>
              </a:rPr>
              <a:t>john.posts.push(post1);  john.save(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(err)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0240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(err)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return</a:t>
            </a:r>
            <a:r>
              <a:rPr sz="1400" b="1" spc="-3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handleError(err);</a:t>
            </a:r>
            <a:endParaRPr sz="1400">
              <a:latin typeface="Courier New"/>
              <a:cs typeface="Courier New"/>
            </a:endParaRPr>
          </a:p>
          <a:p>
            <a:pPr marL="862330">
              <a:lnSpc>
                <a:spcPct val="100000"/>
              </a:lnSpc>
              <a:spcBef>
                <a:spcPts val="25"/>
              </a:spcBef>
            </a:pP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//Persona</a:t>
            </a:r>
            <a:r>
              <a:rPr sz="1400" i="1" spc="-1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almacenada</a:t>
            </a:r>
            <a:endParaRPr sz="1400">
              <a:latin typeface="Courier New"/>
              <a:cs typeface="Courier New"/>
            </a:endParaRPr>
          </a:p>
          <a:p>
            <a:pPr marL="43751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})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})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4043" y="788086"/>
            <a:ext cx="210248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Population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66" y="1918858"/>
            <a:ext cx="8052434" cy="3086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715" marR="5080" indent="-247650" algn="just">
              <a:lnSpc>
                <a:spcPct val="100699"/>
              </a:lnSpc>
              <a:spcBef>
                <a:spcPts val="9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37" baseline="1501" dirty="0">
                <a:latin typeface="Arial"/>
                <a:cs typeface="Arial"/>
              </a:rPr>
              <a:t>Mongoose </a:t>
            </a:r>
            <a:r>
              <a:rPr sz="2775" spc="7" baseline="1501" dirty="0">
                <a:latin typeface="Arial"/>
                <a:cs typeface="Arial"/>
              </a:rPr>
              <a:t>ofrece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22" baseline="1501" dirty="0">
                <a:latin typeface="Arial"/>
                <a:cs typeface="Arial"/>
              </a:rPr>
              <a:t>mecanismo </a:t>
            </a:r>
            <a:r>
              <a:rPr sz="2775" baseline="1501" dirty="0">
                <a:latin typeface="Arial"/>
                <a:cs typeface="Arial"/>
              </a:rPr>
              <a:t>para </a:t>
            </a:r>
            <a:r>
              <a:rPr sz="2775" spc="37" baseline="1501" dirty="0">
                <a:latin typeface="Arial"/>
                <a:cs typeface="Arial"/>
              </a:rPr>
              <a:t>poblar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52" baseline="1501" dirty="0">
                <a:latin typeface="Arial"/>
                <a:cs typeface="Arial"/>
              </a:rPr>
              <a:t>documento con </a:t>
            </a:r>
            <a:r>
              <a:rPr sz="2775" spc="22" baseline="1501" dirty="0">
                <a:latin typeface="Arial"/>
                <a:cs typeface="Arial"/>
              </a:rPr>
              <a:t>los  </a:t>
            </a:r>
            <a:r>
              <a:rPr sz="1850" spc="30" dirty="0">
                <a:latin typeface="Arial"/>
                <a:cs typeface="Arial"/>
              </a:rPr>
              <a:t>documentos </a:t>
            </a:r>
            <a:r>
              <a:rPr sz="1850" spc="-35" dirty="0">
                <a:latin typeface="Arial"/>
                <a:cs typeface="Arial"/>
              </a:rPr>
              <a:t>a </a:t>
            </a:r>
            <a:r>
              <a:rPr sz="1850" spc="15" dirty="0">
                <a:latin typeface="Arial"/>
                <a:cs typeface="Arial"/>
              </a:rPr>
              <a:t>los que </a:t>
            </a:r>
            <a:r>
              <a:rPr sz="1850" dirty="0">
                <a:latin typeface="Arial"/>
                <a:cs typeface="Arial"/>
              </a:rPr>
              <a:t>hace </a:t>
            </a:r>
            <a:r>
              <a:rPr sz="1850" spc="-10" dirty="0">
                <a:latin typeface="Arial"/>
                <a:cs typeface="Arial"/>
              </a:rPr>
              <a:t>referencia. </a:t>
            </a:r>
            <a:r>
              <a:rPr sz="1850" spc="-50" dirty="0">
                <a:latin typeface="Arial"/>
                <a:cs typeface="Arial"/>
              </a:rPr>
              <a:t>En </a:t>
            </a:r>
            <a:r>
              <a:rPr sz="1850" dirty="0">
                <a:latin typeface="Arial"/>
                <a:cs typeface="Arial"/>
              </a:rPr>
              <a:t>este </a:t>
            </a:r>
            <a:r>
              <a:rPr sz="1850" spc="10" dirty="0">
                <a:latin typeface="Arial"/>
                <a:cs typeface="Arial"/>
              </a:rPr>
              <a:t>ejemplo </a:t>
            </a:r>
            <a:r>
              <a:rPr sz="1850" spc="20" dirty="0">
                <a:latin typeface="Arial"/>
                <a:cs typeface="Arial"/>
              </a:rPr>
              <a:t>obtenemos </a:t>
            </a:r>
            <a:r>
              <a:rPr sz="1850" spc="-15" dirty="0">
                <a:latin typeface="Arial"/>
                <a:cs typeface="Arial"/>
              </a:rPr>
              <a:t>el  </a:t>
            </a:r>
            <a:r>
              <a:rPr sz="1850" spc="35" dirty="0">
                <a:latin typeface="Arial"/>
                <a:cs typeface="Arial"/>
              </a:rPr>
              <a:t>documento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5" dirty="0">
                <a:latin typeface="Arial"/>
                <a:cs typeface="Arial"/>
              </a:rPr>
              <a:t>la </a:t>
            </a:r>
            <a:r>
              <a:rPr sz="1850" spc="5" dirty="0">
                <a:latin typeface="Arial"/>
                <a:cs typeface="Arial"/>
              </a:rPr>
              <a:t>persona </a:t>
            </a:r>
            <a:r>
              <a:rPr sz="1850" spc="20" dirty="0">
                <a:latin typeface="Arial"/>
                <a:cs typeface="Arial"/>
              </a:rPr>
              <a:t>John </a:t>
            </a:r>
            <a:r>
              <a:rPr sz="1850" spc="35" dirty="0">
                <a:latin typeface="Arial"/>
                <a:cs typeface="Arial"/>
              </a:rPr>
              <a:t>con </a:t>
            </a:r>
            <a:r>
              <a:rPr sz="1850" spc="45" dirty="0">
                <a:latin typeface="Arial"/>
                <a:cs typeface="Arial"/>
              </a:rPr>
              <a:t>todos </a:t>
            </a:r>
            <a:r>
              <a:rPr sz="1850" dirty="0">
                <a:latin typeface="Arial"/>
                <a:cs typeface="Arial"/>
              </a:rPr>
              <a:t>sus </a:t>
            </a:r>
            <a:r>
              <a:rPr sz="1850" spc="35" dirty="0">
                <a:latin typeface="Arial"/>
                <a:cs typeface="Arial"/>
              </a:rPr>
              <a:t>posts </a:t>
            </a:r>
            <a:r>
              <a:rPr sz="1850" spc="-15" dirty="0">
                <a:latin typeface="Arial"/>
                <a:cs typeface="Arial"/>
              </a:rPr>
              <a:t>en </a:t>
            </a:r>
            <a:r>
              <a:rPr sz="1850" spc="15" dirty="0">
                <a:latin typeface="Arial"/>
                <a:cs typeface="Arial"/>
              </a:rPr>
              <a:t>forma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45" dirty="0">
                <a:latin typeface="Arial"/>
                <a:cs typeface="Arial"/>
              </a:rPr>
              <a:t>sub-  </a:t>
            </a:r>
            <a:r>
              <a:rPr sz="1850" spc="25" dirty="0">
                <a:latin typeface="Arial"/>
                <a:cs typeface="Arial"/>
              </a:rPr>
              <a:t>documentos.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"/>
              <a:cs typeface="Arial"/>
            </a:endParaRPr>
          </a:p>
          <a:p>
            <a:pPr marL="29400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Person</a:t>
            </a:r>
            <a:endParaRPr sz="1400">
              <a:latin typeface="Courier New"/>
              <a:cs typeface="Courier New"/>
            </a:endParaRPr>
          </a:p>
          <a:p>
            <a:pPr marL="29400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.findOne({ name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'John'</a:t>
            </a:r>
            <a:r>
              <a:rPr sz="140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})</a:t>
            </a:r>
            <a:endParaRPr sz="1400">
              <a:latin typeface="Courier New"/>
              <a:cs typeface="Courier New"/>
            </a:endParaRPr>
          </a:p>
          <a:p>
            <a:pPr marL="29400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.populate(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'posts'</a:t>
            </a:r>
            <a:r>
              <a:rPr sz="1400" spc="-10" dirty="0">
                <a:latin typeface="Courier New"/>
                <a:cs typeface="Courier New"/>
              </a:rPr>
              <a:t>)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// only works if we pushed refs to</a:t>
            </a:r>
            <a:r>
              <a:rPr sz="1400" i="1" spc="55" dirty="0">
                <a:solidFill>
                  <a:srgbClr val="4E9192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E9192"/>
                </a:solidFill>
                <a:latin typeface="Courier New"/>
                <a:cs typeface="Courier New"/>
              </a:rPr>
              <a:t>children</a:t>
            </a:r>
            <a:endParaRPr sz="1400">
              <a:latin typeface="Courier New"/>
              <a:cs typeface="Courier New"/>
            </a:endParaRPr>
          </a:p>
          <a:p>
            <a:pPr marL="294005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.exec(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function </a:t>
            </a:r>
            <a:r>
              <a:rPr sz="1400" spc="-10" dirty="0">
                <a:latin typeface="Courier New"/>
                <a:cs typeface="Courier New"/>
              </a:rPr>
              <a:t>(err, person)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06095" marR="4030979">
              <a:lnSpc>
                <a:spcPct val="101499"/>
              </a:lnSpc>
            </a:pP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1400" spc="-10" dirty="0">
                <a:latin typeface="Courier New"/>
                <a:cs typeface="Courier New"/>
              </a:rPr>
              <a:t>(err) </a:t>
            </a:r>
            <a:r>
              <a:rPr sz="1400" b="1" spc="-10" dirty="0">
                <a:solidFill>
                  <a:srgbClr val="008F00"/>
                </a:solidFill>
                <a:latin typeface="Courier New"/>
                <a:cs typeface="Courier New"/>
              </a:rPr>
              <a:t>return </a:t>
            </a:r>
            <a:r>
              <a:rPr sz="1400" spc="-10" dirty="0">
                <a:latin typeface="Courier New"/>
                <a:cs typeface="Courier New"/>
              </a:rPr>
              <a:t>handleError(err);  console.log(person);</a:t>
            </a:r>
            <a:endParaRPr sz="1400">
              <a:latin typeface="Courier New"/>
              <a:cs typeface="Courier New"/>
            </a:endParaRPr>
          </a:p>
          <a:p>
            <a:pPr marL="294005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ourier New"/>
                <a:cs typeface="Courier New"/>
              </a:rPr>
              <a:t>})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682341"/>
            <a:ext cx="45904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7" baseline="1501" dirty="0">
                <a:latin typeface="Arial"/>
                <a:cs typeface="Arial"/>
              </a:rPr>
              <a:t>Insertar </a:t>
            </a:r>
            <a:r>
              <a:rPr sz="2775" baseline="1501" dirty="0">
                <a:latin typeface="Arial"/>
                <a:cs typeface="Arial"/>
              </a:rPr>
              <a:t>un </a:t>
            </a:r>
            <a:r>
              <a:rPr sz="2775" spc="52" baseline="1501" dirty="0">
                <a:latin typeface="Arial"/>
                <a:cs typeface="Arial"/>
              </a:rPr>
              <a:t>documento </a:t>
            </a:r>
            <a:r>
              <a:rPr sz="2775" spc="-22" baseline="1501" dirty="0">
                <a:latin typeface="Arial"/>
                <a:cs typeface="Arial"/>
              </a:rPr>
              <a:t>en </a:t>
            </a:r>
            <a:r>
              <a:rPr sz="2775" spc="-15" baseline="1501" dirty="0">
                <a:latin typeface="Arial"/>
                <a:cs typeface="Arial"/>
              </a:rPr>
              <a:t>una</a:t>
            </a:r>
            <a:r>
              <a:rPr sz="2775" spc="-37" baseline="1501" dirty="0">
                <a:latin typeface="Arial"/>
                <a:cs typeface="Arial"/>
              </a:rPr>
              <a:t> </a:t>
            </a:r>
            <a:r>
              <a:rPr sz="2775" spc="37" baseline="1501" dirty="0">
                <a:latin typeface="Arial"/>
                <a:cs typeface="Arial"/>
              </a:rPr>
              <a:t>colección: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574" y="788086"/>
            <a:ext cx="435546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Operaciones </a:t>
            </a:r>
            <a:r>
              <a:rPr spc="190" dirty="0"/>
              <a:t>-</a:t>
            </a:r>
            <a:r>
              <a:rPr spc="-50" dirty="0"/>
              <a:t> </a:t>
            </a:r>
            <a:r>
              <a:rPr spc="-5" dirty="0"/>
              <a:t>Insertar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5644" y="2269047"/>
            <a:ext cx="2009139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15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r>
              <a:rPr sz="1200" spc="15" dirty="0">
                <a:latin typeface="Courier New"/>
                <a:cs typeface="Courier New"/>
              </a:rPr>
              <a:t>db.personas.insert({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190" y="2455991"/>
            <a:ext cx="120014" cy="4013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5075" y="2455991"/>
            <a:ext cx="781685" cy="4013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'Mario</a:t>
            </a:r>
            <a:r>
              <a:rPr sz="1200" spc="20" dirty="0">
                <a:solidFill>
                  <a:srgbClr val="C8342A"/>
                </a:solidFill>
                <a:latin typeface="Courier New"/>
                <a:cs typeface="Courier New"/>
              </a:rPr>
              <a:t>'</a:t>
            </a:r>
            <a:r>
              <a:rPr sz="1200" spc="20" dirty="0"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'Girón</a:t>
            </a:r>
            <a:r>
              <a:rPr sz="1200" spc="20" dirty="0">
                <a:solidFill>
                  <a:srgbClr val="C8342A"/>
                </a:solidFill>
                <a:latin typeface="Courier New"/>
                <a:cs typeface="Courier New"/>
              </a:rPr>
              <a:t>'</a:t>
            </a:r>
            <a:r>
              <a:rPr sz="1200" spc="20" dirty="0"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3469" y="2455991"/>
            <a:ext cx="781050" cy="588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105"/>
              </a:spcBef>
            </a:pPr>
            <a:r>
              <a:rPr sz="1200" spc="15" dirty="0">
                <a:latin typeface="Courier New"/>
                <a:cs typeface="Courier New"/>
              </a:rPr>
              <a:t>nombre  apellido  cursos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3775" y="2829881"/>
            <a:ext cx="120014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1615" y="2829881"/>
            <a:ext cx="2104390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15" dirty="0">
                <a:latin typeface="Courier New"/>
                <a:cs typeface="Courier New"/>
              </a:rPr>
              <a:t>[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'Django' </a:t>
            </a:r>
            <a:r>
              <a:rPr sz="1200" spc="20" dirty="0">
                <a:latin typeface="Courier New"/>
                <a:cs typeface="Courier New"/>
              </a:rPr>
              <a:t>, 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'Node.js'</a:t>
            </a:r>
            <a:r>
              <a:rPr sz="1200" spc="15" dirty="0"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5644" y="3016825"/>
            <a:ext cx="309245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15" dirty="0">
                <a:latin typeface="Courier New"/>
                <a:cs typeface="Courier New"/>
              </a:rPr>
              <a:t>});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5923" y="3724869"/>
            <a:ext cx="426593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35050" algn="l"/>
                <a:tab pos="2202815" algn="l"/>
                <a:tab pos="3024505" algn="l"/>
                <a:tab pos="4133850" algn="l"/>
              </a:tabLst>
            </a:pPr>
            <a:r>
              <a:rPr sz="1850" spc="15" dirty="0">
                <a:latin typeface="Arial"/>
                <a:cs typeface="Arial"/>
              </a:rPr>
              <a:t>también	</a:t>
            </a:r>
            <a:r>
              <a:rPr sz="1850" spc="30" dirty="0">
                <a:latin typeface="Arial"/>
                <a:cs typeface="Arial"/>
              </a:rPr>
              <a:t>podemos	</a:t>
            </a:r>
            <a:r>
              <a:rPr sz="1850" spc="20" dirty="0">
                <a:latin typeface="Arial"/>
                <a:cs typeface="Arial"/>
              </a:rPr>
              <a:t>de</a:t>
            </a:r>
            <a:r>
              <a:rPr sz="1850" spc="-110" dirty="0">
                <a:latin typeface="Trebuchet MS"/>
                <a:cs typeface="Trebuchet MS"/>
              </a:rPr>
              <a:t>ﬁ</a:t>
            </a:r>
            <a:r>
              <a:rPr sz="1850" dirty="0">
                <a:latin typeface="Arial"/>
                <a:cs typeface="Arial"/>
              </a:rPr>
              <a:t>nir	</a:t>
            </a:r>
            <a:r>
              <a:rPr sz="1850" spc="-5" dirty="0">
                <a:latin typeface="Arial"/>
                <a:cs typeface="Arial"/>
              </a:rPr>
              <a:t>variables	</a:t>
            </a:r>
            <a:r>
              <a:rPr sz="1850" dirty="0">
                <a:latin typeface="Arial"/>
                <a:cs typeface="Arial"/>
              </a:rPr>
              <a:t>y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8966" y="3728892"/>
            <a:ext cx="3642360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1107440" algn="l"/>
                <a:tab pos="1456690" algn="l"/>
                <a:tab pos="2453005" algn="l"/>
                <a:tab pos="2889885" algn="l"/>
              </a:tabLst>
            </a:pPr>
            <a:r>
              <a:rPr sz="2775" spc="-7" baseline="1501" dirty="0">
                <a:latin typeface="Arial"/>
                <a:cs typeface="Arial"/>
              </a:rPr>
              <a:t>Desde	</a:t>
            </a:r>
            <a:r>
              <a:rPr sz="2775" spc="-22" baseline="1501" dirty="0">
                <a:latin typeface="Arial"/>
                <a:cs typeface="Arial"/>
              </a:rPr>
              <a:t>la	</a:t>
            </a:r>
            <a:r>
              <a:rPr sz="2775" spc="22" baseline="1501" dirty="0">
                <a:latin typeface="Arial"/>
                <a:cs typeface="Arial"/>
              </a:rPr>
              <a:t>consola	</a:t>
            </a:r>
            <a:r>
              <a:rPr sz="2775" spc="30" baseline="1501" dirty="0">
                <a:latin typeface="Arial"/>
                <a:cs typeface="Arial"/>
              </a:rPr>
              <a:t>de	</a:t>
            </a:r>
            <a:r>
              <a:rPr sz="2775" spc="37" baseline="1501" dirty="0">
                <a:latin typeface="Arial"/>
                <a:cs typeface="Arial"/>
              </a:rPr>
              <a:t>mongo  </a:t>
            </a:r>
            <a:r>
              <a:rPr sz="1850" spc="10" dirty="0">
                <a:latin typeface="Arial"/>
                <a:cs typeface="Arial"/>
              </a:rPr>
              <a:t>después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manipularlas: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8111" y="4661216"/>
            <a:ext cx="1159510" cy="5886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=</a:t>
            </a:r>
            <a:r>
              <a:rPr sz="1200" spc="1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200" spc="2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01295">
              <a:lnSpc>
                <a:spcPct val="100000"/>
              </a:lnSpc>
              <a:spcBef>
                <a:spcPts val="30"/>
              </a:spcBef>
            </a:pP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200" spc="-8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200" spc="20" dirty="0">
                <a:solidFill>
                  <a:srgbClr val="C8342A"/>
                </a:solidFill>
                <a:latin typeface="Courier New"/>
                <a:cs typeface="Courier New"/>
              </a:rPr>
              <a:t>'Mario'</a:t>
            </a:r>
            <a:r>
              <a:rPr sz="1200" spc="20" dirty="0"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201295">
              <a:lnSpc>
                <a:spcPct val="100000"/>
              </a:lnSpc>
              <a:spcBef>
                <a:spcPts val="30"/>
              </a:spcBef>
            </a:pP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200" spc="-80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200" spc="20" dirty="0">
                <a:solidFill>
                  <a:srgbClr val="C8342A"/>
                </a:solidFill>
                <a:latin typeface="Courier New"/>
                <a:cs typeface="Courier New"/>
              </a:rPr>
              <a:t>'Girón'</a:t>
            </a:r>
            <a:r>
              <a:rPr sz="1200" spc="20" dirty="0"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3639" y="5222050"/>
            <a:ext cx="2292985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200" spc="15" dirty="0">
                <a:latin typeface="Courier New"/>
                <a:cs typeface="Courier New"/>
              </a:rPr>
              <a:t>[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'Django' </a:t>
            </a:r>
            <a:r>
              <a:rPr sz="1200" spc="20" dirty="0">
                <a:latin typeface="Courier New"/>
                <a:cs typeface="Courier New"/>
              </a:rPr>
              <a:t>, 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'Node.js'</a:t>
            </a:r>
            <a:r>
              <a:rPr sz="1200" spc="15" dirty="0"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5508" y="4661216"/>
            <a:ext cx="1253490" cy="962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930" marR="5080" indent="-201930">
              <a:lnSpc>
                <a:spcPct val="102200"/>
              </a:lnSpc>
              <a:spcBef>
                <a:spcPts val="105"/>
              </a:spcBef>
              <a:buClr>
                <a:srgbClr val="787878"/>
              </a:buClr>
              <a:buFont typeface="Courier New"/>
              <a:buChar char="&gt;"/>
              <a:tabLst>
                <a:tab pos="201930" algn="l"/>
              </a:tabLst>
            </a:pPr>
            <a:r>
              <a:rPr sz="1200" b="1" spc="20" dirty="0">
                <a:solidFill>
                  <a:srgbClr val="008F00"/>
                </a:solidFill>
                <a:latin typeface="Courier New"/>
                <a:cs typeface="Courier New"/>
              </a:rPr>
              <a:t>var</a:t>
            </a:r>
            <a:r>
              <a:rPr sz="1200" b="1" spc="-5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persona  nombre  apellido  cursos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00" spc="15" dirty="0"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5508" y="5782884"/>
            <a:ext cx="2859405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40"/>
              </a:spcBef>
              <a:buClr>
                <a:srgbClr val="787878"/>
              </a:buClr>
              <a:buChar char="&gt;"/>
              <a:tabLst>
                <a:tab pos="201930" algn="l"/>
              </a:tabLst>
            </a:pPr>
            <a:r>
              <a:rPr sz="1200" spc="15" dirty="0">
                <a:latin typeface="Courier New"/>
                <a:cs typeface="Courier New"/>
              </a:rPr>
              <a:t>db.personas.insert(persona);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817715"/>
            <a:ext cx="8044180" cy="1732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114935" indent="-247650" algn="just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22" baseline="1501" dirty="0">
                <a:latin typeface="Arial"/>
                <a:cs typeface="Arial"/>
              </a:rPr>
              <a:t>Con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44" baseline="1501" dirty="0">
                <a:latin typeface="Arial"/>
                <a:cs typeface="Arial"/>
              </a:rPr>
              <a:t>comando </a:t>
            </a:r>
            <a:r>
              <a:rPr sz="2775" b="1" spc="7" baseline="1501" dirty="0">
                <a:latin typeface="Arial"/>
                <a:cs typeface="Arial"/>
              </a:rPr>
              <a:t>show </a:t>
            </a:r>
            <a:r>
              <a:rPr sz="2775" b="1" baseline="1501" dirty="0">
                <a:latin typeface="Arial"/>
                <a:cs typeface="Arial"/>
              </a:rPr>
              <a:t>collections </a:t>
            </a:r>
            <a:r>
              <a:rPr sz="2775" spc="52" baseline="1501" dirty="0">
                <a:latin typeface="Arial"/>
                <a:cs typeface="Arial"/>
              </a:rPr>
              <a:t>podemos </a:t>
            </a:r>
            <a:r>
              <a:rPr sz="2775" spc="-15" baseline="1501" dirty="0">
                <a:latin typeface="Arial"/>
                <a:cs typeface="Arial"/>
              </a:rPr>
              <a:t>visualizar </a:t>
            </a:r>
            <a:r>
              <a:rPr sz="2775" spc="44" baseline="1501" dirty="0">
                <a:latin typeface="Arial"/>
                <a:cs typeface="Arial"/>
              </a:rPr>
              <a:t>todas </a:t>
            </a:r>
            <a:r>
              <a:rPr sz="2775" spc="-15" baseline="1501" dirty="0">
                <a:latin typeface="Arial"/>
                <a:cs typeface="Arial"/>
              </a:rPr>
              <a:t>las  </a:t>
            </a:r>
            <a:r>
              <a:rPr sz="1850" spc="20" dirty="0">
                <a:latin typeface="Arial"/>
                <a:cs typeface="Arial"/>
              </a:rPr>
              <a:t>colecciones </a:t>
            </a:r>
            <a:r>
              <a:rPr sz="1850" spc="15" dirty="0">
                <a:latin typeface="Arial"/>
                <a:cs typeface="Arial"/>
              </a:rPr>
              <a:t>que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tenemos.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marR="5080" indent="-247650" algn="just">
              <a:lnSpc>
                <a:spcPct val="100499"/>
              </a:lnSpc>
              <a:buFont typeface="Verdana"/>
              <a:buChar char="•"/>
              <a:tabLst>
                <a:tab pos="260350" algn="l"/>
              </a:tabLst>
            </a:pPr>
            <a:r>
              <a:rPr sz="2775" spc="-37" baseline="1501" dirty="0">
                <a:latin typeface="Arial"/>
                <a:cs typeface="Arial"/>
              </a:rPr>
              <a:t>Para </a:t>
            </a:r>
            <a:r>
              <a:rPr sz="2775" spc="-22" baseline="1501" dirty="0">
                <a:latin typeface="Arial"/>
                <a:cs typeface="Arial"/>
              </a:rPr>
              <a:t>lanzar </a:t>
            </a:r>
            <a:r>
              <a:rPr sz="2775" spc="22" baseline="1501" dirty="0">
                <a:latin typeface="Arial"/>
                <a:cs typeface="Arial"/>
              </a:rPr>
              <a:t>consultas </a:t>
            </a:r>
            <a:r>
              <a:rPr sz="2775" spc="15" baseline="1501" dirty="0">
                <a:latin typeface="Arial"/>
                <a:cs typeface="Arial"/>
              </a:rPr>
              <a:t>sobre </a:t>
            </a:r>
            <a:r>
              <a:rPr sz="2775" spc="-22" baseline="1501" dirty="0">
                <a:latin typeface="Arial"/>
                <a:cs typeface="Arial"/>
              </a:rPr>
              <a:t>la </a:t>
            </a:r>
            <a:r>
              <a:rPr sz="2775" baseline="1501" dirty="0">
                <a:latin typeface="Arial"/>
                <a:cs typeface="Arial"/>
              </a:rPr>
              <a:t>base </a:t>
            </a:r>
            <a:r>
              <a:rPr sz="2775" spc="30" baseline="1501" dirty="0">
                <a:latin typeface="Arial"/>
                <a:cs typeface="Arial"/>
              </a:rPr>
              <a:t>de </a:t>
            </a:r>
            <a:r>
              <a:rPr sz="2775" spc="44" baseline="1501" dirty="0">
                <a:latin typeface="Arial"/>
                <a:cs typeface="Arial"/>
              </a:rPr>
              <a:t>datos </a:t>
            </a:r>
            <a:r>
              <a:rPr sz="2775" spc="15" baseline="1501" dirty="0">
                <a:latin typeface="Arial"/>
                <a:cs typeface="Arial"/>
              </a:rPr>
              <a:t>empleamos </a:t>
            </a:r>
            <a:r>
              <a:rPr sz="2775" spc="-22" baseline="1501" dirty="0">
                <a:latin typeface="Arial"/>
                <a:cs typeface="Arial"/>
              </a:rPr>
              <a:t>el </a:t>
            </a:r>
            <a:r>
              <a:rPr sz="2775" spc="52" baseline="1501" dirty="0">
                <a:latin typeface="Arial"/>
                <a:cs typeface="Arial"/>
              </a:rPr>
              <a:t>método </a:t>
            </a:r>
            <a:r>
              <a:rPr sz="2775" spc="-15" baseline="1501" dirty="0">
                <a:latin typeface="Trebuchet MS"/>
                <a:cs typeface="Trebuchet MS"/>
              </a:rPr>
              <a:t>ﬁ</a:t>
            </a:r>
            <a:r>
              <a:rPr sz="2775" spc="-15" baseline="1501" dirty="0">
                <a:latin typeface="Arial"/>
                <a:cs typeface="Arial"/>
              </a:rPr>
              <a:t>nd.  </a:t>
            </a:r>
            <a:r>
              <a:rPr sz="1850" dirty="0">
                <a:latin typeface="Arial"/>
                <a:cs typeface="Arial"/>
              </a:rPr>
              <a:t>Si </a:t>
            </a:r>
            <a:r>
              <a:rPr sz="1850" spc="35" dirty="0">
                <a:latin typeface="Arial"/>
                <a:cs typeface="Arial"/>
              </a:rPr>
              <a:t>no </a:t>
            </a:r>
            <a:r>
              <a:rPr sz="1850" spc="30" dirty="0">
                <a:latin typeface="Arial"/>
                <a:cs typeface="Arial"/>
              </a:rPr>
              <a:t>especi</a:t>
            </a:r>
            <a:r>
              <a:rPr sz="1850" spc="30" dirty="0">
                <a:latin typeface="Trebuchet MS"/>
                <a:cs typeface="Trebuchet MS"/>
              </a:rPr>
              <a:t>ﬁ</a:t>
            </a:r>
            <a:r>
              <a:rPr sz="1850" spc="30" dirty="0">
                <a:latin typeface="Arial"/>
                <a:cs typeface="Arial"/>
              </a:rPr>
              <a:t>camos </a:t>
            </a:r>
            <a:r>
              <a:rPr sz="1850" spc="35" dirty="0">
                <a:latin typeface="Arial"/>
                <a:cs typeface="Arial"/>
              </a:rPr>
              <a:t>ningún parámetro </a:t>
            </a:r>
            <a:r>
              <a:rPr sz="1850" spc="30" dirty="0">
                <a:latin typeface="Arial"/>
                <a:cs typeface="Arial"/>
              </a:rPr>
              <a:t>recuperaremos </a:t>
            </a:r>
            <a:r>
              <a:rPr sz="1850" spc="70" dirty="0">
                <a:latin typeface="Arial"/>
                <a:cs typeface="Arial"/>
              </a:rPr>
              <a:t>todos </a:t>
            </a:r>
            <a:r>
              <a:rPr sz="1850" spc="35" dirty="0">
                <a:latin typeface="Arial"/>
                <a:cs typeface="Arial"/>
              </a:rPr>
              <a:t>los  </a:t>
            </a:r>
            <a:r>
              <a:rPr sz="1850" spc="30" dirty="0">
                <a:latin typeface="Arial"/>
                <a:cs typeface="Arial"/>
              </a:rPr>
              <a:t>documentos </a:t>
            </a:r>
            <a:r>
              <a:rPr sz="1850" spc="20" dirty="0">
                <a:latin typeface="Arial"/>
                <a:cs typeface="Arial"/>
              </a:rPr>
              <a:t>de </a:t>
            </a:r>
            <a:r>
              <a:rPr sz="1850" spc="-15" dirty="0">
                <a:latin typeface="Arial"/>
                <a:cs typeface="Arial"/>
              </a:rPr>
              <a:t>la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colección.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Operaciones </a:t>
            </a:r>
            <a:r>
              <a:rPr spc="190" dirty="0"/>
              <a:t>-</a:t>
            </a:r>
            <a:r>
              <a:rPr spc="-30" dirty="0"/>
              <a:t> </a:t>
            </a:r>
            <a:r>
              <a:rPr spc="15" dirty="0"/>
              <a:t>Consultar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6441" y="3865333"/>
            <a:ext cx="4654550" cy="1022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40"/>
              </a:spcBef>
            </a:pPr>
            <a:r>
              <a:rPr sz="1200" spc="15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r>
              <a:rPr sz="1200" spc="15" dirty="0">
                <a:latin typeface="Courier New"/>
                <a:cs typeface="Courier New"/>
              </a:rPr>
              <a:t>db.personas.find()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2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30"/>
              </a:spcBef>
            </a:pP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"_id" </a:t>
            </a: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200" spc="8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ObjectId(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"54c1093161d622d5fb17c2f7"</a:t>
            </a:r>
            <a:r>
              <a:rPr sz="1200" spc="15" dirty="0">
                <a:latin typeface="Courier New"/>
                <a:cs typeface="Courier New"/>
              </a:rPr>
              <a:t>),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4327" y="4860020"/>
            <a:ext cx="970280" cy="588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2200"/>
              </a:lnSpc>
              <a:spcBef>
                <a:spcPts val="105"/>
              </a:spcBef>
            </a:pP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"nombre"</a:t>
            </a:r>
            <a:r>
              <a:rPr sz="1200" spc="-4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:  </a:t>
            </a: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"apellido"  "cursos"</a:t>
            </a:r>
            <a:r>
              <a:rPr sz="1200" spc="-40" dirty="0">
                <a:solidFill>
                  <a:srgbClr val="C8342A"/>
                </a:solidFill>
                <a:latin typeface="Courier New"/>
                <a:cs typeface="Courier New"/>
              </a:rPr>
              <a:t> </a:t>
            </a: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3500" y="4860020"/>
            <a:ext cx="970280" cy="5886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20" dirty="0">
                <a:solidFill>
                  <a:srgbClr val="C8342A"/>
                </a:solidFill>
                <a:latin typeface="Courier New"/>
                <a:cs typeface="Courier New"/>
              </a:rPr>
              <a:t>"Mario"</a:t>
            </a:r>
            <a:r>
              <a:rPr sz="1200" spc="20" dirty="0"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2200"/>
              </a:lnSpc>
            </a:pPr>
            <a:r>
              <a:rPr sz="1200" spc="2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200" spc="-7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200" spc="20" dirty="0">
                <a:solidFill>
                  <a:srgbClr val="C8342A"/>
                </a:solidFill>
                <a:latin typeface="Courier New"/>
                <a:cs typeface="Courier New"/>
              </a:rPr>
              <a:t>"Girón"</a:t>
            </a:r>
            <a:r>
              <a:rPr sz="1200" spc="20" dirty="0">
                <a:latin typeface="Courier New"/>
                <a:cs typeface="Courier New"/>
              </a:rPr>
              <a:t>,  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20" dirty="0">
                <a:latin typeface="Courier New"/>
                <a:cs typeface="Courier New"/>
              </a:rPr>
              <a:t>[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6441" y="5420854"/>
            <a:ext cx="1631950" cy="7753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140"/>
              </a:spcBef>
            </a:pP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"Django"</a:t>
            </a:r>
            <a:r>
              <a:rPr sz="1200" spc="15" dirty="0"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768350">
              <a:lnSpc>
                <a:spcPct val="100000"/>
              </a:lnSpc>
              <a:spcBef>
                <a:spcPts val="30"/>
              </a:spcBef>
            </a:pPr>
            <a:r>
              <a:rPr sz="1200" spc="15" dirty="0">
                <a:solidFill>
                  <a:srgbClr val="C8342A"/>
                </a:solidFill>
                <a:latin typeface="Courier New"/>
                <a:cs typeface="Courier New"/>
              </a:rPr>
              <a:t>"Node.js"</a:t>
            </a:r>
            <a:endParaRPr sz="12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30"/>
              </a:spcBef>
            </a:pPr>
            <a:r>
              <a:rPr sz="1200" spc="20" dirty="0"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00" spc="2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1931" y="1686053"/>
            <a:ext cx="140779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69975" algn="l"/>
              </a:tabLst>
            </a:pPr>
            <a:r>
              <a:rPr sz="1850" spc="105" dirty="0">
                <a:latin typeface="Arial"/>
                <a:cs typeface="Arial"/>
              </a:rPr>
              <a:t>o</a:t>
            </a:r>
            <a:r>
              <a:rPr sz="1850" spc="140" dirty="0">
                <a:latin typeface="Arial"/>
                <a:cs typeface="Arial"/>
              </a:rPr>
              <a:t>bt</a:t>
            </a:r>
            <a:r>
              <a:rPr sz="1850" spc="35" dirty="0">
                <a:latin typeface="Arial"/>
                <a:cs typeface="Arial"/>
              </a:rPr>
              <a:t>e</a:t>
            </a:r>
            <a:r>
              <a:rPr sz="1850" spc="70" dirty="0">
                <a:latin typeface="Arial"/>
                <a:cs typeface="Arial"/>
              </a:rPr>
              <a:t>n</a:t>
            </a:r>
            <a:r>
              <a:rPr sz="1850" spc="35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r	</a:t>
            </a:r>
            <a:r>
              <a:rPr sz="1850" spc="70" dirty="0">
                <a:latin typeface="Arial"/>
                <a:cs typeface="Arial"/>
              </a:rPr>
              <a:t>l</a:t>
            </a:r>
            <a:r>
              <a:rPr sz="1850" spc="105" dirty="0">
                <a:latin typeface="Arial"/>
                <a:cs typeface="Arial"/>
              </a:rPr>
              <a:t>o</a:t>
            </a:r>
            <a:r>
              <a:rPr sz="1850" dirty="0">
                <a:latin typeface="Arial"/>
                <a:cs typeface="Arial"/>
              </a:rPr>
              <a:t>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66" y="1690075"/>
            <a:ext cx="6350000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1513840" algn="l"/>
                <a:tab pos="3085465" algn="l"/>
                <a:tab pos="3400425" algn="l"/>
                <a:tab pos="4559300" algn="l"/>
                <a:tab pos="5836920" algn="l"/>
              </a:tabLst>
            </a:pPr>
            <a:r>
              <a:rPr sz="2775" spc="60" baseline="1501" dirty="0">
                <a:latin typeface="Arial"/>
                <a:cs typeface="Arial"/>
              </a:rPr>
              <a:t>P</a:t>
            </a:r>
            <a:r>
              <a:rPr sz="2775" spc="157" baseline="1501" dirty="0">
                <a:latin typeface="Arial"/>
                <a:cs typeface="Arial"/>
              </a:rPr>
              <a:t>o</a:t>
            </a:r>
            <a:r>
              <a:rPr sz="2775" spc="209" baseline="1501" dirty="0">
                <a:latin typeface="Arial"/>
                <a:cs typeface="Arial"/>
              </a:rPr>
              <a:t>d</a:t>
            </a:r>
            <a:r>
              <a:rPr sz="2775" spc="52" baseline="1501" dirty="0">
                <a:latin typeface="Arial"/>
                <a:cs typeface="Arial"/>
              </a:rPr>
              <a:t>e</a:t>
            </a:r>
            <a:r>
              <a:rPr sz="2775" spc="172" baseline="1501" dirty="0">
                <a:latin typeface="Arial"/>
                <a:cs typeface="Arial"/>
              </a:rPr>
              <a:t>m</a:t>
            </a:r>
            <a:r>
              <a:rPr sz="2775" spc="157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s	</a:t>
            </a:r>
            <a:r>
              <a:rPr sz="2775" spc="52" baseline="1501" dirty="0">
                <a:latin typeface="Arial"/>
                <a:cs typeface="Arial"/>
              </a:rPr>
              <a:t>a</a:t>
            </a:r>
            <a:r>
              <a:rPr sz="2775" spc="104" baseline="1501" dirty="0">
                <a:latin typeface="Arial"/>
                <a:cs typeface="Arial"/>
              </a:rPr>
              <a:t>ñ</a:t>
            </a:r>
            <a:r>
              <a:rPr sz="2775" spc="52" baseline="1501" dirty="0">
                <a:latin typeface="Arial"/>
                <a:cs typeface="Arial"/>
              </a:rPr>
              <a:t>a</a:t>
            </a:r>
            <a:r>
              <a:rPr sz="2775" spc="209" baseline="1501" dirty="0">
                <a:latin typeface="Arial"/>
                <a:cs typeface="Arial"/>
              </a:rPr>
              <a:t>d</a:t>
            </a:r>
            <a:r>
              <a:rPr sz="2775" spc="104" baseline="1501" dirty="0">
                <a:latin typeface="Arial"/>
                <a:cs typeface="Arial"/>
              </a:rPr>
              <a:t>i</a:t>
            </a:r>
            <a:r>
              <a:rPr sz="2775" baseline="1501" dirty="0">
                <a:latin typeface="Arial"/>
                <a:cs typeface="Arial"/>
              </a:rPr>
              <a:t>r </a:t>
            </a:r>
            <a:r>
              <a:rPr sz="2775" spc="-165" baseline="1501" dirty="0">
                <a:latin typeface="Trebuchet MS"/>
                <a:cs typeface="Trebuchet MS"/>
              </a:rPr>
              <a:t>ﬁ</a:t>
            </a:r>
            <a:r>
              <a:rPr sz="2775" spc="104" baseline="1501" dirty="0">
                <a:latin typeface="Arial"/>
                <a:cs typeface="Arial"/>
              </a:rPr>
              <a:t>l</a:t>
            </a:r>
            <a:r>
              <a:rPr sz="2775" spc="209" baseline="1501" dirty="0">
                <a:latin typeface="Arial"/>
                <a:cs typeface="Arial"/>
              </a:rPr>
              <a:t>t</a:t>
            </a:r>
            <a:r>
              <a:rPr sz="2775" spc="52" baseline="1501" dirty="0">
                <a:latin typeface="Arial"/>
                <a:cs typeface="Arial"/>
              </a:rPr>
              <a:t>r</a:t>
            </a:r>
            <a:r>
              <a:rPr sz="2775" spc="157" baseline="1501" dirty="0">
                <a:latin typeface="Arial"/>
                <a:cs typeface="Arial"/>
              </a:rPr>
              <a:t>o</a:t>
            </a:r>
            <a:r>
              <a:rPr sz="2775" baseline="1501" dirty="0">
                <a:latin typeface="Arial"/>
                <a:cs typeface="Arial"/>
              </a:rPr>
              <a:t>s	</a:t>
            </a:r>
            <a:r>
              <a:rPr sz="2775" spc="-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	</a:t>
            </a:r>
            <a:r>
              <a:rPr sz="2775" spc="104" baseline="1501" dirty="0">
                <a:latin typeface="Arial"/>
                <a:cs typeface="Arial"/>
              </a:rPr>
              <a:t>nu</a:t>
            </a:r>
            <a:r>
              <a:rPr sz="2775" spc="52" baseline="1501" dirty="0">
                <a:latin typeface="Arial"/>
                <a:cs typeface="Arial"/>
              </a:rPr>
              <a:t>e</a:t>
            </a:r>
            <a:r>
              <a:rPr sz="2775" spc="104" baseline="1501" dirty="0">
                <a:latin typeface="Arial"/>
                <a:cs typeface="Arial"/>
              </a:rPr>
              <a:t>s</a:t>
            </a:r>
            <a:r>
              <a:rPr sz="2775" spc="209" baseline="1501" dirty="0">
                <a:latin typeface="Arial"/>
                <a:cs typeface="Arial"/>
              </a:rPr>
              <a:t>t</a:t>
            </a:r>
            <a:r>
              <a:rPr sz="2775" spc="104" baseline="1501" dirty="0">
                <a:latin typeface="Arial"/>
                <a:cs typeface="Arial"/>
              </a:rPr>
              <a:t>r</a:t>
            </a:r>
            <a:r>
              <a:rPr sz="2775" spc="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s	</a:t>
            </a:r>
            <a:r>
              <a:rPr sz="2775" spc="209" baseline="1501" dirty="0">
                <a:latin typeface="Arial"/>
                <a:cs typeface="Arial"/>
              </a:rPr>
              <a:t>c</a:t>
            </a:r>
            <a:r>
              <a:rPr sz="2775" spc="157" baseline="1501" dirty="0">
                <a:latin typeface="Arial"/>
                <a:cs typeface="Arial"/>
              </a:rPr>
              <a:t>o</a:t>
            </a:r>
            <a:r>
              <a:rPr sz="2775" spc="104" baseline="1501" dirty="0">
                <a:latin typeface="Arial"/>
                <a:cs typeface="Arial"/>
              </a:rPr>
              <a:t>nsul</a:t>
            </a:r>
            <a:r>
              <a:rPr sz="2775" spc="209" baseline="1501" dirty="0">
                <a:latin typeface="Arial"/>
                <a:cs typeface="Arial"/>
              </a:rPr>
              <a:t>t</a:t>
            </a:r>
            <a:r>
              <a:rPr sz="2775" spc="52" baseline="1501" dirty="0">
                <a:latin typeface="Arial"/>
                <a:cs typeface="Arial"/>
              </a:rPr>
              <a:t>a</a:t>
            </a:r>
            <a:r>
              <a:rPr sz="2775" baseline="1501" dirty="0">
                <a:latin typeface="Arial"/>
                <a:cs typeface="Arial"/>
              </a:rPr>
              <a:t>s	</a:t>
            </a:r>
            <a:r>
              <a:rPr sz="2775" spc="209" baseline="1501" dirty="0">
                <a:latin typeface="Arial"/>
                <a:cs typeface="Arial"/>
              </a:rPr>
              <a:t>p</a:t>
            </a:r>
            <a:r>
              <a:rPr sz="2775" spc="52" baseline="1501" dirty="0">
                <a:latin typeface="Arial"/>
                <a:cs typeface="Arial"/>
              </a:rPr>
              <a:t>a</a:t>
            </a:r>
            <a:r>
              <a:rPr sz="2775" spc="104" baseline="1501" dirty="0">
                <a:latin typeface="Arial"/>
                <a:cs typeface="Arial"/>
              </a:rPr>
              <a:t>r</a:t>
            </a:r>
            <a:r>
              <a:rPr sz="2775" spc="-37" baseline="1501" dirty="0">
                <a:latin typeface="Arial"/>
                <a:cs typeface="Arial"/>
              </a:rPr>
              <a:t>a  </a:t>
            </a:r>
            <a:r>
              <a:rPr sz="1850" spc="30" dirty="0">
                <a:latin typeface="Arial"/>
                <a:cs typeface="Arial"/>
              </a:rPr>
              <a:t>documentos </a:t>
            </a:r>
            <a:r>
              <a:rPr sz="1850" spc="15" dirty="0">
                <a:latin typeface="Arial"/>
                <a:cs typeface="Arial"/>
              </a:rPr>
              <a:t>que</a:t>
            </a:r>
            <a:r>
              <a:rPr sz="1850" spc="-3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deseamos.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Operaciones </a:t>
            </a:r>
            <a:r>
              <a:rPr spc="190" dirty="0"/>
              <a:t>-</a:t>
            </a:r>
            <a:r>
              <a:rPr spc="-30" dirty="0"/>
              <a:t> </a:t>
            </a:r>
            <a:r>
              <a:rPr spc="15" dirty="0"/>
              <a:t>Consultar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0523" rIns="0" bIns="0" rtlCol="0">
            <a:spAutoFit/>
          </a:bodyPr>
          <a:lstStyle/>
          <a:p>
            <a:pPr marL="336550" marR="5080" indent="-247650">
              <a:lnSpc>
                <a:spcPct val="100699"/>
              </a:lnSpc>
              <a:spcBef>
                <a:spcPts val="90"/>
              </a:spcBef>
              <a:buFont typeface="Verdana"/>
              <a:buChar char="•"/>
              <a:tabLst>
                <a:tab pos="337185" algn="l"/>
              </a:tabLst>
            </a:pPr>
            <a:r>
              <a:rPr sz="2775" spc="-75" baseline="1501" dirty="0"/>
              <a:t>El </a:t>
            </a:r>
            <a:r>
              <a:rPr sz="2775" spc="22" baseline="1501" dirty="0"/>
              <a:t>primer </a:t>
            </a:r>
            <a:r>
              <a:rPr sz="2775" spc="15" baseline="1501" dirty="0"/>
              <a:t>parámetro </a:t>
            </a:r>
            <a:r>
              <a:rPr sz="2775" spc="22" baseline="1501" dirty="0"/>
              <a:t>del </a:t>
            </a:r>
            <a:r>
              <a:rPr sz="2775" spc="52" baseline="1501" dirty="0"/>
              <a:t>método </a:t>
            </a:r>
            <a:r>
              <a:rPr sz="2775" spc="-22" baseline="1501" dirty="0">
                <a:latin typeface="Trebuchet MS"/>
                <a:cs typeface="Trebuchet MS"/>
              </a:rPr>
              <a:t>ﬁ</a:t>
            </a:r>
            <a:r>
              <a:rPr sz="2775" spc="-22" baseline="1501" dirty="0"/>
              <a:t>nd es el </a:t>
            </a:r>
            <a:r>
              <a:rPr sz="2775" spc="-15" baseline="1501" dirty="0">
                <a:latin typeface="Trebuchet MS"/>
                <a:cs typeface="Trebuchet MS"/>
              </a:rPr>
              <a:t>ﬁ</a:t>
            </a:r>
            <a:r>
              <a:rPr sz="2775" spc="-15" baseline="1501" dirty="0"/>
              <a:t>ltro </a:t>
            </a:r>
            <a:r>
              <a:rPr sz="2775" spc="52" baseline="1501" dirty="0"/>
              <a:t>o </a:t>
            </a:r>
            <a:r>
              <a:rPr sz="2775" spc="15" baseline="1501" dirty="0"/>
              <a:t>criteria. </a:t>
            </a:r>
            <a:r>
              <a:rPr sz="2775" spc="-75" baseline="1501" dirty="0"/>
              <a:t>El </a:t>
            </a:r>
            <a:r>
              <a:rPr sz="2775" spc="22" baseline="1501" dirty="0"/>
              <a:t>segundo  </a:t>
            </a:r>
            <a:r>
              <a:rPr sz="1850" spc="10" dirty="0"/>
              <a:t>parámetro </a:t>
            </a:r>
            <a:r>
              <a:rPr sz="1850" spc="-15" dirty="0"/>
              <a:t>es la </a:t>
            </a:r>
            <a:r>
              <a:rPr sz="1850" spc="20" dirty="0"/>
              <a:t>proyección </a:t>
            </a:r>
            <a:r>
              <a:rPr sz="1850" spc="15" dirty="0"/>
              <a:t>que nos permite </a:t>
            </a:r>
            <a:r>
              <a:rPr sz="1850" dirty="0"/>
              <a:t>especi</a:t>
            </a:r>
            <a:r>
              <a:rPr sz="1850" dirty="0">
                <a:latin typeface="Trebuchet MS"/>
                <a:cs typeface="Trebuchet MS"/>
              </a:rPr>
              <a:t>ﬁ</a:t>
            </a:r>
            <a:r>
              <a:rPr sz="1850" dirty="0"/>
              <a:t>car </a:t>
            </a:r>
            <a:r>
              <a:rPr sz="1850" spc="15" dirty="0"/>
              <a:t>que </a:t>
            </a:r>
            <a:r>
              <a:rPr sz="1850" spc="30" dirty="0"/>
              <a:t>campos  </a:t>
            </a:r>
            <a:r>
              <a:rPr sz="1850" spc="5" dirty="0"/>
              <a:t>queremos </a:t>
            </a:r>
            <a:r>
              <a:rPr sz="1850" spc="-15" dirty="0"/>
              <a:t>devolver. Si </a:t>
            </a:r>
            <a:r>
              <a:rPr sz="1850" spc="30" dirty="0"/>
              <a:t>omitimos </a:t>
            </a:r>
            <a:r>
              <a:rPr sz="1850" spc="-15" dirty="0"/>
              <a:t>la </a:t>
            </a:r>
            <a:r>
              <a:rPr sz="1850" spc="20" dirty="0"/>
              <a:t>proyección </a:t>
            </a:r>
            <a:r>
              <a:rPr sz="1850" dirty="0"/>
              <a:t>devolverá </a:t>
            </a:r>
            <a:r>
              <a:rPr sz="1850" spc="15" dirty="0"/>
              <a:t>los </a:t>
            </a:r>
            <a:r>
              <a:rPr sz="1850" spc="30" dirty="0"/>
              <a:t>documentos  </a:t>
            </a:r>
            <a:r>
              <a:rPr sz="1850" dirty="0"/>
              <a:t>enteros.</a:t>
            </a:r>
            <a:endParaRPr sz="1850">
              <a:latin typeface="Trebuchet MS"/>
              <a:cs typeface="Trebuchet MS"/>
            </a:endParaRPr>
          </a:p>
          <a:p>
            <a:pPr marL="76835">
              <a:lnSpc>
                <a:spcPct val="100000"/>
              </a:lnSpc>
              <a:buFont typeface="Verdana"/>
              <a:buChar char="•"/>
            </a:pPr>
            <a:endParaRPr sz="2100"/>
          </a:p>
          <a:p>
            <a:pPr marL="485775">
              <a:lnSpc>
                <a:spcPct val="100000"/>
              </a:lnSpc>
              <a:spcBef>
                <a:spcPts val="1490"/>
              </a:spcBef>
            </a:pPr>
            <a:r>
              <a:rPr sz="1550" spc="-5" dirty="0">
                <a:solidFill>
                  <a:srgbClr val="787878"/>
                </a:solidFill>
                <a:latin typeface="Courier New"/>
                <a:cs typeface="Courier New"/>
              </a:rPr>
              <a:t>&gt;</a:t>
            </a:r>
            <a:r>
              <a:rPr sz="1550" spc="-5" dirty="0">
                <a:latin typeface="Courier New"/>
                <a:cs typeface="Courier New"/>
              </a:rPr>
              <a:t>db.micoleccion.find( </a:t>
            </a:r>
            <a:r>
              <a:rPr sz="1550" dirty="0">
                <a:latin typeface="Courier New"/>
                <a:cs typeface="Courier New"/>
              </a:rPr>
              <a:t>{ </a:t>
            </a:r>
            <a:r>
              <a:rPr sz="1550" spc="-5" dirty="0">
                <a:latin typeface="Courier New"/>
                <a:cs typeface="Courier New"/>
              </a:rPr>
              <a:t>_id</a:t>
            </a:r>
            <a:r>
              <a:rPr sz="1550" spc="-5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550" dirty="0">
                <a:solidFill>
                  <a:srgbClr val="787878"/>
                </a:solidFill>
                <a:latin typeface="Courier New"/>
                <a:cs typeface="Courier New"/>
              </a:rPr>
              <a:t>5 </a:t>
            </a:r>
            <a:r>
              <a:rPr sz="1550" dirty="0">
                <a:latin typeface="Courier New"/>
                <a:cs typeface="Courier New"/>
              </a:rPr>
              <a:t>}</a:t>
            </a:r>
            <a:r>
              <a:rPr sz="1550" spc="-3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)</a:t>
            </a:r>
            <a:endParaRPr sz="155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 marL="336550" indent="-24765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37185" algn="l"/>
              </a:tabLst>
            </a:pPr>
            <a:r>
              <a:rPr sz="2775" spc="-22" baseline="1501" dirty="0"/>
              <a:t>Esta </a:t>
            </a:r>
            <a:r>
              <a:rPr sz="2775" spc="30" baseline="1501" dirty="0"/>
              <a:t>consulta </a:t>
            </a:r>
            <a:r>
              <a:rPr sz="2775" spc="-7" baseline="1501" dirty="0"/>
              <a:t>devuelve </a:t>
            </a:r>
            <a:r>
              <a:rPr sz="2775" spc="22" baseline="1501" dirty="0"/>
              <a:t>los </a:t>
            </a:r>
            <a:r>
              <a:rPr sz="2775" spc="44" baseline="1501" dirty="0"/>
              <a:t>documentos cuyo </a:t>
            </a:r>
            <a:r>
              <a:rPr sz="2775" spc="60" baseline="1501" dirty="0"/>
              <a:t>campo </a:t>
            </a:r>
            <a:r>
              <a:rPr sz="2775" spc="-15" baseline="1501" dirty="0"/>
              <a:t>_id </a:t>
            </a:r>
            <a:r>
              <a:rPr sz="2775" spc="-30" baseline="1501" dirty="0"/>
              <a:t>sea </a:t>
            </a:r>
            <a:r>
              <a:rPr sz="2775" baseline="1501" dirty="0"/>
              <a:t>igual </a:t>
            </a:r>
            <a:r>
              <a:rPr sz="2775" spc="-52" baseline="1501" dirty="0"/>
              <a:t>a</a:t>
            </a:r>
            <a:r>
              <a:rPr sz="2775" spc="-112" baseline="1501" dirty="0"/>
              <a:t> </a:t>
            </a:r>
            <a:r>
              <a:rPr sz="2775" baseline="1501" dirty="0"/>
              <a:t>5.</a:t>
            </a:r>
            <a:endParaRPr sz="2775" baseline="1501"/>
          </a:p>
          <a:p>
            <a:pPr marL="76835"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/>
          </a:p>
          <a:p>
            <a:pPr marL="336550" marR="5080" indent="-247650">
              <a:lnSpc>
                <a:spcPct val="100000"/>
              </a:lnSpc>
              <a:buFont typeface="Verdana"/>
              <a:buChar char="•"/>
              <a:tabLst>
                <a:tab pos="337185" algn="l"/>
                <a:tab pos="1527810" algn="l"/>
                <a:tab pos="2364740" algn="l"/>
                <a:tab pos="3166745" algn="l"/>
                <a:tab pos="4625340" algn="l"/>
                <a:tab pos="5073015" algn="l"/>
                <a:tab pos="6159500" algn="l"/>
                <a:tab pos="7761605" algn="l"/>
              </a:tabLst>
            </a:pPr>
            <a:r>
              <a:rPr sz="2775" spc="30" baseline="1501" dirty="0"/>
              <a:t>Podemos	</a:t>
            </a:r>
            <a:r>
              <a:rPr sz="2775" baseline="1501" dirty="0"/>
              <a:t>añadir	</a:t>
            </a:r>
            <a:r>
              <a:rPr sz="2775" spc="-15" baseline="1501" dirty="0"/>
              <a:t>varias	</a:t>
            </a:r>
            <a:r>
              <a:rPr sz="2775" spc="37" baseline="1501" dirty="0"/>
              <a:t>condiciones	</a:t>
            </a:r>
            <a:r>
              <a:rPr sz="2775" spc="30" baseline="1501" dirty="0"/>
              <a:t>de	</a:t>
            </a:r>
            <a:r>
              <a:rPr sz="2775" spc="22" baseline="1501" dirty="0"/>
              <a:t>igualdad	</a:t>
            </a:r>
            <a:r>
              <a:rPr sz="2775" spc="7" baseline="1501" dirty="0"/>
              <a:t>separándolas	</a:t>
            </a:r>
            <a:r>
              <a:rPr sz="2775" spc="44" baseline="1501" dirty="0"/>
              <a:t>por  </a:t>
            </a:r>
            <a:r>
              <a:rPr sz="1850" spc="20" dirty="0"/>
              <a:t>comas.</a:t>
            </a:r>
            <a:endParaRPr sz="1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66" y="1690075"/>
            <a:ext cx="7524750" cy="145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7" baseline="1501" dirty="0">
                <a:latin typeface="Arial"/>
                <a:cs typeface="Arial"/>
              </a:rPr>
              <a:t>Existen </a:t>
            </a:r>
            <a:r>
              <a:rPr sz="2775" spc="15" baseline="1501" dirty="0">
                <a:latin typeface="Arial"/>
                <a:cs typeface="Arial"/>
              </a:rPr>
              <a:t>operadores </a:t>
            </a:r>
            <a:r>
              <a:rPr sz="2775" spc="22" baseline="1501" dirty="0">
                <a:latin typeface="Arial"/>
                <a:cs typeface="Arial"/>
              </a:rPr>
              <a:t>que nos permiten </a:t>
            </a:r>
            <a:r>
              <a:rPr sz="2775" spc="-22" baseline="1501" dirty="0">
                <a:latin typeface="Arial"/>
                <a:cs typeface="Arial"/>
              </a:rPr>
              <a:t>lanzar </a:t>
            </a:r>
            <a:r>
              <a:rPr sz="2775" spc="22" baseline="1501" dirty="0">
                <a:latin typeface="Arial"/>
                <a:cs typeface="Arial"/>
              </a:rPr>
              <a:t>consultas </a:t>
            </a:r>
            <a:r>
              <a:rPr sz="2775" spc="7" baseline="1501" dirty="0">
                <a:latin typeface="Arial"/>
                <a:cs typeface="Arial"/>
              </a:rPr>
              <a:t>más</a:t>
            </a:r>
            <a:r>
              <a:rPr sz="2775" spc="-22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precisas.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Estos </a:t>
            </a:r>
            <a:r>
              <a:rPr sz="2775" spc="15" baseline="1501" dirty="0">
                <a:latin typeface="Arial"/>
                <a:cs typeface="Arial"/>
              </a:rPr>
              <a:t>operadores </a:t>
            </a:r>
            <a:r>
              <a:rPr sz="2775" spc="-15" baseline="1501" dirty="0">
                <a:latin typeface="Arial"/>
                <a:cs typeface="Arial"/>
              </a:rPr>
              <a:t>van </a:t>
            </a:r>
            <a:r>
              <a:rPr sz="2775" spc="30" baseline="1501" dirty="0">
                <a:latin typeface="Arial"/>
                <a:cs typeface="Arial"/>
              </a:rPr>
              <a:t>precedidos </a:t>
            </a:r>
            <a:r>
              <a:rPr sz="2775" spc="22" baseline="1501" dirty="0">
                <a:latin typeface="Arial"/>
                <a:cs typeface="Arial"/>
              </a:rPr>
              <a:t>del </a:t>
            </a:r>
            <a:r>
              <a:rPr sz="2775" spc="15" baseline="1501" dirty="0">
                <a:latin typeface="Arial"/>
                <a:cs typeface="Arial"/>
              </a:rPr>
              <a:t>símbolo</a:t>
            </a:r>
            <a:r>
              <a:rPr sz="2775" spc="-52" baseline="1501" dirty="0">
                <a:latin typeface="Arial"/>
                <a:cs typeface="Arial"/>
              </a:rPr>
              <a:t> </a:t>
            </a:r>
            <a:r>
              <a:rPr sz="2775" spc="135" baseline="1501" dirty="0">
                <a:latin typeface="Arial"/>
                <a:cs typeface="Arial"/>
              </a:rPr>
              <a:t>“$”.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Operadores </a:t>
            </a:r>
            <a:r>
              <a:rPr sz="2775" spc="30" baseline="1501" dirty="0">
                <a:latin typeface="Arial"/>
                <a:cs typeface="Arial"/>
              </a:rPr>
              <a:t>de</a:t>
            </a:r>
            <a:r>
              <a:rPr sz="2775" baseline="1501" dirty="0">
                <a:latin typeface="Arial"/>
                <a:cs typeface="Arial"/>
              </a:rPr>
              <a:t> </a:t>
            </a:r>
            <a:r>
              <a:rPr sz="2775" spc="30" baseline="1501" dirty="0">
                <a:latin typeface="Arial"/>
                <a:cs typeface="Arial"/>
              </a:rPr>
              <a:t>comparación: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Operaciones </a:t>
            </a:r>
            <a:r>
              <a:rPr spc="190" dirty="0"/>
              <a:t>-</a:t>
            </a:r>
            <a:r>
              <a:rPr spc="-30" dirty="0"/>
              <a:t> </a:t>
            </a:r>
            <a:r>
              <a:rPr spc="15" dirty="0"/>
              <a:t>Consultar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3347" y="3655258"/>
          <a:ext cx="7538084" cy="21668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694"/>
                <a:gridCol w="6676390"/>
              </a:tblGrid>
              <a:tr h="2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Nombre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D76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D7690"/>
                    </a:solidFill>
                  </a:tcPr>
                </a:tc>
              </a:tr>
              <a:tr h="2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40" dirty="0">
                          <a:latin typeface="Arial"/>
                          <a:cs typeface="Arial"/>
                        </a:rPr>
                        <a:t>$gt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Coincide 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con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los valores 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son mayores 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el valor 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especi</a:t>
                      </a:r>
                      <a:r>
                        <a:rPr sz="1000" spc="20" dirty="0">
                          <a:latin typeface="MS Gothic"/>
                          <a:cs typeface="MS Gothic"/>
                        </a:rPr>
                        <a:t>ﬁ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cado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en la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consulta.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270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$gte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Coincide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con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los valores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son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mayores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igual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al valor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especi</a:t>
                      </a:r>
                      <a:r>
                        <a:rPr sz="900" spc="30" dirty="0">
                          <a:latin typeface="MS Gothic"/>
                          <a:cs typeface="MS Gothic"/>
                        </a:rPr>
                        <a:t>ﬁ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cado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consulta.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2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15" dirty="0">
                          <a:latin typeface="Arial"/>
                          <a:cs typeface="Arial"/>
                        </a:rPr>
                        <a:t>$in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Coincide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con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cualquiera </a:t>
                      </a:r>
                      <a:r>
                        <a:rPr sz="9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los valores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existen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en una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matriz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especi</a:t>
                      </a:r>
                      <a:r>
                        <a:rPr sz="900" spc="30" dirty="0">
                          <a:latin typeface="MS Gothic"/>
                          <a:cs typeface="MS Gothic"/>
                        </a:rPr>
                        <a:t>ﬁ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cada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consulta.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2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10" dirty="0">
                          <a:latin typeface="Arial"/>
                          <a:cs typeface="Arial"/>
                        </a:rPr>
                        <a:t>$lt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Coincide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con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valores menores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el valor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especi</a:t>
                      </a:r>
                      <a:r>
                        <a:rPr sz="900" spc="30" dirty="0">
                          <a:latin typeface="MS Gothic"/>
                          <a:cs typeface="MS Gothic"/>
                        </a:rPr>
                        <a:t>ﬁ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cado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9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consulta.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2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15" dirty="0">
                          <a:latin typeface="Arial"/>
                          <a:cs typeface="Arial"/>
                        </a:rPr>
                        <a:t>$lte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Coincide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con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valores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son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4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menos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4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igual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el valor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especi</a:t>
                      </a:r>
                      <a:r>
                        <a:rPr sz="900" spc="30" dirty="0">
                          <a:latin typeface="MS Gothic"/>
                          <a:cs typeface="MS Gothic"/>
                        </a:rPr>
                        <a:t>ﬁ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cado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la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consulta.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2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20" dirty="0">
                          <a:latin typeface="Arial"/>
                          <a:cs typeface="Arial"/>
                        </a:rPr>
                        <a:t>$ne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Coincide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con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todos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los valores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no son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iguales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al valor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especi</a:t>
                      </a:r>
                      <a:r>
                        <a:rPr sz="900" spc="30" dirty="0">
                          <a:latin typeface="MS Gothic"/>
                          <a:cs typeface="MS Gothic"/>
                        </a:rPr>
                        <a:t>ﬁ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cado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9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consulta.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2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15" dirty="0">
                          <a:latin typeface="Arial"/>
                          <a:cs typeface="Arial"/>
                        </a:rPr>
                        <a:t>$nin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5" dirty="0">
                          <a:latin typeface="Arial"/>
                          <a:cs typeface="Arial"/>
                        </a:rPr>
                        <a:t>Coincide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con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valores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existen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en una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matriz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especi</a:t>
                      </a:r>
                      <a:r>
                        <a:rPr sz="900" spc="30" dirty="0">
                          <a:latin typeface="MS Gothic"/>
                          <a:cs typeface="MS Gothic"/>
                        </a:rPr>
                        <a:t>ﬁ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cada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consulta.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358" y="1690075"/>
            <a:ext cx="7524750" cy="145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</a:tabLst>
            </a:pPr>
            <a:r>
              <a:rPr sz="2775" spc="-7" baseline="1501" dirty="0">
                <a:latin typeface="Arial"/>
                <a:cs typeface="Arial"/>
              </a:rPr>
              <a:t>Existen </a:t>
            </a:r>
            <a:r>
              <a:rPr sz="2775" spc="15" baseline="1501" dirty="0">
                <a:latin typeface="Arial"/>
                <a:cs typeface="Arial"/>
              </a:rPr>
              <a:t>operadores </a:t>
            </a:r>
            <a:r>
              <a:rPr sz="2775" spc="22" baseline="1501" dirty="0">
                <a:latin typeface="Arial"/>
                <a:cs typeface="Arial"/>
              </a:rPr>
              <a:t>que nos permiten </a:t>
            </a:r>
            <a:r>
              <a:rPr sz="2775" spc="-22" baseline="1501" dirty="0">
                <a:latin typeface="Arial"/>
                <a:cs typeface="Arial"/>
              </a:rPr>
              <a:t>lanzar </a:t>
            </a:r>
            <a:r>
              <a:rPr sz="2775" spc="22" baseline="1501" dirty="0">
                <a:latin typeface="Arial"/>
                <a:cs typeface="Arial"/>
              </a:rPr>
              <a:t>consultas </a:t>
            </a:r>
            <a:r>
              <a:rPr sz="2775" spc="7" baseline="1501" dirty="0">
                <a:latin typeface="Arial"/>
                <a:cs typeface="Arial"/>
              </a:rPr>
              <a:t>más</a:t>
            </a:r>
            <a:r>
              <a:rPr sz="2775" spc="-22" baseline="1501" dirty="0">
                <a:latin typeface="Arial"/>
                <a:cs typeface="Arial"/>
              </a:rPr>
              <a:t> </a:t>
            </a:r>
            <a:r>
              <a:rPr sz="2775" spc="7" baseline="1501" dirty="0">
                <a:latin typeface="Arial"/>
                <a:cs typeface="Arial"/>
              </a:rPr>
              <a:t>precisas.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Estos </a:t>
            </a:r>
            <a:r>
              <a:rPr sz="2775" spc="15" baseline="1501" dirty="0">
                <a:latin typeface="Arial"/>
                <a:cs typeface="Arial"/>
              </a:rPr>
              <a:t>operadores </a:t>
            </a:r>
            <a:r>
              <a:rPr sz="2775" spc="-15" baseline="1501" dirty="0">
                <a:latin typeface="Arial"/>
                <a:cs typeface="Arial"/>
              </a:rPr>
              <a:t>van </a:t>
            </a:r>
            <a:r>
              <a:rPr sz="2775" spc="30" baseline="1501" dirty="0">
                <a:latin typeface="Arial"/>
                <a:cs typeface="Arial"/>
              </a:rPr>
              <a:t>precedidos </a:t>
            </a:r>
            <a:r>
              <a:rPr sz="2775" spc="22" baseline="1501" dirty="0">
                <a:latin typeface="Arial"/>
                <a:cs typeface="Arial"/>
              </a:rPr>
              <a:t>del </a:t>
            </a:r>
            <a:r>
              <a:rPr sz="2775" spc="15" baseline="1501" dirty="0">
                <a:latin typeface="Arial"/>
                <a:cs typeface="Arial"/>
              </a:rPr>
              <a:t>símbolo</a:t>
            </a:r>
            <a:r>
              <a:rPr sz="2775" spc="-52" baseline="1501" dirty="0">
                <a:latin typeface="Arial"/>
                <a:cs typeface="Arial"/>
              </a:rPr>
              <a:t> </a:t>
            </a:r>
            <a:r>
              <a:rPr sz="2775" spc="135" baseline="1501" dirty="0">
                <a:latin typeface="Arial"/>
                <a:cs typeface="Arial"/>
              </a:rPr>
              <a:t>“$”.</a:t>
            </a:r>
            <a:endParaRPr sz="2775" baseline="150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buFont typeface="Verdana"/>
              <a:buChar char="•"/>
              <a:tabLst>
                <a:tab pos="260350" algn="l"/>
              </a:tabLst>
            </a:pPr>
            <a:r>
              <a:rPr sz="2775" baseline="1501" dirty="0">
                <a:latin typeface="Arial"/>
                <a:cs typeface="Arial"/>
              </a:rPr>
              <a:t>Operadores</a:t>
            </a:r>
            <a:r>
              <a:rPr sz="2775" spc="-7" baseline="1501" dirty="0">
                <a:latin typeface="Arial"/>
                <a:cs typeface="Arial"/>
              </a:rPr>
              <a:t> </a:t>
            </a:r>
            <a:r>
              <a:rPr sz="2775" spc="37" baseline="1501" dirty="0">
                <a:latin typeface="Arial"/>
                <a:cs typeface="Arial"/>
              </a:rPr>
              <a:t>lógicos:</a:t>
            </a:r>
            <a:endParaRPr sz="2775" baseline="1501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Operaciones </a:t>
            </a:r>
            <a:r>
              <a:rPr spc="190" dirty="0"/>
              <a:t>-</a:t>
            </a:r>
            <a:r>
              <a:rPr spc="-30" dirty="0"/>
              <a:t> </a:t>
            </a:r>
            <a:r>
              <a:rPr spc="15" dirty="0"/>
              <a:t>Consultar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3347" y="3478157"/>
          <a:ext cx="7538084" cy="2166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1694"/>
                <a:gridCol w="6676390"/>
              </a:tblGrid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Nombre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D76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Descripción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D7690"/>
                    </a:solidFill>
                  </a:tcPr>
                </a:tc>
              </a:tr>
              <a:tr h="4333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spc="35" dirty="0">
                          <a:latin typeface="Arial"/>
                          <a:cs typeface="Arial"/>
                        </a:rPr>
                        <a:t>$and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Devuelve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todos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documentos 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que coinciden con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las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condiciones 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ambas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cláusulas.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spc="15" dirty="0">
                          <a:latin typeface="Arial"/>
                          <a:cs typeface="Arial"/>
                        </a:rPr>
                        <a:t>$not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Devuelve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documentos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coinciden con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la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expresión </a:t>
                      </a:r>
                      <a:r>
                        <a:rPr sz="900" spc="4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9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consulta.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spc="15" dirty="0">
                          <a:latin typeface="Arial"/>
                          <a:cs typeface="Arial"/>
                        </a:rPr>
                        <a:t>$nor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Devuelve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todos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documentos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carezcan </a:t>
                      </a:r>
                      <a:r>
                        <a:rPr sz="9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igualar 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ambas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cláusulas.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spc="15" dirty="0">
                          <a:latin typeface="Arial"/>
                          <a:cs typeface="Arial"/>
                        </a:rPr>
                        <a:t>$or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Devuelve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todos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documentos 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que coinciden con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las </a:t>
                      </a:r>
                      <a:r>
                        <a:rPr sz="900" spc="25" dirty="0">
                          <a:latin typeface="Arial"/>
                          <a:cs typeface="Arial"/>
                        </a:rPr>
                        <a:t>condiciones </a:t>
                      </a:r>
                      <a:r>
                        <a:rPr sz="900" spc="4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cualquiera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cláusula.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09333" y="6047786"/>
            <a:ext cx="490029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0029" algn="l"/>
              </a:tabLst>
            </a:pPr>
            <a:r>
              <a:rPr sz="1850" dirty="0">
                <a:latin typeface="Arial"/>
                <a:cs typeface="Arial"/>
              </a:rPr>
              <a:t>:	</a:t>
            </a:r>
            <a:r>
              <a:rPr sz="1850" spc="25" dirty="0">
                <a:latin typeface="Arial"/>
                <a:cs typeface="Arial"/>
                <a:hlinkClick r:id="rId2"/>
              </a:rPr>
              <a:t>http://docs.mongodb.org/manual/reference/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358" y="6051809"/>
            <a:ext cx="3015615" cy="590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260350" algn="l"/>
                <a:tab pos="1191260" algn="l"/>
                <a:tab pos="1799589" algn="l"/>
              </a:tabLst>
            </a:pPr>
            <a:r>
              <a:rPr sz="2775" spc="-7" baseline="1501" dirty="0">
                <a:latin typeface="Arial"/>
                <a:cs typeface="Arial"/>
              </a:rPr>
              <a:t>Existen	</a:t>
            </a:r>
            <a:r>
              <a:rPr sz="2775" spc="7" baseline="1501" dirty="0">
                <a:latin typeface="Arial"/>
                <a:cs typeface="Arial"/>
              </a:rPr>
              <a:t>más	</a:t>
            </a:r>
            <a:r>
              <a:rPr sz="2775" spc="30" baseline="1501" dirty="0">
                <a:latin typeface="Arial"/>
                <a:cs typeface="Arial"/>
              </a:rPr>
              <a:t>operado</a:t>
            </a:r>
            <a:r>
              <a:rPr sz="2775" spc="-37" baseline="1501" dirty="0">
                <a:latin typeface="Arial"/>
                <a:cs typeface="Arial"/>
              </a:rPr>
              <a:t>r</a:t>
            </a:r>
            <a:r>
              <a:rPr sz="2775" spc="-15" baseline="1501" dirty="0">
                <a:latin typeface="Arial"/>
                <a:cs typeface="Arial"/>
              </a:rPr>
              <a:t>es  </a:t>
            </a:r>
            <a:r>
              <a:rPr sz="1850" spc="25" dirty="0">
                <a:latin typeface="Arial"/>
                <a:cs typeface="Arial"/>
              </a:rPr>
              <a:t>operator/query/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226" y="788086"/>
            <a:ext cx="4396105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Ejemplos </a:t>
            </a:r>
            <a:r>
              <a:rPr spc="35" dirty="0"/>
              <a:t>de</a:t>
            </a:r>
            <a:r>
              <a:rPr spc="-50" dirty="0"/>
              <a:t> </a:t>
            </a:r>
            <a:r>
              <a:rPr spc="30" dirty="0"/>
              <a:t>consultas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053" rIns="0" bIns="0" rtlCol="0">
            <a:spAutoFit/>
          </a:bodyPr>
          <a:lstStyle/>
          <a:p>
            <a:pPr marL="336550" indent="-247650">
              <a:lnSpc>
                <a:spcPct val="100000"/>
              </a:lnSpc>
              <a:spcBef>
                <a:spcPts val="110"/>
              </a:spcBef>
              <a:buFont typeface="Verdana"/>
              <a:buChar char="•"/>
              <a:tabLst>
                <a:tab pos="337185" algn="l"/>
              </a:tabLst>
            </a:pPr>
            <a:r>
              <a:rPr sz="2775" spc="-22" baseline="1501" dirty="0"/>
              <a:t>La </a:t>
            </a:r>
            <a:r>
              <a:rPr sz="2775" spc="7" baseline="1501" dirty="0"/>
              <a:t>primera </a:t>
            </a:r>
            <a:r>
              <a:rPr sz="2775" spc="30" baseline="1501" dirty="0"/>
              <a:t>consulta </a:t>
            </a:r>
            <a:r>
              <a:rPr sz="2775" spc="-7" baseline="1501" dirty="0"/>
              <a:t>devuelve </a:t>
            </a:r>
            <a:r>
              <a:rPr sz="2775" spc="52" baseline="1501" dirty="0"/>
              <a:t>productos </a:t>
            </a:r>
            <a:r>
              <a:rPr sz="2775" spc="44" baseline="1501" dirty="0"/>
              <a:t>cuyo </a:t>
            </a:r>
            <a:r>
              <a:rPr sz="2775" spc="30" baseline="1501" dirty="0"/>
              <a:t>precio </a:t>
            </a:r>
            <a:r>
              <a:rPr sz="2775" spc="-30" baseline="1501" dirty="0"/>
              <a:t>sea </a:t>
            </a:r>
            <a:r>
              <a:rPr sz="2775" spc="15" baseline="1501" dirty="0"/>
              <a:t>mayor </a:t>
            </a:r>
            <a:r>
              <a:rPr sz="2775" spc="30" baseline="1501" dirty="0"/>
              <a:t>de</a:t>
            </a:r>
            <a:r>
              <a:rPr sz="2775" spc="-75" baseline="1501" dirty="0"/>
              <a:t> </a:t>
            </a:r>
            <a:r>
              <a:rPr sz="2775" baseline="1501" dirty="0"/>
              <a:t>25.</a:t>
            </a:r>
            <a:endParaRPr sz="2775" baseline="1501"/>
          </a:p>
          <a:p>
            <a:pPr marL="76835"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1950"/>
          </a:p>
          <a:p>
            <a:pPr marL="336550" marR="41910" indent="-247650">
              <a:lnSpc>
                <a:spcPct val="100000"/>
              </a:lnSpc>
              <a:buFont typeface="Verdana"/>
              <a:buChar char="•"/>
              <a:tabLst>
                <a:tab pos="337185" algn="l"/>
              </a:tabLst>
            </a:pPr>
            <a:r>
              <a:rPr sz="2775" spc="-22" baseline="1501" dirty="0"/>
              <a:t>La </a:t>
            </a:r>
            <a:r>
              <a:rPr sz="2775" spc="7" baseline="1501" dirty="0"/>
              <a:t>segunda </a:t>
            </a:r>
            <a:r>
              <a:rPr sz="2775" spc="-7" baseline="1501" dirty="0"/>
              <a:t>devuelve </a:t>
            </a:r>
            <a:r>
              <a:rPr sz="2775" spc="7" baseline="1501" dirty="0"/>
              <a:t>aquellos </a:t>
            </a:r>
            <a:r>
              <a:rPr sz="2775" spc="44" baseline="1501" dirty="0"/>
              <a:t>documentos cuyo </a:t>
            </a:r>
            <a:r>
              <a:rPr sz="2775" spc="60" baseline="1501" dirty="0"/>
              <a:t>campo </a:t>
            </a:r>
            <a:r>
              <a:rPr sz="2775" spc="-30" baseline="1501" dirty="0">
                <a:latin typeface="Trebuchet MS"/>
                <a:cs typeface="Trebuchet MS"/>
              </a:rPr>
              <a:t>ﬁ</a:t>
            </a:r>
            <a:r>
              <a:rPr sz="2775" spc="-30" baseline="1501" dirty="0"/>
              <a:t>eld </a:t>
            </a:r>
            <a:r>
              <a:rPr sz="2775" spc="15" baseline="1501" dirty="0"/>
              <a:t>tenga </a:t>
            </a:r>
            <a:r>
              <a:rPr sz="2775" baseline="1501" dirty="0"/>
              <a:t>un  </a:t>
            </a:r>
            <a:r>
              <a:rPr sz="1850" dirty="0"/>
              <a:t>valor </a:t>
            </a:r>
            <a:r>
              <a:rPr sz="1850" spc="20" dirty="0"/>
              <a:t>dentro </a:t>
            </a:r>
            <a:r>
              <a:rPr sz="1850" spc="15" dirty="0"/>
              <a:t>del </a:t>
            </a:r>
            <a:r>
              <a:rPr sz="1850" spc="10" dirty="0"/>
              <a:t>rango</a:t>
            </a:r>
            <a:r>
              <a:rPr sz="1850" spc="-40" dirty="0"/>
              <a:t> </a:t>
            </a:r>
            <a:r>
              <a:rPr sz="1850" spc="-25" dirty="0"/>
              <a:t>(value1,value2).</a:t>
            </a:r>
            <a:endParaRPr sz="1850">
              <a:latin typeface="Trebuchet MS"/>
              <a:cs typeface="Trebuchet MS"/>
            </a:endParaRPr>
          </a:p>
          <a:p>
            <a:pPr marL="76835">
              <a:lnSpc>
                <a:spcPct val="100000"/>
              </a:lnSpc>
              <a:buFont typeface="Verdana"/>
              <a:buChar char="•"/>
            </a:pPr>
            <a:endParaRPr sz="2000"/>
          </a:p>
          <a:p>
            <a:pPr marL="336550" marR="5080" indent="-247650">
              <a:lnSpc>
                <a:spcPct val="100000"/>
              </a:lnSpc>
              <a:buFont typeface="Verdana"/>
              <a:buChar char="•"/>
              <a:tabLst>
                <a:tab pos="337185" algn="l"/>
              </a:tabLst>
            </a:pPr>
            <a:r>
              <a:rPr sz="2775" spc="-22" baseline="1501" dirty="0"/>
              <a:t>La </a:t>
            </a:r>
            <a:r>
              <a:rPr sz="2775" baseline="1501" dirty="0"/>
              <a:t>tercera </a:t>
            </a:r>
            <a:r>
              <a:rPr sz="2775" spc="-7" baseline="1501" dirty="0"/>
              <a:t>devuelve </a:t>
            </a:r>
            <a:r>
              <a:rPr sz="2775" spc="22" baseline="1501" dirty="0"/>
              <a:t>los </a:t>
            </a:r>
            <a:r>
              <a:rPr sz="2775" spc="44" baseline="1501" dirty="0"/>
              <a:t>documentos cuyo </a:t>
            </a:r>
            <a:r>
              <a:rPr sz="2775" spc="60" baseline="1501" dirty="0"/>
              <a:t>campo </a:t>
            </a:r>
            <a:r>
              <a:rPr sz="2775" spc="-15" baseline="1501" dirty="0"/>
              <a:t>_id </a:t>
            </a:r>
            <a:r>
              <a:rPr sz="2775" spc="37" baseline="1501" dirty="0"/>
              <a:t>coincida </a:t>
            </a:r>
            <a:r>
              <a:rPr sz="2775" spc="52" baseline="1501" dirty="0"/>
              <a:t>con </a:t>
            </a:r>
            <a:r>
              <a:rPr sz="2775" spc="7" baseline="1501" dirty="0"/>
              <a:t>alguno  </a:t>
            </a:r>
            <a:r>
              <a:rPr sz="1850" spc="20" dirty="0"/>
              <a:t>de </a:t>
            </a:r>
            <a:r>
              <a:rPr sz="1850" spc="15" dirty="0"/>
              <a:t>los </a:t>
            </a:r>
            <a:r>
              <a:rPr sz="1850" spc="5" dirty="0"/>
              <a:t>elementos </a:t>
            </a:r>
            <a:r>
              <a:rPr sz="1850" spc="-15" dirty="0"/>
              <a:t>en el</a:t>
            </a:r>
            <a:r>
              <a:rPr sz="1850" spc="-30" dirty="0"/>
              <a:t> </a:t>
            </a:r>
            <a:r>
              <a:rPr sz="1850" spc="-10" dirty="0"/>
              <a:t>array</a:t>
            </a:r>
            <a:endParaRPr sz="1850"/>
          </a:p>
          <a:p>
            <a:pPr marL="194310" marR="1337945" indent="3175">
              <a:lnSpc>
                <a:spcPts val="5340"/>
              </a:lnSpc>
              <a:spcBef>
                <a:spcPts val="459"/>
              </a:spcBef>
            </a:pPr>
            <a:r>
              <a:rPr sz="1400" spc="-10" dirty="0">
                <a:latin typeface="Courier New"/>
                <a:cs typeface="Courier New"/>
              </a:rPr>
              <a:t>db.products.find(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precio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$gt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25 </a:t>
            </a:r>
            <a:r>
              <a:rPr sz="1400" spc="-5" dirty="0">
                <a:latin typeface="Courier New"/>
                <a:cs typeface="Courier New"/>
              </a:rPr>
              <a:t>} } )  </a:t>
            </a:r>
            <a:r>
              <a:rPr sz="1400" spc="-10" dirty="0">
                <a:latin typeface="Courier New"/>
                <a:cs typeface="Courier New"/>
              </a:rPr>
              <a:t>db.collection.find(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field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$gt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latin typeface="Courier New"/>
                <a:cs typeface="Courier New"/>
              </a:rPr>
              <a:t>value1, $lt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10" dirty="0">
                <a:latin typeface="Courier New"/>
                <a:cs typeface="Courier New"/>
              </a:rPr>
              <a:t>value2 </a:t>
            </a:r>
            <a:r>
              <a:rPr sz="1400" spc="-5" dirty="0">
                <a:latin typeface="Courier New"/>
                <a:cs typeface="Courier New"/>
              </a:rPr>
              <a:t>} }</a:t>
            </a:r>
            <a:r>
              <a:rPr sz="1400" spc="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8731" y="5895257"/>
            <a:ext cx="470217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7515" algn="l"/>
              </a:tabLst>
            </a:pPr>
            <a:r>
              <a:rPr sz="1400" spc="-5" dirty="0">
                <a:solidFill>
                  <a:srgbClr val="787878"/>
                </a:solidFill>
                <a:latin typeface="Courier New"/>
                <a:cs typeface="Courier New"/>
              </a:rPr>
              <a:t>5</a:t>
            </a:r>
            <a:r>
              <a:rPr sz="1400" spc="-5" dirty="0">
                <a:latin typeface="Courier New"/>
                <a:cs typeface="Courier New"/>
              </a:rPr>
              <a:t>,	</a:t>
            </a:r>
            <a:r>
              <a:rPr sz="1400" spc="-10" dirty="0">
                <a:latin typeface="Courier New"/>
                <a:cs typeface="Courier New"/>
              </a:rPr>
              <a:t>ObjectId(</a:t>
            </a:r>
            <a:r>
              <a:rPr sz="1400" spc="-10" dirty="0">
                <a:solidFill>
                  <a:srgbClr val="C8342A"/>
                </a:solidFill>
                <a:latin typeface="Courier New"/>
                <a:cs typeface="Courier New"/>
              </a:rPr>
              <a:t>"507c35dd8fada716c89d0013"</a:t>
            </a:r>
            <a:r>
              <a:rPr sz="1400" spc="-10" dirty="0">
                <a:latin typeface="Courier New"/>
                <a:cs typeface="Courier New"/>
              </a:rPr>
              <a:t>) </a:t>
            </a:r>
            <a:r>
              <a:rPr sz="1400" spc="-5" dirty="0">
                <a:latin typeface="Courier New"/>
                <a:cs typeface="Courier New"/>
              </a:rPr>
              <a:t>]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5819" y="5462332"/>
            <a:ext cx="2019935" cy="88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ourier New"/>
                <a:cs typeface="Courier New"/>
              </a:rPr>
              <a:t>db.bios.find(</a:t>
            </a:r>
            <a:endParaRPr sz="1400">
              <a:latin typeface="Courier New"/>
              <a:cs typeface="Courier New"/>
            </a:endParaRPr>
          </a:p>
          <a:p>
            <a:pPr marL="31877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3754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ourier New"/>
                <a:cs typeface="Courier New"/>
              </a:rPr>
              <a:t>_id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 </a:t>
            </a:r>
            <a:r>
              <a:rPr sz="1400" spc="-5" dirty="0"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$in</a:t>
            </a:r>
            <a:r>
              <a:rPr sz="1400" spc="-10" dirty="0">
                <a:solidFill>
                  <a:srgbClr val="787878"/>
                </a:solidFill>
                <a:latin typeface="Courier New"/>
                <a:cs typeface="Courier New"/>
              </a:rPr>
              <a:t>:</a:t>
            </a:r>
            <a:r>
              <a:rPr sz="1400" spc="-65" dirty="0">
                <a:solidFill>
                  <a:srgbClr val="78787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</a:t>
            </a:r>
            <a:endParaRPr sz="1400">
              <a:latin typeface="Courier New"/>
              <a:cs typeface="Courier New"/>
            </a:endParaRPr>
          </a:p>
          <a:p>
            <a:pPr marL="31877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5819" y="6328181"/>
            <a:ext cx="1066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2231</Words>
  <Application>Microsoft Macintosh PowerPoint</Application>
  <PresentationFormat>Personalizado</PresentationFormat>
  <Paragraphs>439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Courier New</vt:lpstr>
      <vt:lpstr>Times New Roman</vt:lpstr>
      <vt:lpstr>Trebuchet MS</vt:lpstr>
      <vt:lpstr>Verdana</vt:lpstr>
      <vt:lpstr>Office Theme</vt:lpstr>
      <vt:lpstr>Tema 4 MongoDB y Mongoose</vt:lpstr>
      <vt:lpstr>¿Qué es MongoDB?</vt:lpstr>
      <vt:lpstr>Características principales</vt:lpstr>
      <vt:lpstr>Operaciones - Insertar</vt:lpstr>
      <vt:lpstr>Operaciones - Consultar</vt:lpstr>
      <vt:lpstr>Operaciones - Consultar</vt:lpstr>
      <vt:lpstr>Operaciones - Consultar</vt:lpstr>
      <vt:lpstr>Operaciones - Consultar</vt:lpstr>
      <vt:lpstr>Ejemplos de consultas</vt:lpstr>
      <vt:lpstr>Consultas con Arrays</vt:lpstr>
      <vt:lpstr>Consultas con Arrays</vt:lpstr>
      <vt:lpstr>Limitar y Ordenar</vt:lpstr>
      <vt:lpstr>Operaciones - Actualización</vt:lpstr>
      <vt:lpstr>Operaciones - Actualización</vt:lpstr>
      <vt:lpstr>Operaciones - Actualización</vt:lpstr>
      <vt:lpstr>Operaciones - Borrado</vt:lpstr>
      <vt:lpstr>Mongoose</vt:lpstr>
      <vt:lpstr>Deﬁnir un esquema</vt:lpstr>
      <vt:lpstr>Deﬁnir un esquema</vt:lpstr>
      <vt:lpstr>Modelos</vt:lpstr>
      <vt:lpstr>Métodos de instancia</vt:lpstr>
      <vt:lpstr>Métodos estáticos</vt:lpstr>
      <vt:lpstr>Propiedades virtuales</vt:lpstr>
      <vt:lpstr>Crear documentos</vt:lpstr>
      <vt:lpstr>Consultar documentos</vt:lpstr>
      <vt:lpstr>Actualizar documentos</vt:lpstr>
      <vt:lpstr>Actualizar documentos</vt:lpstr>
      <vt:lpstr>Borrar documentos</vt:lpstr>
      <vt:lpstr>Modelado de relaciones</vt:lpstr>
      <vt:lpstr>Guardar referencias</vt:lpstr>
      <vt:lpstr>Population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4 MongoDB y Mongoose</dc:title>
  <cp:lastModifiedBy>Ana Isabel Vegas</cp:lastModifiedBy>
  <cp:revision>2</cp:revision>
  <dcterms:created xsi:type="dcterms:W3CDTF">2020-09-28T00:05:08Z</dcterms:created>
  <dcterms:modified xsi:type="dcterms:W3CDTF">2020-11-06T07:40:03Z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2020-11-06T00:00:00Z</vt:filetime>
  </property>
  <property fmtid="{D5CDD505-2E9C-101B-9397-08002B2CF9AE}" pid="3" name="LastSaved">
    <vt:filetime>2020-11-06T00:00:00Z</vt:filetime>
  </property>
</Properties>
</file>