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handoutMasterIdLst>
    <p:handoutMasterId r:id="rId138"/>
  </p:handoutMasterIdLst>
  <p:sldIdLst>
    <p:sldId id="262" r:id="rId2"/>
    <p:sldId id="656" r:id="rId3"/>
    <p:sldId id="665" r:id="rId4"/>
    <p:sldId id="505" r:id="rId5"/>
    <p:sldId id="506" r:id="rId6"/>
    <p:sldId id="507" r:id="rId7"/>
    <p:sldId id="729" r:id="rId8"/>
    <p:sldId id="838" r:id="rId9"/>
    <p:sldId id="1596" r:id="rId10"/>
    <p:sldId id="1286" r:id="rId11"/>
    <p:sldId id="1655" r:id="rId12"/>
    <p:sldId id="1593" r:id="rId13"/>
    <p:sldId id="1656" r:id="rId14"/>
    <p:sldId id="1598" r:id="rId15"/>
    <p:sldId id="1657" r:id="rId16"/>
    <p:sldId id="1599" r:id="rId17"/>
    <p:sldId id="1678" r:id="rId18"/>
    <p:sldId id="1661" r:id="rId19"/>
    <p:sldId id="1132" r:id="rId20"/>
    <p:sldId id="1614" r:id="rId21"/>
    <p:sldId id="1615" r:id="rId22"/>
    <p:sldId id="1616" r:id="rId23"/>
    <p:sldId id="1637" r:id="rId24"/>
    <p:sldId id="1679" r:id="rId25"/>
    <p:sldId id="1680" r:id="rId26"/>
    <p:sldId id="1682" r:id="rId27"/>
    <p:sldId id="1681" r:id="rId28"/>
    <p:sldId id="1602" r:id="rId29"/>
    <p:sldId id="1677" r:id="rId30"/>
    <p:sldId id="1617" r:id="rId31"/>
    <p:sldId id="1685" r:id="rId32"/>
    <p:sldId id="1686" r:id="rId33"/>
    <p:sldId id="1136" r:id="rId34"/>
    <p:sldId id="1618" r:id="rId35"/>
    <p:sldId id="1640" r:id="rId36"/>
    <p:sldId id="1641" r:id="rId37"/>
    <p:sldId id="1706" r:id="rId38"/>
    <p:sldId id="1724" r:id="rId39"/>
    <p:sldId id="1603" r:id="rId40"/>
    <p:sldId id="1628" r:id="rId41"/>
    <p:sldId id="1642" r:id="rId42"/>
    <p:sldId id="1604" r:id="rId43"/>
    <p:sldId id="1629" r:id="rId44"/>
    <p:sldId id="1683" r:id="rId45"/>
    <p:sldId id="1141" r:id="rId46"/>
    <p:sldId id="1630" r:id="rId47"/>
    <p:sldId id="1643" r:id="rId48"/>
    <p:sldId id="1644" r:id="rId49"/>
    <p:sldId id="1645" r:id="rId50"/>
    <p:sldId id="1659" r:id="rId51"/>
    <p:sldId id="1605" r:id="rId52"/>
    <p:sldId id="1631" r:id="rId53"/>
    <p:sldId id="1687" r:id="rId54"/>
    <p:sldId id="1688" r:id="rId55"/>
    <p:sldId id="1646" r:id="rId56"/>
    <p:sldId id="1684" r:id="rId57"/>
    <p:sldId id="1606" r:id="rId58"/>
    <p:sldId id="1632" r:id="rId59"/>
    <p:sldId id="1647" r:id="rId60"/>
    <p:sldId id="1648" r:id="rId61"/>
    <p:sldId id="1649" r:id="rId62"/>
    <p:sldId id="1725" r:id="rId63"/>
    <p:sldId id="1607" r:id="rId64"/>
    <p:sldId id="1633" r:id="rId65"/>
    <p:sldId id="1650" r:id="rId66"/>
    <p:sldId id="1651" r:id="rId67"/>
    <p:sldId id="1652" r:id="rId68"/>
    <p:sldId id="1727" r:id="rId69"/>
    <p:sldId id="1608" r:id="rId70"/>
    <p:sldId id="1634" r:id="rId71"/>
    <p:sldId id="1653" r:id="rId72"/>
    <p:sldId id="1654" r:id="rId73"/>
    <p:sldId id="1611" r:id="rId74"/>
    <p:sldId id="1663" r:id="rId75"/>
    <p:sldId id="1698" r:id="rId76"/>
    <p:sldId id="1612" r:id="rId77"/>
    <p:sldId id="1664" r:id="rId78"/>
    <p:sldId id="1665" r:id="rId79"/>
    <p:sldId id="1666" r:id="rId80"/>
    <p:sldId id="1721" r:id="rId81"/>
    <p:sldId id="1722" r:id="rId82"/>
    <p:sldId id="1723" r:id="rId83"/>
    <p:sldId id="1728" r:id="rId84"/>
    <p:sldId id="1709" r:id="rId85"/>
    <p:sldId id="1710" r:id="rId86"/>
    <p:sldId id="1711" r:id="rId87"/>
    <p:sldId id="1712" r:id="rId88"/>
    <p:sldId id="1713" r:id="rId89"/>
    <p:sldId id="1714" r:id="rId90"/>
    <p:sldId id="1715" r:id="rId91"/>
    <p:sldId id="1716" r:id="rId92"/>
    <p:sldId id="1717" r:id="rId93"/>
    <p:sldId id="1718" r:id="rId94"/>
    <p:sldId id="1719" r:id="rId95"/>
    <p:sldId id="1729" r:id="rId96"/>
    <p:sldId id="1613" r:id="rId97"/>
    <p:sldId id="1667" r:id="rId98"/>
    <p:sldId id="1700" r:id="rId99"/>
    <p:sldId id="1730" r:id="rId100"/>
    <p:sldId id="1639" r:id="rId101"/>
    <p:sldId id="1668" r:id="rId102"/>
    <p:sldId id="1202" r:id="rId103"/>
    <p:sldId id="1669" r:id="rId104"/>
    <p:sldId id="1670" r:id="rId105"/>
    <p:sldId id="1671" r:id="rId106"/>
    <p:sldId id="1702" r:id="rId107"/>
    <p:sldId id="1672" r:id="rId108"/>
    <p:sldId id="1703" r:id="rId109"/>
    <p:sldId id="1704" r:id="rId110"/>
    <p:sldId id="1705" r:id="rId111"/>
    <p:sldId id="1674" r:id="rId112"/>
    <p:sldId id="1673" r:id="rId113"/>
    <p:sldId id="1707" r:id="rId114"/>
    <p:sldId id="1675" r:id="rId115"/>
    <p:sldId id="1708" r:id="rId116"/>
    <p:sldId id="1143" r:id="rId117"/>
    <p:sldId id="1619" r:id="rId118"/>
    <p:sldId id="1621" r:id="rId119"/>
    <p:sldId id="1620" r:id="rId120"/>
    <p:sldId id="1623" r:id="rId121"/>
    <p:sldId id="1622" r:id="rId122"/>
    <p:sldId id="1625" r:id="rId123"/>
    <p:sldId id="1624" r:id="rId124"/>
    <p:sldId id="1627" r:id="rId125"/>
    <p:sldId id="1626" r:id="rId126"/>
    <p:sldId id="1145" r:id="rId127"/>
    <p:sldId id="1165" r:id="rId128"/>
    <p:sldId id="1590" r:id="rId129"/>
    <p:sldId id="1592" r:id="rId130"/>
    <p:sldId id="1177" r:id="rId131"/>
    <p:sldId id="1148" r:id="rId132"/>
    <p:sldId id="1166" r:id="rId133"/>
    <p:sldId id="1149" r:id="rId134"/>
    <p:sldId id="728" r:id="rId135"/>
    <p:sldId id="273" r:id="rId1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8DC"/>
    <a:srgbClr val="960F68"/>
    <a:srgbClr val="FF0000"/>
    <a:srgbClr val="EF47E3"/>
    <a:srgbClr val="E81CA4"/>
    <a:srgbClr val="321935"/>
    <a:srgbClr val="CD9FD1"/>
    <a:srgbClr val="737373"/>
    <a:srgbClr val="643269"/>
    <a:srgbClr val="199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0743" autoAdjust="0"/>
  </p:normalViewPr>
  <p:slideViewPr>
    <p:cSldViewPr>
      <p:cViewPr>
        <p:scale>
          <a:sx n="75" d="100"/>
          <a:sy n="75" d="100"/>
        </p:scale>
        <p:origin x="-2688" y="-472"/>
      </p:cViewPr>
      <p:guideLst>
        <p:guide orient="horz" pos="2160"/>
        <p:guide pos="2880"/>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8844"/>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notesMaster" Target="notesMasters/notesMaster1.xml"/><Relationship Id="rId138" Type="http://schemas.openxmlformats.org/officeDocument/2006/relationships/handoutMaster" Target="handoutMasters/handoutMaster1.xml"/><Relationship Id="rId13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presProps" Target="presProps.xml"/><Relationship Id="rId141" Type="http://schemas.openxmlformats.org/officeDocument/2006/relationships/viewProps" Target="viewProps.xml"/><Relationship Id="rId142" Type="http://schemas.openxmlformats.org/officeDocument/2006/relationships/theme" Target="theme/theme1.xml"/><Relationship Id="rId1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B5EA31-4CDB-4A08-A867-2A1B99780CD5}" type="datetimeFigureOut">
              <a:rPr lang="es-ES" smtClean="0"/>
              <a:t>05/05/15</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0A0428-ABE5-4116-902C-89A6DF8864D3}" type="slidenum">
              <a:rPr lang="es-ES" smtClean="0"/>
              <a:t>‹Nr.›</a:t>
            </a:fld>
            <a:endParaRPr lang="es-ES"/>
          </a:p>
        </p:txBody>
      </p:sp>
    </p:spTree>
    <p:extLst>
      <p:ext uri="{BB962C8B-B14F-4D97-AF65-F5344CB8AC3E}">
        <p14:creationId xmlns:p14="http://schemas.microsoft.com/office/powerpoint/2010/main" val="1489073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B02398-51E1-4667-A0F7-E97AD1F32962}" type="datetimeFigureOut">
              <a:rPr lang="es-ES" smtClean="0"/>
              <a:t>05/05/15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70AB5-00EE-4A5C-AE4E-71B8EEE1046C}" type="slidenum">
              <a:rPr lang="es-ES" smtClean="0"/>
              <a:t>‹Nr.›</a:t>
            </a:fld>
            <a:endParaRPr lang="es-ES"/>
          </a:p>
        </p:txBody>
      </p:sp>
    </p:spTree>
    <p:extLst>
      <p:ext uri="{BB962C8B-B14F-4D97-AF65-F5344CB8AC3E}">
        <p14:creationId xmlns:p14="http://schemas.microsoft.com/office/powerpoint/2010/main" val="3112830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a:t>
            </a:fld>
            <a:endParaRPr lang="es-ES" dirty="0"/>
          </a:p>
        </p:txBody>
      </p:sp>
    </p:spTree>
    <p:extLst>
      <p:ext uri="{BB962C8B-B14F-4D97-AF65-F5344CB8AC3E}">
        <p14:creationId xmlns:p14="http://schemas.microsoft.com/office/powerpoint/2010/main" val="103384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Oracle</a:t>
            </a:r>
            <a:r>
              <a:rPr lang="es-ES" baseline="0" dirty="0" smtClean="0"/>
              <a:t> tiene una versión libre llamada Oracle XE, y SQL Server también, llamada SQL Server Express.</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Resolver</a:t>
            </a:r>
            <a:r>
              <a:rPr lang="es-ES" baseline="0" dirty="0" smtClean="0"/>
              <a:t> el crucigrama a partir de los conceptos aprendidos en el curso. Las palabras están definidas en la siguiente lámina.</a:t>
            </a:r>
            <a:endParaRPr lang="es-ES" dirty="0" smtClean="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127</a:t>
            </a:fld>
            <a:endParaRPr lang="es-ES"/>
          </a:p>
        </p:txBody>
      </p:sp>
    </p:spTree>
    <p:extLst>
      <p:ext uri="{BB962C8B-B14F-4D97-AF65-F5344CB8AC3E}">
        <p14:creationId xmlns:p14="http://schemas.microsoft.com/office/powerpoint/2010/main" val="12558805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Abrir hipervínculo</a:t>
            </a:r>
            <a:r>
              <a:rPr lang="es-ES" baseline="0" dirty="0" smtClean="0"/>
              <a:t> (archivo </a:t>
            </a:r>
            <a:r>
              <a:rPr lang="es-ES" baseline="0" dirty="0" err="1" smtClean="0"/>
              <a:t>XMind</a:t>
            </a:r>
            <a:r>
              <a:rPr lang="es-ES" baseline="0" dirty="0" smtClean="0"/>
              <a:t>) y navegar sobre los mapas, haciendo repaso de: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ES" baseline="0" dirty="0" smtClean="0"/>
              <a:t>Mapa conceptual (programa)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s-ES" baseline="0" dirty="0" smtClean="0"/>
              <a:t>Conceptos generales del ámbito formativo, presentes en todos los programas del ámbito formativo</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s-ES" baseline="0" dirty="0" smtClean="0"/>
              <a:t>Relación entre conceptos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s-ES" baseline="0" dirty="0" smtClean="0"/>
              <a:t>Se particulariza cada concepto con valores particulares que aplican al programa revisado</a:t>
            </a: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129</a:t>
            </a:fld>
            <a:endParaRPr lang="es-ES"/>
          </a:p>
        </p:txBody>
      </p:sp>
    </p:spTree>
    <p:extLst>
      <p:ext uri="{BB962C8B-B14F-4D97-AF65-F5344CB8AC3E}">
        <p14:creationId xmlns:p14="http://schemas.microsoft.com/office/powerpoint/2010/main" val="13607123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p:spPr>
        <p:txBody>
          <a:bodyPr/>
          <a:lstStyle/>
          <a:p>
            <a:pPr eaLnBrk="1" hangingPunct="1"/>
            <a:endParaRPr lang="es-ES" smtClean="0"/>
          </a:p>
        </p:txBody>
      </p:sp>
      <p:sp>
        <p:nvSpPr>
          <p:cNvPr id="79876" name="3 Marcador de número de diapositiva"/>
          <p:cNvSpPr>
            <a:spLocks noGrp="1"/>
          </p:cNvSpPr>
          <p:nvPr>
            <p:ph type="sldNum" sz="quarter" idx="5"/>
          </p:nvPr>
        </p:nvSpPr>
        <p:spPr>
          <a:noFill/>
        </p:spPr>
        <p:txBody>
          <a:bodyPr/>
          <a:lstStyle/>
          <a:p>
            <a:fld id="{6C5EA175-D3BD-433B-AE78-035AF1E8740C}" type="slidenum">
              <a:rPr lang="es-ES" smtClean="0"/>
              <a:pPr/>
              <a:t>135</a:t>
            </a:fld>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16</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Algunas herramientas específicas:</a:t>
            </a:r>
          </a:p>
          <a:p>
            <a:pPr marL="171450" indent="-171450">
              <a:buFont typeface="Arial" pitchFamily="34" charset="0"/>
              <a:buChar char="•"/>
            </a:pPr>
            <a:r>
              <a:rPr lang="es-ES" dirty="0" smtClean="0"/>
              <a:t>Oracle:</a:t>
            </a:r>
            <a:r>
              <a:rPr lang="es-ES" baseline="0" dirty="0" smtClean="0"/>
              <a:t> TOAD, SQL </a:t>
            </a:r>
            <a:r>
              <a:rPr lang="es-ES" baseline="0" dirty="0" err="1" smtClean="0"/>
              <a:t>Developer</a:t>
            </a:r>
            <a:endParaRPr lang="es-ES" baseline="0" dirty="0" smtClean="0"/>
          </a:p>
          <a:p>
            <a:pPr marL="171450" indent="-171450">
              <a:buFont typeface="Arial" pitchFamily="34" charset="0"/>
              <a:buChar char="•"/>
            </a:pPr>
            <a:r>
              <a:rPr lang="es-ES" dirty="0" err="1" smtClean="0"/>
              <a:t>MySQL</a:t>
            </a:r>
            <a:r>
              <a:rPr lang="es-ES" dirty="0" smtClean="0"/>
              <a:t>: </a:t>
            </a:r>
            <a:r>
              <a:rPr lang="es-ES" dirty="0" err="1" smtClean="0"/>
              <a:t>Workbench</a:t>
            </a:r>
            <a:endParaRPr lang="es-ES" dirty="0" smtClean="0"/>
          </a:p>
          <a:p>
            <a:pPr marL="171450" indent="-171450">
              <a:buFont typeface="Arial" pitchFamily="34" charset="0"/>
              <a:buChar char="•"/>
            </a:pPr>
            <a:r>
              <a:rPr lang="es-ES" dirty="0" smtClean="0"/>
              <a:t>SQL Server: Enterprise Manager de SQL Server</a:t>
            </a:r>
          </a:p>
          <a:p>
            <a:pPr marL="0" indent="0">
              <a:buFont typeface="Arial" pitchFamily="34" charset="0"/>
              <a:buNone/>
            </a:pPr>
            <a:r>
              <a:rPr lang="es-ES" dirty="0" smtClean="0"/>
              <a:t>Algunas</a:t>
            </a:r>
            <a:r>
              <a:rPr lang="es-ES" baseline="0" dirty="0" smtClean="0"/>
              <a:t> herramientas genéricas:</a:t>
            </a:r>
          </a:p>
          <a:p>
            <a:pPr marL="171450" indent="-171450">
              <a:buFont typeface="Arial" pitchFamily="34" charset="0"/>
              <a:buChar char="•"/>
            </a:pPr>
            <a:r>
              <a:rPr lang="es-ES" baseline="0" dirty="0" err="1" smtClean="0"/>
              <a:t>DbVisualizer</a:t>
            </a:r>
            <a:r>
              <a:rPr lang="es-ES" baseline="0" dirty="0" smtClean="0"/>
              <a:t> (versión básica open </a:t>
            </a:r>
            <a:r>
              <a:rPr lang="es-ES" baseline="0" dirty="0" err="1" smtClean="0"/>
              <a:t>source</a:t>
            </a:r>
            <a:r>
              <a:rPr lang="es-ES" baseline="0" dirty="0" smtClean="0"/>
              <a:t>, versión completa </a:t>
            </a:r>
            <a:r>
              <a:rPr lang="es-ES" baseline="0" smtClean="0"/>
              <a:t>de pago). </a:t>
            </a:r>
            <a:endParaRPr lang="es-ES" baseline="0" dirty="0" smtClean="0"/>
          </a:p>
          <a:p>
            <a:pPr marL="171450" indent="-171450">
              <a:buFont typeface="Arial" pitchFamily="34" charset="0"/>
              <a:buChar char="•"/>
            </a:pPr>
            <a:r>
              <a:rPr lang="es-ES" baseline="0" dirty="0" err="1" smtClean="0"/>
              <a:t>SquirreL</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itchFamily="34" charset="0"/>
              <a:buChar char="•"/>
            </a:pPr>
            <a:r>
              <a:rPr lang="es-ES" dirty="0" smtClean="0"/>
              <a:t>T_EMPLOYEES: Representa a los empleados de una compañía.</a:t>
            </a:r>
          </a:p>
          <a:p>
            <a:pPr marL="171450" indent="-171450">
              <a:buFont typeface="Arial" pitchFamily="34" charset="0"/>
              <a:buChar char="•"/>
            </a:pPr>
            <a:r>
              <a:rPr lang="es-ES" dirty="0" smtClean="0"/>
              <a:t>T_OFFICES: Información de las oficinas</a:t>
            </a:r>
            <a:r>
              <a:rPr lang="es-ES" baseline="0" dirty="0" smtClean="0"/>
              <a:t> de una compañía. Cada empleado pertenece a una oficina.</a:t>
            </a:r>
          </a:p>
          <a:p>
            <a:pPr marL="171450" indent="-171450">
              <a:buFont typeface="Arial" pitchFamily="34" charset="0"/>
              <a:buChar char="•"/>
            </a:pPr>
            <a:r>
              <a:rPr lang="es-ES" baseline="0" dirty="0" smtClean="0"/>
              <a:t>T_PROJECTS: Proyectos que se realizan.  </a:t>
            </a:r>
          </a:p>
          <a:p>
            <a:pPr marL="171450" indent="-171450">
              <a:buFont typeface="Arial" pitchFamily="34" charset="0"/>
              <a:buChar char="•"/>
            </a:pPr>
            <a:r>
              <a:rPr lang="es-ES" baseline="0" dirty="0" smtClean="0"/>
              <a:t>T_KNOWLEDGE_LINE: Líneas de conocimiento. Un empleado puede estar en una o ninguna.</a:t>
            </a:r>
            <a:endParaRPr lang="es-ES" sz="1200" i="1" kern="1200" dirty="0" smtClean="0">
              <a:solidFill>
                <a:schemeClr val="tx1"/>
              </a:solidFill>
              <a:latin typeface="+mn-lt"/>
              <a:ea typeface="+mn-ea"/>
              <a:cs typeface="+mn-cs"/>
            </a:endParaRPr>
          </a:p>
          <a:p>
            <a:pPr marL="171450" indent="-171450">
              <a:buFont typeface="Arial" pitchFamily="34" charset="0"/>
              <a:buChar char="•"/>
            </a:pPr>
            <a:r>
              <a:rPr lang="es-ES" sz="1200" i="0" kern="1200" dirty="0" smtClean="0">
                <a:solidFill>
                  <a:schemeClr val="tx1"/>
                </a:solidFill>
                <a:latin typeface="+mn-lt"/>
                <a:ea typeface="+mn-ea"/>
                <a:cs typeface="+mn-cs"/>
              </a:rPr>
              <a:t>T_DOCUMENTS:</a:t>
            </a:r>
            <a:r>
              <a:rPr lang="es-ES" sz="1200" i="0" kern="1200" baseline="0" dirty="0" smtClean="0">
                <a:solidFill>
                  <a:schemeClr val="tx1"/>
                </a:solidFill>
                <a:latin typeface="+mn-lt"/>
                <a:ea typeface="+mn-ea"/>
                <a:cs typeface="+mn-cs"/>
              </a:rPr>
              <a:t> Contiene la </a:t>
            </a:r>
            <a:r>
              <a:rPr lang="es-ES" sz="1200" i="0" kern="1200" baseline="0" dirty="0" err="1" smtClean="0">
                <a:solidFill>
                  <a:schemeClr val="tx1"/>
                </a:solidFill>
                <a:latin typeface="+mn-lt"/>
                <a:ea typeface="+mn-ea"/>
                <a:cs typeface="+mn-cs"/>
              </a:rPr>
              <a:t>metadata</a:t>
            </a:r>
            <a:r>
              <a:rPr lang="es-ES" sz="1200" i="0" kern="1200" baseline="0" dirty="0" smtClean="0">
                <a:solidFill>
                  <a:schemeClr val="tx1"/>
                </a:solidFill>
                <a:latin typeface="+mn-lt"/>
                <a:ea typeface="+mn-ea"/>
                <a:cs typeface="+mn-cs"/>
              </a:rPr>
              <a:t> de un documento asociado a un empleado, lo que incluye nombre y tipo.</a:t>
            </a:r>
          </a:p>
          <a:p>
            <a:pPr marL="171450" indent="-171450">
              <a:buFont typeface="Arial" pitchFamily="34" charset="0"/>
              <a:buChar char="•"/>
            </a:pPr>
            <a:r>
              <a:rPr lang="es-ES" sz="1200" i="0" kern="1200" baseline="0" dirty="0" smtClean="0">
                <a:solidFill>
                  <a:schemeClr val="tx1"/>
                </a:solidFill>
                <a:latin typeface="+mn-lt"/>
                <a:ea typeface="+mn-ea"/>
                <a:cs typeface="+mn-cs"/>
              </a:rPr>
              <a:t>T_DOCUMENT_DATA: Incluye el contenido del archivo adjunto. Se coloca en tabla aparte para facilitar búsquedas y evitar cargar muchos datos grandes por error.</a:t>
            </a: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22</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Recordatorio de las áreas</a:t>
            </a:r>
            <a:r>
              <a:rPr lang="es-ES" baseline="0" dirty="0" smtClean="0"/>
              <a:t> de desarrollo de software.</a:t>
            </a:r>
          </a:p>
          <a:p>
            <a:endParaRPr lang="es-ES" baseline="0" dirty="0" smtClean="0"/>
          </a:p>
          <a:p>
            <a:r>
              <a:rPr lang="es-ES" u="sng" baseline="0" dirty="0" smtClean="0"/>
              <a:t>Construcción</a:t>
            </a:r>
            <a:r>
              <a:rPr lang="es-ES" baseline="0" dirty="0" smtClean="0"/>
              <a:t> como área </a:t>
            </a:r>
            <a:r>
              <a:rPr lang="es-ES" baseline="0" dirty="0" err="1" smtClean="0"/>
              <a:t>core</a:t>
            </a:r>
            <a:r>
              <a:rPr lang="es-ES" baseline="0" dirty="0" smtClean="0"/>
              <a:t> de desarrollo de software: Modelado </a:t>
            </a:r>
            <a:r>
              <a:rPr lang="es-ES" baseline="0" dirty="0" smtClean="0">
                <a:sym typeface="Wingdings" pitchFamily="2" charset="2"/>
              </a:rPr>
              <a:t> </a:t>
            </a:r>
            <a:r>
              <a:rPr lang="es-ES" u="sng" baseline="0" dirty="0" smtClean="0">
                <a:sym typeface="Wingdings" pitchFamily="2" charset="2"/>
              </a:rPr>
              <a:t>C</a:t>
            </a:r>
            <a:r>
              <a:rPr lang="es-ES" u="sng" baseline="0" dirty="0" smtClean="0"/>
              <a:t>onstrucción</a:t>
            </a:r>
            <a:r>
              <a:rPr lang="es-ES" baseline="0" dirty="0" smtClean="0"/>
              <a:t> </a:t>
            </a:r>
            <a:r>
              <a:rPr lang="es-ES" baseline="0" dirty="0" smtClean="0">
                <a:sym typeface="Wingdings" pitchFamily="2" charset="2"/>
              </a:rPr>
              <a:t> </a:t>
            </a:r>
            <a:r>
              <a:rPr lang="es-ES" baseline="0" dirty="0" err="1" smtClean="0">
                <a:sym typeface="Wingdings" pitchFamily="2" charset="2"/>
              </a:rPr>
              <a:t>T</a:t>
            </a:r>
            <a:r>
              <a:rPr lang="es-ES" baseline="0" dirty="0" err="1" smtClean="0"/>
              <a:t>esting</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a:t>
            </a:fld>
            <a:endParaRPr lang="es-ES"/>
          </a:p>
        </p:txBody>
      </p:sp>
    </p:spTree>
    <p:extLst>
      <p:ext uri="{BB962C8B-B14F-4D97-AF65-F5344CB8AC3E}">
        <p14:creationId xmlns:p14="http://schemas.microsoft.com/office/powerpoint/2010/main" val="3154356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26</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lvl="1" algn="just" defTabSz="360000">
              <a:spcAft>
                <a:spcPts val="600"/>
              </a:spcAft>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27</a:t>
            </a:fld>
            <a:endParaRPr lang="es-ES"/>
          </a:p>
        </p:txBody>
      </p:sp>
    </p:spTree>
    <p:extLst>
      <p:ext uri="{BB962C8B-B14F-4D97-AF65-F5344CB8AC3E}">
        <p14:creationId xmlns:p14="http://schemas.microsoft.com/office/powerpoint/2010/main" val="1909914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29</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Esta nomenclatura</a:t>
            </a:r>
            <a:r>
              <a:rPr lang="es-ES" baseline="0" dirty="0" smtClean="0"/>
              <a:t> no es soportada por Oracle.</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Esta nomenclatura</a:t>
            </a:r>
            <a:r>
              <a:rPr lang="es-ES" baseline="0" dirty="0" smtClean="0"/>
              <a:t> no es soportada por Oracle.</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32</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36</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a:t>
            </a:fld>
            <a:endParaRPr lang="es-ES"/>
          </a:p>
        </p:txBody>
      </p:sp>
    </p:spTree>
    <p:extLst>
      <p:ext uri="{BB962C8B-B14F-4D97-AF65-F5344CB8AC3E}">
        <p14:creationId xmlns:p14="http://schemas.microsoft.com/office/powerpoint/2010/main" val="1916946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lvl="1" algn="just" defTabSz="360000">
              <a:spcAft>
                <a:spcPts val="600"/>
              </a:spcAft>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44</a:t>
            </a:fld>
            <a:endParaRPr lang="es-ES"/>
          </a:p>
        </p:txBody>
      </p:sp>
    </p:spTree>
    <p:extLst>
      <p:ext uri="{BB962C8B-B14F-4D97-AF65-F5344CB8AC3E}">
        <p14:creationId xmlns:p14="http://schemas.microsoft.com/office/powerpoint/2010/main" val="1909914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46</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49</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52</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lvl="1" algn="just" defTabSz="360000">
              <a:spcAft>
                <a:spcPts val="600"/>
              </a:spcAft>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56</a:t>
            </a:fld>
            <a:endParaRPr lang="es-ES"/>
          </a:p>
        </p:txBody>
      </p:sp>
    </p:spTree>
    <p:extLst>
      <p:ext uri="{BB962C8B-B14F-4D97-AF65-F5344CB8AC3E}">
        <p14:creationId xmlns:p14="http://schemas.microsoft.com/office/powerpoint/2010/main" val="1909914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59</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lvl="1" algn="just" defTabSz="360000">
              <a:spcAft>
                <a:spcPts val="600"/>
              </a:spcAft>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62</a:t>
            </a:fld>
            <a:endParaRPr lang="es-ES"/>
          </a:p>
        </p:txBody>
      </p:sp>
    </p:spTree>
    <p:extLst>
      <p:ext uri="{BB962C8B-B14F-4D97-AF65-F5344CB8AC3E}">
        <p14:creationId xmlns:p14="http://schemas.microsoft.com/office/powerpoint/2010/main" val="190991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66</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lvl="1" algn="just" defTabSz="360000">
              <a:spcAft>
                <a:spcPts val="600"/>
              </a:spcAft>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68</a:t>
            </a:fld>
            <a:endParaRPr lang="es-ES"/>
          </a:p>
        </p:txBody>
      </p:sp>
    </p:spTree>
    <p:extLst>
      <p:ext uri="{BB962C8B-B14F-4D97-AF65-F5344CB8AC3E}">
        <p14:creationId xmlns:p14="http://schemas.microsoft.com/office/powerpoint/2010/main" val="19099148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72</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79</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ES" sz="1200" b="0" dirty="0" smtClean="0">
                <a:solidFill>
                  <a:srgbClr val="7F0055"/>
                </a:solidFill>
                <a:latin typeface="Courier New"/>
              </a:rPr>
              <a:t>En</a:t>
            </a:r>
            <a:r>
              <a:rPr lang="es-ES" sz="1200" b="0" baseline="0" dirty="0" smtClean="0">
                <a:solidFill>
                  <a:srgbClr val="7F0055"/>
                </a:solidFill>
                <a:latin typeface="Courier New"/>
              </a:rPr>
              <a:t> el caso de Oracle y SQL Server, el mismo ejemplo sería:</a:t>
            </a:r>
            <a:endParaRPr lang="es-ES" sz="1200" b="0" dirty="0" smtClean="0">
              <a:solidFill>
                <a:srgbClr val="7F0055"/>
              </a:solidFill>
              <a:latin typeface="Courier New"/>
            </a:endParaRPr>
          </a:p>
          <a:p>
            <a:r>
              <a:rPr lang="es-ES" sz="1200" b="0" dirty="0" smtClean="0">
                <a:solidFill>
                  <a:srgbClr val="7F0055"/>
                </a:solidFill>
                <a:latin typeface="Courier New"/>
              </a:rPr>
              <a:t>ALTER</a:t>
            </a:r>
            <a:r>
              <a:rPr lang="es-ES" sz="1200" b="0" dirty="0" smtClean="0">
                <a:solidFill>
                  <a:srgbClr val="000000"/>
                </a:solidFill>
                <a:latin typeface="Courier New"/>
              </a:rPr>
              <a:t> </a:t>
            </a:r>
            <a:r>
              <a:rPr lang="es-ES" sz="1200" b="0" dirty="0" smtClean="0">
                <a:solidFill>
                  <a:srgbClr val="7F0055"/>
                </a:solidFill>
                <a:latin typeface="Courier New"/>
              </a:rPr>
              <a:t>TABLE</a:t>
            </a:r>
            <a:r>
              <a:rPr lang="es-ES" sz="1200" b="0" dirty="0" smtClean="0">
                <a:solidFill>
                  <a:srgbClr val="000000"/>
                </a:solidFill>
                <a:latin typeface="Courier New"/>
              </a:rPr>
              <a:t> T_EMPLOYEES </a:t>
            </a:r>
          </a:p>
          <a:p>
            <a:r>
              <a:rPr lang="es-ES" sz="1200" b="0" baseline="0" dirty="0" smtClean="0">
                <a:solidFill>
                  <a:srgbClr val="7F0055"/>
                </a:solidFill>
                <a:latin typeface="Courier New"/>
              </a:rPr>
              <a:t>   </a:t>
            </a:r>
            <a:r>
              <a:rPr lang="es-ES" sz="1200" b="0" dirty="0" smtClean="0">
                <a:solidFill>
                  <a:srgbClr val="7F0055"/>
                </a:solidFill>
                <a:latin typeface="Courier New"/>
              </a:rPr>
              <a:t>ADD</a:t>
            </a:r>
            <a:r>
              <a:rPr lang="es-ES" sz="1200" b="0" dirty="0" smtClean="0">
                <a:solidFill>
                  <a:srgbClr val="000000"/>
                </a:solidFill>
                <a:latin typeface="Courier New"/>
              </a:rPr>
              <a:t> </a:t>
            </a:r>
            <a:r>
              <a:rPr lang="es-ES" sz="1200" b="0" dirty="0" smtClean="0">
                <a:solidFill>
                  <a:srgbClr val="7F0055"/>
                </a:solidFill>
                <a:latin typeface="Courier New"/>
              </a:rPr>
              <a:t>CONSTRAINT</a:t>
            </a:r>
            <a:r>
              <a:rPr lang="es-ES" sz="1200" b="0" dirty="0" smtClean="0">
                <a:solidFill>
                  <a:srgbClr val="000000"/>
                </a:solidFill>
                <a:latin typeface="Courier New"/>
              </a:rPr>
              <a:t> FK_EMPL_OFFC </a:t>
            </a:r>
          </a:p>
          <a:p>
            <a:r>
              <a:rPr lang="es-ES" sz="1200" b="0" dirty="0" smtClean="0">
                <a:solidFill>
                  <a:srgbClr val="000000"/>
                </a:solidFill>
                <a:latin typeface="Courier New"/>
              </a:rPr>
              <a:t>        </a:t>
            </a:r>
            <a:r>
              <a:rPr lang="es-ES" sz="1200" b="0" dirty="0" smtClean="0">
                <a:solidFill>
                  <a:srgbClr val="7F0055"/>
                </a:solidFill>
                <a:latin typeface="Courier New"/>
              </a:rPr>
              <a:t>FOREIGN</a:t>
            </a:r>
            <a:r>
              <a:rPr lang="es-ES" sz="1200" b="0" dirty="0" smtClean="0">
                <a:solidFill>
                  <a:srgbClr val="000000"/>
                </a:solidFill>
                <a:latin typeface="Courier New"/>
              </a:rPr>
              <a:t> </a:t>
            </a:r>
            <a:r>
              <a:rPr lang="es-ES" sz="1200" b="0" dirty="0" smtClean="0">
                <a:solidFill>
                  <a:srgbClr val="7F0055"/>
                </a:solidFill>
                <a:latin typeface="Courier New"/>
              </a:rPr>
              <a:t>KEY</a:t>
            </a:r>
            <a:r>
              <a:rPr lang="es-ES" sz="1200" b="0" dirty="0" smtClean="0">
                <a:solidFill>
                  <a:srgbClr val="000000"/>
                </a:solidFill>
                <a:latin typeface="Courier New"/>
              </a:rPr>
              <a:t> (OFFC_ID) </a:t>
            </a:r>
          </a:p>
          <a:p>
            <a:r>
              <a:rPr lang="es-ES" sz="1200" b="0" dirty="0" smtClean="0">
                <a:solidFill>
                  <a:srgbClr val="000000"/>
                </a:solidFill>
                <a:latin typeface="Courier New"/>
              </a:rPr>
              <a:t>        </a:t>
            </a:r>
            <a:r>
              <a:rPr lang="es-ES" sz="1200" b="0" dirty="0" smtClean="0">
                <a:solidFill>
                  <a:srgbClr val="7F0055"/>
                </a:solidFill>
                <a:latin typeface="Courier New"/>
              </a:rPr>
              <a:t>REFERENCES</a:t>
            </a:r>
            <a:r>
              <a:rPr lang="es-ES" sz="1200" b="0" dirty="0" smtClean="0">
                <a:solidFill>
                  <a:srgbClr val="000000"/>
                </a:solidFill>
                <a:latin typeface="Courier New"/>
              </a:rPr>
              <a:t> T_OFFICES;</a:t>
            </a:r>
          </a:p>
          <a:p>
            <a:endParaRPr lang="es-ES" b="0"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82</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86</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89</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92</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lvl="1" algn="just" defTabSz="360000">
              <a:spcAft>
                <a:spcPts val="600"/>
              </a:spcAft>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95</a:t>
            </a:fld>
            <a:endParaRPr lang="es-ES"/>
          </a:p>
        </p:txBody>
      </p:sp>
    </p:spTree>
    <p:extLst>
      <p:ext uri="{BB962C8B-B14F-4D97-AF65-F5344CB8AC3E}">
        <p14:creationId xmlns:p14="http://schemas.microsoft.com/office/powerpoint/2010/main" val="19099148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lvl="1" algn="just" defTabSz="360000">
              <a:spcAft>
                <a:spcPts val="600"/>
              </a:spcAft>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99</a:t>
            </a:fld>
            <a:endParaRPr lang="es-ES"/>
          </a:p>
        </p:txBody>
      </p:sp>
    </p:spTree>
    <p:extLst>
      <p:ext uri="{BB962C8B-B14F-4D97-AF65-F5344CB8AC3E}">
        <p14:creationId xmlns:p14="http://schemas.microsoft.com/office/powerpoint/2010/main" val="190991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BIGINT para </a:t>
            </a:r>
            <a:r>
              <a:rPr lang="es-ES" dirty="0" err="1" smtClean="0"/>
              <a:t>numeros</a:t>
            </a:r>
            <a:r>
              <a:rPr lang="es-ES" dirty="0" smtClean="0"/>
              <a:t> muy grandes</a:t>
            </a:r>
          </a:p>
          <a:p>
            <a:r>
              <a:rPr lang="es-ES" dirty="0" smtClean="0"/>
              <a:t>TINYINT</a:t>
            </a:r>
            <a:r>
              <a:rPr lang="es-ES" baseline="0" dirty="0" smtClean="0"/>
              <a:t> para </a:t>
            </a:r>
            <a:r>
              <a:rPr lang="es-ES" baseline="0" dirty="0" err="1" smtClean="0"/>
              <a:t>numeros</a:t>
            </a:r>
            <a:r>
              <a:rPr lang="es-ES" baseline="0" dirty="0" smtClean="0"/>
              <a:t> </a:t>
            </a:r>
            <a:r>
              <a:rPr lang="es-ES" baseline="0" smtClean="0"/>
              <a:t>pequeños entre 0 y 255</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106</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Nota: Esto es sólo un ejemplo. Muchas</a:t>
            </a:r>
            <a:r>
              <a:rPr lang="es-ES" baseline="0" dirty="0" smtClean="0"/>
              <a:t> veces los datos repetidos son por un uso incorrecto de las consultas, así que se debe tener cuidado con esconder errores de diseño de </a:t>
            </a:r>
            <a:r>
              <a:rPr lang="es-ES" baseline="0" dirty="0" err="1" smtClean="0"/>
              <a:t>joins</a:t>
            </a:r>
            <a:r>
              <a:rPr lang="es-ES" baseline="0" dirty="0" smtClean="0"/>
              <a:t> y criterios de búsqueda utilizando DISTINCT.</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109</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Nota: La sentencia IN se utilizó</a:t>
            </a:r>
            <a:r>
              <a:rPr lang="es-ES" baseline="0" dirty="0" smtClean="0"/>
              <a:t> anteriormente para incluir múltiples posibles valores para un campo.</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112</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113</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114</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itchFamily="34" charset="0"/>
              <a:buChar char="•"/>
            </a:pPr>
            <a:r>
              <a:rPr lang="es-ES" dirty="0" smtClean="0"/>
              <a:t>En el caso de Oracle,</a:t>
            </a:r>
            <a:r>
              <a:rPr lang="es-ES" baseline="0" dirty="0" smtClean="0"/>
              <a:t> el mismo ejemplo sería:</a:t>
            </a:r>
          </a:p>
          <a:p>
            <a:r>
              <a:rPr lang="en-US" sz="1200" kern="1200" dirty="0" smtClean="0">
                <a:solidFill>
                  <a:schemeClr val="tx1"/>
                </a:solidFill>
                <a:latin typeface="+mn-lt"/>
                <a:ea typeface="+mn-ea"/>
                <a:cs typeface="+mn-cs"/>
              </a:rPr>
              <a:t>select * from ( select row_.*, </a:t>
            </a:r>
            <a:r>
              <a:rPr lang="en-US" sz="1200" kern="1200" dirty="0" err="1" smtClean="0">
                <a:solidFill>
                  <a:schemeClr val="tx1"/>
                </a:solidFill>
                <a:latin typeface="+mn-lt"/>
                <a:ea typeface="+mn-ea"/>
                <a:cs typeface="+mn-cs"/>
              </a:rPr>
              <a:t>rownum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rownum</a:t>
            </a:r>
            <a:r>
              <a:rPr lang="en-US" sz="1200" kern="1200" dirty="0" smtClean="0">
                <a:solidFill>
                  <a:schemeClr val="tx1"/>
                </a:solidFill>
                <a:latin typeface="+mn-lt"/>
                <a:ea typeface="+mn-ea"/>
                <a:cs typeface="+mn-cs"/>
              </a:rPr>
              <a:t>_ from (</a:t>
            </a:r>
          </a:p>
          <a:p>
            <a:r>
              <a:rPr lang="es-ES" sz="1200" b="0" dirty="0" smtClean="0">
                <a:solidFill>
                  <a:srgbClr val="7F0055"/>
                </a:solidFill>
                <a:latin typeface="Courier New"/>
              </a:rPr>
              <a:t>SELECT</a:t>
            </a:r>
            <a:r>
              <a:rPr lang="es-ES" sz="1200" b="0" dirty="0" smtClean="0">
                <a:solidFill>
                  <a:srgbClr val="000000"/>
                </a:solidFill>
                <a:latin typeface="Courier New"/>
              </a:rPr>
              <a:t> </a:t>
            </a:r>
            <a:r>
              <a:rPr lang="es-ES" sz="1200" b="0" dirty="0" err="1" smtClean="0">
                <a:solidFill>
                  <a:srgbClr val="000000"/>
                </a:solidFill>
                <a:latin typeface="Courier New"/>
              </a:rPr>
              <a:t>e.EMPL_FORNAME</a:t>
            </a:r>
            <a:r>
              <a:rPr lang="es-ES" sz="1200" b="0" dirty="0" smtClean="0">
                <a:solidFill>
                  <a:srgbClr val="000000"/>
                </a:solidFill>
                <a:latin typeface="Courier New"/>
              </a:rPr>
              <a:t>, </a:t>
            </a:r>
            <a:r>
              <a:rPr lang="es-ES" sz="1200" b="0" dirty="0" err="1" smtClean="0">
                <a:solidFill>
                  <a:srgbClr val="000000"/>
                </a:solidFill>
                <a:latin typeface="Courier New"/>
              </a:rPr>
              <a:t>e.EMPL_SURNAME</a:t>
            </a:r>
            <a:r>
              <a:rPr lang="es-ES" sz="1200" b="0" dirty="0" smtClean="0">
                <a:solidFill>
                  <a:srgbClr val="000000"/>
                </a:solidFill>
                <a:latin typeface="Courier New"/>
              </a:rPr>
              <a:t>, </a:t>
            </a:r>
            <a:r>
              <a:rPr lang="es-ES" sz="1200" b="0" dirty="0" err="1" smtClean="0">
                <a:solidFill>
                  <a:srgbClr val="000000"/>
                </a:solidFill>
                <a:latin typeface="Courier New"/>
              </a:rPr>
              <a:t>e.EMPL_HIRE_DATE</a:t>
            </a:r>
            <a:endParaRPr lang="es-ES" sz="1200" b="0" dirty="0" smtClean="0">
              <a:solidFill>
                <a:srgbClr val="000000"/>
              </a:solidFill>
              <a:latin typeface="Courier New"/>
            </a:endParaRPr>
          </a:p>
          <a:p>
            <a:r>
              <a:rPr lang="es-ES" sz="1200" b="0" dirty="0" smtClean="0">
                <a:solidFill>
                  <a:srgbClr val="7F0055"/>
                </a:solidFill>
                <a:latin typeface="Courier New"/>
              </a:rPr>
              <a:t>FROM</a:t>
            </a:r>
            <a:r>
              <a:rPr lang="es-ES" sz="1200" b="0" dirty="0" smtClean="0">
                <a:solidFill>
                  <a:srgbClr val="000000"/>
                </a:solidFill>
                <a:latin typeface="Courier New"/>
              </a:rPr>
              <a:t> T_EMPLOYEES e </a:t>
            </a:r>
          </a:p>
          <a:p>
            <a:r>
              <a:rPr lang="en-US" sz="1200" b="0" dirty="0" smtClean="0">
                <a:solidFill>
                  <a:srgbClr val="7F0055"/>
                </a:solidFill>
                <a:latin typeface="Courier New"/>
              </a:rPr>
              <a:t>ORDER</a:t>
            </a:r>
            <a:r>
              <a:rPr lang="en-US" sz="1200" b="0" dirty="0" smtClean="0">
                <a:solidFill>
                  <a:srgbClr val="000000"/>
                </a:solidFill>
                <a:latin typeface="Courier New"/>
              </a:rPr>
              <a:t> </a:t>
            </a:r>
            <a:r>
              <a:rPr lang="en-US" sz="1200" b="0" dirty="0" smtClean="0">
                <a:solidFill>
                  <a:srgbClr val="7F0055"/>
                </a:solidFill>
                <a:latin typeface="Courier New"/>
              </a:rPr>
              <a:t>BY</a:t>
            </a:r>
            <a:r>
              <a:rPr lang="en-US" sz="1200" b="0" dirty="0" smtClean="0">
                <a:solidFill>
                  <a:srgbClr val="000000"/>
                </a:solidFill>
                <a:latin typeface="Courier New"/>
              </a:rPr>
              <a:t> </a:t>
            </a:r>
            <a:r>
              <a:rPr lang="en-US" sz="1200" b="0" dirty="0" err="1" smtClean="0">
                <a:solidFill>
                  <a:srgbClr val="000000"/>
                </a:solidFill>
                <a:latin typeface="Courier New"/>
              </a:rPr>
              <a:t>e.EMPL_HIRE_DATE</a:t>
            </a:r>
            <a:r>
              <a:rPr lang="en-US" sz="1200" b="0" dirty="0" smtClean="0">
                <a:solidFill>
                  <a:srgbClr val="000000"/>
                </a:solidFill>
                <a:latin typeface="Courier New"/>
              </a:rPr>
              <a:t> </a:t>
            </a:r>
            <a:r>
              <a:rPr lang="en-US" sz="1200" b="0" dirty="0" smtClean="0">
                <a:solidFill>
                  <a:srgbClr val="7F0055"/>
                </a:solidFill>
                <a:latin typeface="Courier New"/>
              </a:rPr>
              <a:t>DESC</a:t>
            </a:r>
            <a:r>
              <a:rPr lang="en-US" sz="1200" b="0" dirty="0" smtClean="0">
                <a:solidFill>
                  <a:srgbClr val="000000"/>
                </a:solidFill>
                <a:latin typeface="Courier New"/>
              </a:rPr>
              <a:t>, </a:t>
            </a:r>
            <a:r>
              <a:rPr lang="en-US" sz="1200" b="0" dirty="0" err="1" smtClean="0">
                <a:solidFill>
                  <a:srgbClr val="000000"/>
                </a:solidFill>
                <a:latin typeface="Courier New"/>
              </a:rPr>
              <a:t>e.EMPL_SURNAME</a:t>
            </a:r>
            <a:endParaRPr lang="en-US" sz="1200" b="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row_ ) where </a:t>
            </a:r>
            <a:r>
              <a:rPr lang="en-US" sz="1200" kern="1200" dirty="0" err="1" smtClean="0">
                <a:solidFill>
                  <a:schemeClr val="tx1"/>
                </a:solidFill>
                <a:latin typeface="+mn-lt"/>
                <a:ea typeface="+mn-ea"/>
                <a:cs typeface="+mn-cs"/>
              </a:rPr>
              <a:t>rownum</a:t>
            </a:r>
            <a:r>
              <a:rPr lang="en-US" sz="1200" kern="1200" dirty="0" smtClean="0">
                <a:solidFill>
                  <a:schemeClr val="tx1"/>
                </a:solidFill>
                <a:latin typeface="+mn-lt"/>
                <a:ea typeface="+mn-ea"/>
                <a:cs typeface="+mn-cs"/>
              </a:rPr>
              <a:t>_ &lt;= 3 and </a:t>
            </a:r>
            <a:r>
              <a:rPr lang="en-US" sz="1200" kern="1200" dirty="0" err="1" smtClean="0">
                <a:solidFill>
                  <a:schemeClr val="tx1"/>
                </a:solidFill>
                <a:latin typeface="+mn-lt"/>
                <a:ea typeface="+mn-ea"/>
                <a:cs typeface="+mn-cs"/>
              </a:rPr>
              <a:t>rownum</a:t>
            </a:r>
            <a:r>
              <a:rPr lang="en-US" sz="1200" kern="1200" dirty="0" smtClean="0">
                <a:solidFill>
                  <a:schemeClr val="tx1"/>
                </a:solidFill>
                <a:latin typeface="+mn-lt"/>
                <a:ea typeface="+mn-ea"/>
                <a:cs typeface="+mn-cs"/>
              </a:rPr>
              <a:t>_ &gt; 1</a:t>
            </a:r>
            <a:endParaRPr lang="es-ES" baseline="0" dirty="0" smtClean="0"/>
          </a:p>
          <a:p>
            <a:pPr marL="171450" indent="-171450">
              <a:buFont typeface="Arial" pitchFamily="34" charset="0"/>
              <a:buChar char="•"/>
            </a:pPr>
            <a:r>
              <a:rPr lang="es-ES" dirty="0" smtClean="0"/>
              <a:t>El caso de SQL Server es más complejo,</a:t>
            </a:r>
            <a:r>
              <a:rPr lang="es-ES" baseline="0" dirty="0" smtClean="0"/>
              <a:t> y normalmente se maneja a través de </a:t>
            </a:r>
            <a:r>
              <a:rPr lang="es-ES" baseline="0" dirty="0" err="1" smtClean="0"/>
              <a:t>frameworks</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115</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117</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118</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119</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120</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121</a:t>
            </a:fld>
            <a:endParaRPr lang="es-ES"/>
          </a:p>
        </p:txBody>
      </p:sp>
    </p:spTree>
    <p:extLst>
      <p:ext uri="{BB962C8B-B14F-4D97-AF65-F5344CB8AC3E}">
        <p14:creationId xmlns:p14="http://schemas.microsoft.com/office/powerpoint/2010/main" val="26723887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122</a:t>
            </a:fld>
            <a:endParaRPr lang="es-ES"/>
          </a:p>
        </p:txBody>
      </p:sp>
    </p:spTree>
    <p:extLst>
      <p:ext uri="{BB962C8B-B14F-4D97-AF65-F5344CB8AC3E}">
        <p14:creationId xmlns:p14="http://schemas.microsoft.com/office/powerpoint/2010/main" val="2672388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57"/>
          <a:stretch/>
        </p:blipFill>
        <p:spPr>
          <a:xfrm flipH="1">
            <a:off x="-14515" y="-1"/>
            <a:ext cx="9158514" cy="3429001"/>
          </a:xfrm>
          <a:prstGeom prst="rect">
            <a:avLst/>
          </a:prstGeom>
        </p:spPr>
      </p:pic>
      <p:sp>
        <p:nvSpPr>
          <p:cNvPr id="2" name="1 Título"/>
          <p:cNvSpPr>
            <a:spLocks noGrp="1"/>
          </p:cNvSpPr>
          <p:nvPr>
            <p:ph type="ctrTitle" hasCustomPrompt="1"/>
          </p:nvPr>
        </p:nvSpPr>
        <p:spPr>
          <a:xfrm>
            <a:off x="251520" y="4797152"/>
            <a:ext cx="6408712" cy="288032"/>
          </a:xfrm>
        </p:spPr>
        <p:txBody>
          <a:bodyPr>
            <a:noAutofit/>
          </a:bodyPr>
          <a:lstStyle>
            <a:lvl1pPr algn="l">
              <a:defRPr sz="2000" b="1" baseline="0">
                <a:solidFill>
                  <a:schemeClr val="bg1">
                    <a:lumMod val="50000"/>
                  </a:schemeClr>
                </a:solidFill>
                <a:latin typeface="Arial" pitchFamily="34" charset="0"/>
                <a:cs typeface="Arial" pitchFamily="34" charset="0"/>
              </a:defRPr>
            </a:lvl1pPr>
          </a:lstStyle>
          <a:p>
            <a:r>
              <a:rPr lang="es-ES" dirty="0" smtClean="0"/>
              <a:t>título de presentación (arial 20, minúsculas, </a:t>
            </a:r>
            <a:r>
              <a:rPr lang="es-ES" dirty="0" err="1" smtClean="0"/>
              <a:t>bold</a:t>
            </a:r>
            <a:r>
              <a:rPr lang="es-ES" dirty="0" smtClean="0"/>
              <a:t>)</a:t>
            </a:r>
            <a:endParaRPr lang="es-ES" dirty="0"/>
          </a:p>
        </p:txBody>
      </p:sp>
      <p:sp>
        <p:nvSpPr>
          <p:cNvPr id="3" name="2 Subtítulo"/>
          <p:cNvSpPr>
            <a:spLocks noGrp="1"/>
          </p:cNvSpPr>
          <p:nvPr>
            <p:ph type="subTitle" idx="1" hasCustomPrompt="1"/>
          </p:nvPr>
        </p:nvSpPr>
        <p:spPr>
          <a:xfrm>
            <a:off x="251520" y="5085184"/>
            <a:ext cx="6400800" cy="1152128"/>
          </a:xfrm>
        </p:spPr>
        <p:txBody>
          <a:bodyPr>
            <a:normAutofit/>
          </a:bodyPr>
          <a:lstStyle>
            <a:lvl1pPr marL="0" indent="0" algn="l">
              <a:buNone/>
              <a:defRPr sz="1600" baseline="0">
                <a:solidFill>
                  <a:schemeClr val="bg1">
                    <a:lumMod val="50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 de la presentación de ejemplo (arial 16, minúsculas)</a:t>
            </a:r>
          </a:p>
        </p:txBody>
      </p:sp>
      <p:sp>
        <p:nvSpPr>
          <p:cNvPr id="6" name="5 Marcador de número de diapositiva"/>
          <p:cNvSpPr>
            <a:spLocks noGrp="1"/>
          </p:cNvSpPr>
          <p:nvPr>
            <p:ph type="sldNum" sz="quarter" idx="12"/>
          </p:nvPr>
        </p:nvSpPr>
        <p:spPr>
          <a:xfrm>
            <a:off x="8100392" y="6160219"/>
            <a:ext cx="586408" cy="365125"/>
          </a:xfrm>
        </p:spPr>
        <p:txBody>
          <a:bodyPr/>
          <a:lstStyle/>
          <a:p>
            <a:fld id="{E60061AB-E3E3-4B82-98B1-945D99ABF5FB}" type="slidenum">
              <a:rPr lang="es-ES" smtClean="0"/>
              <a:t>‹Nr.›</a:t>
            </a:fld>
            <a:endParaRPr lang="es-ES" dirty="0"/>
          </a:p>
        </p:txBody>
      </p:sp>
      <p:sp>
        <p:nvSpPr>
          <p:cNvPr id="4" name="3 Elipse"/>
          <p:cNvSpPr/>
          <p:nvPr userDrawn="1"/>
        </p:nvSpPr>
        <p:spPr>
          <a:xfrm>
            <a:off x="6372200" y="188640"/>
            <a:ext cx="2304256" cy="21722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7 Imagen"/>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56888" y="562371"/>
            <a:ext cx="2075552" cy="1498477"/>
          </a:xfrm>
          <a:prstGeom prst="rect">
            <a:avLst/>
          </a:prstGeom>
        </p:spPr>
      </p:pic>
    </p:spTree>
    <p:extLst>
      <p:ext uri="{BB962C8B-B14F-4D97-AF65-F5344CB8AC3E}">
        <p14:creationId xmlns:p14="http://schemas.microsoft.com/office/powerpoint/2010/main" val="4102010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0242" name="Picture 2" descr="\\usersad.everis.int\enterprise_files\Spain\Madrid\Proyectos Antiguos\Proyectos2\Marketing\everis\Corporativo\PPt Corporativa\FY 2012\Plantilla PPT\plantilla ppt UC\everis_ppt_coporateuniversity\everis_ppt_corporateuniversity-0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145084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hasCustomPrompt="1"/>
          </p:nvPr>
        </p:nvSpPr>
        <p:spPr>
          <a:xfrm>
            <a:off x="396718" y="1268760"/>
            <a:ext cx="8280000" cy="432000"/>
          </a:xfrm>
        </p:spPr>
        <p:txBody>
          <a:bodyPr anchor="t">
            <a:normAutofit/>
          </a:bodyPr>
          <a:lstStyle>
            <a:lvl1pPr algn="l">
              <a:defRPr sz="2000" b="1" cap="none" baseline="0">
                <a:solidFill>
                  <a:srgbClr val="960F68"/>
                </a:solidFill>
                <a:latin typeface="Arial" pitchFamily="34" charset="0"/>
                <a:cs typeface="Arial" pitchFamily="34" charset="0"/>
              </a:defRPr>
            </a:lvl1pPr>
          </a:lstStyle>
          <a:p>
            <a:r>
              <a:rPr lang="es-ES" dirty="0" smtClean="0"/>
              <a:t>título (</a:t>
            </a:r>
            <a:r>
              <a:rPr lang="es-ES" dirty="0" err="1" smtClean="0"/>
              <a:t>arial</a:t>
            </a:r>
            <a:r>
              <a:rPr lang="es-ES" dirty="0" smtClean="0"/>
              <a:t> 20, minúscula, negrita, color UC)</a:t>
            </a:r>
            <a:endParaRPr lang="es-ES" dirty="0"/>
          </a:p>
        </p:txBody>
      </p:sp>
      <p:sp>
        <p:nvSpPr>
          <p:cNvPr id="3" name="2 Marcador de texto"/>
          <p:cNvSpPr>
            <a:spLocks noGrp="1"/>
          </p:cNvSpPr>
          <p:nvPr>
            <p:ph type="body" idx="1" hasCustomPrompt="1"/>
          </p:nvPr>
        </p:nvSpPr>
        <p:spPr>
          <a:xfrm>
            <a:off x="395536" y="1700806"/>
            <a:ext cx="8280000" cy="432048"/>
          </a:xfrm>
        </p:spPr>
        <p:txBody>
          <a:bodyPr anchor="t">
            <a:normAutofit/>
          </a:bodyPr>
          <a:lstStyle>
            <a:lvl1pPr marL="0" indent="0">
              <a:buNone/>
              <a:defRPr sz="1600">
                <a:solidFill>
                  <a:schemeClr val="bg2"/>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subtítulo (</a:t>
            </a:r>
            <a:r>
              <a:rPr lang="es-ES" dirty="0" err="1" smtClean="0"/>
              <a:t>arial</a:t>
            </a:r>
            <a:r>
              <a:rPr lang="es-ES" dirty="0" smtClean="0"/>
              <a:t> 16, minúscula, gris oscuro)</a:t>
            </a:r>
          </a:p>
        </p:txBody>
      </p:sp>
    </p:spTree>
    <p:extLst>
      <p:ext uri="{BB962C8B-B14F-4D97-AF65-F5344CB8AC3E}">
        <p14:creationId xmlns:p14="http://schemas.microsoft.com/office/powerpoint/2010/main" val="270422216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1266" name="Picture 2" descr="\\usersad.everis.int\enterprise_files\Spain\Madrid\Proyectos Antiguos\Proyectos2\Marketing\everis\Corporativo\PPt Corporativa\FY 2012\Plantilla PPT\plantilla ppt UC\everis_ppt_coporateuniversity\everis_ppt_corporateuniversity-0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145084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hasCustomPrompt="1"/>
          </p:nvPr>
        </p:nvSpPr>
        <p:spPr>
          <a:xfrm>
            <a:off x="395536" y="1268760"/>
            <a:ext cx="8280920" cy="432048"/>
          </a:xfrm>
        </p:spPr>
        <p:txBody>
          <a:bodyPr anchor="t">
            <a:normAutofit/>
          </a:bodyPr>
          <a:lstStyle>
            <a:lvl1pPr algn="l">
              <a:defRPr sz="2000" b="1" baseline="0">
                <a:solidFill>
                  <a:srgbClr val="960F68"/>
                </a:solidFill>
                <a:latin typeface="Arial" pitchFamily="34" charset="0"/>
                <a:cs typeface="Arial" pitchFamily="34" charset="0"/>
              </a:defRPr>
            </a:lvl1pPr>
          </a:lstStyle>
          <a:p>
            <a:r>
              <a:rPr lang="es-ES" dirty="0" smtClean="0"/>
              <a:t>título (</a:t>
            </a:r>
            <a:r>
              <a:rPr lang="es-ES" dirty="0" err="1" smtClean="0"/>
              <a:t>arial</a:t>
            </a:r>
            <a:r>
              <a:rPr lang="es-ES" dirty="0" smtClean="0"/>
              <a:t> 20, minúscula, negrita, color UC)</a:t>
            </a:r>
            <a:endParaRPr lang="es-ES" dirty="0"/>
          </a:p>
        </p:txBody>
      </p:sp>
      <p:sp>
        <p:nvSpPr>
          <p:cNvPr id="3" name="2 Marcador de texto"/>
          <p:cNvSpPr>
            <a:spLocks noGrp="1"/>
          </p:cNvSpPr>
          <p:nvPr>
            <p:ph type="body" idx="1" hasCustomPrompt="1"/>
          </p:nvPr>
        </p:nvSpPr>
        <p:spPr>
          <a:xfrm>
            <a:off x="395536" y="1700808"/>
            <a:ext cx="8280920" cy="432048"/>
          </a:xfrm>
        </p:spPr>
        <p:txBody>
          <a:bodyPr anchor="t">
            <a:noAutofit/>
          </a:bodyPr>
          <a:lstStyle>
            <a:lvl1pPr marL="0" indent="0">
              <a:buNone/>
              <a:defRPr sz="1600" b="0">
                <a:solidFill>
                  <a:schemeClr val="bg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subtítulo (</a:t>
            </a:r>
            <a:r>
              <a:rPr lang="es-ES" dirty="0" err="1" smtClean="0"/>
              <a:t>arial</a:t>
            </a:r>
            <a:r>
              <a:rPr lang="es-ES" dirty="0" smtClean="0"/>
              <a:t> 16, minúscula, gris oscuro)</a:t>
            </a:r>
          </a:p>
        </p:txBody>
      </p:sp>
      <p:sp>
        <p:nvSpPr>
          <p:cNvPr id="4" name="3 Marcador de contenido"/>
          <p:cNvSpPr>
            <a:spLocks noGrp="1"/>
          </p:cNvSpPr>
          <p:nvPr>
            <p:ph sz="half" idx="2" hasCustomPrompt="1"/>
          </p:nvPr>
        </p:nvSpPr>
        <p:spPr>
          <a:xfrm>
            <a:off x="395536" y="2204864"/>
            <a:ext cx="8280920" cy="4176464"/>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500" b="0" i="0" u="none" strike="noStrike" baseline="0" smtClean="0">
                <a:solidFill>
                  <a:schemeClr val="bg2"/>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smtClean="0"/>
              <a:t>Ejemplo de texto (</a:t>
            </a:r>
            <a:r>
              <a:rPr lang="es-ES" dirty="0" err="1" smtClean="0"/>
              <a:t>arial</a:t>
            </a:r>
            <a:r>
              <a:rPr lang="es-ES" dirty="0" smtClean="0"/>
              <a:t> 15,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s-ES" dirty="0" smtClean="0"/>
              <a:t>Ejemplo de texto</a:t>
            </a:r>
            <a:r>
              <a:rPr lang="es-ES" dirty="0"/>
              <a:t> </a:t>
            </a:r>
            <a:r>
              <a:rPr lang="es-ES" dirty="0" smtClean="0"/>
              <a:t>Ejemplo de texto Ejemplo de texto</a:t>
            </a:r>
          </a:p>
        </p:txBody>
      </p:sp>
      <p:sp>
        <p:nvSpPr>
          <p:cNvPr id="8" name="7 Marcador de pie de página"/>
          <p:cNvSpPr>
            <a:spLocks noGrp="1"/>
          </p:cNvSpPr>
          <p:nvPr>
            <p:ph type="ftr" sz="quarter" idx="11"/>
          </p:nvPr>
        </p:nvSpPr>
        <p:spPr>
          <a:xfrm>
            <a:off x="395536" y="6457530"/>
            <a:ext cx="2895600" cy="365125"/>
          </a:xfrm>
        </p:spPr>
        <p:txBody>
          <a:bodyPr/>
          <a:lstStyle>
            <a:lvl1pPr algn="l">
              <a:defRPr>
                <a:solidFill>
                  <a:schemeClr val="bg2"/>
                </a:solidFill>
              </a:defRPr>
            </a:lvl1pPr>
          </a:lstStyle>
          <a:p>
            <a:endParaRPr lang="es-ES" dirty="0"/>
          </a:p>
        </p:txBody>
      </p:sp>
      <p:sp>
        <p:nvSpPr>
          <p:cNvPr id="9" name="8 Marcador de número de diapositiva"/>
          <p:cNvSpPr>
            <a:spLocks noGrp="1"/>
          </p:cNvSpPr>
          <p:nvPr>
            <p:ph type="sldNum" sz="quarter" idx="12"/>
          </p:nvPr>
        </p:nvSpPr>
        <p:spPr>
          <a:xfrm>
            <a:off x="8028384" y="6465210"/>
            <a:ext cx="658416" cy="365125"/>
          </a:xfrm>
        </p:spPr>
        <p:txBody>
          <a:bodyPr/>
          <a:lstStyle>
            <a:lvl1pPr>
              <a:defRPr>
                <a:solidFill>
                  <a:schemeClr val="bg2"/>
                </a:solidFill>
              </a:defRPr>
            </a:lvl1pPr>
          </a:lstStyle>
          <a:p>
            <a:fld id="{E60061AB-E3E3-4B82-98B1-945D99ABF5FB}" type="slidenum">
              <a:rPr lang="es-ES" smtClean="0"/>
              <a:pPr/>
              <a:t>‹Nr.›</a:t>
            </a:fld>
            <a:endParaRPr lang="es-ES" dirty="0"/>
          </a:p>
        </p:txBody>
      </p:sp>
    </p:spTree>
    <p:extLst>
      <p:ext uri="{BB962C8B-B14F-4D97-AF65-F5344CB8AC3E}">
        <p14:creationId xmlns:p14="http://schemas.microsoft.com/office/powerpoint/2010/main" val="338915008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hasCustomPrompt="1"/>
          </p:nvPr>
        </p:nvSpPr>
        <p:spPr>
          <a:xfrm>
            <a:off x="251520" y="4797152"/>
            <a:ext cx="6408712" cy="288032"/>
          </a:xfrm>
        </p:spPr>
        <p:txBody>
          <a:bodyPr>
            <a:noAutofit/>
          </a:bodyPr>
          <a:lstStyle>
            <a:lvl1pPr algn="l">
              <a:defRPr sz="2000" b="1" baseline="0">
                <a:solidFill>
                  <a:schemeClr val="bg2"/>
                </a:solidFill>
                <a:latin typeface="Arial" pitchFamily="34" charset="0"/>
                <a:cs typeface="Arial" pitchFamily="34" charset="0"/>
              </a:defRPr>
            </a:lvl1pPr>
          </a:lstStyle>
          <a:p>
            <a:r>
              <a:rPr lang="es-ES" dirty="0" smtClean="0"/>
              <a:t>título de presentación (arial 20, minúsculas, </a:t>
            </a:r>
            <a:r>
              <a:rPr lang="es-ES" dirty="0" err="1" smtClean="0"/>
              <a:t>bold</a:t>
            </a:r>
            <a:r>
              <a:rPr lang="es-ES" dirty="0" smtClean="0"/>
              <a:t>)</a:t>
            </a:r>
            <a:endParaRPr lang="es-ES" dirty="0"/>
          </a:p>
        </p:txBody>
      </p:sp>
      <p:sp>
        <p:nvSpPr>
          <p:cNvPr id="3" name="2 Subtítulo"/>
          <p:cNvSpPr>
            <a:spLocks noGrp="1"/>
          </p:cNvSpPr>
          <p:nvPr>
            <p:ph type="subTitle" idx="1" hasCustomPrompt="1"/>
          </p:nvPr>
        </p:nvSpPr>
        <p:spPr>
          <a:xfrm>
            <a:off x="251520" y="5085184"/>
            <a:ext cx="6400800" cy="1152128"/>
          </a:xfrm>
        </p:spPr>
        <p:txBody>
          <a:bodyPr>
            <a:normAutofit/>
          </a:bodyPr>
          <a:lstStyle>
            <a:lvl1pPr marL="0" indent="0" algn="l">
              <a:buNone/>
              <a:defRPr sz="1600" baseline="0">
                <a:solidFill>
                  <a:schemeClr val="bg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 de la presentación de ejemplo (arial 16, minúsculas)</a:t>
            </a:r>
          </a:p>
        </p:txBody>
      </p:sp>
      <p:sp>
        <p:nvSpPr>
          <p:cNvPr id="6" name="5 Marcador de número de diapositiva"/>
          <p:cNvSpPr>
            <a:spLocks noGrp="1"/>
          </p:cNvSpPr>
          <p:nvPr>
            <p:ph type="sldNum" sz="quarter" idx="12"/>
          </p:nvPr>
        </p:nvSpPr>
        <p:spPr>
          <a:xfrm>
            <a:off x="8100392" y="6160219"/>
            <a:ext cx="586408" cy="365125"/>
          </a:xfrm>
        </p:spPr>
        <p:txBody>
          <a:bodyPr/>
          <a:lstStyle/>
          <a:p>
            <a:fld id="{E60061AB-E3E3-4B82-98B1-945D99ABF5FB}" type="slidenum">
              <a:rPr lang="es-ES" smtClean="0"/>
              <a:t>‹Nr.›</a:t>
            </a:fld>
            <a:endParaRPr lang="es-ES" dirty="0"/>
          </a:p>
        </p:txBody>
      </p:sp>
      <p:pic>
        <p:nvPicPr>
          <p:cNvPr id="7"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834831"/>
      </p:ext>
    </p:extLst>
  </p:cSld>
  <p:clrMapOvr>
    <a:masterClrMapping/>
  </p:clrMapOvr>
  <p:timing>
    <p:tnLst>
      <p:par>
        <p:cTn xmlns:p14="http://schemas.microsoft.com/office/powerpoint/2010/mai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409575"/>
            <a:ext cx="8229600" cy="6122988"/>
          </a:xfrm>
        </p:spPr>
        <p:txBody>
          <a:bodyPr/>
          <a:lstStyle>
            <a:lvl1pPr>
              <a:defRPr sz="2000">
                <a:solidFill>
                  <a:schemeClr val="bg2"/>
                </a:solidFill>
                <a:latin typeface="Arial" pitchFamily="34" charset="0"/>
                <a:cs typeface="Arial" pitchFamily="34" charset="0"/>
              </a:defRPr>
            </a:lvl1pPr>
            <a:lvl2pPr>
              <a:defRPr sz="1800">
                <a:solidFill>
                  <a:schemeClr val="bg2"/>
                </a:solidFill>
                <a:latin typeface="Arial" pitchFamily="34" charset="0"/>
                <a:cs typeface="Arial" pitchFamily="34" charset="0"/>
              </a:defRPr>
            </a:lvl2pPr>
            <a:lvl3pPr>
              <a:defRPr sz="1600">
                <a:solidFill>
                  <a:schemeClr val="bg2"/>
                </a:solidFill>
                <a:latin typeface="Arial" pitchFamily="34" charset="0"/>
                <a:cs typeface="Arial" pitchFamily="34" charset="0"/>
              </a:defRPr>
            </a:lvl3pPr>
            <a:lvl4pPr>
              <a:defRPr sz="1600">
                <a:solidFill>
                  <a:schemeClr val="bg2"/>
                </a:solidFill>
                <a:latin typeface="Arial" pitchFamily="34" charset="0"/>
                <a:cs typeface="Arial" pitchFamily="34" charset="0"/>
              </a:defRPr>
            </a:lvl4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2359818504"/>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57"/>
          <a:stretch/>
        </p:blipFill>
        <p:spPr>
          <a:xfrm flipH="1">
            <a:off x="-14515" y="-1"/>
            <a:ext cx="9158514" cy="3429001"/>
          </a:xfrm>
          <a:prstGeom prst="rect">
            <a:avLst/>
          </a:prstGeom>
        </p:spPr>
      </p:pic>
      <p:pic>
        <p:nvPicPr>
          <p:cNvPr id="2056"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hasCustomPrompt="1"/>
          </p:nvPr>
        </p:nvSpPr>
        <p:spPr>
          <a:xfrm>
            <a:off x="251520" y="4797152"/>
            <a:ext cx="6408712" cy="288032"/>
          </a:xfrm>
        </p:spPr>
        <p:txBody>
          <a:bodyPr>
            <a:noAutofit/>
          </a:bodyPr>
          <a:lstStyle>
            <a:lvl1pPr algn="l">
              <a:defRPr sz="2000" b="1" baseline="0">
                <a:solidFill>
                  <a:schemeClr val="bg1">
                    <a:lumMod val="50000"/>
                  </a:schemeClr>
                </a:solidFill>
                <a:latin typeface="Arial" pitchFamily="34" charset="0"/>
                <a:cs typeface="Arial" pitchFamily="34" charset="0"/>
              </a:defRPr>
            </a:lvl1pPr>
          </a:lstStyle>
          <a:p>
            <a:r>
              <a:rPr lang="es-ES" dirty="0" smtClean="0"/>
              <a:t>título de presentación (arial 20, minúsculas, </a:t>
            </a:r>
            <a:r>
              <a:rPr lang="es-ES" dirty="0" err="1" smtClean="0"/>
              <a:t>bold</a:t>
            </a:r>
            <a:r>
              <a:rPr lang="es-ES" dirty="0" smtClean="0"/>
              <a:t>)</a:t>
            </a:r>
            <a:endParaRPr lang="es-ES" dirty="0"/>
          </a:p>
        </p:txBody>
      </p:sp>
      <p:sp>
        <p:nvSpPr>
          <p:cNvPr id="3" name="2 Subtítulo"/>
          <p:cNvSpPr>
            <a:spLocks noGrp="1"/>
          </p:cNvSpPr>
          <p:nvPr>
            <p:ph type="subTitle" idx="1" hasCustomPrompt="1"/>
          </p:nvPr>
        </p:nvSpPr>
        <p:spPr>
          <a:xfrm>
            <a:off x="251520" y="5085184"/>
            <a:ext cx="6400800" cy="1152128"/>
          </a:xfrm>
        </p:spPr>
        <p:txBody>
          <a:bodyPr>
            <a:normAutofit/>
          </a:bodyPr>
          <a:lstStyle>
            <a:lvl1pPr marL="0" indent="0" algn="l">
              <a:buNone/>
              <a:defRPr sz="1600" baseline="0">
                <a:solidFill>
                  <a:schemeClr val="bg1">
                    <a:lumMod val="50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 de la presentación de ejemplo (arial 16, minúsculas)</a:t>
            </a:r>
          </a:p>
        </p:txBody>
      </p:sp>
      <p:sp>
        <p:nvSpPr>
          <p:cNvPr id="6" name="5 Marcador de número de diapositiva"/>
          <p:cNvSpPr>
            <a:spLocks noGrp="1"/>
          </p:cNvSpPr>
          <p:nvPr>
            <p:ph type="sldNum" sz="quarter" idx="12"/>
          </p:nvPr>
        </p:nvSpPr>
        <p:spPr>
          <a:xfrm>
            <a:off x="8100392" y="6160219"/>
            <a:ext cx="586408" cy="365125"/>
          </a:xfrm>
        </p:spPr>
        <p:txBody>
          <a:bodyPr/>
          <a:lstStyle/>
          <a:p>
            <a:fld id="{E60061AB-E3E3-4B82-98B1-945D99ABF5FB}" type="slidenum">
              <a:rPr lang="es-ES" smtClean="0"/>
              <a:t>‹Nr.›</a:t>
            </a:fld>
            <a:endParaRPr lang="es-ES" dirty="0"/>
          </a:p>
        </p:txBody>
      </p:sp>
      <p:pic>
        <p:nvPicPr>
          <p:cNvPr id="11" name="Picture 4" descr="\\usersad.everis.int\enterprise_files\Spain\Madrid\Proyectos Antiguos\Proyectos2\Marketing\everis\Corporativo\PPt Corporativa\FY 2012\Plantilla PPT\plantilla ppt UC\everis_ppt_coporateuniversity\everis_ppt_corporateuniversity-01.pn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t="53923"/>
          <a:stretch/>
        </p:blipFill>
        <p:spPr bwMode="auto">
          <a:xfrm>
            <a:off x="1" y="1850571"/>
            <a:ext cx="9180512" cy="157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63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t>‹Nr.›</a:t>
            </a:fld>
            <a:endParaRPr lang="es-ES"/>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dirty="0">
                <a:solidFill>
                  <a:schemeClr val="bg2"/>
                </a:solidFill>
              </a:rPr>
              <a:t>2</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lvl="1"/>
            <a:r>
              <a:rPr lang="es-ES" dirty="0" smtClean="0">
                <a:solidFill>
                  <a:schemeClr val="bg2"/>
                </a:solidFill>
              </a:rPr>
              <a:t>subcapítulo (arial regular 16, minúscula, gris oscuro)</a:t>
            </a:r>
          </a:p>
          <a:p>
            <a:pPr lvl="1"/>
            <a:r>
              <a:rPr lang="es-ES" dirty="0" smtClean="0">
                <a:solidFill>
                  <a:schemeClr val="bg2"/>
                </a:solidFill>
              </a:rPr>
              <a:t>subcapítulo (arial regular 16, minúscula, gris oscuro)</a:t>
            </a:r>
          </a:p>
          <a:p>
            <a:pPr marL="0" lvl="0" indent="0">
              <a:buNone/>
            </a:pPr>
            <a:r>
              <a:rPr lang="es-ES" dirty="0">
                <a:solidFill>
                  <a:schemeClr val="bg2"/>
                </a:solidFill>
              </a:rPr>
              <a:t>3</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marL="0" lvl="0" indent="0">
              <a:buNone/>
            </a:pPr>
            <a:r>
              <a:rPr lang="es-ES" dirty="0">
                <a:solidFill>
                  <a:schemeClr val="bg2"/>
                </a:solidFill>
              </a:rPr>
              <a:t>4</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p:txBody>
      </p:sp>
      <p:sp>
        <p:nvSpPr>
          <p:cNvPr id="10" name="9 CuadroTexto"/>
          <p:cNvSpPr txBox="1"/>
          <p:nvPr userDrawn="1"/>
        </p:nvSpPr>
        <p:spPr>
          <a:xfrm>
            <a:off x="1115616" y="3356992"/>
            <a:ext cx="1008112" cy="369332"/>
          </a:xfrm>
          <a:prstGeom prst="rect">
            <a:avLst/>
          </a:prstGeom>
          <a:noFill/>
        </p:spPr>
        <p:txBody>
          <a:bodyPr wrap="square" rtlCol="0">
            <a:spAutoFit/>
          </a:bodyPr>
          <a:lstStyle/>
          <a:p>
            <a:r>
              <a:rPr lang="es-ES" b="1" dirty="0" smtClean="0">
                <a:solidFill>
                  <a:schemeClr val="bg1"/>
                </a:solidFill>
                <a:latin typeface="Arial" pitchFamily="34" charset="0"/>
                <a:cs typeface="Arial" pitchFamily="34" charset="0"/>
              </a:rPr>
              <a:t>ÍNDICE</a:t>
            </a:r>
            <a:endParaRPr lang="es-ES" b="1" dirty="0">
              <a:solidFill>
                <a:schemeClr val="bg1"/>
              </a:solidFill>
              <a:latin typeface="Arial" pitchFamily="34" charset="0"/>
              <a:cs typeface="Arial" pitchFamily="34" charset="0"/>
            </a:endParaRPr>
          </a:p>
        </p:txBody>
      </p:sp>
      <p:pic>
        <p:nvPicPr>
          <p:cNvPr id="11"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ddiazgar\AppData\Local\Microsoft\Windows\Temporary Internet Files\Content.IE5\V1YT735B\MP900439419[1].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401"/>
          <a:stretch/>
        </p:blipFill>
        <p:spPr bwMode="auto">
          <a:xfrm>
            <a:off x="4" y="33270"/>
            <a:ext cx="2645729" cy="686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14455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t>‹Nr.›</a:t>
            </a:fld>
            <a:endParaRPr lang="es-ES"/>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dirty="0">
                <a:solidFill>
                  <a:schemeClr val="bg2"/>
                </a:solidFill>
              </a:rPr>
              <a:t>2</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lvl="1"/>
            <a:r>
              <a:rPr lang="es-ES" dirty="0" smtClean="0">
                <a:solidFill>
                  <a:schemeClr val="bg2"/>
                </a:solidFill>
              </a:rPr>
              <a:t>subcapítulo (arial regular 16, minúscula, gris oscuro)</a:t>
            </a:r>
          </a:p>
          <a:p>
            <a:pPr lvl="1"/>
            <a:r>
              <a:rPr lang="es-ES" dirty="0" smtClean="0">
                <a:solidFill>
                  <a:schemeClr val="bg2"/>
                </a:solidFill>
              </a:rPr>
              <a:t>subcapítulo (arial regular 16, minúscula, gris oscuro)</a:t>
            </a:r>
          </a:p>
          <a:p>
            <a:pPr marL="0" lvl="0" indent="0">
              <a:buNone/>
            </a:pPr>
            <a:r>
              <a:rPr lang="es-ES" dirty="0">
                <a:solidFill>
                  <a:schemeClr val="bg2"/>
                </a:solidFill>
              </a:rPr>
              <a:t>3</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marL="0" lvl="0" indent="0">
              <a:buNone/>
            </a:pPr>
            <a:r>
              <a:rPr lang="es-ES" dirty="0">
                <a:solidFill>
                  <a:schemeClr val="bg2"/>
                </a:solidFill>
              </a:rPr>
              <a:t>4</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p:txBody>
      </p:sp>
      <p:sp>
        <p:nvSpPr>
          <p:cNvPr id="10" name="9 CuadroTexto"/>
          <p:cNvSpPr txBox="1"/>
          <p:nvPr userDrawn="1"/>
        </p:nvSpPr>
        <p:spPr>
          <a:xfrm>
            <a:off x="1115616" y="3356992"/>
            <a:ext cx="1008112" cy="369332"/>
          </a:xfrm>
          <a:prstGeom prst="rect">
            <a:avLst/>
          </a:prstGeom>
          <a:noFill/>
        </p:spPr>
        <p:txBody>
          <a:bodyPr wrap="square" rtlCol="0">
            <a:spAutoFit/>
          </a:bodyPr>
          <a:lstStyle/>
          <a:p>
            <a:r>
              <a:rPr lang="es-ES" b="1" dirty="0" smtClean="0">
                <a:solidFill>
                  <a:schemeClr val="bg1"/>
                </a:solidFill>
                <a:latin typeface="Arial" pitchFamily="34" charset="0"/>
                <a:cs typeface="Arial" pitchFamily="34" charset="0"/>
              </a:rPr>
              <a:t>ÍNDICE</a:t>
            </a:r>
            <a:endParaRPr lang="es-ES" b="1" dirty="0">
              <a:solidFill>
                <a:schemeClr val="bg1"/>
              </a:solidFill>
              <a:latin typeface="Arial" pitchFamily="34" charset="0"/>
              <a:cs typeface="Arial" pitchFamily="34" charset="0"/>
            </a:endParaRPr>
          </a:p>
        </p:txBody>
      </p:sp>
      <p:pic>
        <p:nvPicPr>
          <p:cNvPr id="11"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ddiazgar\AppData\Local\Microsoft\Windows\Temporary Internet Files\Content.IE5\V1YT735B\MP900439419[1].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401"/>
          <a:stretch/>
        </p:blipFill>
        <p:spPr bwMode="auto">
          <a:xfrm>
            <a:off x="4" y="33270"/>
            <a:ext cx="2645729" cy="686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49563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t>‹Nr.›</a:t>
            </a:fld>
            <a:endParaRPr lang="es-ES"/>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dirty="0">
                <a:solidFill>
                  <a:schemeClr val="bg2"/>
                </a:solidFill>
              </a:rPr>
              <a:t>2</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lvl="1"/>
            <a:r>
              <a:rPr lang="es-ES" dirty="0" smtClean="0">
                <a:solidFill>
                  <a:schemeClr val="bg2"/>
                </a:solidFill>
              </a:rPr>
              <a:t>subcapítulo (arial regular 16, minúscula, gris oscuro)</a:t>
            </a:r>
          </a:p>
          <a:p>
            <a:pPr lvl="1"/>
            <a:r>
              <a:rPr lang="es-ES" dirty="0" smtClean="0">
                <a:solidFill>
                  <a:schemeClr val="bg2"/>
                </a:solidFill>
              </a:rPr>
              <a:t>subcapítulo (arial regular 16, minúscula, gris oscuro)</a:t>
            </a:r>
          </a:p>
          <a:p>
            <a:pPr marL="0" lvl="0" indent="0">
              <a:buNone/>
            </a:pPr>
            <a:r>
              <a:rPr lang="es-ES" dirty="0">
                <a:solidFill>
                  <a:schemeClr val="bg2"/>
                </a:solidFill>
              </a:rPr>
              <a:t>3</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marL="0" lvl="0" indent="0">
              <a:buNone/>
            </a:pPr>
            <a:r>
              <a:rPr lang="es-ES" dirty="0">
                <a:solidFill>
                  <a:schemeClr val="bg2"/>
                </a:solidFill>
              </a:rPr>
              <a:t>4</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p:txBody>
      </p:sp>
      <p:sp>
        <p:nvSpPr>
          <p:cNvPr id="10" name="9 CuadroTexto"/>
          <p:cNvSpPr txBox="1"/>
          <p:nvPr userDrawn="1"/>
        </p:nvSpPr>
        <p:spPr>
          <a:xfrm>
            <a:off x="1115616" y="3356992"/>
            <a:ext cx="1008112" cy="369332"/>
          </a:xfrm>
          <a:prstGeom prst="rect">
            <a:avLst/>
          </a:prstGeom>
          <a:noFill/>
        </p:spPr>
        <p:txBody>
          <a:bodyPr wrap="square" rtlCol="0">
            <a:spAutoFit/>
          </a:bodyPr>
          <a:lstStyle/>
          <a:p>
            <a:r>
              <a:rPr lang="es-ES" b="1" dirty="0" smtClean="0">
                <a:solidFill>
                  <a:schemeClr val="bg1"/>
                </a:solidFill>
                <a:latin typeface="Arial" pitchFamily="34" charset="0"/>
                <a:cs typeface="Arial" pitchFamily="34" charset="0"/>
              </a:rPr>
              <a:t>ÍNDICE</a:t>
            </a:r>
            <a:endParaRPr lang="es-ES" b="1" dirty="0">
              <a:solidFill>
                <a:schemeClr val="bg1"/>
              </a:solidFill>
              <a:latin typeface="Arial" pitchFamily="34" charset="0"/>
              <a:cs typeface="Arial" pitchFamily="34" charset="0"/>
            </a:endParaRPr>
          </a:p>
        </p:txBody>
      </p:sp>
      <p:pic>
        <p:nvPicPr>
          <p:cNvPr id="7"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ddiazgar\AppData\Local\Microsoft\Windows\Temporary Internet Files\Content.IE5\V1YT735B\MP900439419[1].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401"/>
          <a:stretch/>
        </p:blipFill>
        <p:spPr bwMode="auto">
          <a:xfrm>
            <a:off x="4" y="33270"/>
            <a:ext cx="2645729" cy="686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92501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t>‹Nr.›</a:t>
            </a:fld>
            <a:endParaRPr lang="es-ES"/>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dirty="0">
                <a:solidFill>
                  <a:schemeClr val="bg2"/>
                </a:solidFill>
              </a:rPr>
              <a:t>2</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lvl="1"/>
            <a:r>
              <a:rPr lang="es-ES" dirty="0" smtClean="0">
                <a:solidFill>
                  <a:schemeClr val="bg2"/>
                </a:solidFill>
              </a:rPr>
              <a:t>subcapítulo (arial regular 16, minúscula, gris oscuro)</a:t>
            </a:r>
          </a:p>
          <a:p>
            <a:pPr lvl="1"/>
            <a:r>
              <a:rPr lang="es-ES" dirty="0" smtClean="0">
                <a:solidFill>
                  <a:schemeClr val="bg2"/>
                </a:solidFill>
              </a:rPr>
              <a:t>subcapítulo (arial regular 16, minúscula, gris oscuro)</a:t>
            </a:r>
          </a:p>
          <a:p>
            <a:pPr marL="0" lvl="0" indent="0">
              <a:buNone/>
            </a:pPr>
            <a:r>
              <a:rPr lang="es-ES" dirty="0">
                <a:solidFill>
                  <a:schemeClr val="bg2"/>
                </a:solidFill>
              </a:rPr>
              <a:t>3</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marL="0" lvl="0" indent="0">
              <a:buNone/>
            </a:pPr>
            <a:r>
              <a:rPr lang="es-ES" dirty="0">
                <a:solidFill>
                  <a:schemeClr val="bg2"/>
                </a:solidFill>
              </a:rPr>
              <a:t>4</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p:txBody>
      </p:sp>
      <p:sp>
        <p:nvSpPr>
          <p:cNvPr id="10" name="9 CuadroTexto"/>
          <p:cNvSpPr txBox="1"/>
          <p:nvPr userDrawn="1"/>
        </p:nvSpPr>
        <p:spPr>
          <a:xfrm>
            <a:off x="1115616" y="3356992"/>
            <a:ext cx="1008112" cy="369332"/>
          </a:xfrm>
          <a:prstGeom prst="rect">
            <a:avLst/>
          </a:prstGeom>
          <a:noFill/>
        </p:spPr>
        <p:txBody>
          <a:bodyPr wrap="square" rtlCol="0">
            <a:spAutoFit/>
          </a:bodyPr>
          <a:lstStyle/>
          <a:p>
            <a:r>
              <a:rPr lang="es-ES" b="1" dirty="0" smtClean="0">
                <a:solidFill>
                  <a:schemeClr val="bg1"/>
                </a:solidFill>
                <a:latin typeface="Arial" pitchFamily="34" charset="0"/>
                <a:cs typeface="Arial" pitchFamily="34" charset="0"/>
              </a:rPr>
              <a:t>ÍNDICE</a:t>
            </a:r>
            <a:endParaRPr lang="es-ES" b="1" dirty="0">
              <a:solidFill>
                <a:schemeClr val="bg1"/>
              </a:solidFill>
              <a:latin typeface="Arial" pitchFamily="34" charset="0"/>
              <a:cs typeface="Arial" pitchFamily="34" charset="0"/>
            </a:endParaRPr>
          </a:p>
        </p:txBody>
      </p:sp>
      <p:pic>
        <p:nvPicPr>
          <p:cNvPr id="7"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ddiazgar\AppData\Local\Microsoft\Windows\Temporary Internet Files\Content.IE5\V1YT735B\MP900439419[1].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401"/>
          <a:stretch/>
        </p:blipFill>
        <p:spPr bwMode="auto">
          <a:xfrm>
            <a:off x="4" y="33270"/>
            <a:ext cx="2645729" cy="686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14838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t>‹Nr.›</a:t>
            </a:fld>
            <a:endParaRPr lang="es-ES"/>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dirty="0">
                <a:solidFill>
                  <a:schemeClr val="bg2"/>
                </a:solidFill>
              </a:rPr>
              <a:t>2</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lvl="1"/>
            <a:r>
              <a:rPr lang="es-ES" dirty="0" smtClean="0">
                <a:solidFill>
                  <a:schemeClr val="bg2"/>
                </a:solidFill>
              </a:rPr>
              <a:t>subcapítulo (arial regular 16, minúscula, gris oscuro)</a:t>
            </a:r>
          </a:p>
          <a:p>
            <a:pPr lvl="1"/>
            <a:r>
              <a:rPr lang="es-ES" dirty="0" smtClean="0">
                <a:solidFill>
                  <a:schemeClr val="bg2"/>
                </a:solidFill>
              </a:rPr>
              <a:t>subcapítulo (arial regular 16, minúscula, gris oscuro)</a:t>
            </a:r>
          </a:p>
          <a:p>
            <a:pPr marL="0" lvl="0" indent="0">
              <a:buNone/>
            </a:pPr>
            <a:r>
              <a:rPr lang="es-ES" dirty="0">
                <a:solidFill>
                  <a:schemeClr val="bg2"/>
                </a:solidFill>
              </a:rPr>
              <a:t>3</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marL="0" lvl="0" indent="0">
              <a:buNone/>
            </a:pPr>
            <a:r>
              <a:rPr lang="es-ES" dirty="0">
                <a:solidFill>
                  <a:schemeClr val="bg2"/>
                </a:solidFill>
              </a:rPr>
              <a:t>4</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p:txBody>
      </p:sp>
      <p:sp>
        <p:nvSpPr>
          <p:cNvPr id="10" name="9 CuadroTexto"/>
          <p:cNvSpPr txBox="1"/>
          <p:nvPr userDrawn="1"/>
        </p:nvSpPr>
        <p:spPr>
          <a:xfrm>
            <a:off x="1115616" y="3356992"/>
            <a:ext cx="1008112" cy="369332"/>
          </a:xfrm>
          <a:prstGeom prst="rect">
            <a:avLst/>
          </a:prstGeom>
          <a:noFill/>
        </p:spPr>
        <p:txBody>
          <a:bodyPr wrap="square" rtlCol="0">
            <a:spAutoFit/>
          </a:bodyPr>
          <a:lstStyle/>
          <a:p>
            <a:r>
              <a:rPr lang="es-ES" b="1" dirty="0" smtClean="0">
                <a:solidFill>
                  <a:schemeClr val="bg1"/>
                </a:solidFill>
                <a:latin typeface="Arial" pitchFamily="34" charset="0"/>
                <a:cs typeface="Arial" pitchFamily="34" charset="0"/>
              </a:rPr>
              <a:t>ÍNDICE</a:t>
            </a:r>
            <a:endParaRPr lang="es-ES" b="1" dirty="0">
              <a:solidFill>
                <a:schemeClr val="bg1"/>
              </a:solidFill>
              <a:latin typeface="Arial" pitchFamily="34" charset="0"/>
              <a:cs typeface="Arial" pitchFamily="34" charset="0"/>
            </a:endParaRPr>
          </a:p>
        </p:txBody>
      </p:sp>
      <p:pic>
        <p:nvPicPr>
          <p:cNvPr id="7"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ddiazgar\AppData\Local\Microsoft\Windows\Temporary Internet Files\Content.IE5\V1YT735B\MP900439419[1].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401"/>
          <a:stretch/>
        </p:blipFill>
        <p:spPr bwMode="auto">
          <a:xfrm>
            <a:off x="4" y="33270"/>
            <a:ext cx="2645729" cy="686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92834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t>‹Nr.›</a:t>
            </a:fld>
            <a:endParaRPr lang="es-ES"/>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dirty="0">
                <a:solidFill>
                  <a:schemeClr val="bg2"/>
                </a:solidFill>
              </a:rPr>
              <a:t>2</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lvl="1"/>
            <a:r>
              <a:rPr lang="es-ES" dirty="0" smtClean="0">
                <a:solidFill>
                  <a:schemeClr val="bg2"/>
                </a:solidFill>
              </a:rPr>
              <a:t>subcapítulo (arial regular 16, minúscula, gris oscuro)</a:t>
            </a:r>
          </a:p>
          <a:p>
            <a:pPr lvl="1"/>
            <a:r>
              <a:rPr lang="es-ES" dirty="0" smtClean="0">
                <a:solidFill>
                  <a:schemeClr val="bg2"/>
                </a:solidFill>
              </a:rPr>
              <a:t>subcapítulo (arial regular 16, minúscula, gris oscuro)</a:t>
            </a:r>
          </a:p>
          <a:p>
            <a:pPr marL="0" lvl="0" indent="0">
              <a:buNone/>
            </a:pPr>
            <a:r>
              <a:rPr lang="es-ES" dirty="0">
                <a:solidFill>
                  <a:schemeClr val="bg2"/>
                </a:solidFill>
              </a:rPr>
              <a:t>3</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marL="0" lvl="0" indent="0">
              <a:buNone/>
            </a:pPr>
            <a:r>
              <a:rPr lang="es-ES" dirty="0">
                <a:solidFill>
                  <a:schemeClr val="bg2"/>
                </a:solidFill>
              </a:rPr>
              <a:t>4</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p:txBody>
      </p:sp>
      <p:sp>
        <p:nvSpPr>
          <p:cNvPr id="10" name="9 CuadroTexto"/>
          <p:cNvSpPr txBox="1"/>
          <p:nvPr userDrawn="1"/>
        </p:nvSpPr>
        <p:spPr>
          <a:xfrm>
            <a:off x="1115616" y="3356992"/>
            <a:ext cx="1008112" cy="369332"/>
          </a:xfrm>
          <a:prstGeom prst="rect">
            <a:avLst/>
          </a:prstGeom>
          <a:noFill/>
        </p:spPr>
        <p:txBody>
          <a:bodyPr wrap="square" rtlCol="0">
            <a:spAutoFit/>
          </a:bodyPr>
          <a:lstStyle/>
          <a:p>
            <a:r>
              <a:rPr lang="es-ES" b="1" dirty="0" smtClean="0">
                <a:solidFill>
                  <a:schemeClr val="bg1"/>
                </a:solidFill>
                <a:latin typeface="Arial" pitchFamily="34" charset="0"/>
                <a:cs typeface="Arial" pitchFamily="34" charset="0"/>
              </a:rPr>
              <a:t>ÍNDICE</a:t>
            </a:r>
            <a:endParaRPr lang="es-ES" b="1" dirty="0">
              <a:solidFill>
                <a:schemeClr val="bg1"/>
              </a:solidFill>
              <a:latin typeface="Arial" pitchFamily="34" charset="0"/>
              <a:cs typeface="Arial" pitchFamily="34" charset="0"/>
            </a:endParaRPr>
          </a:p>
        </p:txBody>
      </p:sp>
      <p:pic>
        <p:nvPicPr>
          <p:cNvPr id="7"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ddiazgar\AppData\Local\Microsoft\Windows\Temporary Internet Files\Content.IE5\V1YT735B\MP900439419[1].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401"/>
          <a:stretch/>
        </p:blipFill>
        <p:spPr bwMode="auto">
          <a:xfrm>
            <a:off x="4" y="33270"/>
            <a:ext cx="2645729" cy="686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48886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t>‹Nr.›</a:t>
            </a:fld>
            <a:endParaRPr lang="es-ES"/>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dirty="0">
                <a:solidFill>
                  <a:schemeClr val="bg2"/>
                </a:solidFill>
              </a:rPr>
              <a:t>2</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lvl="1"/>
            <a:r>
              <a:rPr lang="es-ES" dirty="0" smtClean="0">
                <a:solidFill>
                  <a:schemeClr val="bg2"/>
                </a:solidFill>
              </a:rPr>
              <a:t>subcapítulo (arial regular 16, minúscula, gris oscuro)</a:t>
            </a:r>
          </a:p>
          <a:p>
            <a:pPr lvl="1"/>
            <a:r>
              <a:rPr lang="es-ES" dirty="0" smtClean="0">
                <a:solidFill>
                  <a:schemeClr val="bg2"/>
                </a:solidFill>
              </a:rPr>
              <a:t>subcapítulo (arial regular 16, minúscula, gris oscuro)</a:t>
            </a:r>
          </a:p>
          <a:p>
            <a:pPr marL="0" lvl="0" indent="0">
              <a:buNone/>
            </a:pPr>
            <a:r>
              <a:rPr lang="es-ES" dirty="0">
                <a:solidFill>
                  <a:schemeClr val="bg2"/>
                </a:solidFill>
              </a:rPr>
              <a:t>3</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a:p>
            <a:pPr marL="0" lvl="0" indent="0">
              <a:buNone/>
            </a:pPr>
            <a:r>
              <a:rPr lang="es-ES" dirty="0">
                <a:solidFill>
                  <a:schemeClr val="bg2"/>
                </a:solidFill>
              </a:rPr>
              <a:t>4</a:t>
            </a:r>
            <a:r>
              <a:rPr lang="es-ES" dirty="0" smtClean="0">
                <a:solidFill>
                  <a:schemeClr val="bg2"/>
                </a:solidFill>
              </a:rPr>
              <a:t>. capítulo (arial </a:t>
            </a:r>
            <a:r>
              <a:rPr lang="es-ES" dirty="0" err="1" smtClean="0">
                <a:solidFill>
                  <a:schemeClr val="bg2"/>
                </a:solidFill>
              </a:rPr>
              <a:t>bold</a:t>
            </a:r>
            <a:r>
              <a:rPr lang="es-ES" dirty="0" smtClean="0">
                <a:solidFill>
                  <a:schemeClr val="bg2"/>
                </a:solidFill>
              </a:rPr>
              <a:t> 18, minúscula, gris oscuro)</a:t>
            </a:r>
          </a:p>
        </p:txBody>
      </p:sp>
      <p:sp>
        <p:nvSpPr>
          <p:cNvPr id="10" name="9 CuadroTexto"/>
          <p:cNvSpPr txBox="1"/>
          <p:nvPr userDrawn="1"/>
        </p:nvSpPr>
        <p:spPr>
          <a:xfrm>
            <a:off x="1115616" y="3356992"/>
            <a:ext cx="1008112" cy="369332"/>
          </a:xfrm>
          <a:prstGeom prst="rect">
            <a:avLst/>
          </a:prstGeom>
          <a:noFill/>
        </p:spPr>
        <p:txBody>
          <a:bodyPr wrap="square" rtlCol="0">
            <a:spAutoFit/>
          </a:bodyPr>
          <a:lstStyle/>
          <a:p>
            <a:r>
              <a:rPr lang="es-ES" b="1" dirty="0" smtClean="0">
                <a:solidFill>
                  <a:schemeClr val="bg1"/>
                </a:solidFill>
                <a:latin typeface="Arial" pitchFamily="34" charset="0"/>
                <a:cs typeface="Arial" pitchFamily="34" charset="0"/>
              </a:rPr>
              <a:t>ÍNDICE</a:t>
            </a:r>
            <a:endParaRPr lang="es-ES" b="1" dirty="0">
              <a:solidFill>
                <a:schemeClr val="bg1"/>
              </a:solidFill>
              <a:latin typeface="Arial" pitchFamily="34" charset="0"/>
              <a:cs typeface="Arial" pitchFamily="34" charset="0"/>
            </a:endParaRPr>
          </a:p>
        </p:txBody>
      </p:sp>
      <p:pic>
        <p:nvPicPr>
          <p:cNvPr id="7" name="Picture 8" descr="\\usersad.everis.int\enterprise_files\Spain\Madrid\Proyectos Antiguos\Proyectos2\Marketing\everis\Corporativo\PPt Corporativa\FY 2012\Plantilla PPT\plantilla ppt UC\everis_ppt_coporateuniversity\LOGO.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6977743" y="44624"/>
            <a:ext cx="2165879" cy="14507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ddiazgar\AppData\Local\Microsoft\Windows\Temporary Internet Files\Content.IE5\V1YT735B\MP900439419[1].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b="-401"/>
          <a:stretch/>
        </p:blipFill>
        <p:spPr bwMode="auto">
          <a:xfrm>
            <a:off x="4" y="33270"/>
            <a:ext cx="2645729" cy="686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76598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55DEA-4530-4101-B362-785BA849EADE}" type="datetimeFigureOut">
              <a:rPr lang="es-ES" smtClean="0"/>
              <a:t>05/05/15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061AB-E3E3-4B82-98B1-945D99ABF5FB}" type="slidenum">
              <a:rPr lang="es-ES" smtClean="0"/>
              <a:t>‹Nr.›</a:t>
            </a:fld>
            <a:endParaRPr lang="es-ES"/>
          </a:p>
        </p:txBody>
      </p:sp>
    </p:spTree>
    <p:extLst>
      <p:ext uri="{BB962C8B-B14F-4D97-AF65-F5344CB8AC3E}">
        <p14:creationId xmlns:p14="http://schemas.microsoft.com/office/powerpoint/2010/main" val="3299921331"/>
      </p:ext>
    </p:extLst>
  </p:cSld>
  <p:clrMap bg1="lt1" tx1="dk1" bg2="lt2" tx2="dk2" accent1="accent1" accent2="accent2" accent3="accent3" accent4="accent4" accent5="accent5" accent6="accent6" hlink="hlink" folHlink="folHlink"/>
  <p:sldLayoutIdLst>
    <p:sldLayoutId id="2147483662" r:id="rId1"/>
    <p:sldLayoutId id="2147483671" r:id="rId2"/>
    <p:sldLayoutId id="2147483661" r:id="rId3"/>
    <p:sldLayoutId id="2147483664" r:id="rId4"/>
    <p:sldLayoutId id="2147483665" r:id="rId5"/>
    <p:sldLayoutId id="2147483666" r:id="rId6"/>
    <p:sldLayoutId id="2147483667" r:id="rId7"/>
    <p:sldLayoutId id="2147483668" r:id="rId8"/>
    <p:sldLayoutId id="2147483670" r:id="rId9"/>
    <p:sldLayoutId id="2147483651" r:id="rId10"/>
    <p:sldLayoutId id="2147483653" r:id="rId11"/>
    <p:sldLayoutId id="2147483649" r:id="rId12"/>
    <p:sldLayoutId id="2147483669" r:id="rId13"/>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3.xml"/><Relationship Id="rId3" Type="http://schemas.openxmlformats.org/officeDocument/2006/relationships/image" Target="../media/image35.w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4.xml"/><Relationship Id="rId3"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 Id="rId3" Type="http://schemas.openxmlformats.org/officeDocument/2006/relationships/image" Target="../media/image3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jpeg"/><Relationship Id="rId8"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p:txBody>
          <a:bodyPr/>
          <a:lstStyle/>
          <a:p>
            <a:r>
              <a:rPr lang="es-ES" dirty="0" smtClean="0">
                <a:solidFill>
                  <a:srgbClr val="960F68"/>
                </a:solidFill>
              </a:rPr>
              <a:t>Curso: SQL Básico</a:t>
            </a:r>
            <a:endParaRPr lang="es-ES" dirty="0">
              <a:solidFill>
                <a:srgbClr val="960F68"/>
              </a:solidFill>
            </a:endParaRPr>
          </a:p>
        </p:txBody>
      </p:sp>
      <p:sp>
        <p:nvSpPr>
          <p:cNvPr id="7" name="6 Subtítulo"/>
          <p:cNvSpPr>
            <a:spLocks noGrp="1"/>
          </p:cNvSpPr>
          <p:nvPr>
            <p:ph type="subTitle" idx="1"/>
          </p:nvPr>
        </p:nvSpPr>
        <p:spPr>
          <a:xfrm>
            <a:off x="251520" y="5085184"/>
            <a:ext cx="6840760" cy="1152128"/>
          </a:xfrm>
        </p:spPr>
        <p:txBody>
          <a:bodyPr>
            <a:normAutofit lnSpcReduction="10000"/>
          </a:bodyPr>
          <a:lstStyle/>
          <a:p>
            <a:r>
              <a:rPr lang="es-ES" dirty="0"/>
              <a:t>Programa: </a:t>
            </a:r>
            <a:r>
              <a:rPr lang="es-ES" dirty="0" err="1" smtClean="0"/>
              <a:t>Database</a:t>
            </a:r>
            <a:r>
              <a:rPr lang="es-ES" dirty="0" smtClean="0"/>
              <a:t> Fundamental</a:t>
            </a:r>
            <a:endParaRPr lang="es-ES" dirty="0"/>
          </a:p>
          <a:p>
            <a:r>
              <a:rPr lang="es-ES" dirty="0"/>
              <a:t>Ámbito: L</a:t>
            </a:r>
            <a:r>
              <a:rPr lang="es-ES" dirty="0" smtClean="0"/>
              <a:t>enguaje SQL</a:t>
            </a:r>
            <a:endParaRPr lang="es-ES" dirty="0"/>
          </a:p>
          <a:p>
            <a:endParaRPr lang="es-ES" dirty="0"/>
          </a:p>
          <a:p>
            <a:r>
              <a:rPr lang="es-ES" dirty="0" err="1"/>
              <a:t>Keywords</a:t>
            </a:r>
            <a:r>
              <a:rPr lang="es-ES" dirty="0" smtClean="0"/>
              <a:t>: SQL, </a:t>
            </a:r>
            <a:r>
              <a:rPr lang="es-ES" dirty="0" err="1" smtClean="0"/>
              <a:t>Database</a:t>
            </a:r>
            <a:r>
              <a:rPr lang="es-ES" dirty="0" smtClean="0"/>
              <a:t>, DDL, DML, DCL</a:t>
            </a:r>
          </a:p>
        </p:txBody>
      </p:sp>
    </p:spTree>
    <p:extLst>
      <p:ext uri="{BB962C8B-B14F-4D97-AF65-F5344CB8AC3E}">
        <p14:creationId xmlns:p14="http://schemas.microsoft.com/office/powerpoint/2010/main" val="110964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064897" cy="4176464"/>
          </a:xfrm>
        </p:spPr>
        <p:txBody>
          <a:bodyPr>
            <a:noAutofit/>
          </a:bodyPr>
          <a:lstStyle/>
          <a:p>
            <a:r>
              <a:rPr lang="es-ES" sz="1800" dirty="0" smtClean="0"/>
              <a:t>Con respecto a otras formas de almacenar información, las bases de datos tienen algunas ventajas:</a:t>
            </a:r>
          </a:p>
          <a:p>
            <a:pPr marL="285750" indent="-285750">
              <a:buFont typeface="Arial" pitchFamily="34" charset="0"/>
              <a:buChar char="•"/>
            </a:pPr>
            <a:r>
              <a:rPr lang="es-ES" sz="1800" dirty="0" smtClean="0"/>
              <a:t>Almacenamiento </a:t>
            </a:r>
            <a:r>
              <a:rPr lang="es-ES" sz="1800" dirty="0" smtClean="0">
                <a:solidFill>
                  <a:srgbClr val="960F68"/>
                </a:solidFill>
              </a:rPr>
              <a:t>persistente</a:t>
            </a:r>
            <a:r>
              <a:rPr lang="es-ES" sz="1800" dirty="0" smtClean="0"/>
              <a:t>.</a:t>
            </a:r>
          </a:p>
          <a:p>
            <a:pPr marL="285750" indent="-285750">
              <a:buFont typeface="Arial" pitchFamily="34" charset="0"/>
              <a:buChar char="•"/>
            </a:pPr>
            <a:r>
              <a:rPr lang="es-ES" sz="1800" dirty="0" smtClean="0"/>
              <a:t>Permite </a:t>
            </a:r>
            <a:r>
              <a:rPr lang="es-ES" sz="1800" dirty="0" smtClean="0">
                <a:solidFill>
                  <a:srgbClr val="960F68"/>
                </a:solidFill>
              </a:rPr>
              <a:t>lectura</a:t>
            </a:r>
            <a:r>
              <a:rPr lang="es-ES" sz="1800" dirty="0" smtClean="0"/>
              <a:t> y </a:t>
            </a:r>
            <a:r>
              <a:rPr lang="es-ES" sz="1800" dirty="0" smtClean="0">
                <a:solidFill>
                  <a:srgbClr val="960F68"/>
                </a:solidFill>
              </a:rPr>
              <a:t>escritura</a:t>
            </a:r>
            <a:r>
              <a:rPr lang="es-ES" sz="1800" dirty="0" smtClean="0"/>
              <a:t> de datos.</a:t>
            </a:r>
          </a:p>
          <a:p>
            <a:pPr marL="285750" indent="-285750">
              <a:buFont typeface="Arial" pitchFamily="34" charset="0"/>
              <a:buChar char="•"/>
            </a:pPr>
            <a:r>
              <a:rPr lang="es-ES" sz="1800" dirty="0" smtClean="0"/>
              <a:t>Múltiples </a:t>
            </a:r>
            <a:r>
              <a:rPr lang="es-ES" sz="1800" dirty="0" smtClean="0">
                <a:solidFill>
                  <a:srgbClr val="960F68"/>
                </a:solidFill>
              </a:rPr>
              <a:t>conexiones</a:t>
            </a:r>
            <a:r>
              <a:rPr lang="es-ES" sz="1800" dirty="0" smtClean="0"/>
              <a:t>.</a:t>
            </a:r>
          </a:p>
          <a:p>
            <a:pPr marL="285750" indent="-285750">
              <a:buFont typeface="Arial" pitchFamily="34" charset="0"/>
              <a:buChar char="•"/>
            </a:pPr>
            <a:r>
              <a:rPr lang="es-ES" sz="1800" dirty="0" smtClean="0"/>
              <a:t>Control de </a:t>
            </a:r>
            <a:r>
              <a:rPr lang="es-ES" sz="1800" dirty="0" smtClean="0">
                <a:solidFill>
                  <a:srgbClr val="960F68"/>
                </a:solidFill>
              </a:rPr>
              <a:t>transacciones</a:t>
            </a:r>
            <a:r>
              <a:rPr lang="es-ES" sz="1800" dirty="0" smtClean="0"/>
              <a:t> y </a:t>
            </a:r>
            <a:r>
              <a:rPr lang="es-ES" sz="1800" dirty="0" smtClean="0">
                <a:solidFill>
                  <a:srgbClr val="960F68"/>
                </a:solidFill>
              </a:rPr>
              <a:t>concurrencia</a:t>
            </a:r>
            <a:r>
              <a:rPr lang="es-ES" sz="1800" dirty="0" smtClean="0"/>
              <a:t>.</a:t>
            </a:r>
          </a:p>
          <a:p>
            <a:pPr marL="285750" indent="-285750">
              <a:buFont typeface="Arial" pitchFamily="34" charset="0"/>
              <a:buChar char="•"/>
            </a:pPr>
            <a:r>
              <a:rPr lang="es-ES" sz="1800" dirty="0"/>
              <a:t>M</a:t>
            </a:r>
            <a:r>
              <a:rPr lang="es-ES" sz="1800" dirty="0" smtClean="0"/>
              <a:t>aneja </a:t>
            </a:r>
            <a:r>
              <a:rPr lang="es-ES" sz="1800" dirty="0" smtClean="0">
                <a:solidFill>
                  <a:srgbClr val="960F68"/>
                </a:solidFill>
              </a:rPr>
              <a:t>tipos</a:t>
            </a:r>
            <a:r>
              <a:rPr lang="es-ES" sz="1800" dirty="0" smtClean="0"/>
              <a:t> de dato.</a:t>
            </a:r>
          </a:p>
        </p:txBody>
      </p:sp>
      <p:sp>
        <p:nvSpPr>
          <p:cNvPr id="2" name="1 Título"/>
          <p:cNvSpPr>
            <a:spLocks noGrp="1"/>
          </p:cNvSpPr>
          <p:nvPr>
            <p:ph type="title"/>
          </p:nvPr>
        </p:nvSpPr>
        <p:spPr/>
        <p:txBody>
          <a:bodyPr>
            <a:normAutofit/>
          </a:bodyPr>
          <a:lstStyle/>
          <a:p>
            <a:r>
              <a:rPr lang="es-ES" dirty="0"/>
              <a:t>conceptos básicos</a:t>
            </a:r>
          </a:p>
        </p:txBody>
      </p:sp>
      <p:sp>
        <p:nvSpPr>
          <p:cNvPr id="3" name="2 Marcador de texto"/>
          <p:cNvSpPr>
            <a:spLocks noGrp="1"/>
          </p:cNvSpPr>
          <p:nvPr>
            <p:ph type="body" idx="1"/>
          </p:nvPr>
        </p:nvSpPr>
        <p:spPr/>
        <p:txBody>
          <a:bodyPr/>
          <a:lstStyle/>
          <a:p>
            <a:r>
              <a:rPr lang="es-ES" sz="2000" dirty="0" smtClean="0"/>
              <a:t>¿por qué una base de datos?</a:t>
            </a:r>
            <a:endParaRPr lang="es-ES" sz="2000" dirty="0"/>
          </a:p>
        </p:txBody>
      </p:sp>
    </p:spTree>
    <p:extLst>
      <p:ext uri="{BB962C8B-B14F-4D97-AF65-F5344CB8AC3E}">
        <p14:creationId xmlns:p14="http://schemas.microsoft.com/office/powerpoint/2010/main" val="1514126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err="1" smtClean="0">
                <a:solidFill>
                  <a:srgbClr val="960F68"/>
                </a:solidFill>
              </a:rPr>
              <a:t>schema</a:t>
            </a:r>
            <a:endParaRPr lang="es-ES" b="1" dirty="0">
              <a:solidFill>
                <a:srgbClr val="960F68"/>
              </a:solidFill>
            </a:endParaRPr>
          </a:p>
          <a:p>
            <a:pPr lvl="0">
              <a:buClr>
                <a:srgbClr val="737373"/>
              </a:buClr>
              <a:buFont typeface="+mj-lt"/>
              <a:buAutoNum type="arabicPeriod" startAt="7"/>
            </a:pPr>
            <a:r>
              <a:rPr lang="es-ES" dirty="0">
                <a:solidFill>
                  <a:schemeClr val="bg2"/>
                </a:solidFill>
              </a:rPr>
              <a:t>otras operaciones sobre datos</a:t>
            </a:r>
          </a:p>
          <a:p>
            <a:pPr lvl="0">
              <a:buClr>
                <a:srgbClr val="737373"/>
              </a:buClr>
              <a:buFont typeface="+mj-lt"/>
              <a:buAutoNum type="arabicPeriod" startAt="7"/>
            </a:pPr>
            <a:r>
              <a:rPr lang="es-ES" dirty="0">
                <a:solidFill>
                  <a:schemeClr val="bg2"/>
                </a:solidFill>
              </a:rPr>
              <a:t>convenciones de nomenclatura</a:t>
            </a:r>
          </a:p>
          <a:p>
            <a:pPr lvl="0">
              <a:buClr>
                <a:srgbClr val="737373"/>
              </a:buClr>
              <a:buFont typeface="+mj-lt"/>
              <a:buAutoNum type="arabicPeriod" startAt="7"/>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7"/>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6</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manejo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369058682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Hasta el momento, se ha utilizado sólo una agrupación de tablas y elementos asociados (vistas, índices, </a:t>
            </a:r>
            <a:r>
              <a:rPr lang="es-ES" sz="1800" dirty="0" err="1" smtClean="0"/>
              <a:t>constraints</a:t>
            </a:r>
            <a:r>
              <a:rPr lang="es-ES" sz="1800" dirty="0" smtClean="0"/>
              <a:t>, ...). Una base de datos normalmente contiene varias agrupaciones, separadas por distintos criterios, como:</a:t>
            </a:r>
          </a:p>
          <a:p>
            <a:pPr marL="285750" indent="-285750">
              <a:buFont typeface="Arial" pitchFamily="34" charset="0"/>
              <a:buChar char="•"/>
            </a:pPr>
            <a:r>
              <a:rPr lang="es-ES" sz="1800" dirty="0" smtClean="0"/>
              <a:t>Módulos funcionales</a:t>
            </a:r>
          </a:p>
          <a:p>
            <a:pPr marL="285750" indent="-285750">
              <a:buFont typeface="Arial" pitchFamily="34" charset="0"/>
              <a:buChar char="•"/>
            </a:pPr>
            <a:r>
              <a:rPr lang="es-ES" sz="1800" dirty="0" smtClean="0"/>
              <a:t>Aplicaciones</a:t>
            </a:r>
          </a:p>
          <a:p>
            <a:pPr marL="285750" indent="-285750">
              <a:buFont typeface="Arial" pitchFamily="34" charset="0"/>
              <a:buChar char="•"/>
            </a:pPr>
            <a:r>
              <a:rPr lang="es-ES" sz="1800" dirty="0" smtClean="0"/>
              <a:t>Permisos y roles</a:t>
            </a:r>
          </a:p>
          <a:p>
            <a:endParaRPr lang="es-ES" sz="1800" dirty="0" smtClean="0"/>
          </a:p>
          <a:p>
            <a:r>
              <a:rPr lang="es-ES" sz="1800" dirty="0" smtClean="0"/>
              <a:t>Estas agrupaciones se llaman normalmente </a:t>
            </a:r>
            <a:r>
              <a:rPr lang="es-ES" sz="1800" b="1" dirty="0" smtClean="0">
                <a:solidFill>
                  <a:srgbClr val="960F68"/>
                </a:solidFill>
              </a:rPr>
              <a:t>esquemas</a:t>
            </a:r>
            <a:r>
              <a:rPr lang="es-ES" sz="1800" dirty="0" smtClean="0"/>
              <a:t> (</a:t>
            </a:r>
            <a:r>
              <a:rPr lang="es-ES" sz="1800" dirty="0" err="1" smtClean="0">
                <a:solidFill>
                  <a:srgbClr val="960F68"/>
                </a:solidFill>
              </a:rPr>
              <a:t>schema</a:t>
            </a:r>
            <a:r>
              <a:rPr lang="es-ES" sz="1800" dirty="0" smtClean="0"/>
              <a:t>), aunque el nombre exacto varía según el DBMS. En este caso, el </a:t>
            </a:r>
            <a:r>
              <a:rPr lang="es-ES" sz="1800" dirty="0" err="1" smtClean="0"/>
              <a:t>schema</a:t>
            </a:r>
            <a:r>
              <a:rPr lang="es-ES" sz="1800" dirty="0" smtClean="0"/>
              <a:t> es "</a:t>
            </a:r>
            <a:r>
              <a:rPr lang="es-ES" sz="1800" dirty="0" err="1" smtClean="0"/>
              <a:t>db_empl</a:t>
            </a:r>
            <a:r>
              <a:rPr lang="es-ES" sz="1800" dirty="0" smtClean="0"/>
              <a:t>".</a:t>
            </a:r>
          </a:p>
          <a:p>
            <a:r>
              <a:rPr lang="es-ES" sz="1800" dirty="0" smtClean="0"/>
              <a:t>Así, por ejemplo, dentro de una base de datos se pueden almacenar distintos modelos de datos, en distintos esquemas con sus respectivos usuarios y permisos, y todos conviven. Dependiendo de los permisos, incluso se pueden llamar unos a otros, utilizando el nombres del esquema junto al elemento.</a:t>
            </a:r>
            <a:endParaRPr lang="es-ES" sz="1800" dirty="0"/>
          </a:p>
        </p:txBody>
      </p:sp>
      <p:sp>
        <p:nvSpPr>
          <p:cNvPr id="2" name="1 Título"/>
          <p:cNvSpPr>
            <a:spLocks noGrp="1"/>
          </p:cNvSpPr>
          <p:nvPr>
            <p:ph type="title"/>
          </p:nvPr>
        </p:nvSpPr>
        <p:spPr/>
        <p:txBody>
          <a:bodyPr>
            <a:normAutofit/>
          </a:bodyPr>
          <a:lstStyle/>
          <a:p>
            <a:r>
              <a:rPr lang="es-ES" dirty="0" smtClean="0"/>
              <a:t>esquema</a:t>
            </a:r>
            <a:endParaRPr lang="es-ES" dirty="0"/>
          </a:p>
        </p:txBody>
      </p:sp>
      <p:sp>
        <p:nvSpPr>
          <p:cNvPr id="3" name="2 Marcador de texto"/>
          <p:cNvSpPr>
            <a:spLocks noGrp="1"/>
          </p:cNvSpPr>
          <p:nvPr>
            <p:ph type="body" idx="1"/>
          </p:nvPr>
        </p:nvSpPr>
        <p:spPr/>
        <p:txBody>
          <a:bodyPr/>
          <a:lstStyle/>
          <a:p>
            <a:r>
              <a:rPr lang="es-ES" sz="2000" dirty="0" smtClean="0"/>
              <a:t>definición</a:t>
            </a:r>
            <a:endParaRPr lang="es-ES" sz="2000" dirty="0"/>
          </a:p>
        </p:txBody>
      </p:sp>
    </p:spTree>
    <p:extLst>
      <p:ext uri="{BB962C8B-B14F-4D97-AF65-F5344CB8AC3E}">
        <p14:creationId xmlns:p14="http://schemas.microsoft.com/office/powerpoint/2010/main" val="327657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0">
              <a:buClr>
                <a:srgbClr val="737373"/>
              </a:buClr>
              <a:buFont typeface="+mj-lt"/>
              <a:buAutoNum type="arabicPeriod" startAt="8"/>
            </a:pPr>
            <a:r>
              <a:rPr lang="es-ES" dirty="0" smtClean="0">
                <a:solidFill>
                  <a:schemeClr val="bg2"/>
                </a:solidFill>
              </a:rPr>
              <a:t>convenciones </a:t>
            </a:r>
            <a:r>
              <a:rPr lang="es-ES" dirty="0">
                <a:solidFill>
                  <a:schemeClr val="bg2"/>
                </a:solidFill>
              </a:rPr>
              <a:t>de nomenclatura</a:t>
            </a:r>
          </a:p>
          <a:p>
            <a:pPr lvl="0">
              <a:buClr>
                <a:srgbClr val="737373"/>
              </a:buClr>
              <a:buFont typeface="+mj-lt"/>
              <a:buAutoNum type="arabicPeriod" startAt="8"/>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8"/>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7</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otras operaciones sobre datos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1861723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Los tipos soportados por las bases de datos varían levemente de nombre. Entre los más comunes están:</a:t>
            </a:r>
          </a:p>
          <a:p>
            <a:pPr marL="285750" indent="-285750">
              <a:buFont typeface="Arial" pitchFamily="34" charset="0"/>
              <a:buChar char="•"/>
            </a:pPr>
            <a:r>
              <a:rPr lang="es-ES" sz="1800" dirty="0" smtClean="0">
                <a:solidFill>
                  <a:srgbClr val="960F68"/>
                </a:solidFill>
              </a:rPr>
              <a:t>VARCHAR(largo)</a:t>
            </a:r>
            <a:r>
              <a:rPr lang="es-ES" sz="1800" dirty="0" smtClean="0"/>
              <a:t>: campo de texto de largo variable. En Oracle, existe VARCHAR2. El largo es en bytes, y utiliza el juego de caracteres configurado.</a:t>
            </a:r>
          </a:p>
          <a:p>
            <a:pPr marL="285750" indent="-285750">
              <a:buFont typeface="Arial" pitchFamily="34" charset="0"/>
              <a:buChar char="•"/>
            </a:pPr>
            <a:r>
              <a:rPr lang="es-ES" sz="1800" dirty="0" smtClean="0">
                <a:solidFill>
                  <a:srgbClr val="960F68"/>
                </a:solidFill>
              </a:rPr>
              <a:t>CHAR(largo)</a:t>
            </a:r>
            <a:r>
              <a:rPr lang="es-ES" sz="1800" dirty="0" smtClean="0"/>
              <a:t>: campo de texto de largo fijo. El resto se rellena con espacios. Recomendable sólo para textos pequeños de largo fijo, principalmente </a:t>
            </a:r>
            <a:r>
              <a:rPr lang="es-ES" sz="1800" dirty="0" err="1" smtClean="0"/>
              <a:t>flags</a:t>
            </a:r>
            <a:r>
              <a:rPr lang="es-ES" sz="1800" dirty="0" smtClean="0"/>
              <a:t>.</a:t>
            </a:r>
          </a:p>
          <a:p>
            <a:pPr marL="285750" indent="-285750">
              <a:buFont typeface="Arial" pitchFamily="34" charset="0"/>
              <a:buChar char="•"/>
            </a:pPr>
            <a:r>
              <a:rPr lang="es-ES" sz="1800" dirty="0" smtClean="0">
                <a:solidFill>
                  <a:srgbClr val="960F68"/>
                </a:solidFill>
              </a:rPr>
              <a:t>Número(largo, precisión)</a:t>
            </a:r>
            <a:r>
              <a:rPr lang="es-ES" sz="1800" dirty="0" smtClean="0"/>
              <a:t>: campo numérico con un largo (incluye parte decimal) y precisión (número de decimales). Por ejemplo, el número 123,45 tiene largo 5 y precisión 2. El nombre varía según el DBMS, y puede ser NUMBER, NUMERIC o DECIMAL. Para los enteros existe INT, INTEGER,  BIGINT y TINYINT, entre otros.</a:t>
            </a:r>
          </a:p>
          <a:p>
            <a:pPr marL="285750" indent="-285750">
              <a:buFont typeface="Arial" pitchFamily="34" charset="0"/>
              <a:buChar char="•"/>
            </a:pPr>
            <a:r>
              <a:rPr lang="es-ES" sz="1800" dirty="0" smtClean="0">
                <a:solidFill>
                  <a:srgbClr val="960F68"/>
                </a:solidFill>
              </a:rPr>
              <a:t>Fecha</a:t>
            </a:r>
            <a:r>
              <a:rPr lang="es-ES" sz="1800" dirty="0" smtClean="0"/>
              <a:t>: campo que representa una fecha, y en algunos casos puede incluir hora. Puede llamarse DATE, DATETIME o TIMESTAMP.</a:t>
            </a:r>
            <a:endParaRPr lang="es-ES" sz="1800" dirty="0"/>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tipos de datos básicos</a:t>
            </a:r>
            <a:endParaRPr lang="es-ES" sz="2000" dirty="0"/>
          </a:p>
        </p:txBody>
      </p:sp>
    </p:spTree>
    <p:extLst>
      <p:ext uri="{BB962C8B-B14F-4D97-AF65-F5344CB8AC3E}">
        <p14:creationId xmlns:p14="http://schemas.microsoft.com/office/powerpoint/2010/main" val="646693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a:t>L</a:t>
            </a:r>
            <a:r>
              <a:rPr lang="es-ES" sz="1800" dirty="0" smtClean="0"/>
              <a:t>a mayoría de los DBMS soportan tipos de datos largos, conocidos como LOB (</a:t>
            </a:r>
            <a:r>
              <a:rPr lang="es-ES" sz="1800" dirty="0" err="1" smtClean="0"/>
              <a:t>large</a:t>
            </a:r>
            <a:r>
              <a:rPr lang="es-ES" sz="1800" dirty="0" smtClean="0"/>
              <a:t> </a:t>
            </a:r>
            <a:r>
              <a:rPr lang="es-ES" sz="1800" dirty="0" err="1" smtClean="0"/>
              <a:t>object</a:t>
            </a:r>
            <a:r>
              <a:rPr lang="es-ES" sz="1800" dirty="0" smtClean="0"/>
              <a:t>), para almacenar cantidades de información de un largo mayor que el máximo soportado por los campos. Existen:</a:t>
            </a:r>
          </a:p>
          <a:p>
            <a:pPr marL="285750" indent="-285750">
              <a:buFont typeface="Arial" pitchFamily="34" charset="0"/>
              <a:buChar char="•"/>
            </a:pPr>
            <a:r>
              <a:rPr lang="es-ES" sz="1800" dirty="0" smtClean="0">
                <a:solidFill>
                  <a:srgbClr val="960F68"/>
                </a:solidFill>
              </a:rPr>
              <a:t>Binarios</a:t>
            </a:r>
            <a:r>
              <a:rPr lang="es-ES" sz="1800" dirty="0" smtClean="0"/>
              <a:t>: almacena cadenas de bytes. Los nombres son:</a:t>
            </a:r>
          </a:p>
          <a:p>
            <a:pPr marL="1028700" lvl="1">
              <a:buFont typeface="Arial" pitchFamily="34" charset="0"/>
              <a:buChar char="•"/>
            </a:pPr>
            <a:r>
              <a:rPr lang="es-ES" sz="1800" dirty="0" smtClean="0">
                <a:solidFill>
                  <a:schemeClr val="bg2"/>
                </a:solidFill>
                <a:latin typeface="Arial" pitchFamily="34" charset="0"/>
                <a:cs typeface="Arial" pitchFamily="34" charset="0"/>
              </a:rPr>
              <a:t>BLOB, en Oracle y </a:t>
            </a:r>
            <a:r>
              <a:rPr lang="es-ES" sz="1800" dirty="0" err="1" smtClean="0">
                <a:solidFill>
                  <a:schemeClr val="bg2"/>
                </a:solidFill>
                <a:latin typeface="Arial" pitchFamily="34" charset="0"/>
                <a:cs typeface="Arial" pitchFamily="34" charset="0"/>
              </a:rPr>
              <a:t>MySQL</a:t>
            </a:r>
            <a:r>
              <a:rPr lang="es-ES" sz="1800" dirty="0" smtClean="0">
                <a:solidFill>
                  <a:schemeClr val="bg2"/>
                </a:solidFill>
                <a:latin typeface="Arial" pitchFamily="34" charset="0"/>
                <a:cs typeface="Arial" pitchFamily="34" charset="0"/>
              </a:rPr>
              <a:t>, el nombre más conocido.</a:t>
            </a:r>
          </a:p>
          <a:p>
            <a:pPr marL="1028700" lvl="1">
              <a:buFont typeface="Arial" pitchFamily="34" charset="0"/>
              <a:buChar char="•"/>
            </a:pPr>
            <a:r>
              <a:rPr lang="es-ES" sz="1800" dirty="0" smtClean="0">
                <a:solidFill>
                  <a:schemeClr val="bg2"/>
                </a:solidFill>
                <a:latin typeface="Arial" pitchFamily="34" charset="0"/>
                <a:cs typeface="Arial" pitchFamily="34" charset="0"/>
              </a:rPr>
              <a:t>VARBINARY(MAX), en SQL Server</a:t>
            </a:r>
            <a:endParaRPr lang="es-ES" sz="1800" dirty="0">
              <a:solidFill>
                <a:schemeClr val="bg2"/>
              </a:solidFill>
              <a:latin typeface="Arial" pitchFamily="34" charset="0"/>
              <a:cs typeface="Arial" pitchFamily="34" charset="0"/>
            </a:endParaRPr>
          </a:p>
          <a:p>
            <a:pPr marL="285750" indent="-285750">
              <a:buFont typeface="Arial" pitchFamily="34" charset="0"/>
              <a:buChar char="•"/>
            </a:pPr>
            <a:r>
              <a:rPr lang="es-ES" sz="1800" dirty="0" smtClean="0">
                <a:solidFill>
                  <a:srgbClr val="960F68"/>
                </a:solidFill>
              </a:rPr>
              <a:t>Texto</a:t>
            </a:r>
            <a:r>
              <a:rPr lang="es-ES" sz="1800" dirty="0" smtClean="0"/>
              <a:t>: almacena cadenas de caracteres. Los nombres son:</a:t>
            </a:r>
          </a:p>
          <a:p>
            <a:pPr marL="1028700" lvl="1">
              <a:buFont typeface="Arial" pitchFamily="34" charset="0"/>
              <a:buChar char="•"/>
            </a:pPr>
            <a:r>
              <a:rPr lang="es-ES" sz="1800" dirty="0" smtClean="0">
                <a:solidFill>
                  <a:schemeClr val="bg2"/>
                </a:solidFill>
                <a:latin typeface="Arial" pitchFamily="34" charset="0"/>
                <a:cs typeface="Arial" pitchFamily="34" charset="0"/>
              </a:rPr>
              <a:t>CLOB, en Oracle.</a:t>
            </a:r>
          </a:p>
          <a:p>
            <a:pPr marL="1028700" lvl="1">
              <a:buFont typeface="Arial" pitchFamily="34" charset="0"/>
              <a:buChar char="•"/>
            </a:pPr>
            <a:r>
              <a:rPr lang="es-ES" sz="1800" dirty="0" smtClean="0">
                <a:solidFill>
                  <a:schemeClr val="bg2"/>
                </a:solidFill>
                <a:latin typeface="Arial" pitchFamily="34" charset="0"/>
                <a:cs typeface="Arial" pitchFamily="34" charset="0"/>
              </a:rPr>
              <a:t>TEXT, en </a:t>
            </a:r>
            <a:r>
              <a:rPr lang="es-ES" sz="1800" dirty="0" err="1" smtClean="0">
                <a:solidFill>
                  <a:schemeClr val="bg2"/>
                </a:solidFill>
                <a:latin typeface="Arial" pitchFamily="34" charset="0"/>
                <a:cs typeface="Arial" pitchFamily="34" charset="0"/>
              </a:rPr>
              <a:t>MySQL</a:t>
            </a:r>
            <a:r>
              <a:rPr lang="es-ES" sz="1800" dirty="0" smtClean="0">
                <a:solidFill>
                  <a:schemeClr val="bg2"/>
                </a:solidFill>
                <a:latin typeface="Arial" pitchFamily="34" charset="0"/>
                <a:cs typeface="Arial" pitchFamily="34" charset="0"/>
              </a:rPr>
              <a:t>.</a:t>
            </a:r>
          </a:p>
          <a:p>
            <a:pPr marL="1028700" lvl="1">
              <a:buFont typeface="Arial" pitchFamily="34" charset="0"/>
              <a:buChar char="•"/>
            </a:pPr>
            <a:r>
              <a:rPr lang="es-ES" sz="1800" dirty="0" smtClean="0">
                <a:solidFill>
                  <a:schemeClr val="bg2"/>
                </a:solidFill>
                <a:latin typeface="Arial" pitchFamily="34" charset="0"/>
                <a:cs typeface="Arial" pitchFamily="34" charset="0"/>
              </a:rPr>
              <a:t>VARCHAR(MAX), en SQL Server.</a:t>
            </a:r>
          </a:p>
          <a:p>
            <a:pPr lvl="0"/>
            <a:endParaRPr lang="es-ES" sz="1800" dirty="0" smtClean="0">
              <a:solidFill>
                <a:srgbClr val="737373"/>
              </a:solidFill>
            </a:endParaRPr>
          </a:p>
          <a:p>
            <a:pPr lvl="0"/>
            <a:r>
              <a:rPr lang="es-ES" sz="1800" dirty="0" smtClean="0">
                <a:solidFill>
                  <a:srgbClr val="737373"/>
                </a:solidFill>
              </a:rPr>
              <a:t>El manejo de este tipo de objetos desde SQL es complejo, especialmente los binarios. Desde las tecnologías de base de datos se puede simplificar, lo que se ve en los cursos de persistencia.</a:t>
            </a:r>
            <a:endParaRPr lang="es-ES" sz="1800" dirty="0">
              <a:solidFill>
                <a:srgbClr val="737373"/>
              </a:solidFill>
            </a:endParaRPr>
          </a:p>
          <a:p>
            <a:pPr marL="1028700" lvl="1">
              <a:buFont typeface="Arial" pitchFamily="34" charset="0"/>
              <a:buChar char="•"/>
            </a:pPr>
            <a:endParaRPr lang="es-ES" sz="1800" dirty="0">
              <a:solidFill>
                <a:schemeClr val="bg2"/>
              </a:solidFill>
              <a:latin typeface="Arial" pitchFamily="34" charset="0"/>
              <a:cs typeface="Arial" pitchFamily="34" charset="0"/>
            </a:endParaRP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tipos de dato largos</a:t>
            </a:r>
            <a:endParaRPr lang="es-ES" sz="2000" dirty="0"/>
          </a:p>
        </p:txBody>
      </p:sp>
    </p:spTree>
    <p:extLst>
      <p:ext uri="{BB962C8B-B14F-4D97-AF65-F5344CB8AC3E}">
        <p14:creationId xmlns:p14="http://schemas.microsoft.com/office/powerpoint/2010/main" val="514001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realizar una </a:t>
            </a:r>
            <a:r>
              <a:rPr lang="es-ES" sz="1800" dirty="0" smtClean="0">
                <a:solidFill>
                  <a:srgbClr val="960F68"/>
                </a:solidFill>
              </a:rPr>
              <a:t>concatenación</a:t>
            </a:r>
            <a:r>
              <a:rPr lang="es-ES" sz="1800" dirty="0" smtClean="0"/>
              <a:t> de campos en una consulta, la nomenclatura cambia según el DBMS utilizado:</a:t>
            </a:r>
          </a:p>
          <a:p>
            <a:pPr marL="285750" indent="-285750">
              <a:buFont typeface="Arial" pitchFamily="34" charset="0"/>
              <a:buChar char="•"/>
            </a:pPr>
            <a:r>
              <a:rPr lang="es-ES" sz="1800" dirty="0" smtClean="0"/>
              <a:t>En Oracle, se coloca entre los campos la expresión ||, y también existe la función CONCAT. </a:t>
            </a:r>
          </a:p>
          <a:p>
            <a:pPr marL="285750" indent="-285750">
              <a:buFont typeface="Arial" pitchFamily="34" charset="0"/>
              <a:buChar char="•"/>
            </a:pPr>
            <a:r>
              <a:rPr lang="es-ES" sz="1800" dirty="0" smtClean="0"/>
              <a:t>En </a:t>
            </a:r>
            <a:r>
              <a:rPr lang="es-ES" sz="1800" dirty="0" err="1" smtClean="0"/>
              <a:t>MySQL</a:t>
            </a:r>
            <a:r>
              <a:rPr lang="es-ES" sz="1800" dirty="0" smtClean="0"/>
              <a:t>, se utiliza CONCAT.</a:t>
            </a:r>
          </a:p>
          <a:p>
            <a:pPr marL="285750" indent="-285750">
              <a:buFont typeface="Arial" pitchFamily="34" charset="0"/>
              <a:buChar char="•"/>
            </a:pPr>
            <a:r>
              <a:rPr lang="es-ES" sz="1800" dirty="0" smtClean="0"/>
              <a:t>En SQL Server, se coloca entre los campos un +.</a:t>
            </a:r>
          </a:p>
          <a:p>
            <a:r>
              <a:rPr lang="es-ES" sz="1800" dirty="0" smtClean="0"/>
              <a:t>Por ejemplo, para obtener el nombre y apellido de los empleados, en un solo campo con el alias 'FULL_NAME', junto a la PK, en </a:t>
            </a:r>
            <a:r>
              <a:rPr lang="es-ES" sz="1800" dirty="0" err="1" smtClean="0"/>
              <a:t>MySQL</a:t>
            </a:r>
            <a:r>
              <a:rPr lang="es-ES" sz="1800" dirty="0" smtClean="0"/>
              <a:t> es:</a:t>
            </a:r>
          </a:p>
          <a:p>
            <a:endParaRPr lang="es-ES" sz="1800" dirty="0" smtClean="0"/>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casos especiales de selección</a:t>
            </a:r>
            <a:endParaRPr lang="es-ES" sz="2000" dirty="0"/>
          </a:p>
        </p:txBody>
      </p:sp>
      <p:sp>
        <p:nvSpPr>
          <p:cNvPr id="5" name="4 Rectángulo"/>
          <p:cNvSpPr/>
          <p:nvPr/>
        </p:nvSpPr>
        <p:spPr>
          <a:xfrm>
            <a:off x="456114" y="4797152"/>
            <a:ext cx="8352928" cy="584775"/>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smtClean="0">
                <a:solidFill>
                  <a:srgbClr val="000000"/>
                </a:solidFill>
                <a:latin typeface="Courier New"/>
              </a:rPr>
              <a:t>EMPL_ID, CONCAT(EMPL_FORNAME</a:t>
            </a:r>
            <a:r>
              <a:rPr lang="es-ES" sz="1600" b="1" dirty="0">
                <a:solidFill>
                  <a:srgbClr val="000000"/>
                </a:solidFill>
                <a:latin typeface="Courier New"/>
              </a:rPr>
              <a:t>, </a:t>
            </a:r>
            <a:r>
              <a:rPr lang="es-ES" sz="1600" b="1" dirty="0">
                <a:solidFill>
                  <a:srgbClr val="0000FF"/>
                </a:solidFill>
                <a:latin typeface="Courier New"/>
              </a:rPr>
              <a:t>' '</a:t>
            </a:r>
            <a:r>
              <a:rPr lang="es-ES" sz="1600" b="1" dirty="0">
                <a:solidFill>
                  <a:srgbClr val="000000"/>
                </a:solidFill>
                <a:latin typeface="Courier New"/>
              </a:rPr>
              <a:t>, EMPL_SURNAME) FULL_NAME</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a:t>
            </a:r>
            <a:endParaRPr lang="es-ES" sz="1600" dirty="0"/>
          </a:p>
        </p:txBody>
      </p:sp>
      <p:sp>
        <p:nvSpPr>
          <p:cNvPr id="7" name="6 Esquina doblada"/>
          <p:cNvSpPr/>
          <p:nvPr/>
        </p:nvSpPr>
        <p:spPr>
          <a:xfrm>
            <a:off x="6732240" y="5479749"/>
            <a:ext cx="1440160" cy="325515"/>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Alias del campo</a:t>
            </a:r>
            <a:endParaRPr lang="es-ES" sz="1600" dirty="0">
              <a:solidFill>
                <a:srgbClr val="321935"/>
              </a:solidFill>
              <a:latin typeface="Arial Narrow" pitchFamily="34" charset="0"/>
            </a:endParaRPr>
          </a:p>
        </p:txBody>
      </p:sp>
      <p:cxnSp>
        <p:nvCxnSpPr>
          <p:cNvPr id="8" name="7 Conector recto de flecha"/>
          <p:cNvCxnSpPr>
            <a:stCxn id="7" idx="0"/>
          </p:cNvCxnSpPr>
          <p:nvPr/>
        </p:nvCxnSpPr>
        <p:spPr>
          <a:xfrm flipV="1">
            <a:off x="7452320" y="5112167"/>
            <a:ext cx="216024" cy="36758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 name="10 Tabla"/>
          <p:cNvGraphicFramePr>
            <a:graphicFrameLocks noGrp="1"/>
          </p:cNvGraphicFramePr>
          <p:nvPr>
            <p:extLst>
              <p:ext uri="{D42A27DB-BD31-4B8C-83A1-F6EECF244321}">
                <p14:modId xmlns:p14="http://schemas.microsoft.com/office/powerpoint/2010/main" val="1745615354"/>
              </p:ext>
            </p:extLst>
          </p:nvPr>
        </p:nvGraphicFramePr>
        <p:xfrm>
          <a:off x="539552" y="5445224"/>
          <a:ext cx="2880320" cy="1257300"/>
        </p:xfrm>
        <a:graphic>
          <a:graphicData uri="http://schemas.openxmlformats.org/drawingml/2006/table">
            <a:tbl>
              <a:tblPr firstRow="1" bandRow="1">
                <a:tableStyleId>{F5AB1C69-6EDB-4FF4-983F-18BD219EF322}</a:tableStyleId>
              </a:tblPr>
              <a:tblGrid>
                <a:gridCol w="900100"/>
                <a:gridCol w="1980220"/>
              </a:tblGrid>
              <a:tr h="227372">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FULL_NAME</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rgbClr val="000000"/>
                          </a:solidFill>
                          <a:effectLst/>
                          <a:latin typeface="Calibri"/>
                        </a:rPr>
                        <a:t>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Juan Pérez</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rgbClr val="000000"/>
                          </a:solidFill>
                          <a:effectLst/>
                          <a:latin typeface="Calibri"/>
                        </a:rPr>
                        <a:t>2</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Luis González</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rgbClr val="000000"/>
                          </a:solidFill>
                          <a:effectLst/>
                          <a:latin typeface="Calibri"/>
                        </a:rPr>
                        <a:t>3</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Pedro García</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rgbClr val="000000"/>
                          </a:solidFill>
                          <a:effectLst/>
                          <a:latin typeface="Calibri"/>
                        </a:rPr>
                        <a:t>4</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Erick Johnson</a:t>
                      </a:r>
                      <a:endParaRPr lang="es-ES" sz="1600" b="0" i="0" u="none" strike="noStrike" dirty="0">
                        <a:solidFill>
                          <a:srgbClr val="000000"/>
                        </a:solidFill>
                        <a:effectLst/>
                        <a:latin typeface="Calibri"/>
                      </a:endParaRPr>
                    </a:p>
                  </a:txBody>
                  <a:tcPr marL="72000" marR="72000" marT="7620" marB="0" anchor="b"/>
                </a:tc>
              </a:tr>
            </a:tbl>
          </a:graphicData>
        </a:graphic>
      </p:graphicFrame>
    </p:spTree>
    <p:extLst>
      <p:ext uri="{BB962C8B-B14F-4D97-AF65-F5344CB8AC3E}">
        <p14:creationId xmlns:p14="http://schemas.microsoft.com/office/powerpoint/2010/main" val="127372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Cuando se necesita colocar comillas simples (o apóstrofes) en el contenido de un texto, se colocan dos seguidas. Por ejemplo, si se quiere agregar al empleado John </a:t>
            </a:r>
            <a:r>
              <a:rPr lang="es-ES" sz="1800" dirty="0" err="1" smtClean="0"/>
              <a:t>O'Donnel</a:t>
            </a:r>
            <a:r>
              <a:rPr lang="es-ES" sz="1800" dirty="0" smtClean="0"/>
              <a:t>, la sentencia es:</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casos especiales de selección</a:t>
            </a:r>
            <a:endParaRPr lang="es-ES" sz="2000" dirty="0"/>
          </a:p>
        </p:txBody>
      </p:sp>
      <p:sp>
        <p:nvSpPr>
          <p:cNvPr id="5" name="4 Rectángulo"/>
          <p:cNvSpPr/>
          <p:nvPr/>
        </p:nvSpPr>
        <p:spPr>
          <a:xfrm>
            <a:off x="467544" y="3284984"/>
            <a:ext cx="4608512" cy="2339102"/>
          </a:xfrm>
          <a:prstGeom prst="rect">
            <a:avLst/>
          </a:prstGeom>
        </p:spPr>
        <p:txBody>
          <a:bodyPr wrap="square">
            <a:spAutoFit/>
          </a:bodyPr>
          <a:lstStyle/>
          <a:p>
            <a:r>
              <a:rPr lang="es-ES" sz="1600" b="1" dirty="0">
                <a:solidFill>
                  <a:srgbClr val="7F0055"/>
                </a:solidFill>
                <a:latin typeface="Courier New"/>
              </a:rPr>
              <a:t>INSERT</a:t>
            </a:r>
            <a:r>
              <a:rPr lang="es-ES" sz="1600" b="1" dirty="0">
                <a:solidFill>
                  <a:srgbClr val="000000"/>
                </a:solidFill>
                <a:latin typeface="Courier New"/>
              </a:rPr>
              <a:t> </a:t>
            </a:r>
            <a:r>
              <a:rPr lang="es-ES" sz="1600" b="1" dirty="0">
                <a:solidFill>
                  <a:srgbClr val="7F0055"/>
                </a:solidFill>
                <a:latin typeface="Courier New"/>
              </a:rPr>
              <a:t>INTO</a:t>
            </a:r>
            <a:r>
              <a:rPr lang="es-ES" sz="1600" b="1" dirty="0">
                <a:solidFill>
                  <a:srgbClr val="000000"/>
                </a:solidFill>
                <a:latin typeface="Courier New"/>
              </a:rPr>
              <a:t> </a:t>
            </a:r>
            <a:r>
              <a:rPr lang="es-ES" sz="1600" b="1" dirty="0" smtClean="0">
                <a:solidFill>
                  <a:srgbClr val="000000"/>
                </a:solidFill>
                <a:latin typeface="Courier New"/>
              </a:rPr>
              <a:t>`T_EMPLOYEES`</a:t>
            </a:r>
            <a:endParaRPr lang="es-ES" sz="1600" b="1" dirty="0">
              <a:solidFill>
                <a:srgbClr val="000000"/>
              </a:solidFill>
              <a:latin typeface="Courier New"/>
            </a:endParaRPr>
          </a:p>
          <a:p>
            <a:r>
              <a:rPr lang="es-ES" sz="1600" dirty="0">
                <a:solidFill>
                  <a:srgbClr val="000000"/>
                </a:solidFill>
                <a:latin typeface="Courier New"/>
              </a:rPr>
              <a:t>(`OFFC_ID`, `KNLN_ID`,</a:t>
            </a:r>
          </a:p>
          <a:p>
            <a:r>
              <a:rPr lang="es-ES" sz="1600" dirty="0">
                <a:solidFill>
                  <a:srgbClr val="000000"/>
                </a:solidFill>
                <a:latin typeface="Courier New"/>
              </a:rPr>
              <a:t>`EMPL_FORNAME`, `EMPL_MIDDLE_NAME`, `EMPL_SURNAME`,</a:t>
            </a:r>
          </a:p>
          <a:p>
            <a:r>
              <a:rPr lang="es-ES" sz="1600" dirty="0">
                <a:solidFill>
                  <a:srgbClr val="000000"/>
                </a:solidFill>
                <a:latin typeface="Courier New"/>
              </a:rPr>
              <a:t>`EMPL_NUMBER`, `EMPL_HIRE_DATE`)</a:t>
            </a:r>
          </a:p>
          <a:p>
            <a:r>
              <a:rPr lang="es-ES" sz="1600" b="1" dirty="0">
                <a:solidFill>
                  <a:srgbClr val="7F0055"/>
                </a:solidFill>
                <a:latin typeface="Courier New"/>
              </a:rPr>
              <a:t>VALUES</a:t>
            </a:r>
          </a:p>
          <a:p>
            <a:r>
              <a:rPr lang="es-ES" sz="1600" dirty="0">
                <a:solidFill>
                  <a:srgbClr val="000000"/>
                </a:solidFill>
                <a:latin typeface="Courier New"/>
              </a:rPr>
              <a:t>(10, 10,</a:t>
            </a:r>
          </a:p>
          <a:p>
            <a:r>
              <a:rPr lang="es-ES" sz="1600" dirty="0">
                <a:solidFill>
                  <a:srgbClr val="0000FF"/>
                </a:solidFill>
                <a:latin typeface="Courier New"/>
              </a:rPr>
              <a:t>'John'</a:t>
            </a:r>
            <a:r>
              <a:rPr lang="es-ES" sz="1600" dirty="0">
                <a:solidFill>
                  <a:srgbClr val="000000"/>
                </a:solidFill>
                <a:latin typeface="Courier New"/>
              </a:rPr>
              <a:t>, </a:t>
            </a:r>
            <a:r>
              <a:rPr lang="es-ES" sz="1600" b="1" dirty="0">
                <a:solidFill>
                  <a:srgbClr val="4000C8"/>
                </a:solidFill>
                <a:latin typeface="Courier New"/>
              </a:rPr>
              <a:t>NULL</a:t>
            </a:r>
            <a:r>
              <a:rPr lang="es-ES" sz="1600" b="1" dirty="0">
                <a:solidFill>
                  <a:srgbClr val="000000"/>
                </a:solidFill>
                <a:latin typeface="Courier New"/>
              </a:rPr>
              <a:t>, </a:t>
            </a:r>
            <a:r>
              <a:rPr lang="es-ES" sz="1600" b="1" dirty="0">
                <a:solidFill>
                  <a:srgbClr val="0000FF"/>
                </a:solidFill>
                <a:latin typeface="Courier New"/>
              </a:rPr>
              <a:t>'O''</a:t>
            </a:r>
            <a:r>
              <a:rPr lang="es-ES" sz="1600" b="1" dirty="0" err="1">
                <a:solidFill>
                  <a:srgbClr val="0000FF"/>
                </a:solidFill>
                <a:latin typeface="Courier New"/>
              </a:rPr>
              <a:t>Donnel</a:t>
            </a:r>
            <a:r>
              <a:rPr lang="es-ES" sz="1600" b="1" dirty="0">
                <a:solidFill>
                  <a:srgbClr val="0000FF"/>
                </a:solidFill>
                <a:latin typeface="Courier New"/>
              </a:rPr>
              <a:t>'</a:t>
            </a:r>
            <a:r>
              <a:rPr lang="es-ES" sz="1600" b="1" dirty="0">
                <a:solidFill>
                  <a:srgbClr val="000000"/>
                </a:solidFill>
                <a:latin typeface="Courier New"/>
              </a:rPr>
              <a:t>,</a:t>
            </a:r>
          </a:p>
          <a:p>
            <a:r>
              <a:rPr lang="es-ES" sz="1600" dirty="0">
                <a:solidFill>
                  <a:srgbClr val="000000"/>
                </a:solidFill>
                <a:latin typeface="Courier New"/>
              </a:rPr>
              <a:t>210, </a:t>
            </a:r>
            <a:r>
              <a:rPr lang="es-ES" sz="1600" dirty="0">
                <a:solidFill>
                  <a:srgbClr val="0000FF"/>
                </a:solidFill>
                <a:latin typeface="Courier New"/>
              </a:rPr>
              <a:t>'2003-04-15'</a:t>
            </a:r>
            <a:r>
              <a:rPr lang="es-ES" sz="1600" dirty="0">
                <a:solidFill>
                  <a:srgbClr val="000000"/>
                </a:solidFill>
                <a:latin typeface="Courier New"/>
              </a:rPr>
              <a:t>);</a:t>
            </a:r>
            <a:endParaRPr lang="es-ES" sz="1600" dirty="0"/>
          </a:p>
        </p:txBody>
      </p:sp>
      <p:sp>
        <p:nvSpPr>
          <p:cNvPr id="7" name="6 Esquina doblada"/>
          <p:cNvSpPr/>
          <p:nvPr/>
        </p:nvSpPr>
        <p:spPr>
          <a:xfrm>
            <a:off x="5052040" y="4171944"/>
            <a:ext cx="2040240" cy="59480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Dos apóstrofes seguidos equivalen a uno </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a:off x="2754630" y="4469347"/>
            <a:ext cx="2297410" cy="559853"/>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064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Cuando se requiere contar el número de registros que cumplen una condición, y no obtenerlos, se utiliza la sentencia SELECT COUNT.</a:t>
            </a:r>
          </a:p>
          <a:p>
            <a:endParaRPr lang="es-ES" sz="1800" dirty="0"/>
          </a:p>
          <a:p>
            <a:r>
              <a:rPr lang="es-ES" sz="1800" dirty="0" smtClean="0"/>
              <a:t>Por ejemplo, para saber cuántas oficinas hay en España en la base de datos de prueba, se hace la consulta:</a:t>
            </a:r>
          </a:p>
          <a:p>
            <a:endParaRPr lang="es-ES" sz="1800" dirty="0"/>
          </a:p>
          <a:p>
            <a:endParaRPr lang="es-ES" sz="1800" dirty="0" smtClean="0"/>
          </a:p>
          <a:p>
            <a:endParaRPr lang="es-ES" sz="1800" dirty="0"/>
          </a:p>
          <a:p>
            <a:endParaRPr lang="es-ES" sz="1800" dirty="0" smtClean="0"/>
          </a:p>
          <a:p>
            <a:endParaRPr lang="es-ES" sz="1800" dirty="0"/>
          </a:p>
          <a:p>
            <a:endParaRPr lang="es-ES" sz="1800" dirty="0" smtClean="0"/>
          </a:p>
          <a:p>
            <a:r>
              <a:rPr lang="es-ES" sz="1800" dirty="0" smtClean="0"/>
              <a:t>Con esto se evita la mala práctica de obtener los registros para posteriormente sólo contarlos.</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conteo</a:t>
            </a:r>
            <a:endParaRPr lang="es-ES" sz="2000" dirty="0"/>
          </a:p>
        </p:txBody>
      </p:sp>
      <p:sp>
        <p:nvSpPr>
          <p:cNvPr id="5" name="4 Rectángulo"/>
          <p:cNvSpPr/>
          <p:nvPr/>
        </p:nvSpPr>
        <p:spPr>
          <a:xfrm>
            <a:off x="395536" y="3935378"/>
            <a:ext cx="4572000" cy="861774"/>
          </a:xfrm>
          <a:prstGeom prst="rect">
            <a:avLst/>
          </a:prstGeom>
        </p:spPr>
        <p:txBody>
          <a:bodyPr>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a:solidFill>
                  <a:srgbClr val="000080"/>
                </a:solidFill>
                <a:latin typeface="Courier New"/>
              </a:rPr>
              <a:t>COUNT</a:t>
            </a:r>
            <a:r>
              <a:rPr lang="es-ES" sz="1600" b="1" dirty="0">
                <a:solidFill>
                  <a:srgbClr val="000000"/>
                </a:solidFill>
                <a:latin typeface="Courier New"/>
              </a:rPr>
              <a:t>(*)</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OFFC_COUNTRY = </a:t>
            </a:r>
            <a:r>
              <a:rPr lang="es-ES" sz="1600" b="1" dirty="0">
                <a:solidFill>
                  <a:srgbClr val="0000FF"/>
                </a:solidFill>
                <a:latin typeface="Courier New"/>
              </a:rPr>
              <a:t>'España'</a:t>
            </a:r>
            <a:endParaRPr lang="es-ES" sz="1600" dirty="0"/>
          </a:p>
        </p:txBody>
      </p:sp>
      <p:graphicFrame>
        <p:nvGraphicFramePr>
          <p:cNvPr id="7" name="6 Tabla"/>
          <p:cNvGraphicFramePr>
            <a:graphicFrameLocks noGrp="1"/>
          </p:cNvGraphicFramePr>
          <p:nvPr>
            <p:extLst>
              <p:ext uri="{D42A27DB-BD31-4B8C-83A1-F6EECF244321}">
                <p14:modId xmlns:p14="http://schemas.microsoft.com/office/powerpoint/2010/main" val="3846873476"/>
              </p:ext>
            </p:extLst>
          </p:nvPr>
        </p:nvGraphicFramePr>
        <p:xfrm>
          <a:off x="467544" y="4941168"/>
          <a:ext cx="1224136" cy="502920"/>
        </p:xfrm>
        <a:graphic>
          <a:graphicData uri="http://schemas.openxmlformats.org/drawingml/2006/table">
            <a:tbl>
              <a:tblPr firstRow="1" bandRow="1">
                <a:tableStyleId>{F5AB1C69-6EDB-4FF4-983F-18BD219EF322}</a:tableStyleId>
              </a:tblPr>
              <a:tblGrid>
                <a:gridCol w="1224136"/>
              </a:tblGrid>
              <a:tr h="227372">
                <a:tc>
                  <a:txBody>
                    <a:bodyPr/>
                    <a:lstStyle/>
                    <a:p>
                      <a:pPr algn="l" fontAlgn="b"/>
                      <a:r>
                        <a:rPr lang="es-ES" sz="1600" u="none" strike="noStrike" dirty="0" smtClean="0">
                          <a:effectLst/>
                        </a:rPr>
                        <a:t>COUNT(*)</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rgbClr val="000000"/>
                          </a:solidFill>
                          <a:effectLst/>
                          <a:latin typeface="Calibri"/>
                        </a:rPr>
                        <a:t>3</a:t>
                      </a:r>
                      <a:endParaRPr lang="es-ES" sz="1600" b="0" i="0" u="none" strike="noStrike" dirty="0">
                        <a:solidFill>
                          <a:srgbClr val="000000"/>
                        </a:solidFill>
                        <a:effectLst/>
                        <a:latin typeface="Calibri"/>
                      </a:endParaRPr>
                    </a:p>
                  </a:txBody>
                  <a:tcPr marL="72000" marR="72000" marT="7620" marB="0" anchor="b"/>
                </a:tc>
              </a:tr>
            </a:tbl>
          </a:graphicData>
        </a:graphic>
      </p:graphicFrame>
    </p:spTree>
    <p:extLst>
      <p:ext uri="{BB962C8B-B14F-4D97-AF65-F5344CB8AC3E}">
        <p14:creationId xmlns:p14="http://schemas.microsoft.com/office/powerpoint/2010/main" val="238849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En el caso que existan registros iguales, es decir, que todos los campos resultantes de la consulta son los mismos, se pueden excluir los repetidos colocando DISTINCT después de SELECT.</a:t>
            </a:r>
          </a:p>
          <a:p>
            <a:r>
              <a:rPr lang="es-ES" sz="1800" dirty="0" smtClean="0"/>
              <a:t>Por ejemplo, si se quieren saber los países y ciudades a las que pertenecen las oficinas de los empleados, la consulta es:</a:t>
            </a:r>
          </a:p>
          <a:p>
            <a:endParaRPr lang="es-ES" sz="1800" dirty="0"/>
          </a:p>
          <a:p>
            <a:endParaRPr lang="es-ES" sz="1800" dirty="0" smtClean="0"/>
          </a:p>
          <a:p>
            <a:endParaRPr lang="es-ES" sz="1800" dirty="0"/>
          </a:p>
          <a:p>
            <a:endParaRPr lang="es-ES" sz="1800" dirty="0" smtClean="0"/>
          </a:p>
          <a:p>
            <a:r>
              <a:rPr lang="es-ES" sz="1800" dirty="0" smtClean="0"/>
              <a:t>Utilizando DISTINCT:</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registros distintos</a:t>
            </a:r>
            <a:endParaRPr lang="es-ES" sz="2000" dirty="0"/>
          </a:p>
        </p:txBody>
      </p:sp>
      <p:sp>
        <p:nvSpPr>
          <p:cNvPr id="5" name="4 Rectángulo"/>
          <p:cNvSpPr/>
          <p:nvPr/>
        </p:nvSpPr>
        <p:spPr>
          <a:xfrm>
            <a:off x="395536" y="3789040"/>
            <a:ext cx="4572000" cy="1077218"/>
          </a:xfrm>
          <a:prstGeom prst="rect">
            <a:avLst/>
          </a:prstGeom>
        </p:spPr>
        <p:txBody>
          <a:bodyPr>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o.OFFC_COUNTRY</a:t>
            </a:r>
            <a:r>
              <a:rPr lang="es-ES" sz="1600" b="1" dirty="0">
                <a:solidFill>
                  <a:srgbClr val="000000"/>
                </a:solidFill>
                <a:latin typeface="Courier New"/>
              </a:rPr>
              <a:t>, </a:t>
            </a:r>
            <a:r>
              <a:rPr lang="es-ES" sz="1600" b="1" dirty="0" err="1">
                <a:solidFill>
                  <a:srgbClr val="000000"/>
                </a:solidFill>
                <a:latin typeface="Courier New"/>
              </a:rPr>
              <a:t>o.OFFC_CITY</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s-ES" sz="1600" dirty="0">
                <a:solidFill>
                  <a:srgbClr val="000000"/>
                </a:solidFill>
                <a:latin typeface="Courier New"/>
              </a:rPr>
              <a:t>  </a:t>
            </a:r>
            <a:r>
              <a:rPr lang="es-ES" sz="1600" b="1" dirty="0">
                <a:solidFill>
                  <a:srgbClr val="7F0055"/>
                </a:solidFill>
                <a:latin typeface="Courier New"/>
              </a:rPr>
              <a:t>INNER</a:t>
            </a:r>
            <a:r>
              <a:rPr lang="es-ES" sz="1600" b="1" dirty="0">
                <a:solidFill>
                  <a:srgbClr val="000000"/>
                </a:solidFill>
                <a:latin typeface="Courier New"/>
              </a:rPr>
              <a:t> </a:t>
            </a:r>
            <a:r>
              <a:rPr lang="es-ES" sz="1600" b="1" dirty="0">
                <a:solidFill>
                  <a:srgbClr val="7F0055"/>
                </a:solidFill>
                <a:latin typeface="Courier New"/>
              </a:rPr>
              <a:t>JOIN</a:t>
            </a:r>
            <a:r>
              <a:rPr lang="es-ES" sz="1600" b="1" dirty="0">
                <a:solidFill>
                  <a:srgbClr val="000000"/>
                </a:solidFill>
                <a:latin typeface="Courier New"/>
              </a:rPr>
              <a:t> </a:t>
            </a:r>
            <a:r>
              <a:rPr lang="es-ES" sz="1600" b="1" dirty="0" smtClean="0">
                <a:solidFill>
                  <a:srgbClr val="000000"/>
                </a:solidFill>
                <a:latin typeface="Courier New"/>
              </a:rPr>
              <a:t>T_OFFICES </a:t>
            </a:r>
            <a:r>
              <a:rPr lang="es-ES" sz="1600" b="1" dirty="0">
                <a:solidFill>
                  <a:srgbClr val="000000"/>
                </a:solidFill>
                <a:latin typeface="Courier New"/>
              </a:rPr>
              <a:t>o </a:t>
            </a:r>
          </a:p>
          <a:p>
            <a:r>
              <a:rPr lang="es-ES" sz="1600" dirty="0">
                <a:solidFill>
                  <a:srgbClr val="000000"/>
                </a:solidFill>
                <a:latin typeface="Courier New"/>
              </a:rPr>
              <a:t>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e.OFFC_ID</a:t>
            </a:r>
            <a:r>
              <a:rPr lang="es-ES" sz="1600" b="1" dirty="0">
                <a:solidFill>
                  <a:srgbClr val="000000"/>
                </a:solidFill>
                <a:latin typeface="Courier New"/>
              </a:rPr>
              <a:t> = </a:t>
            </a:r>
            <a:r>
              <a:rPr lang="es-ES" sz="1600" b="1" dirty="0" err="1">
                <a:solidFill>
                  <a:srgbClr val="000000"/>
                </a:solidFill>
                <a:latin typeface="Courier New"/>
              </a:rPr>
              <a:t>o.OFFC_ID</a:t>
            </a:r>
            <a:r>
              <a:rPr lang="es-ES" sz="1600" b="1" dirty="0">
                <a:solidFill>
                  <a:srgbClr val="000000"/>
                </a:solidFill>
                <a:latin typeface="Courier New"/>
              </a:rPr>
              <a:t>;</a:t>
            </a:r>
          </a:p>
        </p:txBody>
      </p:sp>
      <p:graphicFrame>
        <p:nvGraphicFramePr>
          <p:cNvPr id="7" name="6 Tabla"/>
          <p:cNvGraphicFramePr>
            <a:graphicFrameLocks noGrp="1"/>
          </p:cNvGraphicFramePr>
          <p:nvPr>
            <p:extLst>
              <p:ext uri="{D42A27DB-BD31-4B8C-83A1-F6EECF244321}">
                <p14:modId xmlns:p14="http://schemas.microsoft.com/office/powerpoint/2010/main" val="1113194066"/>
              </p:ext>
            </p:extLst>
          </p:nvPr>
        </p:nvGraphicFramePr>
        <p:xfrm>
          <a:off x="6444208" y="3717032"/>
          <a:ext cx="2110133" cy="1508760"/>
        </p:xfrm>
        <a:graphic>
          <a:graphicData uri="http://schemas.openxmlformats.org/drawingml/2006/table">
            <a:tbl>
              <a:tblPr firstRow="1" bandRow="1">
                <a:tableStyleId>{F5AB1C69-6EDB-4FF4-983F-18BD219EF322}</a:tableStyleId>
              </a:tblPr>
              <a:tblGrid>
                <a:gridCol w="1018268"/>
                <a:gridCol w="1091865"/>
              </a:tblGrid>
              <a:tr h="227372">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8" name="7 Rectángulo"/>
          <p:cNvSpPr/>
          <p:nvPr/>
        </p:nvSpPr>
        <p:spPr>
          <a:xfrm>
            <a:off x="395536" y="5376118"/>
            <a:ext cx="5472608" cy="1077218"/>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a:solidFill>
                  <a:srgbClr val="7F0055"/>
                </a:solidFill>
                <a:latin typeface="Courier New"/>
              </a:rPr>
              <a:t>DISTINCT</a:t>
            </a:r>
            <a:r>
              <a:rPr lang="es-ES" sz="1600" b="1" dirty="0">
                <a:solidFill>
                  <a:srgbClr val="000000"/>
                </a:solidFill>
                <a:latin typeface="Courier New"/>
              </a:rPr>
              <a:t> </a:t>
            </a:r>
            <a:r>
              <a:rPr lang="es-ES" sz="1600" b="1" dirty="0" err="1">
                <a:solidFill>
                  <a:srgbClr val="000000"/>
                </a:solidFill>
                <a:latin typeface="Courier New"/>
              </a:rPr>
              <a:t>o.OFFC_COUNTRY</a:t>
            </a:r>
            <a:r>
              <a:rPr lang="es-ES" sz="1600" b="1" dirty="0">
                <a:solidFill>
                  <a:srgbClr val="000000"/>
                </a:solidFill>
                <a:latin typeface="Courier New"/>
              </a:rPr>
              <a:t>, </a:t>
            </a:r>
            <a:r>
              <a:rPr lang="es-ES" sz="1600" b="1" dirty="0" err="1">
                <a:solidFill>
                  <a:srgbClr val="000000"/>
                </a:solidFill>
                <a:latin typeface="Courier New"/>
              </a:rPr>
              <a:t>o.OFFC_CITY</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s-ES" sz="1600" dirty="0">
                <a:solidFill>
                  <a:srgbClr val="000000"/>
                </a:solidFill>
                <a:latin typeface="Courier New"/>
              </a:rPr>
              <a:t>  </a:t>
            </a:r>
            <a:r>
              <a:rPr lang="es-ES" sz="1600" b="1" dirty="0">
                <a:solidFill>
                  <a:srgbClr val="7F0055"/>
                </a:solidFill>
                <a:latin typeface="Courier New"/>
              </a:rPr>
              <a:t>INNER</a:t>
            </a:r>
            <a:r>
              <a:rPr lang="es-ES" sz="1600" b="1" dirty="0">
                <a:solidFill>
                  <a:srgbClr val="000000"/>
                </a:solidFill>
                <a:latin typeface="Courier New"/>
              </a:rPr>
              <a:t> </a:t>
            </a:r>
            <a:r>
              <a:rPr lang="es-ES" sz="1600" b="1" dirty="0">
                <a:solidFill>
                  <a:srgbClr val="7F0055"/>
                </a:solidFill>
                <a:latin typeface="Courier New"/>
              </a:rPr>
              <a:t>JOIN</a:t>
            </a:r>
            <a:r>
              <a:rPr lang="es-ES" sz="1600" b="1" dirty="0">
                <a:solidFill>
                  <a:srgbClr val="000000"/>
                </a:solidFill>
                <a:latin typeface="Courier New"/>
              </a:rPr>
              <a:t> </a:t>
            </a:r>
            <a:r>
              <a:rPr lang="es-ES" sz="1600" b="1" dirty="0" smtClean="0">
                <a:solidFill>
                  <a:srgbClr val="000000"/>
                </a:solidFill>
                <a:latin typeface="Courier New"/>
              </a:rPr>
              <a:t>T_OFFICES </a:t>
            </a:r>
            <a:r>
              <a:rPr lang="es-ES" sz="1600" b="1" dirty="0">
                <a:solidFill>
                  <a:srgbClr val="000000"/>
                </a:solidFill>
                <a:latin typeface="Courier New"/>
              </a:rPr>
              <a:t>o </a:t>
            </a:r>
          </a:p>
          <a:p>
            <a:r>
              <a:rPr lang="es-ES" sz="1600" dirty="0">
                <a:solidFill>
                  <a:srgbClr val="000000"/>
                </a:solidFill>
                <a:latin typeface="Courier New"/>
              </a:rPr>
              <a:t>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e.OFFC_ID</a:t>
            </a:r>
            <a:r>
              <a:rPr lang="es-ES" sz="1600" b="1" dirty="0">
                <a:solidFill>
                  <a:srgbClr val="000000"/>
                </a:solidFill>
                <a:latin typeface="Courier New"/>
              </a:rPr>
              <a:t> = </a:t>
            </a:r>
            <a:r>
              <a:rPr lang="es-ES" sz="1600" b="1" dirty="0" err="1">
                <a:solidFill>
                  <a:srgbClr val="000000"/>
                </a:solidFill>
                <a:latin typeface="Courier New"/>
              </a:rPr>
              <a:t>o.OFFC_ID</a:t>
            </a:r>
            <a:r>
              <a:rPr lang="es-ES" sz="1600" b="1" dirty="0">
                <a:solidFill>
                  <a:srgbClr val="000000"/>
                </a:solidFill>
                <a:latin typeface="Courier New"/>
              </a:rPr>
              <a:t>;</a:t>
            </a:r>
            <a:endParaRPr lang="es-ES" sz="1600" dirty="0"/>
          </a:p>
        </p:txBody>
      </p:sp>
      <p:graphicFrame>
        <p:nvGraphicFramePr>
          <p:cNvPr id="10" name="9 Tabla"/>
          <p:cNvGraphicFramePr>
            <a:graphicFrameLocks noGrp="1"/>
          </p:cNvGraphicFramePr>
          <p:nvPr>
            <p:extLst>
              <p:ext uri="{D42A27DB-BD31-4B8C-83A1-F6EECF244321}">
                <p14:modId xmlns:p14="http://schemas.microsoft.com/office/powerpoint/2010/main" val="4154506463"/>
              </p:ext>
            </p:extLst>
          </p:nvPr>
        </p:nvGraphicFramePr>
        <p:xfrm>
          <a:off x="6444208" y="5519504"/>
          <a:ext cx="2110133" cy="1005840"/>
        </p:xfrm>
        <a:graphic>
          <a:graphicData uri="http://schemas.openxmlformats.org/drawingml/2006/table">
            <a:tbl>
              <a:tblPr firstRow="1" bandRow="1">
                <a:tableStyleId>{F5AB1C69-6EDB-4FF4-983F-18BD219EF322}</a:tableStyleId>
              </a:tblPr>
              <a:tblGrid>
                <a:gridCol w="1018268"/>
                <a:gridCol w="1091865"/>
              </a:tblGrid>
              <a:tr h="227372">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bl>
          </a:graphicData>
        </a:graphic>
      </p:graphicFrame>
    </p:spTree>
    <p:extLst>
      <p:ext uri="{BB962C8B-B14F-4D97-AF65-F5344CB8AC3E}">
        <p14:creationId xmlns:p14="http://schemas.microsoft.com/office/powerpoint/2010/main" val="1215718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obtener valores como el máximo, mínimo, suma o promedio de los valores de una columna de tipo numérico, SQL provee las funciones </a:t>
            </a:r>
            <a:r>
              <a:rPr lang="es-ES" sz="1800" dirty="0" smtClean="0">
                <a:solidFill>
                  <a:srgbClr val="960F68"/>
                </a:solidFill>
              </a:rPr>
              <a:t>MAX</a:t>
            </a:r>
            <a:r>
              <a:rPr lang="es-ES" sz="1800" dirty="0" smtClean="0"/>
              <a:t>, </a:t>
            </a:r>
            <a:r>
              <a:rPr lang="es-ES" sz="1800" dirty="0" smtClean="0">
                <a:solidFill>
                  <a:srgbClr val="960F68"/>
                </a:solidFill>
              </a:rPr>
              <a:t>MIN</a:t>
            </a:r>
            <a:r>
              <a:rPr lang="es-ES" sz="1800" dirty="0" smtClean="0"/>
              <a:t>, </a:t>
            </a:r>
            <a:r>
              <a:rPr lang="es-ES" sz="1800" dirty="0" smtClean="0">
                <a:solidFill>
                  <a:srgbClr val="960F68"/>
                </a:solidFill>
              </a:rPr>
              <a:t>SUM</a:t>
            </a:r>
            <a:r>
              <a:rPr lang="es-ES" sz="1800" dirty="0" smtClean="0"/>
              <a:t> y </a:t>
            </a:r>
            <a:r>
              <a:rPr lang="es-ES" sz="1800" dirty="0" smtClean="0">
                <a:solidFill>
                  <a:srgbClr val="960F68"/>
                </a:solidFill>
              </a:rPr>
              <a:t>AVG</a:t>
            </a:r>
            <a:r>
              <a:rPr lang="es-ES" sz="1800" dirty="0" smtClean="0"/>
              <a:t> respectivamente.</a:t>
            </a:r>
          </a:p>
          <a:p>
            <a:r>
              <a:rPr lang="es-ES" sz="1800" dirty="0" smtClean="0"/>
              <a:t>Por ejemplo, para obtener el menor número de empleado, se utiliza:</a:t>
            </a:r>
            <a:endParaRPr lang="es-ES" sz="1800" dirty="0"/>
          </a:p>
          <a:p>
            <a:endParaRPr lang="es-ES" sz="1800" dirty="0" smtClean="0"/>
          </a:p>
          <a:p>
            <a:endParaRPr lang="es-ES" sz="1800" dirty="0"/>
          </a:p>
          <a:p>
            <a:endParaRPr lang="es-ES" sz="1800" dirty="0" smtClean="0"/>
          </a:p>
          <a:p>
            <a:endParaRPr lang="es-ES" sz="1800" dirty="0"/>
          </a:p>
          <a:p>
            <a:endParaRPr lang="es-ES" sz="1800" dirty="0" smtClean="0"/>
          </a:p>
          <a:p>
            <a:r>
              <a:rPr lang="es-ES" sz="1800" dirty="0" smtClean="0"/>
              <a:t>Para los campos de texto o fecha, las funciones MAX y MIN se aplican de acuerdo a su orden, ya sea alfabético o en el tiempo.</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funciones matemáticas</a:t>
            </a:r>
            <a:endParaRPr lang="es-ES" sz="2000" dirty="0"/>
          </a:p>
        </p:txBody>
      </p:sp>
      <p:sp>
        <p:nvSpPr>
          <p:cNvPr id="5" name="4 Rectángulo"/>
          <p:cNvSpPr/>
          <p:nvPr/>
        </p:nvSpPr>
        <p:spPr>
          <a:xfrm>
            <a:off x="395536" y="3564305"/>
            <a:ext cx="5400600" cy="584775"/>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a:solidFill>
                  <a:srgbClr val="000080"/>
                </a:solidFill>
                <a:latin typeface="Courier New"/>
              </a:rPr>
              <a:t>MIN</a:t>
            </a:r>
            <a:r>
              <a:rPr lang="es-ES" sz="1600" b="1" dirty="0">
                <a:solidFill>
                  <a:srgbClr val="000000"/>
                </a:solidFill>
                <a:latin typeface="Courier New"/>
              </a:rPr>
              <a:t>(EMPL_NUMBER) MIN_NUM_EMPL</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a:t>
            </a:r>
            <a:endParaRPr lang="es-ES" sz="1600" b="1" dirty="0">
              <a:solidFill>
                <a:srgbClr val="000000"/>
              </a:solidFill>
              <a:latin typeface="Courier New"/>
            </a:endParaRPr>
          </a:p>
        </p:txBody>
      </p:sp>
      <p:sp>
        <p:nvSpPr>
          <p:cNvPr id="7" name="6 Esquina doblada"/>
          <p:cNvSpPr/>
          <p:nvPr/>
        </p:nvSpPr>
        <p:spPr>
          <a:xfrm>
            <a:off x="5436096" y="3789040"/>
            <a:ext cx="1440160" cy="325515"/>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Alias del campo</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flipV="1">
            <a:off x="4932040" y="3789040"/>
            <a:ext cx="504056" cy="16275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 name="10 Tabla"/>
          <p:cNvGraphicFramePr>
            <a:graphicFrameLocks noGrp="1"/>
          </p:cNvGraphicFramePr>
          <p:nvPr>
            <p:extLst>
              <p:ext uri="{D42A27DB-BD31-4B8C-83A1-F6EECF244321}">
                <p14:modId xmlns:p14="http://schemas.microsoft.com/office/powerpoint/2010/main" val="1910960189"/>
              </p:ext>
            </p:extLst>
          </p:nvPr>
        </p:nvGraphicFramePr>
        <p:xfrm>
          <a:off x="539552" y="4293096"/>
          <a:ext cx="1656184" cy="502920"/>
        </p:xfrm>
        <a:graphic>
          <a:graphicData uri="http://schemas.openxmlformats.org/drawingml/2006/table">
            <a:tbl>
              <a:tblPr firstRow="1" bandRow="1">
                <a:tableStyleId>{F5AB1C69-6EDB-4FF4-983F-18BD219EF322}</a:tableStyleId>
              </a:tblPr>
              <a:tblGrid>
                <a:gridCol w="1656184"/>
              </a:tblGrid>
              <a:tr h="227372">
                <a:tc>
                  <a:txBody>
                    <a:bodyPr/>
                    <a:lstStyle/>
                    <a:p>
                      <a:pPr algn="l" fontAlgn="b"/>
                      <a:r>
                        <a:rPr lang="es-ES" sz="1600" u="none" strike="noStrike" dirty="0" smtClean="0">
                          <a:effectLst/>
                        </a:rPr>
                        <a:t>MIN_NUM_EMPL</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rgbClr val="000000"/>
                          </a:solidFill>
                          <a:effectLst/>
                          <a:latin typeface="Calibri"/>
                        </a:rPr>
                        <a:t>150</a:t>
                      </a:r>
                      <a:endParaRPr lang="es-ES" sz="1600" b="0" i="0" u="none" strike="noStrike" dirty="0">
                        <a:solidFill>
                          <a:srgbClr val="000000"/>
                        </a:solidFill>
                        <a:effectLst/>
                        <a:latin typeface="Calibri"/>
                      </a:endParaRPr>
                    </a:p>
                  </a:txBody>
                  <a:tcPr marL="72000" marR="72000" marT="7620" marB="0" anchor="b"/>
                </a:tc>
              </a:tr>
            </a:tbl>
          </a:graphicData>
        </a:graphic>
      </p:graphicFrame>
    </p:spTree>
    <p:extLst>
      <p:ext uri="{BB962C8B-B14F-4D97-AF65-F5344CB8AC3E}">
        <p14:creationId xmlns:p14="http://schemas.microsoft.com/office/powerpoint/2010/main" val="204821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064897" cy="4176464"/>
          </a:xfrm>
        </p:spPr>
        <p:txBody>
          <a:bodyPr>
            <a:noAutofit/>
          </a:bodyPr>
          <a:lstStyle/>
          <a:p>
            <a:r>
              <a:rPr lang="es-ES" sz="1800" dirty="0" smtClean="0"/>
              <a:t>Las bases de datos se pueden clasificar de acuerdo a la forma como se administran y organizan sus datos:</a:t>
            </a:r>
          </a:p>
          <a:p>
            <a:pPr marL="285750" indent="-285750">
              <a:buFont typeface="Arial" pitchFamily="34" charset="0"/>
              <a:buChar char="•"/>
            </a:pPr>
            <a:r>
              <a:rPr lang="es-ES" sz="1800" dirty="0" smtClean="0">
                <a:solidFill>
                  <a:srgbClr val="960F68"/>
                </a:solidFill>
              </a:rPr>
              <a:t>Jerárquicas</a:t>
            </a:r>
            <a:r>
              <a:rPr lang="es-ES" sz="1800" dirty="0" smtClean="0"/>
              <a:t>: organización tipo árbol.</a:t>
            </a:r>
          </a:p>
          <a:p>
            <a:pPr marL="285750" indent="-285750">
              <a:buFont typeface="Arial" pitchFamily="34" charset="0"/>
              <a:buChar char="•"/>
            </a:pPr>
            <a:r>
              <a:rPr lang="es-ES" sz="1800" dirty="0" smtClean="0">
                <a:solidFill>
                  <a:srgbClr val="960F68"/>
                </a:solidFill>
              </a:rPr>
              <a:t>Transaccionales</a:t>
            </a:r>
            <a:r>
              <a:rPr lang="es-ES" sz="1800" dirty="0" smtClean="0"/>
              <a:t>: permiten muchas operaciones concurrentes a gran velocidad.</a:t>
            </a:r>
          </a:p>
          <a:p>
            <a:pPr marL="285750" indent="-285750">
              <a:buFont typeface="Arial" pitchFamily="34" charset="0"/>
              <a:buChar char="•"/>
            </a:pPr>
            <a:r>
              <a:rPr lang="es-ES" sz="1800" dirty="0" smtClean="0">
                <a:solidFill>
                  <a:srgbClr val="960F68"/>
                </a:solidFill>
              </a:rPr>
              <a:t>Relacionales</a:t>
            </a:r>
            <a:r>
              <a:rPr lang="es-ES" sz="1800" dirty="0" smtClean="0"/>
              <a:t>: conjunto de tablas relacionadas entre sí, que puede ser escrita y consultada a través de consultas.</a:t>
            </a:r>
          </a:p>
          <a:p>
            <a:pPr marL="285750" indent="-285750">
              <a:buFont typeface="Arial" pitchFamily="34" charset="0"/>
              <a:buChar char="•"/>
            </a:pPr>
            <a:r>
              <a:rPr lang="es-ES" sz="1800" dirty="0" smtClean="0">
                <a:solidFill>
                  <a:srgbClr val="960F68"/>
                </a:solidFill>
              </a:rPr>
              <a:t>Multidimensionales</a:t>
            </a:r>
            <a:r>
              <a:rPr lang="es-ES" sz="1800" dirty="0" smtClean="0"/>
              <a:t>: orientadas a manejar grandes volúmenes.</a:t>
            </a:r>
          </a:p>
          <a:p>
            <a:pPr marL="285750" indent="-285750">
              <a:buFont typeface="Arial" pitchFamily="34" charset="0"/>
              <a:buChar char="•"/>
            </a:pPr>
            <a:r>
              <a:rPr lang="es-ES" sz="1800" dirty="0" smtClean="0">
                <a:solidFill>
                  <a:srgbClr val="960F68"/>
                </a:solidFill>
              </a:rPr>
              <a:t>Orientadas a objeto</a:t>
            </a:r>
            <a:r>
              <a:rPr lang="es-ES" sz="1800" dirty="0" smtClean="0"/>
              <a:t>: almacenamiento de objetos complejos, utilizando los paradigmas de encapsulamiento, herencia y polimorfismo, de la OO.</a:t>
            </a:r>
          </a:p>
          <a:p>
            <a:pPr marL="285750" indent="-285750">
              <a:buFont typeface="Arial" pitchFamily="34" charset="0"/>
              <a:buChar char="•"/>
            </a:pPr>
            <a:r>
              <a:rPr lang="es-ES" sz="1800" dirty="0" smtClean="0">
                <a:solidFill>
                  <a:srgbClr val="960F68"/>
                </a:solidFill>
              </a:rPr>
              <a:t>Documentales</a:t>
            </a:r>
            <a:r>
              <a:rPr lang="es-ES" sz="1800" dirty="0" smtClean="0"/>
              <a:t>: almacenamiento de documentos, con posibilidad de búsqueda por contenido.</a:t>
            </a:r>
            <a:endParaRPr lang="es-ES" sz="1800" dirty="0"/>
          </a:p>
          <a:p>
            <a:r>
              <a:rPr lang="es-ES" sz="1800" dirty="0" smtClean="0"/>
              <a:t>En este curso, se trabaja con las bases de datos relacionales, muy utilizadas en la actualidad, y que permiten utilizar el lenguaje SQL.</a:t>
            </a:r>
          </a:p>
        </p:txBody>
      </p:sp>
      <p:sp>
        <p:nvSpPr>
          <p:cNvPr id="2" name="1 Título"/>
          <p:cNvSpPr>
            <a:spLocks noGrp="1"/>
          </p:cNvSpPr>
          <p:nvPr>
            <p:ph type="title"/>
          </p:nvPr>
        </p:nvSpPr>
        <p:spPr/>
        <p:txBody>
          <a:bodyPr>
            <a:normAutofit/>
          </a:bodyPr>
          <a:lstStyle/>
          <a:p>
            <a:r>
              <a:rPr lang="es-ES" dirty="0"/>
              <a:t>conceptos básicos</a:t>
            </a:r>
          </a:p>
        </p:txBody>
      </p:sp>
      <p:sp>
        <p:nvSpPr>
          <p:cNvPr id="3" name="2 Marcador de texto"/>
          <p:cNvSpPr>
            <a:spLocks noGrp="1"/>
          </p:cNvSpPr>
          <p:nvPr>
            <p:ph type="body" idx="1"/>
          </p:nvPr>
        </p:nvSpPr>
        <p:spPr/>
        <p:txBody>
          <a:bodyPr/>
          <a:lstStyle/>
          <a:p>
            <a:r>
              <a:rPr lang="es-ES" sz="2000" dirty="0" smtClean="0"/>
              <a:t>modelos de bases de datos</a:t>
            </a:r>
            <a:endParaRPr lang="es-ES" sz="2000" dirty="0"/>
          </a:p>
        </p:txBody>
      </p:sp>
    </p:spTree>
    <p:extLst>
      <p:ext uri="{BB962C8B-B14F-4D97-AF65-F5344CB8AC3E}">
        <p14:creationId xmlns:p14="http://schemas.microsoft.com/office/powerpoint/2010/main" val="79719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Las funciones matemáticas y el conteo se han aplicado sobre tablas completas. Si se quisiera saber, por ejemplo, cuántos empleados hay en cada oficina, es necesario que el </a:t>
            </a:r>
            <a:r>
              <a:rPr lang="es-ES" sz="1800" dirty="0" err="1" smtClean="0"/>
              <a:t>count</a:t>
            </a:r>
            <a:r>
              <a:rPr lang="es-ES" sz="1800" dirty="0" smtClean="0"/>
              <a:t> sea sobre agrupaciones por la FK de la oficina. Para realizar agrupaciones, se utiliza la sentencia </a:t>
            </a:r>
            <a:r>
              <a:rPr lang="es-ES" sz="1800" b="1" dirty="0" smtClean="0">
                <a:solidFill>
                  <a:srgbClr val="960F68"/>
                </a:solidFill>
              </a:rPr>
              <a:t>GROUP BY</a:t>
            </a:r>
            <a:r>
              <a:rPr lang="es-ES" sz="1800" dirty="0" smtClean="0"/>
              <a:t>:</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agrupación</a:t>
            </a:r>
            <a:endParaRPr lang="es-ES" sz="2000" dirty="0"/>
          </a:p>
        </p:txBody>
      </p:sp>
      <p:sp>
        <p:nvSpPr>
          <p:cNvPr id="5" name="4 Rectángulo"/>
          <p:cNvSpPr/>
          <p:nvPr/>
        </p:nvSpPr>
        <p:spPr>
          <a:xfrm>
            <a:off x="467544" y="4161854"/>
            <a:ext cx="6030416" cy="923330"/>
          </a:xfrm>
          <a:prstGeom prst="rect">
            <a:avLst/>
          </a:prstGeom>
        </p:spPr>
        <p:txBody>
          <a:bodyPr wrap="square">
            <a:spAutoFit/>
          </a:bodyPr>
          <a:lstStyle/>
          <a:p>
            <a:r>
              <a:rPr lang="en-US" b="1" dirty="0">
                <a:solidFill>
                  <a:srgbClr val="7F0055"/>
                </a:solidFill>
                <a:latin typeface="Courier New"/>
              </a:rPr>
              <a:t>SELECT</a:t>
            </a:r>
            <a:r>
              <a:rPr lang="en-US" b="1" dirty="0">
                <a:solidFill>
                  <a:srgbClr val="000000"/>
                </a:solidFill>
                <a:latin typeface="Courier New"/>
              </a:rPr>
              <a:t> </a:t>
            </a:r>
            <a:r>
              <a:rPr lang="en-US" b="1" dirty="0">
                <a:solidFill>
                  <a:srgbClr val="000080"/>
                </a:solidFill>
                <a:latin typeface="Courier New"/>
              </a:rPr>
              <a:t>COUNT</a:t>
            </a:r>
            <a:r>
              <a:rPr lang="en-US" b="1" dirty="0">
                <a:solidFill>
                  <a:srgbClr val="000000"/>
                </a:solidFill>
                <a:latin typeface="Courier New"/>
              </a:rPr>
              <a:t>(EMPL_ID) </a:t>
            </a:r>
            <a:r>
              <a:rPr lang="en-US" b="1" dirty="0">
                <a:solidFill>
                  <a:srgbClr val="7F0055"/>
                </a:solidFill>
                <a:latin typeface="Courier New"/>
              </a:rPr>
              <a:t>AS</a:t>
            </a:r>
            <a:r>
              <a:rPr lang="en-US" b="1" dirty="0">
                <a:solidFill>
                  <a:srgbClr val="000000"/>
                </a:solidFill>
                <a:latin typeface="Courier New"/>
              </a:rPr>
              <a:t> CNT_EMPL, OFFC_ID</a:t>
            </a:r>
          </a:p>
          <a:p>
            <a:r>
              <a:rPr lang="es-ES" b="1" dirty="0">
                <a:solidFill>
                  <a:srgbClr val="7F0055"/>
                </a:solidFill>
                <a:latin typeface="Courier New"/>
              </a:rPr>
              <a:t>FROM</a:t>
            </a:r>
            <a:r>
              <a:rPr lang="es-ES" b="1" dirty="0">
                <a:solidFill>
                  <a:srgbClr val="000000"/>
                </a:solidFill>
                <a:latin typeface="Courier New"/>
              </a:rPr>
              <a:t> </a:t>
            </a:r>
            <a:r>
              <a:rPr lang="es-ES" b="1" dirty="0" smtClean="0">
                <a:solidFill>
                  <a:srgbClr val="000000"/>
                </a:solidFill>
                <a:latin typeface="Courier New"/>
              </a:rPr>
              <a:t>T_EMPLOYEES</a:t>
            </a:r>
            <a:endParaRPr lang="es-ES" b="1" dirty="0">
              <a:solidFill>
                <a:srgbClr val="000000"/>
              </a:solidFill>
              <a:latin typeface="Courier New"/>
            </a:endParaRPr>
          </a:p>
          <a:p>
            <a:r>
              <a:rPr lang="es-ES" b="1" dirty="0">
                <a:solidFill>
                  <a:srgbClr val="7F0055"/>
                </a:solidFill>
                <a:latin typeface="Courier New"/>
              </a:rPr>
              <a:t>GROUP</a:t>
            </a:r>
            <a:r>
              <a:rPr lang="es-ES" b="1" dirty="0">
                <a:solidFill>
                  <a:srgbClr val="000000"/>
                </a:solidFill>
                <a:latin typeface="Courier New"/>
              </a:rPr>
              <a:t> </a:t>
            </a:r>
            <a:r>
              <a:rPr lang="es-ES" b="1" dirty="0">
                <a:solidFill>
                  <a:srgbClr val="7F0055"/>
                </a:solidFill>
                <a:latin typeface="Courier New"/>
              </a:rPr>
              <a:t>BY</a:t>
            </a:r>
            <a:r>
              <a:rPr lang="es-ES" b="1" dirty="0">
                <a:solidFill>
                  <a:srgbClr val="000000"/>
                </a:solidFill>
                <a:latin typeface="Courier New"/>
              </a:rPr>
              <a:t> OFFC_ID</a:t>
            </a:r>
          </a:p>
        </p:txBody>
      </p:sp>
      <p:sp>
        <p:nvSpPr>
          <p:cNvPr id="7" name="6 Esquina doblada"/>
          <p:cNvSpPr/>
          <p:nvPr/>
        </p:nvSpPr>
        <p:spPr>
          <a:xfrm>
            <a:off x="3383868" y="3478974"/>
            <a:ext cx="2340260" cy="56076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err="1" smtClean="0">
                <a:solidFill>
                  <a:srgbClr val="321935"/>
                </a:solidFill>
                <a:latin typeface="Arial Narrow" pitchFamily="34" charset="0"/>
              </a:rPr>
              <a:t>count</a:t>
            </a:r>
            <a:r>
              <a:rPr lang="es-ES" sz="1600" dirty="0" smtClean="0">
                <a:solidFill>
                  <a:srgbClr val="321935"/>
                </a:solidFill>
                <a:latin typeface="Arial Narrow" pitchFamily="34" charset="0"/>
              </a:rPr>
              <a:t> de empleados por cada grupo, es decir, oficina.</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a:off x="2807804" y="3759354"/>
            <a:ext cx="576064" cy="40258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14 Esquina doblada"/>
          <p:cNvSpPr/>
          <p:nvPr/>
        </p:nvSpPr>
        <p:spPr>
          <a:xfrm>
            <a:off x="3563888" y="4804804"/>
            <a:ext cx="2088232" cy="56076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Define que la agrupación es por oficinas</a:t>
            </a:r>
            <a:endParaRPr lang="es-ES" sz="1600" dirty="0">
              <a:solidFill>
                <a:srgbClr val="321935"/>
              </a:solidFill>
              <a:latin typeface="Arial Narrow" pitchFamily="34" charset="0"/>
            </a:endParaRPr>
          </a:p>
        </p:txBody>
      </p:sp>
      <p:cxnSp>
        <p:nvCxnSpPr>
          <p:cNvPr id="16" name="15 Conector recto de flecha"/>
          <p:cNvCxnSpPr>
            <a:stCxn id="15" idx="1"/>
          </p:cNvCxnSpPr>
          <p:nvPr/>
        </p:nvCxnSpPr>
        <p:spPr>
          <a:xfrm flipH="1" flipV="1">
            <a:off x="2868930" y="4892040"/>
            <a:ext cx="694958" cy="19314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17 Esquina doblada"/>
          <p:cNvSpPr/>
          <p:nvPr/>
        </p:nvSpPr>
        <p:spPr>
          <a:xfrm>
            <a:off x="6660232" y="4804804"/>
            <a:ext cx="2376264" cy="85644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Si se coloca un campo en la parte </a:t>
            </a:r>
            <a:r>
              <a:rPr lang="es-ES" sz="1600" dirty="0" err="1" smtClean="0">
                <a:solidFill>
                  <a:srgbClr val="321935"/>
                </a:solidFill>
                <a:latin typeface="Arial Narrow" pitchFamily="34" charset="0"/>
              </a:rPr>
              <a:t>select</a:t>
            </a:r>
            <a:r>
              <a:rPr lang="es-ES" sz="1600" dirty="0" smtClean="0">
                <a:solidFill>
                  <a:srgbClr val="321935"/>
                </a:solidFill>
                <a:latin typeface="Arial Narrow" pitchFamily="34" charset="0"/>
              </a:rPr>
              <a:t>, tiene que ser agrupado o común al grupo.</a:t>
            </a:r>
            <a:endParaRPr lang="es-ES" sz="1600" dirty="0">
              <a:solidFill>
                <a:srgbClr val="321935"/>
              </a:solidFill>
              <a:latin typeface="Arial Narrow" pitchFamily="34" charset="0"/>
            </a:endParaRPr>
          </a:p>
        </p:txBody>
      </p:sp>
      <p:cxnSp>
        <p:nvCxnSpPr>
          <p:cNvPr id="19" name="18 Conector recto de flecha"/>
          <p:cNvCxnSpPr>
            <a:stCxn id="18" idx="1"/>
          </p:cNvCxnSpPr>
          <p:nvPr/>
        </p:nvCxnSpPr>
        <p:spPr>
          <a:xfrm flipH="1" flipV="1">
            <a:off x="5965274" y="4509120"/>
            <a:ext cx="694958" cy="72390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5" name="24 Tabla"/>
          <p:cNvGraphicFramePr>
            <a:graphicFrameLocks noGrp="1"/>
          </p:cNvGraphicFramePr>
          <p:nvPr>
            <p:extLst>
              <p:ext uri="{D42A27DB-BD31-4B8C-83A1-F6EECF244321}">
                <p14:modId xmlns:p14="http://schemas.microsoft.com/office/powerpoint/2010/main" val="2983920782"/>
              </p:ext>
            </p:extLst>
          </p:nvPr>
        </p:nvGraphicFramePr>
        <p:xfrm>
          <a:off x="611560" y="5373216"/>
          <a:ext cx="2194715" cy="1005840"/>
        </p:xfrm>
        <a:graphic>
          <a:graphicData uri="http://schemas.openxmlformats.org/drawingml/2006/table">
            <a:tbl>
              <a:tblPr firstRow="1" bandRow="1">
                <a:tableStyleId>{F5AB1C69-6EDB-4FF4-983F-18BD219EF322}</a:tableStyleId>
              </a:tblPr>
              <a:tblGrid>
                <a:gridCol w="1102850"/>
                <a:gridCol w="1091865"/>
              </a:tblGrid>
              <a:tr h="227372">
                <a:tc>
                  <a:txBody>
                    <a:bodyPr/>
                    <a:lstStyle/>
                    <a:p>
                      <a:pPr algn="l" fontAlgn="b"/>
                      <a:r>
                        <a:rPr lang="es-ES" sz="1600" u="none" strike="noStrike" dirty="0" smtClean="0">
                          <a:effectLst/>
                        </a:rPr>
                        <a:t>CNT_EMPL</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2</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10</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1</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2</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20</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26" name="25 Esquina doblada"/>
          <p:cNvSpPr/>
          <p:nvPr/>
        </p:nvSpPr>
        <p:spPr>
          <a:xfrm>
            <a:off x="3962736" y="5805264"/>
            <a:ext cx="2841512" cy="85644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Si se hiciera un </a:t>
            </a:r>
            <a:r>
              <a:rPr lang="es-ES" sz="1600" dirty="0" err="1" smtClean="0">
                <a:solidFill>
                  <a:srgbClr val="321935"/>
                </a:solidFill>
                <a:latin typeface="Arial Narrow" pitchFamily="34" charset="0"/>
              </a:rPr>
              <a:t>inner</a:t>
            </a:r>
            <a:r>
              <a:rPr lang="es-ES" sz="1600" dirty="0" smtClean="0">
                <a:solidFill>
                  <a:srgbClr val="321935"/>
                </a:solidFill>
                <a:latin typeface="Arial Narrow" pitchFamily="34" charset="0"/>
              </a:rPr>
              <a:t> </a:t>
            </a:r>
            <a:r>
              <a:rPr lang="es-ES" sz="1600" dirty="0" err="1" smtClean="0">
                <a:solidFill>
                  <a:srgbClr val="321935"/>
                </a:solidFill>
                <a:latin typeface="Arial Narrow" pitchFamily="34" charset="0"/>
              </a:rPr>
              <a:t>join</a:t>
            </a:r>
            <a:r>
              <a:rPr lang="es-ES" sz="1600" dirty="0" smtClean="0">
                <a:solidFill>
                  <a:srgbClr val="321935"/>
                </a:solidFill>
                <a:latin typeface="Arial Narrow" pitchFamily="34" charset="0"/>
              </a:rPr>
              <a:t> con la tabla de oficinas, se podría obtener el número y el país y ciudad.</a:t>
            </a:r>
            <a:endParaRPr lang="es-ES" sz="1600" dirty="0">
              <a:solidFill>
                <a:srgbClr val="321935"/>
              </a:solidFill>
              <a:latin typeface="Arial Narrow" pitchFamily="34" charset="0"/>
            </a:endParaRPr>
          </a:p>
        </p:txBody>
      </p:sp>
      <p:cxnSp>
        <p:nvCxnSpPr>
          <p:cNvPr id="27" name="26 Conector recto de flecha"/>
          <p:cNvCxnSpPr>
            <a:stCxn id="26" idx="1"/>
          </p:cNvCxnSpPr>
          <p:nvPr/>
        </p:nvCxnSpPr>
        <p:spPr>
          <a:xfrm flipH="1" flipV="1">
            <a:off x="2987826" y="5949280"/>
            <a:ext cx="974910" cy="28420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91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8" grpId="0" animBg="1"/>
      <p:bldP spid="2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Si se quiere hacer una consulta donde un campo está en un conjunto de valores que es el resultado de otra consulta, se puede utilizar un </a:t>
            </a:r>
            <a:r>
              <a:rPr lang="es-ES" sz="1800" b="1" dirty="0" smtClean="0">
                <a:solidFill>
                  <a:srgbClr val="960F68"/>
                </a:solidFill>
              </a:rPr>
              <a:t>IN</a:t>
            </a:r>
            <a:r>
              <a:rPr lang="es-ES" sz="1800" dirty="0" smtClean="0"/>
              <a:t>. Por ejemplo, si se quiere obtener los nombres y apellidos de los empleados que pertenecen a las oficinas de España, una alternativa a hacer un </a:t>
            </a:r>
            <a:r>
              <a:rPr lang="es-ES" sz="1800" dirty="0" err="1" smtClean="0"/>
              <a:t>inner</a:t>
            </a:r>
            <a:r>
              <a:rPr lang="es-ES" sz="1800" dirty="0" smtClean="0"/>
              <a:t> </a:t>
            </a:r>
            <a:r>
              <a:rPr lang="es-ES" sz="1800" dirty="0" err="1" smtClean="0"/>
              <a:t>join</a:t>
            </a:r>
            <a:r>
              <a:rPr lang="es-ES" sz="1800" dirty="0" smtClean="0"/>
              <a:t> es:</a:t>
            </a:r>
          </a:p>
          <a:p>
            <a:endParaRPr lang="es-ES" sz="1800" dirty="0"/>
          </a:p>
          <a:p>
            <a:endParaRPr lang="es-ES" sz="1800" dirty="0" smtClean="0"/>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err="1" smtClean="0"/>
              <a:t>subselección</a:t>
            </a:r>
            <a:endParaRPr lang="es-ES" sz="2000" dirty="0"/>
          </a:p>
        </p:txBody>
      </p:sp>
      <p:sp>
        <p:nvSpPr>
          <p:cNvPr id="5" name="4 Rectángulo"/>
          <p:cNvSpPr/>
          <p:nvPr/>
        </p:nvSpPr>
        <p:spPr>
          <a:xfrm>
            <a:off x="395536" y="3717032"/>
            <a:ext cx="8064896" cy="1323439"/>
          </a:xfrm>
          <a:prstGeom prst="rect">
            <a:avLst/>
          </a:prstGeom>
        </p:spPr>
        <p:txBody>
          <a:bodyPr wrap="square">
            <a:spAutoFit/>
          </a:bodyPr>
          <a:lstStyle/>
          <a:p>
            <a:r>
              <a:rPr lang="en-US" sz="1600" b="1" dirty="0">
                <a:solidFill>
                  <a:srgbClr val="7F0055"/>
                </a:solidFill>
                <a:latin typeface="Courier New"/>
              </a:rPr>
              <a:t>SELECT</a:t>
            </a:r>
            <a:r>
              <a:rPr lang="en-US" sz="1600" b="1" dirty="0">
                <a:solidFill>
                  <a:srgbClr val="000000"/>
                </a:solidFill>
                <a:latin typeface="Courier New"/>
              </a:rPr>
              <a:t> EMPL_FORNAME, EMPL_SURNAME </a:t>
            </a:r>
            <a:endParaRPr lang="en-US" sz="1600" b="1" dirty="0" smtClean="0">
              <a:solidFill>
                <a:srgbClr val="000000"/>
              </a:solidFill>
              <a:latin typeface="Courier New"/>
            </a:endParaRPr>
          </a:p>
          <a:p>
            <a:r>
              <a:rPr lang="en-US" sz="1600" b="1" dirty="0" smtClean="0">
                <a:solidFill>
                  <a:srgbClr val="7F0055"/>
                </a:solidFill>
                <a:latin typeface="Courier New"/>
              </a:rPr>
              <a:t>FROM</a:t>
            </a:r>
            <a:r>
              <a:rPr lang="en-US" sz="1600" b="1" dirty="0" smtClean="0">
                <a:solidFill>
                  <a:srgbClr val="000000"/>
                </a:solidFill>
                <a:latin typeface="Courier New"/>
              </a:rPr>
              <a:t> T_EMPLOYEES</a:t>
            </a:r>
            <a:endParaRPr lang="en-U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a:t>
            </a:r>
            <a:endParaRPr lang="es-ES" sz="1600" b="1" dirty="0" smtClean="0">
              <a:solidFill>
                <a:srgbClr val="000000"/>
              </a:solidFill>
              <a:latin typeface="Courier New"/>
            </a:endParaRPr>
          </a:p>
          <a:p>
            <a:r>
              <a:rPr lang="es-ES" sz="1600" b="1" dirty="0">
                <a:solidFill>
                  <a:srgbClr val="000000"/>
                </a:solidFill>
                <a:latin typeface="Courier New"/>
              </a:rPr>
              <a:t> </a:t>
            </a:r>
            <a:r>
              <a:rPr lang="es-ES" sz="1600" b="1" dirty="0" smtClean="0">
                <a:solidFill>
                  <a:srgbClr val="000000"/>
                </a:solidFill>
                <a:latin typeface="Courier New"/>
              </a:rPr>
              <a:t> OFFC_ID </a:t>
            </a:r>
            <a:r>
              <a:rPr lang="es-ES" sz="1600" b="1" dirty="0">
                <a:solidFill>
                  <a:srgbClr val="7F0055"/>
                </a:solidFill>
                <a:latin typeface="Courier New"/>
              </a:rPr>
              <a:t>IN</a:t>
            </a:r>
            <a:r>
              <a:rPr lang="es-ES" sz="1600" b="1" dirty="0">
                <a:solidFill>
                  <a:srgbClr val="000000"/>
                </a:solidFill>
                <a:latin typeface="Courier New"/>
              </a:rPr>
              <a:t> (</a:t>
            </a:r>
          </a:p>
          <a:p>
            <a:r>
              <a:rPr lang="en-US" sz="1600" dirty="0">
                <a:solidFill>
                  <a:srgbClr val="000000"/>
                </a:solidFill>
                <a:latin typeface="Courier New"/>
              </a:rPr>
              <a:t>    </a:t>
            </a:r>
            <a:r>
              <a:rPr lang="en-US" sz="1600" b="1" dirty="0">
                <a:solidFill>
                  <a:srgbClr val="7F0055"/>
                </a:solidFill>
                <a:latin typeface="Courier New"/>
              </a:rPr>
              <a:t>SELECT</a:t>
            </a:r>
            <a:r>
              <a:rPr lang="en-US" sz="1600" b="1" dirty="0">
                <a:solidFill>
                  <a:srgbClr val="000000"/>
                </a:solidFill>
                <a:latin typeface="Courier New"/>
              </a:rPr>
              <a:t> OFFC_ID </a:t>
            </a:r>
            <a:r>
              <a:rPr lang="en-US" sz="1600" b="1" dirty="0">
                <a:solidFill>
                  <a:srgbClr val="7F0055"/>
                </a:solidFill>
                <a:latin typeface="Courier New"/>
              </a:rPr>
              <a:t>FROM</a:t>
            </a:r>
            <a:r>
              <a:rPr lang="en-US" sz="1600" b="1" dirty="0">
                <a:solidFill>
                  <a:srgbClr val="000000"/>
                </a:solidFill>
                <a:latin typeface="Courier New"/>
              </a:rPr>
              <a:t> </a:t>
            </a:r>
            <a:r>
              <a:rPr lang="en-US" sz="1600" b="1" dirty="0" smtClean="0">
                <a:solidFill>
                  <a:srgbClr val="000000"/>
                </a:solidFill>
                <a:latin typeface="Courier New"/>
              </a:rPr>
              <a:t>T_OFFICES </a:t>
            </a:r>
            <a:r>
              <a:rPr lang="en-US" sz="1600" b="1" dirty="0">
                <a:solidFill>
                  <a:srgbClr val="7F0055"/>
                </a:solidFill>
                <a:latin typeface="Courier New"/>
              </a:rPr>
              <a:t>WHERE</a:t>
            </a:r>
            <a:r>
              <a:rPr lang="en-US" sz="1600" b="1" dirty="0">
                <a:solidFill>
                  <a:srgbClr val="000000"/>
                </a:solidFill>
                <a:latin typeface="Courier New"/>
              </a:rPr>
              <a:t> OFFC_COUNTRY = </a:t>
            </a:r>
            <a:r>
              <a:rPr lang="en-US" sz="1600" b="1" dirty="0">
                <a:solidFill>
                  <a:srgbClr val="0000FF"/>
                </a:solidFill>
                <a:latin typeface="Courier New"/>
              </a:rPr>
              <a:t>'</a:t>
            </a:r>
            <a:r>
              <a:rPr lang="en-US" sz="1600" b="1" dirty="0" err="1">
                <a:solidFill>
                  <a:srgbClr val="0000FF"/>
                </a:solidFill>
                <a:latin typeface="Courier New"/>
              </a:rPr>
              <a:t>España</a:t>
            </a:r>
            <a:r>
              <a:rPr lang="en-US" sz="1600" b="1" dirty="0">
                <a:solidFill>
                  <a:srgbClr val="0000FF"/>
                </a:solidFill>
                <a:latin typeface="Courier New"/>
              </a:rPr>
              <a:t>'</a:t>
            </a:r>
            <a:r>
              <a:rPr lang="en-US" sz="1600" b="1" dirty="0">
                <a:solidFill>
                  <a:srgbClr val="000000"/>
                </a:solidFill>
                <a:latin typeface="Courier New"/>
              </a:rPr>
              <a:t>)</a:t>
            </a:r>
            <a:endParaRPr lang="es-ES" sz="1600" dirty="0"/>
          </a:p>
        </p:txBody>
      </p:sp>
      <p:sp>
        <p:nvSpPr>
          <p:cNvPr id="7" name="6 Esquina doblada"/>
          <p:cNvSpPr/>
          <p:nvPr/>
        </p:nvSpPr>
        <p:spPr>
          <a:xfrm>
            <a:off x="3779912" y="4098371"/>
            <a:ext cx="3096344" cy="56076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 IN significa que el valor está en el conjunto resultante de la SELECT</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a:off x="2297430" y="4378751"/>
            <a:ext cx="1482482" cy="216109"/>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12 Esquina doblada"/>
          <p:cNvSpPr/>
          <p:nvPr/>
        </p:nvSpPr>
        <p:spPr>
          <a:xfrm>
            <a:off x="6660232" y="5144586"/>
            <a:ext cx="1944216" cy="79208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La SELECT es sobre el campo correspondiente de la tabla de oficinas</a:t>
            </a:r>
            <a:endParaRPr lang="es-ES" sz="1600" dirty="0">
              <a:solidFill>
                <a:srgbClr val="321935"/>
              </a:solidFill>
              <a:latin typeface="Arial Narrow" pitchFamily="34" charset="0"/>
            </a:endParaRPr>
          </a:p>
        </p:txBody>
      </p:sp>
      <p:cxnSp>
        <p:nvCxnSpPr>
          <p:cNvPr id="14" name="13 Conector recto de flecha"/>
          <p:cNvCxnSpPr>
            <a:stCxn id="13" idx="1"/>
          </p:cNvCxnSpPr>
          <p:nvPr/>
        </p:nvCxnSpPr>
        <p:spPr>
          <a:xfrm flipH="1" flipV="1">
            <a:off x="5004048" y="5040471"/>
            <a:ext cx="1656184" cy="500159"/>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0" name="19 Tabla"/>
          <p:cNvGraphicFramePr>
            <a:graphicFrameLocks noGrp="1"/>
          </p:cNvGraphicFramePr>
          <p:nvPr>
            <p:extLst>
              <p:ext uri="{D42A27DB-BD31-4B8C-83A1-F6EECF244321}">
                <p14:modId xmlns:p14="http://schemas.microsoft.com/office/powerpoint/2010/main" val="213186667"/>
              </p:ext>
            </p:extLst>
          </p:nvPr>
        </p:nvGraphicFramePr>
        <p:xfrm>
          <a:off x="539552" y="5433754"/>
          <a:ext cx="2858975" cy="1005840"/>
        </p:xfrm>
        <a:graphic>
          <a:graphicData uri="http://schemas.openxmlformats.org/drawingml/2006/table">
            <a:tbl>
              <a:tblPr firstRow="1" bandRow="1">
                <a:tableStyleId>{F5AB1C69-6EDB-4FF4-983F-18BD219EF322}</a:tableStyleId>
              </a:tblPr>
              <a:tblGrid>
                <a:gridCol w="1458825"/>
                <a:gridCol w="1400150"/>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John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err="1" smtClean="0">
                          <a:effectLst/>
                        </a:rPr>
                        <a:t>O'Donnel</a:t>
                      </a:r>
                      <a:endParaRPr lang="es-ES" sz="1600" b="0" i="0" u="none" strike="noStrike" dirty="0">
                        <a:solidFill>
                          <a:srgbClr val="000000"/>
                        </a:solidFill>
                        <a:effectLst/>
                        <a:latin typeface="Calibri"/>
                      </a:endParaRPr>
                    </a:p>
                  </a:txBody>
                  <a:tcPr marL="72000" marR="72000" marT="7620" marB="0" anchor="b"/>
                </a:tc>
              </a:tr>
            </a:tbl>
          </a:graphicData>
        </a:graphic>
      </p:graphicFrame>
    </p:spTree>
    <p:extLst>
      <p:ext uri="{BB962C8B-B14F-4D97-AF65-F5344CB8AC3E}">
        <p14:creationId xmlns:p14="http://schemas.microsoft.com/office/powerpoint/2010/main" val="1538614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Los registros en las tablas no se almacenan necesariamente en el mismo orden que se insertan, sino en una forma conveniente manejada internamente por el DBMS. Esto implica que los resultados de las consultas no tienen un orden predefinido. Por lo tanto, para ordenar los registros resultantes de una consulta es necesario especificarlo, a través de una sentencia </a:t>
            </a:r>
            <a:r>
              <a:rPr lang="es-ES" sz="1800" b="1" dirty="0" smtClean="0">
                <a:solidFill>
                  <a:srgbClr val="960F68"/>
                </a:solidFill>
              </a:rPr>
              <a:t>ORDER BY</a:t>
            </a:r>
            <a:r>
              <a:rPr lang="es-ES" sz="1800" dirty="0" smtClean="0"/>
              <a:t>.</a:t>
            </a:r>
          </a:p>
          <a:p>
            <a:r>
              <a:rPr lang="es-ES" sz="1800" dirty="0" smtClean="0"/>
              <a:t>Por ejemplo, para obtener los empleados ordenados por apellido ascendente, junto a información de la oficina, se utiliza: </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ordenación</a:t>
            </a:r>
            <a:endParaRPr lang="es-ES" sz="2000" dirty="0"/>
          </a:p>
        </p:txBody>
      </p:sp>
      <p:sp>
        <p:nvSpPr>
          <p:cNvPr id="5" name="4 Rectángulo"/>
          <p:cNvSpPr/>
          <p:nvPr/>
        </p:nvSpPr>
        <p:spPr>
          <a:xfrm>
            <a:off x="395536" y="4254187"/>
            <a:ext cx="8424936" cy="830997"/>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a:solidFill>
                  <a:srgbClr val="000000"/>
                </a:solidFill>
                <a:latin typeface="Courier New"/>
              </a:rPr>
              <a:t>o.OFFC_COUNTRY</a:t>
            </a:r>
            <a:r>
              <a:rPr lang="es-ES" sz="1600" b="1" dirty="0">
                <a:solidFill>
                  <a:srgbClr val="000000"/>
                </a:solidFill>
                <a:latin typeface="Courier New"/>
              </a:rPr>
              <a:t>, </a:t>
            </a:r>
            <a:r>
              <a:rPr lang="es-ES" sz="1600" b="1" dirty="0" err="1">
                <a:solidFill>
                  <a:srgbClr val="000000"/>
                </a:solidFill>
                <a:latin typeface="Courier New"/>
              </a:rPr>
              <a:t>o.OFFC_CITY</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r>
              <a:rPr lang="es-ES" sz="1600" b="1" dirty="0" smtClean="0">
                <a:solidFill>
                  <a:srgbClr val="7F0055"/>
                </a:solidFill>
                <a:latin typeface="Courier New"/>
              </a:rPr>
              <a:t>INNER</a:t>
            </a:r>
            <a:r>
              <a:rPr lang="es-ES" sz="1600" b="1" dirty="0" smtClean="0">
                <a:solidFill>
                  <a:srgbClr val="000000"/>
                </a:solidFill>
                <a:latin typeface="Courier New"/>
              </a:rPr>
              <a:t> </a:t>
            </a:r>
            <a:r>
              <a:rPr lang="es-ES" sz="1600" b="1" dirty="0">
                <a:solidFill>
                  <a:srgbClr val="7F0055"/>
                </a:solidFill>
                <a:latin typeface="Courier New"/>
              </a:rPr>
              <a:t>JOIN</a:t>
            </a:r>
            <a:r>
              <a:rPr lang="es-ES" sz="1600" b="1" dirty="0">
                <a:solidFill>
                  <a:srgbClr val="000000"/>
                </a:solidFill>
                <a:latin typeface="Courier New"/>
              </a:rPr>
              <a:t> </a:t>
            </a:r>
            <a:r>
              <a:rPr lang="es-ES" sz="1600" b="1" dirty="0" smtClean="0">
                <a:solidFill>
                  <a:srgbClr val="000000"/>
                </a:solidFill>
                <a:latin typeface="Courier New"/>
              </a:rPr>
              <a:t>T_OFFICES </a:t>
            </a:r>
            <a:r>
              <a:rPr lang="es-ES" sz="1600" b="1" dirty="0">
                <a:solidFill>
                  <a:srgbClr val="000000"/>
                </a:solidFill>
                <a:latin typeface="Courier New"/>
              </a:rPr>
              <a:t>o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e.OFFC_ID</a:t>
            </a:r>
            <a:r>
              <a:rPr lang="es-ES" sz="1600" b="1" dirty="0">
                <a:solidFill>
                  <a:srgbClr val="000000"/>
                </a:solidFill>
                <a:latin typeface="Courier New"/>
              </a:rPr>
              <a:t> = </a:t>
            </a:r>
            <a:r>
              <a:rPr lang="es-ES" sz="1600" b="1" dirty="0" err="1">
                <a:solidFill>
                  <a:srgbClr val="000000"/>
                </a:solidFill>
                <a:latin typeface="Courier New"/>
              </a:rPr>
              <a:t>o.OFFC_ID</a:t>
            </a:r>
            <a:endParaRPr lang="es-ES" sz="1600" b="1" dirty="0">
              <a:solidFill>
                <a:srgbClr val="000000"/>
              </a:solidFill>
              <a:latin typeface="Courier New"/>
            </a:endParaRPr>
          </a:p>
          <a:p>
            <a:r>
              <a:rPr lang="es-ES" sz="1600" b="1" dirty="0">
                <a:solidFill>
                  <a:srgbClr val="7F0055"/>
                </a:solidFill>
                <a:latin typeface="Courier New"/>
              </a:rPr>
              <a:t>ORDER</a:t>
            </a:r>
            <a:r>
              <a:rPr lang="es-ES" sz="1600" b="1" dirty="0">
                <a:solidFill>
                  <a:srgbClr val="000000"/>
                </a:solidFill>
                <a:latin typeface="Courier New"/>
              </a:rPr>
              <a:t> </a:t>
            </a:r>
            <a:r>
              <a:rPr lang="es-ES" sz="1600" b="1" dirty="0">
                <a:solidFill>
                  <a:srgbClr val="7F0055"/>
                </a:solidFill>
                <a:latin typeface="Courier New"/>
              </a:rPr>
              <a:t>BY</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a:t>
            </a:r>
            <a:endParaRPr lang="es-ES" sz="1600" dirty="0"/>
          </a:p>
        </p:txBody>
      </p:sp>
      <p:sp>
        <p:nvSpPr>
          <p:cNvPr id="7" name="6 Esquina doblada"/>
          <p:cNvSpPr/>
          <p:nvPr/>
        </p:nvSpPr>
        <p:spPr>
          <a:xfrm>
            <a:off x="6804248" y="4883683"/>
            <a:ext cx="1944216" cy="561541"/>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Nombre del campo. El ascendente es default.</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flipV="1">
            <a:off x="3486150" y="4914900"/>
            <a:ext cx="3318098" cy="24955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 name="10 Tabla"/>
          <p:cNvGraphicFramePr>
            <a:graphicFrameLocks noGrp="1"/>
          </p:cNvGraphicFramePr>
          <p:nvPr>
            <p:extLst>
              <p:ext uri="{D42A27DB-BD31-4B8C-83A1-F6EECF244321}">
                <p14:modId xmlns:p14="http://schemas.microsoft.com/office/powerpoint/2010/main" val="3010926181"/>
              </p:ext>
            </p:extLst>
          </p:nvPr>
        </p:nvGraphicFramePr>
        <p:xfrm>
          <a:off x="539553" y="5157192"/>
          <a:ext cx="4824535" cy="1508760"/>
        </p:xfrm>
        <a:graphic>
          <a:graphicData uri="http://schemas.openxmlformats.org/drawingml/2006/table">
            <a:tbl>
              <a:tblPr firstRow="1" bandRow="1">
                <a:tableStyleId>{F5AB1C69-6EDB-4FF4-983F-18BD219EF322}</a:tableStyleId>
              </a:tblPr>
              <a:tblGrid>
                <a:gridCol w="1210059"/>
                <a:gridCol w="1209916"/>
                <a:gridCol w="1206606"/>
                <a:gridCol w="1197954"/>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u="none" strike="noStrike" dirty="0">
                          <a:effectLst/>
                        </a:rPr>
                        <a:t>García</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u="none" strike="noStrike" dirty="0" smtClean="0">
                          <a:effectLst/>
                        </a:rPr>
                        <a:t>González</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rgbClr val="000000"/>
                          </a:solidFill>
                          <a:effectLst/>
                          <a:latin typeface="Calibri"/>
                        </a:rPr>
                        <a:t>Johnson</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John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u="none" strike="noStrike" dirty="0" err="1" smtClean="0">
                          <a:effectLst/>
                        </a:rPr>
                        <a:t>O'Donnel</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u="none" strike="noStrike" dirty="0" smtClean="0">
                          <a:effectLst/>
                        </a:rPr>
                        <a:t>Pérez</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bl>
          </a:graphicData>
        </a:graphic>
      </p:graphicFrame>
    </p:spTree>
    <p:extLst>
      <p:ext uri="{BB962C8B-B14F-4D97-AF65-F5344CB8AC3E}">
        <p14:creationId xmlns:p14="http://schemas.microsoft.com/office/powerpoint/2010/main" val="375246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Si se quieren los empleados ordenados por fecha de contratación descendente, es decir, desde el más nuevo al más antiguo, y en caso de ser iguales, por apellido ascendente, la consulta es: </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ordenación</a:t>
            </a:r>
            <a:endParaRPr lang="es-ES" sz="2000" dirty="0"/>
          </a:p>
        </p:txBody>
      </p:sp>
      <p:sp>
        <p:nvSpPr>
          <p:cNvPr id="5" name="4 Rectángulo"/>
          <p:cNvSpPr/>
          <p:nvPr/>
        </p:nvSpPr>
        <p:spPr>
          <a:xfrm>
            <a:off x="400090" y="3173664"/>
            <a:ext cx="8424936" cy="830997"/>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a:solidFill>
                  <a:srgbClr val="000000"/>
                </a:solidFill>
                <a:latin typeface="Courier New"/>
              </a:rPr>
              <a:t>e.EMPL_HIRE_DATE</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n-US" sz="1600" b="1" dirty="0">
                <a:solidFill>
                  <a:srgbClr val="7F0055"/>
                </a:solidFill>
                <a:latin typeface="Courier New"/>
              </a:rPr>
              <a:t>ORDER</a:t>
            </a:r>
            <a:r>
              <a:rPr lang="en-US" sz="1600" b="1" dirty="0">
                <a:solidFill>
                  <a:srgbClr val="000000"/>
                </a:solidFill>
                <a:latin typeface="Courier New"/>
              </a:rPr>
              <a:t> </a:t>
            </a:r>
            <a:r>
              <a:rPr lang="en-US" sz="1600" b="1" dirty="0">
                <a:solidFill>
                  <a:srgbClr val="7F0055"/>
                </a:solidFill>
                <a:latin typeface="Courier New"/>
              </a:rPr>
              <a:t>BY</a:t>
            </a:r>
            <a:r>
              <a:rPr lang="en-US" sz="1600" b="1" dirty="0">
                <a:solidFill>
                  <a:srgbClr val="000000"/>
                </a:solidFill>
                <a:latin typeface="Courier New"/>
              </a:rPr>
              <a:t> </a:t>
            </a:r>
            <a:r>
              <a:rPr lang="en-US" sz="1600" b="1" dirty="0" err="1">
                <a:solidFill>
                  <a:srgbClr val="000000"/>
                </a:solidFill>
                <a:latin typeface="Courier New"/>
              </a:rPr>
              <a:t>e.EMPL_HIRE_DATE</a:t>
            </a:r>
            <a:r>
              <a:rPr lang="en-US" sz="1600" b="1" dirty="0">
                <a:solidFill>
                  <a:srgbClr val="000000"/>
                </a:solidFill>
                <a:latin typeface="Courier New"/>
              </a:rPr>
              <a:t> </a:t>
            </a:r>
            <a:r>
              <a:rPr lang="en-US" sz="1600" b="1" dirty="0">
                <a:solidFill>
                  <a:srgbClr val="7F0055"/>
                </a:solidFill>
                <a:latin typeface="Courier New"/>
              </a:rPr>
              <a:t>DESC</a:t>
            </a:r>
            <a:r>
              <a:rPr lang="en-US" sz="1600" b="1" dirty="0">
                <a:solidFill>
                  <a:srgbClr val="000000"/>
                </a:solidFill>
                <a:latin typeface="Courier New"/>
              </a:rPr>
              <a:t>, </a:t>
            </a:r>
            <a:r>
              <a:rPr lang="en-US" sz="1600" b="1" dirty="0" err="1">
                <a:solidFill>
                  <a:srgbClr val="000000"/>
                </a:solidFill>
                <a:latin typeface="Courier New"/>
              </a:rPr>
              <a:t>e.EMPL_SURNAME</a:t>
            </a:r>
            <a:r>
              <a:rPr lang="en-US" sz="1600" b="1" dirty="0">
                <a:solidFill>
                  <a:srgbClr val="000000"/>
                </a:solidFill>
                <a:latin typeface="Courier New"/>
              </a:rPr>
              <a:t> </a:t>
            </a:r>
            <a:r>
              <a:rPr lang="en-US" sz="1600" b="1" dirty="0">
                <a:solidFill>
                  <a:srgbClr val="7F0055"/>
                </a:solidFill>
                <a:latin typeface="Courier New"/>
              </a:rPr>
              <a:t>ASC</a:t>
            </a:r>
            <a:r>
              <a:rPr lang="en-US" sz="1600" b="1" dirty="0">
                <a:solidFill>
                  <a:srgbClr val="000000"/>
                </a:solidFill>
                <a:latin typeface="Courier New"/>
              </a:rPr>
              <a:t>;</a:t>
            </a:r>
          </a:p>
        </p:txBody>
      </p:sp>
      <p:sp>
        <p:nvSpPr>
          <p:cNvPr id="7" name="6 Esquina doblada"/>
          <p:cNvSpPr/>
          <p:nvPr/>
        </p:nvSpPr>
        <p:spPr>
          <a:xfrm>
            <a:off x="6156176" y="4285431"/>
            <a:ext cx="2304256" cy="871761"/>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Se pueden colocar varios campos. A igualdad del primero, aplica el segundo.</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flipV="1">
            <a:off x="4612558" y="4077072"/>
            <a:ext cx="1543618" cy="64424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 name="10 Tabla"/>
          <p:cNvGraphicFramePr>
            <a:graphicFrameLocks noGrp="1"/>
          </p:cNvGraphicFramePr>
          <p:nvPr>
            <p:extLst>
              <p:ext uri="{D42A27DB-BD31-4B8C-83A1-F6EECF244321}">
                <p14:modId xmlns:p14="http://schemas.microsoft.com/office/powerpoint/2010/main" val="3168348485"/>
              </p:ext>
            </p:extLst>
          </p:nvPr>
        </p:nvGraphicFramePr>
        <p:xfrm>
          <a:off x="539553" y="4584536"/>
          <a:ext cx="3626581" cy="1508760"/>
        </p:xfrm>
        <a:graphic>
          <a:graphicData uri="http://schemas.openxmlformats.org/drawingml/2006/table">
            <a:tbl>
              <a:tblPr firstRow="1" bandRow="1">
                <a:tableStyleId>{F5AB1C69-6EDB-4FF4-983F-18BD219EF322}</a:tableStyleId>
              </a:tblPr>
              <a:tblGrid>
                <a:gridCol w="1210059"/>
                <a:gridCol w="1209916"/>
                <a:gridCol w="1206606"/>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HIRE_DATE</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u="none" strike="noStrike" dirty="0">
                          <a:effectLst/>
                        </a:rPr>
                        <a:t>García</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rgbClr val="000000"/>
                          </a:solidFill>
                          <a:effectLst/>
                          <a:latin typeface="Calibri"/>
                        </a:rPr>
                        <a:t>2006-05-18</a:t>
                      </a:r>
                      <a:endParaRPr lang="es-ES" sz="1600" b="1"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u="none" strike="noStrike" dirty="0" smtClean="0">
                          <a:effectLst/>
                        </a:rPr>
                        <a:t>González</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smtClean="0">
                          <a:solidFill>
                            <a:srgbClr val="000000"/>
                          </a:solidFill>
                          <a:effectLst/>
                          <a:latin typeface="Calibri"/>
                        </a:rPr>
                        <a:t>2006-05-18</a:t>
                      </a:r>
                      <a:endParaRPr lang="es-ES" sz="1600" b="1"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rgbClr val="000000"/>
                          </a:solidFill>
                          <a:effectLst/>
                          <a:latin typeface="Calibri"/>
                        </a:rPr>
                        <a:t>Pérez</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rgbClr val="000000"/>
                          </a:solidFill>
                          <a:effectLst/>
                          <a:latin typeface="Calibri"/>
                        </a:rPr>
                        <a:t>2005-04-15</a:t>
                      </a:r>
                      <a:endParaRPr lang="es-ES" sz="1600" b="1"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John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u="none" strike="noStrike" dirty="0" err="1" smtClean="0">
                          <a:effectLst/>
                        </a:rPr>
                        <a:t>O'Donnel</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rgbClr val="000000"/>
                          </a:solidFill>
                          <a:effectLst/>
                          <a:latin typeface="Calibri"/>
                        </a:rPr>
                        <a:t>2003-04-15</a:t>
                      </a:r>
                      <a:endParaRPr lang="es-ES" sz="1600" b="1"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u="none" strike="noStrike" dirty="0" smtClean="0">
                          <a:effectLst/>
                        </a:rPr>
                        <a:t>Johnson</a:t>
                      </a:r>
                      <a:endParaRPr lang="es-ES" sz="1600" b="1"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rgbClr val="000000"/>
                          </a:solidFill>
                          <a:effectLst/>
                          <a:latin typeface="Calibri"/>
                        </a:rPr>
                        <a:t>2000-02-18</a:t>
                      </a:r>
                      <a:endParaRPr lang="es-ES" sz="1600" b="1" i="0" u="none" strike="noStrike" dirty="0">
                        <a:solidFill>
                          <a:srgbClr val="000000"/>
                        </a:solidFill>
                        <a:effectLst/>
                        <a:latin typeface="Calibri"/>
                      </a:endParaRPr>
                    </a:p>
                  </a:txBody>
                  <a:tcPr marL="72000" marR="72000" marT="7620" marB="0" anchor="b"/>
                </a:tc>
              </a:tr>
            </a:tbl>
          </a:graphicData>
        </a:graphic>
      </p:graphicFrame>
      <p:cxnSp>
        <p:nvCxnSpPr>
          <p:cNvPr id="13" name="12 Conector recto de flecha"/>
          <p:cNvCxnSpPr>
            <a:stCxn id="7" idx="1"/>
          </p:cNvCxnSpPr>
          <p:nvPr/>
        </p:nvCxnSpPr>
        <p:spPr>
          <a:xfrm flipH="1">
            <a:off x="4274820" y="4721312"/>
            <a:ext cx="1881356" cy="35360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618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La </a:t>
            </a:r>
            <a:r>
              <a:rPr lang="es-ES" sz="1800" b="1" dirty="0" smtClean="0">
                <a:solidFill>
                  <a:srgbClr val="960F68"/>
                </a:solidFill>
              </a:rPr>
              <a:t>paginación</a:t>
            </a:r>
            <a:r>
              <a:rPr lang="es-ES" sz="1800" dirty="0" smtClean="0"/>
              <a:t> se refiere a obtener los datos de una consulta de muchos resultados por bloques, evitando tener que obtenerlos todos a la vez. La solución específica depende del DBMS utilizado:</a:t>
            </a:r>
          </a:p>
          <a:p>
            <a:pPr marL="285750" indent="-285750">
              <a:buFont typeface="Arial" pitchFamily="34" charset="0"/>
              <a:buChar char="•"/>
            </a:pPr>
            <a:r>
              <a:rPr lang="es-ES" sz="1800" dirty="0" smtClean="0"/>
              <a:t>En </a:t>
            </a:r>
            <a:r>
              <a:rPr lang="es-ES" sz="1800" dirty="0" err="1" smtClean="0">
                <a:solidFill>
                  <a:srgbClr val="960F68"/>
                </a:solidFill>
              </a:rPr>
              <a:t>MySQL</a:t>
            </a:r>
            <a:r>
              <a:rPr lang="es-ES" sz="1800" dirty="0" smtClean="0"/>
              <a:t>, se utiliza LIMIT al final de la consulta.</a:t>
            </a:r>
          </a:p>
          <a:p>
            <a:pPr marL="285750" indent="-285750">
              <a:buFont typeface="Arial" pitchFamily="34" charset="0"/>
              <a:buChar char="•"/>
            </a:pPr>
            <a:r>
              <a:rPr lang="es-ES" sz="1800" dirty="0" smtClean="0"/>
              <a:t>En </a:t>
            </a:r>
            <a:r>
              <a:rPr lang="es-ES" sz="1800" dirty="0" smtClean="0">
                <a:solidFill>
                  <a:srgbClr val="960F68"/>
                </a:solidFill>
              </a:rPr>
              <a:t>Oracle</a:t>
            </a:r>
            <a:r>
              <a:rPr lang="es-ES" sz="1800" dirty="0" smtClean="0"/>
              <a:t>, se controla con ROWNUM.</a:t>
            </a:r>
          </a:p>
          <a:p>
            <a:pPr marL="285750" indent="-285750">
              <a:buFont typeface="Arial" pitchFamily="34" charset="0"/>
              <a:buChar char="•"/>
            </a:pPr>
            <a:r>
              <a:rPr lang="es-ES" sz="1800" dirty="0" smtClean="0"/>
              <a:t>En </a:t>
            </a:r>
            <a:r>
              <a:rPr lang="es-ES" sz="1800" dirty="0" smtClean="0">
                <a:solidFill>
                  <a:srgbClr val="960F68"/>
                </a:solidFill>
              </a:rPr>
              <a:t>SQL Server</a:t>
            </a:r>
            <a:r>
              <a:rPr lang="es-ES" sz="1800" dirty="0" smtClean="0"/>
              <a:t>, se puede controlar con TOP, aunque sólo la cantidad máxima. Desde la versión 2005 se puede utilizar ROW_NUMBER(), aunque es más complejo.</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paginación</a:t>
            </a:r>
            <a:endParaRPr lang="es-ES" sz="2000" dirty="0"/>
          </a:p>
        </p:txBody>
      </p:sp>
      <p:sp>
        <p:nvSpPr>
          <p:cNvPr id="5" name="4 Rectángulo"/>
          <p:cNvSpPr/>
          <p:nvPr/>
        </p:nvSpPr>
        <p:spPr>
          <a:xfrm>
            <a:off x="4793331" y="4653136"/>
            <a:ext cx="1008112" cy="2016224"/>
          </a:xfrm>
          <a:prstGeom prst="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t"/>
          <a:lstStyle/>
          <a:p>
            <a:pPr algn="ctr"/>
            <a:r>
              <a:rPr lang="es-ES" sz="1400" dirty="0" smtClean="0"/>
              <a:t>Todos</a:t>
            </a:r>
            <a:endParaRPr lang="es-ES" sz="1400" dirty="0"/>
          </a:p>
        </p:txBody>
      </p:sp>
      <p:sp>
        <p:nvSpPr>
          <p:cNvPr id="6" name="5 Rectángulo"/>
          <p:cNvSpPr/>
          <p:nvPr/>
        </p:nvSpPr>
        <p:spPr>
          <a:xfrm>
            <a:off x="4919510" y="5013175"/>
            <a:ext cx="737916" cy="648073"/>
          </a:xfrm>
          <a:prstGeom prst="rect">
            <a:avLst/>
          </a:prstGeom>
          <a:solidFill>
            <a:srgbClr val="960F68"/>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solidFill>
                  <a:schemeClr val="bg1"/>
                </a:solidFill>
                <a:latin typeface="Arial" pitchFamily="34" charset="0"/>
                <a:cs typeface="Arial" pitchFamily="34" charset="0"/>
              </a:rPr>
              <a:t>Página</a:t>
            </a:r>
            <a:endParaRPr lang="es-ES" sz="1100" dirty="0">
              <a:solidFill>
                <a:schemeClr val="bg1"/>
              </a:solidFill>
              <a:latin typeface="Arial" pitchFamily="34" charset="0"/>
              <a:cs typeface="Arial" pitchFamily="34" charset="0"/>
            </a:endParaRPr>
          </a:p>
        </p:txBody>
      </p:sp>
      <p:cxnSp>
        <p:nvCxnSpPr>
          <p:cNvPr id="7" name="6 Conector recto de flecha"/>
          <p:cNvCxnSpPr/>
          <p:nvPr/>
        </p:nvCxnSpPr>
        <p:spPr>
          <a:xfrm>
            <a:off x="4159508" y="5003303"/>
            <a:ext cx="760002" cy="0"/>
          </a:xfrm>
          <a:prstGeom prst="bentConnector3">
            <a:avLst>
              <a:gd name="adj1" fmla="val 50000"/>
            </a:avLst>
          </a:prstGeom>
          <a:ln w="19050">
            <a:solidFill>
              <a:schemeClr val="accent3">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3309661" y="4849415"/>
            <a:ext cx="921855" cy="307777"/>
          </a:xfrm>
          <a:prstGeom prst="rect">
            <a:avLst/>
          </a:prstGeom>
        </p:spPr>
        <p:txBody>
          <a:bodyPr wrap="none">
            <a:spAutoFit/>
          </a:bodyPr>
          <a:lstStyle/>
          <a:p>
            <a:pPr algn="r"/>
            <a:r>
              <a:rPr lang="es-ES" sz="1400" dirty="0" err="1" smtClean="0">
                <a:solidFill>
                  <a:srgbClr val="000000"/>
                </a:solidFill>
              </a:rPr>
              <a:t>firstResult</a:t>
            </a:r>
            <a:endParaRPr lang="es-ES" dirty="0"/>
          </a:p>
        </p:txBody>
      </p:sp>
      <p:sp>
        <p:nvSpPr>
          <p:cNvPr id="9" name="8 Rectángulo"/>
          <p:cNvSpPr/>
          <p:nvPr/>
        </p:nvSpPr>
        <p:spPr>
          <a:xfrm>
            <a:off x="3275856" y="5183322"/>
            <a:ext cx="1013419" cy="307777"/>
          </a:xfrm>
          <a:prstGeom prst="rect">
            <a:avLst/>
          </a:prstGeom>
        </p:spPr>
        <p:txBody>
          <a:bodyPr wrap="none">
            <a:spAutoFit/>
          </a:bodyPr>
          <a:lstStyle/>
          <a:p>
            <a:pPr algn="r"/>
            <a:r>
              <a:rPr lang="es-ES" sz="1400" dirty="0" err="1" smtClean="0">
                <a:solidFill>
                  <a:srgbClr val="000000"/>
                </a:solidFill>
              </a:rPr>
              <a:t>maxResults</a:t>
            </a:r>
            <a:endParaRPr lang="es-ES" dirty="0"/>
          </a:p>
        </p:txBody>
      </p:sp>
      <p:sp>
        <p:nvSpPr>
          <p:cNvPr id="10" name="9 Cerrar llave"/>
          <p:cNvSpPr/>
          <p:nvPr/>
        </p:nvSpPr>
        <p:spPr>
          <a:xfrm>
            <a:off x="5945459" y="5008541"/>
            <a:ext cx="288032" cy="652707"/>
          </a:xfrm>
          <a:prstGeom prst="rightBrace">
            <a:avLst/>
          </a:prstGeom>
          <a:ln w="19050">
            <a:solidFill>
              <a:schemeClr val="accent3">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10 Rectángulo"/>
          <p:cNvSpPr/>
          <p:nvPr/>
        </p:nvSpPr>
        <p:spPr>
          <a:xfrm>
            <a:off x="6233491" y="5181005"/>
            <a:ext cx="672812" cy="307777"/>
          </a:xfrm>
          <a:prstGeom prst="rect">
            <a:avLst/>
          </a:prstGeom>
        </p:spPr>
        <p:txBody>
          <a:bodyPr wrap="none">
            <a:spAutoFit/>
          </a:bodyPr>
          <a:lstStyle/>
          <a:p>
            <a:r>
              <a:rPr lang="es-ES" sz="1400" dirty="0" err="1" smtClean="0">
                <a:solidFill>
                  <a:srgbClr val="000000"/>
                </a:solidFill>
              </a:rPr>
              <a:t>results</a:t>
            </a:r>
            <a:endParaRPr lang="es-ES" dirty="0"/>
          </a:p>
        </p:txBody>
      </p:sp>
      <p:cxnSp>
        <p:nvCxnSpPr>
          <p:cNvPr id="12" name="11 Conector recto"/>
          <p:cNvCxnSpPr/>
          <p:nvPr/>
        </p:nvCxnSpPr>
        <p:spPr>
          <a:xfrm flipH="1">
            <a:off x="4087500" y="5661248"/>
            <a:ext cx="83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4289275" y="5008541"/>
            <a:ext cx="0" cy="652707"/>
          </a:xfrm>
          <a:prstGeom prst="straightConnector1">
            <a:avLst/>
          </a:prstGeom>
          <a:ln w="19050">
            <a:solidFill>
              <a:schemeClr val="accent3">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H="1">
            <a:off x="5801443" y="4653136"/>
            <a:ext cx="13824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flipH="1">
            <a:off x="5801443" y="6646232"/>
            <a:ext cx="13824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6967820" y="4653136"/>
            <a:ext cx="0" cy="1993096"/>
          </a:xfrm>
          <a:prstGeom prst="straightConnector1">
            <a:avLst/>
          </a:prstGeom>
          <a:ln w="19050">
            <a:solidFill>
              <a:schemeClr val="accent3">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7007045" y="5353471"/>
            <a:ext cx="1048044" cy="307777"/>
          </a:xfrm>
          <a:prstGeom prst="rect">
            <a:avLst/>
          </a:prstGeom>
        </p:spPr>
        <p:txBody>
          <a:bodyPr wrap="none">
            <a:spAutoFit/>
          </a:bodyPr>
          <a:lstStyle/>
          <a:p>
            <a:r>
              <a:rPr lang="es-ES" sz="1400" dirty="0" err="1" smtClean="0">
                <a:solidFill>
                  <a:srgbClr val="000000"/>
                </a:solidFill>
              </a:rPr>
              <a:t>totalResults</a:t>
            </a:r>
            <a:endParaRPr lang="es-ES" dirty="0"/>
          </a:p>
        </p:txBody>
      </p:sp>
    </p:spTree>
    <p:extLst>
      <p:ext uri="{BB962C8B-B14F-4D97-AF65-F5344CB8AC3E}">
        <p14:creationId xmlns:p14="http://schemas.microsoft.com/office/powerpoint/2010/main" val="3724951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Por ejemplo, si de la consulta </a:t>
            </a:r>
            <a:r>
              <a:rPr lang="es-ES" sz="1800" dirty="0"/>
              <a:t>de los empleados ordenados por fecha de </a:t>
            </a:r>
            <a:r>
              <a:rPr lang="es-ES" sz="1800" dirty="0" smtClean="0"/>
              <a:t>contratación, se quieren obtener desde el segundo registro los siguientes tres, la sentencia es:</a:t>
            </a:r>
          </a:p>
        </p:txBody>
      </p:sp>
      <p:sp>
        <p:nvSpPr>
          <p:cNvPr id="2" name="1 Título"/>
          <p:cNvSpPr>
            <a:spLocks noGrp="1"/>
          </p:cNvSpPr>
          <p:nvPr>
            <p:ph type="title"/>
          </p:nvPr>
        </p:nvSpPr>
        <p:spPr/>
        <p:txBody>
          <a:bodyPr>
            <a:normAutofit/>
          </a:bodyPr>
          <a:lstStyle/>
          <a:p>
            <a:r>
              <a:rPr lang="es-ES" dirty="0" smtClean="0"/>
              <a:t>otras operaciones sobre datos</a:t>
            </a:r>
            <a:endParaRPr lang="es-ES" dirty="0"/>
          </a:p>
        </p:txBody>
      </p:sp>
      <p:sp>
        <p:nvSpPr>
          <p:cNvPr id="3" name="2 Marcador de texto"/>
          <p:cNvSpPr>
            <a:spLocks noGrp="1"/>
          </p:cNvSpPr>
          <p:nvPr>
            <p:ph type="body" idx="1"/>
          </p:nvPr>
        </p:nvSpPr>
        <p:spPr/>
        <p:txBody>
          <a:bodyPr/>
          <a:lstStyle/>
          <a:p>
            <a:r>
              <a:rPr lang="es-ES" sz="2000" dirty="0" smtClean="0"/>
              <a:t>paginación</a:t>
            </a:r>
            <a:endParaRPr lang="es-ES" sz="2000" dirty="0"/>
          </a:p>
        </p:txBody>
      </p:sp>
      <p:sp>
        <p:nvSpPr>
          <p:cNvPr id="18" name="17 Rectángulo"/>
          <p:cNvSpPr/>
          <p:nvPr/>
        </p:nvSpPr>
        <p:spPr>
          <a:xfrm>
            <a:off x="395536" y="3068960"/>
            <a:ext cx="8064896" cy="830997"/>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a:solidFill>
                  <a:srgbClr val="000000"/>
                </a:solidFill>
                <a:latin typeface="Courier New"/>
              </a:rPr>
              <a:t>e.EMPL_HIRE_DATE</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n-US" sz="1600" b="1" dirty="0">
                <a:solidFill>
                  <a:srgbClr val="7F0055"/>
                </a:solidFill>
                <a:latin typeface="Courier New"/>
              </a:rPr>
              <a:t>ORDER</a:t>
            </a:r>
            <a:r>
              <a:rPr lang="en-US" sz="1600" b="1" dirty="0">
                <a:solidFill>
                  <a:srgbClr val="000000"/>
                </a:solidFill>
                <a:latin typeface="Courier New"/>
              </a:rPr>
              <a:t> </a:t>
            </a:r>
            <a:r>
              <a:rPr lang="en-US" sz="1600" b="1" dirty="0">
                <a:solidFill>
                  <a:srgbClr val="7F0055"/>
                </a:solidFill>
                <a:latin typeface="Courier New"/>
              </a:rPr>
              <a:t>BY</a:t>
            </a:r>
            <a:r>
              <a:rPr lang="en-US" sz="1600" b="1" dirty="0">
                <a:solidFill>
                  <a:srgbClr val="000000"/>
                </a:solidFill>
                <a:latin typeface="Courier New"/>
              </a:rPr>
              <a:t> </a:t>
            </a:r>
            <a:r>
              <a:rPr lang="en-US" sz="1600" b="1" dirty="0" err="1">
                <a:solidFill>
                  <a:srgbClr val="000000"/>
                </a:solidFill>
                <a:latin typeface="Courier New"/>
              </a:rPr>
              <a:t>e.EMPL_HIRE_DATE</a:t>
            </a:r>
            <a:r>
              <a:rPr lang="en-US" sz="1600" b="1" dirty="0">
                <a:solidFill>
                  <a:srgbClr val="000000"/>
                </a:solidFill>
                <a:latin typeface="Courier New"/>
              </a:rPr>
              <a:t> </a:t>
            </a:r>
            <a:r>
              <a:rPr lang="en-US" sz="1600" b="1" dirty="0">
                <a:solidFill>
                  <a:srgbClr val="7F0055"/>
                </a:solidFill>
                <a:latin typeface="Courier New"/>
              </a:rPr>
              <a:t>DESC</a:t>
            </a:r>
            <a:r>
              <a:rPr lang="en-US" sz="1600" b="1" dirty="0">
                <a:solidFill>
                  <a:srgbClr val="000000"/>
                </a:solidFill>
                <a:latin typeface="Courier New"/>
              </a:rPr>
              <a:t>, </a:t>
            </a:r>
            <a:r>
              <a:rPr lang="en-US" sz="1600" b="1" dirty="0" err="1">
                <a:solidFill>
                  <a:srgbClr val="000000"/>
                </a:solidFill>
                <a:latin typeface="Courier New"/>
              </a:rPr>
              <a:t>e.EMPL_SURNAME</a:t>
            </a:r>
            <a:r>
              <a:rPr lang="en-US" sz="1600" b="1" dirty="0">
                <a:solidFill>
                  <a:srgbClr val="000000"/>
                </a:solidFill>
                <a:latin typeface="Courier New"/>
              </a:rPr>
              <a:t> </a:t>
            </a:r>
            <a:r>
              <a:rPr lang="en-US" sz="1600" b="1" dirty="0" smtClean="0">
                <a:solidFill>
                  <a:srgbClr val="7F0055"/>
                </a:solidFill>
                <a:latin typeface="Courier New"/>
              </a:rPr>
              <a:t>ASC </a:t>
            </a:r>
            <a:r>
              <a:rPr lang="es-ES" sz="1600" b="1" dirty="0" smtClean="0">
                <a:solidFill>
                  <a:srgbClr val="000000"/>
                </a:solidFill>
                <a:latin typeface="Courier New"/>
              </a:rPr>
              <a:t>LIMIT </a:t>
            </a:r>
            <a:r>
              <a:rPr lang="es-ES" sz="1600" b="1" dirty="0">
                <a:solidFill>
                  <a:srgbClr val="000000"/>
                </a:solidFill>
                <a:latin typeface="Courier New"/>
              </a:rPr>
              <a:t>1,3;</a:t>
            </a:r>
          </a:p>
        </p:txBody>
      </p:sp>
      <p:graphicFrame>
        <p:nvGraphicFramePr>
          <p:cNvPr id="20" name="19 Tabla"/>
          <p:cNvGraphicFramePr>
            <a:graphicFrameLocks noGrp="1"/>
          </p:cNvGraphicFramePr>
          <p:nvPr>
            <p:extLst>
              <p:ext uri="{D42A27DB-BD31-4B8C-83A1-F6EECF244321}">
                <p14:modId xmlns:p14="http://schemas.microsoft.com/office/powerpoint/2010/main" val="721844191"/>
              </p:ext>
            </p:extLst>
          </p:nvPr>
        </p:nvGraphicFramePr>
        <p:xfrm>
          <a:off x="467544" y="4653136"/>
          <a:ext cx="3275340" cy="1508760"/>
        </p:xfrm>
        <a:graphic>
          <a:graphicData uri="http://schemas.openxmlformats.org/drawingml/2006/table">
            <a:tbl>
              <a:tblPr firstRow="1" bandRow="1">
                <a:tableStyleId>{F5AB1C69-6EDB-4FF4-983F-18BD219EF322}</a:tableStyleId>
              </a:tblPr>
              <a:tblGrid>
                <a:gridCol w="1068052"/>
                <a:gridCol w="1067925"/>
                <a:gridCol w="1139363"/>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HIRE_DATE</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2006-05-18</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smtClean="0">
                          <a:solidFill>
                            <a:srgbClr val="000000"/>
                          </a:solidFill>
                          <a:effectLst/>
                          <a:latin typeface="Calibri"/>
                        </a:rPr>
                        <a:t>2006-05-18</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Pérez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2005-04-15</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John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err="1" smtClean="0">
                          <a:effectLst/>
                        </a:rPr>
                        <a:t>O'Donnel</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2003-04-15</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Johnson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2000-02-18</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1793225742"/>
              </p:ext>
            </p:extLst>
          </p:nvPr>
        </p:nvGraphicFramePr>
        <p:xfrm>
          <a:off x="5292080" y="4943440"/>
          <a:ext cx="3275340" cy="1005840"/>
        </p:xfrm>
        <a:graphic>
          <a:graphicData uri="http://schemas.openxmlformats.org/drawingml/2006/table">
            <a:tbl>
              <a:tblPr firstRow="1" bandRow="1">
                <a:tableStyleId>{F5AB1C69-6EDB-4FF4-983F-18BD219EF322}</a:tableStyleId>
              </a:tblPr>
              <a:tblGrid>
                <a:gridCol w="1068052"/>
                <a:gridCol w="1067925"/>
                <a:gridCol w="1139363"/>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HIRE_DATE</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smtClean="0">
                          <a:solidFill>
                            <a:srgbClr val="000000"/>
                          </a:solidFill>
                          <a:effectLst/>
                          <a:latin typeface="Calibri"/>
                        </a:rPr>
                        <a:t>2006-05-18</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Pérez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2005-04-15</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smtClean="0">
                          <a:effectLst/>
                        </a:rPr>
                        <a:t>John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err="1" smtClean="0">
                          <a:effectLst/>
                        </a:rPr>
                        <a:t>O'Donnel</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2003-04-15</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22" name="21 Esquina doblada"/>
          <p:cNvSpPr/>
          <p:nvPr/>
        </p:nvSpPr>
        <p:spPr>
          <a:xfrm>
            <a:off x="4716016" y="4136624"/>
            <a:ext cx="1843096" cy="561541"/>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El segundo registro es el 1 (comienza en 0). </a:t>
            </a:r>
            <a:endParaRPr lang="es-ES" sz="1600" dirty="0">
              <a:solidFill>
                <a:srgbClr val="321935"/>
              </a:solidFill>
              <a:latin typeface="Arial Narrow" pitchFamily="34" charset="0"/>
            </a:endParaRPr>
          </a:p>
        </p:txBody>
      </p:sp>
      <p:cxnSp>
        <p:nvCxnSpPr>
          <p:cNvPr id="23" name="22 Conector recto de flecha"/>
          <p:cNvCxnSpPr/>
          <p:nvPr/>
        </p:nvCxnSpPr>
        <p:spPr>
          <a:xfrm flipV="1">
            <a:off x="6559112" y="3799841"/>
            <a:ext cx="857688" cy="421247"/>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31 Esquina doblada"/>
          <p:cNvSpPr/>
          <p:nvPr/>
        </p:nvSpPr>
        <p:spPr>
          <a:xfrm>
            <a:off x="7236296" y="4136624"/>
            <a:ext cx="1843096" cy="561541"/>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El último registro es el cuarto (número 3).</a:t>
            </a:r>
            <a:endParaRPr lang="es-ES" sz="1600" dirty="0">
              <a:solidFill>
                <a:srgbClr val="321935"/>
              </a:solidFill>
              <a:latin typeface="Arial Narrow" pitchFamily="34" charset="0"/>
            </a:endParaRPr>
          </a:p>
        </p:txBody>
      </p:sp>
      <p:cxnSp>
        <p:nvCxnSpPr>
          <p:cNvPr id="35" name="34 Conector recto de flecha"/>
          <p:cNvCxnSpPr/>
          <p:nvPr/>
        </p:nvCxnSpPr>
        <p:spPr>
          <a:xfrm flipH="1" flipV="1">
            <a:off x="7747752" y="3806192"/>
            <a:ext cx="136616" cy="33043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44 Flecha derecha"/>
          <p:cNvSpPr/>
          <p:nvPr/>
        </p:nvSpPr>
        <p:spPr>
          <a:xfrm>
            <a:off x="4457712" y="5416122"/>
            <a:ext cx="648072"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45 Esquina doblada"/>
          <p:cNvSpPr/>
          <p:nvPr/>
        </p:nvSpPr>
        <p:spPr>
          <a:xfrm>
            <a:off x="2771621" y="6311382"/>
            <a:ext cx="1334040" cy="380237"/>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Sin paginación</a:t>
            </a:r>
            <a:endParaRPr lang="es-ES" sz="1600" dirty="0">
              <a:solidFill>
                <a:srgbClr val="321935"/>
              </a:solidFill>
              <a:latin typeface="Arial Narrow" pitchFamily="34" charset="0"/>
            </a:endParaRPr>
          </a:p>
        </p:txBody>
      </p:sp>
      <p:cxnSp>
        <p:nvCxnSpPr>
          <p:cNvPr id="47" name="46 Conector recto de flecha"/>
          <p:cNvCxnSpPr>
            <a:stCxn id="46" idx="1"/>
          </p:cNvCxnSpPr>
          <p:nvPr/>
        </p:nvCxnSpPr>
        <p:spPr>
          <a:xfrm flipH="1" flipV="1">
            <a:off x="2447585" y="6165305"/>
            <a:ext cx="324036" cy="33619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9" name="58 Grupo"/>
          <p:cNvGrpSpPr/>
          <p:nvPr/>
        </p:nvGrpSpPr>
        <p:grpSpPr>
          <a:xfrm>
            <a:off x="3673615" y="5106671"/>
            <a:ext cx="846287" cy="883259"/>
            <a:chOff x="3673615" y="5106671"/>
            <a:chExt cx="846287" cy="883259"/>
          </a:xfrm>
        </p:grpSpPr>
        <p:cxnSp>
          <p:nvCxnSpPr>
            <p:cNvPr id="38" name="6 Conector recto de flecha"/>
            <p:cNvCxnSpPr/>
            <p:nvPr/>
          </p:nvCxnSpPr>
          <p:spPr>
            <a:xfrm rot="10800000">
              <a:off x="3673615" y="5281176"/>
              <a:ext cx="576063" cy="0"/>
            </a:xfrm>
            <a:prstGeom prst="bentConnector3">
              <a:avLst>
                <a:gd name="adj1" fmla="val 50000"/>
              </a:avLst>
            </a:prstGeom>
            <a:ln w="19050">
              <a:solidFill>
                <a:schemeClr val="accent3">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flipH="1">
              <a:off x="3693169" y="5805264"/>
              <a:ext cx="556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105661" y="5273713"/>
              <a:ext cx="0" cy="531551"/>
            </a:xfrm>
            <a:prstGeom prst="straightConnector1">
              <a:avLst/>
            </a:prstGeom>
            <a:ln w="19050">
              <a:solidFill>
                <a:schemeClr val="accent3">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56 Rectángulo"/>
            <p:cNvSpPr/>
            <p:nvPr/>
          </p:nvSpPr>
          <p:spPr>
            <a:xfrm>
              <a:off x="4197378" y="5106671"/>
              <a:ext cx="322524" cy="369332"/>
            </a:xfrm>
            <a:prstGeom prst="rect">
              <a:avLst/>
            </a:prstGeom>
          </p:spPr>
          <p:txBody>
            <a:bodyPr wrap="none">
              <a:spAutoFit/>
            </a:bodyPr>
            <a:lstStyle/>
            <a:p>
              <a:r>
                <a:rPr lang="es-ES" b="1" dirty="0">
                  <a:solidFill>
                    <a:srgbClr val="000000"/>
                  </a:solidFill>
                  <a:latin typeface="Courier New"/>
                </a:rPr>
                <a:t>1</a:t>
              </a:r>
              <a:endParaRPr lang="es-ES" dirty="0"/>
            </a:p>
          </p:txBody>
        </p:sp>
        <p:sp>
          <p:nvSpPr>
            <p:cNvPr id="58" name="57 Rectángulo"/>
            <p:cNvSpPr/>
            <p:nvPr/>
          </p:nvSpPr>
          <p:spPr>
            <a:xfrm>
              <a:off x="4197378" y="5620598"/>
              <a:ext cx="322524" cy="369332"/>
            </a:xfrm>
            <a:prstGeom prst="rect">
              <a:avLst/>
            </a:prstGeom>
          </p:spPr>
          <p:txBody>
            <a:bodyPr wrap="none">
              <a:spAutoFit/>
            </a:bodyPr>
            <a:lstStyle/>
            <a:p>
              <a:r>
                <a:rPr lang="es-ES" b="1" dirty="0" smtClean="0">
                  <a:solidFill>
                    <a:srgbClr val="000000"/>
                  </a:solidFill>
                  <a:latin typeface="Courier New"/>
                </a:rPr>
                <a:t>3</a:t>
              </a:r>
              <a:endParaRPr lang="es-ES" dirty="0"/>
            </a:p>
          </p:txBody>
        </p:sp>
      </p:grpSp>
    </p:spTree>
    <p:extLst>
      <p:ext uri="{BB962C8B-B14F-4D97-AF65-F5344CB8AC3E}">
        <p14:creationId xmlns:p14="http://schemas.microsoft.com/office/powerpoint/2010/main" val="109657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par>
                          <p:cTn id="29" fill="hold">
                            <p:stCondLst>
                              <p:cond delay="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5" grpId="0" animBg="1"/>
      <p:bldP spid="4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0">
              <a:buClr>
                <a:srgbClr val="737373"/>
              </a:buClr>
              <a:buFont typeface="+mj-lt"/>
              <a:buAutoNum type="arabicPeriod" startAt="9"/>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9"/>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8</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87957"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convenciones de nomenclatura</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9833738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solidFill>
                  <a:srgbClr val="960F68"/>
                </a:solidFill>
              </a:rPr>
              <a:t>No existen convenciones universales </a:t>
            </a:r>
            <a:r>
              <a:rPr lang="es-ES" sz="1800" dirty="0" smtClean="0"/>
              <a:t>para la nomenclatura de base de datos. Cada institución utiliza sus propias normas.</a:t>
            </a:r>
          </a:p>
          <a:p>
            <a:pPr marL="285750" indent="-285750">
              <a:buFont typeface="Arial" pitchFamily="34" charset="0"/>
              <a:buChar char="•"/>
            </a:pPr>
            <a:r>
              <a:rPr lang="es-ES" sz="1800" dirty="0" smtClean="0"/>
              <a:t>Sin embargo, se pueden considerar ciertas directrices que facilitan el uso de la base de datos y su mantenimiento.</a:t>
            </a:r>
          </a:p>
          <a:p>
            <a:pPr marL="285750" indent="-285750">
              <a:buFont typeface="Arial" pitchFamily="34" charset="0"/>
              <a:buChar char="•"/>
            </a:pPr>
            <a:r>
              <a:rPr lang="es-ES" sz="1800" dirty="0" smtClean="0"/>
              <a:t>El largo máximo de los elementos depende del motor de base de datos utilizado. En Oracle, por ejemplo, el largo máximo es 30. Se recomienda tener en cuenta ese valor aunque no se utilice Oracle, para evitar problemas si se migra el DBMS.</a:t>
            </a:r>
          </a:p>
          <a:p>
            <a:pPr marL="285750" indent="-285750">
              <a:buFont typeface="Arial" pitchFamily="34" charset="0"/>
              <a:buChar char="•"/>
            </a:pPr>
            <a:r>
              <a:rPr lang="es-ES" sz="1800" dirty="0" smtClean="0"/>
              <a:t>El largo mínimo debe ser suficiente para que sea descriptivo. Nombres demasiado cortos pueden ser confusos o ambiguos, aunque exista un diccionario de "traducción".</a:t>
            </a:r>
          </a:p>
          <a:p>
            <a:pPr marL="285750" indent="-285750">
              <a:buFont typeface="Arial" pitchFamily="34" charset="0"/>
              <a:buChar char="•"/>
            </a:pPr>
            <a:endParaRPr lang="es-ES" sz="1800" dirty="0" smtClean="0"/>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no existen convenciones universales</a:t>
            </a:r>
            <a:endParaRPr lang="es-ES" sz="2000" dirty="0"/>
          </a:p>
        </p:txBody>
      </p:sp>
    </p:spTree>
    <p:extLst>
      <p:ext uri="{BB962C8B-B14F-4D97-AF65-F5344CB8AC3E}">
        <p14:creationId xmlns:p14="http://schemas.microsoft.com/office/powerpoint/2010/main" val="97534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El lenguaje SQL y los nombres de elementos de una base de datos no son sensibles a mayúsculas y minúsculas.</a:t>
            </a:r>
          </a:p>
          <a:p>
            <a:pPr marL="285750" indent="-285750">
              <a:buFont typeface="Arial" pitchFamily="34" charset="0"/>
              <a:buChar char="•"/>
            </a:pPr>
            <a:r>
              <a:rPr lang="es-ES" sz="1800" dirty="0" smtClean="0"/>
              <a:t>Para evitar confusiones, se promueve el uso de '_' como separador de palabras, lo cual evita dudas en los nombres.</a:t>
            </a:r>
          </a:p>
          <a:p>
            <a:pPr marL="285750" indent="-285750">
              <a:buFont typeface="Arial" pitchFamily="34" charset="0"/>
              <a:buChar char="•"/>
            </a:pPr>
            <a:r>
              <a:rPr lang="es-ES" sz="1800" dirty="0" smtClean="0"/>
              <a:t>No existe una convención universal para mayúsculas y minúsculas.</a:t>
            </a:r>
          </a:p>
          <a:p>
            <a:pPr marL="285750" indent="-285750">
              <a:buFont typeface="Arial" pitchFamily="34" charset="0"/>
              <a:buChar char="•"/>
            </a:pPr>
            <a:r>
              <a:rPr lang="es-ES" sz="1800" dirty="0" smtClean="0"/>
              <a:t>En este curso se utiliza mayúsculas para todo.</a:t>
            </a:r>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mayúsculas o minúsculas</a:t>
            </a:r>
            <a:endParaRPr lang="es-ES" sz="2000" dirty="0"/>
          </a:p>
        </p:txBody>
      </p:sp>
    </p:spTree>
    <p:extLst>
      <p:ext uri="{BB962C8B-B14F-4D97-AF65-F5344CB8AC3E}">
        <p14:creationId xmlns:p14="http://schemas.microsoft.com/office/powerpoint/2010/main" val="4050257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Se sugiere utilizar algún prefijo que indique que el elemento es una tabla o vista. Por ejemplo, 'T_' o 'V_'.</a:t>
            </a:r>
          </a:p>
          <a:p>
            <a:pPr marL="285750" indent="-285750">
              <a:buFont typeface="Arial" pitchFamily="34" charset="0"/>
              <a:buChar char="•"/>
            </a:pPr>
            <a:r>
              <a:rPr lang="es-ES" sz="1800" dirty="0" smtClean="0"/>
              <a:t>No existe una convención sobre utilizar nombre en singular o plural. Intuitivamente, dado que una tabla puede contener varios registros, su nombre se puede utilizar en plural. Sin embargo, es importante que la opción utilizada se aplique en forma uniforme, es decir, todas en plural o todas en singular.</a:t>
            </a:r>
          </a:p>
          <a:p>
            <a:pPr marL="285750" indent="-285750">
              <a:buFont typeface="Arial" pitchFamily="34" charset="0"/>
              <a:buChar char="•"/>
            </a:pPr>
            <a:r>
              <a:rPr lang="es-ES" sz="1800" dirty="0" smtClean="0"/>
              <a:t>El nombre sigue la convención de palabras separadas con '_'.</a:t>
            </a:r>
          </a:p>
          <a:p>
            <a:pPr marL="285750" indent="-285750">
              <a:buFont typeface="Arial" pitchFamily="34" charset="0"/>
              <a:buChar char="•"/>
            </a:pPr>
            <a:r>
              <a:rPr lang="es-ES" sz="1800" dirty="0" smtClean="0"/>
              <a:t>En este curso, las tablas utilizan el prefijo 'T_' y las vistas 'V_':</a:t>
            </a:r>
          </a:p>
          <a:p>
            <a:pPr marL="1028700" lvl="1">
              <a:buFont typeface="Arial" pitchFamily="34" charset="0"/>
              <a:buChar char="•"/>
            </a:pPr>
            <a:r>
              <a:rPr lang="es-ES" sz="1600" b="1" dirty="0">
                <a:solidFill>
                  <a:srgbClr val="000000"/>
                </a:solidFill>
                <a:latin typeface="Courier New"/>
              </a:rPr>
              <a:t>T_OFFICES</a:t>
            </a:r>
          </a:p>
          <a:p>
            <a:pPr marL="1028700" lvl="1">
              <a:buFont typeface="Arial" pitchFamily="34" charset="0"/>
              <a:buChar char="•"/>
            </a:pPr>
            <a:r>
              <a:rPr lang="es-ES" sz="1600" b="1" dirty="0">
                <a:solidFill>
                  <a:srgbClr val="000000"/>
                </a:solidFill>
                <a:latin typeface="Courier New"/>
              </a:rPr>
              <a:t>T_EMPLOYEES</a:t>
            </a:r>
          </a:p>
          <a:p>
            <a:pPr marL="1028700" lvl="1">
              <a:buFont typeface="Arial" pitchFamily="34" charset="0"/>
              <a:buChar char="•"/>
            </a:pPr>
            <a:r>
              <a:rPr lang="es-ES" sz="1600" b="1" dirty="0">
                <a:solidFill>
                  <a:srgbClr val="000000"/>
                </a:solidFill>
                <a:latin typeface="Courier New"/>
              </a:rPr>
              <a:t>V_EMPLOYEE_OFFICE</a:t>
            </a:r>
          </a:p>
          <a:p>
            <a:endParaRPr lang="es-ES" sz="1800" dirty="0" smtClean="0"/>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tablas y vistas</a:t>
            </a:r>
            <a:endParaRPr lang="es-ES" sz="2000" dirty="0"/>
          </a:p>
        </p:txBody>
      </p:sp>
    </p:spTree>
    <p:extLst>
      <p:ext uri="{BB962C8B-B14F-4D97-AF65-F5344CB8AC3E}">
        <p14:creationId xmlns:p14="http://schemas.microsoft.com/office/powerpoint/2010/main" val="2908138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Una base de datos relacional es una colección de tablas con datos, y donde las tablas están relacionadas entre sí de acuerdo a la relación entre las entidades asociadas:</a:t>
            </a:r>
          </a:p>
        </p:txBody>
      </p:sp>
      <p:sp>
        <p:nvSpPr>
          <p:cNvPr id="2" name="1 Título"/>
          <p:cNvSpPr>
            <a:spLocks noGrp="1"/>
          </p:cNvSpPr>
          <p:nvPr>
            <p:ph type="title"/>
          </p:nvPr>
        </p:nvSpPr>
        <p:spPr/>
        <p:txBody>
          <a:bodyPr>
            <a:normAutofit/>
          </a:bodyPr>
          <a:lstStyle/>
          <a:p>
            <a:r>
              <a:rPr lang="es-ES" dirty="0" smtClean="0"/>
              <a:t>conceptos básicos</a:t>
            </a:r>
            <a:endParaRPr lang="es-ES" dirty="0"/>
          </a:p>
        </p:txBody>
      </p:sp>
      <p:sp>
        <p:nvSpPr>
          <p:cNvPr id="3" name="2 Marcador de texto"/>
          <p:cNvSpPr>
            <a:spLocks noGrp="1"/>
          </p:cNvSpPr>
          <p:nvPr>
            <p:ph type="body" idx="1"/>
          </p:nvPr>
        </p:nvSpPr>
        <p:spPr/>
        <p:txBody>
          <a:bodyPr/>
          <a:lstStyle/>
          <a:p>
            <a:r>
              <a:rPr lang="es-ES" sz="2000" dirty="0" smtClean="0"/>
              <a:t>base de datos relacional</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2186550325"/>
              </p:ext>
            </p:extLst>
          </p:nvPr>
        </p:nvGraphicFramePr>
        <p:xfrm>
          <a:off x="1979712" y="2996953"/>
          <a:ext cx="1584176" cy="720080"/>
        </p:xfrm>
        <a:graphic>
          <a:graphicData uri="http://schemas.openxmlformats.org/drawingml/2006/table">
            <a:tbl>
              <a:tblPr firstRow="1" bandRow="1">
                <a:tableStyleId>{5DA37D80-6434-44D0-A028-1B22A696006F}</a:tableStyleId>
              </a:tblPr>
              <a:tblGrid>
                <a:gridCol w="1584176"/>
              </a:tblGrid>
              <a:tr h="720080">
                <a:tc>
                  <a:txBody>
                    <a:bodyPr/>
                    <a:lstStyle/>
                    <a:p>
                      <a:pPr algn="ctr"/>
                      <a:r>
                        <a:rPr lang="es-ES" sz="1600" b="1" i="0" u="none" strike="noStrike" kern="1200" baseline="0" dirty="0" smtClean="0">
                          <a:solidFill>
                            <a:schemeClr val="bg2"/>
                          </a:solidFill>
                          <a:latin typeface="Consolas" pitchFamily="49" charset="0"/>
                          <a:ea typeface="+mn-ea"/>
                          <a:cs typeface="Consolas" pitchFamily="49" charset="0"/>
                        </a:rPr>
                        <a:t>OFFICE</a:t>
                      </a:r>
                      <a:endParaRPr lang="es-ES" sz="1200" b="1" i="0" u="none" strike="noStrike" kern="1200" baseline="0" dirty="0">
                        <a:solidFill>
                          <a:schemeClr val="bg2"/>
                        </a:solidFill>
                        <a:latin typeface="Consolas" pitchFamily="49" charset="0"/>
                        <a:ea typeface="+mn-ea"/>
                        <a:cs typeface="Consolas" pitchFamily="49"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47769453"/>
              </p:ext>
            </p:extLst>
          </p:nvPr>
        </p:nvGraphicFramePr>
        <p:xfrm>
          <a:off x="6156176" y="4634346"/>
          <a:ext cx="1575187" cy="680780"/>
        </p:xfrm>
        <a:graphic>
          <a:graphicData uri="http://schemas.openxmlformats.org/drawingml/2006/table">
            <a:tbl>
              <a:tblPr firstRow="1" bandRow="1">
                <a:tableStyleId>{5DA37D80-6434-44D0-A028-1B22A696006F}</a:tableStyleId>
              </a:tblPr>
              <a:tblGrid>
                <a:gridCol w="1575187"/>
              </a:tblGrid>
              <a:tr h="680780">
                <a:tc>
                  <a:txBody>
                    <a:bodyPr/>
                    <a:lstStyle/>
                    <a:p>
                      <a:pPr algn="ctr"/>
                      <a:r>
                        <a:rPr lang="es-ES" sz="1600" b="1" i="0" u="none" strike="noStrike" kern="1200" baseline="0" dirty="0" smtClean="0">
                          <a:solidFill>
                            <a:schemeClr val="bg2"/>
                          </a:solidFill>
                          <a:latin typeface="Consolas" pitchFamily="49" charset="0"/>
                          <a:ea typeface="+mn-ea"/>
                          <a:cs typeface="Consolas" pitchFamily="49" charset="0"/>
                        </a:rPr>
                        <a:t>PROJECT</a:t>
                      </a:r>
                      <a:endParaRPr lang="es-ES" sz="1200" b="1" i="0" u="none" strike="noStrike" kern="1200" baseline="0" dirty="0">
                        <a:solidFill>
                          <a:schemeClr val="bg2"/>
                        </a:solidFill>
                        <a:latin typeface="Consolas" pitchFamily="49" charset="0"/>
                        <a:ea typeface="+mn-ea"/>
                        <a:cs typeface="Consolas" pitchFamily="49"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3463536976"/>
              </p:ext>
            </p:extLst>
          </p:nvPr>
        </p:nvGraphicFramePr>
        <p:xfrm>
          <a:off x="3995936" y="3645389"/>
          <a:ext cx="1594428" cy="717455"/>
        </p:xfrm>
        <a:graphic>
          <a:graphicData uri="http://schemas.openxmlformats.org/drawingml/2006/table">
            <a:tbl>
              <a:tblPr firstRow="1" bandRow="1">
                <a:tableStyleId>{5DA37D80-6434-44D0-A028-1B22A696006F}</a:tableStyleId>
              </a:tblPr>
              <a:tblGrid>
                <a:gridCol w="1594428"/>
              </a:tblGrid>
              <a:tr h="717455">
                <a:tc>
                  <a:txBody>
                    <a:bodyPr/>
                    <a:lstStyle/>
                    <a:p>
                      <a:pPr algn="ctr"/>
                      <a:r>
                        <a:rPr lang="es-ES" sz="1600" b="1" i="0" u="none" strike="noStrike" kern="1200" baseline="0" dirty="0" smtClean="0">
                          <a:solidFill>
                            <a:schemeClr val="bg2"/>
                          </a:solidFill>
                          <a:latin typeface="Consolas" pitchFamily="49" charset="0"/>
                          <a:ea typeface="+mn-ea"/>
                          <a:cs typeface="Consolas" pitchFamily="49" charset="0"/>
                        </a:rPr>
                        <a:t>EMPLOYEE</a:t>
                      </a:r>
                      <a:endParaRPr lang="es-ES" sz="1200" b="1" i="0" u="none" strike="noStrike" kern="1200" baseline="0" dirty="0">
                        <a:solidFill>
                          <a:schemeClr val="bg2"/>
                        </a:solidFill>
                        <a:latin typeface="Consolas" pitchFamily="49" charset="0"/>
                        <a:ea typeface="+mn-ea"/>
                        <a:cs typeface="Consolas" pitchFamily="49"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cxnSp>
        <p:nvCxnSpPr>
          <p:cNvPr id="8" name="24 Conector recto de flecha"/>
          <p:cNvCxnSpPr>
            <a:stCxn id="7" idx="2"/>
            <a:endCxn id="6" idx="1"/>
          </p:cNvCxnSpPr>
          <p:nvPr/>
        </p:nvCxnSpPr>
        <p:spPr>
          <a:xfrm rot="16200000" flipH="1">
            <a:off x="5168717" y="3987277"/>
            <a:ext cx="611892" cy="1363026"/>
          </a:xfrm>
          <a:prstGeom prst="bentConnector2">
            <a:avLst/>
          </a:prstGeom>
          <a:ln w="19050">
            <a:solidFill>
              <a:srgbClr val="321935"/>
            </a:solidFill>
            <a:prstDash val="solid"/>
            <a:headEnd type="none" w="med" len="med"/>
            <a:tailEnd type="none" w="lg" len="lg"/>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4404712" y="4374718"/>
            <a:ext cx="311304" cy="369332"/>
          </a:xfrm>
          <a:prstGeom prst="rect">
            <a:avLst/>
          </a:prstGeom>
        </p:spPr>
        <p:txBody>
          <a:bodyPr wrap="none">
            <a:spAutoFit/>
          </a:bodyPr>
          <a:lstStyle/>
          <a:p>
            <a:r>
              <a:rPr lang="es-ES" b="1" dirty="0" smtClean="0">
                <a:latin typeface="Consolas" pitchFamily="49" charset="0"/>
                <a:cs typeface="Consolas" pitchFamily="49" charset="0"/>
              </a:rPr>
              <a:t>*</a:t>
            </a:r>
            <a:endParaRPr lang="es-ES" dirty="0"/>
          </a:p>
        </p:txBody>
      </p:sp>
      <p:sp>
        <p:nvSpPr>
          <p:cNvPr id="10" name="9 Rectángulo"/>
          <p:cNvSpPr/>
          <p:nvPr/>
        </p:nvSpPr>
        <p:spPr>
          <a:xfrm>
            <a:off x="2339752" y="3750356"/>
            <a:ext cx="311304" cy="369332"/>
          </a:xfrm>
          <a:prstGeom prst="rect">
            <a:avLst/>
          </a:prstGeom>
        </p:spPr>
        <p:txBody>
          <a:bodyPr wrap="none">
            <a:spAutoFit/>
          </a:bodyPr>
          <a:lstStyle/>
          <a:p>
            <a:r>
              <a:rPr lang="es-ES" b="1" dirty="0" smtClean="0">
                <a:latin typeface="Consolas" pitchFamily="49" charset="0"/>
                <a:cs typeface="Consolas" pitchFamily="49" charset="0"/>
              </a:rPr>
              <a:t>1</a:t>
            </a:r>
            <a:endParaRPr lang="es-ES" dirty="0"/>
          </a:p>
        </p:txBody>
      </p:sp>
      <p:sp>
        <p:nvSpPr>
          <p:cNvPr id="11" name="10 Rectángulo"/>
          <p:cNvSpPr/>
          <p:nvPr/>
        </p:nvSpPr>
        <p:spPr>
          <a:xfrm>
            <a:off x="5844872" y="4945794"/>
            <a:ext cx="311304" cy="369332"/>
          </a:xfrm>
          <a:prstGeom prst="rect">
            <a:avLst/>
          </a:prstGeom>
        </p:spPr>
        <p:txBody>
          <a:bodyPr wrap="none">
            <a:spAutoFit/>
          </a:bodyPr>
          <a:lstStyle/>
          <a:p>
            <a:r>
              <a:rPr lang="es-ES" b="1" dirty="0">
                <a:latin typeface="Consolas" pitchFamily="49" charset="0"/>
                <a:cs typeface="Consolas" pitchFamily="49" charset="0"/>
              </a:rPr>
              <a:t>*</a:t>
            </a:r>
            <a:endParaRPr lang="es-ES" dirty="0"/>
          </a:p>
        </p:txBody>
      </p:sp>
      <p:cxnSp>
        <p:nvCxnSpPr>
          <p:cNvPr id="12" name="24 Conector recto de flecha"/>
          <p:cNvCxnSpPr>
            <a:stCxn id="5" idx="2"/>
            <a:endCxn id="7" idx="1"/>
          </p:cNvCxnSpPr>
          <p:nvPr/>
        </p:nvCxnSpPr>
        <p:spPr>
          <a:xfrm rot="16200000" flipH="1">
            <a:off x="3240327" y="3248506"/>
            <a:ext cx="287083" cy="1224136"/>
          </a:xfrm>
          <a:prstGeom prst="bentConnector2">
            <a:avLst/>
          </a:prstGeom>
          <a:ln w="19050">
            <a:solidFill>
              <a:srgbClr val="321935"/>
            </a:solidFill>
            <a:prstDash val="solid"/>
            <a:headEnd type="none" w="med" len="med"/>
            <a:tailEnd type="none" w="lg" len="lg"/>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3684632" y="4182823"/>
            <a:ext cx="311304" cy="369332"/>
          </a:xfrm>
          <a:prstGeom prst="rect">
            <a:avLst/>
          </a:prstGeom>
        </p:spPr>
        <p:txBody>
          <a:bodyPr wrap="none">
            <a:spAutoFit/>
          </a:bodyPr>
          <a:lstStyle/>
          <a:p>
            <a:r>
              <a:rPr lang="es-ES" b="1" dirty="0">
                <a:latin typeface="Consolas" pitchFamily="49" charset="0"/>
                <a:cs typeface="Consolas" pitchFamily="49" charset="0"/>
              </a:rPr>
              <a:t>*</a:t>
            </a:r>
            <a:endParaRPr lang="es-ES" dirty="0"/>
          </a:p>
        </p:txBody>
      </p:sp>
      <p:sp>
        <p:nvSpPr>
          <p:cNvPr id="30" name="29 Esquina doblada"/>
          <p:cNvSpPr/>
          <p:nvPr/>
        </p:nvSpPr>
        <p:spPr>
          <a:xfrm>
            <a:off x="5905983" y="3103065"/>
            <a:ext cx="2782266" cy="108464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Las tablas, junto a otros elementos que se presentan posteriormente, forman la </a:t>
            </a:r>
            <a:r>
              <a:rPr lang="es-ES" sz="1600" b="1" dirty="0" smtClean="0">
                <a:solidFill>
                  <a:srgbClr val="321935"/>
                </a:solidFill>
                <a:latin typeface="Arial Narrow" pitchFamily="34" charset="0"/>
              </a:rPr>
              <a:t>estructura</a:t>
            </a:r>
            <a:r>
              <a:rPr lang="es-ES" sz="1600" dirty="0" smtClean="0">
                <a:solidFill>
                  <a:srgbClr val="321935"/>
                </a:solidFill>
                <a:latin typeface="Arial Narrow" pitchFamily="34" charset="0"/>
              </a:rPr>
              <a:t> de la base de datos relacional. </a:t>
            </a:r>
            <a:endParaRPr lang="es-ES" sz="1600" dirty="0">
              <a:solidFill>
                <a:srgbClr val="321935"/>
              </a:solidFill>
              <a:latin typeface="Arial Narrow" pitchFamily="34" charset="0"/>
            </a:endParaRPr>
          </a:p>
        </p:txBody>
      </p:sp>
      <p:sp>
        <p:nvSpPr>
          <p:cNvPr id="21" name="20 Esquina doblada"/>
          <p:cNvSpPr/>
          <p:nvPr/>
        </p:nvSpPr>
        <p:spPr>
          <a:xfrm>
            <a:off x="467544" y="3796186"/>
            <a:ext cx="1464855" cy="85202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Cada empleado pertenece a una oficina.</a:t>
            </a:r>
            <a:endParaRPr lang="es-ES" sz="1600" dirty="0">
              <a:solidFill>
                <a:srgbClr val="321935"/>
              </a:solidFill>
              <a:latin typeface="Arial Narrow" pitchFamily="34" charset="0"/>
            </a:endParaRPr>
          </a:p>
        </p:txBody>
      </p:sp>
      <p:cxnSp>
        <p:nvCxnSpPr>
          <p:cNvPr id="22" name="21 Conector recto de flecha"/>
          <p:cNvCxnSpPr>
            <a:stCxn id="21" idx="3"/>
          </p:cNvCxnSpPr>
          <p:nvPr/>
        </p:nvCxnSpPr>
        <p:spPr>
          <a:xfrm flipV="1">
            <a:off x="1932399" y="3990109"/>
            <a:ext cx="455325" cy="23209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22 Esquina doblada"/>
          <p:cNvSpPr/>
          <p:nvPr/>
        </p:nvSpPr>
        <p:spPr>
          <a:xfrm>
            <a:off x="1223472" y="4833568"/>
            <a:ext cx="1595813" cy="59378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a:solidFill>
                  <a:srgbClr val="321935"/>
                </a:solidFill>
                <a:latin typeface="Arial Narrow" pitchFamily="34" charset="0"/>
              </a:rPr>
              <a:t>Por cada </a:t>
            </a:r>
            <a:r>
              <a:rPr lang="es-ES" sz="1600" dirty="0" smtClean="0">
                <a:solidFill>
                  <a:srgbClr val="321935"/>
                </a:solidFill>
                <a:latin typeface="Arial Narrow" pitchFamily="34" charset="0"/>
              </a:rPr>
              <a:t>oficina, varios empleados.</a:t>
            </a:r>
            <a:endParaRPr lang="es-ES" sz="1600" dirty="0">
              <a:solidFill>
                <a:srgbClr val="321935"/>
              </a:solidFill>
              <a:latin typeface="Arial Narrow" pitchFamily="34" charset="0"/>
            </a:endParaRPr>
          </a:p>
        </p:txBody>
      </p:sp>
      <p:cxnSp>
        <p:nvCxnSpPr>
          <p:cNvPr id="24" name="23 Conector recto de flecha"/>
          <p:cNvCxnSpPr>
            <a:stCxn id="23" idx="3"/>
          </p:cNvCxnSpPr>
          <p:nvPr/>
        </p:nvCxnSpPr>
        <p:spPr>
          <a:xfrm flipV="1">
            <a:off x="2819285" y="4395355"/>
            <a:ext cx="929648" cy="735105"/>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41 Esquina doblada"/>
          <p:cNvSpPr/>
          <p:nvPr/>
        </p:nvSpPr>
        <p:spPr>
          <a:xfrm>
            <a:off x="5292080" y="5761877"/>
            <a:ext cx="1953454" cy="85202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Cada empleado puede estar en cero o más proyectos.</a:t>
            </a:r>
            <a:endParaRPr lang="es-ES" sz="1600" dirty="0">
              <a:solidFill>
                <a:srgbClr val="321935"/>
              </a:solidFill>
              <a:latin typeface="Arial Narrow" pitchFamily="34" charset="0"/>
            </a:endParaRPr>
          </a:p>
        </p:txBody>
      </p:sp>
      <p:cxnSp>
        <p:nvCxnSpPr>
          <p:cNvPr id="43" name="42 Conector recto de flecha"/>
          <p:cNvCxnSpPr>
            <a:stCxn id="42" idx="0"/>
          </p:cNvCxnSpPr>
          <p:nvPr/>
        </p:nvCxnSpPr>
        <p:spPr>
          <a:xfrm flipH="1" flipV="1">
            <a:off x="6034933" y="5205845"/>
            <a:ext cx="233874" cy="55603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47 Esquina doblada"/>
          <p:cNvSpPr/>
          <p:nvPr/>
        </p:nvSpPr>
        <p:spPr>
          <a:xfrm>
            <a:off x="3347864" y="5427351"/>
            <a:ext cx="1593414" cy="792087"/>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Cada proyecto puede tener varios empleados.</a:t>
            </a:r>
            <a:endParaRPr lang="es-ES" sz="1600" dirty="0">
              <a:solidFill>
                <a:srgbClr val="321935"/>
              </a:solidFill>
              <a:latin typeface="Arial Narrow" pitchFamily="34" charset="0"/>
            </a:endParaRPr>
          </a:p>
        </p:txBody>
      </p:sp>
      <p:cxnSp>
        <p:nvCxnSpPr>
          <p:cNvPr id="49" name="48 Conector recto de flecha"/>
          <p:cNvCxnSpPr>
            <a:stCxn id="48" idx="0"/>
          </p:cNvCxnSpPr>
          <p:nvPr/>
        </p:nvCxnSpPr>
        <p:spPr>
          <a:xfrm flipV="1">
            <a:off x="4144571" y="4634345"/>
            <a:ext cx="352508" cy="79300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837" y="3292888"/>
            <a:ext cx="1557659" cy="413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314" y="3949090"/>
            <a:ext cx="1557659" cy="413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704" y="4901373"/>
            <a:ext cx="1557659" cy="413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064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23" grpId="0" animBg="1"/>
      <p:bldP spid="42" grpId="0" animBg="1"/>
      <p:bldP spid="4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a:t>El nombre sigue la convención de palabras separadas con </a:t>
            </a:r>
            <a:r>
              <a:rPr lang="es-ES" sz="1800" dirty="0" smtClean="0"/>
              <a:t>'_'.</a:t>
            </a:r>
          </a:p>
          <a:p>
            <a:pPr marL="285750" indent="-285750">
              <a:buFont typeface="Arial" pitchFamily="34" charset="0"/>
              <a:buChar char="•"/>
            </a:pPr>
            <a:r>
              <a:rPr lang="es-ES" sz="1800" dirty="0" smtClean="0"/>
              <a:t>Se puede agregar opcionalmente un prefijo asociado a la tabla, que no sea muy largo.</a:t>
            </a:r>
          </a:p>
          <a:p>
            <a:pPr marL="285750" indent="-285750">
              <a:buFont typeface="Arial" pitchFamily="34" charset="0"/>
              <a:buChar char="•"/>
            </a:pPr>
            <a:r>
              <a:rPr lang="es-ES" sz="1800" dirty="0" smtClean="0"/>
              <a:t>No se recomienda colocar características del campo, como el tipo o si es </a:t>
            </a:r>
            <a:r>
              <a:rPr lang="es-ES" sz="1800" dirty="0" err="1" smtClean="0"/>
              <a:t>not</a:t>
            </a:r>
            <a:r>
              <a:rPr lang="es-ES" sz="1800" dirty="0" smtClean="0"/>
              <a:t> </a:t>
            </a:r>
            <a:r>
              <a:rPr lang="es-ES" sz="1800" dirty="0" err="1" smtClean="0"/>
              <a:t>null</a:t>
            </a:r>
            <a:r>
              <a:rPr lang="es-ES" sz="1800" dirty="0" smtClean="0"/>
              <a:t>, porque si dicha característica cambia, se debe cambiar el nombre del campo, con todo lo que eso implica.</a:t>
            </a:r>
            <a:endParaRPr lang="es-ES" sz="1800" dirty="0"/>
          </a:p>
          <a:p>
            <a:pPr marL="285750" indent="-285750">
              <a:buFont typeface="Arial" pitchFamily="34" charset="0"/>
              <a:buChar char="•"/>
            </a:pPr>
            <a:r>
              <a:rPr lang="es-ES" sz="1800" dirty="0" smtClean="0"/>
              <a:t>En este curso, se utiliza un prefijo de cuatro letras para los campos de la tabla, que representa a la tabla:</a:t>
            </a:r>
          </a:p>
          <a:p>
            <a:pPr marL="1028700" lvl="1">
              <a:buFont typeface="Arial" pitchFamily="34" charset="0"/>
              <a:buChar char="•"/>
            </a:pPr>
            <a:r>
              <a:rPr lang="es-ES" sz="1600" b="1" dirty="0" smtClean="0">
                <a:solidFill>
                  <a:srgbClr val="000000"/>
                </a:solidFill>
                <a:latin typeface="Courier New"/>
              </a:rPr>
              <a:t>T_OFFICES: OFFC_*</a:t>
            </a:r>
            <a:endParaRPr lang="es-ES" sz="1600" b="1" dirty="0">
              <a:solidFill>
                <a:srgbClr val="000000"/>
              </a:solidFill>
              <a:latin typeface="Courier New"/>
            </a:endParaRPr>
          </a:p>
          <a:p>
            <a:pPr marL="1028700" lvl="1">
              <a:buFont typeface="Arial" pitchFamily="34" charset="0"/>
              <a:buChar char="•"/>
            </a:pPr>
            <a:r>
              <a:rPr lang="es-ES" sz="1600" b="1" dirty="0" smtClean="0">
                <a:solidFill>
                  <a:srgbClr val="000000"/>
                </a:solidFill>
                <a:latin typeface="Courier New"/>
              </a:rPr>
              <a:t>T_EMPLOYEES: EMPL_*</a:t>
            </a:r>
            <a:endParaRPr lang="es-ES" sz="1600" b="1" dirty="0">
              <a:solidFill>
                <a:srgbClr val="000000"/>
              </a:solidFill>
              <a:latin typeface="Courier New"/>
            </a:endParaRPr>
          </a:p>
          <a:p>
            <a:pPr marL="285750" indent="-285750">
              <a:buFont typeface="Arial" pitchFamily="34" charset="0"/>
              <a:buChar char="•"/>
            </a:pPr>
            <a:endParaRPr lang="es-ES" sz="1800" dirty="0" smtClean="0"/>
          </a:p>
          <a:p>
            <a:endParaRPr lang="es-ES" sz="1800" dirty="0" smtClean="0"/>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campo</a:t>
            </a:r>
            <a:endParaRPr lang="es-ES" sz="2000" dirty="0"/>
          </a:p>
        </p:txBody>
      </p:sp>
    </p:spTree>
    <p:extLst>
      <p:ext uri="{BB962C8B-B14F-4D97-AF65-F5344CB8AC3E}">
        <p14:creationId xmlns:p14="http://schemas.microsoft.com/office/powerpoint/2010/main" val="2310474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Para la clave primaria simple, normalmente se utiliza un prefijo o sufijo "ID", que se refiere al identificador.</a:t>
            </a:r>
          </a:p>
          <a:p>
            <a:pPr marL="285750" indent="-285750">
              <a:buFont typeface="Arial" pitchFamily="34" charset="0"/>
              <a:buChar char="•"/>
            </a:pPr>
            <a:r>
              <a:rPr lang="es-ES" sz="1800" dirty="0" smtClean="0"/>
              <a:t>No se utiliza "PK" porque el nombre también se utiliza como clave foránea, como se describe a continuación.</a:t>
            </a:r>
          </a:p>
          <a:p>
            <a:pPr marL="285750" indent="-285750">
              <a:buFont typeface="Arial" pitchFamily="34" charset="0"/>
              <a:buChar char="•"/>
            </a:pPr>
            <a:r>
              <a:rPr lang="es-ES" sz="1800" dirty="0" smtClean="0"/>
              <a:t>El resto del nombre puede ser el de la tabla, o algún alias más compacto.</a:t>
            </a:r>
          </a:p>
          <a:p>
            <a:pPr marL="285750" indent="-285750">
              <a:buFont typeface="Arial" pitchFamily="34" charset="0"/>
              <a:buChar char="•"/>
            </a:pPr>
            <a:r>
              <a:rPr lang="es-ES" sz="1800" dirty="0" smtClean="0"/>
              <a:t>En este curso, se utiliza el prefijo de la tabla, seguido de '_ID'</a:t>
            </a:r>
          </a:p>
          <a:p>
            <a:pPr marL="1028700" lvl="1">
              <a:buFont typeface="Arial" pitchFamily="34" charset="0"/>
              <a:buChar char="•"/>
            </a:pPr>
            <a:r>
              <a:rPr lang="es-ES" sz="1600" b="1" dirty="0">
                <a:solidFill>
                  <a:srgbClr val="000000"/>
                </a:solidFill>
                <a:latin typeface="Courier New"/>
              </a:rPr>
              <a:t>T_OFFICES: </a:t>
            </a:r>
            <a:r>
              <a:rPr lang="es-ES" sz="1600" b="1" dirty="0" smtClean="0">
                <a:solidFill>
                  <a:srgbClr val="000000"/>
                </a:solidFill>
                <a:latin typeface="Courier New"/>
              </a:rPr>
              <a:t>OFFC_ID</a:t>
            </a:r>
            <a:endParaRPr lang="es-ES" sz="1600" b="1" dirty="0">
              <a:solidFill>
                <a:srgbClr val="000000"/>
              </a:solidFill>
              <a:latin typeface="Courier New"/>
            </a:endParaRPr>
          </a:p>
          <a:p>
            <a:pPr marL="1028700" lvl="1">
              <a:buFont typeface="Arial" pitchFamily="34" charset="0"/>
              <a:buChar char="•"/>
            </a:pPr>
            <a:r>
              <a:rPr lang="es-ES" sz="1600" b="1" dirty="0">
                <a:solidFill>
                  <a:srgbClr val="000000"/>
                </a:solidFill>
                <a:latin typeface="Courier New"/>
              </a:rPr>
              <a:t>T_EMPLOYEES: </a:t>
            </a:r>
            <a:r>
              <a:rPr lang="es-ES" sz="1600" b="1" dirty="0" smtClean="0">
                <a:solidFill>
                  <a:srgbClr val="000000"/>
                </a:solidFill>
                <a:latin typeface="Courier New"/>
              </a:rPr>
              <a:t>EMPL_ID</a:t>
            </a:r>
            <a:endParaRPr lang="es-ES" sz="1600" b="1" dirty="0">
              <a:solidFill>
                <a:srgbClr val="000000"/>
              </a:solidFill>
              <a:latin typeface="Courier New"/>
            </a:endParaRPr>
          </a:p>
          <a:p>
            <a:endParaRPr lang="es-ES" sz="1800" dirty="0" smtClean="0"/>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campo de clave primaria simple</a:t>
            </a:r>
            <a:endParaRPr lang="es-ES" sz="2000" dirty="0"/>
          </a:p>
        </p:txBody>
      </p:sp>
    </p:spTree>
    <p:extLst>
      <p:ext uri="{BB962C8B-B14F-4D97-AF65-F5344CB8AC3E}">
        <p14:creationId xmlns:p14="http://schemas.microsoft.com/office/powerpoint/2010/main" val="3457770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Para la clave primaria compuesta, pueden haber dos opciones:</a:t>
            </a:r>
          </a:p>
          <a:p>
            <a:pPr marL="1028700" lvl="1">
              <a:buFont typeface="Arial" pitchFamily="34" charset="0"/>
              <a:buChar char="•"/>
            </a:pPr>
            <a:r>
              <a:rPr lang="es-ES" sz="1800" dirty="0">
                <a:solidFill>
                  <a:schemeClr val="bg2"/>
                </a:solidFill>
                <a:latin typeface="Arial" pitchFamily="34" charset="0"/>
                <a:cs typeface="Arial" pitchFamily="34" charset="0"/>
              </a:rPr>
              <a:t>Que sea la combinación de dos claves </a:t>
            </a:r>
            <a:r>
              <a:rPr lang="es-ES" sz="1800" dirty="0" smtClean="0">
                <a:solidFill>
                  <a:schemeClr val="bg2"/>
                </a:solidFill>
                <a:latin typeface="Arial" pitchFamily="34" charset="0"/>
                <a:cs typeface="Arial" pitchFamily="34" charset="0"/>
              </a:rPr>
              <a:t>foráneas, como sucede por ejemplo en las tablas de relación. En ese caso, se sigue la convención de las claves foráneas, es decir, que utilizan el mismo nombre que la clave primaria a la que apuntan</a:t>
            </a:r>
          </a:p>
          <a:p>
            <a:pPr marL="1028700" lvl="1">
              <a:buFont typeface="Arial" pitchFamily="34" charset="0"/>
              <a:buChar char="•"/>
            </a:pPr>
            <a:r>
              <a:rPr lang="es-ES" sz="1800" dirty="0" smtClean="0">
                <a:solidFill>
                  <a:schemeClr val="bg2"/>
                </a:solidFill>
                <a:latin typeface="Arial" pitchFamily="34" charset="0"/>
                <a:cs typeface="Arial" pitchFamily="34" charset="0"/>
              </a:rPr>
              <a:t>Que combine campos con significado de negocio. En ese caso, se utiliza la nomenclatura de cualquier campo.</a:t>
            </a:r>
            <a:endParaRPr lang="es-ES" sz="1800" dirty="0" smtClean="0"/>
          </a:p>
          <a:p>
            <a:pPr marL="285750" indent="-285750">
              <a:buFont typeface="Arial" pitchFamily="34" charset="0"/>
              <a:buChar char="•"/>
            </a:pPr>
            <a:r>
              <a:rPr lang="es-ES" sz="1800" dirty="0" smtClean="0"/>
              <a:t>En el curso no hay claves compuestas.</a:t>
            </a:r>
          </a:p>
          <a:p>
            <a:endParaRPr lang="es-ES" sz="1800" dirty="0" smtClean="0"/>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clave primaria compuesta</a:t>
            </a:r>
            <a:endParaRPr lang="es-ES" sz="2000" dirty="0"/>
          </a:p>
        </p:txBody>
      </p:sp>
    </p:spTree>
    <p:extLst>
      <p:ext uri="{BB962C8B-B14F-4D97-AF65-F5344CB8AC3E}">
        <p14:creationId xmlns:p14="http://schemas.microsoft.com/office/powerpoint/2010/main" val="2631207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Para la clave foránea, normalmente se utiliza el </a:t>
            </a:r>
            <a:r>
              <a:rPr lang="es-ES" sz="1800" dirty="0" smtClean="0">
                <a:solidFill>
                  <a:srgbClr val="960F68"/>
                </a:solidFill>
              </a:rPr>
              <a:t>mismo nombre </a:t>
            </a:r>
            <a:r>
              <a:rPr lang="es-ES" sz="1800" dirty="0" smtClean="0"/>
              <a:t>de la clave primaria a la que apunta, lo que facilita ver el vínculo entre ambas.</a:t>
            </a:r>
          </a:p>
          <a:p>
            <a:pPr marL="285750" indent="-285750">
              <a:buFont typeface="Arial" pitchFamily="34" charset="0"/>
              <a:buChar char="•"/>
            </a:pPr>
            <a:r>
              <a:rPr lang="es-ES" sz="1800" dirty="0" smtClean="0"/>
              <a:t>En el caso que la clave primaria sea compuesta, la clave foránea lo es también, y cada uno de los campos tiene el mismo nombre que los respectivos de la clave primaria.</a:t>
            </a:r>
          </a:p>
          <a:p>
            <a:pPr marL="285750" indent="-285750">
              <a:buFont typeface="Arial" pitchFamily="34" charset="0"/>
              <a:buChar char="•"/>
            </a:pPr>
            <a:r>
              <a:rPr lang="es-ES" sz="1800" dirty="0" smtClean="0"/>
              <a:t>Ejemplos del curso:</a:t>
            </a:r>
          </a:p>
          <a:p>
            <a:pPr marL="1028700" lvl="1">
              <a:buFont typeface="Arial" pitchFamily="34" charset="0"/>
              <a:buChar char="•"/>
            </a:pPr>
            <a:r>
              <a:rPr lang="es-ES" sz="1800" dirty="0">
                <a:solidFill>
                  <a:schemeClr val="bg2"/>
                </a:solidFill>
                <a:latin typeface="Arial" pitchFamily="34" charset="0"/>
                <a:cs typeface="Arial" pitchFamily="34" charset="0"/>
              </a:rPr>
              <a:t>Desde</a:t>
            </a:r>
            <a:r>
              <a:rPr lang="es-ES" sz="1600" b="1" dirty="0" smtClean="0">
                <a:solidFill>
                  <a:srgbClr val="000000"/>
                </a:solidFill>
                <a:latin typeface="Courier New"/>
              </a:rPr>
              <a:t> T_EMPLOYEES </a:t>
            </a:r>
            <a:r>
              <a:rPr lang="es-ES" sz="1800" dirty="0">
                <a:solidFill>
                  <a:schemeClr val="bg2"/>
                </a:solidFill>
                <a:latin typeface="Arial" pitchFamily="34" charset="0"/>
                <a:cs typeface="Arial" pitchFamily="34" charset="0"/>
              </a:rPr>
              <a:t>a</a:t>
            </a:r>
            <a:r>
              <a:rPr lang="es-ES" sz="1600" b="1" dirty="0" smtClean="0">
                <a:solidFill>
                  <a:srgbClr val="000000"/>
                </a:solidFill>
                <a:latin typeface="Courier New"/>
              </a:rPr>
              <a:t> T_OFFICES</a:t>
            </a:r>
            <a:r>
              <a:rPr lang="es-ES" sz="1800" dirty="0">
                <a:solidFill>
                  <a:schemeClr val="bg2"/>
                </a:solidFill>
                <a:latin typeface="Arial" pitchFamily="34" charset="0"/>
                <a:cs typeface="Arial" pitchFamily="34" charset="0"/>
              </a:rPr>
              <a:t>:</a:t>
            </a:r>
            <a:r>
              <a:rPr lang="es-ES" sz="1600" b="1" dirty="0">
                <a:solidFill>
                  <a:srgbClr val="000000"/>
                </a:solidFill>
                <a:latin typeface="Courier New"/>
              </a:rPr>
              <a:t> OFFC_ID</a:t>
            </a:r>
          </a:p>
          <a:p>
            <a:pPr marL="1028700" lvl="1">
              <a:buFont typeface="Arial" pitchFamily="34" charset="0"/>
              <a:buChar char="•"/>
            </a:pPr>
            <a:r>
              <a:rPr lang="es-ES" sz="1800" dirty="0">
                <a:solidFill>
                  <a:srgbClr val="737373"/>
                </a:solidFill>
                <a:latin typeface="Arial" pitchFamily="34" charset="0"/>
                <a:cs typeface="Arial" pitchFamily="34" charset="0"/>
              </a:rPr>
              <a:t>Desde</a:t>
            </a:r>
            <a:r>
              <a:rPr lang="es-ES" sz="1600" b="1" dirty="0">
                <a:solidFill>
                  <a:srgbClr val="000000"/>
                </a:solidFill>
                <a:latin typeface="Courier New"/>
              </a:rPr>
              <a:t> </a:t>
            </a:r>
            <a:r>
              <a:rPr lang="es-ES" sz="1600" b="1" dirty="0" smtClean="0">
                <a:solidFill>
                  <a:srgbClr val="000000"/>
                </a:solidFill>
                <a:latin typeface="Courier New"/>
              </a:rPr>
              <a:t>T_DOCUMENTS </a:t>
            </a:r>
            <a:r>
              <a:rPr lang="es-ES" sz="1800" dirty="0">
                <a:solidFill>
                  <a:srgbClr val="737373"/>
                </a:solidFill>
                <a:latin typeface="Arial" pitchFamily="34" charset="0"/>
                <a:cs typeface="Arial" pitchFamily="34" charset="0"/>
              </a:rPr>
              <a:t>a</a:t>
            </a:r>
            <a:r>
              <a:rPr lang="es-ES" sz="1600" b="1" dirty="0">
                <a:solidFill>
                  <a:srgbClr val="000000"/>
                </a:solidFill>
                <a:latin typeface="Courier New"/>
              </a:rPr>
              <a:t> </a:t>
            </a:r>
            <a:r>
              <a:rPr lang="es-ES" sz="1600" b="1" dirty="0" smtClean="0">
                <a:solidFill>
                  <a:srgbClr val="000000"/>
                </a:solidFill>
                <a:latin typeface="Courier New"/>
              </a:rPr>
              <a:t>T_EMPLOYEES</a:t>
            </a:r>
            <a:r>
              <a:rPr lang="es-ES" sz="1800" dirty="0" smtClean="0">
                <a:solidFill>
                  <a:srgbClr val="737373"/>
                </a:solidFill>
                <a:latin typeface="Arial" pitchFamily="34" charset="0"/>
                <a:cs typeface="Arial" pitchFamily="34" charset="0"/>
              </a:rPr>
              <a:t>:</a:t>
            </a:r>
            <a:r>
              <a:rPr lang="es-ES" sz="1600" b="1" dirty="0" smtClean="0">
                <a:solidFill>
                  <a:srgbClr val="000000"/>
                </a:solidFill>
                <a:latin typeface="Courier New"/>
              </a:rPr>
              <a:t> EMPL_ID</a:t>
            </a:r>
            <a:endParaRPr lang="es-ES" sz="1600" b="1" dirty="0">
              <a:solidFill>
                <a:srgbClr val="000000"/>
              </a:solidFill>
              <a:latin typeface="Courier New"/>
            </a:endParaRPr>
          </a:p>
          <a:p>
            <a:pPr marL="285750" indent="-285750">
              <a:buFont typeface="Arial" pitchFamily="34" charset="0"/>
              <a:buChar char="•"/>
            </a:pPr>
            <a:endParaRPr lang="es-ES" sz="1800" dirty="0" smtClean="0"/>
          </a:p>
          <a:p>
            <a:endParaRPr lang="es-ES" sz="1800" dirty="0" smtClean="0"/>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campo de clave foránea</a:t>
            </a:r>
            <a:endParaRPr lang="es-ES" sz="2000" dirty="0"/>
          </a:p>
        </p:txBody>
      </p:sp>
    </p:spTree>
    <p:extLst>
      <p:ext uri="{BB962C8B-B14F-4D97-AF65-F5344CB8AC3E}">
        <p14:creationId xmlns:p14="http://schemas.microsoft.com/office/powerpoint/2010/main" val="3699981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Para los índices, la nomenclatura es muy variable, pues pueden involucrar a un campos, a varios campos, o a funciones de campos (caso Oracle).</a:t>
            </a:r>
          </a:p>
          <a:p>
            <a:pPr marL="285750" indent="-285750">
              <a:buFont typeface="Arial" pitchFamily="34" charset="0"/>
              <a:buChar char="•"/>
            </a:pPr>
            <a:r>
              <a:rPr lang="es-ES" sz="1800" dirty="0" smtClean="0"/>
              <a:t>Si el índice es de un campo, se puede utilizar algún prefijo, por ejemplo IX o IDX, seguido del nombre del campo al que se aplica.</a:t>
            </a:r>
          </a:p>
          <a:p>
            <a:pPr marL="285750" indent="-285750">
              <a:buFont typeface="Arial" pitchFamily="34" charset="0"/>
              <a:buChar char="•"/>
            </a:pPr>
            <a:r>
              <a:rPr lang="es-ES" sz="1800" dirty="0" smtClean="0"/>
              <a:t>En el curso, se define p</a:t>
            </a:r>
            <a:r>
              <a:rPr lang="es-ES" sz="1800" dirty="0" smtClean="0">
                <a:solidFill>
                  <a:srgbClr val="737373"/>
                </a:solidFill>
                <a:latin typeface="Arial" pitchFamily="34" charset="0"/>
                <a:cs typeface="Arial" pitchFamily="34" charset="0"/>
              </a:rPr>
              <a:t>ara el campo</a:t>
            </a:r>
            <a:r>
              <a:rPr lang="es-ES" sz="1600" b="1" dirty="0" smtClean="0">
                <a:solidFill>
                  <a:srgbClr val="000000"/>
                </a:solidFill>
                <a:latin typeface="Courier New"/>
                <a:cs typeface="Arial" pitchFamily="34" charset="0"/>
              </a:rPr>
              <a:t> </a:t>
            </a:r>
            <a:r>
              <a:rPr lang="es-ES" sz="1600" b="1" dirty="0">
                <a:solidFill>
                  <a:srgbClr val="000000"/>
                </a:solidFill>
                <a:latin typeface="Courier New"/>
                <a:cs typeface="Arial" pitchFamily="34" charset="0"/>
              </a:rPr>
              <a:t>EMPL_HIRE_DATE </a:t>
            </a:r>
            <a:r>
              <a:rPr lang="es-ES" sz="1800" dirty="0" smtClean="0">
                <a:solidFill>
                  <a:srgbClr val="737373"/>
                </a:solidFill>
                <a:latin typeface="Arial" pitchFamily="34" charset="0"/>
                <a:cs typeface="Arial" pitchFamily="34" charset="0"/>
              </a:rPr>
              <a:t>de</a:t>
            </a:r>
            <a:r>
              <a:rPr lang="es-ES" sz="1600" b="1" dirty="0" smtClean="0">
                <a:solidFill>
                  <a:srgbClr val="000000"/>
                </a:solidFill>
                <a:latin typeface="Courier New"/>
                <a:cs typeface="Arial" pitchFamily="34" charset="0"/>
              </a:rPr>
              <a:t> </a:t>
            </a:r>
            <a:r>
              <a:rPr lang="es-ES" sz="1600" b="1" dirty="0" smtClean="0">
                <a:solidFill>
                  <a:srgbClr val="000000"/>
                </a:solidFill>
                <a:latin typeface="Courier New"/>
              </a:rPr>
              <a:t>T_EMPLOYEES</a:t>
            </a:r>
            <a:r>
              <a:rPr lang="es-ES" sz="1800" dirty="0" smtClean="0">
                <a:solidFill>
                  <a:srgbClr val="737373"/>
                </a:solidFill>
                <a:latin typeface="Arial" pitchFamily="34" charset="0"/>
                <a:cs typeface="Arial" pitchFamily="34" charset="0"/>
              </a:rPr>
              <a:t> el índice llamado</a:t>
            </a:r>
            <a:r>
              <a:rPr lang="es-ES" sz="1600" b="1" dirty="0" smtClean="0">
                <a:solidFill>
                  <a:srgbClr val="000000"/>
                </a:solidFill>
                <a:latin typeface="Courier New"/>
                <a:cs typeface="Arial" pitchFamily="34" charset="0"/>
              </a:rPr>
              <a:t> IX_HIRE_DATE.</a:t>
            </a:r>
            <a:endParaRPr lang="es-ES" sz="2300" dirty="0" smtClean="0"/>
          </a:p>
          <a:p>
            <a:endParaRPr lang="es-ES" sz="1800" dirty="0" smtClean="0"/>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índice</a:t>
            </a:r>
            <a:endParaRPr lang="es-ES" sz="2000" dirty="0"/>
          </a:p>
        </p:txBody>
      </p:sp>
    </p:spTree>
    <p:extLst>
      <p:ext uri="{BB962C8B-B14F-4D97-AF65-F5344CB8AC3E}">
        <p14:creationId xmlns:p14="http://schemas.microsoft.com/office/powerpoint/2010/main" val="716569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En el caso de utilizar secuencias de Oracle para la generación de claves primarias, existen dos opciones:</a:t>
            </a:r>
            <a:endParaRPr lang="es-ES" sz="1800" dirty="0"/>
          </a:p>
          <a:p>
            <a:pPr marL="1028700" lvl="1">
              <a:buFont typeface="Arial" pitchFamily="34" charset="0"/>
              <a:buChar char="•"/>
            </a:pPr>
            <a:r>
              <a:rPr lang="es-ES" sz="1800" dirty="0">
                <a:solidFill>
                  <a:schemeClr val="bg2"/>
                </a:solidFill>
                <a:latin typeface="Arial" pitchFamily="34" charset="0"/>
                <a:cs typeface="Arial" pitchFamily="34" charset="0"/>
              </a:rPr>
              <a:t>Una secuencia única para todas las tablas, opción </a:t>
            </a:r>
            <a:r>
              <a:rPr lang="es-ES" sz="1800" dirty="0" smtClean="0">
                <a:solidFill>
                  <a:schemeClr val="bg2"/>
                </a:solidFill>
                <a:latin typeface="Arial" pitchFamily="34" charset="0"/>
                <a:cs typeface="Arial" pitchFamily="34" charset="0"/>
              </a:rPr>
              <a:t>recomendada para evitar coincidencias. En ese caso, el nombre de la secuencia lo determina la tecnología a utilizar desde la aplicación.</a:t>
            </a:r>
            <a:endParaRPr lang="es-ES" sz="1800" dirty="0">
              <a:solidFill>
                <a:schemeClr val="bg2"/>
              </a:solidFill>
              <a:latin typeface="Arial" pitchFamily="34" charset="0"/>
              <a:cs typeface="Arial" pitchFamily="34" charset="0"/>
            </a:endParaRPr>
          </a:p>
          <a:p>
            <a:pPr marL="1028700" lvl="1">
              <a:buFont typeface="Arial" pitchFamily="34" charset="0"/>
              <a:buChar char="•"/>
            </a:pPr>
            <a:r>
              <a:rPr lang="es-ES" sz="1800" dirty="0" smtClean="0">
                <a:solidFill>
                  <a:schemeClr val="bg2"/>
                </a:solidFill>
                <a:latin typeface="Arial" pitchFamily="34" charset="0"/>
                <a:cs typeface="Arial" pitchFamily="34" charset="0"/>
              </a:rPr>
              <a:t>Una secuencia por cada tabla. En ese caso, se puede colocar un nombre similar al del campo identificador, con un sufijo que podría ser '_SEQ'.</a:t>
            </a:r>
            <a:endParaRPr lang="es-ES" sz="1800" dirty="0">
              <a:solidFill>
                <a:schemeClr val="bg2"/>
              </a:solidFill>
              <a:latin typeface="Arial" pitchFamily="34" charset="0"/>
              <a:cs typeface="Arial" pitchFamily="34" charset="0"/>
            </a:endParaRPr>
          </a:p>
          <a:p>
            <a:pPr marL="285750" indent="-285750">
              <a:buFont typeface="Arial" pitchFamily="34" charset="0"/>
              <a:buChar char="•"/>
            </a:pPr>
            <a:r>
              <a:rPr lang="es-ES" sz="1800" dirty="0" smtClean="0"/>
              <a:t>En el curso no hay secuencias porque se utiliza </a:t>
            </a:r>
            <a:r>
              <a:rPr lang="es-ES" sz="1800" dirty="0" err="1" smtClean="0"/>
              <a:t>MySQL</a:t>
            </a:r>
            <a:r>
              <a:rPr lang="es-ES" sz="1800" dirty="0" smtClean="0"/>
              <a:t>. Si se utilizara Oracle, por ejemplo para la tabla </a:t>
            </a:r>
            <a:r>
              <a:rPr lang="es-ES" sz="1600" b="1" dirty="0">
                <a:solidFill>
                  <a:srgbClr val="000000"/>
                </a:solidFill>
                <a:latin typeface="Courier New"/>
              </a:rPr>
              <a:t>T_EMPLOYEES</a:t>
            </a:r>
            <a:r>
              <a:rPr lang="es-ES" sz="1800" dirty="0">
                <a:solidFill>
                  <a:srgbClr val="737373"/>
                </a:solidFill>
              </a:rPr>
              <a:t> </a:t>
            </a:r>
            <a:r>
              <a:rPr lang="es-ES" sz="1800" dirty="0" smtClean="0">
                <a:solidFill>
                  <a:srgbClr val="737373"/>
                </a:solidFill>
              </a:rPr>
              <a:t>la secuencia se llamaría</a:t>
            </a:r>
            <a:r>
              <a:rPr lang="es-ES" sz="1600" b="1" dirty="0" smtClean="0">
                <a:solidFill>
                  <a:srgbClr val="000000"/>
                </a:solidFill>
                <a:latin typeface="Courier New"/>
              </a:rPr>
              <a:t> EMPL_ID_SEQ</a:t>
            </a:r>
            <a:r>
              <a:rPr lang="es-ES" sz="1800" dirty="0" smtClean="0"/>
              <a:t>.</a:t>
            </a:r>
          </a:p>
          <a:p>
            <a:endParaRPr lang="es-ES" sz="1800" dirty="0" smtClean="0"/>
          </a:p>
        </p:txBody>
      </p:sp>
      <p:sp>
        <p:nvSpPr>
          <p:cNvPr id="2" name="1 Título"/>
          <p:cNvSpPr>
            <a:spLocks noGrp="1"/>
          </p:cNvSpPr>
          <p:nvPr>
            <p:ph type="title"/>
          </p:nvPr>
        </p:nvSpPr>
        <p:spPr/>
        <p:txBody>
          <a:bodyPr>
            <a:normAutofit/>
          </a:bodyPr>
          <a:lstStyle/>
          <a:p>
            <a:r>
              <a:rPr lang="es-ES" dirty="0" smtClean="0"/>
              <a:t>convenciones de nomenclatura</a:t>
            </a:r>
            <a:endParaRPr lang="es-ES" dirty="0"/>
          </a:p>
        </p:txBody>
      </p:sp>
      <p:sp>
        <p:nvSpPr>
          <p:cNvPr id="3" name="2 Marcador de texto"/>
          <p:cNvSpPr>
            <a:spLocks noGrp="1"/>
          </p:cNvSpPr>
          <p:nvPr>
            <p:ph type="body" idx="1"/>
          </p:nvPr>
        </p:nvSpPr>
        <p:spPr/>
        <p:txBody>
          <a:bodyPr/>
          <a:lstStyle/>
          <a:p>
            <a:r>
              <a:rPr lang="es-ES" sz="2000" dirty="0" smtClean="0"/>
              <a:t>secuencia</a:t>
            </a:r>
            <a:endParaRPr lang="es-ES" sz="2000" dirty="0"/>
          </a:p>
        </p:txBody>
      </p:sp>
    </p:spTree>
    <p:extLst>
      <p:ext uri="{BB962C8B-B14F-4D97-AF65-F5344CB8AC3E}">
        <p14:creationId xmlns:p14="http://schemas.microsoft.com/office/powerpoint/2010/main" val="2469792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0">
              <a:buClr>
                <a:srgbClr val="737373"/>
              </a:buClr>
              <a:buFont typeface="+mj-lt"/>
              <a:buAutoNum type="arabicPeriod" startAt="10"/>
            </a:pPr>
            <a:r>
              <a:rPr lang="es-ES" dirty="0" smtClean="0">
                <a:solidFill>
                  <a:schemeClr val="bg2"/>
                </a:solidFill>
              </a:rPr>
              <a:t>anexos</a:t>
            </a:r>
            <a:endParaRPr lang="es-ES" dirty="0">
              <a:solidFill>
                <a:schemeClr val="bg2"/>
              </a:solidFill>
            </a:endParaRP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9</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resumen y conclusiones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221155880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resumen</a:t>
            </a:r>
            <a:endParaRPr lang="es-ES" dirty="0"/>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77389"/>
            <a:ext cx="7992888" cy="4168775"/>
          </a:xfrm>
          <a:prstGeom prst="rect">
            <a:avLst/>
          </a:prstGeom>
        </p:spPr>
      </p:pic>
    </p:spTree>
    <p:extLst>
      <p:ext uri="{BB962C8B-B14F-4D97-AF65-F5344CB8AC3E}">
        <p14:creationId xmlns:p14="http://schemas.microsoft.com/office/powerpoint/2010/main" val="2564123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resumen</a:t>
            </a:r>
            <a:endParaRPr lang="es-ES" dirty="0"/>
          </a:p>
        </p:txBody>
      </p:sp>
      <p:sp>
        <p:nvSpPr>
          <p:cNvPr id="7" name="6 Rectángulo"/>
          <p:cNvSpPr/>
          <p:nvPr/>
        </p:nvSpPr>
        <p:spPr>
          <a:xfrm>
            <a:off x="395536" y="1883318"/>
            <a:ext cx="3960440" cy="3796424"/>
          </a:xfrm>
          <a:prstGeom prst="rect">
            <a:avLst/>
          </a:prstGeom>
        </p:spPr>
        <p:txBody>
          <a:bodyPr wrap="square">
            <a:spAutoFit/>
          </a:bodyPr>
          <a:lstStyle/>
          <a:p>
            <a:pPr>
              <a:lnSpc>
                <a:spcPct val="115000"/>
              </a:lnSpc>
              <a:spcAft>
                <a:spcPts val="0"/>
              </a:spcAft>
            </a:pPr>
            <a:r>
              <a:rPr lang="es-ES" b="1" u="sng" dirty="0" smtClean="0">
                <a:latin typeface="Arial"/>
                <a:ea typeface="Times New Roman"/>
                <a:cs typeface="Times New Roman"/>
              </a:rPr>
              <a:t>Horizontales</a:t>
            </a:r>
            <a:endParaRPr lang="es-ES" sz="1100" u="sng" dirty="0">
              <a:ea typeface="Times New Roman"/>
              <a:cs typeface="Times New Roman"/>
            </a:endParaRPr>
          </a:p>
          <a:p>
            <a:pPr marL="285750" indent="-285750" algn="just">
              <a:spcAft>
                <a:spcPts val="0"/>
              </a:spcAft>
              <a:tabLst>
                <a:tab pos="285750" algn="l"/>
              </a:tabLst>
            </a:pPr>
            <a:r>
              <a:rPr lang="es-ES" sz="1100" dirty="0">
                <a:latin typeface="Arial"/>
                <a:ea typeface="Times New Roman"/>
                <a:cs typeface="Times New Roman"/>
              </a:rPr>
              <a:t>1.	Sentencia utilizada para eliminar un elemento creado con DDL</a:t>
            </a:r>
          </a:p>
          <a:p>
            <a:pPr marL="285750" indent="-285750" algn="just">
              <a:spcAft>
                <a:spcPts val="0"/>
              </a:spcAft>
              <a:tabLst>
                <a:tab pos="285750" algn="l"/>
              </a:tabLst>
            </a:pPr>
            <a:r>
              <a:rPr lang="es-ES" sz="1100" dirty="0">
                <a:latin typeface="Arial"/>
                <a:ea typeface="Times New Roman"/>
                <a:cs typeface="Times New Roman"/>
              </a:rPr>
              <a:t>5.	Junta en una consulta el resultado del cruce de dos o más tablas</a:t>
            </a:r>
          </a:p>
          <a:p>
            <a:pPr marL="285750" indent="-285750" algn="just">
              <a:spcAft>
                <a:spcPts val="0"/>
              </a:spcAft>
              <a:tabLst>
                <a:tab pos="285750" algn="l"/>
              </a:tabLst>
            </a:pPr>
            <a:r>
              <a:rPr lang="es-ES" sz="1100" dirty="0">
                <a:latin typeface="Arial"/>
                <a:ea typeface="Times New Roman"/>
                <a:cs typeface="Times New Roman"/>
              </a:rPr>
              <a:t>7.	Sentencia utilizada para modificar elementos de la estructura de una base de datos relacional.</a:t>
            </a:r>
          </a:p>
          <a:p>
            <a:pPr marL="285750" indent="-285750" algn="just">
              <a:spcAft>
                <a:spcPts val="0"/>
              </a:spcAft>
              <a:tabLst>
                <a:tab pos="285750" algn="l"/>
              </a:tabLst>
            </a:pPr>
            <a:r>
              <a:rPr lang="es-ES" sz="1100" dirty="0">
                <a:latin typeface="Arial"/>
                <a:ea typeface="Times New Roman"/>
                <a:cs typeface="Times New Roman"/>
              </a:rPr>
              <a:t>11.	Sentencia que especifica que la ordenación por un campo es descendente</a:t>
            </a:r>
          </a:p>
          <a:p>
            <a:pPr marL="285750" indent="-285750" algn="just">
              <a:spcAft>
                <a:spcPts val="0"/>
              </a:spcAft>
              <a:tabLst>
                <a:tab pos="285750" algn="l"/>
              </a:tabLst>
            </a:pPr>
            <a:r>
              <a:rPr lang="es-ES" sz="1100" dirty="0">
                <a:latin typeface="Arial"/>
                <a:ea typeface="Times New Roman"/>
                <a:cs typeface="Times New Roman"/>
              </a:rPr>
              <a:t>15.	Colección organizada de datos, de un mismo contexto, y almacenados para su utilización (en inglés)</a:t>
            </a:r>
          </a:p>
          <a:p>
            <a:pPr marL="285750" indent="-285750" algn="just">
              <a:spcAft>
                <a:spcPts val="0"/>
              </a:spcAft>
              <a:tabLst>
                <a:tab pos="285750" algn="l"/>
              </a:tabLst>
            </a:pPr>
            <a:r>
              <a:rPr lang="es-ES" sz="1100" dirty="0">
                <a:latin typeface="Arial"/>
                <a:ea typeface="Times New Roman"/>
                <a:cs typeface="Times New Roman"/>
              </a:rPr>
              <a:t>17.	Sentencia para obtener un conjunto de registros de una o más tablas.</a:t>
            </a:r>
          </a:p>
          <a:p>
            <a:pPr marL="285750" indent="-285750" algn="just">
              <a:spcAft>
                <a:spcPts val="0"/>
              </a:spcAft>
              <a:tabLst>
                <a:tab pos="285750" algn="l"/>
              </a:tabLst>
            </a:pPr>
            <a:r>
              <a:rPr lang="es-ES" sz="1100" dirty="0">
                <a:latin typeface="Arial"/>
                <a:ea typeface="Times New Roman"/>
                <a:cs typeface="Times New Roman"/>
              </a:rPr>
              <a:t>18.	Sentencia para modificar el valor de uno o más registros.</a:t>
            </a:r>
          </a:p>
          <a:p>
            <a:pPr marL="285750" indent="-285750" algn="just">
              <a:spcAft>
                <a:spcPts val="0"/>
              </a:spcAft>
              <a:tabLst>
                <a:tab pos="285750" algn="l"/>
              </a:tabLst>
            </a:pPr>
            <a:r>
              <a:rPr lang="es-ES" sz="1100" dirty="0">
                <a:latin typeface="Arial"/>
                <a:ea typeface="Times New Roman"/>
                <a:cs typeface="Times New Roman"/>
              </a:rPr>
              <a:t>20.	Nombre abreviado del campo de una tabla que referencia a la clave primaria de una tabla relacionada.</a:t>
            </a:r>
          </a:p>
          <a:p>
            <a:pPr marL="285750" indent="-285750" algn="just">
              <a:spcAft>
                <a:spcPts val="0"/>
              </a:spcAft>
              <a:tabLst>
                <a:tab pos="285750" algn="l"/>
              </a:tabLst>
            </a:pPr>
            <a:r>
              <a:rPr lang="es-ES" sz="1100" dirty="0">
                <a:latin typeface="Arial"/>
                <a:ea typeface="Times New Roman"/>
                <a:cs typeface="Times New Roman"/>
              </a:rPr>
              <a:t>21.	Restricción que se aplica a algún elemento, que facilita la integridad de los datos</a:t>
            </a:r>
          </a:p>
          <a:p>
            <a:pPr marL="285750" indent="-285750" algn="just">
              <a:spcAft>
                <a:spcPts val="0"/>
              </a:spcAft>
              <a:tabLst>
                <a:tab pos="285750" algn="l"/>
              </a:tabLst>
            </a:pPr>
            <a:r>
              <a:rPr lang="es-ES" sz="1100" dirty="0">
                <a:latin typeface="Arial"/>
                <a:ea typeface="Times New Roman"/>
                <a:cs typeface="Times New Roman"/>
              </a:rPr>
              <a:t>24.	Sentencia para agregar un nuevo registro a una tabla.</a:t>
            </a:r>
          </a:p>
          <a:p>
            <a:pPr marL="285750" indent="-285750" algn="just">
              <a:spcAft>
                <a:spcPts val="0"/>
              </a:spcAft>
              <a:tabLst>
                <a:tab pos="285750" algn="l"/>
              </a:tabLst>
            </a:pPr>
            <a:r>
              <a:rPr lang="es-ES" sz="1100" dirty="0">
                <a:latin typeface="Arial"/>
                <a:ea typeface="Times New Roman"/>
                <a:cs typeface="Times New Roman"/>
              </a:rPr>
              <a:t>25.	Sentencia para borrar un registro de una tabla.</a:t>
            </a:r>
          </a:p>
        </p:txBody>
      </p:sp>
      <p:sp>
        <p:nvSpPr>
          <p:cNvPr id="8" name="7 Rectángulo"/>
          <p:cNvSpPr/>
          <p:nvPr/>
        </p:nvSpPr>
        <p:spPr>
          <a:xfrm>
            <a:off x="4499992" y="1883318"/>
            <a:ext cx="4392488" cy="4812087"/>
          </a:xfrm>
          <a:prstGeom prst="rect">
            <a:avLst/>
          </a:prstGeom>
        </p:spPr>
        <p:txBody>
          <a:bodyPr wrap="square">
            <a:spAutoFit/>
          </a:bodyPr>
          <a:lstStyle/>
          <a:p>
            <a:pPr>
              <a:lnSpc>
                <a:spcPct val="115000"/>
              </a:lnSpc>
              <a:spcAft>
                <a:spcPts val="0"/>
              </a:spcAft>
            </a:pPr>
            <a:r>
              <a:rPr lang="es-ES" b="1" u="sng" dirty="0" smtClean="0">
                <a:latin typeface="Arial"/>
                <a:ea typeface="Times New Roman"/>
                <a:cs typeface="Times New Roman"/>
              </a:rPr>
              <a:t>Verticales</a:t>
            </a:r>
            <a:endParaRPr lang="es-ES" sz="1100" u="sng" dirty="0">
              <a:ea typeface="Times New Roman"/>
              <a:cs typeface="Times New Roman"/>
            </a:endParaRPr>
          </a:p>
          <a:p>
            <a:pPr marL="285750" indent="-285750" algn="just">
              <a:spcAft>
                <a:spcPts val="0"/>
              </a:spcAft>
              <a:tabLst>
                <a:tab pos="285750" algn="l"/>
              </a:tabLst>
            </a:pPr>
            <a:r>
              <a:rPr lang="es-ES" sz="1100" dirty="0">
                <a:latin typeface="Arial"/>
                <a:ea typeface="Times New Roman"/>
                <a:cs typeface="Times New Roman"/>
              </a:rPr>
              <a:t>2.	Fila de una tabla (en inglés)</a:t>
            </a:r>
          </a:p>
          <a:p>
            <a:pPr marL="285750" indent="-285750" algn="just">
              <a:spcAft>
                <a:spcPts val="0"/>
              </a:spcAft>
              <a:tabLst>
                <a:tab pos="285750" algn="l"/>
              </a:tabLst>
            </a:pPr>
            <a:r>
              <a:rPr lang="es-ES" sz="1100" dirty="0">
                <a:latin typeface="Arial"/>
                <a:ea typeface="Times New Roman"/>
                <a:cs typeface="Times New Roman"/>
              </a:rPr>
              <a:t>3.	Nombre abreviado del campo o combinación de campos que identifica en forma única a un registro.</a:t>
            </a:r>
          </a:p>
          <a:p>
            <a:pPr marL="285750" indent="-285750" algn="just">
              <a:spcAft>
                <a:spcPts val="0"/>
              </a:spcAft>
              <a:tabLst>
                <a:tab pos="285750" algn="l"/>
              </a:tabLst>
            </a:pPr>
            <a:r>
              <a:rPr lang="es-ES" sz="1100" dirty="0">
                <a:latin typeface="Arial"/>
                <a:ea typeface="Times New Roman"/>
                <a:cs typeface="Times New Roman"/>
              </a:rPr>
              <a:t>4.	Sentencia típicamente utilizada para crear elementos con DDL</a:t>
            </a:r>
          </a:p>
          <a:p>
            <a:pPr marL="285750" indent="-285750" algn="just">
              <a:spcAft>
                <a:spcPts val="0"/>
              </a:spcAft>
              <a:tabLst>
                <a:tab pos="285750" algn="l"/>
              </a:tabLst>
            </a:pPr>
            <a:r>
              <a:rPr lang="es-ES" sz="1100" dirty="0">
                <a:latin typeface="Arial"/>
                <a:ea typeface="Times New Roman"/>
                <a:cs typeface="Times New Roman"/>
              </a:rPr>
              <a:t>6.	Evita que en una búsqueda por un campo se realice un full </a:t>
            </a:r>
            <a:r>
              <a:rPr lang="es-ES" sz="1100" dirty="0" err="1">
                <a:latin typeface="Arial"/>
                <a:ea typeface="Times New Roman"/>
                <a:cs typeface="Times New Roman"/>
              </a:rPr>
              <a:t>scan</a:t>
            </a:r>
            <a:r>
              <a:rPr lang="es-ES" sz="1100" dirty="0">
                <a:latin typeface="Arial"/>
                <a:ea typeface="Times New Roman"/>
                <a:cs typeface="Times New Roman"/>
              </a:rPr>
              <a:t> sobre la tabla.</a:t>
            </a:r>
          </a:p>
          <a:p>
            <a:pPr marL="285750" indent="-285750" algn="just">
              <a:spcAft>
                <a:spcPts val="0"/>
              </a:spcAft>
              <a:tabLst>
                <a:tab pos="285750" algn="l"/>
              </a:tabLst>
            </a:pPr>
            <a:r>
              <a:rPr lang="es-ES" sz="1100" dirty="0">
                <a:latin typeface="Arial"/>
                <a:ea typeface="Times New Roman"/>
                <a:cs typeface="Times New Roman"/>
              </a:rPr>
              <a:t>8.	Sigla del sistema de gestión de base de datos</a:t>
            </a:r>
          </a:p>
          <a:p>
            <a:pPr marL="285750" indent="-285750" algn="just">
              <a:spcAft>
                <a:spcPts val="0"/>
              </a:spcAft>
              <a:tabLst>
                <a:tab pos="285750" algn="l"/>
              </a:tabLst>
            </a:pPr>
            <a:r>
              <a:rPr lang="es-ES" sz="1100" dirty="0">
                <a:latin typeface="Arial"/>
                <a:ea typeface="Times New Roman"/>
                <a:cs typeface="Times New Roman"/>
              </a:rPr>
              <a:t>9.	Donde se guardan los datos en una base de datos relacional (en inglés)</a:t>
            </a:r>
          </a:p>
          <a:p>
            <a:pPr marL="285750" indent="-285750" algn="just">
              <a:spcAft>
                <a:spcPts val="0"/>
              </a:spcAft>
              <a:tabLst>
                <a:tab pos="285750" algn="l"/>
              </a:tabLst>
            </a:pPr>
            <a:r>
              <a:rPr lang="es-ES" sz="1100" dirty="0">
                <a:latin typeface="Arial"/>
                <a:ea typeface="Times New Roman"/>
                <a:cs typeface="Times New Roman"/>
              </a:rPr>
              <a:t>10.	Nombre más utilizado para los campos de texto de largo variable.</a:t>
            </a:r>
          </a:p>
          <a:p>
            <a:pPr marL="285750" indent="-285750" algn="just">
              <a:spcAft>
                <a:spcPts val="0"/>
              </a:spcAft>
              <a:tabLst>
                <a:tab pos="285750" algn="l"/>
              </a:tabLst>
            </a:pPr>
            <a:r>
              <a:rPr lang="es-ES" sz="1100" dirty="0">
                <a:latin typeface="Arial"/>
                <a:ea typeface="Times New Roman"/>
                <a:cs typeface="Times New Roman"/>
              </a:rPr>
              <a:t>12.	Tipo de </a:t>
            </a:r>
            <a:r>
              <a:rPr lang="es-ES" sz="1100" dirty="0" err="1">
                <a:latin typeface="Arial"/>
                <a:ea typeface="Times New Roman"/>
                <a:cs typeface="Times New Roman"/>
              </a:rPr>
              <a:t>constraint</a:t>
            </a:r>
            <a:r>
              <a:rPr lang="es-ES" sz="1100" dirty="0">
                <a:latin typeface="Arial"/>
                <a:ea typeface="Times New Roman"/>
                <a:cs typeface="Times New Roman"/>
              </a:rPr>
              <a:t> que restringe los valores de un campo a un conjunto predefinido</a:t>
            </a:r>
          </a:p>
          <a:p>
            <a:pPr marL="285750" indent="-285750" algn="just">
              <a:spcAft>
                <a:spcPts val="0"/>
              </a:spcAft>
              <a:tabLst>
                <a:tab pos="285750" algn="l"/>
              </a:tabLst>
            </a:pPr>
            <a:r>
              <a:rPr lang="es-ES" sz="1100" dirty="0">
                <a:latin typeface="Arial"/>
                <a:ea typeface="Times New Roman"/>
                <a:cs typeface="Times New Roman"/>
              </a:rPr>
              <a:t>13.	Incluye sentencias para la lectura, creación, modificación y eliminación de datos de la base de datos.</a:t>
            </a:r>
          </a:p>
          <a:p>
            <a:pPr marL="285750" indent="-285750" algn="just">
              <a:spcAft>
                <a:spcPts val="0"/>
              </a:spcAft>
              <a:tabLst>
                <a:tab pos="285750" algn="l"/>
              </a:tabLst>
            </a:pPr>
            <a:r>
              <a:rPr lang="es-ES" sz="1100" dirty="0">
                <a:latin typeface="Arial"/>
                <a:ea typeface="Times New Roman"/>
                <a:cs typeface="Times New Roman"/>
              </a:rPr>
              <a:t>14.	Sentencia que colocada junto a SELECT, permite contar el número de registros que cumplen una condición.</a:t>
            </a:r>
          </a:p>
          <a:p>
            <a:pPr marL="285750" indent="-285750" algn="just">
              <a:spcAft>
                <a:spcPts val="0"/>
              </a:spcAft>
              <a:tabLst>
                <a:tab pos="285750" algn="l"/>
              </a:tabLst>
            </a:pPr>
            <a:r>
              <a:rPr lang="es-ES" sz="1100" dirty="0">
                <a:latin typeface="Arial"/>
                <a:ea typeface="Times New Roman"/>
                <a:cs typeface="Times New Roman"/>
              </a:rPr>
              <a:t>16.	Incluye sentencias para la creación, modificación y eliminación de la estructura de los elementos de la base de datos.</a:t>
            </a:r>
          </a:p>
          <a:p>
            <a:pPr marL="285750" indent="-285750" algn="just">
              <a:spcAft>
                <a:spcPts val="0"/>
              </a:spcAft>
              <a:tabLst>
                <a:tab pos="285750" algn="l"/>
              </a:tabLst>
            </a:pPr>
            <a:r>
              <a:rPr lang="es-ES" sz="1100" dirty="0">
                <a:latin typeface="Arial"/>
                <a:ea typeface="Times New Roman"/>
                <a:cs typeface="Times New Roman"/>
              </a:rPr>
              <a:t>19.	Consulta accesible, equivalente en la práctica a una tabla (en inglés).</a:t>
            </a:r>
          </a:p>
          <a:p>
            <a:pPr marL="285750" indent="-285750" algn="just">
              <a:spcAft>
                <a:spcPts val="0"/>
              </a:spcAft>
              <a:tabLst>
                <a:tab pos="285750" algn="l"/>
              </a:tabLst>
            </a:pPr>
            <a:r>
              <a:rPr lang="es-ES" sz="1100" dirty="0">
                <a:latin typeface="Arial"/>
                <a:ea typeface="Times New Roman"/>
                <a:cs typeface="Times New Roman"/>
              </a:rPr>
              <a:t>22.	Lenguaje </a:t>
            </a:r>
            <a:r>
              <a:rPr lang="es-ES" sz="1100" dirty="0" err="1">
                <a:latin typeface="Arial"/>
                <a:ea typeface="Times New Roman"/>
                <a:cs typeface="Times New Roman"/>
              </a:rPr>
              <a:t>declativo</a:t>
            </a:r>
            <a:r>
              <a:rPr lang="es-ES" sz="1100" dirty="0">
                <a:latin typeface="Arial"/>
                <a:ea typeface="Times New Roman"/>
                <a:cs typeface="Times New Roman"/>
              </a:rPr>
              <a:t> estructurado para manejar estructura, datos y permisos en una base de datos relacional</a:t>
            </a:r>
          </a:p>
          <a:p>
            <a:pPr marL="285750" indent="-285750" algn="just">
              <a:spcAft>
                <a:spcPts val="0"/>
              </a:spcAft>
              <a:tabLst>
                <a:tab pos="285750" algn="l"/>
              </a:tabLst>
            </a:pPr>
            <a:r>
              <a:rPr lang="es-ES" sz="1100" dirty="0">
                <a:latin typeface="Arial"/>
                <a:ea typeface="Times New Roman"/>
                <a:cs typeface="Times New Roman"/>
              </a:rPr>
              <a:t>23.	Tipo de </a:t>
            </a:r>
            <a:r>
              <a:rPr lang="es-ES" sz="1100" dirty="0" err="1">
                <a:latin typeface="Arial"/>
                <a:ea typeface="Times New Roman"/>
                <a:cs typeface="Times New Roman"/>
              </a:rPr>
              <a:t>join</a:t>
            </a:r>
            <a:r>
              <a:rPr lang="es-ES" sz="1100" dirty="0">
                <a:latin typeface="Arial"/>
                <a:ea typeface="Times New Roman"/>
                <a:cs typeface="Times New Roman"/>
              </a:rPr>
              <a:t> más restrictivo</a:t>
            </a:r>
          </a:p>
          <a:p>
            <a:pPr marL="285750" indent="-285750" algn="just">
              <a:spcAft>
                <a:spcPts val="0"/>
              </a:spcAft>
              <a:tabLst>
                <a:tab pos="285750" algn="l"/>
              </a:tabLst>
            </a:pPr>
            <a:endParaRPr lang="es-ES" sz="1100" dirty="0" smtClean="0">
              <a:latin typeface="Arial"/>
              <a:ea typeface="Times New Roman"/>
              <a:cs typeface="Times New Roman"/>
            </a:endParaRPr>
          </a:p>
          <a:p>
            <a:pPr marL="285750" indent="-285750" algn="just">
              <a:spcAft>
                <a:spcPts val="0"/>
              </a:spcAft>
              <a:tabLst>
                <a:tab pos="285750" algn="l"/>
              </a:tabLst>
            </a:pPr>
            <a:endParaRPr lang="es-ES" sz="1100" dirty="0">
              <a:latin typeface="Arial"/>
              <a:ea typeface="Times New Roman"/>
              <a:cs typeface="Times New Roman"/>
            </a:endParaRPr>
          </a:p>
        </p:txBody>
      </p:sp>
    </p:spTree>
    <p:extLst>
      <p:ext uri="{BB962C8B-B14F-4D97-AF65-F5344CB8AC3E}">
        <p14:creationId xmlns:p14="http://schemas.microsoft.com/office/powerpoint/2010/main" val="523992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resumen</a:t>
            </a:r>
            <a:endParaRPr lang="es-ES" dirty="0"/>
          </a:p>
        </p:txBody>
      </p:sp>
      <p:sp>
        <p:nvSpPr>
          <p:cNvPr id="3" name="2 Marcador de texto"/>
          <p:cNvSpPr>
            <a:spLocks noGrp="1"/>
          </p:cNvSpPr>
          <p:nvPr>
            <p:ph type="body" idx="1"/>
          </p:nvPr>
        </p:nvSpPr>
        <p:spPr/>
        <p:txBody>
          <a:bodyPr/>
          <a:lstStyle/>
          <a:p>
            <a:r>
              <a:rPr lang="es-ES" dirty="0" smtClean="0"/>
              <a:t>conceptos</a:t>
            </a:r>
            <a:endParaRPr lang="es-ES" dirty="0"/>
          </a:p>
        </p:txBody>
      </p:sp>
      <p:sp>
        <p:nvSpPr>
          <p:cNvPr id="4" name="3 Marcador de contenido"/>
          <p:cNvSpPr>
            <a:spLocks noGrp="1"/>
          </p:cNvSpPr>
          <p:nvPr>
            <p:ph sz="half" idx="2"/>
          </p:nvPr>
        </p:nvSpPr>
        <p:spPr/>
        <p:txBody>
          <a:bodyPr/>
          <a:lstStyle/>
          <a:p>
            <a:endParaRPr lang="es-ES" dirty="0" smtClean="0"/>
          </a:p>
          <a:p>
            <a:endParaRPr lang="es-ES" dirty="0"/>
          </a:p>
          <a:p>
            <a:endParaRPr lang="es-ES" dirty="0" smtClean="0"/>
          </a:p>
          <a:p>
            <a:endParaRPr lang="es-E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708" y="2348880"/>
            <a:ext cx="5076564"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6158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Dentro de una base de datos relacional, es donde se guardan los datos. Su estructura se organiza en:</a:t>
            </a:r>
          </a:p>
        </p:txBody>
      </p:sp>
      <p:sp>
        <p:nvSpPr>
          <p:cNvPr id="2" name="1 Título"/>
          <p:cNvSpPr>
            <a:spLocks noGrp="1"/>
          </p:cNvSpPr>
          <p:nvPr>
            <p:ph type="title"/>
          </p:nvPr>
        </p:nvSpPr>
        <p:spPr/>
        <p:txBody>
          <a:bodyPr>
            <a:normAutofit/>
          </a:bodyPr>
          <a:lstStyle/>
          <a:p>
            <a:r>
              <a:rPr lang="es-ES" dirty="0" smtClean="0"/>
              <a:t>conceptos básicos</a:t>
            </a:r>
            <a:endParaRPr lang="es-ES" dirty="0"/>
          </a:p>
        </p:txBody>
      </p:sp>
      <p:sp>
        <p:nvSpPr>
          <p:cNvPr id="3" name="2 Marcador de texto"/>
          <p:cNvSpPr>
            <a:spLocks noGrp="1"/>
          </p:cNvSpPr>
          <p:nvPr>
            <p:ph type="body" idx="1"/>
          </p:nvPr>
        </p:nvSpPr>
        <p:spPr/>
        <p:txBody>
          <a:bodyPr/>
          <a:lstStyle/>
          <a:p>
            <a:r>
              <a:rPr lang="es-ES" sz="2000" dirty="0" smtClean="0"/>
              <a:t>tabla</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1143716035"/>
              </p:ext>
            </p:extLst>
          </p:nvPr>
        </p:nvGraphicFramePr>
        <p:xfrm>
          <a:off x="762497" y="4005064"/>
          <a:ext cx="6096000" cy="1483360"/>
        </p:xfrm>
        <a:graphic>
          <a:graphicData uri="http://schemas.openxmlformats.org/drawingml/2006/table">
            <a:tbl>
              <a:tblPr firstRow="1" bandRow="1">
                <a:tableStyleId>{F5AB1C69-6EDB-4FF4-983F-18BD219EF322}</a:tableStyleId>
              </a:tblPr>
              <a:tblGrid>
                <a:gridCol w="2032000"/>
                <a:gridCol w="2032000"/>
                <a:gridCol w="2032000"/>
              </a:tblGrid>
              <a:tr h="370840">
                <a:tc>
                  <a:txBody>
                    <a:bodyPr/>
                    <a:lstStyle/>
                    <a:p>
                      <a:pPr algn="l" fontAlgn="b"/>
                      <a:r>
                        <a:rPr lang="es-ES" sz="1800" u="none" strike="noStrike" dirty="0">
                          <a:effectLst/>
                        </a:rPr>
                        <a:t>NOMBRE</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APELLIDO</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TELEFONO</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dirty="0">
                          <a:effectLst/>
                        </a:rPr>
                        <a:t>Juan</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Pérez</a:t>
                      </a:r>
                      <a:endParaRPr lang="es-ES" sz="1800" b="0" i="0" u="none" strike="noStrike" dirty="0">
                        <a:solidFill>
                          <a:srgbClr val="000000"/>
                        </a:solidFill>
                        <a:effectLst/>
                        <a:latin typeface="Calibri"/>
                      </a:endParaRPr>
                    </a:p>
                  </a:txBody>
                  <a:tcPr marL="72000" marR="72000" marT="7620" marB="0" anchor="b"/>
                </a:tc>
                <a:tc>
                  <a:txBody>
                    <a:bodyPr/>
                    <a:lstStyle/>
                    <a:p>
                      <a:pPr algn="ctr" fontAlgn="b"/>
                      <a:r>
                        <a:rPr lang="es-ES" sz="1800" u="none" strike="noStrike" dirty="0">
                          <a:effectLst/>
                        </a:rPr>
                        <a:t>1234</a:t>
                      </a:r>
                      <a:endParaRPr lang="es-ES" sz="1800" b="0" i="0" u="none" strike="noStrike" dirty="0">
                        <a:solidFill>
                          <a:srgbClr val="000000"/>
                        </a:solidFill>
                        <a:effectLst/>
                        <a:latin typeface="Calibri"/>
                      </a:endParaRPr>
                    </a:p>
                  </a:txBody>
                  <a:tcPr marL="72000" marR="72000" marT="7620" marB="0" anchor="b"/>
                </a:tc>
              </a:tr>
              <a:tr h="370840">
                <a:tc>
                  <a:txBody>
                    <a:bodyPr/>
                    <a:lstStyle/>
                    <a:p>
                      <a:pPr algn="l" fontAlgn="b"/>
                      <a:r>
                        <a:rPr lang="es-ES" sz="1800" u="none" strike="noStrike" dirty="0">
                          <a:effectLst/>
                        </a:rPr>
                        <a:t>Luis</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González</a:t>
                      </a:r>
                      <a:endParaRPr lang="es-ES" sz="1800" b="0" i="0" u="none" strike="noStrike" dirty="0">
                        <a:solidFill>
                          <a:srgbClr val="000000"/>
                        </a:solidFill>
                        <a:effectLst/>
                        <a:latin typeface="Calibri"/>
                      </a:endParaRPr>
                    </a:p>
                  </a:txBody>
                  <a:tcPr marL="72000" marR="72000" marT="7620" marB="0" anchor="b"/>
                </a:tc>
                <a:tc>
                  <a:txBody>
                    <a:bodyPr/>
                    <a:lstStyle/>
                    <a:p>
                      <a:pPr algn="ctr" fontAlgn="b"/>
                      <a:r>
                        <a:rPr lang="es-ES" sz="1800" u="none" strike="noStrike" dirty="0" smtClean="0">
                          <a:effectLst/>
                        </a:rPr>
                        <a:t>5432</a:t>
                      </a:r>
                      <a:endParaRPr lang="es-ES" sz="1800" b="0" i="0" u="none" strike="noStrike" dirty="0">
                        <a:solidFill>
                          <a:srgbClr val="000000"/>
                        </a:solidFill>
                        <a:effectLst/>
                        <a:latin typeface="Calibri"/>
                      </a:endParaRPr>
                    </a:p>
                  </a:txBody>
                  <a:tcPr marL="72000" marR="72000" marT="7620" marB="0" anchor="b"/>
                </a:tc>
              </a:tr>
              <a:tr h="370840">
                <a:tc>
                  <a:txBody>
                    <a:bodyPr/>
                    <a:lstStyle/>
                    <a:p>
                      <a:pPr algn="l" fontAlgn="b"/>
                      <a:r>
                        <a:rPr lang="es-ES" sz="1800" u="none" strike="noStrike" dirty="0">
                          <a:effectLst/>
                        </a:rPr>
                        <a:t>Pedro</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García</a:t>
                      </a:r>
                      <a:endParaRPr lang="es-ES" sz="1800" b="0" i="0" u="none" strike="noStrike" dirty="0">
                        <a:solidFill>
                          <a:srgbClr val="000000"/>
                        </a:solidFill>
                        <a:effectLst/>
                        <a:latin typeface="Calibri"/>
                      </a:endParaRPr>
                    </a:p>
                  </a:txBody>
                  <a:tcPr marL="72000" marR="72000" marT="7620" marB="0" anchor="b"/>
                </a:tc>
                <a:tc>
                  <a:txBody>
                    <a:bodyPr/>
                    <a:lstStyle/>
                    <a:p>
                      <a:pPr algn="ctr" fontAlgn="b"/>
                      <a:r>
                        <a:rPr lang="es-ES" sz="1800" u="none" strike="noStrike" dirty="0">
                          <a:effectLst/>
                        </a:rPr>
                        <a:t>2345</a:t>
                      </a:r>
                      <a:endParaRPr lang="es-ES" sz="1800" b="0" i="0" u="none" strike="noStrike" dirty="0">
                        <a:solidFill>
                          <a:srgbClr val="000000"/>
                        </a:solidFill>
                        <a:effectLst/>
                        <a:latin typeface="Calibri"/>
                      </a:endParaRPr>
                    </a:p>
                  </a:txBody>
                  <a:tcPr marL="72000" marR="72000" marT="7620" marB="0" anchor="b"/>
                </a:tc>
              </a:tr>
            </a:tbl>
          </a:graphicData>
        </a:graphic>
      </p:graphicFrame>
      <p:sp>
        <p:nvSpPr>
          <p:cNvPr id="6" name="5 Esquina doblada"/>
          <p:cNvSpPr/>
          <p:nvPr/>
        </p:nvSpPr>
        <p:spPr>
          <a:xfrm>
            <a:off x="1299097" y="2924944"/>
            <a:ext cx="1073199" cy="58258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Campos (Columnas)</a:t>
            </a:r>
            <a:endParaRPr lang="es-ES" sz="1600" dirty="0">
              <a:solidFill>
                <a:srgbClr val="321935"/>
              </a:solidFill>
              <a:latin typeface="Arial Narrow" pitchFamily="34" charset="0"/>
            </a:endParaRPr>
          </a:p>
        </p:txBody>
      </p:sp>
      <p:cxnSp>
        <p:nvCxnSpPr>
          <p:cNvPr id="7" name="6 Conector recto de flecha"/>
          <p:cNvCxnSpPr>
            <a:stCxn id="6" idx="2"/>
          </p:cNvCxnSpPr>
          <p:nvPr/>
        </p:nvCxnSpPr>
        <p:spPr>
          <a:xfrm flipH="1">
            <a:off x="1835696" y="3507533"/>
            <a:ext cx="1" cy="425523"/>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6 Conector recto de flecha"/>
          <p:cNvCxnSpPr>
            <a:stCxn id="6" idx="3"/>
            <a:endCxn id="38" idx="0"/>
          </p:cNvCxnSpPr>
          <p:nvPr/>
        </p:nvCxnSpPr>
        <p:spPr>
          <a:xfrm>
            <a:off x="2372296" y="3216239"/>
            <a:ext cx="1401918" cy="716817"/>
          </a:xfrm>
          <a:prstGeom prst="curvedConnector2">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13 Esquina doblada"/>
          <p:cNvSpPr/>
          <p:nvPr/>
        </p:nvSpPr>
        <p:spPr>
          <a:xfrm>
            <a:off x="7524328" y="4344546"/>
            <a:ext cx="1440160" cy="36004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Registros (Filas)</a:t>
            </a:r>
            <a:endParaRPr lang="es-ES" sz="1600" dirty="0">
              <a:solidFill>
                <a:srgbClr val="321935"/>
              </a:solidFill>
              <a:latin typeface="Arial Narrow" pitchFamily="34" charset="0"/>
            </a:endParaRPr>
          </a:p>
        </p:txBody>
      </p:sp>
      <p:cxnSp>
        <p:nvCxnSpPr>
          <p:cNvPr id="15" name="6 Conector recto de flecha"/>
          <p:cNvCxnSpPr>
            <a:stCxn id="14" idx="1"/>
          </p:cNvCxnSpPr>
          <p:nvPr/>
        </p:nvCxnSpPr>
        <p:spPr>
          <a:xfrm flipH="1">
            <a:off x="6948264" y="4524566"/>
            <a:ext cx="576064" cy="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22 Esquina doblada"/>
          <p:cNvSpPr/>
          <p:nvPr/>
        </p:nvSpPr>
        <p:spPr>
          <a:xfrm>
            <a:off x="4288768" y="5721433"/>
            <a:ext cx="1795399" cy="587887"/>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Dato: Valor de un campo en un registro.</a:t>
            </a:r>
          </a:p>
        </p:txBody>
      </p:sp>
      <p:cxnSp>
        <p:nvCxnSpPr>
          <p:cNvPr id="24" name="6 Conector recto de flecha"/>
          <p:cNvCxnSpPr>
            <a:stCxn id="23" idx="1"/>
          </p:cNvCxnSpPr>
          <p:nvPr/>
        </p:nvCxnSpPr>
        <p:spPr>
          <a:xfrm flipH="1" flipV="1">
            <a:off x="3702206" y="5330283"/>
            <a:ext cx="586562" cy="68509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6 Conector recto de flecha"/>
          <p:cNvCxnSpPr>
            <a:stCxn id="6" idx="3"/>
            <a:endCxn id="35" idx="0"/>
          </p:cNvCxnSpPr>
          <p:nvPr/>
        </p:nvCxnSpPr>
        <p:spPr>
          <a:xfrm>
            <a:off x="2372296" y="3216239"/>
            <a:ext cx="3423840" cy="716817"/>
          </a:xfrm>
          <a:prstGeom prst="curvedConnector2">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34 Rectángulo"/>
          <p:cNvSpPr/>
          <p:nvPr/>
        </p:nvSpPr>
        <p:spPr>
          <a:xfrm>
            <a:off x="5724128" y="3933056"/>
            <a:ext cx="144016"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37 Rectángulo"/>
          <p:cNvSpPr/>
          <p:nvPr/>
        </p:nvSpPr>
        <p:spPr>
          <a:xfrm>
            <a:off x="3702206" y="3933056"/>
            <a:ext cx="144016"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42 Rectángulo"/>
          <p:cNvSpPr/>
          <p:nvPr/>
        </p:nvSpPr>
        <p:spPr>
          <a:xfrm>
            <a:off x="6876256" y="4869160"/>
            <a:ext cx="72008" cy="11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43 Rectángulo"/>
          <p:cNvSpPr/>
          <p:nvPr/>
        </p:nvSpPr>
        <p:spPr>
          <a:xfrm>
            <a:off x="6876256" y="5229200"/>
            <a:ext cx="72008" cy="11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5" name="6 Conector recto de flecha"/>
          <p:cNvCxnSpPr>
            <a:stCxn id="14" idx="2"/>
            <a:endCxn id="43" idx="3"/>
          </p:cNvCxnSpPr>
          <p:nvPr/>
        </p:nvCxnSpPr>
        <p:spPr>
          <a:xfrm rot="5400000">
            <a:off x="7484617" y="4168233"/>
            <a:ext cx="223438" cy="1296144"/>
          </a:xfrm>
          <a:prstGeom prst="curvedConnector2">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6 Conector recto de flecha"/>
          <p:cNvCxnSpPr>
            <a:stCxn id="14" idx="2"/>
            <a:endCxn id="44" idx="3"/>
          </p:cNvCxnSpPr>
          <p:nvPr/>
        </p:nvCxnSpPr>
        <p:spPr>
          <a:xfrm rot="5400000">
            <a:off x="7304597" y="4348253"/>
            <a:ext cx="583478" cy="1296144"/>
          </a:xfrm>
          <a:prstGeom prst="curvedConnector2">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687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6" y="2204864"/>
            <a:ext cx="8280920" cy="4176464"/>
          </a:xfrm>
        </p:spPr>
        <p:txBody>
          <a:bodyPr>
            <a:noAutofit/>
          </a:bodyPr>
          <a:lstStyle/>
          <a:p>
            <a:r>
              <a:rPr lang="es-ES" sz="1800" dirty="0" smtClean="0"/>
              <a:t>contenido</a:t>
            </a:r>
          </a:p>
          <a:p>
            <a:endParaRPr lang="es-ES" sz="1800" dirty="0"/>
          </a:p>
        </p:txBody>
      </p:sp>
      <p:sp>
        <p:nvSpPr>
          <p:cNvPr id="2" name="1 Título"/>
          <p:cNvSpPr>
            <a:spLocks noGrp="1"/>
          </p:cNvSpPr>
          <p:nvPr>
            <p:ph type="title"/>
          </p:nvPr>
        </p:nvSpPr>
        <p:spPr/>
        <p:txBody>
          <a:bodyPr>
            <a:normAutofit/>
          </a:bodyPr>
          <a:lstStyle/>
          <a:p>
            <a:r>
              <a:rPr lang="es-ES" dirty="0" smtClean="0"/>
              <a:t>conclusiones</a:t>
            </a:r>
            <a:endParaRPr lang="es-ES" dirty="0"/>
          </a:p>
        </p:txBody>
      </p:sp>
      <p:sp>
        <p:nvSpPr>
          <p:cNvPr id="3" name="2 Marcador de texto"/>
          <p:cNvSpPr>
            <a:spLocks noGrp="1"/>
          </p:cNvSpPr>
          <p:nvPr>
            <p:ph type="body" idx="1"/>
          </p:nvPr>
        </p:nvSpPr>
        <p:spPr/>
        <p:txBody>
          <a:bodyPr/>
          <a:lstStyle/>
          <a:p>
            <a:r>
              <a:rPr lang="es-ES" sz="2000" dirty="0" smtClean="0"/>
              <a:t>subtitulo</a:t>
            </a:r>
            <a:endParaRPr lang="es-ES" sz="2000" dirty="0"/>
          </a:p>
        </p:txBody>
      </p:sp>
    </p:spTree>
    <p:extLst>
      <p:ext uri="{BB962C8B-B14F-4D97-AF65-F5344CB8AC3E}">
        <p14:creationId xmlns:p14="http://schemas.microsoft.com/office/powerpoint/2010/main" val="3036239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a:solidFill>
                  <a:srgbClr val="960F68"/>
                </a:solidFill>
              </a:rPr>
              <a:t>glosario</a:t>
            </a:r>
          </a:p>
          <a:p>
            <a:pPr lvl="1"/>
            <a:r>
              <a:rPr lang="es-ES" dirty="0" smtClean="0">
                <a:solidFill>
                  <a:schemeClr val="bg2"/>
                </a:solidFill>
              </a:rPr>
              <a:t>bibliografía</a:t>
            </a:r>
            <a:endParaRPr lang="es-ES" dirty="0">
              <a:solidFill>
                <a:schemeClr val="bg2"/>
              </a:solidFill>
            </a:endParaRPr>
          </a:p>
        </p:txBody>
      </p:sp>
      <p:sp>
        <p:nvSpPr>
          <p:cNvPr id="3" name="2 CuadroTexto"/>
          <p:cNvSpPr txBox="1"/>
          <p:nvPr/>
        </p:nvSpPr>
        <p:spPr>
          <a:xfrm>
            <a:off x="2771800" y="1196752"/>
            <a:ext cx="2016224"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10</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4499992" y="1918573"/>
            <a:ext cx="3888432"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anexos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33371363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6" y="2204864"/>
            <a:ext cx="8280920" cy="4176464"/>
          </a:xfrm>
        </p:spPr>
        <p:txBody>
          <a:bodyPr>
            <a:noAutofit/>
          </a:bodyPr>
          <a:lstStyle/>
          <a:p>
            <a:r>
              <a:rPr lang="es-ES" sz="1800" dirty="0" smtClean="0"/>
              <a:t>contenido</a:t>
            </a:r>
          </a:p>
          <a:p>
            <a:endParaRPr lang="es-ES" sz="1800" dirty="0"/>
          </a:p>
        </p:txBody>
      </p:sp>
      <p:sp>
        <p:nvSpPr>
          <p:cNvPr id="2" name="1 Título"/>
          <p:cNvSpPr>
            <a:spLocks noGrp="1"/>
          </p:cNvSpPr>
          <p:nvPr>
            <p:ph type="title"/>
          </p:nvPr>
        </p:nvSpPr>
        <p:spPr/>
        <p:txBody>
          <a:bodyPr>
            <a:normAutofit/>
          </a:bodyPr>
          <a:lstStyle/>
          <a:p>
            <a:r>
              <a:rPr lang="es-ES" dirty="0" smtClean="0"/>
              <a:t>glosario</a:t>
            </a:r>
            <a:endParaRPr lang="es-ES" dirty="0"/>
          </a:p>
        </p:txBody>
      </p:sp>
      <p:sp>
        <p:nvSpPr>
          <p:cNvPr id="3" name="2 Marcador de texto"/>
          <p:cNvSpPr>
            <a:spLocks noGrp="1"/>
          </p:cNvSpPr>
          <p:nvPr>
            <p:ph type="body" idx="1"/>
          </p:nvPr>
        </p:nvSpPr>
        <p:spPr/>
        <p:txBody>
          <a:bodyPr/>
          <a:lstStyle/>
          <a:p>
            <a:r>
              <a:rPr lang="es-ES" sz="2000" dirty="0" smtClean="0"/>
              <a:t>subtitulo</a:t>
            </a:r>
            <a:endParaRPr lang="es-ES" sz="2000" dirty="0"/>
          </a:p>
        </p:txBody>
      </p:sp>
    </p:spTree>
    <p:extLst>
      <p:ext uri="{BB962C8B-B14F-4D97-AF65-F5344CB8AC3E}">
        <p14:creationId xmlns:p14="http://schemas.microsoft.com/office/powerpoint/2010/main" val="2564123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bibliografía</a:t>
            </a:r>
            <a:endParaRPr lang="es-ES" b="1" dirty="0">
              <a:solidFill>
                <a:srgbClr val="960F68"/>
              </a:solidFill>
            </a:endParaRPr>
          </a:p>
        </p:txBody>
      </p:sp>
      <p:sp>
        <p:nvSpPr>
          <p:cNvPr id="3" name="2 CuadroTexto"/>
          <p:cNvSpPr txBox="1"/>
          <p:nvPr/>
        </p:nvSpPr>
        <p:spPr>
          <a:xfrm>
            <a:off x="2771800" y="1196752"/>
            <a:ext cx="2016224"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10</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4499992" y="1918573"/>
            <a:ext cx="3888432"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anexos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321238853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6" y="2204864"/>
            <a:ext cx="8280920" cy="4176464"/>
          </a:xfrm>
        </p:spPr>
        <p:txBody>
          <a:bodyPr>
            <a:noAutofit/>
          </a:bodyPr>
          <a:lstStyle/>
          <a:p>
            <a:r>
              <a:rPr lang="es-ES" sz="1800" dirty="0" smtClean="0"/>
              <a:t>Tutorial SQL</a:t>
            </a:r>
          </a:p>
          <a:p>
            <a:r>
              <a:rPr lang="es-ES" sz="1800" dirty="0">
                <a:solidFill>
                  <a:srgbClr val="002060"/>
                </a:solidFill>
              </a:rPr>
              <a:t>http://www.w3schools.com/sql</a:t>
            </a:r>
            <a:r>
              <a:rPr lang="es-ES" sz="1800" dirty="0" smtClean="0">
                <a:solidFill>
                  <a:srgbClr val="002060"/>
                </a:solidFill>
              </a:rPr>
              <a:t>/</a:t>
            </a:r>
          </a:p>
          <a:p>
            <a:endParaRPr lang="es-ES" sz="1800" dirty="0"/>
          </a:p>
          <a:p>
            <a:r>
              <a:rPr lang="es-ES" sz="1800" dirty="0" smtClean="0"/>
              <a:t>Manuales de referencia de </a:t>
            </a:r>
            <a:r>
              <a:rPr lang="es-ES" sz="1800" dirty="0" err="1" smtClean="0"/>
              <a:t>MySQL</a:t>
            </a:r>
            <a:endParaRPr lang="es-ES" sz="1800" dirty="0" smtClean="0"/>
          </a:p>
          <a:p>
            <a:r>
              <a:rPr lang="es-ES" sz="1800" dirty="0">
                <a:solidFill>
                  <a:srgbClr val="002060"/>
                </a:solidFill>
              </a:rPr>
              <a:t>http://dev.mysql.com/doc</a:t>
            </a:r>
            <a:r>
              <a:rPr lang="es-ES" sz="1800" dirty="0" smtClean="0">
                <a:solidFill>
                  <a:srgbClr val="002060"/>
                </a:solidFill>
              </a:rPr>
              <a:t>/</a:t>
            </a:r>
          </a:p>
          <a:p>
            <a:endParaRPr lang="es-ES" sz="1800" dirty="0"/>
          </a:p>
          <a:p>
            <a:endParaRPr lang="es-ES" sz="1800" dirty="0" smtClean="0"/>
          </a:p>
          <a:p>
            <a:endParaRPr lang="es-ES" sz="1800" dirty="0" smtClean="0"/>
          </a:p>
        </p:txBody>
      </p:sp>
      <p:sp>
        <p:nvSpPr>
          <p:cNvPr id="2" name="1 Título"/>
          <p:cNvSpPr>
            <a:spLocks noGrp="1"/>
          </p:cNvSpPr>
          <p:nvPr>
            <p:ph type="title"/>
          </p:nvPr>
        </p:nvSpPr>
        <p:spPr/>
        <p:txBody>
          <a:bodyPr>
            <a:normAutofit/>
          </a:bodyPr>
          <a:lstStyle/>
          <a:p>
            <a:r>
              <a:rPr lang="es-ES" dirty="0" smtClean="0"/>
              <a:t>bibliografía</a:t>
            </a:r>
            <a:endParaRPr lang="es-ES" dirty="0"/>
          </a:p>
        </p:txBody>
      </p:sp>
      <p:sp>
        <p:nvSpPr>
          <p:cNvPr id="3" name="2 Marcador de texto"/>
          <p:cNvSpPr>
            <a:spLocks noGrp="1"/>
          </p:cNvSpPr>
          <p:nvPr>
            <p:ph type="body" idx="1"/>
          </p:nvPr>
        </p:nvSpPr>
        <p:spPr/>
        <p:txBody>
          <a:bodyPr/>
          <a:lstStyle/>
          <a:p>
            <a:r>
              <a:rPr lang="es-ES" sz="2000" dirty="0" smtClean="0"/>
              <a:t>links importantes</a:t>
            </a:r>
            <a:endParaRPr lang="es-ES" sz="2000" dirty="0"/>
          </a:p>
        </p:txBody>
      </p:sp>
    </p:spTree>
    <p:extLst>
      <p:ext uri="{BB962C8B-B14F-4D97-AF65-F5344CB8AC3E}">
        <p14:creationId xmlns:p14="http://schemas.microsoft.com/office/powerpoint/2010/main" val="325300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descr="\\usersad.everis.int\enterprise_files\Spain\Madrid\Proyectos Antiguos\Proyectos2\Marketing\Universidad Corporativa\Logo Univ Corp carpeta completa\Logo Universidad Corporativa para P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65153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funcionar, una base de datos no sólo debe almacenar los datos. También debe proveer servicios que permitan consultarlos y administrarlos. Por ejemplo:</a:t>
            </a:r>
          </a:p>
          <a:p>
            <a:pPr marL="285750" indent="-285750">
              <a:buFont typeface="Arial" pitchFamily="34" charset="0"/>
              <a:buChar char="•"/>
            </a:pPr>
            <a:r>
              <a:rPr lang="es-ES" sz="1800" dirty="0" smtClean="0"/>
              <a:t>Manejar conexiones y comunicaciones remotas.</a:t>
            </a:r>
          </a:p>
          <a:p>
            <a:pPr marL="285750" indent="-285750">
              <a:buFont typeface="Arial" pitchFamily="34" charset="0"/>
              <a:buChar char="•"/>
            </a:pPr>
            <a:r>
              <a:rPr lang="es-ES" sz="1800" dirty="0" smtClean="0"/>
              <a:t>Control de errores de diverso tipo: estructura, datos, tiempo máximo de ejecución, inconsistencias, ...</a:t>
            </a:r>
          </a:p>
          <a:p>
            <a:pPr marL="285750" indent="-285750">
              <a:buFont typeface="Arial" pitchFamily="34" charset="0"/>
              <a:buChar char="•"/>
            </a:pPr>
            <a:r>
              <a:rPr lang="es-ES" sz="1800" dirty="0" smtClean="0"/>
              <a:t>Validación de valores de acuerdo al tipo de datos</a:t>
            </a:r>
          </a:p>
          <a:p>
            <a:pPr marL="285750" indent="-285750">
              <a:buFont typeface="Arial" pitchFamily="34" charset="0"/>
              <a:buChar char="•"/>
            </a:pPr>
            <a:r>
              <a:rPr lang="es-ES" sz="1800" dirty="0" smtClean="0"/>
              <a:t>Ejecución de consultas</a:t>
            </a:r>
          </a:p>
          <a:p>
            <a:pPr marL="285750" indent="-285750">
              <a:buFont typeface="Arial" pitchFamily="34" charset="0"/>
              <a:buChar char="•"/>
            </a:pPr>
            <a:r>
              <a:rPr lang="es-ES" sz="1800" dirty="0" smtClean="0"/>
              <a:t>Gestión de usuarios, roles y permisos</a:t>
            </a:r>
          </a:p>
          <a:p>
            <a:pPr marL="285750" indent="-285750">
              <a:buFont typeface="Arial" pitchFamily="34" charset="0"/>
              <a:buChar char="•"/>
            </a:pPr>
            <a:r>
              <a:rPr lang="es-ES" sz="1800" dirty="0" smtClean="0"/>
              <a:t>...</a:t>
            </a:r>
          </a:p>
          <a:p>
            <a:endParaRPr lang="es-ES" sz="1800" dirty="0"/>
          </a:p>
          <a:p>
            <a:r>
              <a:rPr lang="es-ES" sz="1800" dirty="0" smtClean="0"/>
              <a:t>Todo esto es realizado por un </a:t>
            </a:r>
            <a:r>
              <a:rPr lang="es-ES" sz="1800" b="1" dirty="0" smtClean="0">
                <a:solidFill>
                  <a:srgbClr val="960F68"/>
                </a:solidFill>
              </a:rPr>
              <a:t>DBMS</a:t>
            </a:r>
            <a:r>
              <a:rPr lang="es-ES" sz="1800" dirty="0" smtClean="0"/>
              <a:t> (</a:t>
            </a:r>
            <a:r>
              <a:rPr lang="es-ES" sz="1800" dirty="0" err="1" smtClean="0">
                <a:solidFill>
                  <a:srgbClr val="960F68"/>
                </a:solidFill>
              </a:rPr>
              <a:t>D</a:t>
            </a:r>
            <a:r>
              <a:rPr lang="es-ES" sz="1800" dirty="0" err="1" smtClean="0"/>
              <a:t>ata</a:t>
            </a:r>
            <a:r>
              <a:rPr lang="es-ES" sz="1800" dirty="0" err="1" smtClean="0">
                <a:solidFill>
                  <a:srgbClr val="960F68"/>
                </a:solidFill>
              </a:rPr>
              <a:t>b</a:t>
            </a:r>
            <a:r>
              <a:rPr lang="es-ES" sz="1800" dirty="0" err="1" smtClean="0"/>
              <a:t>ase</a:t>
            </a:r>
            <a:r>
              <a:rPr lang="es-ES" sz="1800" dirty="0" smtClean="0"/>
              <a:t> </a:t>
            </a:r>
            <a:r>
              <a:rPr lang="es-ES" sz="1800" dirty="0" smtClean="0">
                <a:solidFill>
                  <a:srgbClr val="960F68"/>
                </a:solidFill>
              </a:rPr>
              <a:t>M</a:t>
            </a:r>
            <a:r>
              <a:rPr lang="es-ES" sz="1800" dirty="0" smtClean="0"/>
              <a:t>anagement </a:t>
            </a:r>
            <a:r>
              <a:rPr lang="es-ES" sz="1800" dirty="0" err="1">
                <a:solidFill>
                  <a:srgbClr val="960F68"/>
                </a:solidFill>
              </a:rPr>
              <a:t>S</a:t>
            </a:r>
            <a:r>
              <a:rPr lang="es-ES" sz="1800" dirty="0" err="1" smtClean="0"/>
              <a:t>ystem</a:t>
            </a:r>
            <a:r>
              <a:rPr lang="es-ES" sz="1800" dirty="0" smtClean="0"/>
              <a:t>), conocido en castellano como SGBD (Sistema de gestión de bases de datos). </a:t>
            </a:r>
          </a:p>
        </p:txBody>
      </p:sp>
      <p:sp>
        <p:nvSpPr>
          <p:cNvPr id="2" name="1 Título"/>
          <p:cNvSpPr>
            <a:spLocks noGrp="1"/>
          </p:cNvSpPr>
          <p:nvPr>
            <p:ph type="title"/>
          </p:nvPr>
        </p:nvSpPr>
        <p:spPr/>
        <p:txBody>
          <a:bodyPr>
            <a:normAutofit/>
          </a:bodyPr>
          <a:lstStyle/>
          <a:p>
            <a:r>
              <a:rPr lang="es-ES" dirty="0"/>
              <a:t>conceptos básicos</a:t>
            </a:r>
          </a:p>
        </p:txBody>
      </p:sp>
      <p:sp>
        <p:nvSpPr>
          <p:cNvPr id="3" name="2 Marcador de texto"/>
          <p:cNvSpPr>
            <a:spLocks noGrp="1"/>
          </p:cNvSpPr>
          <p:nvPr>
            <p:ph type="body" idx="1"/>
          </p:nvPr>
        </p:nvSpPr>
        <p:spPr/>
        <p:txBody>
          <a:bodyPr/>
          <a:lstStyle/>
          <a:p>
            <a:r>
              <a:rPr lang="es-ES" sz="2000" dirty="0" smtClean="0"/>
              <a:t>DBMS</a:t>
            </a:r>
            <a:endParaRPr lang="es-ES" sz="2000" dirty="0"/>
          </a:p>
        </p:txBody>
      </p:sp>
    </p:spTree>
    <p:extLst>
      <p:ext uri="{BB962C8B-B14F-4D97-AF65-F5344CB8AC3E}">
        <p14:creationId xmlns:p14="http://schemas.microsoft.com/office/powerpoint/2010/main" val="405860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Algunos de los </a:t>
            </a:r>
            <a:r>
              <a:rPr lang="es-ES" sz="1800" dirty="0" smtClean="0">
                <a:solidFill>
                  <a:srgbClr val="960F68"/>
                </a:solidFill>
              </a:rPr>
              <a:t>DBMS</a:t>
            </a:r>
            <a:r>
              <a:rPr lang="es-ES" sz="1800" dirty="0" smtClean="0"/>
              <a:t> más conocidos son:</a:t>
            </a:r>
          </a:p>
          <a:p>
            <a:pPr marL="285750" indent="-285750">
              <a:buFont typeface="Arial" pitchFamily="34" charset="0"/>
              <a:buChar char="•"/>
            </a:pPr>
            <a:r>
              <a:rPr lang="es-ES" sz="1800" dirty="0" smtClean="0"/>
              <a:t>Comerciales:</a:t>
            </a:r>
          </a:p>
          <a:p>
            <a:pPr marL="1028700" lvl="1">
              <a:buFont typeface="Arial" pitchFamily="34" charset="0"/>
              <a:buChar char="•"/>
            </a:pPr>
            <a:r>
              <a:rPr lang="es-ES" sz="1800" dirty="0">
                <a:solidFill>
                  <a:srgbClr val="960F68"/>
                </a:solidFill>
                <a:latin typeface="Arial" pitchFamily="34" charset="0"/>
                <a:cs typeface="Arial" pitchFamily="34" charset="0"/>
              </a:rPr>
              <a:t>Oracle</a:t>
            </a:r>
            <a:r>
              <a:rPr lang="es-ES" sz="1800" dirty="0">
                <a:solidFill>
                  <a:schemeClr val="bg2"/>
                </a:solidFill>
                <a:latin typeface="Arial" pitchFamily="34" charset="0"/>
                <a:cs typeface="Arial" pitchFamily="34" charset="0"/>
              </a:rPr>
              <a:t> </a:t>
            </a:r>
            <a:r>
              <a:rPr lang="es-ES" sz="1800" dirty="0" err="1" smtClean="0">
                <a:solidFill>
                  <a:schemeClr val="bg2"/>
                </a:solidFill>
                <a:latin typeface="Arial" pitchFamily="34" charset="0"/>
                <a:cs typeface="Arial" pitchFamily="34" charset="0"/>
              </a:rPr>
              <a:t>Database</a:t>
            </a:r>
            <a:r>
              <a:rPr lang="es-ES" sz="1800" dirty="0" smtClean="0">
                <a:solidFill>
                  <a:schemeClr val="bg2"/>
                </a:solidFill>
                <a:latin typeface="Arial" pitchFamily="34" charset="0"/>
                <a:cs typeface="Arial" pitchFamily="34" charset="0"/>
              </a:rPr>
              <a:t> (Oracle) </a:t>
            </a:r>
            <a:endParaRPr lang="es-ES" sz="1800" dirty="0">
              <a:solidFill>
                <a:schemeClr val="bg2"/>
              </a:solidFill>
              <a:latin typeface="Arial" pitchFamily="34" charset="0"/>
              <a:cs typeface="Arial" pitchFamily="34" charset="0"/>
            </a:endParaRPr>
          </a:p>
          <a:p>
            <a:pPr marL="1028700" lvl="1">
              <a:buFont typeface="Arial" pitchFamily="34" charset="0"/>
              <a:buChar char="•"/>
            </a:pPr>
            <a:r>
              <a:rPr lang="es-ES" sz="1800" dirty="0">
                <a:solidFill>
                  <a:srgbClr val="960F68"/>
                </a:solidFill>
                <a:latin typeface="Arial" pitchFamily="34" charset="0"/>
                <a:cs typeface="Arial" pitchFamily="34" charset="0"/>
              </a:rPr>
              <a:t>SQL Server</a:t>
            </a:r>
            <a:r>
              <a:rPr lang="es-ES" sz="1800" dirty="0">
                <a:solidFill>
                  <a:schemeClr val="bg2"/>
                </a:solidFill>
                <a:latin typeface="Arial" pitchFamily="34" charset="0"/>
                <a:cs typeface="Arial" pitchFamily="34" charset="0"/>
              </a:rPr>
              <a:t> (Microsoft</a:t>
            </a:r>
            <a:r>
              <a:rPr lang="es-ES" sz="1800" dirty="0" smtClean="0">
                <a:solidFill>
                  <a:schemeClr val="bg2"/>
                </a:solidFill>
                <a:latin typeface="Arial" pitchFamily="34" charset="0"/>
                <a:cs typeface="Arial" pitchFamily="34" charset="0"/>
              </a:rPr>
              <a:t>)</a:t>
            </a:r>
          </a:p>
          <a:p>
            <a:pPr marL="1028700" lvl="1">
              <a:buFont typeface="Arial" pitchFamily="34" charset="0"/>
              <a:buChar char="•"/>
            </a:pPr>
            <a:r>
              <a:rPr lang="es-ES" sz="1800" dirty="0">
                <a:solidFill>
                  <a:srgbClr val="960F68"/>
                </a:solidFill>
                <a:latin typeface="Arial" pitchFamily="34" charset="0"/>
                <a:cs typeface="Arial" pitchFamily="34" charset="0"/>
              </a:rPr>
              <a:t>DB2</a:t>
            </a:r>
            <a:r>
              <a:rPr lang="es-ES" sz="1800" dirty="0">
                <a:solidFill>
                  <a:schemeClr val="bg2"/>
                </a:solidFill>
                <a:latin typeface="Arial" pitchFamily="34" charset="0"/>
                <a:cs typeface="Arial" pitchFamily="34" charset="0"/>
              </a:rPr>
              <a:t> (IBM</a:t>
            </a:r>
            <a:r>
              <a:rPr lang="es-ES" sz="1800" dirty="0" smtClean="0">
                <a:solidFill>
                  <a:schemeClr val="bg2"/>
                </a:solidFill>
                <a:latin typeface="Arial" pitchFamily="34" charset="0"/>
                <a:cs typeface="Arial" pitchFamily="34" charset="0"/>
              </a:rPr>
              <a:t>)</a:t>
            </a:r>
            <a:endParaRPr lang="es-ES" sz="1800" dirty="0">
              <a:solidFill>
                <a:schemeClr val="bg2"/>
              </a:solidFill>
              <a:latin typeface="Arial" pitchFamily="34" charset="0"/>
              <a:cs typeface="Arial" pitchFamily="34" charset="0"/>
            </a:endParaRPr>
          </a:p>
          <a:p>
            <a:pPr marL="285750" indent="-285750">
              <a:buFont typeface="Arial" pitchFamily="34" charset="0"/>
              <a:buChar char="•"/>
            </a:pPr>
            <a:r>
              <a:rPr lang="es-ES" sz="1800" dirty="0" smtClean="0"/>
              <a:t>Abiertos:</a:t>
            </a:r>
            <a:endParaRPr lang="es-ES" sz="1800" dirty="0"/>
          </a:p>
          <a:p>
            <a:pPr marL="1028700" lvl="1">
              <a:buFont typeface="Arial" pitchFamily="34" charset="0"/>
              <a:buChar char="•"/>
            </a:pPr>
            <a:r>
              <a:rPr lang="es-ES" sz="1800" dirty="0" err="1">
                <a:solidFill>
                  <a:srgbClr val="960F68"/>
                </a:solidFill>
                <a:latin typeface="Arial" pitchFamily="34" charset="0"/>
                <a:cs typeface="Arial" pitchFamily="34" charset="0"/>
              </a:rPr>
              <a:t>MySQL</a:t>
            </a:r>
            <a:r>
              <a:rPr lang="es-ES" sz="1800" dirty="0">
                <a:solidFill>
                  <a:schemeClr val="bg2"/>
                </a:solidFill>
                <a:latin typeface="Arial" pitchFamily="34" charset="0"/>
                <a:cs typeface="Arial" pitchFamily="34" charset="0"/>
              </a:rPr>
              <a:t> (Oracle</a:t>
            </a:r>
            <a:r>
              <a:rPr lang="es-ES" sz="1800" dirty="0" smtClean="0">
                <a:solidFill>
                  <a:schemeClr val="bg2"/>
                </a:solidFill>
                <a:latin typeface="Arial" pitchFamily="34" charset="0"/>
                <a:cs typeface="Arial" pitchFamily="34" charset="0"/>
              </a:rPr>
              <a:t>)</a:t>
            </a:r>
          </a:p>
          <a:p>
            <a:pPr marL="1028700" lvl="1">
              <a:buFont typeface="Arial" pitchFamily="34" charset="0"/>
              <a:buChar char="•"/>
            </a:pPr>
            <a:r>
              <a:rPr lang="es-ES" sz="1800" dirty="0" err="1">
                <a:solidFill>
                  <a:srgbClr val="960F68"/>
                </a:solidFill>
                <a:latin typeface="Arial" pitchFamily="34" charset="0"/>
                <a:cs typeface="Arial" pitchFamily="34" charset="0"/>
              </a:rPr>
              <a:t>PostgreSQL</a:t>
            </a:r>
            <a:r>
              <a:rPr lang="es-ES" sz="1800" dirty="0">
                <a:solidFill>
                  <a:schemeClr val="bg2"/>
                </a:solidFill>
                <a:latin typeface="Arial" pitchFamily="34" charset="0"/>
                <a:cs typeface="Arial" pitchFamily="34" charset="0"/>
              </a:rPr>
              <a:t> o </a:t>
            </a:r>
            <a:r>
              <a:rPr lang="es-ES" sz="1800" dirty="0" err="1" smtClean="0">
                <a:solidFill>
                  <a:srgbClr val="960F68"/>
                </a:solidFill>
                <a:latin typeface="Arial" pitchFamily="34" charset="0"/>
                <a:cs typeface="Arial" pitchFamily="34" charset="0"/>
              </a:rPr>
              <a:t>Postgres</a:t>
            </a:r>
            <a:endParaRPr lang="es-ES" sz="1800" dirty="0" smtClean="0">
              <a:solidFill>
                <a:srgbClr val="960F68"/>
              </a:solidFill>
              <a:latin typeface="Arial" pitchFamily="34" charset="0"/>
              <a:cs typeface="Arial" pitchFamily="34" charset="0"/>
            </a:endParaRPr>
          </a:p>
          <a:p>
            <a:pPr marL="1028700" lvl="1">
              <a:buFont typeface="Arial" pitchFamily="34" charset="0"/>
              <a:buChar char="•"/>
            </a:pPr>
            <a:r>
              <a:rPr lang="es-ES" sz="1800" dirty="0" smtClean="0">
                <a:solidFill>
                  <a:srgbClr val="960F68"/>
                </a:solidFill>
                <a:latin typeface="Arial" pitchFamily="34" charset="0"/>
                <a:cs typeface="Arial" pitchFamily="34" charset="0"/>
              </a:rPr>
              <a:t>H2</a:t>
            </a:r>
          </a:p>
          <a:p>
            <a:pPr marL="1028700" lvl="1">
              <a:buFont typeface="Arial" pitchFamily="34" charset="0"/>
              <a:buChar char="•"/>
            </a:pPr>
            <a:r>
              <a:rPr lang="es-ES" sz="1800" dirty="0" smtClean="0">
                <a:solidFill>
                  <a:srgbClr val="960F68"/>
                </a:solidFill>
                <a:latin typeface="Arial" pitchFamily="34" charset="0"/>
                <a:cs typeface="Arial" pitchFamily="34" charset="0"/>
              </a:rPr>
              <a:t>HSQL</a:t>
            </a:r>
          </a:p>
          <a:p>
            <a:pPr marL="1028700" lvl="1">
              <a:buFont typeface="Arial" pitchFamily="34" charset="0"/>
              <a:buChar char="•"/>
            </a:pPr>
            <a:r>
              <a:rPr lang="es-ES" sz="1800" dirty="0" smtClean="0">
                <a:solidFill>
                  <a:srgbClr val="960F68"/>
                </a:solidFill>
                <a:latin typeface="Arial" pitchFamily="34" charset="0"/>
                <a:cs typeface="Arial" pitchFamily="34" charset="0"/>
              </a:rPr>
              <a:t>Derby</a:t>
            </a:r>
            <a:r>
              <a:rPr lang="es-ES" sz="1800" dirty="0" smtClean="0">
                <a:solidFill>
                  <a:schemeClr val="bg2"/>
                </a:solidFill>
                <a:latin typeface="Arial" pitchFamily="34" charset="0"/>
                <a:cs typeface="Arial" pitchFamily="34" charset="0"/>
              </a:rPr>
              <a:t> (Java DB)</a:t>
            </a:r>
          </a:p>
          <a:p>
            <a:pPr marL="1028700" lvl="1">
              <a:buFont typeface="Arial" pitchFamily="34" charset="0"/>
              <a:buChar char="•"/>
            </a:pPr>
            <a:r>
              <a:rPr lang="es-ES" sz="1800" dirty="0" err="1" smtClean="0">
                <a:solidFill>
                  <a:srgbClr val="960F68"/>
                </a:solidFill>
                <a:latin typeface="Arial" pitchFamily="34" charset="0"/>
                <a:cs typeface="Arial" pitchFamily="34" charset="0"/>
              </a:rPr>
              <a:t>SQLite</a:t>
            </a:r>
            <a:endParaRPr lang="es-ES" sz="1800" dirty="0">
              <a:solidFill>
                <a:srgbClr val="960F68"/>
              </a:solidFill>
              <a:latin typeface="Arial" pitchFamily="34" charset="0"/>
              <a:cs typeface="Arial" pitchFamily="34" charset="0"/>
            </a:endParaRPr>
          </a:p>
        </p:txBody>
      </p:sp>
      <p:sp>
        <p:nvSpPr>
          <p:cNvPr id="2" name="1 Título"/>
          <p:cNvSpPr>
            <a:spLocks noGrp="1"/>
          </p:cNvSpPr>
          <p:nvPr>
            <p:ph type="title"/>
          </p:nvPr>
        </p:nvSpPr>
        <p:spPr/>
        <p:txBody>
          <a:bodyPr>
            <a:normAutofit/>
          </a:bodyPr>
          <a:lstStyle/>
          <a:p>
            <a:r>
              <a:rPr lang="es-ES" dirty="0"/>
              <a:t>conceptos básicos</a:t>
            </a:r>
          </a:p>
        </p:txBody>
      </p:sp>
      <p:sp>
        <p:nvSpPr>
          <p:cNvPr id="3" name="2 Marcador de texto"/>
          <p:cNvSpPr>
            <a:spLocks noGrp="1"/>
          </p:cNvSpPr>
          <p:nvPr>
            <p:ph type="body" idx="1"/>
          </p:nvPr>
        </p:nvSpPr>
        <p:spPr/>
        <p:txBody>
          <a:bodyPr/>
          <a:lstStyle/>
          <a:p>
            <a:r>
              <a:rPr lang="es-ES" sz="2000" dirty="0" smtClean="0"/>
              <a:t>algunos DBMS</a:t>
            </a:r>
            <a:endParaRPr lang="es-ES" sz="20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881034"/>
            <a:ext cx="1756668" cy="77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3750" y="2753850"/>
            <a:ext cx="1611354" cy="134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3186481"/>
            <a:ext cx="1638300" cy="48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1000" y="4293096"/>
            <a:ext cx="1763734" cy="104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1" name="Picture 7" descr="http://lwn.net/images/tl2010/postgresql-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4810" y="4509120"/>
            <a:ext cx="1519929" cy="9970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144" y="5805264"/>
            <a:ext cx="1815194" cy="8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699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manejar la estructura, los datos y los permisos de una base de datos relacional, se utiliza un lenguaje declarativo llamado </a:t>
            </a:r>
            <a:r>
              <a:rPr lang="es-ES" sz="1800" b="1" dirty="0" smtClean="0">
                <a:solidFill>
                  <a:srgbClr val="960F68"/>
                </a:solidFill>
              </a:rPr>
              <a:t>SQL</a:t>
            </a:r>
            <a:r>
              <a:rPr lang="es-ES" sz="1800" dirty="0" smtClean="0"/>
              <a:t> (</a:t>
            </a:r>
            <a:r>
              <a:rPr lang="es-ES" sz="1800" dirty="0" err="1" smtClean="0">
                <a:solidFill>
                  <a:srgbClr val="960F68"/>
                </a:solidFill>
              </a:rPr>
              <a:t>S</a:t>
            </a:r>
            <a:r>
              <a:rPr lang="es-ES" sz="1800" dirty="0" err="1" smtClean="0"/>
              <a:t>tructured</a:t>
            </a:r>
            <a:r>
              <a:rPr lang="es-ES" sz="1800" dirty="0" smtClean="0"/>
              <a:t> </a:t>
            </a:r>
            <a:r>
              <a:rPr lang="es-ES" sz="1800" dirty="0" err="1" smtClean="0">
                <a:solidFill>
                  <a:srgbClr val="960F68"/>
                </a:solidFill>
              </a:rPr>
              <a:t>Q</a:t>
            </a:r>
            <a:r>
              <a:rPr lang="es-ES" sz="1800" dirty="0" err="1" smtClean="0"/>
              <a:t>uery</a:t>
            </a:r>
            <a:r>
              <a:rPr lang="es-ES" sz="1800" dirty="0" smtClean="0"/>
              <a:t> </a:t>
            </a:r>
            <a:r>
              <a:rPr lang="es-ES" sz="1800" dirty="0" err="1" smtClean="0">
                <a:solidFill>
                  <a:srgbClr val="960F68"/>
                </a:solidFill>
              </a:rPr>
              <a:t>L</a:t>
            </a:r>
            <a:r>
              <a:rPr lang="es-ES" sz="1800" dirty="0" err="1" smtClean="0"/>
              <a:t>anguage</a:t>
            </a:r>
            <a:r>
              <a:rPr lang="es-ES" sz="1800" dirty="0" smtClean="0"/>
              <a:t>).</a:t>
            </a:r>
          </a:p>
          <a:p>
            <a:pPr marL="285750" indent="-285750">
              <a:buFont typeface="Arial" pitchFamily="34" charset="0"/>
              <a:buChar char="•"/>
            </a:pPr>
            <a:r>
              <a:rPr lang="es-ES" sz="1800" dirty="0" smtClean="0"/>
              <a:t>Nació en los años 70, siendo precedido por el lenguaje SEQUEL de IBM, e incorporado por Oracle por primera vez en un producto.</a:t>
            </a:r>
          </a:p>
          <a:p>
            <a:pPr marL="285750" indent="-285750">
              <a:buFont typeface="Arial" pitchFamily="34" charset="0"/>
              <a:buChar char="•"/>
            </a:pPr>
            <a:r>
              <a:rPr lang="es-ES" sz="1800" dirty="0" smtClean="0"/>
              <a:t>En 1986 se publica por primera vez como un estándar, siendo revisado principalmente en 1992.</a:t>
            </a:r>
          </a:p>
          <a:p>
            <a:pPr marL="285750" indent="-285750">
              <a:buFont typeface="Arial" pitchFamily="34" charset="0"/>
              <a:buChar char="•"/>
            </a:pPr>
            <a:r>
              <a:rPr lang="es-ES" sz="1800" dirty="0" smtClean="0"/>
              <a:t>Ha evolucionado continuamente, y en la actualidad es el </a:t>
            </a:r>
            <a:r>
              <a:rPr lang="es-ES" sz="1800" dirty="0" smtClean="0">
                <a:solidFill>
                  <a:srgbClr val="960F68"/>
                </a:solidFill>
              </a:rPr>
              <a:t>lenguaje estándar </a:t>
            </a:r>
            <a:r>
              <a:rPr lang="es-ES" sz="1800" dirty="0" smtClean="0"/>
              <a:t>de los DBMS.</a:t>
            </a:r>
          </a:p>
          <a:p>
            <a:endParaRPr lang="es-ES" sz="1800" dirty="0" smtClean="0"/>
          </a:p>
          <a:p>
            <a:r>
              <a:rPr lang="es-ES" sz="1800" dirty="0" smtClean="0"/>
              <a:t>En este curso, se describe en forma básica la utilización del lenguaje SQL, para el manejo de estructura (Data </a:t>
            </a:r>
            <a:r>
              <a:rPr lang="es-ES" sz="1800" dirty="0" err="1" smtClean="0"/>
              <a:t>Definition</a:t>
            </a:r>
            <a:r>
              <a:rPr lang="es-ES" sz="1800" dirty="0" smtClean="0"/>
              <a:t> </a:t>
            </a:r>
            <a:r>
              <a:rPr lang="es-ES" sz="1800" dirty="0" err="1" smtClean="0"/>
              <a:t>Language</a:t>
            </a:r>
            <a:r>
              <a:rPr lang="es-ES" sz="1800" dirty="0" smtClean="0"/>
              <a:t>, o DDL) y la consulta y manipulación de datos (Data </a:t>
            </a:r>
            <a:r>
              <a:rPr lang="es-ES" sz="1800" dirty="0" err="1" smtClean="0"/>
              <a:t>Manipulation</a:t>
            </a:r>
            <a:r>
              <a:rPr lang="es-ES" sz="1800" dirty="0" smtClean="0"/>
              <a:t> </a:t>
            </a:r>
            <a:r>
              <a:rPr lang="es-ES" sz="1800" dirty="0" err="1" smtClean="0"/>
              <a:t>Language</a:t>
            </a:r>
            <a:r>
              <a:rPr lang="es-ES" sz="1800" dirty="0" smtClean="0"/>
              <a:t>, o DML). El manejo de usuarios y permisos se aborda en cursos posteriores.</a:t>
            </a:r>
          </a:p>
        </p:txBody>
      </p:sp>
      <p:sp>
        <p:nvSpPr>
          <p:cNvPr id="2" name="1 Título"/>
          <p:cNvSpPr>
            <a:spLocks noGrp="1"/>
          </p:cNvSpPr>
          <p:nvPr>
            <p:ph type="title"/>
          </p:nvPr>
        </p:nvSpPr>
        <p:spPr/>
        <p:txBody>
          <a:bodyPr>
            <a:normAutofit/>
          </a:bodyPr>
          <a:lstStyle/>
          <a:p>
            <a:r>
              <a:rPr lang="es-ES" dirty="0"/>
              <a:t>conceptos básicos</a:t>
            </a:r>
          </a:p>
        </p:txBody>
      </p:sp>
      <p:sp>
        <p:nvSpPr>
          <p:cNvPr id="3" name="2 Marcador de texto"/>
          <p:cNvSpPr>
            <a:spLocks noGrp="1"/>
          </p:cNvSpPr>
          <p:nvPr>
            <p:ph type="body" idx="1"/>
          </p:nvPr>
        </p:nvSpPr>
        <p:spPr/>
        <p:txBody>
          <a:bodyPr/>
          <a:lstStyle/>
          <a:p>
            <a:r>
              <a:rPr lang="es-ES" sz="2000" dirty="0" smtClean="0"/>
              <a:t>lenguaje SQL</a:t>
            </a:r>
            <a:endParaRPr lang="es-ES" sz="2000" dirty="0"/>
          </a:p>
        </p:txBody>
      </p:sp>
    </p:spTree>
    <p:extLst>
      <p:ext uri="{BB962C8B-B14F-4D97-AF65-F5344CB8AC3E}">
        <p14:creationId xmlns:p14="http://schemas.microsoft.com/office/powerpoint/2010/main" val="2319109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Cuando se utiliza una base de datos desde una herramienta de programación SQL, la herramienta funciona en forma independiente de la base de datos: </a:t>
            </a:r>
          </a:p>
        </p:txBody>
      </p:sp>
      <p:sp>
        <p:nvSpPr>
          <p:cNvPr id="2" name="1 Título"/>
          <p:cNvSpPr>
            <a:spLocks noGrp="1"/>
          </p:cNvSpPr>
          <p:nvPr>
            <p:ph type="title"/>
          </p:nvPr>
        </p:nvSpPr>
        <p:spPr/>
        <p:txBody>
          <a:bodyPr>
            <a:normAutofit/>
          </a:bodyPr>
          <a:lstStyle/>
          <a:p>
            <a:r>
              <a:rPr lang="es-ES" dirty="0"/>
              <a:t>conceptos básicos</a:t>
            </a:r>
          </a:p>
        </p:txBody>
      </p:sp>
      <p:sp>
        <p:nvSpPr>
          <p:cNvPr id="3" name="2 Marcador de texto"/>
          <p:cNvSpPr>
            <a:spLocks noGrp="1"/>
          </p:cNvSpPr>
          <p:nvPr>
            <p:ph type="body" idx="1"/>
          </p:nvPr>
        </p:nvSpPr>
        <p:spPr/>
        <p:txBody>
          <a:bodyPr/>
          <a:lstStyle/>
          <a:p>
            <a:r>
              <a:rPr lang="es-ES" sz="2000" dirty="0" smtClean="0"/>
              <a:t>herramientas de programación SQL</a:t>
            </a:r>
            <a:endParaRPr lang="es-ES" sz="2000" dirty="0"/>
          </a:p>
        </p:txBody>
      </p:sp>
      <p:sp>
        <p:nvSpPr>
          <p:cNvPr id="59" name="58 Rectángulo redondeado"/>
          <p:cNvSpPr/>
          <p:nvPr/>
        </p:nvSpPr>
        <p:spPr>
          <a:xfrm>
            <a:off x="5364088" y="3600210"/>
            <a:ext cx="2520280" cy="1395536"/>
          </a:xfrm>
          <a:prstGeom prst="roundRect">
            <a:avLst>
              <a:gd name="adj" fmla="val 5108"/>
            </a:avLst>
          </a:prstGeom>
          <a:solidFill>
            <a:srgbClr val="D7E4BD"/>
          </a:solidFill>
          <a:ln w="19050">
            <a:solidFill>
              <a:srgbClr val="71893F"/>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err="1" smtClean="0">
                <a:solidFill>
                  <a:schemeClr val="tx2">
                    <a:lumMod val="50000"/>
                  </a:schemeClr>
                </a:solidFill>
              </a:rPr>
              <a:t>Máquina</a:t>
            </a:r>
            <a:r>
              <a:rPr lang="en-US" dirty="0" smtClean="0">
                <a:solidFill>
                  <a:schemeClr val="tx2">
                    <a:lumMod val="50000"/>
                  </a:schemeClr>
                </a:solidFill>
              </a:rPr>
              <a:t> base de </a:t>
            </a:r>
            <a:r>
              <a:rPr lang="en-US" dirty="0" err="1" smtClean="0">
                <a:solidFill>
                  <a:schemeClr val="tx2">
                    <a:lumMod val="50000"/>
                  </a:schemeClr>
                </a:solidFill>
              </a:rPr>
              <a:t>datos</a:t>
            </a:r>
            <a:endParaRPr lang="en-US" dirty="0">
              <a:solidFill>
                <a:schemeClr val="tx2">
                  <a:lumMod val="50000"/>
                </a:schemeClr>
              </a:solidFill>
            </a:endParaRPr>
          </a:p>
        </p:txBody>
      </p:sp>
      <p:sp>
        <p:nvSpPr>
          <p:cNvPr id="61" name="60 Rectángulo redondeado"/>
          <p:cNvSpPr/>
          <p:nvPr/>
        </p:nvSpPr>
        <p:spPr>
          <a:xfrm>
            <a:off x="5868143" y="4047826"/>
            <a:ext cx="1440160" cy="825964"/>
          </a:xfrm>
          <a:prstGeom prst="roundRect">
            <a:avLst>
              <a:gd name="adj" fmla="val 15148"/>
            </a:avLst>
          </a:prstGeom>
          <a:solidFill>
            <a:srgbClr val="F6F5EE"/>
          </a:solidFill>
          <a:ln/>
        </p:spPr>
        <p:style>
          <a:lnRef idx="1">
            <a:schemeClr val="accent3"/>
          </a:lnRef>
          <a:fillRef idx="2">
            <a:schemeClr val="accent3"/>
          </a:fillRef>
          <a:effectRef idx="1">
            <a:schemeClr val="accent3"/>
          </a:effectRef>
          <a:fontRef idx="minor">
            <a:schemeClr val="dk1"/>
          </a:fontRef>
        </p:style>
        <p:txBody>
          <a:bodyPr rtlCol="0" anchor="t"/>
          <a:lstStyle/>
          <a:p>
            <a:r>
              <a:rPr lang="en-US" dirty="0" err="1" smtClean="0">
                <a:solidFill>
                  <a:schemeClr val="tx1">
                    <a:lumMod val="65000"/>
                    <a:lumOff val="35000"/>
                  </a:schemeClr>
                </a:solidFill>
              </a:rPr>
              <a:t>servicio</a:t>
            </a:r>
            <a:endParaRPr lang="en-US" dirty="0">
              <a:solidFill>
                <a:schemeClr val="tx1">
                  <a:lumMod val="65000"/>
                  <a:lumOff val="35000"/>
                </a:schemeClr>
              </a:solidFill>
            </a:endParaRPr>
          </a:p>
        </p:txBody>
      </p:sp>
      <p:pic>
        <p:nvPicPr>
          <p:cNvPr id="60" name="Picture 42" descr="http://www.gettyicons.com/free-icons/189/database/png/256/database_1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9436" y="4275666"/>
            <a:ext cx="432000" cy="432000"/>
          </a:xfrm>
          <a:prstGeom prst="rect">
            <a:avLst/>
          </a:prstGeom>
          <a:noFill/>
          <a:extLst>
            <a:ext uri="{909E8E84-426E-40dd-AFC4-6F175D3DCCD1}">
              <a14:hiddenFill xmlns:a14="http://schemas.microsoft.com/office/drawing/2010/main">
                <a:solidFill>
                  <a:srgbClr val="FFFFFF"/>
                </a:solidFill>
              </a14:hiddenFill>
            </a:ext>
          </a:extLst>
        </p:spPr>
      </p:pic>
      <p:sp>
        <p:nvSpPr>
          <p:cNvPr id="62" name="61 Rectángulo redondeado"/>
          <p:cNvSpPr/>
          <p:nvPr/>
        </p:nvSpPr>
        <p:spPr>
          <a:xfrm>
            <a:off x="4753164" y="4198057"/>
            <a:ext cx="1080120" cy="432048"/>
          </a:xfrm>
          <a:prstGeom prst="roundRect">
            <a:avLst/>
          </a:prstGeom>
          <a:solidFill>
            <a:srgbClr val="F6F5EE"/>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err="1" smtClean="0">
                <a:solidFill>
                  <a:schemeClr val="tx1">
                    <a:lumMod val="65000"/>
                    <a:lumOff val="35000"/>
                  </a:schemeClr>
                </a:solidFill>
              </a:rPr>
              <a:t>puerto</a:t>
            </a:r>
            <a:endParaRPr lang="en-US" dirty="0">
              <a:solidFill>
                <a:schemeClr val="tx1">
                  <a:lumMod val="65000"/>
                  <a:lumOff val="35000"/>
                </a:schemeClr>
              </a:solidFill>
            </a:endParaRPr>
          </a:p>
        </p:txBody>
      </p:sp>
      <p:sp>
        <p:nvSpPr>
          <p:cNvPr id="63" name="62 Rectángulo redondeado"/>
          <p:cNvSpPr/>
          <p:nvPr/>
        </p:nvSpPr>
        <p:spPr>
          <a:xfrm>
            <a:off x="792724" y="3600210"/>
            <a:ext cx="2520280" cy="1395536"/>
          </a:xfrm>
          <a:prstGeom prst="roundRect">
            <a:avLst>
              <a:gd name="adj" fmla="val 5108"/>
            </a:avLst>
          </a:prstGeom>
          <a:solidFill>
            <a:srgbClr val="D7E4BD"/>
          </a:solidFill>
          <a:ln w="19050">
            <a:solidFill>
              <a:srgbClr val="71893F"/>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err="1" smtClean="0">
                <a:solidFill>
                  <a:schemeClr val="tx2">
                    <a:lumMod val="50000"/>
                  </a:schemeClr>
                </a:solidFill>
              </a:rPr>
              <a:t>Máquina</a:t>
            </a:r>
            <a:r>
              <a:rPr lang="en-US" dirty="0" smtClean="0">
                <a:solidFill>
                  <a:schemeClr val="tx2">
                    <a:lumMod val="50000"/>
                  </a:schemeClr>
                </a:solidFill>
              </a:rPr>
              <a:t> local</a:t>
            </a:r>
            <a:endParaRPr lang="en-US" dirty="0">
              <a:solidFill>
                <a:schemeClr val="tx2">
                  <a:lumMod val="50000"/>
                </a:schemeClr>
              </a:solidFill>
            </a:endParaRPr>
          </a:p>
        </p:txBody>
      </p:sp>
      <p:sp>
        <p:nvSpPr>
          <p:cNvPr id="64" name="63 Rectángulo redondeado"/>
          <p:cNvSpPr/>
          <p:nvPr/>
        </p:nvSpPr>
        <p:spPr>
          <a:xfrm>
            <a:off x="936741" y="4032258"/>
            <a:ext cx="2088232" cy="762997"/>
          </a:xfrm>
          <a:prstGeom prst="roundRect">
            <a:avLst>
              <a:gd name="adj" fmla="val 17566"/>
            </a:avLst>
          </a:prstGeom>
          <a:solidFill>
            <a:srgbClr val="F6F5EE"/>
          </a:solidFill>
          <a:ln/>
        </p:spPr>
        <p:style>
          <a:lnRef idx="1">
            <a:schemeClr val="accent3"/>
          </a:lnRef>
          <a:fillRef idx="2">
            <a:schemeClr val="accent3"/>
          </a:fillRef>
          <a:effectRef idx="1">
            <a:schemeClr val="accent3"/>
          </a:effectRef>
          <a:fontRef idx="minor">
            <a:schemeClr val="dk1"/>
          </a:fontRef>
        </p:style>
        <p:txBody>
          <a:bodyPr rtlCol="0" anchor="t"/>
          <a:lstStyle/>
          <a:p>
            <a:r>
              <a:rPr lang="en-US" dirty="0" err="1" smtClean="0">
                <a:solidFill>
                  <a:schemeClr val="tx1">
                    <a:lumMod val="65000"/>
                    <a:lumOff val="35000"/>
                  </a:schemeClr>
                </a:solidFill>
              </a:rPr>
              <a:t>Herramienta</a:t>
            </a:r>
            <a:r>
              <a:rPr lang="en-US" dirty="0" smtClean="0">
                <a:solidFill>
                  <a:schemeClr val="tx1">
                    <a:lumMod val="65000"/>
                    <a:lumOff val="35000"/>
                  </a:schemeClr>
                </a:solidFill>
              </a:rPr>
              <a:t> SQL</a:t>
            </a:r>
            <a:endParaRPr lang="en-US" dirty="0">
              <a:solidFill>
                <a:schemeClr val="tx1">
                  <a:lumMod val="65000"/>
                  <a:lumOff val="35000"/>
                </a:schemeClr>
              </a:solidFill>
            </a:endParaRPr>
          </a:p>
        </p:txBody>
      </p:sp>
      <p:sp>
        <p:nvSpPr>
          <p:cNvPr id="65" name="64 Nube"/>
          <p:cNvSpPr/>
          <p:nvPr/>
        </p:nvSpPr>
        <p:spPr>
          <a:xfrm>
            <a:off x="3529028" y="3843618"/>
            <a:ext cx="1080120" cy="951637"/>
          </a:xfrm>
          <a:prstGeom prst="cloud">
            <a:avLst/>
          </a:prstGeom>
          <a:solidFill>
            <a:srgbClr val="CD9FD1"/>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s-ES" sz="1400" b="1" dirty="0" smtClean="0">
                <a:solidFill>
                  <a:schemeClr val="tx1"/>
                </a:solidFill>
              </a:rPr>
              <a:t>TCP/IP</a:t>
            </a:r>
            <a:endParaRPr lang="es-ES" sz="1400" b="1" dirty="0">
              <a:solidFill>
                <a:schemeClr val="tx1"/>
              </a:solidFill>
            </a:endParaRPr>
          </a:p>
        </p:txBody>
      </p:sp>
      <p:cxnSp>
        <p:nvCxnSpPr>
          <p:cNvPr id="66" name="65 Conector angular"/>
          <p:cNvCxnSpPr>
            <a:stCxn id="64" idx="3"/>
            <a:endCxn id="62" idx="1"/>
          </p:cNvCxnSpPr>
          <p:nvPr/>
        </p:nvCxnSpPr>
        <p:spPr>
          <a:xfrm>
            <a:off x="3024973" y="4413757"/>
            <a:ext cx="1728191" cy="324"/>
          </a:xfrm>
          <a:prstGeom prst="bentConnector3">
            <a:avLst>
              <a:gd name="adj1" fmla="val 50000"/>
            </a:avLst>
          </a:prstGeom>
          <a:ln w="15875">
            <a:solidFill>
              <a:srgbClr val="960F68"/>
            </a:solidFill>
            <a:prstDash val="dash"/>
            <a:headEnd type="arrow"/>
            <a:tailEnd type="arrow" w="lg" len="lg"/>
          </a:ln>
        </p:spPr>
        <p:style>
          <a:lnRef idx="1">
            <a:schemeClr val="accent1"/>
          </a:lnRef>
          <a:fillRef idx="0">
            <a:schemeClr val="accent1"/>
          </a:fillRef>
          <a:effectRef idx="0">
            <a:schemeClr val="accent1"/>
          </a:effectRef>
          <a:fontRef idx="minor">
            <a:schemeClr val="tx1"/>
          </a:fontRef>
        </p:style>
      </p:cxnSp>
      <p:sp>
        <p:nvSpPr>
          <p:cNvPr id="70" name="69 Esquina doblada"/>
          <p:cNvSpPr/>
          <p:nvPr/>
        </p:nvSpPr>
        <p:spPr>
          <a:xfrm>
            <a:off x="2280248" y="5139762"/>
            <a:ext cx="2795808" cy="1527717"/>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Herramienta SQL:</a:t>
            </a:r>
          </a:p>
          <a:p>
            <a:pPr marL="285750" indent="-285750">
              <a:buFont typeface="Arial" pitchFamily="34" charset="0"/>
              <a:buChar char="•"/>
            </a:pPr>
            <a:r>
              <a:rPr lang="es-ES" sz="1600" dirty="0">
                <a:solidFill>
                  <a:srgbClr val="321935"/>
                </a:solidFill>
                <a:latin typeface="Arial Narrow" pitchFamily="34" charset="0"/>
              </a:rPr>
              <a:t>Existen open </a:t>
            </a:r>
            <a:r>
              <a:rPr lang="es-ES" sz="1600" dirty="0" err="1">
                <a:solidFill>
                  <a:srgbClr val="321935"/>
                </a:solidFill>
                <a:latin typeface="Arial Narrow" pitchFamily="34" charset="0"/>
              </a:rPr>
              <a:t>source</a:t>
            </a:r>
            <a:r>
              <a:rPr lang="es-ES" sz="1600" dirty="0">
                <a:solidFill>
                  <a:srgbClr val="321935"/>
                </a:solidFill>
                <a:latin typeface="Arial Narrow" pitchFamily="34" charset="0"/>
              </a:rPr>
              <a:t> y de pago </a:t>
            </a:r>
            <a:endParaRPr lang="es-ES" sz="1600" dirty="0" smtClean="0">
              <a:solidFill>
                <a:srgbClr val="321935"/>
              </a:solidFill>
              <a:latin typeface="Arial Narrow" pitchFamily="34" charset="0"/>
            </a:endParaRPr>
          </a:p>
          <a:p>
            <a:pPr marL="285750" indent="-285750">
              <a:buFont typeface="Arial" pitchFamily="34" charset="0"/>
              <a:buChar char="•"/>
            </a:pPr>
            <a:r>
              <a:rPr lang="es-ES" sz="1600" dirty="0" smtClean="0">
                <a:solidFill>
                  <a:srgbClr val="321935"/>
                </a:solidFill>
                <a:latin typeface="Arial Narrow" pitchFamily="34" charset="0"/>
              </a:rPr>
              <a:t>Genéricas y específicas para un DBMS</a:t>
            </a:r>
          </a:p>
          <a:p>
            <a:pPr marL="285750" indent="-285750">
              <a:buFont typeface="Arial" pitchFamily="34" charset="0"/>
              <a:buChar char="•"/>
            </a:pPr>
            <a:r>
              <a:rPr lang="es-ES" sz="1600" dirty="0" smtClean="0">
                <a:solidFill>
                  <a:srgbClr val="321935"/>
                </a:solidFill>
                <a:latin typeface="Arial Narrow" pitchFamily="34" charset="0"/>
              </a:rPr>
              <a:t>En el curso se utiliza </a:t>
            </a:r>
            <a:r>
              <a:rPr lang="es-ES" sz="1600" dirty="0" err="1" smtClean="0">
                <a:solidFill>
                  <a:srgbClr val="321935"/>
                </a:solidFill>
                <a:latin typeface="Arial Narrow" pitchFamily="34" charset="0"/>
              </a:rPr>
              <a:t>MySQL</a:t>
            </a:r>
            <a:r>
              <a:rPr lang="es-ES" sz="1600" dirty="0" smtClean="0">
                <a:solidFill>
                  <a:srgbClr val="321935"/>
                </a:solidFill>
                <a:latin typeface="Arial Narrow" pitchFamily="34" charset="0"/>
              </a:rPr>
              <a:t> </a:t>
            </a:r>
            <a:r>
              <a:rPr lang="es-ES" sz="1600" dirty="0" err="1" smtClean="0">
                <a:solidFill>
                  <a:srgbClr val="321935"/>
                </a:solidFill>
                <a:latin typeface="Arial Narrow" pitchFamily="34" charset="0"/>
              </a:rPr>
              <a:t>Workbench</a:t>
            </a:r>
            <a:endParaRPr lang="es-ES" sz="1600" dirty="0">
              <a:solidFill>
                <a:srgbClr val="321935"/>
              </a:solidFill>
              <a:latin typeface="Arial Narrow" pitchFamily="34" charset="0"/>
            </a:endParaRPr>
          </a:p>
        </p:txBody>
      </p:sp>
      <p:cxnSp>
        <p:nvCxnSpPr>
          <p:cNvPr id="71" name="6 Conector recto de flecha"/>
          <p:cNvCxnSpPr>
            <a:stCxn id="70" idx="1"/>
          </p:cNvCxnSpPr>
          <p:nvPr/>
        </p:nvCxnSpPr>
        <p:spPr>
          <a:xfrm flipH="1" flipV="1">
            <a:off x="1763688" y="4630105"/>
            <a:ext cx="516560" cy="127351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75 Esquina doblada"/>
          <p:cNvSpPr/>
          <p:nvPr/>
        </p:nvSpPr>
        <p:spPr>
          <a:xfrm>
            <a:off x="5724128" y="5141643"/>
            <a:ext cx="2642652" cy="1527717"/>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Base de datos:</a:t>
            </a:r>
          </a:p>
          <a:p>
            <a:pPr marL="285750" indent="-285750">
              <a:buFont typeface="Arial" pitchFamily="34" charset="0"/>
              <a:buChar char="•"/>
            </a:pPr>
            <a:r>
              <a:rPr lang="es-ES" sz="1600" dirty="0" smtClean="0">
                <a:solidFill>
                  <a:srgbClr val="321935"/>
                </a:solidFill>
                <a:latin typeface="Arial Narrow" pitchFamily="34" charset="0"/>
              </a:rPr>
              <a:t>Normalmente es un servicio que se accede remotamente por TCP/IP.</a:t>
            </a:r>
          </a:p>
          <a:p>
            <a:pPr marL="285750" indent="-285750">
              <a:buFont typeface="Arial" pitchFamily="34" charset="0"/>
              <a:buChar char="•"/>
            </a:pPr>
            <a:r>
              <a:rPr lang="es-ES" sz="1600" dirty="0" smtClean="0">
                <a:solidFill>
                  <a:srgbClr val="321935"/>
                </a:solidFill>
                <a:latin typeface="Arial Narrow" pitchFamily="34" charset="0"/>
              </a:rPr>
              <a:t>En el curso se utiliza </a:t>
            </a:r>
            <a:r>
              <a:rPr lang="es-ES" sz="1600" dirty="0" err="1" smtClean="0">
                <a:solidFill>
                  <a:srgbClr val="321935"/>
                </a:solidFill>
                <a:latin typeface="Arial Narrow" pitchFamily="34" charset="0"/>
              </a:rPr>
              <a:t>MySQL</a:t>
            </a:r>
            <a:r>
              <a:rPr lang="es-ES" sz="1600" dirty="0" smtClean="0">
                <a:solidFill>
                  <a:srgbClr val="321935"/>
                </a:solidFill>
                <a:latin typeface="Arial Narrow" pitchFamily="34" charset="0"/>
              </a:rPr>
              <a:t>.</a:t>
            </a:r>
            <a:endParaRPr lang="es-ES" sz="1600" dirty="0">
              <a:solidFill>
                <a:srgbClr val="321935"/>
              </a:solidFill>
              <a:latin typeface="Arial Narrow" pitchFamily="34" charset="0"/>
            </a:endParaRPr>
          </a:p>
        </p:txBody>
      </p:sp>
      <p:cxnSp>
        <p:nvCxnSpPr>
          <p:cNvPr id="77" name="6 Conector recto de flecha"/>
          <p:cNvCxnSpPr>
            <a:stCxn id="76" idx="0"/>
          </p:cNvCxnSpPr>
          <p:nvPr/>
        </p:nvCxnSpPr>
        <p:spPr>
          <a:xfrm flipH="1" flipV="1">
            <a:off x="7020296" y="4750631"/>
            <a:ext cx="25158" cy="39101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82 Esquina doblada"/>
          <p:cNvSpPr/>
          <p:nvPr/>
        </p:nvSpPr>
        <p:spPr>
          <a:xfrm>
            <a:off x="3313004" y="2890913"/>
            <a:ext cx="2211360" cy="61333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En desarrollo local, podría ser la misma máquina.</a:t>
            </a:r>
            <a:endParaRPr lang="es-ES" sz="1600" dirty="0">
              <a:solidFill>
                <a:srgbClr val="321935"/>
              </a:solidFill>
              <a:latin typeface="Arial Narrow" pitchFamily="34" charset="0"/>
            </a:endParaRPr>
          </a:p>
        </p:txBody>
      </p:sp>
      <p:cxnSp>
        <p:nvCxnSpPr>
          <p:cNvPr id="87" name="6 Conector recto de flecha"/>
          <p:cNvCxnSpPr>
            <a:stCxn id="83" idx="1"/>
          </p:cNvCxnSpPr>
          <p:nvPr/>
        </p:nvCxnSpPr>
        <p:spPr>
          <a:xfrm rot="10800000" flipV="1">
            <a:off x="3024974" y="3197582"/>
            <a:ext cx="288031" cy="306669"/>
          </a:xfrm>
          <a:prstGeom prst="curvedConnector2">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6 Conector recto de flecha"/>
          <p:cNvCxnSpPr>
            <a:stCxn id="83" idx="3"/>
          </p:cNvCxnSpPr>
          <p:nvPr/>
        </p:nvCxnSpPr>
        <p:spPr>
          <a:xfrm>
            <a:off x="5524364" y="3197583"/>
            <a:ext cx="199764" cy="306668"/>
          </a:xfrm>
          <a:prstGeom prst="curvedConnector2">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011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En este curso, la mayor parte de los ejemplos se basan en un modelo de datos de empleados simple. El diagrama lógico de sus tablas son las siguientes:</a:t>
            </a:r>
          </a:p>
        </p:txBody>
      </p:sp>
      <p:sp>
        <p:nvSpPr>
          <p:cNvPr id="2" name="1 Título"/>
          <p:cNvSpPr>
            <a:spLocks noGrp="1"/>
          </p:cNvSpPr>
          <p:nvPr>
            <p:ph type="title"/>
          </p:nvPr>
        </p:nvSpPr>
        <p:spPr/>
        <p:txBody>
          <a:bodyPr>
            <a:normAutofit/>
          </a:bodyPr>
          <a:lstStyle/>
          <a:p>
            <a:r>
              <a:rPr lang="es-ES" dirty="0"/>
              <a:t>conceptos básicos</a:t>
            </a:r>
          </a:p>
        </p:txBody>
      </p:sp>
      <p:sp>
        <p:nvSpPr>
          <p:cNvPr id="3" name="2 Marcador de texto"/>
          <p:cNvSpPr>
            <a:spLocks noGrp="1"/>
          </p:cNvSpPr>
          <p:nvPr>
            <p:ph type="body" idx="1"/>
          </p:nvPr>
        </p:nvSpPr>
        <p:spPr/>
        <p:txBody>
          <a:bodyPr/>
          <a:lstStyle/>
          <a:p>
            <a:r>
              <a:rPr lang="es-ES" sz="2000" dirty="0" smtClean="0"/>
              <a:t>modelo del caso de negocio</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548786090"/>
              </p:ext>
            </p:extLst>
          </p:nvPr>
        </p:nvGraphicFramePr>
        <p:xfrm>
          <a:off x="786798" y="5360004"/>
          <a:ext cx="1728192" cy="503270"/>
        </p:xfrm>
        <a:graphic>
          <a:graphicData uri="http://schemas.openxmlformats.org/drawingml/2006/table">
            <a:tbl>
              <a:tblPr firstRow="1" bandRow="1">
                <a:tableStyleId>{5DA37D80-6434-44D0-A028-1B22A696006F}</a:tableStyleId>
              </a:tblPr>
              <a:tblGrid>
                <a:gridCol w="1728192"/>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T_PROJECTS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667190979"/>
              </p:ext>
            </p:extLst>
          </p:nvPr>
        </p:nvGraphicFramePr>
        <p:xfrm>
          <a:off x="3739126" y="3315207"/>
          <a:ext cx="1728192" cy="503270"/>
        </p:xfrm>
        <a:graphic>
          <a:graphicData uri="http://schemas.openxmlformats.org/drawingml/2006/table">
            <a:tbl>
              <a:tblPr firstRow="1" bandRow="1">
                <a:tableStyleId>{5DA37D80-6434-44D0-A028-1B22A696006F}</a:tableStyleId>
              </a:tblPr>
              <a:tblGrid>
                <a:gridCol w="1728192"/>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T_OFFICES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1230433565"/>
              </p:ext>
            </p:extLst>
          </p:nvPr>
        </p:nvGraphicFramePr>
        <p:xfrm>
          <a:off x="3730887" y="4996073"/>
          <a:ext cx="1760740" cy="503270"/>
        </p:xfrm>
        <a:graphic>
          <a:graphicData uri="http://schemas.openxmlformats.org/drawingml/2006/table">
            <a:tbl>
              <a:tblPr firstRow="1" bandRow="1">
                <a:tableStyleId>{5DA37D80-6434-44D0-A028-1B22A696006F}</a:tableStyleId>
              </a:tblPr>
              <a:tblGrid>
                <a:gridCol w="1760740"/>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T_EMPLOYEES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12" name="11 Tabla"/>
          <p:cNvGraphicFramePr>
            <a:graphicFrameLocks noGrp="1"/>
          </p:cNvGraphicFramePr>
          <p:nvPr>
            <p:extLst>
              <p:ext uri="{D42A27DB-BD31-4B8C-83A1-F6EECF244321}">
                <p14:modId xmlns:p14="http://schemas.microsoft.com/office/powerpoint/2010/main" val="1865303716"/>
              </p:ext>
            </p:extLst>
          </p:nvPr>
        </p:nvGraphicFramePr>
        <p:xfrm>
          <a:off x="539552" y="4275993"/>
          <a:ext cx="1975438" cy="503270"/>
        </p:xfrm>
        <a:graphic>
          <a:graphicData uri="http://schemas.openxmlformats.org/drawingml/2006/table">
            <a:tbl>
              <a:tblPr firstRow="1" bandRow="1">
                <a:tableStyleId>{5DA37D80-6434-44D0-A028-1B22A696006F}</a:tableStyleId>
              </a:tblPr>
              <a:tblGrid>
                <a:gridCol w="1975438"/>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T_KNOWLEDGE_LINES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pSp>
        <p:nvGrpSpPr>
          <p:cNvPr id="13" name="12 Grupo"/>
          <p:cNvGrpSpPr/>
          <p:nvPr/>
        </p:nvGrpSpPr>
        <p:grpSpPr>
          <a:xfrm flipV="1">
            <a:off x="2514990" y="5408461"/>
            <a:ext cx="1215898" cy="162890"/>
            <a:chOff x="3356102" y="4245702"/>
            <a:chExt cx="1359914" cy="368378"/>
          </a:xfrm>
        </p:grpSpPr>
        <p:cxnSp>
          <p:nvCxnSpPr>
            <p:cNvPr id="14" name="13 Conector recto"/>
            <p:cNvCxnSpPr/>
            <p:nvPr/>
          </p:nvCxnSpPr>
          <p:spPr>
            <a:xfrm>
              <a:off x="3356102" y="4245702"/>
              <a:ext cx="432048" cy="0"/>
            </a:xfrm>
            <a:prstGeom prst="line">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4283968" y="4614080"/>
              <a:ext cx="432048" cy="0"/>
            </a:xfrm>
            <a:prstGeom prst="line">
              <a:avLst/>
            </a:prstGeom>
            <a:ln w="12700">
              <a:solidFill>
                <a:srgbClr val="960F68"/>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2514990" y="4502265"/>
            <a:ext cx="1215898" cy="589450"/>
            <a:chOff x="3356102" y="4245702"/>
            <a:chExt cx="1359914" cy="368378"/>
          </a:xfrm>
        </p:grpSpPr>
        <p:cxnSp>
          <p:nvCxnSpPr>
            <p:cNvPr id="22" name="21 Conector recto"/>
            <p:cNvCxnSpPr/>
            <p:nvPr/>
          </p:nvCxnSpPr>
          <p:spPr>
            <a:xfrm>
              <a:off x="3356102" y="4245702"/>
              <a:ext cx="432048" cy="0"/>
            </a:xfrm>
            <a:prstGeom prst="line">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4283968" y="4614080"/>
              <a:ext cx="432048" cy="0"/>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graphicFrame>
        <p:nvGraphicFramePr>
          <p:cNvPr id="31" name="30 Tabla"/>
          <p:cNvGraphicFramePr>
            <a:graphicFrameLocks noGrp="1"/>
          </p:cNvGraphicFramePr>
          <p:nvPr>
            <p:extLst>
              <p:ext uri="{D42A27DB-BD31-4B8C-83A1-F6EECF244321}">
                <p14:modId xmlns:p14="http://schemas.microsoft.com/office/powerpoint/2010/main" val="1567361154"/>
              </p:ext>
            </p:extLst>
          </p:nvPr>
        </p:nvGraphicFramePr>
        <p:xfrm>
          <a:off x="6628517" y="4502264"/>
          <a:ext cx="1728190" cy="479311"/>
        </p:xfrm>
        <a:graphic>
          <a:graphicData uri="http://schemas.openxmlformats.org/drawingml/2006/table">
            <a:tbl>
              <a:tblPr firstRow="1" bandRow="1">
                <a:tableStyleId>{5DA37D80-6434-44D0-A028-1B22A696006F}</a:tableStyleId>
              </a:tblPr>
              <a:tblGrid>
                <a:gridCol w="1728190"/>
              </a:tblGrid>
              <a:tr h="479311">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T_DOCUMENTS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pSp>
        <p:nvGrpSpPr>
          <p:cNvPr id="32" name="31 Grupo"/>
          <p:cNvGrpSpPr/>
          <p:nvPr/>
        </p:nvGrpSpPr>
        <p:grpSpPr>
          <a:xfrm flipV="1">
            <a:off x="5499866" y="4887275"/>
            <a:ext cx="1119580" cy="521186"/>
            <a:chOff x="3356102" y="4245702"/>
            <a:chExt cx="1359914" cy="368378"/>
          </a:xfrm>
        </p:grpSpPr>
        <p:cxnSp>
          <p:nvCxnSpPr>
            <p:cNvPr id="33" name="32 Conector recto"/>
            <p:cNvCxnSpPr/>
            <p:nvPr/>
          </p:nvCxnSpPr>
          <p:spPr>
            <a:xfrm>
              <a:off x="3356102" y="4245702"/>
              <a:ext cx="432048" cy="0"/>
            </a:xfrm>
            <a:prstGeom prst="line">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4283968" y="4614080"/>
              <a:ext cx="432048" cy="0"/>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graphicFrame>
        <p:nvGraphicFramePr>
          <p:cNvPr id="39" name="38 Tabla"/>
          <p:cNvGraphicFramePr>
            <a:graphicFrameLocks noGrp="1"/>
          </p:cNvGraphicFramePr>
          <p:nvPr>
            <p:extLst>
              <p:ext uri="{D42A27DB-BD31-4B8C-83A1-F6EECF244321}">
                <p14:modId xmlns:p14="http://schemas.microsoft.com/office/powerpoint/2010/main" val="2305919080"/>
              </p:ext>
            </p:extLst>
          </p:nvPr>
        </p:nvGraphicFramePr>
        <p:xfrm>
          <a:off x="6631356" y="3140968"/>
          <a:ext cx="1741828" cy="479311"/>
        </p:xfrm>
        <a:graphic>
          <a:graphicData uri="http://schemas.openxmlformats.org/drawingml/2006/table">
            <a:tbl>
              <a:tblPr firstRow="1" bandRow="1">
                <a:tableStyleId>{5DA37D80-6434-44D0-A028-1B22A696006F}</a:tableStyleId>
              </a:tblPr>
              <a:tblGrid>
                <a:gridCol w="1741828"/>
              </a:tblGrid>
              <a:tr h="479311">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T_DOCUMENT_DATA</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pSp>
        <p:nvGrpSpPr>
          <p:cNvPr id="40" name="39 Grupo"/>
          <p:cNvGrpSpPr/>
          <p:nvPr/>
        </p:nvGrpSpPr>
        <p:grpSpPr>
          <a:xfrm>
            <a:off x="6079877" y="4003723"/>
            <a:ext cx="539569" cy="620491"/>
            <a:chOff x="3779912" y="4245702"/>
            <a:chExt cx="936104" cy="368378"/>
          </a:xfrm>
        </p:grpSpPr>
        <p:cxnSp>
          <p:nvCxnSpPr>
            <p:cNvPr id="42" name="41 Conector recto"/>
            <p:cNvCxnSpPr/>
            <p:nvPr/>
          </p:nvCxnSpPr>
          <p:spPr>
            <a:xfrm>
              <a:off x="4283968" y="4614080"/>
              <a:ext cx="432048" cy="0"/>
            </a:xfrm>
            <a:prstGeom prst="line">
              <a:avLst/>
            </a:prstGeom>
            <a:ln w="12700">
              <a:solidFill>
                <a:srgbClr val="960F68"/>
              </a:solidFill>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46" name="45 Rectángulo"/>
          <p:cNvSpPr/>
          <p:nvPr/>
        </p:nvSpPr>
        <p:spPr>
          <a:xfrm>
            <a:off x="2559463" y="4532066"/>
            <a:ext cx="294785" cy="276999"/>
          </a:xfrm>
          <a:prstGeom prst="rect">
            <a:avLst/>
          </a:prstGeom>
        </p:spPr>
        <p:txBody>
          <a:bodyPr wrap="square" lIns="0" tIns="0" rIns="0" bIns="0">
            <a:spAutoFit/>
          </a:bodyPr>
          <a:lstStyle/>
          <a:p>
            <a:r>
              <a:rPr lang="es-ES" dirty="0" smtClean="0">
                <a:solidFill>
                  <a:srgbClr val="960F68"/>
                </a:solidFill>
              </a:rPr>
              <a:t>0,1</a:t>
            </a:r>
            <a:endParaRPr lang="es-ES" dirty="0">
              <a:solidFill>
                <a:srgbClr val="960F68"/>
              </a:solidFill>
            </a:endParaRPr>
          </a:p>
        </p:txBody>
      </p:sp>
      <p:sp>
        <p:nvSpPr>
          <p:cNvPr id="49" name="48 Rectángulo"/>
          <p:cNvSpPr/>
          <p:nvPr/>
        </p:nvSpPr>
        <p:spPr>
          <a:xfrm>
            <a:off x="6378157" y="4347215"/>
            <a:ext cx="150041"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50" name="49 Rectángulo"/>
          <p:cNvSpPr/>
          <p:nvPr/>
        </p:nvSpPr>
        <p:spPr>
          <a:xfrm>
            <a:off x="6225145" y="3206119"/>
            <a:ext cx="303053" cy="276999"/>
          </a:xfrm>
          <a:prstGeom prst="rect">
            <a:avLst/>
          </a:prstGeom>
        </p:spPr>
        <p:txBody>
          <a:bodyPr wrap="square" lIns="0" tIns="0" rIns="0" bIns="0">
            <a:spAutoFit/>
          </a:bodyPr>
          <a:lstStyle/>
          <a:p>
            <a:r>
              <a:rPr lang="es-ES" dirty="0" smtClean="0">
                <a:solidFill>
                  <a:srgbClr val="960F68"/>
                </a:solidFill>
              </a:rPr>
              <a:t>0,1</a:t>
            </a:r>
            <a:endParaRPr lang="es-ES" dirty="0">
              <a:solidFill>
                <a:srgbClr val="960F68"/>
              </a:solidFill>
            </a:endParaRPr>
          </a:p>
        </p:txBody>
      </p:sp>
      <p:sp>
        <p:nvSpPr>
          <p:cNvPr id="51" name="50 Rectángulo"/>
          <p:cNvSpPr/>
          <p:nvPr/>
        </p:nvSpPr>
        <p:spPr>
          <a:xfrm>
            <a:off x="5646095" y="5150336"/>
            <a:ext cx="150041"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54" name="53 Rectángulo"/>
          <p:cNvSpPr/>
          <p:nvPr/>
        </p:nvSpPr>
        <p:spPr>
          <a:xfrm>
            <a:off x="6397397" y="4900630"/>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sp>
        <p:nvSpPr>
          <p:cNvPr id="55" name="54 Rectángulo"/>
          <p:cNvSpPr/>
          <p:nvPr/>
        </p:nvSpPr>
        <p:spPr>
          <a:xfrm>
            <a:off x="3508474" y="4851271"/>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sp>
        <p:nvSpPr>
          <p:cNvPr id="56" name="55 Rectángulo"/>
          <p:cNvSpPr/>
          <p:nvPr/>
        </p:nvSpPr>
        <p:spPr>
          <a:xfrm>
            <a:off x="3508474" y="5171539"/>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sp>
        <p:nvSpPr>
          <p:cNvPr id="59" name="58 Rectángulo"/>
          <p:cNvSpPr/>
          <p:nvPr/>
        </p:nvSpPr>
        <p:spPr>
          <a:xfrm>
            <a:off x="2586998" y="5571351"/>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grpSp>
        <p:nvGrpSpPr>
          <p:cNvPr id="60" name="59 Grupo"/>
          <p:cNvGrpSpPr/>
          <p:nvPr/>
        </p:nvGrpSpPr>
        <p:grpSpPr>
          <a:xfrm flipH="1" flipV="1">
            <a:off x="6069425" y="3483117"/>
            <a:ext cx="550017" cy="520606"/>
            <a:chOff x="2552966" y="3356992"/>
            <a:chExt cx="633081" cy="272473"/>
          </a:xfrm>
        </p:grpSpPr>
        <p:cxnSp>
          <p:nvCxnSpPr>
            <p:cNvPr id="61" name="60 Conector recto"/>
            <p:cNvCxnSpPr/>
            <p:nvPr/>
          </p:nvCxnSpPr>
          <p:spPr>
            <a:xfrm flipV="1">
              <a:off x="2552966" y="3629465"/>
              <a:ext cx="294785" cy="0"/>
            </a:xfrm>
            <a:prstGeom prst="line">
              <a:avLst/>
            </a:prstGeom>
            <a:ln w="12700">
              <a:solidFill>
                <a:srgbClr val="960F68"/>
              </a:solidFill>
              <a:headEnd type="none"/>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flipV="1">
              <a:off x="2842131" y="3356992"/>
              <a:ext cx="343916" cy="272473"/>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cxnSp>
        <p:nvCxnSpPr>
          <p:cNvPr id="67" name="66 Conector recto de flecha"/>
          <p:cNvCxnSpPr>
            <a:stCxn id="6" idx="2"/>
            <a:endCxn id="11" idx="0"/>
          </p:cNvCxnSpPr>
          <p:nvPr/>
        </p:nvCxnSpPr>
        <p:spPr>
          <a:xfrm>
            <a:off x="4603222" y="3818477"/>
            <a:ext cx="8035" cy="1177596"/>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71" name="70 Rectángulo"/>
          <p:cNvSpPr/>
          <p:nvPr/>
        </p:nvSpPr>
        <p:spPr>
          <a:xfrm>
            <a:off x="4387198" y="3865224"/>
            <a:ext cx="150041"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72" name="71 Rectángulo"/>
          <p:cNvSpPr/>
          <p:nvPr/>
        </p:nvSpPr>
        <p:spPr>
          <a:xfrm>
            <a:off x="4387198" y="4697963"/>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grpSp>
        <p:nvGrpSpPr>
          <p:cNvPr id="73" name="72 Grupo"/>
          <p:cNvGrpSpPr/>
          <p:nvPr/>
        </p:nvGrpSpPr>
        <p:grpSpPr>
          <a:xfrm flipH="1">
            <a:off x="5499865" y="4796990"/>
            <a:ext cx="416216" cy="320843"/>
            <a:chOff x="3779912" y="4245702"/>
            <a:chExt cx="936104" cy="368378"/>
          </a:xfrm>
        </p:grpSpPr>
        <p:cxnSp>
          <p:nvCxnSpPr>
            <p:cNvPr id="75" name="74 Conector recto"/>
            <p:cNvCxnSpPr/>
            <p:nvPr/>
          </p:nvCxnSpPr>
          <p:spPr>
            <a:xfrm>
              <a:off x="4283968" y="4614080"/>
              <a:ext cx="432048" cy="0"/>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cxnSp>
          <p:nvCxnSpPr>
            <p:cNvPr id="76" name="75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grpSp>
        <p:nvGrpSpPr>
          <p:cNvPr id="77" name="76 Grupo"/>
          <p:cNvGrpSpPr/>
          <p:nvPr/>
        </p:nvGrpSpPr>
        <p:grpSpPr>
          <a:xfrm flipH="1" flipV="1">
            <a:off x="5436096" y="4502264"/>
            <a:ext cx="479985" cy="294725"/>
            <a:chOff x="3779912" y="4245702"/>
            <a:chExt cx="936104" cy="368378"/>
          </a:xfrm>
        </p:grpSpPr>
        <p:cxnSp>
          <p:nvCxnSpPr>
            <p:cNvPr id="78" name="77 Conector recto"/>
            <p:cNvCxnSpPr/>
            <p:nvPr/>
          </p:nvCxnSpPr>
          <p:spPr>
            <a:xfrm>
              <a:off x="4283968" y="4614080"/>
              <a:ext cx="432048" cy="0"/>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cxnSp>
          <p:nvCxnSpPr>
            <p:cNvPr id="79" name="78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grpSp>
        <p:nvGrpSpPr>
          <p:cNvPr id="80" name="79 Grupo"/>
          <p:cNvGrpSpPr/>
          <p:nvPr/>
        </p:nvGrpSpPr>
        <p:grpSpPr>
          <a:xfrm rot="16200000" flipH="1" flipV="1">
            <a:off x="5067508" y="4627482"/>
            <a:ext cx="506217" cy="230959"/>
            <a:chOff x="3779913" y="4245701"/>
            <a:chExt cx="936102" cy="368379"/>
          </a:xfrm>
        </p:grpSpPr>
        <p:cxnSp>
          <p:nvCxnSpPr>
            <p:cNvPr id="81" name="80 Conector recto"/>
            <p:cNvCxnSpPr/>
            <p:nvPr/>
          </p:nvCxnSpPr>
          <p:spPr>
            <a:xfrm rot="5400000" flipH="1" flipV="1">
              <a:off x="4440381" y="4338445"/>
              <a:ext cx="0" cy="551269"/>
            </a:xfrm>
            <a:prstGeom prst="line">
              <a:avLst/>
            </a:prstGeom>
            <a:ln w="12700">
              <a:solidFill>
                <a:srgbClr val="960F68"/>
              </a:solidFill>
              <a:tailEnd type="arrow"/>
            </a:ln>
          </p:spPr>
          <p:style>
            <a:lnRef idx="1">
              <a:schemeClr val="accent1"/>
            </a:lnRef>
            <a:fillRef idx="0">
              <a:schemeClr val="accent1"/>
            </a:fillRef>
            <a:effectRef idx="0">
              <a:schemeClr val="accent1"/>
            </a:effectRef>
            <a:fontRef idx="minor">
              <a:schemeClr val="tx1"/>
            </a:fontRef>
          </p:style>
        </p:cxnSp>
        <p:cxnSp>
          <p:nvCxnSpPr>
            <p:cNvPr id="82" name="81 Conector recto"/>
            <p:cNvCxnSpPr/>
            <p:nvPr/>
          </p:nvCxnSpPr>
          <p:spPr>
            <a:xfrm rot="5400000" flipV="1">
              <a:off x="3788142" y="4237472"/>
              <a:ext cx="368379" cy="384837"/>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85" name="84 Rectángulo"/>
          <p:cNvSpPr/>
          <p:nvPr/>
        </p:nvSpPr>
        <p:spPr>
          <a:xfrm>
            <a:off x="5004048" y="4712771"/>
            <a:ext cx="150041"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86" name="85 Rectángulo"/>
          <p:cNvSpPr/>
          <p:nvPr/>
        </p:nvSpPr>
        <p:spPr>
          <a:xfrm>
            <a:off x="5527671" y="4895550"/>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sp>
        <p:nvSpPr>
          <p:cNvPr id="87" name="86 Esquina doblada"/>
          <p:cNvSpPr/>
          <p:nvPr/>
        </p:nvSpPr>
        <p:spPr>
          <a:xfrm>
            <a:off x="6732240" y="5941531"/>
            <a:ext cx="1934011" cy="61333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Para las descripciones, ver las notas.</a:t>
            </a:r>
            <a:endParaRPr lang="es-ES" sz="1600" dirty="0">
              <a:solidFill>
                <a:srgbClr val="321935"/>
              </a:solidFill>
              <a:latin typeface="Arial Narrow" pitchFamily="34" charset="0"/>
            </a:endParaRPr>
          </a:p>
        </p:txBody>
      </p:sp>
    </p:spTree>
    <p:extLst>
      <p:ext uri="{BB962C8B-B14F-4D97-AF65-F5344CB8AC3E}">
        <p14:creationId xmlns:p14="http://schemas.microsoft.com/office/powerpoint/2010/main" val="280494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0">
              <a:buClr>
                <a:srgbClr val="737373"/>
              </a:buClr>
              <a:buFont typeface="+mj-lt"/>
              <a:buAutoNum type="arabicPeriod" startAt="4"/>
            </a:pPr>
            <a:r>
              <a:rPr lang="es-ES" dirty="0">
                <a:solidFill>
                  <a:schemeClr val="bg2"/>
                </a:solidFill>
              </a:rPr>
              <a:t>operaciones básicas sobre datos</a:t>
            </a:r>
          </a:p>
          <a:p>
            <a:pPr lvl="0">
              <a:buClr>
                <a:srgbClr val="737373"/>
              </a:buClr>
              <a:buFont typeface="+mj-lt"/>
              <a:buAutoNum type="arabicPeriod" startAt="4"/>
            </a:pPr>
            <a:r>
              <a:rPr lang="es-ES" dirty="0">
                <a:solidFill>
                  <a:schemeClr val="bg2"/>
                </a:solidFill>
              </a:rPr>
              <a:t>bases de datos relacionales</a:t>
            </a:r>
          </a:p>
          <a:p>
            <a:pPr lvl="0">
              <a:buClr>
                <a:srgbClr val="737373"/>
              </a:buClr>
              <a:buFont typeface="+mj-lt"/>
              <a:buAutoNum type="arabicPeriod" startAt="4"/>
            </a:pPr>
            <a:r>
              <a:rPr lang="es-ES" dirty="0">
                <a:solidFill>
                  <a:schemeClr val="bg2"/>
                </a:solidFill>
              </a:rPr>
              <a:t>manejo de datos relacionales</a:t>
            </a:r>
          </a:p>
          <a:p>
            <a:pPr lvl="0">
              <a:buClr>
                <a:srgbClr val="737373"/>
              </a:buClr>
              <a:buFont typeface="+mj-lt"/>
              <a:buAutoNum type="arabicPeriod" startAt="4"/>
            </a:pPr>
            <a:r>
              <a:rPr lang="es-ES" dirty="0">
                <a:solidFill>
                  <a:schemeClr val="bg2"/>
                </a:solidFill>
              </a:rPr>
              <a:t>otras operaciones sobre datos</a:t>
            </a:r>
          </a:p>
          <a:p>
            <a:pPr lvl="0">
              <a:buClr>
                <a:srgbClr val="737373"/>
              </a:buClr>
              <a:buFont typeface="+mj-lt"/>
              <a:buAutoNum type="arabicPeriod" startAt="4"/>
            </a:pPr>
            <a:r>
              <a:rPr lang="es-ES" dirty="0">
                <a:solidFill>
                  <a:schemeClr val="bg2"/>
                </a:solidFill>
              </a:rPr>
              <a:t>convenciones de nomenclatura</a:t>
            </a:r>
          </a:p>
          <a:p>
            <a:pPr lvl="0">
              <a:buClr>
                <a:srgbClr val="737373"/>
              </a:buClr>
              <a:buFont typeface="+mj-lt"/>
              <a:buAutoNum type="arabicPeriod" startAt="4"/>
            </a:pPr>
            <a:r>
              <a:rPr lang="pt-BR" dirty="0" err="1" smtClean="0">
                <a:solidFill>
                  <a:schemeClr val="bg2"/>
                </a:solidFill>
              </a:rPr>
              <a:t>resumen</a:t>
            </a:r>
            <a:r>
              <a:rPr lang="pt-BR" dirty="0" smtClean="0">
                <a:solidFill>
                  <a:schemeClr val="bg2"/>
                </a:solidFill>
              </a:rPr>
              <a:t> </a:t>
            </a:r>
            <a:r>
              <a:rPr lang="pt-BR" dirty="0">
                <a:solidFill>
                  <a:schemeClr val="bg2"/>
                </a:solidFill>
              </a:rPr>
              <a:t>y </a:t>
            </a:r>
            <a:r>
              <a:rPr lang="pt-BR" dirty="0" err="1">
                <a:solidFill>
                  <a:schemeClr val="bg2"/>
                </a:solidFill>
              </a:rPr>
              <a:t>conclusiones</a:t>
            </a:r>
            <a:endParaRPr lang="pt-BR" dirty="0">
              <a:solidFill>
                <a:schemeClr val="bg2"/>
              </a:solidFill>
            </a:endParaRPr>
          </a:p>
          <a:p>
            <a:pPr lvl="0">
              <a:buClr>
                <a:srgbClr val="737373"/>
              </a:buClr>
              <a:buFont typeface="+mj-lt"/>
              <a:buAutoNum type="arabicPeriod" startAt="4"/>
            </a:pPr>
            <a:r>
              <a:rPr lang="pt-BR"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a:solidFill>
                  <a:srgbClr val="960F68"/>
                </a:solidFill>
                <a:latin typeface="Arial" pitchFamily="34" charset="0"/>
                <a:cs typeface="Arial" pitchFamily="34" charset="0"/>
              </a:rPr>
              <a:t>3</a:t>
            </a: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manejo básico de estructura</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155520750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Marcador de contenido"/>
          <p:cNvSpPr>
            <a:spLocks noGrp="1"/>
          </p:cNvSpPr>
          <p:nvPr>
            <p:ph idx="1"/>
          </p:nvPr>
        </p:nvSpPr>
        <p:spPr>
          <a:xfrm>
            <a:off x="2987823" y="2852936"/>
            <a:ext cx="5616624" cy="3744416"/>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a:buClr>
                <a:srgbClr val="960F68"/>
              </a:buClr>
            </a:pPr>
            <a:r>
              <a:rPr lang="es-ES" dirty="0" smtClean="0">
                <a:solidFill>
                  <a:srgbClr val="960F68"/>
                </a:solidFill>
              </a:rPr>
              <a:t>introducción</a:t>
            </a:r>
          </a:p>
          <a:p>
            <a:pPr>
              <a:buClrTx/>
            </a:pPr>
            <a:r>
              <a:rPr lang="es-ES" dirty="0" smtClean="0">
                <a:solidFill>
                  <a:srgbClr val="960F68"/>
                </a:solidFill>
              </a:rPr>
              <a:t>conceptos básicos</a:t>
            </a:r>
            <a:endParaRPr lang="es-ES" dirty="0">
              <a:solidFill>
                <a:srgbClr val="960F68"/>
              </a:solidFill>
            </a:endParaRPr>
          </a:p>
          <a:p>
            <a:pPr>
              <a:buClrTx/>
            </a:pPr>
            <a:r>
              <a:rPr lang="es-ES" dirty="0">
                <a:solidFill>
                  <a:srgbClr val="960F68"/>
                </a:solidFill>
              </a:rPr>
              <a:t>manejo básico de estructura</a:t>
            </a:r>
          </a:p>
          <a:p>
            <a:pPr>
              <a:buClrTx/>
            </a:pPr>
            <a:r>
              <a:rPr lang="es-ES" dirty="0" smtClean="0">
                <a:solidFill>
                  <a:srgbClr val="960F68"/>
                </a:solidFill>
              </a:rPr>
              <a:t>operaciones básicas sobre datos</a:t>
            </a:r>
            <a:endParaRPr lang="es-ES" dirty="0">
              <a:solidFill>
                <a:srgbClr val="960F68"/>
              </a:solidFill>
            </a:endParaRPr>
          </a:p>
          <a:p>
            <a:pPr>
              <a:buClrTx/>
            </a:pPr>
            <a:r>
              <a:rPr lang="es-ES" dirty="0">
                <a:solidFill>
                  <a:srgbClr val="960F68"/>
                </a:solidFill>
              </a:rPr>
              <a:t>bases de datos relacionales</a:t>
            </a:r>
          </a:p>
          <a:p>
            <a:pPr>
              <a:buClrTx/>
            </a:pPr>
            <a:r>
              <a:rPr lang="es-ES" dirty="0">
                <a:solidFill>
                  <a:srgbClr val="960F68"/>
                </a:solidFill>
              </a:rPr>
              <a:t>manejo de datos relacionales</a:t>
            </a:r>
          </a:p>
          <a:p>
            <a:pPr>
              <a:buClrTx/>
            </a:pPr>
            <a:r>
              <a:rPr lang="es-ES" dirty="0">
                <a:solidFill>
                  <a:srgbClr val="960F68"/>
                </a:solidFill>
              </a:rPr>
              <a:t>otras operaciones sobre datos</a:t>
            </a:r>
          </a:p>
          <a:p>
            <a:pPr>
              <a:buClrTx/>
            </a:pPr>
            <a:r>
              <a:rPr lang="es-ES" dirty="0">
                <a:solidFill>
                  <a:srgbClr val="960F68"/>
                </a:solidFill>
              </a:rPr>
              <a:t>convenciones de nomenclatura</a:t>
            </a:r>
          </a:p>
          <a:p>
            <a:pPr>
              <a:buClrTx/>
            </a:pPr>
            <a:r>
              <a:rPr lang="es-ES" dirty="0" smtClean="0">
                <a:solidFill>
                  <a:srgbClr val="960F68"/>
                </a:solidFill>
              </a:rPr>
              <a:t>resumen </a:t>
            </a:r>
            <a:r>
              <a:rPr lang="es-ES" dirty="0">
                <a:solidFill>
                  <a:srgbClr val="960F68"/>
                </a:solidFill>
              </a:rPr>
              <a:t>y conclusiones</a:t>
            </a:r>
          </a:p>
          <a:p>
            <a:pPr>
              <a:buClrTx/>
            </a:pPr>
            <a:r>
              <a:rPr lang="es-ES" dirty="0">
                <a:solidFill>
                  <a:srgbClr val="960F68"/>
                </a:solidFill>
              </a:rPr>
              <a:t>anexos</a:t>
            </a:r>
          </a:p>
        </p:txBody>
      </p:sp>
    </p:spTree>
    <p:extLst>
      <p:ext uri="{BB962C8B-B14F-4D97-AF65-F5344CB8AC3E}">
        <p14:creationId xmlns:p14="http://schemas.microsoft.com/office/powerpoint/2010/main" val="223116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En SQL, el </a:t>
            </a:r>
            <a:r>
              <a:rPr lang="es-ES" sz="1800" b="1" dirty="0" smtClean="0">
                <a:solidFill>
                  <a:srgbClr val="960F68"/>
                </a:solidFill>
              </a:rPr>
              <a:t>DDL</a:t>
            </a:r>
            <a:r>
              <a:rPr lang="es-ES" sz="1800" dirty="0" smtClean="0"/>
              <a:t> (</a:t>
            </a:r>
            <a:r>
              <a:rPr lang="es-ES" sz="1800" dirty="0" smtClean="0">
                <a:solidFill>
                  <a:srgbClr val="960F68"/>
                </a:solidFill>
              </a:rPr>
              <a:t>D</a:t>
            </a:r>
            <a:r>
              <a:rPr lang="es-ES" sz="1800" dirty="0" smtClean="0"/>
              <a:t>ata </a:t>
            </a:r>
            <a:r>
              <a:rPr lang="es-ES" sz="1800" dirty="0" err="1" smtClean="0">
                <a:solidFill>
                  <a:srgbClr val="960F68"/>
                </a:solidFill>
              </a:rPr>
              <a:t>D</a:t>
            </a:r>
            <a:r>
              <a:rPr lang="es-ES" sz="1800" dirty="0" err="1" smtClean="0"/>
              <a:t>efinition</a:t>
            </a:r>
            <a:r>
              <a:rPr lang="es-ES" sz="1800" dirty="0" smtClean="0"/>
              <a:t> </a:t>
            </a:r>
            <a:r>
              <a:rPr lang="es-ES" sz="1800" dirty="0" err="1" smtClean="0">
                <a:solidFill>
                  <a:srgbClr val="960F68"/>
                </a:solidFill>
              </a:rPr>
              <a:t>L</a:t>
            </a:r>
            <a:r>
              <a:rPr lang="es-ES" sz="1800" dirty="0" err="1" smtClean="0"/>
              <a:t>anguage</a:t>
            </a:r>
            <a:r>
              <a:rPr lang="es-ES" sz="1800" dirty="0" smtClean="0"/>
              <a:t>) incluye sentencias para la creación, modificación y eliminación de la estructura de los elementos de la base de datos. Incluye sentencias del tipo CREATE, ALTER, DROP y TRUNCATE.</a:t>
            </a:r>
          </a:p>
          <a:p>
            <a:endParaRPr lang="es-ES" sz="1800" dirty="0"/>
          </a:p>
          <a:p>
            <a:r>
              <a:rPr lang="es-ES" sz="1800" dirty="0" smtClean="0"/>
              <a:t>Los elementos que se pueden manejar dependen del DBMS utilizado. El más relevante es la tabla, cuya estructura puede ser manejada con las sentencias anteriores.</a:t>
            </a:r>
          </a:p>
        </p:txBody>
      </p:sp>
      <p:sp>
        <p:nvSpPr>
          <p:cNvPr id="2" name="1 Título"/>
          <p:cNvSpPr>
            <a:spLocks noGrp="1"/>
          </p:cNvSpPr>
          <p:nvPr>
            <p:ph type="title"/>
          </p:nvPr>
        </p:nvSpPr>
        <p:spPr/>
        <p:txBody>
          <a:bodyPr>
            <a:normAutofit/>
          </a:bodyPr>
          <a:lstStyle/>
          <a:p>
            <a:r>
              <a:rPr lang="es-ES" dirty="0" smtClean="0"/>
              <a:t>manejo básico de estructura</a:t>
            </a:r>
            <a:endParaRPr lang="es-ES" dirty="0"/>
          </a:p>
        </p:txBody>
      </p:sp>
      <p:sp>
        <p:nvSpPr>
          <p:cNvPr id="3" name="2 Marcador de texto"/>
          <p:cNvSpPr>
            <a:spLocks noGrp="1"/>
          </p:cNvSpPr>
          <p:nvPr>
            <p:ph type="body" idx="1"/>
          </p:nvPr>
        </p:nvSpPr>
        <p:spPr/>
        <p:txBody>
          <a:bodyPr/>
          <a:lstStyle/>
          <a:p>
            <a:r>
              <a:rPr lang="es-ES" sz="2000" dirty="0" smtClean="0"/>
              <a:t>DDL</a:t>
            </a:r>
            <a:endParaRPr lang="es-ES" sz="2000" dirty="0"/>
          </a:p>
        </p:txBody>
      </p:sp>
    </p:spTree>
    <p:extLst>
      <p:ext uri="{BB962C8B-B14F-4D97-AF65-F5344CB8AC3E}">
        <p14:creationId xmlns:p14="http://schemas.microsoft.com/office/powerpoint/2010/main" val="290908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La creación de una base de datos relacional tiene muchas opciones, y depende del DBMS utilizado.</a:t>
            </a:r>
          </a:p>
          <a:p>
            <a:pPr marL="285750" indent="-285750">
              <a:buFont typeface="Arial" pitchFamily="34" charset="0"/>
              <a:buChar char="•"/>
            </a:pPr>
            <a:r>
              <a:rPr lang="es-ES" sz="1800" dirty="0" smtClean="0"/>
              <a:t>En </a:t>
            </a:r>
            <a:r>
              <a:rPr lang="es-ES" sz="1800" dirty="0" err="1" smtClean="0"/>
              <a:t>MySQL</a:t>
            </a:r>
            <a:r>
              <a:rPr lang="es-ES" sz="1800" dirty="0" smtClean="0"/>
              <a:t>, se utiliza el siguiente comando SQL: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r>
              <a:rPr lang="es-ES" sz="1800" dirty="0" smtClean="0"/>
              <a:t>SQL es un lenguaje </a:t>
            </a:r>
            <a:r>
              <a:rPr lang="es-ES" sz="1800" i="1" dirty="0" smtClean="0">
                <a:solidFill>
                  <a:srgbClr val="960F68"/>
                </a:solidFill>
              </a:rPr>
              <a:t>case-</a:t>
            </a:r>
            <a:r>
              <a:rPr lang="es-ES" sz="1800" i="1" dirty="0" err="1" smtClean="0">
                <a:solidFill>
                  <a:srgbClr val="960F68"/>
                </a:solidFill>
              </a:rPr>
              <a:t>insensitive</a:t>
            </a:r>
            <a:r>
              <a:rPr lang="es-ES" sz="1800" dirty="0" smtClean="0"/>
              <a:t>, es decir, no distingue mayúsculas de minúsculas. En este curso, se utilizan mayúsculas para todo, tanto sentencias SQL como nombres de elementos.</a:t>
            </a:r>
            <a:endParaRPr lang="es-ES" sz="1800" dirty="0"/>
          </a:p>
          <a:p>
            <a:pPr marL="285750" indent="-285750">
              <a:buFont typeface="Arial" pitchFamily="34" charset="0"/>
              <a:buChar char="•"/>
            </a:pPr>
            <a:r>
              <a:rPr lang="es-ES" sz="1800" dirty="0" smtClean="0"/>
              <a:t>Una vez creada la base de datos, para utilizarla desde línea de comandos se utiliza:</a:t>
            </a:r>
          </a:p>
          <a:p>
            <a:pPr marL="285750" indent="-285750">
              <a:buFont typeface="Arial" pitchFamily="34" charset="0"/>
              <a:buChar char="•"/>
            </a:pPr>
            <a:endParaRPr lang="es-ES" sz="1800" dirty="0" smtClean="0"/>
          </a:p>
          <a:p>
            <a:pPr marL="285750" indent="-285750">
              <a:buFont typeface="Arial" pitchFamily="34" charset="0"/>
              <a:buChar char="•"/>
            </a:pPr>
            <a:endParaRPr lang="es-ES" sz="1800" dirty="0" smtClean="0"/>
          </a:p>
        </p:txBody>
      </p:sp>
      <p:sp>
        <p:nvSpPr>
          <p:cNvPr id="2" name="1 Título"/>
          <p:cNvSpPr>
            <a:spLocks noGrp="1"/>
          </p:cNvSpPr>
          <p:nvPr>
            <p:ph type="title"/>
          </p:nvPr>
        </p:nvSpPr>
        <p:spPr/>
        <p:txBody>
          <a:bodyPr>
            <a:normAutofit/>
          </a:bodyPr>
          <a:lstStyle/>
          <a:p>
            <a:r>
              <a:rPr lang="es-ES" dirty="0" smtClean="0"/>
              <a:t>manejo básico de estructura</a:t>
            </a:r>
            <a:endParaRPr lang="es-ES" dirty="0"/>
          </a:p>
        </p:txBody>
      </p:sp>
      <p:sp>
        <p:nvSpPr>
          <p:cNvPr id="3" name="2 Marcador de texto"/>
          <p:cNvSpPr>
            <a:spLocks noGrp="1"/>
          </p:cNvSpPr>
          <p:nvPr>
            <p:ph type="body" idx="1"/>
          </p:nvPr>
        </p:nvSpPr>
        <p:spPr/>
        <p:txBody>
          <a:bodyPr/>
          <a:lstStyle/>
          <a:p>
            <a:r>
              <a:rPr lang="es-ES" sz="2000" dirty="0"/>
              <a:t>creación base de datos</a:t>
            </a:r>
          </a:p>
        </p:txBody>
      </p:sp>
      <p:sp>
        <p:nvSpPr>
          <p:cNvPr id="5" name="4 Rectángulo"/>
          <p:cNvSpPr/>
          <p:nvPr/>
        </p:nvSpPr>
        <p:spPr>
          <a:xfrm>
            <a:off x="827584" y="3429000"/>
            <a:ext cx="4572000" cy="338554"/>
          </a:xfrm>
          <a:prstGeom prst="rect">
            <a:avLst/>
          </a:prstGeom>
        </p:spPr>
        <p:txBody>
          <a:bodyPr>
            <a:spAutoFit/>
          </a:bodyPr>
          <a:lstStyle/>
          <a:p>
            <a:r>
              <a:rPr lang="es-ES" sz="1600" b="1" dirty="0" smtClean="0">
                <a:solidFill>
                  <a:srgbClr val="7F0055"/>
                </a:solidFill>
                <a:latin typeface="Courier New"/>
              </a:rPr>
              <a:t>CREATE</a:t>
            </a:r>
            <a:r>
              <a:rPr lang="es-ES" sz="1600" b="1" dirty="0" smtClean="0">
                <a:solidFill>
                  <a:srgbClr val="000000"/>
                </a:solidFill>
                <a:latin typeface="Courier New"/>
              </a:rPr>
              <a:t> </a:t>
            </a:r>
            <a:r>
              <a:rPr lang="es-ES" sz="1600" b="1" dirty="0">
                <a:solidFill>
                  <a:srgbClr val="000000"/>
                </a:solidFill>
                <a:latin typeface="Courier New"/>
              </a:rPr>
              <a:t>DATABASE </a:t>
            </a:r>
            <a:r>
              <a:rPr lang="es-ES" sz="1600" b="1" i="1" dirty="0">
                <a:solidFill>
                  <a:srgbClr val="000000"/>
                </a:solidFill>
                <a:latin typeface="Courier New"/>
              </a:rPr>
              <a:t>nombre</a:t>
            </a:r>
            <a:r>
              <a:rPr lang="es-ES" sz="1600" b="1" dirty="0">
                <a:solidFill>
                  <a:srgbClr val="000000"/>
                </a:solidFill>
                <a:latin typeface="Courier New"/>
              </a:rPr>
              <a:t>;</a:t>
            </a:r>
          </a:p>
        </p:txBody>
      </p:sp>
      <p:sp>
        <p:nvSpPr>
          <p:cNvPr id="7" name="6 Rectángulo"/>
          <p:cNvSpPr/>
          <p:nvPr/>
        </p:nvSpPr>
        <p:spPr>
          <a:xfrm>
            <a:off x="827584" y="5805264"/>
            <a:ext cx="1872208" cy="338554"/>
          </a:xfrm>
          <a:prstGeom prst="rect">
            <a:avLst/>
          </a:prstGeom>
        </p:spPr>
        <p:txBody>
          <a:bodyPr wrap="square">
            <a:spAutoFit/>
          </a:bodyPr>
          <a:lstStyle/>
          <a:p>
            <a:r>
              <a:rPr lang="es-ES" sz="1600" b="1" dirty="0" smtClean="0">
                <a:solidFill>
                  <a:srgbClr val="000000"/>
                </a:solidFill>
                <a:latin typeface="Courier New"/>
              </a:rPr>
              <a:t>USE </a:t>
            </a:r>
            <a:r>
              <a:rPr lang="es-ES" sz="1600" b="1" dirty="0">
                <a:solidFill>
                  <a:srgbClr val="000000"/>
                </a:solidFill>
                <a:latin typeface="Courier New"/>
              </a:rPr>
              <a:t>nombre;</a:t>
            </a:r>
          </a:p>
        </p:txBody>
      </p:sp>
    </p:spTree>
    <p:extLst>
      <p:ext uri="{BB962C8B-B14F-4D97-AF65-F5344CB8AC3E}">
        <p14:creationId xmlns:p14="http://schemas.microsoft.com/office/powerpoint/2010/main" val="2053602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crear una tabla, una versión básica de la sentencia SQL es:</a:t>
            </a:r>
          </a:p>
        </p:txBody>
      </p:sp>
      <p:sp>
        <p:nvSpPr>
          <p:cNvPr id="2" name="1 Título"/>
          <p:cNvSpPr>
            <a:spLocks noGrp="1"/>
          </p:cNvSpPr>
          <p:nvPr>
            <p:ph type="title"/>
          </p:nvPr>
        </p:nvSpPr>
        <p:spPr/>
        <p:txBody>
          <a:bodyPr>
            <a:normAutofit/>
          </a:bodyPr>
          <a:lstStyle/>
          <a:p>
            <a:r>
              <a:rPr lang="es-ES" dirty="0" smtClean="0"/>
              <a:t>manejo básico de estructura</a:t>
            </a:r>
            <a:endParaRPr lang="es-ES" dirty="0"/>
          </a:p>
        </p:txBody>
      </p:sp>
      <p:sp>
        <p:nvSpPr>
          <p:cNvPr id="3" name="2 Marcador de texto"/>
          <p:cNvSpPr>
            <a:spLocks noGrp="1"/>
          </p:cNvSpPr>
          <p:nvPr>
            <p:ph type="body" idx="1"/>
          </p:nvPr>
        </p:nvSpPr>
        <p:spPr/>
        <p:txBody>
          <a:bodyPr/>
          <a:lstStyle/>
          <a:p>
            <a:r>
              <a:rPr lang="es-ES" sz="2000" dirty="0" smtClean="0"/>
              <a:t>creación de tabla</a:t>
            </a:r>
            <a:endParaRPr lang="es-ES" sz="2000" dirty="0"/>
          </a:p>
        </p:txBody>
      </p:sp>
      <p:sp>
        <p:nvSpPr>
          <p:cNvPr id="6" name="5 Rectángulo"/>
          <p:cNvSpPr/>
          <p:nvPr/>
        </p:nvSpPr>
        <p:spPr>
          <a:xfrm>
            <a:off x="683568" y="3212976"/>
            <a:ext cx="4572000" cy="1569660"/>
          </a:xfrm>
          <a:prstGeom prst="rect">
            <a:avLst/>
          </a:prstGeom>
        </p:spPr>
        <p:txBody>
          <a:bodyPr>
            <a:spAutoFit/>
          </a:bodyPr>
          <a:lstStyle/>
          <a:p>
            <a:r>
              <a:rPr lang="es-ES" sz="1600" b="1" dirty="0" smtClean="0">
                <a:solidFill>
                  <a:srgbClr val="7F0055"/>
                </a:solidFill>
                <a:latin typeface="Courier New"/>
              </a:rPr>
              <a:t>CREATE</a:t>
            </a:r>
            <a:r>
              <a:rPr lang="es-ES" sz="1600" b="1" dirty="0" smtClean="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a:t>
            </a:r>
            <a:r>
              <a:rPr lang="es-ES" sz="1600" b="1" dirty="0" err="1">
                <a:solidFill>
                  <a:srgbClr val="000000"/>
                </a:solidFill>
                <a:latin typeface="Courier New"/>
              </a:rPr>
              <a:t>nombre_tabla</a:t>
            </a:r>
            <a:r>
              <a:rPr lang="es-ES" sz="1600" b="1" dirty="0">
                <a:solidFill>
                  <a:srgbClr val="000000"/>
                </a:solidFill>
                <a:latin typeface="Courier New"/>
              </a:rPr>
              <a:t> (</a:t>
            </a:r>
          </a:p>
          <a:p>
            <a:r>
              <a:rPr lang="es-ES" sz="1600" dirty="0">
                <a:solidFill>
                  <a:srgbClr val="000000"/>
                </a:solidFill>
                <a:latin typeface="Courier New"/>
              </a:rPr>
              <a:t>  nombre1 tipo1 </a:t>
            </a:r>
            <a:r>
              <a:rPr lang="es-ES" sz="1600" b="1" dirty="0">
                <a:solidFill>
                  <a:srgbClr val="7F0055"/>
                </a:solidFill>
                <a:latin typeface="Courier New"/>
              </a:rPr>
              <a:t>NOT</a:t>
            </a:r>
            <a:r>
              <a:rPr lang="es-ES" sz="1600" b="1" dirty="0">
                <a:solidFill>
                  <a:srgbClr val="000000"/>
                </a:solidFill>
                <a:latin typeface="Courier New"/>
              </a:rPr>
              <a:t> </a:t>
            </a:r>
            <a:r>
              <a:rPr lang="es-ES" sz="1600" b="1" dirty="0">
                <a:solidFill>
                  <a:srgbClr val="4000C8"/>
                </a:solidFill>
                <a:latin typeface="Courier New"/>
              </a:rPr>
              <a:t>NULL</a:t>
            </a:r>
            <a:r>
              <a:rPr lang="es-ES" sz="1600" b="1" dirty="0">
                <a:solidFill>
                  <a:srgbClr val="000000"/>
                </a:solidFill>
                <a:latin typeface="Courier New"/>
              </a:rPr>
              <a:t>,</a:t>
            </a:r>
          </a:p>
          <a:p>
            <a:r>
              <a:rPr lang="es-ES" sz="1600" dirty="0">
                <a:solidFill>
                  <a:srgbClr val="000000"/>
                </a:solidFill>
                <a:latin typeface="Courier New"/>
              </a:rPr>
              <a:t>  nombre2 tipo2 </a:t>
            </a:r>
            <a:r>
              <a:rPr lang="es-ES" sz="1600" b="1" dirty="0">
                <a:solidFill>
                  <a:srgbClr val="7F0055"/>
                </a:solidFill>
                <a:latin typeface="Courier New"/>
              </a:rPr>
              <a:t>NOT</a:t>
            </a:r>
            <a:r>
              <a:rPr lang="es-ES" sz="1600" b="1" dirty="0">
                <a:solidFill>
                  <a:srgbClr val="000000"/>
                </a:solidFill>
                <a:latin typeface="Courier New"/>
              </a:rPr>
              <a:t> </a:t>
            </a:r>
            <a:r>
              <a:rPr lang="es-ES" sz="1600" b="1" dirty="0">
                <a:solidFill>
                  <a:srgbClr val="4000C8"/>
                </a:solidFill>
                <a:latin typeface="Courier New"/>
              </a:rPr>
              <a:t>NULL</a:t>
            </a:r>
            <a:r>
              <a:rPr lang="es-ES" sz="1600" b="1" dirty="0">
                <a:solidFill>
                  <a:srgbClr val="000000"/>
                </a:solidFill>
                <a:latin typeface="Courier New"/>
              </a:rPr>
              <a:t>,</a:t>
            </a:r>
          </a:p>
          <a:p>
            <a:r>
              <a:rPr lang="es-ES" sz="1600" dirty="0">
                <a:solidFill>
                  <a:srgbClr val="000000"/>
                </a:solidFill>
                <a:latin typeface="Courier New"/>
              </a:rPr>
              <a:t>  nombre3 tipo3,</a:t>
            </a:r>
          </a:p>
          <a:p>
            <a:r>
              <a:rPr lang="es-ES" sz="1600" dirty="0">
                <a:solidFill>
                  <a:srgbClr val="000000"/>
                </a:solidFill>
                <a:latin typeface="Courier New"/>
              </a:rPr>
              <a:t>  ... </a:t>
            </a:r>
          </a:p>
          <a:p>
            <a:r>
              <a:rPr lang="es-ES" sz="1600" dirty="0">
                <a:solidFill>
                  <a:srgbClr val="000000"/>
                </a:solidFill>
                <a:latin typeface="Courier New"/>
              </a:rPr>
              <a:t>)</a:t>
            </a:r>
          </a:p>
        </p:txBody>
      </p:sp>
      <p:sp>
        <p:nvSpPr>
          <p:cNvPr id="8" name="7 Esquina doblada"/>
          <p:cNvSpPr/>
          <p:nvPr/>
        </p:nvSpPr>
        <p:spPr>
          <a:xfrm>
            <a:off x="5148064" y="3439160"/>
            <a:ext cx="2304256"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Una declaración por campo.</a:t>
            </a:r>
            <a:endParaRPr lang="es-ES" sz="1600" dirty="0">
              <a:solidFill>
                <a:srgbClr val="321935"/>
              </a:solidFill>
              <a:latin typeface="Arial Narrow" pitchFamily="34" charset="0"/>
            </a:endParaRPr>
          </a:p>
        </p:txBody>
      </p:sp>
      <p:cxnSp>
        <p:nvCxnSpPr>
          <p:cNvPr id="9" name="8 Conector recto de flecha"/>
          <p:cNvCxnSpPr>
            <a:stCxn id="8" idx="1"/>
          </p:cNvCxnSpPr>
          <p:nvPr/>
        </p:nvCxnSpPr>
        <p:spPr>
          <a:xfrm flipH="1">
            <a:off x="3851920" y="3624712"/>
            <a:ext cx="1296144" cy="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14 Esquina doblada"/>
          <p:cNvSpPr/>
          <p:nvPr/>
        </p:nvSpPr>
        <p:spPr>
          <a:xfrm>
            <a:off x="5220072" y="2847013"/>
            <a:ext cx="244827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Los saltos de línea no afectan.</a:t>
            </a:r>
            <a:endParaRPr lang="es-ES" sz="1600" dirty="0">
              <a:solidFill>
                <a:srgbClr val="321935"/>
              </a:solidFill>
              <a:latin typeface="Arial Narrow" pitchFamily="34" charset="0"/>
            </a:endParaRPr>
          </a:p>
        </p:txBody>
      </p:sp>
      <p:cxnSp>
        <p:nvCxnSpPr>
          <p:cNvPr id="16" name="15 Conector recto de flecha"/>
          <p:cNvCxnSpPr>
            <a:stCxn id="15" idx="1"/>
          </p:cNvCxnSpPr>
          <p:nvPr/>
        </p:nvCxnSpPr>
        <p:spPr>
          <a:xfrm flipH="1">
            <a:off x="4133901" y="3032565"/>
            <a:ext cx="1086171" cy="33320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18 Esquina doblada"/>
          <p:cNvSpPr/>
          <p:nvPr/>
        </p:nvSpPr>
        <p:spPr>
          <a:xfrm>
            <a:off x="4211960" y="4293096"/>
            <a:ext cx="2736304" cy="8369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Si el campo debe tener valor, se marca como NOT_NULL En caso contrario, no se indica.</a:t>
            </a:r>
            <a:endParaRPr lang="es-ES" sz="1600" dirty="0">
              <a:solidFill>
                <a:srgbClr val="321935"/>
              </a:solidFill>
              <a:latin typeface="Arial Narrow" pitchFamily="34" charset="0"/>
            </a:endParaRPr>
          </a:p>
        </p:txBody>
      </p:sp>
      <p:cxnSp>
        <p:nvCxnSpPr>
          <p:cNvPr id="20" name="19 Conector recto de flecha"/>
          <p:cNvCxnSpPr>
            <a:stCxn id="19" idx="1"/>
          </p:cNvCxnSpPr>
          <p:nvPr/>
        </p:nvCxnSpPr>
        <p:spPr>
          <a:xfrm flipH="1" flipV="1">
            <a:off x="3504332" y="4041106"/>
            <a:ext cx="707628" cy="67044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761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Por ejemplo, en el modelo de referencia, para crear la tabla de oficinas, se utiliza:</a:t>
            </a:r>
          </a:p>
        </p:txBody>
      </p:sp>
      <p:sp>
        <p:nvSpPr>
          <p:cNvPr id="2" name="1 Título"/>
          <p:cNvSpPr>
            <a:spLocks noGrp="1"/>
          </p:cNvSpPr>
          <p:nvPr>
            <p:ph type="title"/>
          </p:nvPr>
        </p:nvSpPr>
        <p:spPr/>
        <p:txBody>
          <a:bodyPr>
            <a:normAutofit/>
          </a:bodyPr>
          <a:lstStyle/>
          <a:p>
            <a:r>
              <a:rPr lang="es-ES" dirty="0" smtClean="0"/>
              <a:t>manejo básico de estructura</a:t>
            </a:r>
            <a:endParaRPr lang="es-ES" dirty="0"/>
          </a:p>
        </p:txBody>
      </p:sp>
      <p:sp>
        <p:nvSpPr>
          <p:cNvPr id="3" name="2 Marcador de texto"/>
          <p:cNvSpPr>
            <a:spLocks noGrp="1"/>
          </p:cNvSpPr>
          <p:nvPr>
            <p:ph type="body" idx="1"/>
          </p:nvPr>
        </p:nvSpPr>
        <p:spPr/>
        <p:txBody>
          <a:bodyPr/>
          <a:lstStyle/>
          <a:p>
            <a:r>
              <a:rPr lang="es-ES" sz="2000" dirty="0" smtClean="0"/>
              <a:t>creación de tabla</a:t>
            </a:r>
            <a:endParaRPr lang="es-ES" sz="2000" dirty="0"/>
          </a:p>
        </p:txBody>
      </p:sp>
      <p:sp>
        <p:nvSpPr>
          <p:cNvPr id="5" name="4 Rectángulo"/>
          <p:cNvSpPr/>
          <p:nvPr/>
        </p:nvSpPr>
        <p:spPr>
          <a:xfrm>
            <a:off x="467544" y="3690898"/>
            <a:ext cx="6858000" cy="1569660"/>
          </a:xfrm>
          <a:prstGeom prst="rect">
            <a:avLst/>
          </a:prstGeom>
        </p:spPr>
        <p:txBody>
          <a:bodyPr wrap="square">
            <a:spAutoFit/>
          </a:bodyPr>
          <a:lstStyle/>
          <a:p>
            <a:r>
              <a:rPr lang="es-ES" sz="1600" b="1" dirty="0">
                <a:solidFill>
                  <a:srgbClr val="7F0055"/>
                </a:solidFill>
                <a:latin typeface="Courier New"/>
              </a:rPr>
              <a:t>CREATE</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a:t>
            </a:r>
            <a:r>
              <a:rPr lang="es-ES" sz="1600" b="1" dirty="0" smtClean="0">
                <a:solidFill>
                  <a:srgbClr val="000000"/>
                </a:solidFill>
                <a:latin typeface="Courier New"/>
              </a:rPr>
              <a:t>`T_OFFICES` </a:t>
            </a:r>
            <a:r>
              <a:rPr lang="es-ES" sz="1600" b="1" dirty="0">
                <a:solidFill>
                  <a:srgbClr val="000000"/>
                </a:solidFill>
                <a:latin typeface="Courier New"/>
              </a:rPr>
              <a:t>(</a:t>
            </a:r>
          </a:p>
          <a:p>
            <a:r>
              <a:rPr lang="es-ES" sz="1600" dirty="0">
                <a:solidFill>
                  <a:srgbClr val="000000"/>
                </a:solidFill>
                <a:latin typeface="Courier New"/>
              </a:rPr>
              <a:t>  `OFFC_ID` </a:t>
            </a:r>
            <a:r>
              <a:rPr lang="es-ES" sz="1600" b="1" dirty="0">
                <a:solidFill>
                  <a:srgbClr val="4000C8"/>
                </a:solidFill>
                <a:latin typeface="Courier New"/>
              </a:rPr>
              <a:t>INT</a:t>
            </a:r>
            <a:r>
              <a:rPr lang="es-ES" sz="1600" b="1" dirty="0">
                <a:solidFill>
                  <a:srgbClr val="000000"/>
                </a:solidFill>
                <a:latin typeface="Courier New"/>
              </a:rPr>
              <a:t> </a:t>
            </a:r>
            <a:r>
              <a:rPr lang="es-ES" sz="1600" b="1" dirty="0">
                <a:solidFill>
                  <a:srgbClr val="7F0055"/>
                </a:solidFill>
                <a:latin typeface="Courier New"/>
              </a:rPr>
              <a:t>NOT</a:t>
            </a:r>
            <a:r>
              <a:rPr lang="es-ES" sz="1600" b="1" dirty="0">
                <a:solidFill>
                  <a:srgbClr val="000000"/>
                </a:solidFill>
                <a:latin typeface="Courier New"/>
              </a:rPr>
              <a:t> </a:t>
            </a:r>
            <a:r>
              <a:rPr lang="es-ES" sz="1600" b="1" dirty="0">
                <a:solidFill>
                  <a:srgbClr val="4000C8"/>
                </a:solidFill>
                <a:latin typeface="Courier New"/>
              </a:rPr>
              <a:t>NULL</a:t>
            </a:r>
            <a:r>
              <a:rPr lang="es-ES" sz="1600" b="1" dirty="0">
                <a:solidFill>
                  <a:srgbClr val="000000"/>
                </a:solidFill>
                <a:latin typeface="Courier New"/>
              </a:rPr>
              <a:t>,</a:t>
            </a:r>
          </a:p>
          <a:p>
            <a:r>
              <a:rPr lang="es-ES" sz="1600" dirty="0">
                <a:solidFill>
                  <a:srgbClr val="000000"/>
                </a:solidFill>
                <a:latin typeface="Courier New"/>
              </a:rPr>
              <a:t>  `OFFC_COUNTRY` </a:t>
            </a:r>
            <a:r>
              <a:rPr lang="es-ES" sz="1600" b="1" dirty="0">
                <a:solidFill>
                  <a:srgbClr val="7F0055"/>
                </a:solidFill>
                <a:latin typeface="Courier New"/>
              </a:rPr>
              <a:t>VARCHAR</a:t>
            </a:r>
            <a:r>
              <a:rPr lang="es-ES" sz="1600" b="1" dirty="0">
                <a:solidFill>
                  <a:srgbClr val="000000"/>
                </a:solidFill>
                <a:latin typeface="Courier New"/>
              </a:rPr>
              <a:t>(30) </a:t>
            </a:r>
            <a:r>
              <a:rPr lang="es-ES" sz="1600" b="1" dirty="0">
                <a:solidFill>
                  <a:srgbClr val="7F0055"/>
                </a:solidFill>
                <a:latin typeface="Courier New"/>
              </a:rPr>
              <a:t>NOT</a:t>
            </a:r>
            <a:r>
              <a:rPr lang="es-ES" sz="1600" b="1" dirty="0">
                <a:solidFill>
                  <a:srgbClr val="000000"/>
                </a:solidFill>
                <a:latin typeface="Courier New"/>
              </a:rPr>
              <a:t> </a:t>
            </a:r>
            <a:r>
              <a:rPr lang="es-ES" sz="1600" b="1" dirty="0">
                <a:solidFill>
                  <a:srgbClr val="4000C8"/>
                </a:solidFill>
                <a:latin typeface="Courier New"/>
              </a:rPr>
              <a:t>NULL</a:t>
            </a:r>
            <a:r>
              <a:rPr lang="es-ES" sz="1600" b="1" dirty="0">
                <a:solidFill>
                  <a:srgbClr val="000000"/>
                </a:solidFill>
                <a:latin typeface="Courier New"/>
              </a:rPr>
              <a:t>,</a:t>
            </a:r>
          </a:p>
          <a:p>
            <a:r>
              <a:rPr lang="es-ES" sz="1600" dirty="0">
                <a:solidFill>
                  <a:srgbClr val="000000"/>
                </a:solidFill>
                <a:latin typeface="Courier New"/>
              </a:rPr>
              <a:t>  </a:t>
            </a:r>
            <a:r>
              <a:rPr lang="es-ES" sz="1600" dirty="0" smtClean="0">
                <a:solidFill>
                  <a:srgbClr val="000000"/>
                </a:solidFill>
                <a:latin typeface="Courier New"/>
              </a:rPr>
              <a:t>`OFFC_CITY` </a:t>
            </a:r>
            <a:r>
              <a:rPr lang="es-ES" sz="1600" b="1" dirty="0" smtClean="0">
                <a:solidFill>
                  <a:srgbClr val="7F0055"/>
                </a:solidFill>
                <a:latin typeface="Courier New"/>
              </a:rPr>
              <a:t>VARCHAR</a:t>
            </a:r>
            <a:r>
              <a:rPr lang="es-ES" sz="1600" b="1" dirty="0" smtClean="0">
                <a:solidFill>
                  <a:srgbClr val="000000"/>
                </a:solidFill>
                <a:latin typeface="Courier New"/>
              </a:rPr>
              <a:t>(40</a:t>
            </a:r>
            <a:r>
              <a:rPr lang="es-ES" sz="1600" b="1" dirty="0">
                <a:solidFill>
                  <a:srgbClr val="000000"/>
                </a:solidFill>
                <a:latin typeface="Courier New"/>
              </a:rPr>
              <a:t>) </a:t>
            </a:r>
            <a:r>
              <a:rPr lang="es-ES" sz="1600" b="1" dirty="0">
                <a:solidFill>
                  <a:srgbClr val="7F0055"/>
                </a:solidFill>
                <a:latin typeface="Courier New"/>
              </a:rPr>
              <a:t>NOT</a:t>
            </a:r>
            <a:r>
              <a:rPr lang="es-ES" sz="1600" b="1" dirty="0">
                <a:solidFill>
                  <a:srgbClr val="000000"/>
                </a:solidFill>
                <a:latin typeface="Courier New"/>
              </a:rPr>
              <a:t> </a:t>
            </a:r>
            <a:r>
              <a:rPr lang="es-ES" sz="1600" b="1" dirty="0">
                <a:solidFill>
                  <a:srgbClr val="4000C8"/>
                </a:solidFill>
                <a:latin typeface="Courier New"/>
              </a:rPr>
              <a:t>NULL</a:t>
            </a:r>
            <a:r>
              <a:rPr lang="es-ES" sz="1600" b="1" dirty="0">
                <a:solidFill>
                  <a:srgbClr val="000000"/>
                </a:solidFill>
                <a:latin typeface="Courier New"/>
              </a:rPr>
              <a:t>,</a:t>
            </a:r>
          </a:p>
          <a:p>
            <a:r>
              <a:rPr lang="es-ES" sz="1600" dirty="0">
                <a:solidFill>
                  <a:srgbClr val="000000"/>
                </a:solidFill>
                <a:latin typeface="Courier New"/>
              </a:rPr>
              <a:t>  `OFFC_DESCRIPTION` </a:t>
            </a:r>
            <a:r>
              <a:rPr lang="es-ES" sz="1600" b="1" dirty="0">
                <a:solidFill>
                  <a:srgbClr val="7F0055"/>
                </a:solidFill>
                <a:latin typeface="Courier New"/>
              </a:rPr>
              <a:t>VARCHAR</a:t>
            </a:r>
            <a:r>
              <a:rPr lang="es-ES" sz="1600" b="1" dirty="0">
                <a:solidFill>
                  <a:srgbClr val="000000"/>
                </a:solidFill>
                <a:latin typeface="Courier New"/>
              </a:rPr>
              <a:t>(100)</a:t>
            </a:r>
          </a:p>
          <a:p>
            <a:r>
              <a:rPr lang="es-ES" sz="1600" dirty="0">
                <a:solidFill>
                  <a:srgbClr val="000000"/>
                </a:solidFill>
                <a:latin typeface="Courier New"/>
              </a:rPr>
              <a:t>);</a:t>
            </a:r>
          </a:p>
        </p:txBody>
      </p:sp>
      <p:sp>
        <p:nvSpPr>
          <p:cNvPr id="7" name="6 Esquina doblada"/>
          <p:cNvSpPr/>
          <p:nvPr/>
        </p:nvSpPr>
        <p:spPr>
          <a:xfrm>
            <a:off x="4160272" y="2756726"/>
            <a:ext cx="3024336" cy="86708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En </a:t>
            </a:r>
            <a:r>
              <a:rPr lang="es-ES" sz="1600" dirty="0" err="1" smtClean="0">
                <a:solidFill>
                  <a:srgbClr val="321935"/>
                </a:solidFill>
                <a:latin typeface="Arial Narrow" pitchFamily="34" charset="0"/>
              </a:rPr>
              <a:t>MySQL</a:t>
            </a:r>
            <a:r>
              <a:rPr lang="es-ES" sz="1600" dirty="0" smtClean="0">
                <a:solidFill>
                  <a:srgbClr val="321935"/>
                </a:solidFill>
                <a:latin typeface="Arial Narrow" pitchFamily="34" charset="0"/>
              </a:rPr>
              <a:t> se utilizan </a:t>
            </a:r>
            <a:r>
              <a:rPr lang="es-ES" sz="1600" b="1" dirty="0" smtClean="0">
                <a:solidFill>
                  <a:srgbClr val="321935"/>
                </a:solidFill>
                <a:latin typeface="Arial Narrow" pitchFamily="34" charset="0"/>
              </a:rPr>
              <a:t>opcionalmente</a:t>
            </a:r>
            <a:r>
              <a:rPr lang="es-ES" sz="1600" dirty="0" smtClean="0">
                <a:solidFill>
                  <a:srgbClr val="321935"/>
                </a:solidFill>
                <a:latin typeface="Arial Narrow" pitchFamily="34" charset="0"/>
              </a:rPr>
              <a:t> </a:t>
            </a:r>
            <a:r>
              <a:rPr lang="es-ES" sz="1600" dirty="0">
                <a:solidFill>
                  <a:srgbClr val="321935"/>
                </a:solidFill>
                <a:latin typeface="Arial Narrow" pitchFamily="34" charset="0"/>
              </a:rPr>
              <a:t>`</a:t>
            </a:r>
            <a:r>
              <a:rPr lang="es-ES" sz="1600" dirty="0" smtClean="0">
                <a:solidFill>
                  <a:srgbClr val="321935"/>
                </a:solidFill>
                <a:latin typeface="Arial Narrow" pitchFamily="34" charset="0"/>
              </a:rPr>
              <a:t>delimitadores` para los nombres, para evitar problemas de caracteres.</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a:off x="3454193" y="3190271"/>
            <a:ext cx="706079" cy="56273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18 Esquina doblada"/>
          <p:cNvSpPr/>
          <p:nvPr/>
        </p:nvSpPr>
        <p:spPr>
          <a:xfrm>
            <a:off x="5868144" y="3783619"/>
            <a:ext cx="2520280" cy="62301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 llamado OFFC_ID, de tipo entero, obligatorio.</a:t>
            </a:r>
            <a:endParaRPr lang="es-ES" sz="1600" dirty="0">
              <a:solidFill>
                <a:srgbClr val="321935"/>
              </a:solidFill>
              <a:latin typeface="Arial Narrow" pitchFamily="34" charset="0"/>
            </a:endParaRPr>
          </a:p>
        </p:txBody>
      </p:sp>
      <p:cxnSp>
        <p:nvCxnSpPr>
          <p:cNvPr id="20" name="19 Conector recto de flecha"/>
          <p:cNvCxnSpPr>
            <a:stCxn id="19" idx="1"/>
          </p:cNvCxnSpPr>
          <p:nvPr/>
        </p:nvCxnSpPr>
        <p:spPr>
          <a:xfrm flipH="1">
            <a:off x="3646644" y="4095126"/>
            <a:ext cx="2221500" cy="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28 Esquina doblada"/>
          <p:cNvSpPr/>
          <p:nvPr/>
        </p:nvSpPr>
        <p:spPr>
          <a:xfrm>
            <a:off x="5292080" y="5301208"/>
            <a:ext cx="2983817" cy="62301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 llamado OFFC_CITY, de tipo texto, largo máximo 40, obligatorio.</a:t>
            </a:r>
            <a:endParaRPr lang="es-ES" sz="1600" dirty="0">
              <a:solidFill>
                <a:srgbClr val="321935"/>
              </a:solidFill>
              <a:latin typeface="Arial Narrow" pitchFamily="34" charset="0"/>
            </a:endParaRPr>
          </a:p>
        </p:txBody>
      </p:sp>
      <p:cxnSp>
        <p:nvCxnSpPr>
          <p:cNvPr id="30" name="29 Conector recto de flecha"/>
          <p:cNvCxnSpPr>
            <a:stCxn id="29" idx="0"/>
          </p:cNvCxnSpPr>
          <p:nvPr/>
        </p:nvCxnSpPr>
        <p:spPr>
          <a:xfrm flipH="1" flipV="1">
            <a:off x="4822533" y="4581128"/>
            <a:ext cx="1961456" cy="72008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14 Esquina doblada"/>
          <p:cNvSpPr/>
          <p:nvPr/>
        </p:nvSpPr>
        <p:spPr>
          <a:xfrm>
            <a:off x="1015750" y="3010280"/>
            <a:ext cx="1440160" cy="562735"/>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Nombre de tabla a crear</a:t>
            </a:r>
            <a:endParaRPr lang="es-ES" sz="1600" dirty="0">
              <a:solidFill>
                <a:srgbClr val="321935"/>
              </a:solidFill>
              <a:latin typeface="Arial Narrow" pitchFamily="34" charset="0"/>
            </a:endParaRPr>
          </a:p>
        </p:txBody>
      </p:sp>
      <p:cxnSp>
        <p:nvCxnSpPr>
          <p:cNvPr id="16" name="15 Conector recto de flecha"/>
          <p:cNvCxnSpPr>
            <a:stCxn id="15" idx="3"/>
          </p:cNvCxnSpPr>
          <p:nvPr/>
        </p:nvCxnSpPr>
        <p:spPr>
          <a:xfrm>
            <a:off x="2455910" y="3291648"/>
            <a:ext cx="315890" cy="410557"/>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26 Esquina doblada"/>
          <p:cNvSpPr/>
          <p:nvPr/>
        </p:nvSpPr>
        <p:spPr>
          <a:xfrm>
            <a:off x="971600" y="5562611"/>
            <a:ext cx="3263967" cy="62301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 llamado OFFC_DESCRIPTION, de tipo texto, largo máximo 100, opcional.</a:t>
            </a:r>
            <a:endParaRPr lang="es-ES" sz="1600" dirty="0">
              <a:solidFill>
                <a:srgbClr val="321935"/>
              </a:solidFill>
              <a:latin typeface="Arial Narrow" pitchFamily="34" charset="0"/>
            </a:endParaRPr>
          </a:p>
        </p:txBody>
      </p:sp>
      <p:cxnSp>
        <p:nvCxnSpPr>
          <p:cNvPr id="31" name="30 Conector recto de flecha"/>
          <p:cNvCxnSpPr>
            <a:stCxn id="27" idx="0"/>
          </p:cNvCxnSpPr>
          <p:nvPr/>
        </p:nvCxnSpPr>
        <p:spPr>
          <a:xfrm flipH="1" flipV="1">
            <a:off x="2219343" y="4963073"/>
            <a:ext cx="384241" cy="59953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8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9" grpId="0" animBg="1"/>
      <p:bldP spid="15"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modificar la estructura de una tabla, se utiliza ALTER TABLE. Por ejemplo, para cambiar el largo del campo OFFC_CITY de 40 a 50, se utiliza:</a:t>
            </a:r>
          </a:p>
        </p:txBody>
      </p:sp>
      <p:sp>
        <p:nvSpPr>
          <p:cNvPr id="2" name="1 Título"/>
          <p:cNvSpPr>
            <a:spLocks noGrp="1"/>
          </p:cNvSpPr>
          <p:nvPr>
            <p:ph type="title"/>
          </p:nvPr>
        </p:nvSpPr>
        <p:spPr/>
        <p:txBody>
          <a:bodyPr>
            <a:normAutofit/>
          </a:bodyPr>
          <a:lstStyle/>
          <a:p>
            <a:r>
              <a:rPr lang="es-ES" dirty="0" smtClean="0"/>
              <a:t>manejo básico de estructura</a:t>
            </a:r>
            <a:endParaRPr lang="es-ES" dirty="0"/>
          </a:p>
        </p:txBody>
      </p:sp>
      <p:sp>
        <p:nvSpPr>
          <p:cNvPr id="3" name="2 Marcador de texto"/>
          <p:cNvSpPr>
            <a:spLocks noGrp="1"/>
          </p:cNvSpPr>
          <p:nvPr>
            <p:ph type="body" idx="1"/>
          </p:nvPr>
        </p:nvSpPr>
        <p:spPr/>
        <p:txBody>
          <a:bodyPr/>
          <a:lstStyle/>
          <a:p>
            <a:r>
              <a:rPr lang="es-ES" sz="2000" dirty="0" smtClean="0"/>
              <a:t>modificación de tabla</a:t>
            </a:r>
            <a:endParaRPr lang="es-ES" sz="2000" dirty="0"/>
          </a:p>
        </p:txBody>
      </p:sp>
      <p:sp>
        <p:nvSpPr>
          <p:cNvPr id="5" name="4 Rectángulo"/>
          <p:cNvSpPr/>
          <p:nvPr/>
        </p:nvSpPr>
        <p:spPr>
          <a:xfrm>
            <a:off x="2267744" y="3513782"/>
            <a:ext cx="4968552" cy="861774"/>
          </a:xfrm>
          <a:prstGeom prst="rect">
            <a:avLst/>
          </a:prstGeom>
        </p:spPr>
        <p:txBody>
          <a:bodyPr wrap="square">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a:t>
            </a:r>
            <a:r>
              <a:rPr lang="es-ES" sz="1600" b="1" dirty="0" smtClean="0">
                <a:solidFill>
                  <a:srgbClr val="000000"/>
                </a:solidFill>
                <a:latin typeface="Courier New"/>
              </a:rPr>
              <a:t>`T_OFFICES` </a:t>
            </a:r>
            <a:endParaRPr lang="es-ES" sz="1600" b="1" dirty="0">
              <a:solidFill>
                <a:srgbClr val="000000"/>
              </a:solidFill>
              <a:latin typeface="Courier New"/>
            </a:endParaRPr>
          </a:p>
          <a:p>
            <a:r>
              <a:rPr lang="es-ES" sz="1600" dirty="0">
                <a:solidFill>
                  <a:srgbClr val="000000"/>
                </a:solidFill>
                <a:latin typeface="Courier New"/>
              </a:rPr>
              <a:t>CHANGE </a:t>
            </a:r>
            <a:r>
              <a:rPr lang="es-ES" sz="1600" b="1" dirty="0">
                <a:solidFill>
                  <a:srgbClr val="7F0055"/>
                </a:solidFill>
                <a:latin typeface="Courier New"/>
              </a:rPr>
              <a:t>COLUMN</a:t>
            </a:r>
            <a:r>
              <a:rPr lang="es-ES" sz="1600" b="1" dirty="0">
                <a:solidFill>
                  <a:srgbClr val="000000"/>
                </a:solidFill>
                <a:latin typeface="Courier New"/>
              </a:rPr>
              <a:t> `OFFC_CITY` </a:t>
            </a:r>
          </a:p>
          <a:p>
            <a:r>
              <a:rPr lang="es-ES" sz="1600" dirty="0">
                <a:solidFill>
                  <a:srgbClr val="000000"/>
                </a:solidFill>
                <a:latin typeface="Courier New"/>
              </a:rPr>
              <a:t> </a:t>
            </a:r>
            <a:r>
              <a:rPr lang="es-ES" sz="1600" dirty="0" smtClean="0">
                <a:solidFill>
                  <a:srgbClr val="000000"/>
                </a:solidFill>
                <a:latin typeface="Courier New"/>
              </a:rPr>
              <a:t>`OFFC_CITY` </a:t>
            </a:r>
            <a:r>
              <a:rPr lang="es-ES" sz="1600" b="1" dirty="0">
                <a:solidFill>
                  <a:srgbClr val="7F0055"/>
                </a:solidFill>
                <a:latin typeface="Courier New"/>
              </a:rPr>
              <a:t>VARCHAR</a:t>
            </a:r>
            <a:r>
              <a:rPr lang="es-ES" sz="1600" b="1" dirty="0">
                <a:solidFill>
                  <a:srgbClr val="000000"/>
                </a:solidFill>
                <a:latin typeface="Courier New"/>
              </a:rPr>
              <a:t>(40) </a:t>
            </a:r>
            <a:r>
              <a:rPr lang="es-ES" sz="1600" b="1" dirty="0">
                <a:solidFill>
                  <a:srgbClr val="7F0055"/>
                </a:solidFill>
                <a:latin typeface="Courier New"/>
              </a:rPr>
              <a:t>NOT</a:t>
            </a:r>
            <a:r>
              <a:rPr lang="es-ES" sz="1600" b="1" dirty="0">
                <a:solidFill>
                  <a:srgbClr val="000000"/>
                </a:solidFill>
                <a:latin typeface="Courier New"/>
              </a:rPr>
              <a:t> </a:t>
            </a:r>
            <a:r>
              <a:rPr lang="es-ES" sz="1600" b="1" dirty="0">
                <a:solidFill>
                  <a:srgbClr val="4000C8"/>
                </a:solidFill>
                <a:latin typeface="Courier New"/>
              </a:rPr>
              <a:t>NULL</a:t>
            </a:r>
            <a:r>
              <a:rPr lang="es-ES" sz="1600" b="1" dirty="0" smtClean="0">
                <a:solidFill>
                  <a:srgbClr val="000000"/>
                </a:solidFill>
                <a:latin typeface="Courier New"/>
              </a:rPr>
              <a:t>;</a:t>
            </a:r>
            <a:endParaRPr lang="es-ES" sz="1600" b="1" dirty="0">
              <a:solidFill>
                <a:srgbClr val="000000"/>
              </a:solidFill>
              <a:latin typeface="Courier New"/>
            </a:endParaRPr>
          </a:p>
        </p:txBody>
      </p:sp>
      <p:sp>
        <p:nvSpPr>
          <p:cNvPr id="19" name="18 Esquina doblada"/>
          <p:cNvSpPr/>
          <p:nvPr/>
        </p:nvSpPr>
        <p:spPr>
          <a:xfrm>
            <a:off x="6331560" y="3100328"/>
            <a:ext cx="1728192" cy="62301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Nombre de columna a modificar</a:t>
            </a:r>
            <a:endParaRPr lang="es-ES" sz="1600" dirty="0">
              <a:solidFill>
                <a:srgbClr val="321935"/>
              </a:solidFill>
              <a:latin typeface="Arial Narrow" pitchFamily="34" charset="0"/>
            </a:endParaRPr>
          </a:p>
        </p:txBody>
      </p:sp>
      <p:cxnSp>
        <p:nvCxnSpPr>
          <p:cNvPr id="20" name="19 Conector recto de flecha"/>
          <p:cNvCxnSpPr>
            <a:stCxn id="19" idx="1"/>
          </p:cNvCxnSpPr>
          <p:nvPr/>
        </p:nvCxnSpPr>
        <p:spPr>
          <a:xfrm flipH="1">
            <a:off x="5409490" y="3411835"/>
            <a:ext cx="922070" cy="41398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16 Esquina doblada"/>
          <p:cNvSpPr/>
          <p:nvPr/>
        </p:nvSpPr>
        <p:spPr>
          <a:xfrm>
            <a:off x="3059832" y="4869160"/>
            <a:ext cx="2806709" cy="108012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Nueva definición. Incluye el nombre de columna (que podría cambiar), tipo, y obligatoriedad (NOT NULL)</a:t>
            </a:r>
            <a:endParaRPr lang="es-ES" sz="1600" dirty="0">
              <a:solidFill>
                <a:srgbClr val="321935"/>
              </a:solidFill>
              <a:latin typeface="Arial Narrow" pitchFamily="34" charset="0"/>
            </a:endParaRPr>
          </a:p>
        </p:txBody>
      </p:sp>
      <p:cxnSp>
        <p:nvCxnSpPr>
          <p:cNvPr id="18" name="17 Conector recto de flecha"/>
          <p:cNvCxnSpPr/>
          <p:nvPr/>
        </p:nvCxnSpPr>
        <p:spPr>
          <a:xfrm flipH="1" flipV="1">
            <a:off x="3231233" y="4365104"/>
            <a:ext cx="432048" cy="50405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17" idx="0"/>
          </p:cNvCxnSpPr>
          <p:nvPr/>
        </p:nvCxnSpPr>
        <p:spPr>
          <a:xfrm flipV="1">
            <a:off x="4463187" y="4365104"/>
            <a:ext cx="0" cy="50405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30 Esquina doblada"/>
          <p:cNvSpPr/>
          <p:nvPr/>
        </p:nvSpPr>
        <p:spPr>
          <a:xfrm>
            <a:off x="155770" y="4509120"/>
            <a:ext cx="2327998" cy="80645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Se utiliza CHANGE</a:t>
            </a:r>
            <a:r>
              <a:rPr lang="es-ES" sz="1600" dirty="0">
                <a:solidFill>
                  <a:srgbClr val="321935"/>
                </a:solidFill>
                <a:latin typeface="Arial Narrow" pitchFamily="34" charset="0"/>
              </a:rPr>
              <a:t> </a:t>
            </a:r>
            <a:r>
              <a:rPr lang="es-ES" sz="1600" dirty="0" smtClean="0">
                <a:solidFill>
                  <a:srgbClr val="321935"/>
                </a:solidFill>
                <a:latin typeface="Arial Narrow" pitchFamily="34" charset="0"/>
              </a:rPr>
              <a:t>por que se cambia el elemento, en este caso una columna</a:t>
            </a:r>
            <a:endParaRPr lang="es-ES" sz="1600" dirty="0">
              <a:solidFill>
                <a:srgbClr val="321935"/>
              </a:solidFill>
              <a:latin typeface="Arial Narrow" pitchFamily="34" charset="0"/>
            </a:endParaRPr>
          </a:p>
        </p:txBody>
      </p:sp>
      <p:cxnSp>
        <p:nvCxnSpPr>
          <p:cNvPr id="32" name="31 Conector recto de flecha"/>
          <p:cNvCxnSpPr>
            <a:stCxn id="31" idx="0"/>
          </p:cNvCxnSpPr>
          <p:nvPr/>
        </p:nvCxnSpPr>
        <p:spPr>
          <a:xfrm flipV="1">
            <a:off x="1319769" y="3924190"/>
            <a:ext cx="996711" cy="58493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flipV="1">
            <a:off x="5405507" y="4365104"/>
            <a:ext cx="201759" cy="50405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3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600" dirty="0" smtClean="0"/>
              <a:t>Ejemplo donde se elimina un campo:</a:t>
            </a:r>
          </a:p>
          <a:p>
            <a:endParaRPr lang="es-ES" sz="1600" dirty="0"/>
          </a:p>
          <a:p>
            <a:endParaRPr lang="es-ES" sz="1600" dirty="0" smtClean="0"/>
          </a:p>
          <a:p>
            <a:endParaRPr lang="es-ES" sz="1600" dirty="0"/>
          </a:p>
          <a:p>
            <a:endParaRPr lang="es-ES" sz="1600" dirty="0" smtClean="0"/>
          </a:p>
          <a:p>
            <a:r>
              <a:rPr lang="es-ES" sz="1600" dirty="0" smtClean="0"/>
              <a:t>Ejemplo donde se agrega un nuevo campo: </a:t>
            </a:r>
            <a:endParaRPr lang="es-ES" sz="1600" dirty="0"/>
          </a:p>
          <a:p>
            <a:endParaRPr lang="es-ES" sz="1600" dirty="0" smtClean="0"/>
          </a:p>
        </p:txBody>
      </p:sp>
      <p:sp>
        <p:nvSpPr>
          <p:cNvPr id="2" name="1 Título"/>
          <p:cNvSpPr>
            <a:spLocks noGrp="1"/>
          </p:cNvSpPr>
          <p:nvPr>
            <p:ph type="title"/>
          </p:nvPr>
        </p:nvSpPr>
        <p:spPr/>
        <p:txBody>
          <a:bodyPr>
            <a:normAutofit/>
          </a:bodyPr>
          <a:lstStyle/>
          <a:p>
            <a:r>
              <a:rPr lang="es-ES" dirty="0" smtClean="0"/>
              <a:t>manejo básico de estructura</a:t>
            </a:r>
            <a:endParaRPr lang="es-ES" dirty="0"/>
          </a:p>
        </p:txBody>
      </p:sp>
      <p:sp>
        <p:nvSpPr>
          <p:cNvPr id="3" name="2 Marcador de texto"/>
          <p:cNvSpPr>
            <a:spLocks noGrp="1"/>
          </p:cNvSpPr>
          <p:nvPr>
            <p:ph type="body" idx="1"/>
          </p:nvPr>
        </p:nvSpPr>
        <p:spPr/>
        <p:txBody>
          <a:bodyPr/>
          <a:lstStyle/>
          <a:p>
            <a:r>
              <a:rPr lang="es-ES" sz="2000" dirty="0" smtClean="0"/>
              <a:t>modificación de tabla</a:t>
            </a:r>
            <a:endParaRPr lang="es-ES" sz="2000" dirty="0"/>
          </a:p>
        </p:txBody>
      </p:sp>
      <p:sp>
        <p:nvSpPr>
          <p:cNvPr id="6" name="5 Rectángulo"/>
          <p:cNvSpPr/>
          <p:nvPr/>
        </p:nvSpPr>
        <p:spPr>
          <a:xfrm>
            <a:off x="683568" y="2794108"/>
            <a:ext cx="4572000" cy="584775"/>
          </a:xfrm>
          <a:prstGeom prst="rect">
            <a:avLst/>
          </a:prstGeom>
        </p:spPr>
        <p:txBody>
          <a:bodyPr>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a:t>
            </a:r>
            <a:r>
              <a:rPr lang="es-ES" sz="1600" b="1" dirty="0" smtClean="0">
                <a:solidFill>
                  <a:srgbClr val="000000"/>
                </a:solidFill>
                <a:latin typeface="Courier New"/>
              </a:rPr>
              <a:t>`T_OFFICES` </a:t>
            </a:r>
            <a:endParaRPr lang="es-ES" sz="1600" b="1" dirty="0">
              <a:solidFill>
                <a:srgbClr val="000000"/>
              </a:solidFill>
              <a:latin typeface="Courier New"/>
            </a:endParaRPr>
          </a:p>
          <a:p>
            <a:r>
              <a:rPr lang="es-ES" sz="1600" b="1" dirty="0">
                <a:solidFill>
                  <a:srgbClr val="7F0055"/>
                </a:solidFill>
                <a:latin typeface="Courier New"/>
              </a:rPr>
              <a:t>DROP</a:t>
            </a:r>
            <a:r>
              <a:rPr lang="es-ES" sz="1600" b="1" dirty="0">
                <a:solidFill>
                  <a:srgbClr val="000000"/>
                </a:solidFill>
                <a:latin typeface="Courier New"/>
              </a:rPr>
              <a:t> </a:t>
            </a:r>
            <a:r>
              <a:rPr lang="es-ES" sz="1600" b="1" dirty="0">
                <a:solidFill>
                  <a:srgbClr val="7F0055"/>
                </a:solidFill>
                <a:latin typeface="Courier New"/>
              </a:rPr>
              <a:t>COLUMN</a:t>
            </a:r>
            <a:r>
              <a:rPr lang="es-ES" sz="1600" b="1" dirty="0">
                <a:solidFill>
                  <a:srgbClr val="000000"/>
                </a:solidFill>
                <a:latin typeface="Courier New"/>
              </a:rPr>
              <a:t> `OFFC_CITY`;</a:t>
            </a:r>
            <a:endParaRPr lang="es-ES" sz="1600" dirty="0"/>
          </a:p>
        </p:txBody>
      </p:sp>
      <p:sp>
        <p:nvSpPr>
          <p:cNvPr id="8" name="7 Rectángulo"/>
          <p:cNvSpPr/>
          <p:nvPr/>
        </p:nvSpPr>
        <p:spPr>
          <a:xfrm>
            <a:off x="720080" y="4437112"/>
            <a:ext cx="6012160" cy="1077218"/>
          </a:xfrm>
          <a:prstGeom prst="rect">
            <a:avLst/>
          </a:prstGeom>
        </p:spPr>
        <p:txBody>
          <a:bodyPr wrap="square">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a:t>
            </a:r>
            <a:r>
              <a:rPr lang="es-ES" sz="1600" b="1" dirty="0" smtClean="0">
                <a:solidFill>
                  <a:srgbClr val="000000"/>
                </a:solidFill>
                <a:latin typeface="Courier New"/>
              </a:rPr>
              <a:t>`T_OFFICES` </a:t>
            </a:r>
            <a:endParaRPr lang="es-ES" sz="1600" b="1" dirty="0">
              <a:solidFill>
                <a:srgbClr val="000000"/>
              </a:solidFill>
              <a:latin typeface="Courier New"/>
            </a:endParaRPr>
          </a:p>
          <a:p>
            <a:r>
              <a:rPr lang="es-ES" sz="1600" b="1" dirty="0">
                <a:solidFill>
                  <a:srgbClr val="7F0055"/>
                </a:solidFill>
                <a:latin typeface="Courier New"/>
              </a:rPr>
              <a:t>ADD</a:t>
            </a:r>
            <a:r>
              <a:rPr lang="es-ES" sz="1600" b="1" dirty="0">
                <a:solidFill>
                  <a:srgbClr val="000000"/>
                </a:solidFill>
                <a:latin typeface="Courier New"/>
              </a:rPr>
              <a:t> </a:t>
            </a:r>
            <a:r>
              <a:rPr lang="es-ES" sz="1600" b="1" dirty="0">
                <a:solidFill>
                  <a:srgbClr val="7F0055"/>
                </a:solidFill>
                <a:latin typeface="Courier New"/>
              </a:rPr>
              <a:t>COLUMN</a:t>
            </a:r>
            <a:r>
              <a:rPr lang="es-ES" sz="1600" b="1" dirty="0">
                <a:solidFill>
                  <a:srgbClr val="000000"/>
                </a:solidFill>
                <a:latin typeface="Courier New"/>
              </a:rPr>
              <a:t> </a:t>
            </a:r>
          </a:p>
          <a:p>
            <a:r>
              <a:rPr lang="es-ES" sz="1600" dirty="0">
                <a:solidFill>
                  <a:srgbClr val="000000"/>
                </a:solidFill>
                <a:latin typeface="Courier New"/>
              </a:rPr>
              <a:t>   `OFFC_CITY` </a:t>
            </a:r>
            <a:r>
              <a:rPr lang="es-ES" sz="1600" b="1" dirty="0">
                <a:solidFill>
                  <a:srgbClr val="7F0055"/>
                </a:solidFill>
                <a:latin typeface="Courier New"/>
              </a:rPr>
              <a:t>VARCHAR</a:t>
            </a:r>
            <a:r>
              <a:rPr lang="es-ES" sz="1600" b="1" dirty="0">
                <a:solidFill>
                  <a:srgbClr val="000000"/>
                </a:solidFill>
                <a:latin typeface="Courier New"/>
              </a:rPr>
              <a:t>(50) </a:t>
            </a:r>
            <a:r>
              <a:rPr lang="es-ES" sz="1600" b="1" dirty="0">
                <a:solidFill>
                  <a:srgbClr val="7F0055"/>
                </a:solidFill>
                <a:latin typeface="Courier New"/>
              </a:rPr>
              <a:t>NOT</a:t>
            </a:r>
            <a:r>
              <a:rPr lang="es-ES" sz="1600" b="1" dirty="0">
                <a:solidFill>
                  <a:srgbClr val="000000"/>
                </a:solidFill>
                <a:latin typeface="Courier New"/>
              </a:rPr>
              <a:t> </a:t>
            </a:r>
            <a:r>
              <a:rPr lang="es-ES" sz="1600" b="1" dirty="0">
                <a:solidFill>
                  <a:srgbClr val="4000C8"/>
                </a:solidFill>
                <a:latin typeface="Courier New"/>
              </a:rPr>
              <a:t>NULL</a:t>
            </a:r>
            <a:r>
              <a:rPr lang="es-ES" sz="1600" b="1" dirty="0">
                <a:solidFill>
                  <a:srgbClr val="000000"/>
                </a:solidFill>
                <a:latin typeface="Courier New"/>
              </a:rPr>
              <a:t> </a:t>
            </a:r>
          </a:p>
          <a:p>
            <a:r>
              <a:rPr lang="es-ES" sz="1600" dirty="0">
                <a:solidFill>
                  <a:srgbClr val="000000"/>
                </a:solidFill>
                <a:latin typeface="Courier New"/>
              </a:rPr>
              <a:t>   AFTER </a:t>
            </a:r>
            <a:r>
              <a:rPr lang="es-ES" sz="1600" dirty="0" smtClean="0">
                <a:solidFill>
                  <a:srgbClr val="000000"/>
                </a:solidFill>
                <a:latin typeface="Courier New"/>
              </a:rPr>
              <a:t>`OFFC_ID</a:t>
            </a:r>
            <a:r>
              <a:rPr lang="es-ES" sz="1600" dirty="0">
                <a:solidFill>
                  <a:srgbClr val="000000"/>
                </a:solidFill>
                <a:latin typeface="Courier New"/>
              </a:rPr>
              <a:t>`;</a:t>
            </a:r>
          </a:p>
        </p:txBody>
      </p:sp>
      <p:sp>
        <p:nvSpPr>
          <p:cNvPr id="21" name="20 Esquina doblada"/>
          <p:cNvSpPr/>
          <p:nvPr/>
        </p:nvSpPr>
        <p:spPr>
          <a:xfrm>
            <a:off x="2411760" y="5661248"/>
            <a:ext cx="1836712" cy="62301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Opcional: ubicación de columna a agregar</a:t>
            </a:r>
            <a:endParaRPr lang="es-ES" sz="1600" dirty="0">
              <a:solidFill>
                <a:srgbClr val="321935"/>
              </a:solidFill>
              <a:latin typeface="Arial Narrow" pitchFamily="34" charset="0"/>
            </a:endParaRPr>
          </a:p>
        </p:txBody>
      </p:sp>
      <p:cxnSp>
        <p:nvCxnSpPr>
          <p:cNvPr id="22" name="21 Conector recto de flecha"/>
          <p:cNvCxnSpPr>
            <a:stCxn id="21" idx="1"/>
          </p:cNvCxnSpPr>
          <p:nvPr/>
        </p:nvCxnSpPr>
        <p:spPr>
          <a:xfrm flipH="1" flipV="1">
            <a:off x="1717026" y="5445224"/>
            <a:ext cx="694734" cy="527531"/>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23 Esquina doblada"/>
          <p:cNvSpPr/>
          <p:nvPr/>
        </p:nvSpPr>
        <p:spPr>
          <a:xfrm>
            <a:off x="6269516" y="4760363"/>
            <a:ext cx="1836712" cy="62301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Definición de columna a agregar</a:t>
            </a:r>
            <a:endParaRPr lang="es-ES" sz="1600" dirty="0">
              <a:solidFill>
                <a:srgbClr val="321935"/>
              </a:solidFill>
              <a:latin typeface="Arial Narrow" pitchFamily="34" charset="0"/>
            </a:endParaRPr>
          </a:p>
        </p:txBody>
      </p:sp>
      <p:cxnSp>
        <p:nvCxnSpPr>
          <p:cNvPr id="26" name="25 Conector recto de flecha"/>
          <p:cNvCxnSpPr>
            <a:stCxn id="24" idx="1"/>
          </p:cNvCxnSpPr>
          <p:nvPr/>
        </p:nvCxnSpPr>
        <p:spPr>
          <a:xfrm flipH="1" flipV="1">
            <a:off x="5333412" y="5071869"/>
            <a:ext cx="936104" cy="1"/>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41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eliminar una tabla, se utiliza la sentencia DROP TABLE:</a:t>
            </a:r>
          </a:p>
          <a:p>
            <a:endParaRPr lang="es-ES" sz="1800" dirty="0"/>
          </a:p>
          <a:p>
            <a:endParaRPr lang="es-ES" sz="1800" dirty="0" smtClean="0"/>
          </a:p>
          <a:p>
            <a:endParaRPr lang="es-ES" sz="1800" dirty="0"/>
          </a:p>
          <a:p>
            <a:endParaRPr lang="es-ES" sz="1800" dirty="0" smtClean="0"/>
          </a:p>
        </p:txBody>
      </p:sp>
      <p:sp>
        <p:nvSpPr>
          <p:cNvPr id="2" name="1 Título"/>
          <p:cNvSpPr>
            <a:spLocks noGrp="1"/>
          </p:cNvSpPr>
          <p:nvPr>
            <p:ph type="title"/>
          </p:nvPr>
        </p:nvSpPr>
        <p:spPr/>
        <p:txBody>
          <a:bodyPr>
            <a:normAutofit/>
          </a:bodyPr>
          <a:lstStyle/>
          <a:p>
            <a:r>
              <a:rPr lang="es-ES" dirty="0" smtClean="0"/>
              <a:t>manejo básico de estructura</a:t>
            </a:r>
            <a:endParaRPr lang="es-ES" dirty="0"/>
          </a:p>
        </p:txBody>
      </p:sp>
      <p:sp>
        <p:nvSpPr>
          <p:cNvPr id="3" name="2 Marcador de texto"/>
          <p:cNvSpPr>
            <a:spLocks noGrp="1"/>
          </p:cNvSpPr>
          <p:nvPr>
            <p:ph type="body" idx="1"/>
          </p:nvPr>
        </p:nvSpPr>
        <p:spPr/>
        <p:txBody>
          <a:bodyPr/>
          <a:lstStyle/>
          <a:p>
            <a:r>
              <a:rPr lang="es-ES" sz="2000" dirty="0" smtClean="0"/>
              <a:t>eliminación de tabla</a:t>
            </a:r>
            <a:endParaRPr lang="es-ES" sz="2000" dirty="0"/>
          </a:p>
        </p:txBody>
      </p:sp>
      <p:sp>
        <p:nvSpPr>
          <p:cNvPr id="6" name="5 Rectángulo"/>
          <p:cNvSpPr/>
          <p:nvPr/>
        </p:nvSpPr>
        <p:spPr>
          <a:xfrm>
            <a:off x="683568" y="2794108"/>
            <a:ext cx="4572000" cy="338554"/>
          </a:xfrm>
          <a:prstGeom prst="rect">
            <a:avLst/>
          </a:prstGeom>
        </p:spPr>
        <p:txBody>
          <a:bodyPr>
            <a:spAutoFit/>
          </a:bodyPr>
          <a:lstStyle/>
          <a:p>
            <a:r>
              <a:rPr lang="es-ES" sz="1600" b="1" dirty="0">
                <a:solidFill>
                  <a:srgbClr val="7F0055"/>
                </a:solidFill>
                <a:latin typeface="Courier New"/>
              </a:rPr>
              <a:t>DROP</a:t>
            </a:r>
            <a:r>
              <a:rPr lang="es-ES" sz="1600" b="1" dirty="0">
                <a:solidFill>
                  <a:srgbClr val="000000"/>
                </a:solidFill>
                <a:latin typeface="Courier New"/>
              </a:rPr>
              <a:t> </a:t>
            </a:r>
            <a:r>
              <a:rPr lang="es-ES" sz="1600" b="1" dirty="0" smtClean="0">
                <a:solidFill>
                  <a:srgbClr val="7F0055"/>
                </a:solidFill>
                <a:latin typeface="Courier New"/>
              </a:rPr>
              <a:t>TABLE</a:t>
            </a:r>
            <a:r>
              <a:rPr lang="es-ES" sz="1600" b="1" dirty="0" smtClean="0">
                <a:solidFill>
                  <a:srgbClr val="000000"/>
                </a:solidFill>
                <a:latin typeface="Courier New"/>
              </a:rPr>
              <a:t> `T_OFFICES`;</a:t>
            </a:r>
            <a:endParaRPr lang="es-ES" sz="1600" dirty="0"/>
          </a:p>
        </p:txBody>
      </p:sp>
    </p:spTree>
    <p:extLst>
      <p:ext uri="{BB962C8B-B14F-4D97-AF65-F5344CB8AC3E}">
        <p14:creationId xmlns:p14="http://schemas.microsoft.com/office/powerpoint/2010/main" val="2431249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manejo básico de estructura</a:t>
            </a:r>
          </a:p>
        </p:txBody>
      </p:sp>
      <p:sp>
        <p:nvSpPr>
          <p:cNvPr id="3" name="2 Marcador de texto"/>
          <p:cNvSpPr>
            <a:spLocks noGrp="1"/>
          </p:cNvSpPr>
          <p:nvPr>
            <p:ph type="body" idx="1"/>
          </p:nvPr>
        </p:nvSpPr>
        <p:spPr>
          <a:xfrm>
            <a:off x="395536" y="1700808"/>
            <a:ext cx="8280920" cy="432048"/>
          </a:xfrm>
        </p:spPr>
        <p:txBody>
          <a:bodyPr/>
          <a:lstStyle/>
          <a:p>
            <a:r>
              <a:rPr lang="es-ES" sz="2000" dirty="0"/>
              <a:t>Caso práctico </a:t>
            </a:r>
            <a:r>
              <a:rPr lang="es-ES" sz="2000" dirty="0" smtClean="0"/>
              <a:t>2-1</a:t>
            </a:r>
            <a:r>
              <a:rPr lang="es-ES" sz="2000" dirty="0"/>
              <a:t>: </a:t>
            </a:r>
            <a:r>
              <a:rPr lang="es-ES" sz="2000" dirty="0" smtClean="0"/>
              <a:t>Creación de base de datos y tablas</a:t>
            </a:r>
            <a:endParaRPr lang="es-ES" sz="2000" dirty="0"/>
          </a:p>
        </p:txBody>
      </p:sp>
      <p:sp>
        <p:nvSpPr>
          <p:cNvPr id="4" name="3 Marcador de contenido"/>
          <p:cNvSpPr>
            <a:spLocks noGrp="1"/>
          </p:cNvSpPr>
          <p:nvPr>
            <p:ph sz="half" idx="2"/>
          </p:nvPr>
        </p:nvSpPr>
        <p:spPr>
          <a:xfrm>
            <a:off x="395536" y="2204864"/>
            <a:ext cx="8280920" cy="3888432"/>
          </a:xfrm>
        </p:spPr>
        <p:txBody>
          <a:bodyPr>
            <a:normAutofit/>
          </a:bodyPr>
          <a:lstStyle/>
          <a:p>
            <a:r>
              <a:rPr lang="es-ES" sz="1800" dirty="0" smtClean="0"/>
              <a:t>Resumen del ejercicio:</a:t>
            </a:r>
          </a:p>
          <a:p>
            <a:pPr marL="285750" indent="-285750">
              <a:buFont typeface="Arial" pitchFamily="34" charset="0"/>
              <a:buChar char="•"/>
            </a:pPr>
            <a:r>
              <a:rPr lang="es-ES" sz="1800" dirty="0" smtClean="0"/>
              <a:t>Utilizar herramienta de manejo de base de datos </a:t>
            </a:r>
            <a:r>
              <a:rPr lang="es-ES" sz="1800" dirty="0" err="1" smtClean="0"/>
              <a:t>MySQL</a:t>
            </a:r>
            <a:r>
              <a:rPr lang="es-ES" sz="1800" dirty="0" smtClean="0"/>
              <a:t>.</a:t>
            </a:r>
          </a:p>
          <a:p>
            <a:pPr marL="285750" indent="-285750">
              <a:buFont typeface="Arial" pitchFamily="34" charset="0"/>
              <a:buChar char="•"/>
            </a:pPr>
            <a:r>
              <a:rPr lang="es-ES" sz="1800" dirty="0" smtClean="0"/>
              <a:t>Crear base de datos.</a:t>
            </a:r>
          </a:p>
          <a:p>
            <a:pPr marL="285750" indent="-285750">
              <a:buFont typeface="Arial" pitchFamily="34" charset="0"/>
              <a:buChar char="•"/>
            </a:pPr>
            <a:r>
              <a:rPr lang="es-ES" sz="1800" dirty="0" smtClean="0"/>
              <a:t>Crear una tabla de acuerdo a una definición de estructura.</a:t>
            </a:r>
          </a:p>
          <a:p>
            <a:pPr marL="285750" indent="-285750">
              <a:buFont typeface="Arial" pitchFamily="34" charset="0"/>
              <a:buChar char="•"/>
            </a:pPr>
            <a:r>
              <a:rPr lang="es-ES" sz="1800" dirty="0" smtClean="0"/>
              <a:t>Realizar modificaciones sobre la estructura.</a:t>
            </a:r>
          </a:p>
        </p:txBody>
      </p:sp>
    </p:spTree>
    <p:extLst>
      <p:ext uri="{BB962C8B-B14F-4D97-AF65-F5344CB8AC3E}">
        <p14:creationId xmlns:p14="http://schemas.microsoft.com/office/powerpoint/2010/main" val="101805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inserción</a:t>
            </a:r>
            <a:endParaRPr lang="es-ES" b="1" dirty="0">
              <a:solidFill>
                <a:srgbClr val="960F68"/>
              </a:solidFill>
            </a:endParaRPr>
          </a:p>
          <a:p>
            <a:pPr lvl="1"/>
            <a:r>
              <a:rPr lang="es-ES" dirty="0" smtClean="0">
                <a:solidFill>
                  <a:schemeClr val="bg2"/>
                </a:solidFill>
              </a:rPr>
              <a:t>selección</a:t>
            </a:r>
          </a:p>
          <a:p>
            <a:pPr lvl="1"/>
            <a:r>
              <a:rPr lang="es-ES" dirty="0" smtClean="0">
                <a:solidFill>
                  <a:schemeClr val="bg2"/>
                </a:solidFill>
              </a:rPr>
              <a:t>actualización</a:t>
            </a:r>
          </a:p>
          <a:p>
            <a:pPr lvl="1"/>
            <a:r>
              <a:rPr lang="es-ES" dirty="0" smtClean="0">
                <a:solidFill>
                  <a:schemeClr val="bg2"/>
                </a:solidFill>
              </a:rPr>
              <a:t>eliminación</a:t>
            </a:r>
          </a:p>
          <a:p>
            <a:pPr lvl="0">
              <a:buClr>
                <a:srgbClr val="737373"/>
              </a:buClr>
              <a:buFont typeface="+mj-lt"/>
              <a:buAutoNum type="arabicPeriod" startAt="5"/>
            </a:pPr>
            <a:r>
              <a:rPr lang="es-ES" dirty="0">
                <a:solidFill>
                  <a:schemeClr val="bg2"/>
                </a:solidFill>
              </a:rPr>
              <a:t>bases de datos relacionales</a:t>
            </a:r>
          </a:p>
          <a:p>
            <a:pPr lvl="0">
              <a:buClr>
                <a:srgbClr val="737373"/>
              </a:buClr>
              <a:buFont typeface="+mj-lt"/>
              <a:buAutoNum type="arabicPeriod" startAt="5"/>
            </a:pPr>
            <a:r>
              <a:rPr lang="es-ES" dirty="0">
                <a:solidFill>
                  <a:schemeClr val="bg2"/>
                </a:solidFill>
              </a:rPr>
              <a:t>manejo de datos relacionales</a:t>
            </a:r>
          </a:p>
          <a:p>
            <a:pPr lvl="0">
              <a:buClr>
                <a:srgbClr val="737373"/>
              </a:buClr>
              <a:buFont typeface="+mj-lt"/>
              <a:buAutoNum type="arabicPeriod" startAt="5"/>
            </a:pPr>
            <a:r>
              <a:rPr lang="es-ES" dirty="0">
                <a:solidFill>
                  <a:schemeClr val="bg2"/>
                </a:solidFill>
              </a:rPr>
              <a:t>otras operaciones sobre datos</a:t>
            </a:r>
          </a:p>
          <a:p>
            <a:pPr lvl="0">
              <a:buClr>
                <a:srgbClr val="737373"/>
              </a:buClr>
              <a:buFont typeface="+mj-lt"/>
              <a:buAutoNum type="arabicPeriod" startAt="5"/>
            </a:pPr>
            <a:r>
              <a:rPr lang="es-ES" dirty="0">
                <a:solidFill>
                  <a:schemeClr val="bg2"/>
                </a:solidFill>
              </a:rPr>
              <a:t>convenciones de nomenclatura</a:t>
            </a:r>
          </a:p>
          <a:p>
            <a:pPr lvl="0">
              <a:buClr>
                <a:srgbClr val="737373"/>
              </a:buClr>
              <a:buFont typeface="+mj-lt"/>
              <a:buAutoNum type="arabicPeriod" startAt="5"/>
            </a:pPr>
            <a:r>
              <a:rPr lang="pt-BR" dirty="0" err="1" smtClean="0">
                <a:solidFill>
                  <a:schemeClr val="bg2"/>
                </a:solidFill>
              </a:rPr>
              <a:t>resumen</a:t>
            </a:r>
            <a:r>
              <a:rPr lang="pt-BR" dirty="0" smtClean="0">
                <a:solidFill>
                  <a:schemeClr val="bg2"/>
                </a:solidFill>
              </a:rPr>
              <a:t> y </a:t>
            </a:r>
            <a:r>
              <a:rPr lang="pt-BR" dirty="0" err="1" smtClean="0">
                <a:solidFill>
                  <a:schemeClr val="bg2"/>
                </a:solidFill>
              </a:rPr>
              <a:t>conclusiones</a:t>
            </a:r>
            <a:endParaRPr lang="pt-BR" dirty="0" smtClean="0">
              <a:solidFill>
                <a:schemeClr val="bg2"/>
              </a:solidFill>
            </a:endParaRPr>
          </a:p>
          <a:p>
            <a:pPr lvl="0">
              <a:buClr>
                <a:srgbClr val="737373"/>
              </a:buClr>
              <a:buFont typeface="+mj-lt"/>
              <a:buAutoNum type="arabicPeriod" startAt="5"/>
            </a:pPr>
            <a:r>
              <a:rPr lang="pt-BR" dirty="0" smtClean="0">
                <a:solidFill>
                  <a:schemeClr val="bg2"/>
                </a:solidFill>
              </a:rPr>
              <a:t>anexos</a:t>
            </a:r>
            <a:endParaRPr lang="pt-BR" dirty="0">
              <a:solidFill>
                <a:schemeClr val="bg2"/>
              </a:solidFill>
            </a:endParaRP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4</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830997"/>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operaciones básicas sobre datos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44005467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En SQL, el </a:t>
            </a:r>
            <a:r>
              <a:rPr lang="es-ES" sz="1800" b="1" dirty="0" smtClean="0">
                <a:solidFill>
                  <a:srgbClr val="960F68"/>
                </a:solidFill>
              </a:rPr>
              <a:t>DML</a:t>
            </a:r>
            <a:r>
              <a:rPr lang="es-ES" sz="1800" dirty="0" smtClean="0"/>
              <a:t> (</a:t>
            </a:r>
            <a:r>
              <a:rPr lang="es-ES" sz="1800" dirty="0" smtClean="0">
                <a:solidFill>
                  <a:srgbClr val="960F68"/>
                </a:solidFill>
              </a:rPr>
              <a:t>D</a:t>
            </a:r>
            <a:r>
              <a:rPr lang="es-ES" sz="1800" dirty="0" smtClean="0"/>
              <a:t>ata </a:t>
            </a:r>
            <a:r>
              <a:rPr lang="es-ES" sz="1800" dirty="0" err="1" smtClean="0">
                <a:solidFill>
                  <a:srgbClr val="960F68"/>
                </a:solidFill>
              </a:rPr>
              <a:t>M</a:t>
            </a:r>
            <a:r>
              <a:rPr lang="es-ES" sz="1800" dirty="0" err="1" smtClean="0"/>
              <a:t>anipulation</a:t>
            </a:r>
            <a:r>
              <a:rPr lang="es-ES" sz="1800" dirty="0" smtClean="0"/>
              <a:t> </a:t>
            </a:r>
            <a:r>
              <a:rPr lang="es-ES" sz="1800" dirty="0" err="1" smtClean="0">
                <a:solidFill>
                  <a:srgbClr val="960F68"/>
                </a:solidFill>
              </a:rPr>
              <a:t>L</a:t>
            </a:r>
            <a:r>
              <a:rPr lang="es-ES" sz="1800" dirty="0" err="1" smtClean="0"/>
              <a:t>anguage</a:t>
            </a:r>
            <a:r>
              <a:rPr lang="es-ES" sz="1800" dirty="0" smtClean="0"/>
              <a:t>) incluye sentencias para la lectura, creación, modificación y eliminación de datos de la base de datos. Incluye sentencias del tipo INSERT, SELECT, UPDATE y DELETE, principalmente sobre tablas.</a:t>
            </a:r>
          </a:p>
          <a:p>
            <a:endParaRPr lang="es-ES" sz="1800" dirty="0"/>
          </a:p>
        </p:txBody>
      </p:sp>
      <p:sp>
        <p:nvSpPr>
          <p:cNvPr id="2" name="1 Título"/>
          <p:cNvSpPr>
            <a:spLocks noGrp="1"/>
          </p:cNvSpPr>
          <p:nvPr>
            <p:ph type="title"/>
          </p:nvPr>
        </p:nvSpPr>
        <p:spPr/>
        <p:txBody>
          <a:bodyPr>
            <a:normAutofit/>
          </a:bodyPr>
          <a:lstStyle/>
          <a:p>
            <a:r>
              <a:rPr lang="es-ES" dirty="0" smtClean="0"/>
              <a:t>operaciones sobre datos</a:t>
            </a:r>
            <a:endParaRPr lang="es-ES" dirty="0"/>
          </a:p>
        </p:txBody>
      </p:sp>
      <p:sp>
        <p:nvSpPr>
          <p:cNvPr id="3" name="2 Marcador de texto"/>
          <p:cNvSpPr>
            <a:spLocks noGrp="1"/>
          </p:cNvSpPr>
          <p:nvPr>
            <p:ph type="body" idx="1"/>
          </p:nvPr>
        </p:nvSpPr>
        <p:spPr/>
        <p:txBody>
          <a:bodyPr/>
          <a:lstStyle/>
          <a:p>
            <a:r>
              <a:rPr lang="es-ES" sz="2000" dirty="0" smtClean="0"/>
              <a:t>DML</a:t>
            </a:r>
            <a:endParaRPr lang="es-ES" sz="2000" dirty="0"/>
          </a:p>
        </p:txBody>
      </p:sp>
    </p:spTree>
    <p:extLst>
      <p:ext uri="{BB962C8B-B14F-4D97-AF65-F5344CB8AC3E}">
        <p14:creationId xmlns:p14="http://schemas.microsoft.com/office/powerpoint/2010/main" val="51431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3567792"/>
            <a:ext cx="5616624" cy="302956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0">
              <a:buClr>
                <a:srgbClr val="737373"/>
              </a:buClr>
              <a:buFont typeface="+mj-lt"/>
              <a:buAutoNum type="arabicPeriod" startAt="2"/>
            </a:pPr>
            <a:r>
              <a:rPr lang="pt-BR" dirty="0">
                <a:solidFill>
                  <a:schemeClr val="bg2"/>
                </a:solidFill>
              </a:rPr>
              <a:t>conceptos básicos</a:t>
            </a:r>
          </a:p>
          <a:p>
            <a:pPr lvl="0">
              <a:buClr>
                <a:srgbClr val="737373"/>
              </a:buClr>
              <a:buFont typeface="+mj-lt"/>
              <a:buAutoNum type="arabicPeriod" startAt="2"/>
            </a:pPr>
            <a:r>
              <a:rPr lang="es-ES" dirty="0">
                <a:solidFill>
                  <a:schemeClr val="bg2"/>
                </a:solidFill>
              </a:rPr>
              <a:t>manejo básico de estructura</a:t>
            </a:r>
          </a:p>
          <a:p>
            <a:pPr lvl="0">
              <a:buClr>
                <a:srgbClr val="737373"/>
              </a:buClr>
              <a:buFont typeface="+mj-lt"/>
              <a:buAutoNum type="arabicPeriod" startAt="2"/>
            </a:pPr>
            <a:r>
              <a:rPr lang="es-ES" dirty="0">
                <a:solidFill>
                  <a:schemeClr val="bg2"/>
                </a:solidFill>
              </a:rPr>
              <a:t>operaciones básicas sobre datos</a:t>
            </a:r>
          </a:p>
          <a:p>
            <a:pPr lvl="0">
              <a:buClr>
                <a:srgbClr val="737373"/>
              </a:buClr>
              <a:buFont typeface="+mj-lt"/>
              <a:buAutoNum type="arabicPeriod" startAt="2"/>
            </a:pPr>
            <a:r>
              <a:rPr lang="es-ES" dirty="0">
                <a:solidFill>
                  <a:schemeClr val="bg2"/>
                </a:solidFill>
              </a:rPr>
              <a:t>bases de datos relacionales</a:t>
            </a:r>
          </a:p>
          <a:p>
            <a:pPr lvl="0">
              <a:buClr>
                <a:srgbClr val="737373"/>
              </a:buClr>
              <a:buFont typeface="+mj-lt"/>
              <a:buAutoNum type="arabicPeriod" startAt="2"/>
            </a:pPr>
            <a:r>
              <a:rPr lang="es-ES" dirty="0">
                <a:solidFill>
                  <a:schemeClr val="bg2"/>
                </a:solidFill>
              </a:rPr>
              <a:t>manejo de datos relacionales</a:t>
            </a:r>
          </a:p>
          <a:p>
            <a:pPr lvl="0">
              <a:buClr>
                <a:srgbClr val="737373"/>
              </a:buClr>
              <a:buFont typeface="+mj-lt"/>
              <a:buAutoNum type="arabicPeriod" startAt="2"/>
            </a:pPr>
            <a:r>
              <a:rPr lang="es-ES" dirty="0">
                <a:solidFill>
                  <a:schemeClr val="bg2"/>
                </a:solidFill>
              </a:rPr>
              <a:t>otras operaciones sobre datos</a:t>
            </a:r>
          </a:p>
          <a:p>
            <a:pPr lvl="0">
              <a:buClr>
                <a:srgbClr val="737373"/>
              </a:buClr>
              <a:buFont typeface="+mj-lt"/>
              <a:buAutoNum type="arabicPeriod" startAt="2"/>
            </a:pPr>
            <a:r>
              <a:rPr lang="es-ES" dirty="0">
                <a:solidFill>
                  <a:schemeClr val="bg2"/>
                </a:solidFill>
              </a:rPr>
              <a:t>convenciones de </a:t>
            </a:r>
            <a:r>
              <a:rPr lang="es-ES" dirty="0" smtClean="0">
                <a:solidFill>
                  <a:schemeClr val="bg2"/>
                </a:solidFill>
              </a:rPr>
              <a:t>nomenclatura</a:t>
            </a:r>
          </a:p>
          <a:p>
            <a:pPr lvl="0">
              <a:buClr>
                <a:srgbClr val="737373"/>
              </a:buClr>
              <a:buFont typeface="+mj-lt"/>
              <a:buAutoNum type="arabicPeriod" startAt="2"/>
            </a:pPr>
            <a:r>
              <a:rPr lang="pt-BR" dirty="0" err="1" smtClean="0">
                <a:solidFill>
                  <a:schemeClr val="bg2"/>
                </a:solidFill>
              </a:rPr>
              <a:t>resumen</a:t>
            </a:r>
            <a:r>
              <a:rPr lang="pt-BR" dirty="0" smtClean="0">
                <a:solidFill>
                  <a:schemeClr val="bg2"/>
                </a:solidFill>
              </a:rPr>
              <a:t> </a:t>
            </a:r>
            <a:r>
              <a:rPr lang="pt-BR" dirty="0">
                <a:solidFill>
                  <a:schemeClr val="bg2"/>
                </a:solidFill>
              </a:rPr>
              <a:t>y </a:t>
            </a:r>
            <a:r>
              <a:rPr lang="pt-BR" dirty="0" err="1">
                <a:solidFill>
                  <a:schemeClr val="bg2"/>
                </a:solidFill>
              </a:rPr>
              <a:t>conclusiones</a:t>
            </a:r>
            <a:endParaRPr lang="pt-BR" dirty="0">
              <a:solidFill>
                <a:schemeClr val="bg2"/>
              </a:solidFill>
            </a:endParaRPr>
          </a:p>
          <a:p>
            <a:pPr lvl="0">
              <a:buClr>
                <a:srgbClr val="737373"/>
              </a:buClr>
              <a:buFont typeface="+mj-lt"/>
              <a:buAutoNum type="arabicPeriod" startAt="2"/>
            </a:pPr>
            <a:r>
              <a:rPr lang="pt-BR" dirty="0">
                <a:solidFill>
                  <a:schemeClr val="bg2"/>
                </a:solidFill>
              </a:rPr>
              <a:t>anexos</a:t>
            </a:r>
          </a:p>
        </p:txBody>
      </p:sp>
      <p:sp>
        <p:nvSpPr>
          <p:cNvPr id="3" name="2 CuadroTexto"/>
          <p:cNvSpPr txBox="1"/>
          <p:nvPr/>
        </p:nvSpPr>
        <p:spPr>
          <a:xfrm>
            <a:off x="2771800" y="1628800"/>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1</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2350621"/>
            <a:ext cx="4715949" cy="738664"/>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introducción</a:t>
            </a:r>
            <a:endParaRPr lang="es-ES" sz="2400" b="1" dirty="0">
              <a:solidFill>
                <a:srgbClr val="960F68"/>
              </a:solidFill>
              <a:latin typeface="Arial" pitchFamily="34" charset="0"/>
              <a:cs typeface="Arial" pitchFamily="34" charset="0"/>
            </a:endParaRPr>
          </a:p>
          <a:p>
            <a:endParaRPr lang="es-ES" dirty="0"/>
          </a:p>
        </p:txBody>
      </p:sp>
    </p:spTree>
    <p:extLst>
      <p:ext uri="{BB962C8B-B14F-4D97-AF65-F5344CB8AC3E}">
        <p14:creationId xmlns:p14="http://schemas.microsoft.com/office/powerpoint/2010/main" val="165969461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insertar una nueva fila en una tabla existente, se utiliza la sentencia </a:t>
            </a:r>
            <a:r>
              <a:rPr lang="es-ES" sz="1800" b="1" dirty="0" smtClean="0">
                <a:solidFill>
                  <a:srgbClr val="960F68"/>
                </a:solidFill>
              </a:rPr>
              <a:t>INSERT</a:t>
            </a:r>
            <a:r>
              <a:rPr lang="es-ES" sz="1800" dirty="0" smtClean="0"/>
              <a:t>. Ejemplo para la tabla `T_OFFICES`:</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inserción</a:t>
            </a:r>
            <a:endParaRPr lang="es-ES" sz="2000" dirty="0"/>
          </a:p>
        </p:txBody>
      </p:sp>
      <p:sp>
        <p:nvSpPr>
          <p:cNvPr id="6" name="5 Rectángulo"/>
          <p:cNvSpPr/>
          <p:nvPr/>
        </p:nvSpPr>
        <p:spPr>
          <a:xfrm>
            <a:off x="539552" y="3068960"/>
            <a:ext cx="4104456" cy="3662541"/>
          </a:xfrm>
          <a:prstGeom prst="rect">
            <a:avLst/>
          </a:prstGeom>
        </p:spPr>
        <p:txBody>
          <a:bodyPr wrap="square">
            <a:spAutoFit/>
          </a:bodyPr>
          <a:lstStyle/>
          <a:p>
            <a:r>
              <a:rPr lang="es-ES" sz="1600" b="1" dirty="0">
                <a:solidFill>
                  <a:srgbClr val="7F0055"/>
                </a:solidFill>
                <a:latin typeface="Courier New"/>
              </a:rPr>
              <a:t>INSERT</a:t>
            </a:r>
            <a:r>
              <a:rPr lang="es-ES" sz="1600" b="1" dirty="0">
                <a:solidFill>
                  <a:srgbClr val="000000"/>
                </a:solidFill>
                <a:latin typeface="Courier New"/>
              </a:rPr>
              <a:t> </a:t>
            </a:r>
            <a:r>
              <a:rPr lang="es-ES" sz="1600" b="1" dirty="0">
                <a:solidFill>
                  <a:srgbClr val="7F0055"/>
                </a:solidFill>
                <a:latin typeface="Courier New"/>
              </a:rPr>
              <a:t>INTO</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s-ES" sz="1600" dirty="0">
                <a:solidFill>
                  <a:srgbClr val="000000"/>
                </a:solidFill>
                <a:latin typeface="Courier New"/>
              </a:rPr>
              <a:t>(</a:t>
            </a:r>
          </a:p>
          <a:p>
            <a:r>
              <a:rPr lang="es-ES" sz="1600" dirty="0">
                <a:solidFill>
                  <a:srgbClr val="000000"/>
                </a:solidFill>
                <a:latin typeface="Courier New"/>
              </a:rPr>
              <a:t>  </a:t>
            </a:r>
            <a:r>
              <a:rPr lang="es-ES" sz="1600" dirty="0" smtClean="0">
                <a:solidFill>
                  <a:srgbClr val="000000"/>
                </a:solidFill>
                <a:latin typeface="Courier New"/>
              </a:rPr>
              <a:t>OFFC_ID,</a:t>
            </a:r>
            <a:endParaRPr lang="es-ES" sz="1600" dirty="0">
              <a:solidFill>
                <a:srgbClr val="000000"/>
              </a:solidFill>
              <a:latin typeface="Courier New"/>
            </a:endParaRPr>
          </a:p>
          <a:p>
            <a:r>
              <a:rPr lang="es-ES" sz="1600" dirty="0">
                <a:solidFill>
                  <a:srgbClr val="000000"/>
                </a:solidFill>
                <a:latin typeface="Courier New"/>
              </a:rPr>
              <a:t>  </a:t>
            </a:r>
            <a:r>
              <a:rPr lang="es-ES" sz="1600" dirty="0" smtClean="0">
                <a:solidFill>
                  <a:srgbClr val="000000"/>
                </a:solidFill>
                <a:latin typeface="Courier New"/>
              </a:rPr>
              <a:t>OFFC_COUNTRY,</a:t>
            </a:r>
            <a:endParaRPr lang="es-ES" sz="1600" dirty="0">
              <a:solidFill>
                <a:srgbClr val="000000"/>
              </a:solidFill>
              <a:latin typeface="Courier New"/>
            </a:endParaRPr>
          </a:p>
          <a:p>
            <a:r>
              <a:rPr lang="es-ES" sz="1600" dirty="0">
                <a:solidFill>
                  <a:srgbClr val="000000"/>
                </a:solidFill>
                <a:latin typeface="Courier New"/>
              </a:rPr>
              <a:t>  </a:t>
            </a:r>
            <a:r>
              <a:rPr lang="es-ES" sz="1600" dirty="0" smtClean="0">
                <a:solidFill>
                  <a:srgbClr val="000000"/>
                </a:solidFill>
                <a:latin typeface="Courier New"/>
              </a:rPr>
              <a:t>OFFC_CITY,</a:t>
            </a:r>
            <a:endParaRPr lang="es-ES" sz="1600" dirty="0">
              <a:solidFill>
                <a:srgbClr val="000000"/>
              </a:solidFill>
              <a:latin typeface="Courier New"/>
            </a:endParaRPr>
          </a:p>
          <a:p>
            <a:r>
              <a:rPr lang="es-ES" sz="1600" dirty="0">
                <a:solidFill>
                  <a:srgbClr val="000000"/>
                </a:solidFill>
                <a:latin typeface="Courier New"/>
              </a:rPr>
              <a:t>  </a:t>
            </a:r>
            <a:r>
              <a:rPr lang="es-ES" sz="1600" dirty="0" smtClean="0">
                <a:solidFill>
                  <a:srgbClr val="000000"/>
                </a:solidFill>
                <a:latin typeface="Courier New"/>
              </a:rPr>
              <a:t>OFFC_DESCRIPTION</a:t>
            </a:r>
            <a:endParaRPr lang="es-ES" sz="1600" dirty="0">
              <a:solidFill>
                <a:srgbClr val="000000"/>
              </a:solidFill>
              <a:latin typeface="Courier New"/>
            </a:endParaRPr>
          </a:p>
          <a:p>
            <a:r>
              <a:rPr lang="es-ES" sz="1600" dirty="0">
                <a:solidFill>
                  <a:srgbClr val="000000"/>
                </a:solidFill>
                <a:latin typeface="Courier New"/>
              </a:rPr>
              <a:t>)</a:t>
            </a:r>
          </a:p>
          <a:p>
            <a:r>
              <a:rPr lang="es-ES" sz="1600" b="1" dirty="0">
                <a:solidFill>
                  <a:srgbClr val="7F0055"/>
                </a:solidFill>
                <a:latin typeface="Courier New"/>
              </a:rPr>
              <a:t>VALUES</a:t>
            </a:r>
          </a:p>
          <a:p>
            <a:r>
              <a:rPr lang="es-ES" sz="1600" dirty="0">
                <a:solidFill>
                  <a:srgbClr val="000000"/>
                </a:solidFill>
                <a:latin typeface="Courier New"/>
              </a:rPr>
              <a:t>(</a:t>
            </a:r>
          </a:p>
          <a:p>
            <a:r>
              <a:rPr lang="es-ES" sz="1600" dirty="0">
                <a:solidFill>
                  <a:srgbClr val="000000"/>
                </a:solidFill>
                <a:latin typeface="Courier New"/>
              </a:rPr>
              <a:t>  10,</a:t>
            </a:r>
          </a:p>
          <a:p>
            <a:r>
              <a:rPr lang="es-ES" sz="1600" dirty="0">
                <a:solidFill>
                  <a:srgbClr val="000000"/>
                </a:solidFill>
                <a:latin typeface="Courier New"/>
              </a:rPr>
              <a:t>  </a:t>
            </a:r>
            <a:r>
              <a:rPr lang="es-ES" sz="1600" dirty="0">
                <a:solidFill>
                  <a:srgbClr val="0000FF"/>
                </a:solidFill>
                <a:latin typeface="Courier New"/>
              </a:rPr>
              <a:t>'España'</a:t>
            </a:r>
            <a:r>
              <a:rPr lang="es-ES" sz="1600" dirty="0">
                <a:solidFill>
                  <a:srgbClr val="000000"/>
                </a:solidFill>
                <a:latin typeface="Courier New"/>
              </a:rPr>
              <a:t>,</a:t>
            </a:r>
          </a:p>
          <a:p>
            <a:r>
              <a:rPr lang="es-ES" sz="1600" dirty="0">
                <a:solidFill>
                  <a:srgbClr val="000000"/>
                </a:solidFill>
                <a:latin typeface="Courier New"/>
              </a:rPr>
              <a:t>  </a:t>
            </a:r>
            <a:r>
              <a:rPr lang="es-ES" sz="1600" dirty="0">
                <a:solidFill>
                  <a:srgbClr val="0000FF"/>
                </a:solidFill>
                <a:latin typeface="Courier New"/>
              </a:rPr>
              <a:t>'Madrid'</a:t>
            </a:r>
            <a:r>
              <a:rPr lang="es-ES" sz="1600" dirty="0">
                <a:solidFill>
                  <a:srgbClr val="000000"/>
                </a:solidFill>
                <a:latin typeface="Courier New"/>
              </a:rPr>
              <a:t>,</a:t>
            </a:r>
          </a:p>
          <a:p>
            <a:r>
              <a:rPr lang="es-ES" sz="1600" dirty="0">
                <a:solidFill>
                  <a:srgbClr val="000000"/>
                </a:solidFill>
                <a:latin typeface="Courier New"/>
              </a:rPr>
              <a:t>  </a:t>
            </a:r>
            <a:r>
              <a:rPr lang="es-ES" sz="1600" dirty="0">
                <a:solidFill>
                  <a:srgbClr val="0000FF"/>
                </a:solidFill>
                <a:latin typeface="Courier New"/>
              </a:rPr>
              <a:t>'Oficina central'</a:t>
            </a:r>
          </a:p>
          <a:p>
            <a:r>
              <a:rPr lang="es-ES" sz="1600" dirty="0">
                <a:solidFill>
                  <a:srgbClr val="000000"/>
                </a:solidFill>
                <a:latin typeface="Courier New"/>
              </a:rPr>
              <a:t>);</a:t>
            </a:r>
          </a:p>
        </p:txBody>
      </p:sp>
      <p:sp>
        <p:nvSpPr>
          <p:cNvPr id="7" name="6 Flecha derecha"/>
          <p:cNvSpPr/>
          <p:nvPr/>
        </p:nvSpPr>
        <p:spPr>
          <a:xfrm>
            <a:off x="2807804" y="4776864"/>
            <a:ext cx="1044116"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Esquina doblada"/>
          <p:cNvSpPr/>
          <p:nvPr/>
        </p:nvSpPr>
        <p:spPr>
          <a:xfrm>
            <a:off x="3851920" y="2886270"/>
            <a:ext cx="612068"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Tabla</a:t>
            </a:r>
            <a:endParaRPr lang="es-ES" sz="1600" dirty="0">
              <a:solidFill>
                <a:srgbClr val="321935"/>
              </a:solidFill>
              <a:latin typeface="Arial Narrow" pitchFamily="34" charset="0"/>
            </a:endParaRPr>
          </a:p>
        </p:txBody>
      </p:sp>
      <p:cxnSp>
        <p:nvCxnSpPr>
          <p:cNvPr id="19" name="18 Conector recto de flecha"/>
          <p:cNvCxnSpPr>
            <a:stCxn id="18" idx="1"/>
          </p:cNvCxnSpPr>
          <p:nvPr/>
        </p:nvCxnSpPr>
        <p:spPr>
          <a:xfrm flipH="1">
            <a:off x="3491880" y="3071822"/>
            <a:ext cx="360040" cy="159311"/>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21 Esquina doblada"/>
          <p:cNvSpPr/>
          <p:nvPr/>
        </p:nvSpPr>
        <p:spPr>
          <a:xfrm>
            <a:off x="3365866" y="3777976"/>
            <a:ext cx="972108"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Campos</a:t>
            </a:r>
            <a:endParaRPr lang="es-ES" sz="1600" dirty="0">
              <a:solidFill>
                <a:srgbClr val="321935"/>
              </a:solidFill>
              <a:latin typeface="Arial Narrow" pitchFamily="34" charset="0"/>
            </a:endParaRPr>
          </a:p>
        </p:txBody>
      </p:sp>
      <p:cxnSp>
        <p:nvCxnSpPr>
          <p:cNvPr id="23" name="22 Conector recto de flecha"/>
          <p:cNvCxnSpPr>
            <a:stCxn id="22" idx="1"/>
          </p:cNvCxnSpPr>
          <p:nvPr/>
        </p:nvCxnSpPr>
        <p:spPr>
          <a:xfrm flipH="1">
            <a:off x="2897814" y="3963528"/>
            <a:ext cx="468052" cy="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26 Esquina doblada"/>
          <p:cNvSpPr/>
          <p:nvPr/>
        </p:nvSpPr>
        <p:spPr>
          <a:xfrm>
            <a:off x="2591780" y="5367514"/>
            <a:ext cx="1872208" cy="58344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Datos. Los textos van entre comillas simples.</a:t>
            </a:r>
            <a:endParaRPr lang="es-ES" sz="1600" dirty="0">
              <a:solidFill>
                <a:srgbClr val="321935"/>
              </a:solidFill>
              <a:latin typeface="Arial Narrow" pitchFamily="34" charset="0"/>
            </a:endParaRPr>
          </a:p>
        </p:txBody>
      </p:sp>
      <p:cxnSp>
        <p:nvCxnSpPr>
          <p:cNvPr id="29" name="28 Conector recto de flecha"/>
          <p:cNvCxnSpPr>
            <a:stCxn id="27" idx="1"/>
          </p:cNvCxnSpPr>
          <p:nvPr/>
        </p:nvCxnSpPr>
        <p:spPr>
          <a:xfrm flipH="1">
            <a:off x="2015716" y="5659238"/>
            <a:ext cx="576064" cy="208793"/>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11 Esquina doblada"/>
          <p:cNvSpPr/>
          <p:nvPr/>
        </p:nvSpPr>
        <p:spPr>
          <a:xfrm>
            <a:off x="5367463" y="5211478"/>
            <a:ext cx="1487758"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Nuevo registro</a:t>
            </a:r>
            <a:endParaRPr lang="es-ES" sz="1600" dirty="0">
              <a:solidFill>
                <a:srgbClr val="321935"/>
              </a:solidFill>
              <a:latin typeface="Arial Narrow" pitchFamily="34" charset="0"/>
            </a:endParaRPr>
          </a:p>
        </p:txBody>
      </p:sp>
      <p:cxnSp>
        <p:nvCxnSpPr>
          <p:cNvPr id="13" name="12 Conector recto de flecha"/>
          <p:cNvCxnSpPr>
            <a:stCxn id="12" idx="0"/>
          </p:cNvCxnSpPr>
          <p:nvPr/>
        </p:nvCxnSpPr>
        <p:spPr>
          <a:xfrm flipV="1">
            <a:off x="6111342" y="4797538"/>
            <a:ext cx="377788" cy="41394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006" y="4529377"/>
            <a:ext cx="4596322" cy="401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166" y="4708617"/>
            <a:ext cx="4596322" cy="222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05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0"/>
                            </p:stCondLst>
                            <p:childTnLst>
                              <p:par>
                                <p:cTn id="26" presetID="42" presetClass="entr" presetSubtype="0" fill="hold" nodeType="afterEffect">
                                  <p:stCondLst>
                                    <p:cond delay="0"/>
                                  </p:stCondLst>
                                  <p:childTnLst>
                                    <p:set>
                                      <p:cBhvr>
                                        <p:cTn id="27" dur="1" fill="hold">
                                          <p:stCondLst>
                                            <p:cond delay="0"/>
                                          </p:stCondLst>
                                        </p:cTn>
                                        <p:tgtEl>
                                          <p:spTgt spid="2051"/>
                                        </p:tgtEl>
                                        <p:attrNameLst>
                                          <p:attrName>style.visibility</p:attrName>
                                        </p:attrNameLst>
                                      </p:cBhvr>
                                      <p:to>
                                        <p:strVal val="visible"/>
                                      </p:to>
                                    </p:set>
                                    <p:animEffect transition="in" filter="fade">
                                      <p:cBhvr>
                                        <p:cTn id="28" dur="1000"/>
                                        <p:tgtEl>
                                          <p:spTgt spid="2051"/>
                                        </p:tgtEl>
                                      </p:cBhvr>
                                    </p:animEffect>
                                    <p:anim calcmode="lin" valueType="num">
                                      <p:cBhvr>
                                        <p:cTn id="29" dur="1000" fill="hold"/>
                                        <p:tgtEl>
                                          <p:spTgt spid="2051"/>
                                        </p:tgtEl>
                                        <p:attrNameLst>
                                          <p:attrName>ppt_x</p:attrName>
                                        </p:attrNameLst>
                                      </p:cBhvr>
                                      <p:tavLst>
                                        <p:tav tm="0">
                                          <p:val>
                                            <p:strVal val="#ppt_x"/>
                                          </p:val>
                                        </p:tav>
                                        <p:tav tm="100000">
                                          <p:val>
                                            <p:strVal val="#ppt_x"/>
                                          </p:val>
                                        </p:tav>
                                      </p:tavLst>
                                    </p:anim>
                                    <p:anim calcmode="lin" valueType="num">
                                      <p:cBhvr>
                                        <p:cTn id="30" dur="1000" fill="hold"/>
                                        <p:tgtEl>
                                          <p:spTgt spid="2051"/>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2" grpId="0" animBg="1"/>
      <p:bldP spid="27"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Algunos DBMS, como </a:t>
            </a:r>
            <a:r>
              <a:rPr lang="es-ES" sz="1800" dirty="0" err="1" smtClean="0"/>
              <a:t>MySQL</a:t>
            </a:r>
            <a:r>
              <a:rPr lang="es-ES" sz="1800" dirty="0" smtClean="0"/>
              <a:t>, soportan inserción de múltiples registros en una sola sentencia. Ejemplo para la tabla `T_OFFICES`:</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inserción múltiple</a:t>
            </a:r>
            <a:endParaRPr lang="es-ES" sz="2000" dirty="0"/>
          </a:p>
        </p:txBody>
      </p:sp>
      <p:sp>
        <p:nvSpPr>
          <p:cNvPr id="6" name="5 Rectángulo"/>
          <p:cNvSpPr/>
          <p:nvPr/>
        </p:nvSpPr>
        <p:spPr>
          <a:xfrm>
            <a:off x="539552" y="2852936"/>
            <a:ext cx="7704856" cy="2800767"/>
          </a:xfrm>
          <a:prstGeom prst="rect">
            <a:avLst/>
          </a:prstGeom>
        </p:spPr>
        <p:txBody>
          <a:bodyPr wrap="square">
            <a:spAutoFit/>
          </a:bodyPr>
          <a:lstStyle/>
          <a:p>
            <a:r>
              <a:rPr lang="es-ES" sz="1600" b="1" dirty="0">
                <a:solidFill>
                  <a:srgbClr val="7F0055"/>
                </a:solidFill>
                <a:latin typeface="Courier New"/>
              </a:rPr>
              <a:t>INSERT</a:t>
            </a:r>
            <a:r>
              <a:rPr lang="es-ES" sz="1600" b="1" dirty="0">
                <a:solidFill>
                  <a:srgbClr val="000000"/>
                </a:solidFill>
                <a:latin typeface="Courier New"/>
              </a:rPr>
              <a:t> </a:t>
            </a:r>
            <a:r>
              <a:rPr lang="es-ES" sz="1600" b="1" dirty="0">
                <a:solidFill>
                  <a:srgbClr val="7F0055"/>
                </a:solidFill>
                <a:latin typeface="Courier New"/>
              </a:rPr>
              <a:t>INTO</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s-ES" sz="1600" dirty="0">
                <a:solidFill>
                  <a:srgbClr val="000000"/>
                </a:solidFill>
                <a:latin typeface="Courier New"/>
              </a:rPr>
              <a:t>(</a:t>
            </a:r>
          </a:p>
          <a:p>
            <a:r>
              <a:rPr lang="es-ES" sz="1600" dirty="0">
                <a:solidFill>
                  <a:srgbClr val="000000"/>
                </a:solidFill>
                <a:latin typeface="Courier New"/>
              </a:rPr>
              <a:t>  </a:t>
            </a:r>
            <a:r>
              <a:rPr lang="es-ES" sz="1600" dirty="0" smtClean="0">
                <a:solidFill>
                  <a:srgbClr val="000000"/>
                </a:solidFill>
                <a:latin typeface="Courier New"/>
              </a:rPr>
              <a:t>OFFC_ID, OFFC_COUNTRY, OFFC_CITY, OFFC_DESCRIPTION</a:t>
            </a:r>
            <a:endParaRPr lang="es-ES" sz="1600" dirty="0">
              <a:solidFill>
                <a:srgbClr val="000000"/>
              </a:solidFill>
              <a:latin typeface="Courier New"/>
            </a:endParaRPr>
          </a:p>
          <a:p>
            <a:r>
              <a:rPr lang="es-ES" sz="1600" dirty="0">
                <a:solidFill>
                  <a:srgbClr val="000000"/>
                </a:solidFill>
                <a:latin typeface="Courier New"/>
              </a:rPr>
              <a:t>)</a:t>
            </a:r>
          </a:p>
          <a:p>
            <a:r>
              <a:rPr lang="es-ES" sz="1600" b="1" dirty="0">
                <a:solidFill>
                  <a:srgbClr val="7F0055"/>
                </a:solidFill>
                <a:latin typeface="Courier New"/>
              </a:rPr>
              <a:t>VALUES</a:t>
            </a:r>
          </a:p>
          <a:p>
            <a:r>
              <a:rPr lang="es-ES" sz="1600" dirty="0">
                <a:solidFill>
                  <a:srgbClr val="000000"/>
                </a:solidFill>
                <a:latin typeface="Courier New"/>
              </a:rPr>
              <a:t>(</a:t>
            </a:r>
          </a:p>
          <a:p>
            <a:r>
              <a:rPr lang="es-ES" sz="1600" dirty="0">
                <a:solidFill>
                  <a:srgbClr val="000000"/>
                </a:solidFill>
                <a:latin typeface="Courier New"/>
              </a:rPr>
              <a:t>  20, </a:t>
            </a:r>
            <a:r>
              <a:rPr lang="es-ES" sz="1600" dirty="0">
                <a:solidFill>
                  <a:srgbClr val="0000FF"/>
                </a:solidFill>
                <a:latin typeface="Courier New"/>
              </a:rPr>
              <a:t>'Chile'</a:t>
            </a:r>
            <a:r>
              <a:rPr lang="es-ES" sz="1600" dirty="0">
                <a:solidFill>
                  <a:srgbClr val="000000"/>
                </a:solidFill>
                <a:latin typeface="Courier New"/>
              </a:rPr>
              <a:t>, </a:t>
            </a:r>
            <a:r>
              <a:rPr lang="es-ES" sz="1600" dirty="0">
                <a:solidFill>
                  <a:srgbClr val="0000FF"/>
                </a:solidFill>
                <a:latin typeface="Courier New"/>
              </a:rPr>
              <a:t>'Santiago'</a:t>
            </a:r>
            <a:r>
              <a:rPr lang="es-ES" sz="1600" dirty="0">
                <a:solidFill>
                  <a:srgbClr val="000000"/>
                </a:solidFill>
                <a:latin typeface="Courier New"/>
              </a:rPr>
              <a:t>, </a:t>
            </a:r>
            <a:r>
              <a:rPr lang="es-ES" sz="1600" dirty="0">
                <a:solidFill>
                  <a:srgbClr val="0000FF"/>
                </a:solidFill>
                <a:latin typeface="Courier New"/>
              </a:rPr>
              <a:t>'Principal de Chile'</a:t>
            </a:r>
          </a:p>
          <a:p>
            <a:r>
              <a:rPr lang="es-ES" sz="1600" dirty="0">
                <a:solidFill>
                  <a:srgbClr val="000000"/>
                </a:solidFill>
                <a:latin typeface="Courier New"/>
              </a:rPr>
              <a:t>),</a:t>
            </a:r>
          </a:p>
          <a:p>
            <a:r>
              <a:rPr lang="es-ES" sz="1600" dirty="0">
                <a:solidFill>
                  <a:srgbClr val="000000"/>
                </a:solidFill>
                <a:latin typeface="Courier New"/>
              </a:rPr>
              <a:t>(</a:t>
            </a:r>
          </a:p>
          <a:p>
            <a:r>
              <a:rPr lang="es-ES" sz="1600" dirty="0">
                <a:solidFill>
                  <a:srgbClr val="000000"/>
                </a:solidFill>
                <a:latin typeface="Courier New"/>
              </a:rPr>
              <a:t>  30, </a:t>
            </a:r>
            <a:r>
              <a:rPr lang="es-ES" sz="1600" dirty="0">
                <a:solidFill>
                  <a:srgbClr val="0000FF"/>
                </a:solidFill>
                <a:latin typeface="Courier New"/>
              </a:rPr>
              <a:t>'Argentina'</a:t>
            </a:r>
            <a:r>
              <a:rPr lang="es-ES" sz="1600" dirty="0">
                <a:solidFill>
                  <a:srgbClr val="000000"/>
                </a:solidFill>
                <a:latin typeface="Courier New"/>
              </a:rPr>
              <a:t>, </a:t>
            </a:r>
            <a:r>
              <a:rPr lang="es-ES" sz="1600" dirty="0">
                <a:solidFill>
                  <a:srgbClr val="0000FF"/>
                </a:solidFill>
                <a:latin typeface="Courier New"/>
              </a:rPr>
              <a:t>'Buenos Aires'</a:t>
            </a:r>
            <a:r>
              <a:rPr lang="es-ES" sz="1600" dirty="0">
                <a:solidFill>
                  <a:srgbClr val="000000"/>
                </a:solidFill>
                <a:latin typeface="Courier New"/>
              </a:rPr>
              <a:t>, </a:t>
            </a:r>
            <a:r>
              <a:rPr lang="es-ES" sz="1600" b="1" dirty="0">
                <a:solidFill>
                  <a:srgbClr val="4000C8"/>
                </a:solidFill>
                <a:latin typeface="Courier New"/>
              </a:rPr>
              <a:t>NULL</a:t>
            </a:r>
          </a:p>
          <a:p>
            <a:r>
              <a:rPr lang="es-ES" sz="1600" dirty="0">
                <a:solidFill>
                  <a:srgbClr val="000000"/>
                </a:solidFill>
                <a:latin typeface="Courier New"/>
              </a:rPr>
              <a:t>);</a:t>
            </a:r>
          </a:p>
        </p:txBody>
      </p:sp>
      <p:sp>
        <p:nvSpPr>
          <p:cNvPr id="27" name="26 Esquina doblada"/>
          <p:cNvSpPr/>
          <p:nvPr/>
        </p:nvSpPr>
        <p:spPr>
          <a:xfrm>
            <a:off x="5508104" y="4635172"/>
            <a:ext cx="3168352" cy="39612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Grupos de valores separados por coma</a:t>
            </a:r>
            <a:endParaRPr lang="es-ES" sz="1600" dirty="0">
              <a:solidFill>
                <a:srgbClr val="321935"/>
              </a:solidFill>
              <a:latin typeface="Arial Narrow" pitchFamily="34" charset="0"/>
            </a:endParaRPr>
          </a:p>
        </p:txBody>
      </p:sp>
      <p:cxnSp>
        <p:nvCxnSpPr>
          <p:cNvPr id="29" name="28 Conector recto de flecha"/>
          <p:cNvCxnSpPr>
            <a:stCxn id="27" idx="1"/>
          </p:cNvCxnSpPr>
          <p:nvPr/>
        </p:nvCxnSpPr>
        <p:spPr>
          <a:xfrm flipH="1" flipV="1">
            <a:off x="883920" y="4754880"/>
            <a:ext cx="4624184" cy="7835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23 Flecha derecha"/>
          <p:cNvSpPr/>
          <p:nvPr/>
        </p:nvSpPr>
        <p:spPr>
          <a:xfrm>
            <a:off x="895752" y="5991927"/>
            <a:ext cx="1440160"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5562602"/>
            <a:ext cx="6301557" cy="1105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25 Esquina doblada"/>
          <p:cNvSpPr/>
          <p:nvPr/>
        </p:nvSpPr>
        <p:spPr>
          <a:xfrm>
            <a:off x="7164288" y="5084184"/>
            <a:ext cx="1080120" cy="39612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Valor NULL</a:t>
            </a:r>
            <a:endParaRPr lang="es-ES" sz="1600" dirty="0">
              <a:solidFill>
                <a:srgbClr val="321935"/>
              </a:solidFill>
              <a:latin typeface="Arial Narrow" pitchFamily="34" charset="0"/>
            </a:endParaRPr>
          </a:p>
        </p:txBody>
      </p:sp>
      <p:cxnSp>
        <p:nvCxnSpPr>
          <p:cNvPr id="30" name="29 Conector recto de flecha"/>
          <p:cNvCxnSpPr>
            <a:stCxn id="26" idx="1"/>
          </p:cNvCxnSpPr>
          <p:nvPr/>
        </p:nvCxnSpPr>
        <p:spPr>
          <a:xfrm flipH="1" flipV="1">
            <a:off x="5508104" y="5203892"/>
            <a:ext cx="1656184" cy="7835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101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Si un campo permite valores NULL, puede omitirse en la sentencia de inserción:</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inserción de campos </a:t>
            </a:r>
            <a:r>
              <a:rPr lang="es-ES" sz="2000" dirty="0" err="1" smtClean="0"/>
              <a:t>null</a:t>
            </a:r>
            <a:endParaRPr lang="es-ES" sz="2000" dirty="0"/>
          </a:p>
        </p:txBody>
      </p:sp>
      <p:sp>
        <p:nvSpPr>
          <p:cNvPr id="6" name="5 Rectángulo"/>
          <p:cNvSpPr/>
          <p:nvPr/>
        </p:nvSpPr>
        <p:spPr>
          <a:xfrm>
            <a:off x="539552" y="2564904"/>
            <a:ext cx="7704856" cy="2800767"/>
          </a:xfrm>
          <a:prstGeom prst="rect">
            <a:avLst/>
          </a:prstGeom>
        </p:spPr>
        <p:txBody>
          <a:bodyPr wrap="square">
            <a:spAutoFit/>
          </a:bodyPr>
          <a:lstStyle/>
          <a:p>
            <a:r>
              <a:rPr lang="es-ES" sz="1600" b="1" dirty="0">
                <a:solidFill>
                  <a:srgbClr val="7F0055"/>
                </a:solidFill>
                <a:latin typeface="Courier New"/>
              </a:rPr>
              <a:t>INSERT</a:t>
            </a:r>
            <a:r>
              <a:rPr lang="es-ES" sz="1600" b="1" dirty="0">
                <a:solidFill>
                  <a:srgbClr val="000000"/>
                </a:solidFill>
                <a:latin typeface="Courier New"/>
              </a:rPr>
              <a:t> </a:t>
            </a:r>
            <a:r>
              <a:rPr lang="es-ES" sz="1600" b="1" dirty="0">
                <a:solidFill>
                  <a:srgbClr val="7F0055"/>
                </a:solidFill>
                <a:latin typeface="Courier New"/>
              </a:rPr>
              <a:t>INTO</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s-ES" sz="1600" dirty="0">
                <a:solidFill>
                  <a:srgbClr val="000000"/>
                </a:solidFill>
                <a:latin typeface="Courier New"/>
              </a:rPr>
              <a:t>(</a:t>
            </a:r>
          </a:p>
          <a:p>
            <a:r>
              <a:rPr lang="es-ES" sz="1600" dirty="0">
                <a:solidFill>
                  <a:srgbClr val="000000"/>
                </a:solidFill>
                <a:latin typeface="Courier New"/>
              </a:rPr>
              <a:t>  OFFC_ID, OFFC_COUNTRY, OFFC_CITY</a:t>
            </a:r>
          </a:p>
          <a:p>
            <a:r>
              <a:rPr lang="es-ES" sz="1600" dirty="0">
                <a:solidFill>
                  <a:srgbClr val="000000"/>
                </a:solidFill>
                <a:latin typeface="Courier New"/>
              </a:rPr>
              <a:t>)</a:t>
            </a:r>
          </a:p>
          <a:p>
            <a:r>
              <a:rPr lang="es-ES" sz="1600" b="1" dirty="0">
                <a:solidFill>
                  <a:srgbClr val="7F0055"/>
                </a:solidFill>
                <a:latin typeface="Courier New"/>
              </a:rPr>
              <a:t>VALUES</a:t>
            </a:r>
          </a:p>
          <a:p>
            <a:r>
              <a:rPr lang="es-ES" sz="1600" dirty="0">
                <a:solidFill>
                  <a:srgbClr val="000000"/>
                </a:solidFill>
                <a:latin typeface="Courier New"/>
              </a:rPr>
              <a:t>(</a:t>
            </a:r>
          </a:p>
          <a:p>
            <a:r>
              <a:rPr lang="es-ES" sz="1600" dirty="0">
                <a:solidFill>
                  <a:srgbClr val="000000"/>
                </a:solidFill>
                <a:latin typeface="Courier New"/>
              </a:rPr>
              <a:t>  11, </a:t>
            </a:r>
            <a:r>
              <a:rPr lang="es-ES" sz="1600" dirty="0">
                <a:solidFill>
                  <a:srgbClr val="0000FF"/>
                </a:solidFill>
                <a:latin typeface="Courier New"/>
              </a:rPr>
              <a:t>'España'</a:t>
            </a:r>
            <a:r>
              <a:rPr lang="es-ES" sz="1600" dirty="0">
                <a:solidFill>
                  <a:srgbClr val="000000"/>
                </a:solidFill>
                <a:latin typeface="Courier New"/>
              </a:rPr>
              <a:t>, </a:t>
            </a:r>
            <a:r>
              <a:rPr lang="es-ES" sz="1600" dirty="0">
                <a:solidFill>
                  <a:srgbClr val="0000FF"/>
                </a:solidFill>
                <a:latin typeface="Courier New"/>
              </a:rPr>
              <a:t>'Barcelona'</a:t>
            </a:r>
          </a:p>
          <a:p>
            <a:r>
              <a:rPr lang="es-ES" sz="1600" dirty="0">
                <a:solidFill>
                  <a:srgbClr val="000000"/>
                </a:solidFill>
                <a:latin typeface="Courier New"/>
              </a:rPr>
              <a:t>),</a:t>
            </a:r>
          </a:p>
          <a:p>
            <a:r>
              <a:rPr lang="es-ES" sz="1600" dirty="0">
                <a:solidFill>
                  <a:srgbClr val="000000"/>
                </a:solidFill>
                <a:latin typeface="Courier New"/>
              </a:rPr>
              <a:t>(</a:t>
            </a:r>
          </a:p>
          <a:p>
            <a:r>
              <a:rPr lang="es-ES" sz="1600" dirty="0">
                <a:solidFill>
                  <a:srgbClr val="000000"/>
                </a:solidFill>
                <a:latin typeface="Courier New"/>
              </a:rPr>
              <a:t>  12, </a:t>
            </a:r>
            <a:r>
              <a:rPr lang="es-ES" sz="1600" dirty="0">
                <a:solidFill>
                  <a:srgbClr val="0000FF"/>
                </a:solidFill>
                <a:latin typeface="Courier New"/>
              </a:rPr>
              <a:t>'España'</a:t>
            </a:r>
            <a:r>
              <a:rPr lang="es-ES" sz="1600" dirty="0">
                <a:solidFill>
                  <a:srgbClr val="000000"/>
                </a:solidFill>
                <a:latin typeface="Courier New"/>
              </a:rPr>
              <a:t>, </a:t>
            </a:r>
            <a:r>
              <a:rPr lang="es-ES" sz="1600" dirty="0">
                <a:solidFill>
                  <a:srgbClr val="0000FF"/>
                </a:solidFill>
                <a:latin typeface="Courier New"/>
              </a:rPr>
              <a:t>'Valladolid'</a:t>
            </a:r>
          </a:p>
          <a:p>
            <a:r>
              <a:rPr lang="es-ES" sz="1600" dirty="0">
                <a:solidFill>
                  <a:srgbClr val="000000"/>
                </a:solidFill>
                <a:latin typeface="Courier New"/>
              </a:rPr>
              <a:t>);</a:t>
            </a:r>
          </a:p>
        </p:txBody>
      </p:sp>
      <p:sp>
        <p:nvSpPr>
          <p:cNvPr id="24" name="23 Flecha derecha"/>
          <p:cNvSpPr/>
          <p:nvPr/>
        </p:nvSpPr>
        <p:spPr>
          <a:xfrm>
            <a:off x="895752" y="5991927"/>
            <a:ext cx="1440160"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5169716"/>
            <a:ext cx="5954217" cy="157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840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selección</a:t>
            </a:r>
            <a:endParaRPr lang="es-ES" b="1" dirty="0">
              <a:solidFill>
                <a:srgbClr val="960F68"/>
              </a:solidFill>
            </a:endParaRPr>
          </a:p>
          <a:p>
            <a:pPr lvl="1"/>
            <a:r>
              <a:rPr lang="es-ES" dirty="0" smtClean="0">
                <a:solidFill>
                  <a:schemeClr val="bg2"/>
                </a:solidFill>
              </a:rPr>
              <a:t>actualización</a:t>
            </a:r>
          </a:p>
          <a:p>
            <a:pPr lvl="1"/>
            <a:r>
              <a:rPr lang="es-ES" dirty="0" smtClean="0">
                <a:solidFill>
                  <a:schemeClr val="bg2"/>
                </a:solidFill>
              </a:rPr>
              <a:t>eliminación</a:t>
            </a:r>
          </a:p>
          <a:p>
            <a:pPr lvl="0">
              <a:buClr>
                <a:srgbClr val="737373"/>
              </a:buClr>
              <a:buFont typeface="+mj-lt"/>
              <a:buAutoNum type="arabicPeriod" startAt="5"/>
            </a:pPr>
            <a:r>
              <a:rPr lang="es-ES" dirty="0">
                <a:solidFill>
                  <a:schemeClr val="bg2"/>
                </a:solidFill>
              </a:rPr>
              <a:t>bases de datos relacionales</a:t>
            </a:r>
          </a:p>
          <a:p>
            <a:pPr lvl="0">
              <a:buClr>
                <a:srgbClr val="737373"/>
              </a:buClr>
              <a:buFont typeface="+mj-lt"/>
              <a:buAutoNum type="arabicPeriod" startAt="5"/>
            </a:pPr>
            <a:r>
              <a:rPr lang="es-ES" dirty="0">
                <a:solidFill>
                  <a:schemeClr val="bg2"/>
                </a:solidFill>
              </a:rPr>
              <a:t>manejo de datos relacionales</a:t>
            </a:r>
          </a:p>
          <a:p>
            <a:pPr lvl="0">
              <a:buClr>
                <a:srgbClr val="737373"/>
              </a:buClr>
              <a:buFont typeface="+mj-lt"/>
              <a:buAutoNum type="arabicPeriod" startAt="5"/>
            </a:pPr>
            <a:r>
              <a:rPr lang="es-ES" dirty="0">
                <a:solidFill>
                  <a:schemeClr val="bg2"/>
                </a:solidFill>
              </a:rPr>
              <a:t>otras operaciones sobre datos</a:t>
            </a:r>
          </a:p>
          <a:p>
            <a:pPr lvl="0">
              <a:buClr>
                <a:srgbClr val="737373"/>
              </a:buClr>
              <a:buFont typeface="+mj-lt"/>
              <a:buAutoNum type="arabicPeriod" startAt="5"/>
            </a:pPr>
            <a:r>
              <a:rPr lang="es-ES" dirty="0">
                <a:solidFill>
                  <a:schemeClr val="bg2"/>
                </a:solidFill>
              </a:rPr>
              <a:t>convenciones de nomenclatura</a:t>
            </a:r>
          </a:p>
          <a:p>
            <a:pPr lvl="0">
              <a:buClr>
                <a:srgbClr val="737373"/>
              </a:buClr>
              <a:buFont typeface="+mj-lt"/>
              <a:buAutoNum type="arabicPeriod" startAt="5"/>
            </a:pPr>
            <a:r>
              <a:rPr lang="pt-BR" dirty="0" err="1" smtClean="0">
                <a:solidFill>
                  <a:schemeClr val="bg2"/>
                </a:solidFill>
              </a:rPr>
              <a:t>resumen</a:t>
            </a:r>
            <a:r>
              <a:rPr lang="pt-BR" dirty="0" smtClean="0">
                <a:solidFill>
                  <a:schemeClr val="bg2"/>
                </a:solidFill>
              </a:rPr>
              <a:t> y </a:t>
            </a:r>
            <a:r>
              <a:rPr lang="pt-BR" dirty="0" err="1" smtClean="0">
                <a:solidFill>
                  <a:schemeClr val="bg2"/>
                </a:solidFill>
              </a:rPr>
              <a:t>conclusiones</a:t>
            </a:r>
            <a:endParaRPr lang="pt-BR" dirty="0" smtClean="0">
              <a:solidFill>
                <a:schemeClr val="bg2"/>
              </a:solidFill>
            </a:endParaRPr>
          </a:p>
          <a:p>
            <a:pPr lvl="0">
              <a:buClr>
                <a:srgbClr val="737373"/>
              </a:buClr>
              <a:buFont typeface="+mj-lt"/>
              <a:buAutoNum type="arabicPeriod" startAt="5"/>
            </a:pPr>
            <a:r>
              <a:rPr lang="pt-BR" dirty="0" smtClean="0">
                <a:solidFill>
                  <a:schemeClr val="bg2"/>
                </a:solidFill>
              </a:rPr>
              <a:t>anexos</a:t>
            </a:r>
            <a:endParaRPr lang="pt-BR" dirty="0">
              <a:solidFill>
                <a:schemeClr val="bg2"/>
              </a:solidFill>
            </a:endParaRP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4</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830997"/>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operaciones básicas sobre datos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416535485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seleccionar filas de una tabla existente, se utiliza la sentencia</a:t>
            </a:r>
            <a:r>
              <a:rPr lang="es-ES" sz="1800" dirty="0"/>
              <a:t> </a:t>
            </a:r>
            <a:r>
              <a:rPr lang="es-ES" sz="1800" b="1" dirty="0" smtClean="0">
                <a:solidFill>
                  <a:srgbClr val="960F68"/>
                </a:solidFill>
              </a:rPr>
              <a:t>SELECT</a:t>
            </a:r>
            <a:r>
              <a:rPr lang="es-ES" sz="1800" dirty="0" smtClean="0"/>
              <a:t>, con distintas opciones. Por ejemplo:</a:t>
            </a:r>
          </a:p>
          <a:p>
            <a:pPr marL="285750" indent="-285750">
              <a:buFont typeface="Arial" pitchFamily="34" charset="0"/>
              <a:buChar char="•"/>
            </a:pPr>
            <a:r>
              <a:rPr lang="es-ES" sz="1800" dirty="0" smtClean="0"/>
              <a:t>Para seleccionar todos los campos y registros:</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selección básica</a:t>
            </a:r>
            <a:endParaRPr lang="es-ES" sz="2000" dirty="0"/>
          </a:p>
        </p:txBody>
      </p:sp>
      <p:sp>
        <p:nvSpPr>
          <p:cNvPr id="5" name="4 Rectángulo"/>
          <p:cNvSpPr/>
          <p:nvPr/>
        </p:nvSpPr>
        <p:spPr>
          <a:xfrm>
            <a:off x="683568" y="3412054"/>
            <a:ext cx="4572000" cy="338554"/>
          </a:xfrm>
          <a:prstGeom prst="rect">
            <a:avLst/>
          </a:prstGeom>
        </p:spPr>
        <p:txBody>
          <a:bodyPr>
            <a:spAutoFit/>
          </a:bodyPr>
          <a:lstStyle/>
          <a:p>
            <a:r>
              <a:rPr lang="es-ES" sz="1600" b="1" dirty="0">
                <a:solidFill>
                  <a:srgbClr val="7F0055"/>
                </a:solidFill>
                <a:latin typeface="Courier New"/>
              </a:rPr>
              <a:t>SELECT</a:t>
            </a:r>
            <a:r>
              <a:rPr lang="es-ES" sz="1600" b="1" dirty="0">
                <a:solidFill>
                  <a:srgbClr val="000000"/>
                </a:solidFill>
                <a:latin typeface="Courier New"/>
              </a:rPr>
              <a:t> * </a:t>
            </a:r>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p:txBody>
      </p:sp>
      <p:sp>
        <p:nvSpPr>
          <p:cNvPr id="8" name="7 Esquina doblada"/>
          <p:cNvSpPr/>
          <p:nvPr/>
        </p:nvSpPr>
        <p:spPr>
          <a:xfrm>
            <a:off x="642040" y="4354040"/>
            <a:ext cx="155867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Todos los campos</a:t>
            </a:r>
            <a:endParaRPr lang="es-ES" sz="1600" dirty="0">
              <a:solidFill>
                <a:srgbClr val="321935"/>
              </a:solidFill>
              <a:latin typeface="Arial Narrow" pitchFamily="34" charset="0"/>
            </a:endParaRPr>
          </a:p>
        </p:txBody>
      </p:sp>
      <p:cxnSp>
        <p:nvCxnSpPr>
          <p:cNvPr id="9" name="8 Conector recto de flecha"/>
          <p:cNvCxnSpPr>
            <a:stCxn id="8" idx="0"/>
          </p:cNvCxnSpPr>
          <p:nvPr/>
        </p:nvCxnSpPr>
        <p:spPr>
          <a:xfrm flipV="1">
            <a:off x="1421376" y="3657672"/>
            <a:ext cx="221567" cy="69636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11 Esquina doblada"/>
          <p:cNvSpPr/>
          <p:nvPr/>
        </p:nvSpPr>
        <p:spPr>
          <a:xfrm>
            <a:off x="2555776" y="4406632"/>
            <a:ext cx="64807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Tabla</a:t>
            </a:r>
            <a:endParaRPr lang="es-ES" sz="1600" dirty="0">
              <a:solidFill>
                <a:srgbClr val="321935"/>
              </a:solidFill>
              <a:latin typeface="Arial Narrow" pitchFamily="34" charset="0"/>
            </a:endParaRPr>
          </a:p>
        </p:txBody>
      </p:sp>
      <p:cxnSp>
        <p:nvCxnSpPr>
          <p:cNvPr id="13" name="12 Conector recto de flecha"/>
          <p:cNvCxnSpPr>
            <a:stCxn id="12" idx="0"/>
          </p:cNvCxnSpPr>
          <p:nvPr/>
        </p:nvCxnSpPr>
        <p:spPr>
          <a:xfrm flipV="1">
            <a:off x="2879812" y="3710264"/>
            <a:ext cx="221567" cy="69636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16 Flecha derecha"/>
          <p:cNvSpPr/>
          <p:nvPr/>
        </p:nvSpPr>
        <p:spPr>
          <a:xfrm>
            <a:off x="683568" y="5733256"/>
            <a:ext cx="1440160"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5022500"/>
            <a:ext cx="5954217" cy="157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5590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Para seleccionar algunas columnas, y todos los registros:</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selección básica</a:t>
            </a:r>
            <a:endParaRPr lang="es-ES" sz="2000" dirty="0"/>
          </a:p>
        </p:txBody>
      </p:sp>
      <p:sp>
        <p:nvSpPr>
          <p:cNvPr id="12" name="11 Esquina doblada"/>
          <p:cNvSpPr/>
          <p:nvPr/>
        </p:nvSpPr>
        <p:spPr>
          <a:xfrm>
            <a:off x="1259632" y="4005064"/>
            <a:ext cx="64807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Tabla</a:t>
            </a:r>
            <a:endParaRPr lang="es-ES" sz="1600" dirty="0">
              <a:solidFill>
                <a:srgbClr val="321935"/>
              </a:solidFill>
              <a:latin typeface="Arial Narrow" pitchFamily="34" charset="0"/>
            </a:endParaRPr>
          </a:p>
        </p:txBody>
      </p:sp>
      <p:cxnSp>
        <p:nvCxnSpPr>
          <p:cNvPr id="13" name="12 Conector recto de flecha"/>
          <p:cNvCxnSpPr>
            <a:stCxn id="12" idx="0"/>
          </p:cNvCxnSpPr>
          <p:nvPr/>
        </p:nvCxnSpPr>
        <p:spPr>
          <a:xfrm flipV="1">
            <a:off x="1583668" y="3308696"/>
            <a:ext cx="221567" cy="69636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755576" y="2780928"/>
            <a:ext cx="4572000" cy="584775"/>
          </a:xfrm>
          <a:prstGeom prst="rect">
            <a:avLst/>
          </a:prstGeom>
        </p:spPr>
        <p:txBody>
          <a:bodyPr>
            <a:spAutoFit/>
          </a:bodyPr>
          <a:lstStyle/>
          <a:p>
            <a:r>
              <a:rPr lang="es-ES" sz="1600" b="1" dirty="0">
                <a:solidFill>
                  <a:srgbClr val="7F0055"/>
                </a:solidFill>
                <a:latin typeface="Courier New"/>
              </a:rPr>
              <a:t>SELECT</a:t>
            </a:r>
            <a:r>
              <a:rPr lang="es-ES" sz="1600" b="1" dirty="0">
                <a:solidFill>
                  <a:srgbClr val="000000"/>
                </a:solidFill>
                <a:latin typeface="Courier New"/>
              </a:rPr>
              <a:t> OFFC_COUNTRY, </a:t>
            </a:r>
            <a:r>
              <a:rPr lang="es-ES" sz="1600" b="1" dirty="0" smtClean="0">
                <a:solidFill>
                  <a:srgbClr val="000000"/>
                </a:solidFill>
                <a:latin typeface="Courier New"/>
              </a:rPr>
              <a:t>OFFC_CITY </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p:txBody>
      </p:sp>
      <p:sp>
        <p:nvSpPr>
          <p:cNvPr id="8" name="7 Esquina doblada"/>
          <p:cNvSpPr/>
          <p:nvPr/>
        </p:nvSpPr>
        <p:spPr>
          <a:xfrm>
            <a:off x="5436096" y="2738306"/>
            <a:ext cx="2520280" cy="38610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Campos, separados por coma</a:t>
            </a:r>
            <a:endParaRPr lang="es-ES" sz="1600" dirty="0">
              <a:solidFill>
                <a:srgbClr val="321935"/>
              </a:solidFill>
              <a:latin typeface="Arial Narrow" pitchFamily="34" charset="0"/>
            </a:endParaRPr>
          </a:p>
        </p:txBody>
      </p:sp>
      <p:cxnSp>
        <p:nvCxnSpPr>
          <p:cNvPr id="9" name="8 Conector recto de flecha"/>
          <p:cNvCxnSpPr>
            <a:stCxn id="8" idx="1"/>
          </p:cNvCxnSpPr>
          <p:nvPr/>
        </p:nvCxnSpPr>
        <p:spPr>
          <a:xfrm flipH="1">
            <a:off x="4675562" y="2931356"/>
            <a:ext cx="760534" cy="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19 Flecha derecha"/>
          <p:cNvSpPr/>
          <p:nvPr/>
        </p:nvSpPr>
        <p:spPr>
          <a:xfrm>
            <a:off x="1057412" y="5314312"/>
            <a:ext cx="1440160"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544" y="4529628"/>
            <a:ext cx="3543300" cy="181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0507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fade">
                                      <p:cBhvr>
                                        <p:cTn id="2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Para seleccionar algunas columnas, y filtrar los registros por criterios:</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selección básica</a:t>
            </a:r>
            <a:endParaRPr lang="es-ES" sz="2000" dirty="0"/>
          </a:p>
        </p:txBody>
      </p:sp>
      <p:sp>
        <p:nvSpPr>
          <p:cNvPr id="12" name="11 Esquina doblada"/>
          <p:cNvSpPr/>
          <p:nvPr/>
        </p:nvSpPr>
        <p:spPr>
          <a:xfrm>
            <a:off x="1324014" y="3849984"/>
            <a:ext cx="123176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Condiciones</a:t>
            </a:r>
            <a:endParaRPr lang="es-ES" sz="1600" dirty="0">
              <a:solidFill>
                <a:srgbClr val="321935"/>
              </a:solidFill>
              <a:latin typeface="Arial Narrow" pitchFamily="34" charset="0"/>
            </a:endParaRPr>
          </a:p>
        </p:txBody>
      </p:sp>
      <p:cxnSp>
        <p:nvCxnSpPr>
          <p:cNvPr id="13" name="12 Conector recto de flecha"/>
          <p:cNvCxnSpPr>
            <a:stCxn id="12" idx="0"/>
          </p:cNvCxnSpPr>
          <p:nvPr/>
        </p:nvCxnSpPr>
        <p:spPr>
          <a:xfrm flipV="1">
            <a:off x="1939895" y="3501800"/>
            <a:ext cx="110783" cy="34818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755576" y="2636912"/>
            <a:ext cx="4392488" cy="861774"/>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OFFC_COUNTRY, OFFC_CITY </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OFFC_COUNTRY = </a:t>
            </a:r>
            <a:r>
              <a:rPr lang="es-ES" sz="1600" b="1" dirty="0">
                <a:solidFill>
                  <a:srgbClr val="0000FF"/>
                </a:solidFill>
                <a:latin typeface="Courier New"/>
              </a:rPr>
              <a:t>'España'</a:t>
            </a:r>
            <a:r>
              <a:rPr lang="es-ES" sz="1600" b="1" dirty="0">
                <a:solidFill>
                  <a:srgbClr val="000000"/>
                </a:solidFill>
                <a:latin typeface="Courier New"/>
              </a:rPr>
              <a:t>;</a:t>
            </a:r>
          </a:p>
        </p:txBody>
      </p:sp>
      <p:sp>
        <p:nvSpPr>
          <p:cNvPr id="20" name="19 Flecha derecha"/>
          <p:cNvSpPr/>
          <p:nvPr/>
        </p:nvSpPr>
        <p:spPr>
          <a:xfrm>
            <a:off x="3419872" y="3964830"/>
            <a:ext cx="1440160"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Rectángulo"/>
          <p:cNvSpPr/>
          <p:nvPr/>
        </p:nvSpPr>
        <p:spPr>
          <a:xfrm>
            <a:off x="755576" y="4725144"/>
            <a:ext cx="4752528" cy="1077218"/>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OFFC_CITY, OFFC_DESCRIPTION </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OFFC_COUNTRY = </a:t>
            </a:r>
            <a:r>
              <a:rPr lang="es-ES" sz="1600" b="1" dirty="0">
                <a:solidFill>
                  <a:srgbClr val="0000FF"/>
                </a:solidFill>
                <a:latin typeface="Courier New"/>
              </a:rPr>
              <a:t>'España'</a:t>
            </a:r>
            <a:r>
              <a:rPr lang="es-ES" sz="1600" b="1" dirty="0">
                <a:solidFill>
                  <a:srgbClr val="000000"/>
                </a:solidFill>
                <a:latin typeface="Courier New"/>
              </a:rPr>
              <a:t> </a:t>
            </a:r>
            <a:endParaRPr lang="es-ES" sz="1600" b="1" dirty="0" smtClean="0">
              <a:solidFill>
                <a:srgbClr val="000000"/>
              </a:solidFill>
              <a:latin typeface="Courier New"/>
            </a:endParaRPr>
          </a:p>
          <a:p>
            <a:r>
              <a:rPr lang="es-ES" sz="1600" b="1" dirty="0" smtClean="0">
                <a:solidFill>
                  <a:srgbClr val="7F0055"/>
                </a:solidFill>
                <a:latin typeface="Courier New"/>
              </a:rPr>
              <a:t>AND </a:t>
            </a:r>
            <a:r>
              <a:rPr lang="es-ES" sz="1600" b="1" dirty="0">
                <a:solidFill>
                  <a:srgbClr val="000000"/>
                </a:solidFill>
                <a:latin typeface="Courier New"/>
              </a:rPr>
              <a:t>OFFC_DESCRIPTION</a:t>
            </a:r>
            <a:r>
              <a:rPr lang="es-ES" sz="1600" dirty="0" smtClean="0">
                <a:solidFill>
                  <a:srgbClr val="000000"/>
                </a:solidFill>
                <a:latin typeface="Courier New"/>
              </a:rPr>
              <a:t> </a:t>
            </a:r>
            <a:r>
              <a:rPr lang="es-ES" sz="1600" b="1" dirty="0">
                <a:solidFill>
                  <a:srgbClr val="7F0055"/>
                </a:solidFill>
                <a:latin typeface="Courier New"/>
              </a:rPr>
              <a:t>LIKE</a:t>
            </a:r>
            <a:r>
              <a:rPr lang="es-ES" sz="1600" b="1" dirty="0">
                <a:solidFill>
                  <a:srgbClr val="000000"/>
                </a:solidFill>
                <a:latin typeface="Courier New"/>
              </a:rPr>
              <a:t> </a:t>
            </a:r>
            <a:r>
              <a:rPr lang="es-ES" sz="1600" b="1" dirty="0">
                <a:solidFill>
                  <a:srgbClr val="0000FF"/>
                </a:solidFill>
                <a:latin typeface="Courier New"/>
              </a:rPr>
              <a:t>'Oficina</a:t>
            </a:r>
            <a:r>
              <a:rPr lang="es-ES" sz="1600" b="1" dirty="0" smtClean="0">
                <a:solidFill>
                  <a:srgbClr val="0000FF"/>
                </a:solidFill>
                <a:latin typeface="Courier New"/>
              </a:rPr>
              <a:t>%'</a:t>
            </a:r>
            <a:r>
              <a:rPr lang="es-ES" sz="1600" b="1" dirty="0">
                <a:solidFill>
                  <a:srgbClr val="000000"/>
                </a:solidFill>
                <a:latin typeface="Courier New"/>
              </a:rPr>
              <a:t>;</a:t>
            </a:r>
            <a:endParaRPr lang="es-ES" sz="1600" b="1" dirty="0">
              <a:solidFill>
                <a:srgbClr val="0000FF"/>
              </a:solidFill>
              <a:latin typeface="Courier New"/>
            </a:endParaRPr>
          </a:p>
        </p:txBody>
      </p:sp>
      <p:sp>
        <p:nvSpPr>
          <p:cNvPr id="23" name="22 Flecha derecha"/>
          <p:cNvSpPr/>
          <p:nvPr/>
        </p:nvSpPr>
        <p:spPr>
          <a:xfrm>
            <a:off x="3419872" y="6053062"/>
            <a:ext cx="1440160"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429000"/>
            <a:ext cx="3530600" cy="119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5884328"/>
            <a:ext cx="38227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14 Esquina doblada"/>
          <p:cNvSpPr/>
          <p:nvPr/>
        </p:nvSpPr>
        <p:spPr>
          <a:xfrm>
            <a:off x="215516" y="5866295"/>
            <a:ext cx="2340260" cy="86699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Equivale a "Comenzar con". Con LIKE,  '%' significa 0 o más caracteres cualquiera.</a:t>
            </a:r>
            <a:endParaRPr lang="es-ES" sz="1600" dirty="0">
              <a:solidFill>
                <a:srgbClr val="321935"/>
              </a:solidFill>
              <a:latin typeface="Arial Narrow" pitchFamily="34" charset="0"/>
            </a:endParaRPr>
          </a:p>
        </p:txBody>
      </p:sp>
      <p:cxnSp>
        <p:nvCxnSpPr>
          <p:cNvPr id="16" name="15 Conector recto de flecha"/>
          <p:cNvCxnSpPr>
            <a:stCxn id="15" idx="3"/>
          </p:cNvCxnSpPr>
          <p:nvPr/>
        </p:nvCxnSpPr>
        <p:spPr>
          <a:xfrm flipV="1">
            <a:off x="2555776" y="5737860"/>
            <a:ext cx="838934" cy="56193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020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fade">
                                      <p:cBhvr>
                                        <p:cTn id="16" dur="500"/>
                                        <p:tgtEl>
                                          <p:spTgt spid="717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7171"/>
                                        </p:tgtEl>
                                        <p:attrNameLst>
                                          <p:attrName>style.visibility</p:attrName>
                                        </p:attrNameLst>
                                      </p:cBhvr>
                                      <p:to>
                                        <p:strVal val="visible"/>
                                      </p:to>
                                    </p:set>
                                    <p:animEffect transition="in" filter="fade">
                                      <p:cBhvr>
                                        <p:cTn id="30"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3"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Filtro con criterio de valores múltiples:</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selección básica</a:t>
            </a:r>
            <a:endParaRPr lang="es-ES" sz="2000" dirty="0"/>
          </a:p>
        </p:txBody>
      </p:sp>
      <p:sp>
        <p:nvSpPr>
          <p:cNvPr id="12" name="11 Esquina doblada"/>
          <p:cNvSpPr/>
          <p:nvPr/>
        </p:nvSpPr>
        <p:spPr>
          <a:xfrm>
            <a:off x="2050679" y="3820657"/>
            <a:ext cx="2383890" cy="87516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Se utiliza IN para múltiples valores. No recomendable si son demasiados.</a:t>
            </a:r>
            <a:endParaRPr lang="es-ES" sz="1600" dirty="0">
              <a:solidFill>
                <a:srgbClr val="321935"/>
              </a:solidFill>
              <a:latin typeface="Arial Narrow" pitchFamily="34" charset="0"/>
            </a:endParaRPr>
          </a:p>
        </p:txBody>
      </p:sp>
      <p:cxnSp>
        <p:nvCxnSpPr>
          <p:cNvPr id="13" name="12 Conector recto de flecha"/>
          <p:cNvCxnSpPr>
            <a:stCxn id="12" idx="0"/>
          </p:cNvCxnSpPr>
          <p:nvPr/>
        </p:nvCxnSpPr>
        <p:spPr>
          <a:xfrm flipV="1">
            <a:off x="3242624" y="3440430"/>
            <a:ext cx="197806" cy="380227"/>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755576" y="2636912"/>
            <a:ext cx="5544616" cy="830997"/>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OFFC_COUNTRY, OFFC_CITY </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n-US" sz="1600" b="1" dirty="0">
                <a:solidFill>
                  <a:srgbClr val="7F0055"/>
                </a:solidFill>
                <a:latin typeface="Courier New"/>
              </a:rPr>
              <a:t>WHERE</a:t>
            </a:r>
            <a:r>
              <a:rPr lang="en-US" sz="1600" b="1" dirty="0">
                <a:solidFill>
                  <a:srgbClr val="000000"/>
                </a:solidFill>
                <a:latin typeface="Courier New"/>
              </a:rPr>
              <a:t> OFFC_CITY </a:t>
            </a:r>
            <a:r>
              <a:rPr lang="en-US" sz="1600" b="1" dirty="0">
                <a:solidFill>
                  <a:srgbClr val="7F0055"/>
                </a:solidFill>
                <a:latin typeface="Courier New"/>
              </a:rPr>
              <a:t>IN</a:t>
            </a:r>
            <a:r>
              <a:rPr lang="en-US" sz="1600" b="1" dirty="0">
                <a:solidFill>
                  <a:srgbClr val="000000"/>
                </a:solidFill>
                <a:latin typeface="Courier New"/>
              </a:rPr>
              <a:t> (</a:t>
            </a:r>
            <a:r>
              <a:rPr lang="en-US" sz="1600" b="1" dirty="0">
                <a:solidFill>
                  <a:srgbClr val="0000FF"/>
                </a:solidFill>
                <a:latin typeface="Courier New"/>
              </a:rPr>
              <a:t>'Madrid'</a:t>
            </a:r>
            <a:r>
              <a:rPr lang="en-US" sz="1600" b="1" dirty="0">
                <a:solidFill>
                  <a:srgbClr val="000000"/>
                </a:solidFill>
                <a:latin typeface="Courier New"/>
              </a:rPr>
              <a:t>, </a:t>
            </a:r>
            <a:r>
              <a:rPr lang="en-US" sz="1600" b="1" dirty="0">
                <a:solidFill>
                  <a:srgbClr val="0000FF"/>
                </a:solidFill>
                <a:latin typeface="Courier New"/>
              </a:rPr>
              <a:t>'Barcelona'</a:t>
            </a:r>
            <a:r>
              <a:rPr lang="en-US" sz="1600" b="1" dirty="0">
                <a:solidFill>
                  <a:srgbClr val="000000"/>
                </a:solidFill>
                <a:latin typeface="Courier New"/>
              </a:rPr>
              <a:t>);</a:t>
            </a:r>
            <a:endParaRPr lang="es-ES" sz="1600" b="1" dirty="0">
              <a:solidFill>
                <a:srgbClr val="000000"/>
              </a:solidFill>
              <a:latin typeface="Courier New"/>
            </a:endParaRPr>
          </a:p>
        </p:txBody>
      </p:sp>
      <p:sp>
        <p:nvSpPr>
          <p:cNvPr id="20" name="19 Flecha derecha"/>
          <p:cNvSpPr/>
          <p:nvPr/>
        </p:nvSpPr>
        <p:spPr>
          <a:xfrm>
            <a:off x="3419872" y="4931270"/>
            <a:ext cx="1440160"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610136"/>
            <a:ext cx="3517900" cy="88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038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11266"/>
                                        </p:tgtEl>
                                        <p:attrNameLst>
                                          <p:attrName>style.visibility</p:attrName>
                                        </p:attrNameLst>
                                      </p:cBhvr>
                                      <p:to>
                                        <p:strVal val="visible"/>
                                      </p:to>
                                    </p:set>
                                    <p:animEffect transition="in" filter="fade">
                                      <p:cBhvr>
                                        <p:cTn id="16"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Filtro con criterio de valor NULL: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r>
              <a:rPr lang="es-ES" sz="1800" dirty="0" smtClean="0"/>
              <a:t>Y de valor NOT NULL, que entrega los otros registros:</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selección básica</a:t>
            </a:r>
            <a:endParaRPr lang="es-ES" sz="2000" dirty="0"/>
          </a:p>
        </p:txBody>
      </p:sp>
      <p:sp>
        <p:nvSpPr>
          <p:cNvPr id="12" name="11 Esquina doblada"/>
          <p:cNvSpPr/>
          <p:nvPr/>
        </p:nvSpPr>
        <p:spPr>
          <a:xfrm>
            <a:off x="5731061" y="2744182"/>
            <a:ext cx="2521321" cy="616455"/>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Nótese que se utiliza 'IS NULL', y no '= NULL'.</a:t>
            </a:r>
            <a:endParaRPr lang="es-ES" sz="1600" dirty="0">
              <a:solidFill>
                <a:srgbClr val="321935"/>
              </a:solidFill>
              <a:latin typeface="Arial Narrow" pitchFamily="34" charset="0"/>
            </a:endParaRPr>
          </a:p>
        </p:txBody>
      </p:sp>
      <p:cxnSp>
        <p:nvCxnSpPr>
          <p:cNvPr id="13" name="12 Conector recto de flecha"/>
          <p:cNvCxnSpPr>
            <a:stCxn id="12" idx="1"/>
          </p:cNvCxnSpPr>
          <p:nvPr/>
        </p:nvCxnSpPr>
        <p:spPr>
          <a:xfrm flipH="1">
            <a:off x="4644008" y="3052410"/>
            <a:ext cx="1087053" cy="23257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755576" y="2636912"/>
            <a:ext cx="5544616" cy="830997"/>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OFFC_COUNTRY, OFFC_CITY </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OFFC_DESCRIPTION </a:t>
            </a:r>
            <a:r>
              <a:rPr lang="es-ES" sz="1600" b="1" dirty="0">
                <a:solidFill>
                  <a:srgbClr val="7F0055"/>
                </a:solidFill>
                <a:latin typeface="Courier New"/>
              </a:rPr>
              <a:t>IS</a:t>
            </a:r>
            <a:r>
              <a:rPr lang="es-ES" sz="1600" b="1" dirty="0">
                <a:solidFill>
                  <a:srgbClr val="000000"/>
                </a:solidFill>
                <a:latin typeface="Courier New"/>
              </a:rPr>
              <a:t> </a:t>
            </a:r>
            <a:r>
              <a:rPr lang="es-ES" sz="1600" b="1" dirty="0">
                <a:solidFill>
                  <a:srgbClr val="4000C8"/>
                </a:solidFill>
                <a:latin typeface="Courier New"/>
              </a:rPr>
              <a:t>NULL</a:t>
            </a:r>
            <a:r>
              <a:rPr lang="es-ES" sz="1600" b="1" dirty="0">
                <a:solidFill>
                  <a:srgbClr val="000000"/>
                </a:solidFill>
                <a:latin typeface="Courier New"/>
              </a:rPr>
              <a:t>;</a:t>
            </a:r>
          </a:p>
        </p:txBody>
      </p:sp>
      <p:sp>
        <p:nvSpPr>
          <p:cNvPr id="20" name="19 Flecha derecha"/>
          <p:cNvSpPr/>
          <p:nvPr/>
        </p:nvSpPr>
        <p:spPr>
          <a:xfrm>
            <a:off x="3419872" y="3880477"/>
            <a:ext cx="1440160"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645024"/>
            <a:ext cx="35433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683568" y="5373216"/>
            <a:ext cx="4572000" cy="830997"/>
          </a:xfrm>
          <a:prstGeom prst="rect">
            <a:avLst/>
          </a:prstGeom>
        </p:spPr>
        <p:txBody>
          <a:bodyPr>
            <a:spAutoFit/>
          </a:bodyPr>
          <a:lstStyle/>
          <a:p>
            <a:r>
              <a:rPr lang="es-ES" sz="1600" b="1" dirty="0">
                <a:solidFill>
                  <a:srgbClr val="7F0055"/>
                </a:solidFill>
                <a:latin typeface="Courier New"/>
              </a:rPr>
              <a:t>SELECT</a:t>
            </a:r>
            <a:r>
              <a:rPr lang="es-ES" sz="1600" b="1" dirty="0">
                <a:solidFill>
                  <a:srgbClr val="000000"/>
                </a:solidFill>
                <a:latin typeface="Courier New"/>
              </a:rPr>
              <a:t> OFFC_COUNTRY, OFFC_CITY </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n-US" sz="1600" b="1" dirty="0">
                <a:solidFill>
                  <a:srgbClr val="7F0055"/>
                </a:solidFill>
                <a:latin typeface="Courier New"/>
              </a:rPr>
              <a:t>WHERE</a:t>
            </a:r>
            <a:r>
              <a:rPr lang="en-US" sz="1600" b="1" dirty="0">
                <a:solidFill>
                  <a:srgbClr val="000000"/>
                </a:solidFill>
                <a:latin typeface="Courier New"/>
              </a:rPr>
              <a:t> OFFC_DESCRIPTION </a:t>
            </a:r>
            <a:r>
              <a:rPr lang="en-US" sz="1600" b="1" dirty="0">
                <a:solidFill>
                  <a:srgbClr val="7F0055"/>
                </a:solidFill>
                <a:latin typeface="Courier New"/>
              </a:rPr>
              <a:t>IS</a:t>
            </a:r>
            <a:r>
              <a:rPr lang="en-US" sz="1600" b="1" dirty="0">
                <a:solidFill>
                  <a:srgbClr val="000000"/>
                </a:solidFill>
                <a:latin typeface="Courier New"/>
              </a:rPr>
              <a:t> </a:t>
            </a:r>
            <a:r>
              <a:rPr lang="en-US" sz="1600" b="1" dirty="0">
                <a:solidFill>
                  <a:srgbClr val="7F0055"/>
                </a:solidFill>
                <a:latin typeface="Courier New"/>
              </a:rPr>
              <a:t>NOT</a:t>
            </a:r>
            <a:r>
              <a:rPr lang="en-US" sz="1600" b="1" dirty="0">
                <a:solidFill>
                  <a:srgbClr val="000000"/>
                </a:solidFill>
                <a:latin typeface="Courier New"/>
              </a:rPr>
              <a:t> </a:t>
            </a:r>
            <a:r>
              <a:rPr lang="en-US" sz="1600" b="1" dirty="0">
                <a:solidFill>
                  <a:srgbClr val="4000C8"/>
                </a:solidFill>
                <a:latin typeface="Courier New"/>
              </a:rPr>
              <a:t>NULL</a:t>
            </a:r>
            <a:r>
              <a:rPr lang="en-US" sz="1600" b="1" dirty="0">
                <a:solidFill>
                  <a:srgbClr val="000000"/>
                </a:solidFill>
                <a:latin typeface="Courier New"/>
              </a:rPr>
              <a:t>;</a:t>
            </a:r>
          </a:p>
        </p:txBody>
      </p:sp>
    </p:spTree>
    <p:extLst>
      <p:ext uri="{BB962C8B-B14F-4D97-AF65-F5344CB8AC3E}">
        <p14:creationId xmlns:p14="http://schemas.microsoft.com/office/powerpoint/2010/main" val="132554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actualización</a:t>
            </a:r>
            <a:endParaRPr lang="es-ES" b="1" dirty="0">
              <a:solidFill>
                <a:srgbClr val="960F68"/>
              </a:solidFill>
            </a:endParaRPr>
          </a:p>
          <a:p>
            <a:pPr lvl="1"/>
            <a:r>
              <a:rPr lang="es-ES" dirty="0" smtClean="0">
                <a:solidFill>
                  <a:schemeClr val="bg2"/>
                </a:solidFill>
              </a:rPr>
              <a:t>eliminación</a:t>
            </a:r>
          </a:p>
          <a:p>
            <a:pPr lvl="0">
              <a:buClr>
                <a:srgbClr val="737373"/>
              </a:buClr>
              <a:buFont typeface="+mj-lt"/>
              <a:buAutoNum type="arabicPeriod" startAt="5"/>
            </a:pPr>
            <a:r>
              <a:rPr lang="es-ES" dirty="0">
                <a:solidFill>
                  <a:schemeClr val="bg2"/>
                </a:solidFill>
              </a:rPr>
              <a:t>bases de datos relacionales</a:t>
            </a:r>
          </a:p>
          <a:p>
            <a:pPr lvl="0">
              <a:buClr>
                <a:srgbClr val="737373"/>
              </a:buClr>
              <a:buFont typeface="+mj-lt"/>
              <a:buAutoNum type="arabicPeriod" startAt="5"/>
            </a:pPr>
            <a:r>
              <a:rPr lang="es-ES" dirty="0">
                <a:solidFill>
                  <a:schemeClr val="bg2"/>
                </a:solidFill>
              </a:rPr>
              <a:t>manejo de datos relacionales</a:t>
            </a:r>
          </a:p>
          <a:p>
            <a:pPr lvl="0">
              <a:buClr>
                <a:srgbClr val="737373"/>
              </a:buClr>
              <a:buFont typeface="+mj-lt"/>
              <a:buAutoNum type="arabicPeriod" startAt="5"/>
            </a:pPr>
            <a:r>
              <a:rPr lang="es-ES" dirty="0">
                <a:solidFill>
                  <a:schemeClr val="bg2"/>
                </a:solidFill>
              </a:rPr>
              <a:t>otras operaciones sobre datos</a:t>
            </a:r>
          </a:p>
          <a:p>
            <a:pPr lvl="0">
              <a:buClr>
                <a:srgbClr val="737373"/>
              </a:buClr>
              <a:buFont typeface="+mj-lt"/>
              <a:buAutoNum type="arabicPeriod" startAt="5"/>
            </a:pPr>
            <a:r>
              <a:rPr lang="es-ES" dirty="0">
                <a:solidFill>
                  <a:schemeClr val="bg2"/>
                </a:solidFill>
              </a:rPr>
              <a:t>convenciones de nomenclatura</a:t>
            </a:r>
          </a:p>
          <a:p>
            <a:pPr lvl="0">
              <a:buClr>
                <a:srgbClr val="737373"/>
              </a:buClr>
              <a:buFont typeface="+mj-lt"/>
              <a:buAutoNum type="arabicPeriod" startAt="5"/>
            </a:pPr>
            <a:r>
              <a:rPr lang="pt-BR" dirty="0" err="1" smtClean="0">
                <a:solidFill>
                  <a:schemeClr val="bg2"/>
                </a:solidFill>
              </a:rPr>
              <a:t>resumen</a:t>
            </a:r>
            <a:r>
              <a:rPr lang="pt-BR" dirty="0" smtClean="0">
                <a:solidFill>
                  <a:schemeClr val="bg2"/>
                </a:solidFill>
              </a:rPr>
              <a:t> y </a:t>
            </a:r>
            <a:r>
              <a:rPr lang="pt-BR" dirty="0" err="1" smtClean="0">
                <a:solidFill>
                  <a:schemeClr val="bg2"/>
                </a:solidFill>
              </a:rPr>
              <a:t>conclusiones</a:t>
            </a:r>
            <a:endParaRPr lang="pt-BR" dirty="0" smtClean="0">
              <a:solidFill>
                <a:schemeClr val="bg2"/>
              </a:solidFill>
            </a:endParaRPr>
          </a:p>
          <a:p>
            <a:pPr lvl="0">
              <a:buClr>
                <a:srgbClr val="737373"/>
              </a:buClr>
              <a:buFont typeface="+mj-lt"/>
              <a:buAutoNum type="arabicPeriod" startAt="5"/>
            </a:pPr>
            <a:r>
              <a:rPr lang="pt-BR" dirty="0" smtClean="0">
                <a:solidFill>
                  <a:schemeClr val="bg2"/>
                </a:solidFill>
              </a:rPr>
              <a:t>anexos</a:t>
            </a:r>
            <a:endParaRPr lang="pt-BR" dirty="0">
              <a:solidFill>
                <a:schemeClr val="bg2"/>
              </a:solidFill>
            </a:endParaRP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4</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830997"/>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operaciones básicas sobre datos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269486340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introducción</a:t>
            </a:r>
            <a:endParaRPr lang="es-ES" dirty="0"/>
          </a:p>
        </p:txBody>
      </p:sp>
      <p:sp>
        <p:nvSpPr>
          <p:cNvPr id="3" name="2 Marcador de texto"/>
          <p:cNvSpPr>
            <a:spLocks noGrp="1"/>
          </p:cNvSpPr>
          <p:nvPr>
            <p:ph type="body" idx="1"/>
          </p:nvPr>
        </p:nvSpPr>
        <p:spPr/>
        <p:txBody>
          <a:bodyPr/>
          <a:lstStyle/>
          <a:p>
            <a:r>
              <a:rPr lang="es-ES" sz="2000" dirty="0"/>
              <a:t>c</a:t>
            </a:r>
            <a:r>
              <a:rPr lang="es-ES" sz="2000" dirty="0" smtClean="0"/>
              <a:t>apas en arquitectura de </a:t>
            </a:r>
            <a:r>
              <a:rPr lang="es-ES" sz="2000" dirty="0"/>
              <a:t>ejecución y herramientas</a:t>
            </a:r>
          </a:p>
        </p:txBody>
      </p:sp>
      <p:sp>
        <p:nvSpPr>
          <p:cNvPr id="19" name="18 Rectángulo redondeado"/>
          <p:cNvSpPr/>
          <p:nvPr/>
        </p:nvSpPr>
        <p:spPr bwMode="auto">
          <a:xfrm>
            <a:off x="2788131" y="2564904"/>
            <a:ext cx="3075068" cy="2473424"/>
          </a:xfrm>
          <a:prstGeom prst="roundRect">
            <a:avLst>
              <a:gd name="adj" fmla="val 5526"/>
            </a:avLst>
          </a:prstGeom>
          <a:solidFill>
            <a:srgbClr val="EDC2FE">
              <a:alpha val="50196"/>
            </a:srgbClr>
          </a:solidFill>
          <a:ln>
            <a:solidFill>
              <a:srgbClr val="660033"/>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532" tIns="45764" rIns="91532" bIns="45764" numCol="1" rtlCol="0" anchor="t" anchorCtr="0" compatLnSpc="1">
            <a:prstTxWarp prst="textNoShape">
              <a:avLst/>
            </a:prstTxWarp>
          </a:bodyPr>
          <a:lstStyle/>
          <a:p>
            <a:r>
              <a:rPr lang="en-US" sz="900" b="1" dirty="0">
                <a:solidFill>
                  <a:srgbClr val="660033"/>
                </a:solidFill>
                <a:latin typeface="Arial" pitchFamily="34" charset="0"/>
              </a:rPr>
              <a:t>Application server</a:t>
            </a:r>
          </a:p>
        </p:txBody>
      </p:sp>
      <p:sp>
        <p:nvSpPr>
          <p:cNvPr id="20" name="19 Rectángulo redondeado"/>
          <p:cNvSpPr/>
          <p:nvPr/>
        </p:nvSpPr>
        <p:spPr bwMode="auto">
          <a:xfrm>
            <a:off x="2921829" y="2832303"/>
            <a:ext cx="2807671" cy="1747369"/>
          </a:xfrm>
          <a:prstGeom prst="roundRect">
            <a:avLst>
              <a:gd name="adj" fmla="val 9817"/>
            </a:avLst>
          </a:prstGeom>
          <a:solidFill>
            <a:srgbClr val="EDC2FE"/>
          </a:solidFill>
          <a:ln w="25400" cap="flat" cmpd="sng" algn="ctr">
            <a:solidFill>
              <a:srgbClr val="660033"/>
            </a:solidFill>
            <a:prstDash val="solid"/>
            <a:round/>
            <a:headEnd type="none" w="med" len="med"/>
            <a:tailEnd type="none" w="med" len="med"/>
          </a:ln>
          <a:effectLst/>
        </p:spPr>
        <p:txBody>
          <a:bodyPr vert="horz" wrap="square" lIns="91386" tIns="45690" rIns="91386" bIns="45690" numCol="1" rtlCol="0" anchor="t" anchorCtr="0" compatLnSpc="1">
            <a:prstTxWarp prst="textNoShape">
              <a:avLst/>
            </a:prstTxWarp>
          </a:bodyPr>
          <a:lstStyle/>
          <a:p>
            <a:pPr defTabSz="913841"/>
            <a:r>
              <a:rPr lang="en-US" sz="900" b="1" dirty="0">
                <a:solidFill>
                  <a:srgbClr val="660033"/>
                </a:solidFill>
                <a:latin typeface="Arial" pitchFamily="34" charset="0"/>
              </a:rPr>
              <a:t>Application</a:t>
            </a:r>
          </a:p>
        </p:txBody>
      </p:sp>
      <p:sp>
        <p:nvSpPr>
          <p:cNvPr id="21" name="20 Rectángulo redondeado"/>
          <p:cNvSpPr/>
          <p:nvPr/>
        </p:nvSpPr>
        <p:spPr bwMode="auto">
          <a:xfrm>
            <a:off x="3055528" y="3103520"/>
            <a:ext cx="877272" cy="401096"/>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Web</a:t>
            </a:r>
          </a:p>
        </p:txBody>
      </p:sp>
      <p:sp>
        <p:nvSpPr>
          <p:cNvPr id="22" name="21 Rectángulo redondeado"/>
          <p:cNvSpPr/>
          <p:nvPr/>
        </p:nvSpPr>
        <p:spPr bwMode="auto">
          <a:xfrm>
            <a:off x="3055528" y="3634493"/>
            <a:ext cx="877272" cy="401096"/>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Application services</a:t>
            </a:r>
          </a:p>
        </p:txBody>
      </p:sp>
      <p:sp>
        <p:nvSpPr>
          <p:cNvPr id="23" name="22 Rectángulo redondeado"/>
          <p:cNvSpPr/>
          <p:nvPr/>
        </p:nvSpPr>
        <p:spPr bwMode="auto">
          <a:xfrm>
            <a:off x="3993314" y="3103519"/>
            <a:ext cx="665936" cy="932071"/>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Business logic</a:t>
            </a:r>
          </a:p>
        </p:txBody>
      </p:sp>
      <p:sp>
        <p:nvSpPr>
          <p:cNvPr id="27" name="26 Rectángulo redondeado"/>
          <p:cNvSpPr/>
          <p:nvPr/>
        </p:nvSpPr>
        <p:spPr bwMode="auto">
          <a:xfrm>
            <a:off x="4726761" y="3103520"/>
            <a:ext cx="877272" cy="401096"/>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Data access</a:t>
            </a:r>
          </a:p>
        </p:txBody>
      </p:sp>
      <p:sp>
        <p:nvSpPr>
          <p:cNvPr id="28" name="27 Rectángulo redondeado"/>
          <p:cNvSpPr/>
          <p:nvPr/>
        </p:nvSpPr>
        <p:spPr bwMode="auto">
          <a:xfrm>
            <a:off x="4726761" y="3634493"/>
            <a:ext cx="877272" cy="401096"/>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External services</a:t>
            </a:r>
          </a:p>
        </p:txBody>
      </p:sp>
      <p:sp>
        <p:nvSpPr>
          <p:cNvPr id="29" name="28 Rectángulo redondeado"/>
          <p:cNvSpPr/>
          <p:nvPr/>
        </p:nvSpPr>
        <p:spPr bwMode="auto">
          <a:xfrm>
            <a:off x="3055529" y="4169287"/>
            <a:ext cx="2548505" cy="308495"/>
          </a:xfrm>
          <a:prstGeom prst="roundRect">
            <a:avLst>
              <a:gd name="adj" fmla="val 30482"/>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Core</a:t>
            </a:r>
          </a:p>
        </p:txBody>
      </p:sp>
      <p:sp>
        <p:nvSpPr>
          <p:cNvPr id="31" name="30 Rectángulo redondeado"/>
          <p:cNvSpPr/>
          <p:nvPr/>
        </p:nvSpPr>
        <p:spPr bwMode="auto">
          <a:xfrm>
            <a:off x="2921829" y="4637232"/>
            <a:ext cx="2807671" cy="308495"/>
          </a:xfrm>
          <a:prstGeom prst="roundRect">
            <a:avLst>
              <a:gd name="adj" fmla="val 25877"/>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Language platform</a:t>
            </a:r>
          </a:p>
        </p:txBody>
      </p:sp>
      <p:sp>
        <p:nvSpPr>
          <p:cNvPr id="32" name="31 Rectángulo redondeado"/>
          <p:cNvSpPr/>
          <p:nvPr/>
        </p:nvSpPr>
        <p:spPr bwMode="auto">
          <a:xfrm>
            <a:off x="2788131" y="5170347"/>
            <a:ext cx="3075068" cy="670173"/>
          </a:xfrm>
          <a:prstGeom prst="roundRect">
            <a:avLst>
              <a:gd name="adj" fmla="val 18284"/>
            </a:avLst>
          </a:prstGeom>
          <a:solidFill>
            <a:srgbClr val="EDC2FE">
              <a:alpha val="50196"/>
            </a:srgbClr>
          </a:solidFill>
          <a:ln>
            <a:solidFill>
              <a:srgbClr val="660033"/>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532" tIns="45764" rIns="91532" bIns="45764" numCol="1" rtlCol="0" anchor="t" anchorCtr="0" compatLnSpc="1">
            <a:prstTxWarp prst="textNoShape">
              <a:avLst/>
            </a:prstTxWarp>
          </a:bodyPr>
          <a:lstStyle/>
          <a:p>
            <a:r>
              <a:rPr lang="en-US" sz="900" b="1" dirty="0">
                <a:solidFill>
                  <a:srgbClr val="660033"/>
                </a:solidFill>
                <a:latin typeface="Arial" pitchFamily="34" charset="0"/>
              </a:rPr>
              <a:t>Tools</a:t>
            </a:r>
          </a:p>
        </p:txBody>
      </p:sp>
      <p:sp>
        <p:nvSpPr>
          <p:cNvPr id="34" name="33 Rectángulo redondeado"/>
          <p:cNvSpPr/>
          <p:nvPr/>
        </p:nvSpPr>
        <p:spPr bwMode="auto">
          <a:xfrm>
            <a:off x="3073933" y="5425282"/>
            <a:ext cx="517560" cy="348389"/>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IDE</a:t>
            </a:r>
          </a:p>
        </p:txBody>
      </p:sp>
      <p:sp>
        <p:nvSpPr>
          <p:cNvPr id="35" name="34 Rectángulo redondeado"/>
          <p:cNvSpPr/>
          <p:nvPr/>
        </p:nvSpPr>
        <p:spPr bwMode="auto">
          <a:xfrm>
            <a:off x="3744779" y="5425282"/>
            <a:ext cx="517560" cy="348389"/>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err="1">
                <a:solidFill>
                  <a:srgbClr val="960F68"/>
                </a:solidFill>
                <a:latin typeface="Arial" pitchFamily="34" charset="0"/>
              </a:rPr>
              <a:t>Config</a:t>
            </a:r>
            <a:endParaRPr lang="en-US" sz="900" dirty="0">
              <a:solidFill>
                <a:srgbClr val="960F68"/>
              </a:solidFill>
              <a:latin typeface="Arial" pitchFamily="34" charset="0"/>
            </a:endParaRPr>
          </a:p>
        </p:txBody>
      </p:sp>
      <p:sp>
        <p:nvSpPr>
          <p:cNvPr id="36" name="35 Rectángulo redondeado"/>
          <p:cNvSpPr/>
          <p:nvPr/>
        </p:nvSpPr>
        <p:spPr bwMode="auto">
          <a:xfrm>
            <a:off x="4415626" y="5425282"/>
            <a:ext cx="517560" cy="348389"/>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Profiler</a:t>
            </a:r>
          </a:p>
        </p:txBody>
      </p:sp>
      <p:sp>
        <p:nvSpPr>
          <p:cNvPr id="37" name="36 Rectángulo redondeado"/>
          <p:cNvSpPr/>
          <p:nvPr/>
        </p:nvSpPr>
        <p:spPr bwMode="auto">
          <a:xfrm>
            <a:off x="5086473" y="5425282"/>
            <a:ext cx="517560" cy="348389"/>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Load Tester</a:t>
            </a:r>
          </a:p>
        </p:txBody>
      </p:sp>
      <p:sp>
        <p:nvSpPr>
          <p:cNvPr id="38" name="37 Rectángulo redondeado"/>
          <p:cNvSpPr/>
          <p:nvPr/>
        </p:nvSpPr>
        <p:spPr bwMode="auto">
          <a:xfrm>
            <a:off x="1869102" y="2564904"/>
            <a:ext cx="785330" cy="1141084"/>
          </a:xfrm>
          <a:prstGeom prst="roundRect">
            <a:avLst>
              <a:gd name="adj" fmla="val 17536"/>
            </a:avLst>
          </a:prstGeom>
          <a:solidFill>
            <a:srgbClr val="EDC2FE">
              <a:alpha val="50196"/>
            </a:srgbClr>
          </a:solidFill>
          <a:ln>
            <a:solidFill>
              <a:srgbClr val="660033"/>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532" tIns="45764" rIns="91532" bIns="45764" numCol="1" rtlCol="0" anchor="t" anchorCtr="0" compatLnSpc="1">
            <a:prstTxWarp prst="textNoShape">
              <a:avLst/>
            </a:prstTxWarp>
          </a:bodyPr>
          <a:lstStyle/>
          <a:p>
            <a:r>
              <a:rPr lang="en-US" sz="900" b="1" dirty="0">
                <a:solidFill>
                  <a:srgbClr val="660033"/>
                </a:solidFill>
                <a:latin typeface="Arial" pitchFamily="34" charset="0"/>
              </a:rPr>
              <a:t>Client</a:t>
            </a:r>
          </a:p>
        </p:txBody>
      </p:sp>
      <p:sp>
        <p:nvSpPr>
          <p:cNvPr id="39" name="38 Rectángulo redondeado"/>
          <p:cNvSpPr/>
          <p:nvPr/>
        </p:nvSpPr>
        <p:spPr bwMode="auto">
          <a:xfrm>
            <a:off x="1958844" y="3103520"/>
            <a:ext cx="609875" cy="401096"/>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n-US" sz="900" dirty="0">
                <a:solidFill>
                  <a:srgbClr val="960F68"/>
                </a:solidFill>
                <a:latin typeface="Arial" pitchFamily="34" charset="0"/>
              </a:rPr>
              <a:t>Browser</a:t>
            </a:r>
          </a:p>
        </p:txBody>
      </p:sp>
      <p:sp>
        <p:nvSpPr>
          <p:cNvPr id="40" name="39 Rectángulo redondeado"/>
          <p:cNvSpPr/>
          <p:nvPr/>
        </p:nvSpPr>
        <p:spPr bwMode="auto">
          <a:xfrm>
            <a:off x="5946910" y="2564904"/>
            <a:ext cx="785330" cy="1141084"/>
          </a:xfrm>
          <a:prstGeom prst="roundRect">
            <a:avLst>
              <a:gd name="adj" fmla="val 17536"/>
            </a:avLst>
          </a:prstGeom>
          <a:solidFill>
            <a:srgbClr val="EDC2FE">
              <a:alpha val="50196"/>
            </a:srgbClr>
          </a:solidFill>
          <a:ln>
            <a:solidFill>
              <a:srgbClr val="660033"/>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532" tIns="45764" rIns="91532" bIns="45764" numCol="1" rtlCol="0" anchor="t" anchorCtr="0" compatLnSpc="1">
            <a:prstTxWarp prst="textNoShape">
              <a:avLst/>
            </a:prstTxWarp>
          </a:bodyPr>
          <a:lstStyle/>
          <a:p>
            <a:r>
              <a:rPr lang="en-US" sz="900" b="1" dirty="0">
                <a:solidFill>
                  <a:srgbClr val="660033"/>
                </a:solidFill>
                <a:latin typeface="Arial" pitchFamily="34" charset="0"/>
              </a:rPr>
              <a:t>Database server</a:t>
            </a:r>
          </a:p>
        </p:txBody>
      </p:sp>
      <p:sp>
        <p:nvSpPr>
          <p:cNvPr id="41" name="40 Cilindro"/>
          <p:cNvSpPr/>
          <p:nvPr/>
        </p:nvSpPr>
        <p:spPr>
          <a:xfrm>
            <a:off x="6029548" y="3085658"/>
            <a:ext cx="616978" cy="481986"/>
          </a:xfrm>
          <a:prstGeom prst="can">
            <a:avLst/>
          </a:prstGeom>
          <a:solidFill>
            <a:srgbClr val="960F68"/>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s-ES" sz="900" dirty="0">
                <a:solidFill>
                  <a:schemeClr val="bg1"/>
                </a:solidFill>
                <a:effectLst>
                  <a:outerShdw blurRad="38100" dist="38100" dir="2700000" algn="tl">
                    <a:srgbClr val="000000">
                      <a:alpha val="43137"/>
                    </a:srgbClr>
                  </a:outerShdw>
                </a:effectLst>
                <a:latin typeface="Arial" pitchFamily="34" charset="0"/>
              </a:rPr>
              <a:t>BD</a:t>
            </a:r>
          </a:p>
        </p:txBody>
      </p:sp>
      <p:sp>
        <p:nvSpPr>
          <p:cNvPr id="24" name="23 Rectángulo redondeado"/>
          <p:cNvSpPr/>
          <p:nvPr/>
        </p:nvSpPr>
        <p:spPr bwMode="auto">
          <a:xfrm>
            <a:off x="7164288" y="4404802"/>
            <a:ext cx="1403835" cy="1832510"/>
          </a:xfrm>
          <a:prstGeom prst="roundRect">
            <a:avLst>
              <a:gd name="adj" fmla="val 5259"/>
            </a:avLst>
          </a:prstGeom>
          <a:solidFill>
            <a:srgbClr val="EDC2FE"/>
          </a:solidFill>
          <a:ln w="25400" cap="flat" cmpd="sng" algn="ctr">
            <a:solidFill>
              <a:srgbClr val="660033"/>
            </a:solidFill>
            <a:prstDash val="solid"/>
            <a:round/>
            <a:headEnd type="none" w="med" len="med"/>
            <a:tailEnd type="none" w="med" len="med"/>
          </a:ln>
          <a:effectLst/>
        </p:spPr>
        <p:txBody>
          <a:bodyPr vert="horz" wrap="square" lIns="91386" tIns="45690" rIns="91386" bIns="45690" numCol="1" rtlCol="0" anchor="t" anchorCtr="0" compatLnSpc="1">
            <a:prstTxWarp prst="textNoShape">
              <a:avLst/>
            </a:prstTxWarp>
          </a:bodyPr>
          <a:lstStyle/>
          <a:p>
            <a:pPr defTabSz="913841"/>
            <a:r>
              <a:rPr lang="es-ES" sz="900" b="1" smtClean="0">
                <a:solidFill>
                  <a:srgbClr val="660033"/>
                </a:solidFill>
                <a:latin typeface="Arial" pitchFamily="34" charset="0"/>
              </a:rPr>
              <a:t>Leyenda</a:t>
            </a:r>
            <a:endParaRPr lang="es-ES" sz="900" b="1">
              <a:solidFill>
                <a:srgbClr val="660033"/>
              </a:solidFill>
              <a:latin typeface="Arial" pitchFamily="34" charset="0"/>
            </a:endParaRPr>
          </a:p>
        </p:txBody>
      </p:sp>
      <p:sp>
        <p:nvSpPr>
          <p:cNvPr id="25" name="24 Rectángulo redondeado"/>
          <p:cNvSpPr/>
          <p:nvPr/>
        </p:nvSpPr>
        <p:spPr bwMode="auto">
          <a:xfrm>
            <a:off x="7343989" y="4786175"/>
            <a:ext cx="1021818" cy="324000"/>
          </a:xfrm>
          <a:prstGeom prst="roundRect">
            <a:avLst/>
          </a:prstGeom>
          <a:solidFill>
            <a:srgbClr val="960F68"/>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s-ES" sz="900" smtClean="0">
                <a:solidFill>
                  <a:schemeClr val="bg1"/>
                </a:solidFill>
                <a:effectLst>
                  <a:outerShdw blurRad="38100" dist="38100" dir="2700000" algn="tl">
                    <a:srgbClr val="000000">
                      <a:alpha val="43137"/>
                    </a:srgbClr>
                  </a:outerShdw>
                </a:effectLst>
                <a:latin typeface="Arial" pitchFamily="34" charset="0"/>
              </a:rPr>
              <a:t>Primario</a:t>
            </a:r>
            <a:endParaRPr lang="es-ES" sz="900">
              <a:solidFill>
                <a:schemeClr val="bg1"/>
              </a:solidFill>
              <a:effectLst>
                <a:outerShdw blurRad="38100" dist="38100" dir="2700000" algn="tl">
                  <a:srgbClr val="000000">
                    <a:alpha val="43137"/>
                  </a:srgbClr>
                </a:outerShdw>
              </a:effectLst>
              <a:latin typeface="Arial" pitchFamily="34" charset="0"/>
            </a:endParaRPr>
          </a:p>
        </p:txBody>
      </p:sp>
      <p:sp>
        <p:nvSpPr>
          <p:cNvPr id="26" name="25 Rectángulo redondeado"/>
          <p:cNvSpPr/>
          <p:nvPr/>
        </p:nvSpPr>
        <p:spPr bwMode="auto">
          <a:xfrm>
            <a:off x="7343989" y="5259716"/>
            <a:ext cx="1021818" cy="324000"/>
          </a:xfrm>
          <a:prstGeom prst="roundRect">
            <a:avLst/>
          </a:prstGeom>
          <a:solidFill>
            <a:srgbClr val="F6A8DC"/>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s-ES" sz="900" dirty="0" smtClean="0">
                <a:solidFill>
                  <a:srgbClr val="960F68"/>
                </a:solidFill>
                <a:latin typeface="Arial" pitchFamily="34" charset="0"/>
              </a:rPr>
              <a:t>Secundario</a:t>
            </a:r>
            <a:endParaRPr lang="es-ES" sz="900" dirty="0">
              <a:solidFill>
                <a:srgbClr val="960F68"/>
              </a:solidFill>
              <a:latin typeface="Arial" pitchFamily="34" charset="0"/>
            </a:endParaRPr>
          </a:p>
        </p:txBody>
      </p:sp>
      <p:sp>
        <p:nvSpPr>
          <p:cNvPr id="30" name="29 Rectángulo redondeado"/>
          <p:cNvSpPr/>
          <p:nvPr/>
        </p:nvSpPr>
        <p:spPr bwMode="auto">
          <a:xfrm>
            <a:off x="7343989" y="5733256"/>
            <a:ext cx="1021818" cy="324000"/>
          </a:xfrm>
          <a:prstGeom prst="round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4127" tIns="36080" rIns="54127" bIns="36080" numCol="1" rtlCol="0" anchor="ctr" anchorCtr="0" compatLnSpc="1">
            <a:prstTxWarp prst="textNoShape">
              <a:avLst/>
            </a:prstTxWarp>
          </a:bodyPr>
          <a:lstStyle/>
          <a:p>
            <a:pPr algn="ctr"/>
            <a:r>
              <a:rPr lang="es-ES" sz="900" smtClean="0">
                <a:solidFill>
                  <a:srgbClr val="960F68"/>
                </a:solidFill>
                <a:latin typeface="Arial" pitchFamily="34" charset="0"/>
              </a:rPr>
              <a:t>No incluido</a:t>
            </a:r>
            <a:endParaRPr lang="es-ES" sz="900">
              <a:solidFill>
                <a:srgbClr val="960F68"/>
              </a:solidFill>
              <a:latin typeface="Arial" pitchFamily="34" charset="0"/>
            </a:endParaRPr>
          </a:p>
        </p:txBody>
      </p:sp>
    </p:spTree>
    <p:extLst>
      <p:ext uri="{BB962C8B-B14F-4D97-AF65-F5344CB8AC3E}">
        <p14:creationId xmlns:p14="http://schemas.microsoft.com/office/powerpoint/2010/main" val="3582478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actualizar filas de una tabla existente, se utiliza la sentencia</a:t>
            </a:r>
            <a:r>
              <a:rPr lang="es-ES" sz="1800" dirty="0"/>
              <a:t> </a:t>
            </a:r>
            <a:r>
              <a:rPr lang="es-ES" sz="1800" b="1" dirty="0" smtClean="0">
                <a:solidFill>
                  <a:srgbClr val="960F68"/>
                </a:solidFill>
              </a:rPr>
              <a:t>UPDATE</a:t>
            </a:r>
            <a:r>
              <a:rPr lang="es-ES" sz="1800" dirty="0" smtClean="0"/>
              <a:t>, utilizando una condición para seleccionar el o los registros a actualizar.</a:t>
            </a:r>
          </a:p>
          <a:p>
            <a:pPr marL="285750" indent="-285750">
              <a:buFont typeface="Arial" pitchFamily="34" charset="0"/>
              <a:buChar char="•"/>
            </a:pPr>
            <a:r>
              <a:rPr lang="es-ES" sz="1800" dirty="0" smtClean="0"/>
              <a:t>Se quieren actualizar los campos </a:t>
            </a:r>
            <a:r>
              <a:rPr lang="es-ES" sz="1800" dirty="0"/>
              <a:t>OFFC_CITY</a:t>
            </a:r>
            <a:r>
              <a:rPr lang="es-ES" sz="1800" dirty="0" smtClean="0"/>
              <a:t> y </a:t>
            </a:r>
            <a:r>
              <a:rPr lang="es-ES" sz="1800" dirty="0"/>
              <a:t>OFFC_DESCRIPTION</a:t>
            </a:r>
            <a:r>
              <a:rPr lang="es-ES" sz="1800" dirty="0" smtClean="0"/>
              <a:t> del siguiente registro, obtenido con una SELECT:</a:t>
            </a:r>
          </a:p>
          <a:p>
            <a:endParaRPr lang="es-ES" sz="1800" dirty="0"/>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actualización</a:t>
            </a:r>
            <a:endParaRPr lang="es-ES" sz="2000" dirty="0"/>
          </a:p>
        </p:txBody>
      </p:sp>
      <p:sp>
        <p:nvSpPr>
          <p:cNvPr id="5" name="4 Rectángulo"/>
          <p:cNvSpPr/>
          <p:nvPr/>
        </p:nvSpPr>
        <p:spPr>
          <a:xfrm>
            <a:off x="715122" y="3611488"/>
            <a:ext cx="5513062" cy="338554"/>
          </a:xfrm>
          <a:prstGeom prst="rect">
            <a:avLst/>
          </a:prstGeom>
        </p:spPr>
        <p:txBody>
          <a:bodyPr wrap="square">
            <a:spAutoFit/>
          </a:bodyPr>
          <a:lstStyle/>
          <a:p>
            <a:r>
              <a:rPr lang="en-US" sz="1600" b="1" dirty="0">
                <a:solidFill>
                  <a:srgbClr val="7F0055"/>
                </a:solidFill>
                <a:latin typeface="Courier New"/>
              </a:rPr>
              <a:t>SELECT</a:t>
            </a:r>
            <a:r>
              <a:rPr lang="en-US" sz="1600" b="1" dirty="0">
                <a:solidFill>
                  <a:srgbClr val="000000"/>
                </a:solidFill>
                <a:latin typeface="Courier New"/>
              </a:rPr>
              <a:t> * </a:t>
            </a:r>
            <a:r>
              <a:rPr lang="en-US" sz="1600" b="1" dirty="0">
                <a:solidFill>
                  <a:srgbClr val="7F0055"/>
                </a:solidFill>
                <a:latin typeface="Courier New"/>
              </a:rPr>
              <a:t>FROM</a:t>
            </a:r>
            <a:r>
              <a:rPr lang="en-US" sz="1600" b="1" dirty="0">
                <a:solidFill>
                  <a:srgbClr val="000000"/>
                </a:solidFill>
                <a:latin typeface="Courier New"/>
              </a:rPr>
              <a:t> </a:t>
            </a:r>
            <a:r>
              <a:rPr lang="en-US" sz="1600" b="1" dirty="0" smtClean="0">
                <a:solidFill>
                  <a:srgbClr val="000000"/>
                </a:solidFill>
                <a:latin typeface="Courier New"/>
              </a:rPr>
              <a:t>T_OFFICES </a:t>
            </a:r>
            <a:r>
              <a:rPr lang="en-US" sz="1600" b="1" dirty="0">
                <a:solidFill>
                  <a:srgbClr val="7F0055"/>
                </a:solidFill>
                <a:latin typeface="Courier New"/>
              </a:rPr>
              <a:t>WHERE</a:t>
            </a:r>
            <a:r>
              <a:rPr lang="en-US" sz="1600" b="1" dirty="0">
                <a:solidFill>
                  <a:srgbClr val="000000"/>
                </a:solidFill>
                <a:latin typeface="Courier New"/>
              </a:rPr>
              <a:t> OFFC_ID = 12;</a:t>
            </a:r>
          </a:p>
        </p:txBody>
      </p:sp>
      <p:sp>
        <p:nvSpPr>
          <p:cNvPr id="8" name="7 Esquina doblada"/>
          <p:cNvSpPr/>
          <p:nvPr/>
        </p:nvSpPr>
        <p:spPr>
          <a:xfrm>
            <a:off x="4454489" y="5281000"/>
            <a:ext cx="1731888"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Campos a actualizar</a:t>
            </a:r>
            <a:endParaRPr lang="es-ES" sz="1600" dirty="0">
              <a:solidFill>
                <a:srgbClr val="321935"/>
              </a:solidFill>
              <a:latin typeface="Arial Narrow" pitchFamily="34" charset="0"/>
            </a:endParaRPr>
          </a:p>
        </p:txBody>
      </p:sp>
      <p:cxnSp>
        <p:nvCxnSpPr>
          <p:cNvPr id="9" name="8 Conector recto de flecha"/>
          <p:cNvCxnSpPr/>
          <p:nvPr/>
        </p:nvCxnSpPr>
        <p:spPr>
          <a:xfrm flipH="1" flipV="1">
            <a:off x="4742521" y="4835612"/>
            <a:ext cx="144016" cy="44538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V="1">
            <a:off x="5750633" y="4829334"/>
            <a:ext cx="161426" cy="45166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21088"/>
            <a:ext cx="6831013" cy="59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842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Actualización:</a:t>
            </a:r>
          </a:p>
          <a:p>
            <a:endParaRPr lang="es-ES" sz="1800" dirty="0"/>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actualización</a:t>
            </a:r>
            <a:endParaRPr lang="es-ES" sz="2000" dirty="0"/>
          </a:p>
        </p:txBody>
      </p:sp>
      <p:sp>
        <p:nvSpPr>
          <p:cNvPr id="6" name="5 Rectángulo"/>
          <p:cNvSpPr/>
          <p:nvPr/>
        </p:nvSpPr>
        <p:spPr>
          <a:xfrm>
            <a:off x="827584" y="2564904"/>
            <a:ext cx="5760640" cy="1323439"/>
          </a:xfrm>
          <a:prstGeom prst="rect">
            <a:avLst/>
          </a:prstGeom>
        </p:spPr>
        <p:txBody>
          <a:bodyPr wrap="square">
            <a:spAutoFit/>
          </a:bodyPr>
          <a:lstStyle/>
          <a:p>
            <a:r>
              <a:rPr lang="es-ES" sz="1600" b="1" dirty="0">
                <a:solidFill>
                  <a:srgbClr val="7F0055"/>
                </a:solidFill>
                <a:latin typeface="Courier New"/>
              </a:rPr>
              <a:t>UPDATE</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s-ES" sz="1600" b="1" dirty="0">
                <a:solidFill>
                  <a:srgbClr val="7F0055"/>
                </a:solidFill>
                <a:latin typeface="Courier New"/>
              </a:rPr>
              <a:t>SET</a:t>
            </a:r>
          </a:p>
          <a:p>
            <a:r>
              <a:rPr lang="es-ES" sz="1600" dirty="0">
                <a:solidFill>
                  <a:srgbClr val="000000"/>
                </a:solidFill>
                <a:latin typeface="Courier New"/>
              </a:rPr>
              <a:t>  OFFC_CITY = </a:t>
            </a:r>
            <a:r>
              <a:rPr lang="es-ES" sz="1600" dirty="0">
                <a:solidFill>
                  <a:srgbClr val="0000FF"/>
                </a:solidFill>
                <a:latin typeface="Courier New"/>
              </a:rPr>
              <a:t>'Valladolid'</a:t>
            </a:r>
            <a:r>
              <a:rPr lang="es-ES" sz="1600" dirty="0">
                <a:solidFill>
                  <a:srgbClr val="000000"/>
                </a:solidFill>
                <a:latin typeface="Courier New"/>
              </a:rPr>
              <a:t>,</a:t>
            </a:r>
          </a:p>
          <a:p>
            <a:r>
              <a:rPr lang="es-ES" sz="1600" dirty="0">
                <a:solidFill>
                  <a:srgbClr val="000000"/>
                </a:solidFill>
                <a:latin typeface="Courier New"/>
              </a:rPr>
              <a:t>  OFFC_DESCRIPTION = </a:t>
            </a:r>
            <a:r>
              <a:rPr lang="es-ES" sz="1600" dirty="0">
                <a:solidFill>
                  <a:srgbClr val="0000FF"/>
                </a:solidFill>
                <a:latin typeface="Courier New"/>
              </a:rPr>
              <a:t>'Colabora en j-</a:t>
            </a:r>
            <a:r>
              <a:rPr lang="es-ES" sz="1600" dirty="0" err="1">
                <a:solidFill>
                  <a:srgbClr val="0000FF"/>
                </a:solidFill>
                <a:latin typeface="Courier New"/>
              </a:rPr>
              <a:t>everis</a:t>
            </a:r>
            <a:r>
              <a:rPr lang="es-ES" sz="1600" dirty="0">
                <a:solidFill>
                  <a:srgbClr val="0000FF"/>
                </a:solidFill>
                <a:latin typeface="Courier New"/>
              </a:rPr>
              <a:t>'</a:t>
            </a:r>
          </a:p>
          <a:p>
            <a:r>
              <a:rPr lang="es-ES" sz="1600" b="1" dirty="0">
                <a:solidFill>
                  <a:srgbClr val="7F0055"/>
                </a:solidFill>
                <a:latin typeface="Courier New"/>
              </a:rPr>
              <a:t>WHERE</a:t>
            </a:r>
            <a:r>
              <a:rPr lang="es-ES" sz="1600" b="1" dirty="0">
                <a:solidFill>
                  <a:srgbClr val="000000"/>
                </a:solidFill>
                <a:latin typeface="Courier New"/>
              </a:rPr>
              <a:t> OFFC_ID = 12;</a:t>
            </a:r>
          </a:p>
        </p:txBody>
      </p:sp>
      <p:sp>
        <p:nvSpPr>
          <p:cNvPr id="7" name="6 Flecha abajo"/>
          <p:cNvSpPr/>
          <p:nvPr/>
        </p:nvSpPr>
        <p:spPr>
          <a:xfrm>
            <a:off x="3779912" y="4961488"/>
            <a:ext cx="291130" cy="432048"/>
          </a:xfrm>
          <a:prstGeom prst="down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Esquina doblada"/>
          <p:cNvSpPr/>
          <p:nvPr/>
        </p:nvSpPr>
        <p:spPr>
          <a:xfrm>
            <a:off x="6004190" y="2598957"/>
            <a:ext cx="1800200" cy="59984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Nuevos valores, separados por coma</a:t>
            </a:r>
            <a:endParaRPr lang="es-ES" sz="1600" dirty="0">
              <a:solidFill>
                <a:srgbClr val="321935"/>
              </a:solidFill>
              <a:latin typeface="Arial Narrow" pitchFamily="34" charset="0"/>
            </a:endParaRPr>
          </a:p>
        </p:txBody>
      </p:sp>
      <p:cxnSp>
        <p:nvCxnSpPr>
          <p:cNvPr id="15" name="14 Conector recto de flecha"/>
          <p:cNvCxnSpPr>
            <a:stCxn id="14" idx="1"/>
          </p:cNvCxnSpPr>
          <p:nvPr/>
        </p:nvCxnSpPr>
        <p:spPr>
          <a:xfrm flipH="1">
            <a:off x="4449024" y="2898877"/>
            <a:ext cx="1555166" cy="32774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19 Esquina doblada"/>
          <p:cNvSpPr/>
          <p:nvPr/>
        </p:nvSpPr>
        <p:spPr>
          <a:xfrm>
            <a:off x="3925477" y="3702791"/>
            <a:ext cx="352839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Condición, normalmente sobre identificador. </a:t>
            </a:r>
            <a:endParaRPr lang="es-ES" sz="1600" dirty="0">
              <a:solidFill>
                <a:srgbClr val="321935"/>
              </a:solidFill>
              <a:latin typeface="Arial Narrow" pitchFamily="34" charset="0"/>
            </a:endParaRPr>
          </a:p>
        </p:txBody>
      </p:sp>
      <p:cxnSp>
        <p:nvCxnSpPr>
          <p:cNvPr id="21" name="20 Conector recto de flecha"/>
          <p:cNvCxnSpPr>
            <a:stCxn id="20" idx="1"/>
          </p:cNvCxnSpPr>
          <p:nvPr/>
        </p:nvCxnSpPr>
        <p:spPr>
          <a:xfrm flipH="1" flipV="1">
            <a:off x="3349413" y="3702791"/>
            <a:ext cx="576064" cy="18555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26 Esquina doblada"/>
          <p:cNvSpPr/>
          <p:nvPr/>
        </p:nvSpPr>
        <p:spPr>
          <a:xfrm>
            <a:off x="3800952" y="2379352"/>
            <a:ext cx="64807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Tabla</a:t>
            </a:r>
            <a:endParaRPr lang="es-ES" sz="1600" dirty="0">
              <a:solidFill>
                <a:srgbClr val="321935"/>
              </a:solidFill>
              <a:latin typeface="Arial Narrow" pitchFamily="34" charset="0"/>
            </a:endParaRPr>
          </a:p>
        </p:txBody>
      </p:sp>
      <p:cxnSp>
        <p:nvCxnSpPr>
          <p:cNvPr id="29" name="28 Conector recto de flecha"/>
          <p:cNvCxnSpPr>
            <a:stCxn id="27" idx="1"/>
          </p:cNvCxnSpPr>
          <p:nvPr/>
        </p:nvCxnSpPr>
        <p:spPr>
          <a:xfrm flipH="1">
            <a:off x="3033132" y="2564904"/>
            <a:ext cx="767820" cy="14484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344268"/>
            <a:ext cx="6831013" cy="59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537552"/>
            <a:ext cx="6818313" cy="59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17 Esquina doblada"/>
          <p:cNvSpPr/>
          <p:nvPr/>
        </p:nvSpPr>
        <p:spPr>
          <a:xfrm>
            <a:off x="5356118" y="6151868"/>
            <a:ext cx="2240218"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Nuevo valor igual a anterior</a:t>
            </a:r>
            <a:endParaRPr lang="es-ES" sz="1600" dirty="0">
              <a:solidFill>
                <a:srgbClr val="321935"/>
              </a:solidFill>
              <a:latin typeface="Arial Narrow" pitchFamily="34" charset="0"/>
            </a:endParaRPr>
          </a:p>
        </p:txBody>
      </p:sp>
      <p:cxnSp>
        <p:nvCxnSpPr>
          <p:cNvPr id="19" name="18 Conector recto de flecha"/>
          <p:cNvCxnSpPr>
            <a:stCxn id="18" idx="1"/>
          </p:cNvCxnSpPr>
          <p:nvPr/>
        </p:nvCxnSpPr>
        <p:spPr>
          <a:xfrm flipH="1" flipV="1">
            <a:off x="4972208" y="6041608"/>
            <a:ext cx="383910" cy="29581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28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eliminación</a:t>
            </a:r>
            <a:endParaRPr lang="es-ES" b="1" dirty="0">
              <a:solidFill>
                <a:srgbClr val="960F68"/>
              </a:solidFill>
            </a:endParaRPr>
          </a:p>
          <a:p>
            <a:pPr lvl="0">
              <a:buClr>
                <a:srgbClr val="737373"/>
              </a:buClr>
              <a:buFont typeface="+mj-lt"/>
              <a:buAutoNum type="arabicPeriod" startAt="5"/>
            </a:pPr>
            <a:r>
              <a:rPr lang="es-ES" dirty="0">
                <a:solidFill>
                  <a:schemeClr val="bg2"/>
                </a:solidFill>
              </a:rPr>
              <a:t>bases de datos relacionales</a:t>
            </a:r>
          </a:p>
          <a:p>
            <a:pPr lvl="0">
              <a:buClr>
                <a:srgbClr val="737373"/>
              </a:buClr>
              <a:buFont typeface="+mj-lt"/>
              <a:buAutoNum type="arabicPeriod" startAt="5"/>
            </a:pPr>
            <a:r>
              <a:rPr lang="es-ES" dirty="0">
                <a:solidFill>
                  <a:schemeClr val="bg2"/>
                </a:solidFill>
              </a:rPr>
              <a:t>manejo de datos relacionales</a:t>
            </a:r>
          </a:p>
          <a:p>
            <a:pPr lvl="0">
              <a:buClr>
                <a:srgbClr val="737373"/>
              </a:buClr>
              <a:buFont typeface="+mj-lt"/>
              <a:buAutoNum type="arabicPeriod" startAt="5"/>
            </a:pPr>
            <a:r>
              <a:rPr lang="es-ES" dirty="0">
                <a:solidFill>
                  <a:schemeClr val="bg2"/>
                </a:solidFill>
              </a:rPr>
              <a:t>otras operaciones sobre datos</a:t>
            </a:r>
          </a:p>
          <a:p>
            <a:pPr lvl="0">
              <a:buClr>
                <a:srgbClr val="737373"/>
              </a:buClr>
              <a:buFont typeface="+mj-lt"/>
              <a:buAutoNum type="arabicPeriod" startAt="5"/>
            </a:pPr>
            <a:r>
              <a:rPr lang="es-ES" dirty="0">
                <a:solidFill>
                  <a:schemeClr val="bg2"/>
                </a:solidFill>
              </a:rPr>
              <a:t>convenciones de nomenclatura</a:t>
            </a:r>
          </a:p>
          <a:p>
            <a:pPr lvl="0">
              <a:buClr>
                <a:srgbClr val="737373"/>
              </a:buClr>
              <a:buFont typeface="+mj-lt"/>
              <a:buAutoNum type="arabicPeriod" startAt="5"/>
            </a:pPr>
            <a:r>
              <a:rPr lang="pt-BR" dirty="0" err="1" smtClean="0">
                <a:solidFill>
                  <a:schemeClr val="bg2"/>
                </a:solidFill>
              </a:rPr>
              <a:t>resumen</a:t>
            </a:r>
            <a:r>
              <a:rPr lang="pt-BR" dirty="0" smtClean="0">
                <a:solidFill>
                  <a:schemeClr val="bg2"/>
                </a:solidFill>
              </a:rPr>
              <a:t> y </a:t>
            </a:r>
            <a:r>
              <a:rPr lang="pt-BR" dirty="0" err="1" smtClean="0">
                <a:solidFill>
                  <a:schemeClr val="bg2"/>
                </a:solidFill>
              </a:rPr>
              <a:t>conclusiones</a:t>
            </a:r>
            <a:endParaRPr lang="pt-BR" dirty="0" smtClean="0">
              <a:solidFill>
                <a:schemeClr val="bg2"/>
              </a:solidFill>
            </a:endParaRPr>
          </a:p>
          <a:p>
            <a:pPr lvl="0">
              <a:buClr>
                <a:srgbClr val="737373"/>
              </a:buClr>
              <a:buFont typeface="+mj-lt"/>
              <a:buAutoNum type="arabicPeriod" startAt="5"/>
            </a:pPr>
            <a:r>
              <a:rPr lang="pt-BR" dirty="0" smtClean="0">
                <a:solidFill>
                  <a:schemeClr val="bg2"/>
                </a:solidFill>
              </a:rPr>
              <a:t>anexos</a:t>
            </a:r>
            <a:endParaRPr lang="pt-BR" dirty="0">
              <a:solidFill>
                <a:schemeClr val="bg2"/>
              </a:solidFill>
            </a:endParaRP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4</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830997"/>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operaciones básicas sobre datos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75097074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eliminar filas de una tabla existente, se utiliza la sentencia</a:t>
            </a:r>
            <a:r>
              <a:rPr lang="es-ES" sz="1800" dirty="0"/>
              <a:t> </a:t>
            </a:r>
            <a:r>
              <a:rPr lang="es-ES" sz="1800" b="1" dirty="0" smtClean="0">
                <a:solidFill>
                  <a:srgbClr val="960F68"/>
                </a:solidFill>
              </a:rPr>
              <a:t>DELETE</a:t>
            </a:r>
            <a:r>
              <a:rPr lang="es-ES" sz="1800" dirty="0"/>
              <a:t> , utilizando una condición para seleccionar el o los registros a </a:t>
            </a:r>
            <a:r>
              <a:rPr lang="es-ES" sz="1800" dirty="0" smtClean="0"/>
              <a:t>eliminar.</a:t>
            </a:r>
          </a:p>
        </p:txBody>
      </p:sp>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p:txBody>
          <a:bodyPr/>
          <a:lstStyle/>
          <a:p>
            <a:r>
              <a:rPr lang="es-ES" sz="2000" dirty="0" smtClean="0"/>
              <a:t>eliminación</a:t>
            </a:r>
            <a:endParaRPr lang="es-ES" sz="2000" dirty="0"/>
          </a:p>
        </p:txBody>
      </p:sp>
      <p:sp>
        <p:nvSpPr>
          <p:cNvPr id="5" name="4 Rectángulo"/>
          <p:cNvSpPr/>
          <p:nvPr/>
        </p:nvSpPr>
        <p:spPr>
          <a:xfrm>
            <a:off x="539552" y="3081734"/>
            <a:ext cx="2664296" cy="861774"/>
          </a:xfrm>
          <a:prstGeom prst="rect">
            <a:avLst/>
          </a:prstGeom>
        </p:spPr>
        <p:txBody>
          <a:bodyPr wrap="square">
            <a:spAutoFit/>
          </a:bodyPr>
          <a:lstStyle/>
          <a:p>
            <a:r>
              <a:rPr lang="es-ES" sz="1600" b="1" dirty="0">
                <a:solidFill>
                  <a:srgbClr val="7F0055"/>
                </a:solidFill>
                <a:latin typeface="Courier New"/>
              </a:rPr>
              <a:t>DELETE</a:t>
            </a:r>
            <a:r>
              <a:rPr lang="es-ES" sz="1600" b="1" dirty="0">
                <a:solidFill>
                  <a:srgbClr val="000000"/>
                </a:solidFill>
                <a:latin typeface="Courier New"/>
              </a:rPr>
              <a:t> </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 </a:t>
            </a:r>
            <a:endParaRPr lang="es-E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OFFC_ID = 30;</a:t>
            </a:r>
          </a:p>
        </p:txBody>
      </p:sp>
      <p:sp>
        <p:nvSpPr>
          <p:cNvPr id="7" name="6 Esquina doblada"/>
          <p:cNvSpPr/>
          <p:nvPr/>
        </p:nvSpPr>
        <p:spPr>
          <a:xfrm>
            <a:off x="3635896" y="3551792"/>
            <a:ext cx="352839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Condición, normalmente sobre identificador. </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a:off x="3059832" y="3737344"/>
            <a:ext cx="576064" cy="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8 Esquina doblada"/>
          <p:cNvSpPr/>
          <p:nvPr/>
        </p:nvSpPr>
        <p:spPr>
          <a:xfrm>
            <a:off x="3131840" y="2989137"/>
            <a:ext cx="648072" cy="37110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Tabla</a:t>
            </a:r>
            <a:endParaRPr lang="es-ES" sz="1600" dirty="0">
              <a:solidFill>
                <a:srgbClr val="321935"/>
              </a:solidFill>
              <a:latin typeface="Arial Narrow" pitchFamily="34" charset="0"/>
            </a:endParaRPr>
          </a:p>
        </p:txBody>
      </p:sp>
      <p:cxnSp>
        <p:nvCxnSpPr>
          <p:cNvPr id="10" name="9 Conector recto de flecha"/>
          <p:cNvCxnSpPr>
            <a:stCxn id="9" idx="1"/>
          </p:cNvCxnSpPr>
          <p:nvPr/>
        </p:nvCxnSpPr>
        <p:spPr>
          <a:xfrm flipH="1">
            <a:off x="2428443" y="3174689"/>
            <a:ext cx="703397" cy="261509"/>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16 Flecha derecha"/>
          <p:cNvSpPr/>
          <p:nvPr/>
        </p:nvSpPr>
        <p:spPr>
          <a:xfrm>
            <a:off x="4427984" y="5085184"/>
            <a:ext cx="362969" cy="246732"/>
          </a:xfrm>
          <a:prstGeom prst="rightArrow">
            <a:avLst/>
          </a:prstGeom>
          <a:solidFill>
            <a:schemeClr val="bg1"/>
          </a:solidFill>
          <a:ln>
            <a:solidFill>
              <a:srgbClr val="960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38" y="4601994"/>
            <a:ext cx="3965330" cy="1223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descr="http://herramientas.educa.madrid.org/animalandia/ayuda/images/02/elimin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67" y="5592070"/>
            <a:ext cx="238125" cy="233363"/>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601995"/>
            <a:ext cx="3888432" cy="1035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4237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7170"/>
                                        </p:tgtEl>
                                        <p:attrNameLst>
                                          <p:attrName>style.visibility</p:attrName>
                                        </p:attrNameLst>
                                      </p:cBhvr>
                                      <p:to>
                                        <p:strVal val="visible"/>
                                      </p:to>
                                    </p:set>
                                    <p:animEffect transition="in" filter="fade">
                                      <p:cBhvr>
                                        <p:cTn id="21"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operaciones básicas sobre datos</a:t>
            </a:r>
            <a:endParaRPr lang="es-ES" dirty="0"/>
          </a:p>
        </p:txBody>
      </p:sp>
      <p:sp>
        <p:nvSpPr>
          <p:cNvPr id="3" name="2 Marcador de texto"/>
          <p:cNvSpPr>
            <a:spLocks noGrp="1"/>
          </p:cNvSpPr>
          <p:nvPr>
            <p:ph type="body" idx="1"/>
          </p:nvPr>
        </p:nvSpPr>
        <p:spPr>
          <a:xfrm>
            <a:off x="395536" y="1700808"/>
            <a:ext cx="8280920" cy="432048"/>
          </a:xfrm>
        </p:spPr>
        <p:txBody>
          <a:bodyPr/>
          <a:lstStyle/>
          <a:p>
            <a:r>
              <a:rPr lang="es-ES" sz="2000" dirty="0" smtClean="0"/>
              <a:t>Caso práctico 3-1: Lectura y escritura básica</a:t>
            </a:r>
            <a:endParaRPr lang="es-ES" sz="2000" dirty="0"/>
          </a:p>
        </p:txBody>
      </p:sp>
      <p:sp>
        <p:nvSpPr>
          <p:cNvPr id="4" name="3 Marcador de contenido"/>
          <p:cNvSpPr>
            <a:spLocks noGrp="1"/>
          </p:cNvSpPr>
          <p:nvPr>
            <p:ph sz="half" idx="2"/>
          </p:nvPr>
        </p:nvSpPr>
        <p:spPr>
          <a:xfrm>
            <a:off x="395536" y="2204864"/>
            <a:ext cx="8352928" cy="4248472"/>
          </a:xfrm>
        </p:spPr>
        <p:txBody>
          <a:bodyPr>
            <a:normAutofit/>
          </a:bodyPr>
          <a:lstStyle/>
          <a:p>
            <a:r>
              <a:rPr lang="es-ES" sz="1800" dirty="0" smtClean="0"/>
              <a:t>Resumen del ejercicio:</a:t>
            </a:r>
          </a:p>
          <a:p>
            <a:pPr marL="285750" indent="-285750">
              <a:buFont typeface="Arial" pitchFamily="34" charset="0"/>
              <a:buChar char="•"/>
            </a:pPr>
            <a:r>
              <a:rPr lang="es-ES" sz="1800" dirty="0" smtClean="0"/>
              <a:t>Insertar, modificar y eliminar registros de tablas, utilizando sentencias SQL.</a:t>
            </a:r>
          </a:p>
          <a:p>
            <a:pPr marL="285750" indent="-285750">
              <a:buFont typeface="Arial" pitchFamily="34" charset="0"/>
              <a:buChar char="•"/>
            </a:pPr>
            <a:r>
              <a:rPr lang="es-ES" sz="1800" dirty="0" smtClean="0"/>
              <a:t>Seleccionar registros de una tabla dados criterios de búsqueda.</a:t>
            </a:r>
          </a:p>
        </p:txBody>
      </p:sp>
    </p:spTree>
    <p:extLst>
      <p:ext uri="{BB962C8B-B14F-4D97-AF65-F5344CB8AC3E}">
        <p14:creationId xmlns:p14="http://schemas.microsoft.com/office/powerpoint/2010/main" val="405842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normalización</a:t>
            </a:r>
            <a:endParaRPr lang="es-ES" b="1" dirty="0">
              <a:solidFill>
                <a:srgbClr val="960F68"/>
              </a:solidFill>
            </a:endParaRPr>
          </a:p>
          <a:p>
            <a:pPr lvl="1"/>
            <a:r>
              <a:rPr lang="es-ES" dirty="0" smtClean="0">
                <a:solidFill>
                  <a:schemeClr val="bg2"/>
                </a:solidFill>
              </a:rPr>
              <a:t>clave primaria</a:t>
            </a:r>
          </a:p>
          <a:p>
            <a:pPr lvl="1"/>
            <a:r>
              <a:rPr lang="es-ES" dirty="0" smtClean="0">
                <a:solidFill>
                  <a:schemeClr val="bg2"/>
                </a:solidFill>
              </a:rPr>
              <a:t>estructuración relacional</a:t>
            </a:r>
            <a:endParaRPr lang="es-ES" dirty="0">
              <a:solidFill>
                <a:schemeClr val="bg2"/>
              </a:solidFill>
            </a:endParaRPr>
          </a:p>
          <a:p>
            <a:pPr lvl="1"/>
            <a:r>
              <a:rPr lang="es-ES" dirty="0" smtClean="0">
                <a:solidFill>
                  <a:schemeClr val="bg2"/>
                </a:solidFill>
              </a:rPr>
              <a:t>otras relaciones</a:t>
            </a:r>
          </a:p>
          <a:p>
            <a:pPr lvl="1"/>
            <a:r>
              <a:rPr lang="es-ES" dirty="0" smtClean="0">
                <a:solidFill>
                  <a:schemeClr val="bg2"/>
                </a:solidFill>
              </a:rPr>
              <a:t>claves compuestas</a:t>
            </a:r>
            <a:endParaRPr lang="es-ES" dirty="0">
              <a:solidFill>
                <a:schemeClr val="bg2"/>
              </a:solidFill>
            </a:endParaRPr>
          </a:p>
          <a:p>
            <a:pPr lvl="0">
              <a:buClr>
                <a:srgbClr val="737373"/>
              </a:buClr>
              <a:buFont typeface="+mj-lt"/>
              <a:buAutoNum type="arabicPeriod" startAt="6"/>
            </a:pPr>
            <a:r>
              <a:rPr lang="es-ES" dirty="0">
                <a:solidFill>
                  <a:schemeClr val="bg2"/>
                </a:solidFill>
              </a:rPr>
              <a:t>manejo de datos relacionales</a:t>
            </a:r>
          </a:p>
          <a:p>
            <a:pPr lvl="0">
              <a:buClr>
                <a:srgbClr val="737373"/>
              </a:buClr>
              <a:buFont typeface="+mj-lt"/>
              <a:buAutoNum type="arabicPeriod" startAt="6"/>
            </a:pPr>
            <a:r>
              <a:rPr lang="es-ES" dirty="0">
                <a:solidFill>
                  <a:schemeClr val="bg2"/>
                </a:solidFill>
              </a:rPr>
              <a:t>otras operaciones sobre datos</a:t>
            </a:r>
          </a:p>
          <a:p>
            <a:pPr lvl="0">
              <a:buClr>
                <a:srgbClr val="737373"/>
              </a:buClr>
              <a:buFont typeface="+mj-lt"/>
              <a:buAutoNum type="arabicPeriod" startAt="6"/>
            </a:pPr>
            <a:r>
              <a:rPr lang="es-ES" dirty="0">
                <a:solidFill>
                  <a:schemeClr val="bg2"/>
                </a:solidFill>
              </a:rPr>
              <a:t>convenciones de nomenclatura</a:t>
            </a:r>
          </a:p>
          <a:p>
            <a:pPr lvl="0">
              <a:buClr>
                <a:srgbClr val="737373"/>
              </a:buClr>
              <a:buFont typeface="+mj-lt"/>
              <a:buAutoNum type="arabicPeriod" startAt="6"/>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6"/>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5</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bases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255741758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Las bases de datos relacionales están </a:t>
            </a:r>
            <a:r>
              <a:rPr lang="es-ES" sz="1800" dirty="0" smtClean="0">
                <a:solidFill>
                  <a:srgbClr val="960F68"/>
                </a:solidFill>
              </a:rPr>
              <a:t>normalizadas</a:t>
            </a:r>
            <a:r>
              <a:rPr lang="es-ES" sz="1800" dirty="0" smtClean="0"/>
              <a:t>. Para analizar la normalización, se coloca el siguiente ejemplo, con una tabla con datos de personas que tiene algunas deficiencias:</a:t>
            </a:r>
          </a:p>
        </p:txBody>
      </p:sp>
      <p:sp>
        <p:nvSpPr>
          <p:cNvPr id="2" name="1 Título"/>
          <p:cNvSpPr>
            <a:spLocks noGrp="1"/>
          </p:cNvSpPr>
          <p:nvPr>
            <p:ph type="title"/>
          </p:nvPr>
        </p:nvSpPr>
        <p:spPr/>
        <p:txBody>
          <a:bodyPr>
            <a:normAutofit/>
          </a:bodyPr>
          <a:lstStyle/>
          <a:p>
            <a:r>
              <a:rPr lang="es-ES" dirty="0" smtClean="0"/>
              <a:t>bases de datos relacionales</a:t>
            </a:r>
            <a:endParaRPr lang="es-ES" dirty="0"/>
          </a:p>
        </p:txBody>
      </p:sp>
      <p:sp>
        <p:nvSpPr>
          <p:cNvPr id="3" name="2 Marcador de texto"/>
          <p:cNvSpPr>
            <a:spLocks noGrp="1"/>
          </p:cNvSpPr>
          <p:nvPr>
            <p:ph type="body" idx="1"/>
          </p:nvPr>
        </p:nvSpPr>
        <p:spPr/>
        <p:txBody>
          <a:bodyPr/>
          <a:lstStyle/>
          <a:p>
            <a:r>
              <a:rPr lang="es-ES" sz="2000" dirty="0" smtClean="0"/>
              <a:t>normalización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4049501012"/>
              </p:ext>
            </p:extLst>
          </p:nvPr>
        </p:nvGraphicFramePr>
        <p:xfrm>
          <a:off x="1475656" y="3501008"/>
          <a:ext cx="6096000" cy="1483360"/>
        </p:xfrm>
        <a:graphic>
          <a:graphicData uri="http://schemas.openxmlformats.org/drawingml/2006/table">
            <a:tbl>
              <a:tblPr firstRow="1" bandRow="1">
                <a:tableStyleId>{F5AB1C69-6EDB-4FF4-983F-18BD219EF322}</a:tableStyleId>
              </a:tblPr>
              <a:tblGrid>
                <a:gridCol w="2032000"/>
                <a:gridCol w="2032000"/>
                <a:gridCol w="2032000"/>
              </a:tblGrid>
              <a:tr h="370840">
                <a:tc>
                  <a:txBody>
                    <a:bodyPr/>
                    <a:lstStyle/>
                    <a:p>
                      <a:pPr algn="l" fontAlgn="b"/>
                      <a:r>
                        <a:rPr lang="es-ES" sz="1800" u="none" strike="noStrike" dirty="0">
                          <a:effectLst/>
                        </a:rPr>
                        <a:t>NOMBRE</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APELLIDO</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TELEFONO</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dirty="0">
                          <a:effectLst/>
                        </a:rPr>
                        <a:t>Juan</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Pérez</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1234</a:t>
                      </a:r>
                      <a:endParaRPr lang="es-ES" sz="1800" b="0" i="0" u="none" strike="noStrike" dirty="0">
                        <a:solidFill>
                          <a:srgbClr val="000000"/>
                        </a:solidFill>
                        <a:effectLst/>
                        <a:latin typeface="Calibri"/>
                      </a:endParaRPr>
                    </a:p>
                  </a:txBody>
                  <a:tcPr marL="72000" marR="72000" marT="7620" marB="0" anchor="b"/>
                </a:tc>
              </a:tr>
              <a:tr h="370840">
                <a:tc>
                  <a:txBody>
                    <a:bodyPr/>
                    <a:lstStyle/>
                    <a:p>
                      <a:pPr algn="l" fontAlgn="b"/>
                      <a:r>
                        <a:rPr lang="es-ES" sz="1800" u="none" strike="noStrike" dirty="0">
                          <a:effectLst/>
                        </a:rPr>
                        <a:t>Luis</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González</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5432, 6789</a:t>
                      </a:r>
                      <a:endParaRPr lang="es-ES" sz="1800" b="0" i="0" u="none" strike="noStrike" dirty="0">
                        <a:solidFill>
                          <a:srgbClr val="000000"/>
                        </a:solidFill>
                        <a:effectLst/>
                        <a:latin typeface="Calibri"/>
                      </a:endParaRPr>
                    </a:p>
                  </a:txBody>
                  <a:tcPr marL="72000" marR="72000" marT="7620" marB="0" anchor="b"/>
                </a:tc>
              </a:tr>
              <a:tr h="370840">
                <a:tc>
                  <a:txBody>
                    <a:bodyPr/>
                    <a:lstStyle/>
                    <a:p>
                      <a:pPr algn="l" fontAlgn="b"/>
                      <a:r>
                        <a:rPr lang="es-ES" sz="1800" u="none" strike="noStrike" dirty="0">
                          <a:effectLst/>
                        </a:rPr>
                        <a:t>Pedro</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García</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2345</a:t>
                      </a:r>
                      <a:endParaRPr lang="es-ES" sz="1800" b="0" i="0" u="none" strike="noStrike" dirty="0">
                        <a:solidFill>
                          <a:srgbClr val="000000"/>
                        </a:solidFill>
                        <a:effectLst/>
                        <a:latin typeface="Calibri"/>
                      </a:endParaRPr>
                    </a:p>
                  </a:txBody>
                  <a:tcPr marL="72000" marR="72000" marT="7620" marB="0" anchor="b"/>
                </a:tc>
              </a:tr>
            </a:tbl>
          </a:graphicData>
        </a:graphic>
      </p:graphicFrame>
      <p:sp>
        <p:nvSpPr>
          <p:cNvPr id="7" name="6 Esquina doblada"/>
          <p:cNvSpPr/>
          <p:nvPr/>
        </p:nvSpPr>
        <p:spPr>
          <a:xfrm>
            <a:off x="251520" y="5373216"/>
            <a:ext cx="1800200" cy="86409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No tiene identificador. Podrían haber filas repetidas.</a:t>
            </a:r>
            <a:endParaRPr lang="es-ES" sz="1600" dirty="0">
              <a:solidFill>
                <a:srgbClr val="321935"/>
              </a:solidFill>
              <a:latin typeface="Arial Narrow" pitchFamily="34" charset="0"/>
            </a:endParaRPr>
          </a:p>
        </p:txBody>
      </p:sp>
      <p:cxnSp>
        <p:nvCxnSpPr>
          <p:cNvPr id="8" name="7 Conector recto de flecha"/>
          <p:cNvCxnSpPr>
            <a:stCxn id="7" idx="0"/>
          </p:cNvCxnSpPr>
          <p:nvPr/>
        </p:nvCxnSpPr>
        <p:spPr>
          <a:xfrm flipV="1">
            <a:off x="1151620" y="4437112"/>
            <a:ext cx="252028" cy="93610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14 Esquina doblada"/>
          <p:cNvSpPr/>
          <p:nvPr/>
        </p:nvSpPr>
        <p:spPr>
          <a:xfrm>
            <a:off x="7380312" y="5229200"/>
            <a:ext cx="1584176" cy="57606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El campo contiene más de un valor</a:t>
            </a:r>
            <a:endParaRPr lang="es-ES" sz="1600" dirty="0">
              <a:solidFill>
                <a:srgbClr val="321935"/>
              </a:solidFill>
              <a:latin typeface="Arial Narrow" pitchFamily="34" charset="0"/>
            </a:endParaRPr>
          </a:p>
        </p:txBody>
      </p:sp>
      <p:cxnSp>
        <p:nvCxnSpPr>
          <p:cNvPr id="16" name="15 Conector recto de flecha"/>
          <p:cNvCxnSpPr>
            <a:stCxn id="15" idx="0"/>
          </p:cNvCxnSpPr>
          <p:nvPr/>
        </p:nvCxnSpPr>
        <p:spPr>
          <a:xfrm flipH="1" flipV="1">
            <a:off x="6876256" y="4437112"/>
            <a:ext cx="1296144" cy="79208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690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Agregando un identificador (</a:t>
            </a:r>
            <a:r>
              <a:rPr lang="es-ES" sz="1800" dirty="0" smtClean="0">
                <a:solidFill>
                  <a:srgbClr val="960F68"/>
                </a:solidFill>
              </a:rPr>
              <a:t>clave primaria</a:t>
            </a:r>
            <a:r>
              <a:rPr lang="es-ES" sz="1800" dirty="0" smtClean="0"/>
              <a:t>):</a:t>
            </a:r>
          </a:p>
        </p:txBody>
      </p:sp>
      <p:sp>
        <p:nvSpPr>
          <p:cNvPr id="2" name="1 Título"/>
          <p:cNvSpPr>
            <a:spLocks noGrp="1"/>
          </p:cNvSpPr>
          <p:nvPr>
            <p:ph type="title"/>
          </p:nvPr>
        </p:nvSpPr>
        <p:spPr/>
        <p:txBody>
          <a:bodyPr>
            <a:normAutofit/>
          </a:bodyPr>
          <a:lstStyle/>
          <a:p>
            <a:r>
              <a:rPr lang="es-ES" dirty="0" smtClean="0"/>
              <a:t>bases de datos relacionales</a:t>
            </a:r>
            <a:endParaRPr lang="es-ES" dirty="0"/>
          </a:p>
        </p:txBody>
      </p:sp>
      <p:sp>
        <p:nvSpPr>
          <p:cNvPr id="3" name="2 Marcador de texto"/>
          <p:cNvSpPr>
            <a:spLocks noGrp="1"/>
          </p:cNvSpPr>
          <p:nvPr>
            <p:ph type="body" idx="1"/>
          </p:nvPr>
        </p:nvSpPr>
        <p:spPr/>
        <p:txBody>
          <a:bodyPr/>
          <a:lstStyle/>
          <a:p>
            <a:r>
              <a:rPr lang="es-ES" sz="2000" dirty="0" smtClean="0"/>
              <a:t>normalización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4133490545"/>
              </p:ext>
            </p:extLst>
          </p:nvPr>
        </p:nvGraphicFramePr>
        <p:xfrm>
          <a:off x="1475656" y="2996952"/>
          <a:ext cx="6096000" cy="1483360"/>
        </p:xfrm>
        <a:graphic>
          <a:graphicData uri="http://schemas.openxmlformats.org/drawingml/2006/table">
            <a:tbl>
              <a:tblPr firstRow="1" bandRow="1">
                <a:tableStyleId>{F5AB1C69-6EDB-4FF4-983F-18BD219EF322}</a:tableStyleId>
              </a:tblPr>
              <a:tblGrid>
                <a:gridCol w="1524000"/>
                <a:gridCol w="1524000"/>
                <a:gridCol w="1524000"/>
                <a:gridCol w="1524000"/>
              </a:tblGrid>
              <a:tr h="370840">
                <a:tc>
                  <a:txBody>
                    <a:bodyPr/>
                    <a:lstStyle/>
                    <a:p>
                      <a:pPr algn="l" fontAlgn="b"/>
                      <a:r>
                        <a:rPr lang="es-ES" sz="1800" u="none" strike="noStrike" dirty="0" smtClean="0">
                          <a:effectLst/>
                        </a:rPr>
                        <a:t>ID_PERSONA</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NOMBRE</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APELLIDO</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TELEFONO</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dirty="0" smtClean="0">
                          <a:effectLst/>
                        </a:rPr>
                        <a:t>1</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Juan</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Pérez</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1234</a:t>
                      </a:r>
                      <a:endParaRPr lang="es-ES" sz="1800" b="0" i="0" u="none" strike="noStrike" dirty="0">
                        <a:solidFill>
                          <a:srgbClr val="000000"/>
                        </a:solidFill>
                        <a:effectLst/>
                        <a:latin typeface="Calibri"/>
                      </a:endParaRPr>
                    </a:p>
                  </a:txBody>
                  <a:tcPr marL="72000" marR="72000" marT="7620" marB="0" anchor="b"/>
                </a:tc>
              </a:tr>
              <a:tr h="370840">
                <a:tc>
                  <a:txBody>
                    <a:bodyPr/>
                    <a:lstStyle/>
                    <a:p>
                      <a:pPr algn="l" fontAlgn="b"/>
                      <a:r>
                        <a:rPr lang="es-ES" sz="1800" u="none" strike="noStrike" dirty="0" smtClean="0">
                          <a:effectLst/>
                        </a:rPr>
                        <a:t>2</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Luis</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smtClean="0">
                          <a:effectLst/>
                        </a:rPr>
                        <a:t>González</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5432, 6789</a:t>
                      </a:r>
                      <a:endParaRPr lang="es-ES" sz="1800" b="0" i="0" u="none" strike="noStrike" dirty="0">
                        <a:solidFill>
                          <a:srgbClr val="000000"/>
                        </a:solidFill>
                        <a:effectLst/>
                        <a:latin typeface="Calibri"/>
                      </a:endParaRPr>
                    </a:p>
                  </a:txBody>
                  <a:tcPr marL="72000" marR="72000" marT="7620" marB="0" anchor="b"/>
                </a:tc>
              </a:tr>
              <a:tr h="370840">
                <a:tc>
                  <a:txBody>
                    <a:bodyPr/>
                    <a:lstStyle/>
                    <a:p>
                      <a:pPr algn="l" fontAlgn="b"/>
                      <a:r>
                        <a:rPr lang="es-ES" sz="1800" u="none" strike="noStrike" dirty="0" smtClean="0">
                          <a:effectLst/>
                        </a:rPr>
                        <a:t>3</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Pedro</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García</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2345</a:t>
                      </a:r>
                      <a:endParaRPr lang="es-ES" sz="1800" b="0" i="0" u="none" strike="noStrike" dirty="0">
                        <a:solidFill>
                          <a:srgbClr val="000000"/>
                        </a:solidFill>
                        <a:effectLst/>
                        <a:latin typeface="Calibri"/>
                      </a:endParaRPr>
                    </a:p>
                  </a:txBody>
                  <a:tcPr marL="72000" marR="72000" marT="7620" marB="0" anchor="b"/>
                </a:tc>
              </a:tr>
            </a:tbl>
          </a:graphicData>
        </a:graphic>
      </p:graphicFrame>
      <p:sp>
        <p:nvSpPr>
          <p:cNvPr id="10" name="9 Esquina doblada"/>
          <p:cNvSpPr/>
          <p:nvPr/>
        </p:nvSpPr>
        <p:spPr>
          <a:xfrm>
            <a:off x="1043608" y="5229200"/>
            <a:ext cx="2016224" cy="86409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La clave primaria permite identificar cada registro en forma única.</a:t>
            </a:r>
            <a:endParaRPr lang="es-ES" sz="1600" dirty="0">
              <a:solidFill>
                <a:srgbClr val="321935"/>
              </a:solidFill>
              <a:latin typeface="Arial Narrow" pitchFamily="34" charset="0"/>
            </a:endParaRPr>
          </a:p>
        </p:txBody>
      </p:sp>
      <p:cxnSp>
        <p:nvCxnSpPr>
          <p:cNvPr id="11" name="10 Conector recto de flecha"/>
          <p:cNvCxnSpPr>
            <a:stCxn id="10" idx="0"/>
          </p:cNvCxnSpPr>
          <p:nvPr/>
        </p:nvCxnSpPr>
        <p:spPr>
          <a:xfrm flipV="1">
            <a:off x="2051720" y="4293096"/>
            <a:ext cx="144016" cy="93610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157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Solución del dato múltiple: crear una tabla nueva para los teléfonos, que incluya una relación con la tabla de personas.</a:t>
            </a:r>
          </a:p>
        </p:txBody>
      </p:sp>
      <p:sp>
        <p:nvSpPr>
          <p:cNvPr id="2" name="1 Título"/>
          <p:cNvSpPr>
            <a:spLocks noGrp="1"/>
          </p:cNvSpPr>
          <p:nvPr>
            <p:ph type="title"/>
          </p:nvPr>
        </p:nvSpPr>
        <p:spPr/>
        <p:txBody>
          <a:bodyPr>
            <a:normAutofit/>
          </a:bodyPr>
          <a:lstStyle/>
          <a:p>
            <a:r>
              <a:rPr lang="es-ES" dirty="0" smtClean="0"/>
              <a:t>bases de datos relacionales</a:t>
            </a:r>
            <a:endParaRPr lang="es-ES" dirty="0"/>
          </a:p>
        </p:txBody>
      </p:sp>
      <p:sp>
        <p:nvSpPr>
          <p:cNvPr id="3" name="2 Marcador de texto"/>
          <p:cNvSpPr>
            <a:spLocks noGrp="1"/>
          </p:cNvSpPr>
          <p:nvPr>
            <p:ph type="body" idx="1"/>
          </p:nvPr>
        </p:nvSpPr>
        <p:spPr/>
        <p:txBody>
          <a:bodyPr/>
          <a:lstStyle/>
          <a:p>
            <a:r>
              <a:rPr lang="es-ES" sz="2000" dirty="0" smtClean="0"/>
              <a:t>normalización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4148001561"/>
              </p:ext>
            </p:extLst>
          </p:nvPr>
        </p:nvGraphicFramePr>
        <p:xfrm>
          <a:off x="539552" y="3247659"/>
          <a:ext cx="4572000" cy="1483360"/>
        </p:xfrm>
        <a:graphic>
          <a:graphicData uri="http://schemas.openxmlformats.org/drawingml/2006/table">
            <a:tbl>
              <a:tblPr firstRow="1" bandRow="1">
                <a:tableStyleId>{F5AB1C69-6EDB-4FF4-983F-18BD219EF322}</a:tableStyleId>
              </a:tblPr>
              <a:tblGrid>
                <a:gridCol w="1524000"/>
                <a:gridCol w="1524000"/>
                <a:gridCol w="1524000"/>
              </a:tblGrid>
              <a:tr h="370840">
                <a:tc>
                  <a:txBody>
                    <a:bodyPr/>
                    <a:lstStyle/>
                    <a:p>
                      <a:pPr algn="l" fontAlgn="b"/>
                      <a:r>
                        <a:rPr lang="es-ES" sz="1800" u="none" strike="noStrike" dirty="0" smtClean="0">
                          <a:effectLst/>
                        </a:rPr>
                        <a:t>ID_PERSONA</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NOMBRE</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APELLIDO</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dirty="0" smtClean="0">
                          <a:effectLst/>
                        </a:rPr>
                        <a:t>1</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Juan</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Pérez</a:t>
                      </a:r>
                      <a:endParaRPr lang="es-ES" sz="1800" b="0" i="0" u="none" strike="noStrike" dirty="0">
                        <a:solidFill>
                          <a:srgbClr val="000000"/>
                        </a:solidFill>
                        <a:effectLst/>
                        <a:latin typeface="Calibri"/>
                      </a:endParaRPr>
                    </a:p>
                  </a:txBody>
                  <a:tcPr marL="72000" marR="72000" marT="7620" marB="0" anchor="b"/>
                </a:tc>
              </a:tr>
              <a:tr h="370840">
                <a:tc>
                  <a:txBody>
                    <a:bodyPr/>
                    <a:lstStyle/>
                    <a:p>
                      <a:pPr algn="l" fontAlgn="b"/>
                      <a:r>
                        <a:rPr lang="es-ES" sz="1800" u="none" strike="noStrike" dirty="0" smtClean="0">
                          <a:effectLst/>
                        </a:rPr>
                        <a:t>2</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Luis</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smtClean="0">
                          <a:effectLst/>
                        </a:rPr>
                        <a:t>González</a:t>
                      </a:r>
                      <a:endParaRPr lang="es-ES" sz="1800" b="0" i="0" u="none" strike="noStrike" dirty="0">
                        <a:solidFill>
                          <a:srgbClr val="000000"/>
                        </a:solidFill>
                        <a:effectLst/>
                        <a:latin typeface="Calibri"/>
                      </a:endParaRPr>
                    </a:p>
                  </a:txBody>
                  <a:tcPr marL="72000" marR="72000" marT="7620" marB="0" anchor="b"/>
                </a:tc>
              </a:tr>
              <a:tr h="370840">
                <a:tc>
                  <a:txBody>
                    <a:bodyPr/>
                    <a:lstStyle/>
                    <a:p>
                      <a:pPr algn="l" fontAlgn="b"/>
                      <a:r>
                        <a:rPr lang="es-ES" sz="1800" u="none" strike="noStrike" dirty="0" smtClean="0">
                          <a:effectLst/>
                        </a:rPr>
                        <a:t>3</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Pedro</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García</a:t>
                      </a:r>
                      <a:endParaRPr lang="es-ES" sz="1800" b="0" i="0" u="none" strike="noStrike" dirty="0">
                        <a:solidFill>
                          <a:srgbClr val="000000"/>
                        </a:solidFill>
                        <a:effectLst/>
                        <a:latin typeface="Calibri"/>
                      </a:endParaRPr>
                    </a:p>
                  </a:txBody>
                  <a:tcPr marL="72000" marR="72000" marT="7620" marB="0" anchor="b"/>
                </a:tc>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3357670675"/>
              </p:ext>
            </p:extLst>
          </p:nvPr>
        </p:nvGraphicFramePr>
        <p:xfrm>
          <a:off x="5796136" y="3063540"/>
          <a:ext cx="3048000" cy="1854200"/>
        </p:xfrm>
        <a:graphic>
          <a:graphicData uri="http://schemas.openxmlformats.org/drawingml/2006/table">
            <a:tbl>
              <a:tblPr firstRow="1" bandRow="1">
                <a:tableStyleId>{F5AB1C69-6EDB-4FF4-983F-18BD219EF322}</a:tableStyleId>
              </a:tblPr>
              <a:tblGrid>
                <a:gridCol w="1524000"/>
                <a:gridCol w="1524000"/>
              </a:tblGrid>
              <a:tr h="370840">
                <a:tc>
                  <a:txBody>
                    <a:bodyPr/>
                    <a:lstStyle/>
                    <a:p>
                      <a:pPr algn="l" fontAlgn="b"/>
                      <a:r>
                        <a:rPr lang="es-ES" sz="1800" u="none" strike="noStrike" dirty="0">
                          <a:effectLst/>
                        </a:rPr>
                        <a:t>ID_PERSONA</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TELEFONO</a:t>
                      </a:r>
                      <a:endParaRPr lang="es-ES" sz="1800" b="0" i="0" u="none" strike="noStrike">
                        <a:solidFill>
                          <a:srgbClr val="000000"/>
                        </a:solidFill>
                        <a:effectLst/>
                        <a:latin typeface="Calibri"/>
                      </a:endParaRPr>
                    </a:p>
                  </a:txBody>
                  <a:tcPr marL="72000" marR="72000" marT="7620" marB="0" anchor="b"/>
                </a:tc>
              </a:tr>
              <a:tr h="370840">
                <a:tc>
                  <a:txBody>
                    <a:bodyPr/>
                    <a:lstStyle/>
                    <a:p>
                      <a:pPr algn="r" fontAlgn="b"/>
                      <a:r>
                        <a:rPr lang="es-ES" sz="1800" u="none" strike="noStrike">
                          <a:effectLst/>
                        </a:rPr>
                        <a:t>1</a:t>
                      </a:r>
                      <a:endParaRPr lang="es-ES" sz="1800" b="0" i="0" u="none" strike="noStrike">
                        <a:solidFill>
                          <a:srgbClr val="000000"/>
                        </a:solidFill>
                        <a:effectLst/>
                        <a:latin typeface="Calibri"/>
                      </a:endParaRPr>
                    </a:p>
                  </a:txBody>
                  <a:tcPr marL="72000" marR="72000" marT="7620" marB="0" anchor="b"/>
                </a:tc>
                <a:tc>
                  <a:txBody>
                    <a:bodyPr/>
                    <a:lstStyle/>
                    <a:p>
                      <a:pPr algn="r" fontAlgn="b"/>
                      <a:r>
                        <a:rPr lang="es-ES" sz="1800" u="none" strike="noStrike">
                          <a:effectLst/>
                        </a:rPr>
                        <a:t>1234</a:t>
                      </a:r>
                      <a:endParaRPr lang="es-ES" sz="1800" b="0" i="0" u="none" strike="noStrike">
                        <a:solidFill>
                          <a:srgbClr val="000000"/>
                        </a:solidFill>
                        <a:effectLst/>
                        <a:latin typeface="Calibri"/>
                      </a:endParaRPr>
                    </a:p>
                  </a:txBody>
                  <a:tcPr marL="72000" marR="72000" marT="7620" marB="0" anchor="b"/>
                </a:tc>
              </a:tr>
              <a:tr h="370840">
                <a:tc>
                  <a:txBody>
                    <a:bodyPr/>
                    <a:lstStyle/>
                    <a:p>
                      <a:pPr algn="r" fontAlgn="b"/>
                      <a:r>
                        <a:rPr lang="es-ES" sz="1800" u="none" strike="noStrike">
                          <a:effectLst/>
                        </a:rPr>
                        <a:t>2</a:t>
                      </a:r>
                      <a:endParaRPr lang="es-ES" sz="1800" b="0" i="0" u="none" strike="noStrike">
                        <a:solidFill>
                          <a:srgbClr val="000000"/>
                        </a:solidFill>
                        <a:effectLst/>
                        <a:latin typeface="Calibri"/>
                      </a:endParaRPr>
                    </a:p>
                  </a:txBody>
                  <a:tcPr marL="72000" marR="72000" marT="7620" marB="0" anchor="b"/>
                </a:tc>
                <a:tc>
                  <a:txBody>
                    <a:bodyPr/>
                    <a:lstStyle/>
                    <a:p>
                      <a:pPr algn="r" fontAlgn="b"/>
                      <a:r>
                        <a:rPr lang="es-ES" sz="1800" u="none" strike="noStrike">
                          <a:effectLst/>
                        </a:rPr>
                        <a:t>5432</a:t>
                      </a:r>
                      <a:endParaRPr lang="es-ES" sz="1800" b="0" i="0" u="none" strike="noStrike">
                        <a:solidFill>
                          <a:srgbClr val="000000"/>
                        </a:solidFill>
                        <a:effectLst/>
                        <a:latin typeface="Calibri"/>
                      </a:endParaRPr>
                    </a:p>
                  </a:txBody>
                  <a:tcPr marL="72000" marR="72000" marT="7620" marB="0" anchor="b"/>
                </a:tc>
              </a:tr>
              <a:tr h="370840">
                <a:tc>
                  <a:txBody>
                    <a:bodyPr/>
                    <a:lstStyle/>
                    <a:p>
                      <a:pPr algn="r" fontAlgn="b"/>
                      <a:r>
                        <a:rPr lang="es-ES" sz="1800" u="none" strike="noStrike">
                          <a:effectLst/>
                        </a:rPr>
                        <a:t>2</a:t>
                      </a:r>
                      <a:endParaRPr lang="es-ES" sz="1800" b="0" i="0" u="none" strike="noStrike">
                        <a:solidFill>
                          <a:srgbClr val="000000"/>
                        </a:solidFill>
                        <a:effectLst/>
                        <a:latin typeface="Calibri"/>
                      </a:endParaRPr>
                    </a:p>
                  </a:txBody>
                  <a:tcPr marL="72000" marR="72000" marT="7620" marB="0" anchor="b"/>
                </a:tc>
                <a:tc>
                  <a:txBody>
                    <a:bodyPr/>
                    <a:lstStyle/>
                    <a:p>
                      <a:pPr algn="r" fontAlgn="b"/>
                      <a:r>
                        <a:rPr lang="es-ES" sz="1800" u="none" strike="noStrike">
                          <a:effectLst/>
                        </a:rPr>
                        <a:t>6789</a:t>
                      </a:r>
                      <a:endParaRPr lang="es-ES" sz="1800" b="0" i="0" u="none" strike="noStrike">
                        <a:solidFill>
                          <a:srgbClr val="000000"/>
                        </a:solidFill>
                        <a:effectLst/>
                        <a:latin typeface="Calibri"/>
                      </a:endParaRPr>
                    </a:p>
                  </a:txBody>
                  <a:tcPr marL="72000" marR="72000" marT="7620" marB="0" anchor="b"/>
                </a:tc>
              </a:tr>
              <a:tr h="370840">
                <a:tc>
                  <a:txBody>
                    <a:bodyPr/>
                    <a:lstStyle/>
                    <a:p>
                      <a:pPr algn="r" fontAlgn="b"/>
                      <a:r>
                        <a:rPr lang="es-ES" sz="1800" u="none" strike="noStrike" dirty="0">
                          <a:effectLst/>
                        </a:rPr>
                        <a:t>3</a:t>
                      </a:r>
                      <a:endParaRPr lang="es-ES" sz="1800" b="0" i="0" u="none" strike="noStrike" dirty="0">
                        <a:solidFill>
                          <a:srgbClr val="000000"/>
                        </a:solidFill>
                        <a:effectLst/>
                        <a:latin typeface="Calibri"/>
                      </a:endParaRPr>
                    </a:p>
                  </a:txBody>
                  <a:tcPr marL="72000" marR="72000" marT="7620" marB="0" anchor="b"/>
                </a:tc>
                <a:tc>
                  <a:txBody>
                    <a:bodyPr/>
                    <a:lstStyle/>
                    <a:p>
                      <a:pPr algn="r" fontAlgn="b"/>
                      <a:r>
                        <a:rPr lang="es-ES" sz="1800" u="none" strike="noStrike" dirty="0">
                          <a:effectLst/>
                        </a:rPr>
                        <a:t>2345</a:t>
                      </a:r>
                      <a:endParaRPr lang="es-ES" sz="1800" b="0" i="0" u="none" strike="noStrike" dirty="0">
                        <a:solidFill>
                          <a:srgbClr val="000000"/>
                        </a:solidFill>
                        <a:effectLst/>
                        <a:latin typeface="Calibri"/>
                      </a:endParaRPr>
                    </a:p>
                  </a:txBody>
                  <a:tcPr marL="72000" marR="72000" marT="7620" marB="0" anchor="b"/>
                </a:tc>
              </a:tr>
            </a:tbl>
          </a:graphicData>
        </a:graphic>
      </p:graphicFrame>
      <p:sp>
        <p:nvSpPr>
          <p:cNvPr id="10" name="9 Esquina doblada"/>
          <p:cNvSpPr/>
          <p:nvPr/>
        </p:nvSpPr>
        <p:spPr>
          <a:xfrm>
            <a:off x="5387445" y="5229200"/>
            <a:ext cx="2016224" cy="86409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Este campo relaciona la tabla de teléfonos con la de personas.</a:t>
            </a:r>
            <a:endParaRPr lang="es-ES" sz="1600" dirty="0">
              <a:solidFill>
                <a:srgbClr val="321935"/>
              </a:solidFill>
              <a:latin typeface="Arial Narrow" pitchFamily="34" charset="0"/>
            </a:endParaRPr>
          </a:p>
        </p:txBody>
      </p:sp>
      <p:cxnSp>
        <p:nvCxnSpPr>
          <p:cNvPr id="11" name="10 Conector recto de flecha"/>
          <p:cNvCxnSpPr>
            <a:stCxn id="10" idx="0"/>
          </p:cNvCxnSpPr>
          <p:nvPr/>
        </p:nvCxnSpPr>
        <p:spPr>
          <a:xfrm flipV="1">
            <a:off x="6395557" y="4683512"/>
            <a:ext cx="161360" cy="54568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11 Esquina doblada"/>
          <p:cNvSpPr/>
          <p:nvPr/>
        </p:nvSpPr>
        <p:spPr>
          <a:xfrm>
            <a:off x="1672826" y="5445224"/>
            <a:ext cx="2016224" cy="64807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Con esto, se logra la </a:t>
            </a:r>
            <a:r>
              <a:rPr lang="es-ES" sz="1600" b="1" dirty="0" smtClean="0">
                <a:solidFill>
                  <a:srgbClr val="321935"/>
                </a:solidFill>
                <a:latin typeface="Arial Narrow" pitchFamily="34" charset="0"/>
              </a:rPr>
              <a:t>primera forma normal</a:t>
            </a:r>
            <a:r>
              <a:rPr lang="es-ES" sz="1600" dirty="0" smtClean="0">
                <a:solidFill>
                  <a:srgbClr val="321935"/>
                </a:solidFill>
                <a:latin typeface="Arial Narrow" pitchFamily="34" charset="0"/>
              </a:rPr>
              <a:t>.</a:t>
            </a:r>
            <a:endParaRPr lang="es-ES" sz="1600" dirty="0">
              <a:solidFill>
                <a:srgbClr val="321935"/>
              </a:solidFill>
              <a:latin typeface="Arial Narrow" pitchFamily="34" charset="0"/>
            </a:endParaRPr>
          </a:p>
        </p:txBody>
      </p:sp>
    </p:spTree>
    <p:extLst>
      <p:ext uri="{BB962C8B-B14F-4D97-AF65-F5344CB8AC3E}">
        <p14:creationId xmlns:p14="http://schemas.microsoft.com/office/powerpoint/2010/main" val="2684642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Existen otros casos con problemas de normalización, que se resuelven con las llamadas segunda y tercera forma normal. </a:t>
            </a:r>
          </a:p>
          <a:p>
            <a:pPr marL="285750" indent="-285750">
              <a:buFont typeface="Arial" pitchFamily="34" charset="0"/>
              <a:buChar char="•"/>
            </a:pPr>
            <a:r>
              <a:rPr lang="es-ES" sz="1800" dirty="0" smtClean="0"/>
              <a:t>Si se tiene la siguiente tabla, se pueden presentar problemas:</a:t>
            </a:r>
          </a:p>
        </p:txBody>
      </p:sp>
      <p:sp>
        <p:nvSpPr>
          <p:cNvPr id="2" name="1 Título"/>
          <p:cNvSpPr>
            <a:spLocks noGrp="1"/>
          </p:cNvSpPr>
          <p:nvPr>
            <p:ph type="title"/>
          </p:nvPr>
        </p:nvSpPr>
        <p:spPr/>
        <p:txBody>
          <a:bodyPr>
            <a:normAutofit/>
          </a:bodyPr>
          <a:lstStyle/>
          <a:p>
            <a:r>
              <a:rPr lang="es-ES" dirty="0" smtClean="0"/>
              <a:t>bases de datos relacionales</a:t>
            </a:r>
            <a:endParaRPr lang="es-ES" dirty="0"/>
          </a:p>
        </p:txBody>
      </p:sp>
      <p:sp>
        <p:nvSpPr>
          <p:cNvPr id="3" name="2 Marcador de texto"/>
          <p:cNvSpPr>
            <a:spLocks noGrp="1"/>
          </p:cNvSpPr>
          <p:nvPr>
            <p:ph type="body" idx="1"/>
          </p:nvPr>
        </p:nvSpPr>
        <p:spPr/>
        <p:txBody>
          <a:bodyPr/>
          <a:lstStyle/>
          <a:p>
            <a:r>
              <a:rPr lang="es-ES" sz="2000" dirty="0" smtClean="0"/>
              <a:t>normalización</a:t>
            </a:r>
            <a:endParaRPr lang="es-ES" sz="2000" dirty="0"/>
          </a:p>
        </p:txBody>
      </p:sp>
      <p:graphicFrame>
        <p:nvGraphicFramePr>
          <p:cNvPr id="4" name="3 Tabla"/>
          <p:cNvGraphicFramePr>
            <a:graphicFrameLocks noGrp="1"/>
          </p:cNvGraphicFramePr>
          <p:nvPr>
            <p:extLst>
              <p:ext uri="{D42A27DB-BD31-4B8C-83A1-F6EECF244321}">
                <p14:modId xmlns:p14="http://schemas.microsoft.com/office/powerpoint/2010/main" val="72244057"/>
              </p:ext>
            </p:extLst>
          </p:nvPr>
        </p:nvGraphicFramePr>
        <p:xfrm>
          <a:off x="467544" y="3356992"/>
          <a:ext cx="5604417" cy="2966720"/>
        </p:xfrm>
        <a:graphic>
          <a:graphicData uri="http://schemas.openxmlformats.org/drawingml/2006/table">
            <a:tbl>
              <a:tblPr firstRow="1" bandRow="1">
                <a:tableStyleId>{F5AB1C69-6EDB-4FF4-983F-18BD219EF322}</a:tableStyleId>
              </a:tblPr>
              <a:tblGrid>
                <a:gridCol w="1069513"/>
                <a:gridCol w="1120313"/>
                <a:gridCol w="1999448"/>
                <a:gridCol w="1415143"/>
              </a:tblGrid>
              <a:tr h="370840">
                <a:tc>
                  <a:txBody>
                    <a:bodyPr/>
                    <a:lstStyle/>
                    <a:p>
                      <a:pPr algn="l" fontAlgn="b"/>
                      <a:r>
                        <a:rPr lang="es-ES" sz="1800" u="none" strike="noStrike" dirty="0">
                          <a:effectLst/>
                        </a:rPr>
                        <a:t>NOMBRE</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APELLIDO</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dirty="0">
                          <a:effectLst/>
                        </a:rPr>
                        <a:t>SKILL</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CATEGORIA</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Juan</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Pérez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Java</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Programador</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Juan</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Pérez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SQL</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Programador</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Juan</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Pérez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HTML</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Programador</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Luis</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González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Gestión de equipos</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Analista</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Luis</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González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Gestión de equipos</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Analista</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Pedro</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García</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e-mail server</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Sistemas</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Pedro</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García</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dirty="0">
                          <a:effectLst/>
                        </a:rPr>
                        <a:t>Linux </a:t>
                      </a:r>
                      <a:r>
                        <a:rPr lang="es-ES" sz="1800" u="none" strike="noStrike" dirty="0" err="1">
                          <a:effectLst/>
                        </a:rPr>
                        <a:t>admin</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Sistemas</a:t>
                      </a:r>
                      <a:endParaRPr lang="es-ES" sz="1800" b="0" i="0" u="none" strike="noStrike" dirty="0">
                        <a:solidFill>
                          <a:srgbClr val="000000"/>
                        </a:solidFill>
                        <a:effectLst/>
                        <a:latin typeface="Calibri"/>
                      </a:endParaRPr>
                    </a:p>
                  </a:txBody>
                  <a:tcPr marL="72000" marR="72000" marT="7620" marB="0" anchor="b"/>
                </a:tc>
              </a:tr>
            </a:tbl>
          </a:graphicData>
        </a:graphic>
      </p:graphicFrame>
      <p:sp>
        <p:nvSpPr>
          <p:cNvPr id="14" name="13 Esquina doblada"/>
          <p:cNvSpPr/>
          <p:nvPr/>
        </p:nvSpPr>
        <p:spPr>
          <a:xfrm>
            <a:off x="6444208" y="3789040"/>
            <a:ext cx="2509585" cy="86409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Si la categoría del empleado cambia, se deben modificar varios registros. </a:t>
            </a:r>
            <a:endParaRPr lang="es-ES" sz="1600" dirty="0">
              <a:solidFill>
                <a:srgbClr val="321935"/>
              </a:solidFill>
              <a:latin typeface="Arial Narrow" pitchFamily="34" charset="0"/>
            </a:endParaRPr>
          </a:p>
        </p:txBody>
      </p:sp>
      <p:sp>
        <p:nvSpPr>
          <p:cNvPr id="18" name="17 Esquina doblada"/>
          <p:cNvSpPr/>
          <p:nvPr/>
        </p:nvSpPr>
        <p:spPr>
          <a:xfrm>
            <a:off x="6444208" y="5301208"/>
            <a:ext cx="2509585" cy="108012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Solución: separar en dos tablas, una de categorías y otra de </a:t>
            </a:r>
            <a:r>
              <a:rPr lang="es-ES" sz="1600" dirty="0" err="1" smtClean="0">
                <a:solidFill>
                  <a:srgbClr val="321935"/>
                </a:solidFill>
                <a:latin typeface="Arial Narrow" pitchFamily="34" charset="0"/>
              </a:rPr>
              <a:t>skills</a:t>
            </a:r>
            <a:r>
              <a:rPr lang="es-ES" sz="1600" dirty="0" smtClean="0">
                <a:solidFill>
                  <a:srgbClr val="321935"/>
                </a:solidFill>
                <a:latin typeface="Arial Narrow" pitchFamily="34" charset="0"/>
              </a:rPr>
              <a:t>. Esto es la llamada </a:t>
            </a:r>
            <a:r>
              <a:rPr lang="es-ES" sz="1600" b="1" dirty="0" smtClean="0">
                <a:solidFill>
                  <a:srgbClr val="321935"/>
                </a:solidFill>
                <a:latin typeface="Arial Narrow" pitchFamily="34" charset="0"/>
              </a:rPr>
              <a:t>segunda forma normal</a:t>
            </a:r>
            <a:r>
              <a:rPr lang="es-ES" sz="1600" dirty="0" smtClean="0">
                <a:solidFill>
                  <a:srgbClr val="321935"/>
                </a:solidFill>
                <a:latin typeface="Arial Narrow" pitchFamily="34" charset="0"/>
              </a:rPr>
              <a:t>.</a:t>
            </a:r>
            <a:endParaRPr lang="es-ES" sz="1600" dirty="0">
              <a:solidFill>
                <a:srgbClr val="321935"/>
              </a:solidFill>
              <a:latin typeface="Arial Narrow" pitchFamily="34" charset="0"/>
            </a:endParaRPr>
          </a:p>
        </p:txBody>
      </p:sp>
    </p:spTree>
    <p:extLst>
      <p:ext uri="{BB962C8B-B14F-4D97-AF65-F5344CB8AC3E}">
        <p14:creationId xmlns:p14="http://schemas.microsoft.com/office/powerpoint/2010/main" val="3230798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Rectángulo redondeado"/>
          <p:cNvSpPr/>
          <p:nvPr/>
        </p:nvSpPr>
        <p:spPr>
          <a:xfrm>
            <a:off x="575555" y="2366764"/>
            <a:ext cx="8280920" cy="1854324"/>
          </a:xfrm>
          <a:prstGeom prst="roundRect">
            <a:avLst>
              <a:gd name="adj" fmla="val 10000"/>
            </a:avLst>
          </a:prstGeom>
          <a:solidFill>
            <a:schemeClr val="bg1">
              <a:alpha val="0"/>
            </a:schemeClr>
          </a:solidFill>
          <a:ln>
            <a:solidFill>
              <a:srgbClr val="660033"/>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8" name="4 Marcador de contenido"/>
          <p:cNvSpPr>
            <a:spLocks noGrp="1"/>
          </p:cNvSpPr>
          <p:nvPr>
            <p:ph sz="half" idx="2"/>
          </p:nvPr>
        </p:nvSpPr>
        <p:spPr>
          <a:xfrm>
            <a:off x="395536" y="2204864"/>
            <a:ext cx="8280920" cy="4176464"/>
          </a:xfrm>
        </p:spPr>
        <p:txBody>
          <a:bodyPr>
            <a:noAutofit/>
          </a:bodyPr>
          <a:lstStyle/>
          <a:p>
            <a:endParaRPr lang="es-ES" dirty="0" smtClean="0"/>
          </a:p>
          <a:p>
            <a:endParaRPr lang="es-ES" dirty="0"/>
          </a:p>
          <a:p>
            <a:endParaRPr lang="es-ES" dirty="0" smtClean="0"/>
          </a:p>
          <a:p>
            <a:endParaRPr lang="es-ES" dirty="0"/>
          </a:p>
          <a:p>
            <a:endParaRPr lang="es-ES" dirty="0" smtClean="0"/>
          </a:p>
          <a:p>
            <a:endParaRPr lang="es-ES" dirty="0"/>
          </a:p>
          <a:p>
            <a:endParaRPr lang="es-ES" b="1" dirty="0" smtClean="0"/>
          </a:p>
          <a:p>
            <a:endParaRPr lang="es-ES" sz="1400" b="1" dirty="0" smtClean="0"/>
          </a:p>
          <a:p>
            <a:endParaRPr lang="es-ES" sz="1400" b="1" dirty="0" smtClean="0"/>
          </a:p>
          <a:p>
            <a:r>
              <a:rPr lang="es-ES" sz="1800" b="1" dirty="0" smtClean="0"/>
              <a:t>Elementos del programa:</a:t>
            </a:r>
          </a:p>
          <a:p>
            <a:pPr marL="285750" indent="-285750">
              <a:buFont typeface="Wingdings" pitchFamily="2" charset="2"/>
              <a:buChar char="Ø"/>
            </a:pPr>
            <a:r>
              <a:rPr lang="es-ES" sz="1600" dirty="0" smtClean="0"/>
              <a:t>Condiciones de acceso</a:t>
            </a:r>
          </a:p>
          <a:p>
            <a:pPr marL="285750" indent="-285750">
              <a:buFont typeface="Wingdings" pitchFamily="2" charset="2"/>
              <a:buChar char="Ø"/>
            </a:pPr>
            <a:r>
              <a:rPr lang="es-ES" sz="1600" b="1" dirty="0">
                <a:solidFill>
                  <a:srgbClr val="960F68"/>
                </a:solidFill>
              </a:rPr>
              <a:t>Curso </a:t>
            </a:r>
            <a:r>
              <a:rPr lang="es-ES" sz="1600" b="1" dirty="0" smtClean="0">
                <a:solidFill>
                  <a:srgbClr val="960F68"/>
                </a:solidFill>
              </a:rPr>
              <a:t>SQL Básico</a:t>
            </a:r>
            <a:endParaRPr lang="es-ES" sz="1600" b="1" dirty="0">
              <a:solidFill>
                <a:srgbClr val="960F68"/>
              </a:solidFill>
            </a:endParaRPr>
          </a:p>
          <a:p>
            <a:pPr marL="285750" indent="-285750">
              <a:buFont typeface="Wingdings" pitchFamily="2" charset="2"/>
              <a:buChar char="Ø"/>
            </a:pPr>
            <a:r>
              <a:rPr lang="es-ES" sz="1600" dirty="0" smtClean="0"/>
              <a:t>Curso SQL Intermedio Oracle</a:t>
            </a:r>
          </a:p>
          <a:p>
            <a:pPr marL="285750" indent="-285750">
              <a:buFont typeface="Wingdings" pitchFamily="2" charset="2"/>
              <a:buChar char="Ø"/>
            </a:pPr>
            <a:r>
              <a:rPr lang="es-ES" sz="1600" dirty="0"/>
              <a:t>Curso </a:t>
            </a:r>
            <a:r>
              <a:rPr lang="es-ES" sz="1600" dirty="0" smtClean="0"/>
              <a:t>SQL Avanzado Oracle</a:t>
            </a:r>
          </a:p>
          <a:p>
            <a:pPr marL="285750" indent="-285750">
              <a:buFont typeface="Wingdings" pitchFamily="2" charset="2"/>
              <a:buChar char="Ø"/>
            </a:pPr>
            <a:r>
              <a:rPr lang="es-ES" sz="1600" dirty="0" smtClean="0"/>
              <a:t>Test de aprovechamiento</a:t>
            </a:r>
            <a:endParaRPr lang="es-ES" sz="1600" dirty="0"/>
          </a:p>
        </p:txBody>
      </p:sp>
      <p:sp>
        <p:nvSpPr>
          <p:cNvPr id="2" name="1 Título"/>
          <p:cNvSpPr>
            <a:spLocks noGrp="1"/>
          </p:cNvSpPr>
          <p:nvPr>
            <p:ph type="title"/>
          </p:nvPr>
        </p:nvSpPr>
        <p:spPr/>
        <p:txBody>
          <a:bodyPr>
            <a:normAutofit/>
          </a:bodyPr>
          <a:lstStyle/>
          <a:p>
            <a:r>
              <a:rPr lang="es-ES" dirty="0" smtClean="0"/>
              <a:t>introducción</a:t>
            </a:r>
            <a:endParaRPr lang="es-ES" dirty="0"/>
          </a:p>
        </p:txBody>
      </p:sp>
      <p:sp>
        <p:nvSpPr>
          <p:cNvPr id="3" name="2 Marcador de texto"/>
          <p:cNvSpPr>
            <a:spLocks noGrp="1"/>
          </p:cNvSpPr>
          <p:nvPr>
            <p:ph type="body" idx="1"/>
          </p:nvPr>
        </p:nvSpPr>
        <p:spPr/>
        <p:txBody>
          <a:bodyPr/>
          <a:lstStyle/>
          <a:p>
            <a:r>
              <a:rPr lang="es-ES" sz="2000" dirty="0"/>
              <a:t>p</a:t>
            </a:r>
            <a:r>
              <a:rPr lang="es-ES" sz="2000" dirty="0" smtClean="0"/>
              <a:t>rograma formativo</a:t>
            </a:r>
            <a:endParaRPr lang="es-ES" sz="2000" dirty="0"/>
          </a:p>
        </p:txBody>
      </p:sp>
      <p:sp>
        <p:nvSpPr>
          <p:cNvPr id="19" name="18 Rectángulo"/>
          <p:cNvSpPr/>
          <p:nvPr/>
        </p:nvSpPr>
        <p:spPr>
          <a:xfrm>
            <a:off x="681495" y="2204864"/>
            <a:ext cx="3024802" cy="338554"/>
          </a:xfrm>
          <a:prstGeom prst="rect">
            <a:avLst/>
          </a:prstGeom>
          <a:solidFill>
            <a:schemeClr val="bg1"/>
          </a:solidFill>
          <a:ln w="9525" cap="flat" cmpd="sng" algn="ctr">
            <a:noFill/>
            <a:prstDash val="solid"/>
            <a:round/>
            <a:headEnd type="none" w="med" len="med"/>
            <a:tailEnd type="none" w="med" len="med"/>
          </a:ln>
          <a:effectLst/>
          <a:scene3d>
            <a:camera prst="orthographicFront"/>
            <a:lightRig rig="threePt" dir="t"/>
          </a:scene3d>
          <a:sp3d>
            <a:bevelT w="0" h="0"/>
          </a:sp3d>
        </p:spPr>
        <p:style>
          <a:lnRef idx="0">
            <a:scrgbClr r="0" g="0" b="0"/>
          </a:lnRef>
          <a:fillRef idx="1001">
            <a:schemeClr val="dk2"/>
          </a:fillRef>
          <a:effectRef idx="0">
            <a:scrgbClr r="0" g="0" b="0"/>
          </a:effectRef>
          <a:fontRef idx="major"/>
        </p:style>
        <p:txBody>
          <a:bodyPr wrap="none">
            <a:spAutoFit/>
          </a:bodyPr>
          <a:lstStyle/>
          <a:p>
            <a:r>
              <a:rPr lang="es-ES" sz="1600" b="1" dirty="0">
                <a:solidFill>
                  <a:srgbClr val="960F68"/>
                </a:solidFill>
              </a:rPr>
              <a:t>p</a:t>
            </a:r>
            <a:r>
              <a:rPr lang="es-ES" sz="1600" b="1" dirty="0" smtClean="0">
                <a:solidFill>
                  <a:srgbClr val="960F68"/>
                </a:solidFill>
              </a:rPr>
              <a:t>rograma </a:t>
            </a:r>
            <a:r>
              <a:rPr lang="es-ES" sz="1600" b="1" dirty="0" err="1" smtClean="0">
                <a:solidFill>
                  <a:srgbClr val="960F68"/>
                </a:solidFill>
              </a:rPr>
              <a:t>Database</a:t>
            </a:r>
            <a:r>
              <a:rPr lang="es-ES" sz="1600" b="1" dirty="0" smtClean="0">
                <a:solidFill>
                  <a:srgbClr val="960F68"/>
                </a:solidFill>
              </a:rPr>
              <a:t> Fundamental</a:t>
            </a:r>
            <a:endParaRPr lang="es-ES" sz="1600" b="1" dirty="0">
              <a:solidFill>
                <a:srgbClr val="960F68"/>
              </a:solidFill>
            </a:endParaRPr>
          </a:p>
        </p:txBody>
      </p:sp>
      <p:sp>
        <p:nvSpPr>
          <p:cNvPr id="6" name="5 Elipse"/>
          <p:cNvSpPr/>
          <p:nvPr/>
        </p:nvSpPr>
        <p:spPr>
          <a:xfrm>
            <a:off x="1187624" y="2971628"/>
            <a:ext cx="936104" cy="432048"/>
          </a:xfrm>
          <a:prstGeom prst="ellipse">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s-ES" sz="1200" b="1" dirty="0" smtClean="0">
                <a:solidFill>
                  <a:srgbClr val="660033"/>
                </a:solidFill>
              </a:rPr>
              <a:t>Acceso</a:t>
            </a:r>
            <a:endParaRPr lang="es-ES" sz="1200" b="1" dirty="0">
              <a:solidFill>
                <a:srgbClr val="660033"/>
              </a:solidFill>
            </a:endParaRPr>
          </a:p>
        </p:txBody>
      </p:sp>
      <p:cxnSp>
        <p:nvCxnSpPr>
          <p:cNvPr id="9" name="8 Conector recto de flecha"/>
          <p:cNvCxnSpPr>
            <a:stCxn id="6" idx="6"/>
            <a:endCxn id="7" idx="1"/>
          </p:cNvCxnSpPr>
          <p:nvPr/>
        </p:nvCxnSpPr>
        <p:spPr>
          <a:xfrm>
            <a:off x="2123728" y="3187652"/>
            <a:ext cx="504056" cy="0"/>
          </a:xfrm>
          <a:prstGeom prst="straightConnector1">
            <a:avLst/>
          </a:prstGeom>
          <a:ln w="38100">
            <a:solidFill>
              <a:srgbClr val="66003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7" idx="3"/>
            <a:endCxn id="37" idx="2"/>
          </p:cNvCxnSpPr>
          <p:nvPr/>
        </p:nvCxnSpPr>
        <p:spPr>
          <a:xfrm>
            <a:off x="3779912" y="3187652"/>
            <a:ext cx="3456384" cy="6530"/>
          </a:xfrm>
          <a:prstGeom prst="straightConnector1">
            <a:avLst/>
          </a:prstGeom>
          <a:ln w="38100">
            <a:solidFill>
              <a:srgbClr val="660033"/>
            </a:solidFill>
            <a:tailEnd type="triangle"/>
          </a:ln>
        </p:spPr>
        <p:style>
          <a:lnRef idx="1">
            <a:schemeClr val="accent1"/>
          </a:lnRef>
          <a:fillRef idx="0">
            <a:schemeClr val="accent1"/>
          </a:fillRef>
          <a:effectRef idx="0">
            <a:schemeClr val="accent1"/>
          </a:effectRef>
          <a:fontRef idx="minor">
            <a:schemeClr val="tx1"/>
          </a:fontRef>
        </p:style>
      </p:cxnSp>
      <p:sp>
        <p:nvSpPr>
          <p:cNvPr id="37" name="36 Elipse"/>
          <p:cNvSpPr/>
          <p:nvPr/>
        </p:nvSpPr>
        <p:spPr>
          <a:xfrm>
            <a:off x="7236296" y="2978158"/>
            <a:ext cx="936104" cy="432048"/>
          </a:xfrm>
          <a:prstGeom prst="ellipse">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s-ES" sz="1200" b="1" dirty="0" smtClean="0">
                <a:solidFill>
                  <a:srgbClr val="660033"/>
                </a:solidFill>
              </a:rPr>
              <a:t>Test</a:t>
            </a:r>
            <a:endParaRPr lang="es-ES" sz="1200" b="1" dirty="0">
              <a:solidFill>
                <a:srgbClr val="660033"/>
              </a:solidFill>
            </a:endParaRPr>
          </a:p>
        </p:txBody>
      </p:sp>
      <p:sp>
        <p:nvSpPr>
          <p:cNvPr id="7" name="6 Rectángulo redondeado"/>
          <p:cNvSpPr/>
          <p:nvPr/>
        </p:nvSpPr>
        <p:spPr>
          <a:xfrm>
            <a:off x="2627784" y="2971628"/>
            <a:ext cx="1152128" cy="432048"/>
          </a:xfrm>
          <a:prstGeom prst="roundRect">
            <a:avLst/>
          </a:prstGeom>
          <a:solidFill>
            <a:srgbClr val="960F68"/>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ES" sz="1200" b="1" dirty="0" smtClean="0"/>
              <a:t>SQL Básico</a:t>
            </a:r>
            <a:endParaRPr lang="es-ES" sz="1200" b="1" dirty="0"/>
          </a:p>
        </p:txBody>
      </p:sp>
      <p:cxnSp>
        <p:nvCxnSpPr>
          <p:cNvPr id="34" name="33 Conector angular"/>
          <p:cNvCxnSpPr>
            <a:stCxn id="7" idx="2"/>
            <a:endCxn id="35" idx="1"/>
          </p:cNvCxnSpPr>
          <p:nvPr/>
        </p:nvCxnSpPr>
        <p:spPr>
          <a:xfrm rot="16200000" flipH="1">
            <a:off x="3433301" y="3174223"/>
            <a:ext cx="405190" cy="864096"/>
          </a:xfrm>
          <a:prstGeom prst="bentConnector2">
            <a:avLst/>
          </a:prstGeom>
          <a:ln w="38100">
            <a:solidFill>
              <a:srgbClr val="660033"/>
            </a:solidFill>
            <a:tailEnd type="triangle"/>
          </a:ln>
        </p:spPr>
        <p:style>
          <a:lnRef idx="1">
            <a:schemeClr val="accent1"/>
          </a:lnRef>
          <a:fillRef idx="0">
            <a:schemeClr val="accent1"/>
          </a:fillRef>
          <a:effectRef idx="0">
            <a:schemeClr val="accent1"/>
          </a:effectRef>
          <a:fontRef idx="minor">
            <a:schemeClr val="tx1"/>
          </a:fontRef>
        </p:style>
      </p:cxnSp>
      <p:sp>
        <p:nvSpPr>
          <p:cNvPr id="26" name="25 Rectángulo redondeado"/>
          <p:cNvSpPr/>
          <p:nvPr/>
        </p:nvSpPr>
        <p:spPr>
          <a:xfrm>
            <a:off x="3851920" y="3407462"/>
            <a:ext cx="3240360" cy="711138"/>
          </a:xfrm>
          <a:prstGeom prst="roundRect">
            <a:avLst>
              <a:gd name="adj" fmla="val 10000"/>
            </a:avLst>
          </a:prstGeom>
          <a:solidFill>
            <a:schemeClr val="bg1">
              <a:alpha val="0"/>
            </a:schemeClr>
          </a:solidFill>
          <a:ln>
            <a:solidFill>
              <a:srgbClr val="660033"/>
            </a:solidFill>
            <a:prstDash val="sysDash"/>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7" name="26 Rectángulo"/>
          <p:cNvSpPr/>
          <p:nvPr/>
        </p:nvSpPr>
        <p:spPr>
          <a:xfrm>
            <a:off x="3970536" y="3269878"/>
            <a:ext cx="1023352" cy="276999"/>
          </a:xfrm>
          <a:prstGeom prst="rect">
            <a:avLst/>
          </a:prstGeom>
          <a:solidFill>
            <a:schemeClr val="bg1"/>
          </a:solidFill>
          <a:ln w="9525" cap="flat" cmpd="sng" algn="ctr">
            <a:noFill/>
            <a:prstDash val="solid"/>
            <a:round/>
            <a:headEnd type="none" w="med" len="med"/>
            <a:tailEnd type="none" w="med" len="med"/>
          </a:ln>
          <a:effectLst/>
          <a:scene3d>
            <a:camera prst="orthographicFront"/>
            <a:lightRig rig="threePt" dir="t"/>
          </a:scene3d>
          <a:sp3d>
            <a:bevelT w="0" h="0"/>
          </a:sp3d>
        </p:spPr>
        <p:style>
          <a:lnRef idx="0">
            <a:scrgbClr r="0" g="0" b="0"/>
          </a:lnRef>
          <a:fillRef idx="1001">
            <a:schemeClr val="dk2"/>
          </a:fillRef>
          <a:effectRef idx="0">
            <a:scrgbClr r="0" g="0" b="0"/>
          </a:effectRef>
          <a:fontRef idx="major"/>
        </p:style>
        <p:txBody>
          <a:bodyPr wrap="square">
            <a:spAutoFit/>
          </a:bodyPr>
          <a:lstStyle/>
          <a:p>
            <a:r>
              <a:rPr lang="es-ES" sz="1200" b="1" dirty="0" smtClean="0">
                <a:solidFill>
                  <a:srgbClr val="960F68"/>
                </a:solidFill>
              </a:rPr>
              <a:t>DBMS Oracle</a:t>
            </a:r>
            <a:endParaRPr lang="es-ES" sz="1200" b="1" dirty="0">
              <a:solidFill>
                <a:srgbClr val="960F68"/>
              </a:solidFill>
            </a:endParaRPr>
          </a:p>
        </p:txBody>
      </p:sp>
      <p:sp>
        <p:nvSpPr>
          <p:cNvPr id="35" name="34 Rectángulo redondeado"/>
          <p:cNvSpPr/>
          <p:nvPr/>
        </p:nvSpPr>
        <p:spPr>
          <a:xfrm>
            <a:off x="4067944" y="3592842"/>
            <a:ext cx="1152128" cy="432048"/>
          </a:xfrm>
          <a:prstGeom prst="roundRect">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ES" sz="1200" b="1" dirty="0" smtClean="0">
                <a:solidFill>
                  <a:srgbClr val="660033"/>
                </a:solidFill>
              </a:rPr>
              <a:t>SQL Intermedio Oracle</a:t>
            </a:r>
            <a:endParaRPr lang="es-ES" sz="1200" b="1" dirty="0">
              <a:solidFill>
                <a:srgbClr val="660033"/>
              </a:solidFill>
            </a:endParaRPr>
          </a:p>
        </p:txBody>
      </p:sp>
      <p:cxnSp>
        <p:nvCxnSpPr>
          <p:cNvPr id="22" name="21 Conector angular"/>
          <p:cNvCxnSpPr>
            <a:stCxn id="35" idx="3"/>
            <a:endCxn id="23" idx="1"/>
          </p:cNvCxnSpPr>
          <p:nvPr/>
        </p:nvCxnSpPr>
        <p:spPr>
          <a:xfrm>
            <a:off x="5220072" y="3808866"/>
            <a:ext cx="576064" cy="1956"/>
          </a:xfrm>
          <a:prstGeom prst="bentConnector3">
            <a:avLst>
              <a:gd name="adj1" fmla="val 50000"/>
            </a:avLst>
          </a:prstGeom>
          <a:ln w="38100">
            <a:solidFill>
              <a:srgbClr val="660033"/>
            </a:solidFill>
            <a:tailEnd type="triangle"/>
          </a:ln>
        </p:spPr>
        <p:style>
          <a:lnRef idx="1">
            <a:schemeClr val="accent1"/>
          </a:lnRef>
          <a:fillRef idx="0">
            <a:schemeClr val="accent1"/>
          </a:fillRef>
          <a:effectRef idx="0">
            <a:schemeClr val="accent1"/>
          </a:effectRef>
          <a:fontRef idx="minor">
            <a:schemeClr val="tx1"/>
          </a:fontRef>
        </p:style>
      </p:cxnSp>
      <p:sp>
        <p:nvSpPr>
          <p:cNvPr id="23" name="22 Rectángulo redondeado"/>
          <p:cNvSpPr/>
          <p:nvPr/>
        </p:nvSpPr>
        <p:spPr>
          <a:xfrm>
            <a:off x="5796136" y="3594798"/>
            <a:ext cx="1152128" cy="432048"/>
          </a:xfrm>
          <a:prstGeom prst="roundRect">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ES" sz="1200" b="1" dirty="0" smtClean="0">
                <a:solidFill>
                  <a:srgbClr val="660033"/>
                </a:solidFill>
              </a:rPr>
              <a:t>SQL Avanzado Oracle</a:t>
            </a:r>
            <a:endParaRPr lang="es-ES" sz="1200" b="1" dirty="0">
              <a:solidFill>
                <a:srgbClr val="660033"/>
              </a:solidFill>
            </a:endParaRPr>
          </a:p>
        </p:txBody>
      </p:sp>
    </p:spTree>
    <p:extLst>
      <p:ext uri="{BB962C8B-B14F-4D97-AF65-F5344CB8AC3E}">
        <p14:creationId xmlns:p14="http://schemas.microsoft.com/office/powerpoint/2010/main" val="1915780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Si se tiene la siguiente tabla, también se pueden presentar problemas:</a:t>
            </a:r>
          </a:p>
        </p:txBody>
      </p:sp>
      <p:sp>
        <p:nvSpPr>
          <p:cNvPr id="2" name="1 Título"/>
          <p:cNvSpPr>
            <a:spLocks noGrp="1"/>
          </p:cNvSpPr>
          <p:nvPr>
            <p:ph type="title"/>
          </p:nvPr>
        </p:nvSpPr>
        <p:spPr/>
        <p:txBody>
          <a:bodyPr>
            <a:normAutofit/>
          </a:bodyPr>
          <a:lstStyle/>
          <a:p>
            <a:r>
              <a:rPr lang="es-ES" dirty="0" smtClean="0"/>
              <a:t>bases de datos relacionales</a:t>
            </a:r>
            <a:endParaRPr lang="es-ES" dirty="0"/>
          </a:p>
        </p:txBody>
      </p:sp>
      <p:sp>
        <p:nvSpPr>
          <p:cNvPr id="3" name="2 Marcador de texto"/>
          <p:cNvSpPr>
            <a:spLocks noGrp="1"/>
          </p:cNvSpPr>
          <p:nvPr>
            <p:ph type="body" idx="1"/>
          </p:nvPr>
        </p:nvSpPr>
        <p:spPr/>
        <p:txBody>
          <a:bodyPr/>
          <a:lstStyle/>
          <a:p>
            <a:r>
              <a:rPr lang="es-ES" sz="2000" dirty="0" smtClean="0"/>
              <a:t>normalización</a:t>
            </a:r>
            <a:endParaRPr lang="es-ES" sz="2000" dirty="0"/>
          </a:p>
        </p:txBody>
      </p:sp>
      <p:graphicFrame>
        <p:nvGraphicFramePr>
          <p:cNvPr id="4" name="3 Tabla"/>
          <p:cNvGraphicFramePr>
            <a:graphicFrameLocks noGrp="1"/>
          </p:cNvGraphicFramePr>
          <p:nvPr>
            <p:extLst>
              <p:ext uri="{D42A27DB-BD31-4B8C-83A1-F6EECF244321}">
                <p14:modId xmlns:p14="http://schemas.microsoft.com/office/powerpoint/2010/main" val="1166694680"/>
              </p:ext>
            </p:extLst>
          </p:nvPr>
        </p:nvGraphicFramePr>
        <p:xfrm>
          <a:off x="467544" y="2924944"/>
          <a:ext cx="5550591" cy="2225040"/>
        </p:xfrm>
        <a:graphic>
          <a:graphicData uri="http://schemas.openxmlformats.org/drawingml/2006/table">
            <a:tbl>
              <a:tblPr firstRow="1" bandRow="1">
                <a:tableStyleId>{F5AB1C69-6EDB-4FF4-983F-18BD219EF322}</a:tableStyleId>
              </a:tblPr>
              <a:tblGrid>
                <a:gridCol w="1069513"/>
                <a:gridCol w="1120313"/>
                <a:gridCol w="1694543"/>
                <a:gridCol w="1666222"/>
              </a:tblGrid>
              <a:tr h="370840">
                <a:tc>
                  <a:txBody>
                    <a:bodyPr/>
                    <a:lstStyle/>
                    <a:p>
                      <a:pPr algn="l" fontAlgn="b"/>
                      <a:r>
                        <a:rPr lang="es-ES" sz="1800" u="none" strike="noStrike" dirty="0">
                          <a:effectLst/>
                        </a:rPr>
                        <a:t>NOMBRE</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dirty="0">
                          <a:effectLst/>
                        </a:rPr>
                        <a:t>APELLIDO</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CATEGORIA</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FECHA CAMBIO</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Juan</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Pérez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Programador T1</a:t>
                      </a:r>
                      <a:endParaRPr lang="es-ES" sz="1800" b="0" i="0" u="none" strike="noStrike">
                        <a:solidFill>
                          <a:srgbClr val="000000"/>
                        </a:solidFill>
                        <a:effectLst/>
                        <a:latin typeface="Calibri"/>
                      </a:endParaRPr>
                    </a:p>
                  </a:txBody>
                  <a:tcPr marL="72000" marR="72000" marT="7620" marB="0" anchor="b"/>
                </a:tc>
                <a:tc>
                  <a:txBody>
                    <a:bodyPr/>
                    <a:lstStyle/>
                    <a:p>
                      <a:pPr algn="r" fontAlgn="b"/>
                      <a:r>
                        <a:rPr lang="es-ES" sz="1800" u="none" strike="noStrike">
                          <a:effectLst/>
                        </a:rPr>
                        <a:t>01/09/2008</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Juan</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Pérez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Programador T2</a:t>
                      </a:r>
                      <a:endParaRPr lang="es-ES" sz="1800" b="0" i="0" u="none" strike="noStrike">
                        <a:solidFill>
                          <a:srgbClr val="000000"/>
                        </a:solidFill>
                        <a:effectLst/>
                        <a:latin typeface="Calibri"/>
                      </a:endParaRPr>
                    </a:p>
                  </a:txBody>
                  <a:tcPr marL="72000" marR="72000" marT="7620" marB="0" anchor="b"/>
                </a:tc>
                <a:tc>
                  <a:txBody>
                    <a:bodyPr/>
                    <a:lstStyle/>
                    <a:p>
                      <a:pPr algn="r" fontAlgn="b"/>
                      <a:r>
                        <a:rPr lang="es-ES" sz="1800" u="none" strike="noStrike">
                          <a:effectLst/>
                        </a:rPr>
                        <a:t>01/03/2009</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Juan</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Pérez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Analista T1</a:t>
                      </a:r>
                      <a:endParaRPr lang="es-ES" sz="1800" b="0" i="0" u="none" strike="noStrike">
                        <a:solidFill>
                          <a:srgbClr val="000000"/>
                        </a:solidFill>
                        <a:effectLst/>
                        <a:latin typeface="Calibri"/>
                      </a:endParaRPr>
                    </a:p>
                  </a:txBody>
                  <a:tcPr marL="72000" marR="72000" marT="7620" marB="0" anchor="b"/>
                </a:tc>
                <a:tc>
                  <a:txBody>
                    <a:bodyPr/>
                    <a:lstStyle/>
                    <a:p>
                      <a:pPr algn="r" fontAlgn="b"/>
                      <a:r>
                        <a:rPr lang="es-ES" sz="1800" u="none" strike="noStrike">
                          <a:effectLst/>
                        </a:rPr>
                        <a:t>01/09/2009</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dirty="0">
                          <a:effectLst/>
                        </a:rPr>
                        <a:t>Luis</a:t>
                      </a:r>
                      <a:endParaRPr lang="es-ES" sz="1800" b="0" i="0" u="none" strike="noStrike" dirty="0">
                        <a:solidFill>
                          <a:srgbClr val="000000"/>
                        </a:solidFill>
                        <a:effectLst/>
                        <a:latin typeface="Calibri"/>
                      </a:endParaRPr>
                    </a:p>
                  </a:txBody>
                  <a:tcPr marL="72000" marR="72000" marT="7620" marB="0" anchor="b"/>
                </a:tc>
                <a:tc>
                  <a:txBody>
                    <a:bodyPr/>
                    <a:lstStyle/>
                    <a:p>
                      <a:pPr algn="l" fontAlgn="b"/>
                      <a:r>
                        <a:rPr lang="es-ES" sz="1800" u="none" strike="noStrike">
                          <a:effectLst/>
                        </a:rPr>
                        <a:t>González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Analista T1</a:t>
                      </a:r>
                      <a:endParaRPr lang="es-ES" sz="1800" b="0" i="0" u="none" strike="noStrike">
                        <a:solidFill>
                          <a:srgbClr val="000000"/>
                        </a:solidFill>
                        <a:effectLst/>
                        <a:latin typeface="Calibri"/>
                      </a:endParaRPr>
                    </a:p>
                  </a:txBody>
                  <a:tcPr marL="72000" marR="72000" marT="7620" marB="0" anchor="b"/>
                </a:tc>
                <a:tc>
                  <a:txBody>
                    <a:bodyPr/>
                    <a:lstStyle/>
                    <a:p>
                      <a:pPr algn="r" fontAlgn="b"/>
                      <a:r>
                        <a:rPr lang="es-ES" sz="1800" u="none" strike="noStrike">
                          <a:effectLst/>
                        </a:rPr>
                        <a:t>01/09/2008</a:t>
                      </a:r>
                      <a:endParaRPr lang="es-ES" sz="1800" b="0" i="0" u="none" strike="noStrike">
                        <a:solidFill>
                          <a:srgbClr val="000000"/>
                        </a:solidFill>
                        <a:effectLst/>
                        <a:latin typeface="Calibri"/>
                      </a:endParaRPr>
                    </a:p>
                  </a:txBody>
                  <a:tcPr marL="72000" marR="72000" marT="7620" marB="0" anchor="b"/>
                </a:tc>
              </a:tr>
              <a:tr h="370840">
                <a:tc>
                  <a:txBody>
                    <a:bodyPr/>
                    <a:lstStyle/>
                    <a:p>
                      <a:pPr algn="l" fontAlgn="b"/>
                      <a:r>
                        <a:rPr lang="es-ES" sz="1800" u="none" strike="noStrike">
                          <a:effectLst/>
                        </a:rPr>
                        <a:t>Luis</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González</a:t>
                      </a:r>
                      <a:endParaRPr lang="es-ES" sz="1800" b="0" i="0" u="none" strike="noStrike">
                        <a:solidFill>
                          <a:srgbClr val="000000"/>
                        </a:solidFill>
                        <a:effectLst/>
                        <a:latin typeface="Calibri"/>
                      </a:endParaRPr>
                    </a:p>
                  </a:txBody>
                  <a:tcPr marL="72000" marR="72000" marT="7620" marB="0" anchor="b"/>
                </a:tc>
                <a:tc>
                  <a:txBody>
                    <a:bodyPr/>
                    <a:lstStyle/>
                    <a:p>
                      <a:pPr algn="l" fontAlgn="b"/>
                      <a:r>
                        <a:rPr lang="es-ES" sz="1800" u="none" strike="noStrike">
                          <a:effectLst/>
                        </a:rPr>
                        <a:t>Analista T2</a:t>
                      </a:r>
                      <a:endParaRPr lang="es-ES" sz="1800" b="0" i="0" u="none" strike="noStrike">
                        <a:solidFill>
                          <a:srgbClr val="000000"/>
                        </a:solidFill>
                        <a:effectLst/>
                        <a:latin typeface="Calibri"/>
                      </a:endParaRPr>
                    </a:p>
                  </a:txBody>
                  <a:tcPr marL="72000" marR="72000" marT="7620" marB="0" anchor="b"/>
                </a:tc>
                <a:tc>
                  <a:txBody>
                    <a:bodyPr/>
                    <a:lstStyle/>
                    <a:p>
                      <a:pPr algn="r" fontAlgn="b"/>
                      <a:r>
                        <a:rPr lang="es-ES" sz="1800" u="none" strike="noStrike" dirty="0">
                          <a:effectLst/>
                        </a:rPr>
                        <a:t>01/09/2009</a:t>
                      </a:r>
                      <a:endParaRPr lang="es-ES" sz="1800" b="0" i="0" u="none" strike="noStrike" dirty="0">
                        <a:solidFill>
                          <a:srgbClr val="000000"/>
                        </a:solidFill>
                        <a:effectLst/>
                        <a:latin typeface="Calibri"/>
                      </a:endParaRPr>
                    </a:p>
                  </a:txBody>
                  <a:tcPr marL="72000" marR="72000" marT="7620" marB="0" anchor="b"/>
                </a:tc>
              </a:tr>
            </a:tbl>
          </a:graphicData>
        </a:graphic>
      </p:graphicFrame>
      <p:sp>
        <p:nvSpPr>
          <p:cNvPr id="14" name="13 Esquina doblada"/>
          <p:cNvSpPr/>
          <p:nvPr/>
        </p:nvSpPr>
        <p:spPr>
          <a:xfrm>
            <a:off x="6444208" y="2852936"/>
            <a:ext cx="2509585" cy="158417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La fecha de cambio de categoría está vinculada a la categoría, que depende del nombre y apellido. Es decir, la fecha de cambio depende de un atributo no primario.</a:t>
            </a:r>
            <a:endParaRPr lang="es-ES" sz="1600" dirty="0">
              <a:solidFill>
                <a:srgbClr val="321935"/>
              </a:solidFill>
              <a:latin typeface="Arial Narrow" pitchFamily="34" charset="0"/>
            </a:endParaRPr>
          </a:p>
        </p:txBody>
      </p:sp>
      <p:sp>
        <p:nvSpPr>
          <p:cNvPr id="18" name="17 Esquina doblada"/>
          <p:cNvSpPr/>
          <p:nvPr/>
        </p:nvSpPr>
        <p:spPr>
          <a:xfrm>
            <a:off x="6444208" y="4869160"/>
            <a:ext cx="2509585" cy="158417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Solución: separar en dos tablas, una de categorías y otra de cambios, que incluye una referencia a la categoría y la fecha. Esto es la llamada </a:t>
            </a:r>
            <a:r>
              <a:rPr lang="es-ES" sz="1600" b="1" dirty="0" smtClean="0">
                <a:solidFill>
                  <a:srgbClr val="321935"/>
                </a:solidFill>
                <a:latin typeface="Arial Narrow" pitchFamily="34" charset="0"/>
              </a:rPr>
              <a:t>tercera forma normal</a:t>
            </a:r>
            <a:r>
              <a:rPr lang="es-ES" sz="1600" dirty="0" smtClean="0">
                <a:solidFill>
                  <a:srgbClr val="321935"/>
                </a:solidFill>
                <a:latin typeface="Arial Narrow" pitchFamily="34" charset="0"/>
              </a:rPr>
              <a:t>.</a:t>
            </a:r>
            <a:endParaRPr lang="es-ES" sz="1600" dirty="0">
              <a:solidFill>
                <a:srgbClr val="321935"/>
              </a:solidFill>
              <a:latin typeface="Arial Narrow" pitchFamily="34" charset="0"/>
            </a:endParaRPr>
          </a:p>
        </p:txBody>
      </p:sp>
    </p:spTree>
    <p:extLst>
      <p:ext uri="{BB962C8B-B14F-4D97-AF65-F5344CB8AC3E}">
        <p14:creationId xmlns:p14="http://schemas.microsoft.com/office/powerpoint/2010/main" val="3452660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clave </a:t>
            </a:r>
            <a:r>
              <a:rPr lang="es-ES" b="1" dirty="0">
                <a:solidFill>
                  <a:srgbClr val="960F68"/>
                </a:solidFill>
              </a:rPr>
              <a:t>primaria</a:t>
            </a:r>
          </a:p>
          <a:p>
            <a:pPr lvl="1"/>
            <a:r>
              <a:rPr lang="es-ES" dirty="0" smtClean="0">
                <a:solidFill>
                  <a:schemeClr val="bg2"/>
                </a:solidFill>
              </a:rPr>
              <a:t>estructuración relacional</a:t>
            </a:r>
            <a:endParaRPr lang="es-ES" dirty="0">
              <a:solidFill>
                <a:schemeClr val="bg2"/>
              </a:solidFill>
            </a:endParaRPr>
          </a:p>
          <a:p>
            <a:pPr lvl="1"/>
            <a:r>
              <a:rPr lang="es-ES" dirty="0" smtClean="0">
                <a:solidFill>
                  <a:schemeClr val="bg2"/>
                </a:solidFill>
              </a:rPr>
              <a:t>otras relaciones</a:t>
            </a:r>
          </a:p>
          <a:p>
            <a:pPr lvl="1"/>
            <a:r>
              <a:rPr lang="es-ES" dirty="0" smtClean="0">
                <a:solidFill>
                  <a:schemeClr val="bg2"/>
                </a:solidFill>
              </a:rPr>
              <a:t>claves compuestas</a:t>
            </a:r>
            <a:endParaRPr lang="es-ES" dirty="0">
              <a:solidFill>
                <a:schemeClr val="bg2"/>
              </a:solidFill>
            </a:endParaRPr>
          </a:p>
          <a:p>
            <a:pPr lvl="0">
              <a:buClr>
                <a:srgbClr val="737373"/>
              </a:buClr>
              <a:buFont typeface="+mj-lt"/>
              <a:buAutoNum type="arabicPeriod" startAt="6"/>
            </a:pPr>
            <a:r>
              <a:rPr lang="es-ES" dirty="0">
                <a:solidFill>
                  <a:schemeClr val="bg2"/>
                </a:solidFill>
              </a:rPr>
              <a:t>manejo de datos relacionales</a:t>
            </a:r>
          </a:p>
          <a:p>
            <a:pPr lvl="0">
              <a:buClr>
                <a:srgbClr val="737373"/>
              </a:buClr>
              <a:buFont typeface="+mj-lt"/>
              <a:buAutoNum type="arabicPeriod" startAt="6"/>
            </a:pPr>
            <a:r>
              <a:rPr lang="es-ES" dirty="0">
                <a:solidFill>
                  <a:schemeClr val="bg2"/>
                </a:solidFill>
              </a:rPr>
              <a:t>otras operaciones sobre datos</a:t>
            </a:r>
          </a:p>
          <a:p>
            <a:pPr lvl="0">
              <a:buClr>
                <a:srgbClr val="737373"/>
              </a:buClr>
              <a:buFont typeface="+mj-lt"/>
              <a:buAutoNum type="arabicPeriod" startAt="6"/>
            </a:pPr>
            <a:r>
              <a:rPr lang="es-ES" dirty="0">
                <a:solidFill>
                  <a:schemeClr val="bg2"/>
                </a:solidFill>
              </a:rPr>
              <a:t>convenciones de nomenclatura</a:t>
            </a:r>
          </a:p>
          <a:p>
            <a:pPr lvl="0">
              <a:buClr>
                <a:srgbClr val="737373"/>
              </a:buClr>
              <a:buFont typeface="+mj-lt"/>
              <a:buAutoNum type="arabicPeriod" startAt="6"/>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6"/>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5</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bases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127108949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424937" cy="4320480"/>
          </a:xfrm>
        </p:spPr>
        <p:txBody>
          <a:bodyPr>
            <a:noAutofit/>
          </a:bodyPr>
          <a:lstStyle/>
          <a:p>
            <a:r>
              <a:rPr lang="es-ES" sz="1800" dirty="0" smtClean="0"/>
              <a:t>La </a:t>
            </a:r>
            <a:r>
              <a:rPr lang="es-ES" sz="1800" b="1" dirty="0" smtClean="0">
                <a:solidFill>
                  <a:srgbClr val="960F68"/>
                </a:solidFill>
              </a:rPr>
              <a:t>clave primaria</a:t>
            </a:r>
            <a:r>
              <a:rPr lang="es-ES" sz="1800" dirty="0" smtClean="0">
                <a:solidFill>
                  <a:srgbClr val="960F68"/>
                </a:solidFill>
              </a:rPr>
              <a:t> (</a:t>
            </a:r>
            <a:r>
              <a:rPr lang="es-ES" sz="1800" dirty="0" err="1" smtClean="0">
                <a:solidFill>
                  <a:srgbClr val="960F68"/>
                </a:solidFill>
              </a:rPr>
              <a:t>primary</a:t>
            </a:r>
            <a:r>
              <a:rPr lang="es-ES" sz="1800" dirty="0" smtClean="0">
                <a:solidFill>
                  <a:srgbClr val="960F68"/>
                </a:solidFill>
              </a:rPr>
              <a:t> </a:t>
            </a:r>
            <a:r>
              <a:rPr lang="es-ES" sz="1800" dirty="0" err="1" smtClean="0">
                <a:solidFill>
                  <a:srgbClr val="960F68"/>
                </a:solidFill>
              </a:rPr>
              <a:t>key</a:t>
            </a:r>
            <a:r>
              <a:rPr lang="es-ES" sz="1800" dirty="0" smtClean="0">
                <a:solidFill>
                  <a:srgbClr val="960F68"/>
                </a:solidFill>
              </a:rPr>
              <a:t>)</a:t>
            </a:r>
            <a:r>
              <a:rPr lang="es-ES" sz="1800" b="1" dirty="0" smtClean="0">
                <a:solidFill>
                  <a:srgbClr val="960F68"/>
                </a:solidFill>
              </a:rPr>
              <a:t> </a:t>
            </a:r>
            <a:r>
              <a:rPr lang="es-ES" sz="1800" dirty="0" smtClean="0"/>
              <a:t>es un campo o combinación de campos que identifica en forma única a un registro.</a:t>
            </a:r>
          </a:p>
          <a:p>
            <a:pPr marL="285750" indent="-285750">
              <a:buFont typeface="Arial" pitchFamily="34" charset="0"/>
              <a:buChar char="•"/>
            </a:pPr>
            <a:r>
              <a:rPr lang="es-ES" sz="1800" dirty="0" smtClean="0"/>
              <a:t>Existen claves primarias </a:t>
            </a:r>
            <a:r>
              <a:rPr lang="es-ES" sz="1800" dirty="0" smtClean="0">
                <a:solidFill>
                  <a:srgbClr val="960F68"/>
                </a:solidFill>
              </a:rPr>
              <a:t>naturales</a:t>
            </a:r>
            <a:r>
              <a:rPr lang="es-ES" sz="1800" dirty="0" smtClean="0"/>
              <a:t>: número de identificación de personas, matrículas, teléfonos.</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La opción recomendada es utilizar una </a:t>
            </a:r>
            <a:r>
              <a:rPr lang="es-ES" sz="1800" dirty="0" smtClean="0">
                <a:solidFill>
                  <a:srgbClr val="960F68"/>
                </a:solidFill>
              </a:rPr>
              <a:t>clave numérica generada</a:t>
            </a:r>
            <a:r>
              <a:rPr lang="es-ES" sz="1800" dirty="0" smtClean="0"/>
              <a:t>. En la mayoría de los DBMS existen los campos </a:t>
            </a:r>
            <a:r>
              <a:rPr lang="es-ES" sz="1800" dirty="0" err="1" smtClean="0"/>
              <a:t>autonuméricos</a:t>
            </a:r>
            <a:r>
              <a:rPr lang="es-ES" sz="1800" dirty="0" smtClean="0"/>
              <a:t>, que se incrementan automáticamente con cada nuevo registro insertado.</a:t>
            </a:r>
          </a:p>
          <a:p>
            <a:r>
              <a:rPr lang="es-ES" sz="1800" dirty="0" smtClean="0">
                <a:solidFill>
                  <a:srgbClr val="960F68"/>
                </a:solidFill>
              </a:rPr>
              <a:t>Nota</a:t>
            </a:r>
            <a:r>
              <a:rPr lang="es-ES" sz="1800" dirty="0" smtClean="0"/>
              <a:t>: en el caso particular de </a:t>
            </a:r>
            <a:r>
              <a:rPr lang="es-ES" sz="1800" dirty="0" smtClean="0">
                <a:solidFill>
                  <a:srgbClr val="960F68"/>
                </a:solidFill>
              </a:rPr>
              <a:t>Oracle</a:t>
            </a:r>
            <a:r>
              <a:rPr lang="es-ES" sz="1800" dirty="0" smtClean="0"/>
              <a:t>, existen elementos llamados </a:t>
            </a:r>
            <a:r>
              <a:rPr lang="es-ES" sz="1800" dirty="0" smtClean="0">
                <a:solidFill>
                  <a:srgbClr val="960F68"/>
                </a:solidFill>
              </a:rPr>
              <a:t>secuencias</a:t>
            </a:r>
            <a:r>
              <a:rPr lang="es-ES" sz="1800" dirty="0" smtClean="0"/>
              <a:t> (SEQUENCE), que generan los valores </a:t>
            </a:r>
            <a:r>
              <a:rPr lang="es-ES" sz="1800" dirty="0" err="1" smtClean="0"/>
              <a:t>autoincrementales</a:t>
            </a:r>
            <a:r>
              <a:rPr lang="es-ES" sz="1800" dirty="0" smtClean="0"/>
              <a:t> que luego son utilizados en la inserción.</a:t>
            </a:r>
          </a:p>
        </p:txBody>
      </p:sp>
      <p:sp>
        <p:nvSpPr>
          <p:cNvPr id="2" name="1 Título"/>
          <p:cNvSpPr>
            <a:spLocks noGrp="1"/>
          </p:cNvSpPr>
          <p:nvPr>
            <p:ph type="title"/>
          </p:nvPr>
        </p:nvSpPr>
        <p:spPr/>
        <p:txBody>
          <a:bodyPr>
            <a:normAutofit/>
          </a:bodyPr>
          <a:lstStyle/>
          <a:p>
            <a:r>
              <a:rPr lang="es-ES" dirty="0" smtClean="0"/>
              <a:t>clave primaria</a:t>
            </a:r>
            <a:endParaRPr lang="es-ES" dirty="0"/>
          </a:p>
        </p:txBody>
      </p:sp>
      <p:sp>
        <p:nvSpPr>
          <p:cNvPr id="3" name="2 Marcador de texto"/>
          <p:cNvSpPr>
            <a:spLocks noGrp="1"/>
          </p:cNvSpPr>
          <p:nvPr>
            <p:ph type="body" idx="1"/>
          </p:nvPr>
        </p:nvSpPr>
        <p:spPr/>
        <p:txBody>
          <a:bodyPr/>
          <a:lstStyle/>
          <a:p>
            <a:r>
              <a:rPr lang="es-ES" sz="2000" dirty="0" smtClean="0"/>
              <a:t>definición</a:t>
            </a:r>
            <a:endParaRPr lang="es-ES" sz="20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148" y="3502103"/>
            <a:ext cx="1432580" cy="901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718128"/>
            <a:ext cx="1314735" cy="84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3819603"/>
            <a:ext cx="2016224" cy="530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0435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Varios DBMS tienen la capacidad de generar </a:t>
            </a:r>
            <a:r>
              <a:rPr lang="es-ES" sz="1800" dirty="0" smtClean="0">
                <a:solidFill>
                  <a:srgbClr val="960F68"/>
                </a:solidFill>
              </a:rPr>
              <a:t>claves primarias </a:t>
            </a:r>
            <a:r>
              <a:rPr lang="es-ES" sz="1800" dirty="0" err="1" smtClean="0">
                <a:solidFill>
                  <a:srgbClr val="960F68"/>
                </a:solidFill>
              </a:rPr>
              <a:t>autonuméricas</a:t>
            </a:r>
            <a:r>
              <a:rPr lang="es-ES" sz="1800" dirty="0" smtClean="0"/>
              <a:t>:</a:t>
            </a:r>
          </a:p>
          <a:p>
            <a:pPr marL="285750" indent="-285750">
              <a:buFont typeface="Arial" pitchFamily="34" charset="0"/>
              <a:buChar char="•"/>
            </a:pPr>
            <a:r>
              <a:rPr lang="es-ES" sz="1800" dirty="0" err="1" smtClean="0"/>
              <a:t>MySQL</a:t>
            </a:r>
            <a:endParaRPr lang="es-ES" sz="1800" dirty="0" smtClean="0"/>
          </a:p>
          <a:p>
            <a:pPr marL="285750" indent="-285750">
              <a:buFont typeface="Arial" pitchFamily="34" charset="0"/>
              <a:buChar char="•"/>
            </a:pPr>
            <a:r>
              <a:rPr lang="es-ES" sz="1800" dirty="0" smtClean="0"/>
              <a:t>SQL Server</a:t>
            </a:r>
          </a:p>
          <a:p>
            <a:pPr marL="285750" indent="-285750">
              <a:buFont typeface="Arial" pitchFamily="34" charset="0"/>
              <a:buChar char="•"/>
            </a:pPr>
            <a:r>
              <a:rPr lang="es-ES" sz="1800" dirty="0" smtClean="0"/>
              <a:t>Otras</a:t>
            </a:r>
          </a:p>
          <a:p>
            <a:pPr marL="285750" indent="-285750">
              <a:buFont typeface="Arial" pitchFamily="34" charset="0"/>
              <a:buChar char="•"/>
            </a:pPr>
            <a:endParaRPr lang="es-ES" sz="1800" dirty="0"/>
          </a:p>
          <a:p>
            <a:r>
              <a:rPr lang="es-ES" sz="1800" dirty="0" smtClean="0"/>
              <a:t>En el caso de Oracle, se utilizan objetos especiales llamados secuencias para la generación de una clave primaria.</a:t>
            </a:r>
          </a:p>
          <a:p>
            <a:endParaRPr lang="es-ES" sz="1800" dirty="0"/>
          </a:p>
          <a:p>
            <a:pPr marL="285750" indent="-285750">
              <a:buFont typeface="Arial" pitchFamily="34" charset="0"/>
              <a:buChar char="•"/>
            </a:pPr>
            <a:r>
              <a:rPr lang="es-ES" sz="1800" dirty="0" smtClean="0"/>
              <a:t>¿Cuándo utilizar claves autogeneradas? En las tablas donde se agregan nuevos registros, normalmente la mayoría.</a:t>
            </a:r>
          </a:p>
          <a:p>
            <a:pPr marL="285750" indent="-285750">
              <a:buFont typeface="Arial" pitchFamily="34" charset="0"/>
              <a:buChar char="•"/>
            </a:pPr>
            <a:r>
              <a:rPr lang="es-ES" sz="1800" dirty="0" smtClean="0"/>
              <a:t>¿Cuándo no utilizar claves autogeneradas? En las tablas constantes de sólo lectura o escritura muy esporádica, tipo catálogo. Por ejemplo, la tabla de provincias. En ese caso es mejor asignarla directamente.</a:t>
            </a:r>
          </a:p>
          <a:p>
            <a:endParaRPr lang="es-ES" sz="1800" dirty="0" smtClean="0"/>
          </a:p>
        </p:txBody>
      </p:sp>
      <p:sp>
        <p:nvSpPr>
          <p:cNvPr id="2" name="1 Título"/>
          <p:cNvSpPr>
            <a:spLocks noGrp="1"/>
          </p:cNvSpPr>
          <p:nvPr>
            <p:ph type="title"/>
          </p:nvPr>
        </p:nvSpPr>
        <p:spPr/>
        <p:txBody>
          <a:bodyPr>
            <a:normAutofit/>
          </a:bodyPr>
          <a:lstStyle/>
          <a:p>
            <a:r>
              <a:rPr lang="es-ES" dirty="0" smtClean="0"/>
              <a:t>clave primaria</a:t>
            </a:r>
            <a:endParaRPr lang="es-ES" dirty="0"/>
          </a:p>
        </p:txBody>
      </p:sp>
      <p:sp>
        <p:nvSpPr>
          <p:cNvPr id="3" name="2 Marcador de texto"/>
          <p:cNvSpPr>
            <a:spLocks noGrp="1"/>
          </p:cNvSpPr>
          <p:nvPr>
            <p:ph type="body" idx="1"/>
          </p:nvPr>
        </p:nvSpPr>
        <p:spPr/>
        <p:txBody>
          <a:bodyPr/>
          <a:lstStyle/>
          <a:p>
            <a:r>
              <a:rPr lang="es-ES" sz="2000" dirty="0" err="1" smtClean="0"/>
              <a:t>autonumérico</a:t>
            </a:r>
            <a:r>
              <a:rPr lang="es-ES" sz="2000" dirty="0" smtClean="0"/>
              <a:t> y secuencia</a:t>
            </a:r>
            <a:endParaRPr lang="es-ES" sz="2000" dirty="0"/>
          </a:p>
        </p:txBody>
      </p:sp>
    </p:spTree>
    <p:extLst>
      <p:ext uri="{BB962C8B-B14F-4D97-AF65-F5344CB8AC3E}">
        <p14:creationId xmlns:p14="http://schemas.microsoft.com/office/powerpoint/2010/main" val="3938282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En particular, en </a:t>
            </a:r>
            <a:r>
              <a:rPr lang="es-ES" sz="1800" dirty="0" err="1" smtClean="0"/>
              <a:t>MySQL</a:t>
            </a:r>
            <a:r>
              <a:rPr lang="es-ES" sz="1800" dirty="0" smtClean="0"/>
              <a:t> la creación de una clave </a:t>
            </a:r>
            <a:r>
              <a:rPr lang="es-ES" sz="1800" dirty="0" err="1" smtClean="0"/>
              <a:t>autonumérica</a:t>
            </a:r>
            <a:r>
              <a:rPr lang="es-ES" sz="1800" dirty="0" smtClean="0"/>
              <a:t>  se realiza especificando en la clave el atributo AUTO_INCREMENT. Por ejemplo, la creación de la tabla de empleados es:</a:t>
            </a:r>
          </a:p>
          <a:p>
            <a:endParaRPr lang="es-ES" sz="1800" dirty="0"/>
          </a:p>
          <a:p>
            <a:endParaRPr lang="es-ES" sz="1800" dirty="0" smtClean="0"/>
          </a:p>
          <a:p>
            <a:endParaRPr lang="es-ES" sz="1800" dirty="0"/>
          </a:p>
          <a:p>
            <a:endParaRPr lang="es-ES" sz="1800" dirty="0" smtClean="0"/>
          </a:p>
          <a:p>
            <a:endParaRPr lang="es-ES" sz="1800" dirty="0"/>
          </a:p>
          <a:p>
            <a:endParaRPr lang="es-ES" sz="1800" dirty="0" smtClean="0"/>
          </a:p>
          <a:p>
            <a:endParaRPr lang="es-ES" sz="1800" dirty="0" smtClean="0"/>
          </a:p>
          <a:p>
            <a:endParaRPr lang="es-ES" sz="1800" dirty="0"/>
          </a:p>
          <a:p>
            <a:r>
              <a:rPr lang="es-ES" sz="1800" dirty="0" smtClean="0"/>
              <a:t>Con esto, cuando se realiza una sentencia INSERT, se </a:t>
            </a:r>
            <a:r>
              <a:rPr lang="es-ES" sz="1800" dirty="0" smtClean="0">
                <a:solidFill>
                  <a:srgbClr val="960F68"/>
                </a:solidFill>
              </a:rPr>
              <a:t>omite</a:t>
            </a:r>
            <a:r>
              <a:rPr lang="es-ES" sz="1800" dirty="0" smtClean="0"/>
              <a:t> el campo de la clave primaria, ya que el propio DBMS lo agrega internamente.</a:t>
            </a:r>
          </a:p>
          <a:p>
            <a:endParaRPr lang="es-ES" sz="1800" dirty="0"/>
          </a:p>
          <a:p>
            <a:endParaRPr lang="es-ES" sz="1800" dirty="0" smtClean="0"/>
          </a:p>
        </p:txBody>
      </p:sp>
      <p:sp>
        <p:nvSpPr>
          <p:cNvPr id="2" name="1 Título"/>
          <p:cNvSpPr>
            <a:spLocks noGrp="1"/>
          </p:cNvSpPr>
          <p:nvPr>
            <p:ph type="title"/>
          </p:nvPr>
        </p:nvSpPr>
        <p:spPr/>
        <p:txBody>
          <a:bodyPr>
            <a:normAutofit/>
          </a:bodyPr>
          <a:lstStyle/>
          <a:p>
            <a:r>
              <a:rPr lang="es-ES" dirty="0" smtClean="0"/>
              <a:t>clave primaria</a:t>
            </a:r>
            <a:endParaRPr lang="es-ES" dirty="0"/>
          </a:p>
        </p:txBody>
      </p:sp>
      <p:sp>
        <p:nvSpPr>
          <p:cNvPr id="3" name="2 Marcador de texto"/>
          <p:cNvSpPr>
            <a:spLocks noGrp="1"/>
          </p:cNvSpPr>
          <p:nvPr>
            <p:ph type="body" idx="1"/>
          </p:nvPr>
        </p:nvSpPr>
        <p:spPr/>
        <p:txBody>
          <a:bodyPr/>
          <a:lstStyle/>
          <a:p>
            <a:r>
              <a:rPr lang="es-ES" sz="2000" dirty="0" smtClean="0"/>
              <a:t>creación</a:t>
            </a:r>
            <a:endParaRPr lang="es-ES" sz="2000" dirty="0"/>
          </a:p>
        </p:txBody>
      </p:sp>
      <p:sp>
        <p:nvSpPr>
          <p:cNvPr id="5" name="4 Rectángulo"/>
          <p:cNvSpPr/>
          <p:nvPr/>
        </p:nvSpPr>
        <p:spPr>
          <a:xfrm>
            <a:off x="467544" y="3140968"/>
            <a:ext cx="5256584" cy="2554545"/>
          </a:xfrm>
          <a:prstGeom prst="rect">
            <a:avLst/>
          </a:prstGeom>
        </p:spPr>
        <p:txBody>
          <a:bodyPr wrap="square">
            <a:spAutoFit/>
          </a:bodyPr>
          <a:lstStyle/>
          <a:p>
            <a:r>
              <a:rPr lang="es-ES" sz="1600" dirty="0">
                <a:solidFill>
                  <a:srgbClr val="7F0055"/>
                </a:solidFill>
                <a:latin typeface="Courier New"/>
              </a:rPr>
              <a:t>CREATE</a:t>
            </a:r>
            <a:r>
              <a:rPr lang="es-ES" sz="1600" dirty="0">
                <a:solidFill>
                  <a:srgbClr val="000000"/>
                </a:solidFill>
                <a:latin typeface="Courier New"/>
              </a:rPr>
              <a:t> </a:t>
            </a:r>
            <a:r>
              <a:rPr lang="es-ES" sz="1600" dirty="0">
                <a:solidFill>
                  <a:srgbClr val="7F0055"/>
                </a:solidFill>
                <a:latin typeface="Courier New"/>
              </a:rPr>
              <a:t>TABLE</a:t>
            </a:r>
            <a:r>
              <a:rPr lang="es-ES" sz="1600" dirty="0">
                <a:solidFill>
                  <a:srgbClr val="000000"/>
                </a:solidFill>
                <a:latin typeface="Courier New"/>
              </a:rPr>
              <a:t> </a:t>
            </a:r>
            <a:r>
              <a:rPr lang="es-ES" sz="1600" dirty="0" smtClean="0">
                <a:solidFill>
                  <a:srgbClr val="000000"/>
                </a:solidFill>
                <a:latin typeface="Courier New"/>
              </a:rPr>
              <a:t>`T_EMPLOYEES` </a:t>
            </a:r>
            <a:r>
              <a:rPr lang="es-ES" sz="1600" dirty="0">
                <a:solidFill>
                  <a:srgbClr val="000000"/>
                </a:solidFill>
                <a:latin typeface="Courier New"/>
              </a:rPr>
              <a:t>(</a:t>
            </a:r>
          </a:p>
          <a:p>
            <a:r>
              <a:rPr lang="en-US" sz="1600" dirty="0">
                <a:solidFill>
                  <a:srgbClr val="000000"/>
                </a:solidFill>
                <a:latin typeface="Courier New"/>
              </a:rPr>
              <a:t>  `EMPL_ID` </a:t>
            </a:r>
            <a:r>
              <a:rPr lang="en-US" sz="1600" dirty="0">
                <a:solidFill>
                  <a:srgbClr val="4000C8"/>
                </a:solidFill>
                <a:latin typeface="Courier New"/>
              </a:rPr>
              <a:t>INT</a:t>
            </a:r>
            <a:r>
              <a:rPr lang="en-US" sz="1600" dirty="0">
                <a:solidFill>
                  <a:srgbClr val="000000"/>
                </a:solidFill>
                <a:latin typeface="Courier New"/>
              </a:rPr>
              <a:t> </a:t>
            </a:r>
            <a:r>
              <a:rPr lang="en-US" sz="1600" dirty="0">
                <a:solidFill>
                  <a:srgbClr val="7F0055"/>
                </a:solidFill>
                <a:latin typeface="Courier New"/>
              </a:rPr>
              <a:t>NOT</a:t>
            </a:r>
            <a:r>
              <a:rPr lang="en-US" sz="1600" dirty="0">
                <a:solidFill>
                  <a:srgbClr val="000000"/>
                </a:solidFill>
                <a:latin typeface="Courier New"/>
              </a:rPr>
              <a:t> </a:t>
            </a:r>
            <a:r>
              <a:rPr lang="en-US" sz="1600" dirty="0">
                <a:solidFill>
                  <a:srgbClr val="4000C8"/>
                </a:solidFill>
                <a:latin typeface="Courier New"/>
              </a:rPr>
              <a:t>NULL</a:t>
            </a:r>
            <a:r>
              <a:rPr lang="en-US" sz="1600" dirty="0">
                <a:solidFill>
                  <a:srgbClr val="000000"/>
                </a:solidFill>
                <a:latin typeface="Courier New"/>
              </a:rPr>
              <a:t> </a:t>
            </a:r>
            <a:r>
              <a:rPr lang="en-US" sz="1600" b="1" dirty="0">
                <a:solidFill>
                  <a:srgbClr val="000000"/>
                </a:solidFill>
                <a:latin typeface="Courier New"/>
              </a:rPr>
              <a:t>AUTO_INCREMENT</a:t>
            </a:r>
            <a:r>
              <a:rPr lang="en-US" sz="1600" dirty="0">
                <a:solidFill>
                  <a:srgbClr val="000000"/>
                </a:solidFill>
                <a:latin typeface="Courier New"/>
              </a:rPr>
              <a:t>,</a:t>
            </a:r>
          </a:p>
          <a:p>
            <a:r>
              <a:rPr lang="es-ES" sz="1600" dirty="0">
                <a:solidFill>
                  <a:srgbClr val="000000"/>
                </a:solidFill>
                <a:latin typeface="Courier New"/>
              </a:rPr>
              <a:t> </a:t>
            </a:r>
            <a:r>
              <a:rPr lang="es-ES" sz="1600" dirty="0" smtClean="0">
                <a:solidFill>
                  <a:srgbClr val="000000"/>
                </a:solidFill>
                <a:latin typeface="Courier New"/>
              </a:rPr>
              <a:t> `OFFC_ID` </a:t>
            </a:r>
            <a:r>
              <a:rPr lang="en-US" sz="1600" dirty="0" smtClean="0">
                <a:solidFill>
                  <a:srgbClr val="4000C8"/>
                </a:solidFill>
                <a:latin typeface="Courier New"/>
              </a:rPr>
              <a:t>INT</a:t>
            </a:r>
            <a:r>
              <a:rPr lang="en-US" sz="1600" dirty="0">
                <a:solidFill>
                  <a:srgbClr val="7F0055"/>
                </a:solidFill>
                <a:latin typeface="Courier New"/>
              </a:rPr>
              <a:t> NOT</a:t>
            </a:r>
            <a:r>
              <a:rPr lang="en-US" sz="1600" dirty="0">
                <a:solidFill>
                  <a:srgbClr val="000000"/>
                </a:solidFill>
                <a:latin typeface="Courier New"/>
              </a:rPr>
              <a:t> </a:t>
            </a:r>
            <a:r>
              <a:rPr lang="en-US" sz="1600" dirty="0">
                <a:solidFill>
                  <a:srgbClr val="4000C8"/>
                </a:solidFill>
                <a:latin typeface="Courier New"/>
              </a:rPr>
              <a:t>NULL</a:t>
            </a:r>
            <a:r>
              <a:rPr lang="es-ES" sz="1600" dirty="0" smtClean="0">
                <a:solidFill>
                  <a:srgbClr val="000000"/>
                </a:solidFill>
                <a:latin typeface="Courier New"/>
              </a:rPr>
              <a:t>,     </a:t>
            </a:r>
          </a:p>
          <a:p>
            <a:r>
              <a:rPr lang="es-ES" sz="1600" dirty="0">
                <a:solidFill>
                  <a:srgbClr val="000000"/>
                </a:solidFill>
                <a:latin typeface="Courier New"/>
              </a:rPr>
              <a:t> </a:t>
            </a:r>
            <a:r>
              <a:rPr lang="es-ES" sz="1600" dirty="0" smtClean="0">
                <a:solidFill>
                  <a:srgbClr val="000000"/>
                </a:solidFill>
                <a:latin typeface="Courier New"/>
              </a:rPr>
              <a:t> `</a:t>
            </a:r>
            <a:r>
              <a:rPr lang="es-ES" sz="1600" dirty="0">
                <a:solidFill>
                  <a:srgbClr val="000000"/>
                </a:solidFill>
                <a:latin typeface="Courier New"/>
              </a:rPr>
              <a:t>EMPL_FORNAME` </a:t>
            </a:r>
            <a:r>
              <a:rPr lang="es-ES" sz="1600" dirty="0">
                <a:solidFill>
                  <a:srgbClr val="7F0055"/>
                </a:solidFill>
                <a:latin typeface="Courier New"/>
              </a:rPr>
              <a:t>VARCHAR</a:t>
            </a:r>
            <a:r>
              <a:rPr lang="es-ES" sz="1600" dirty="0">
                <a:solidFill>
                  <a:srgbClr val="000000"/>
                </a:solidFill>
                <a:latin typeface="Courier New"/>
              </a:rPr>
              <a:t>(50) </a:t>
            </a:r>
            <a:r>
              <a:rPr lang="es-ES" sz="1600" dirty="0">
                <a:solidFill>
                  <a:srgbClr val="7F0055"/>
                </a:solidFill>
                <a:latin typeface="Courier New"/>
              </a:rPr>
              <a:t>NOT</a:t>
            </a:r>
            <a:r>
              <a:rPr lang="es-ES" sz="1600" dirty="0">
                <a:solidFill>
                  <a:srgbClr val="000000"/>
                </a:solidFill>
                <a:latin typeface="Courier New"/>
              </a:rPr>
              <a:t> </a:t>
            </a:r>
            <a:r>
              <a:rPr lang="es-ES" sz="1600" dirty="0">
                <a:solidFill>
                  <a:srgbClr val="4000C8"/>
                </a:solidFill>
                <a:latin typeface="Courier New"/>
              </a:rPr>
              <a:t>NULL</a:t>
            </a:r>
            <a:r>
              <a:rPr lang="es-ES" sz="1600" dirty="0">
                <a:solidFill>
                  <a:srgbClr val="000000"/>
                </a:solidFill>
                <a:latin typeface="Courier New"/>
              </a:rPr>
              <a:t>,</a:t>
            </a:r>
          </a:p>
          <a:p>
            <a:r>
              <a:rPr lang="es-ES" sz="1600" dirty="0">
                <a:solidFill>
                  <a:srgbClr val="000000"/>
                </a:solidFill>
                <a:latin typeface="Courier New"/>
              </a:rPr>
              <a:t>  `EMPL_MIDDLE_NAME` </a:t>
            </a:r>
            <a:r>
              <a:rPr lang="es-ES" sz="1600" dirty="0">
                <a:solidFill>
                  <a:srgbClr val="7F0055"/>
                </a:solidFill>
                <a:latin typeface="Courier New"/>
              </a:rPr>
              <a:t>VARCHAR</a:t>
            </a:r>
            <a:r>
              <a:rPr lang="es-ES" sz="1600" dirty="0">
                <a:solidFill>
                  <a:srgbClr val="000000"/>
                </a:solidFill>
                <a:latin typeface="Courier New"/>
              </a:rPr>
              <a:t>(50),</a:t>
            </a:r>
          </a:p>
          <a:p>
            <a:r>
              <a:rPr lang="es-ES" sz="1600" dirty="0">
                <a:solidFill>
                  <a:srgbClr val="000000"/>
                </a:solidFill>
                <a:latin typeface="Courier New"/>
              </a:rPr>
              <a:t>  `EMPL_SURNAME` </a:t>
            </a:r>
            <a:r>
              <a:rPr lang="es-ES" sz="1600" dirty="0">
                <a:solidFill>
                  <a:srgbClr val="7F0055"/>
                </a:solidFill>
                <a:latin typeface="Courier New"/>
              </a:rPr>
              <a:t>VARCHAR</a:t>
            </a:r>
            <a:r>
              <a:rPr lang="es-ES" sz="1600" dirty="0">
                <a:solidFill>
                  <a:srgbClr val="000000"/>
                </a:solidFill>
                <a:latin typeface="Courier New"/>
              </a:rPr>
              <a:t>(50) </a:t>
            </a:r>
            <a:r>
              <a:rPr lang="es-ES" sz="1600" dirty="0">
                <a:solidFill>
                  <a:srgbClr val="7F0055"/>
                </a:solidFill>
                <a:latin typeface="Courier New"/>
              </a:rPr>
              <a:t>NOT</a:t>
            </a:r>
            <a:r>
              <a:rPr lang="es-ES" sz="1600" dirty="0">
                <a:solidFill>
                  <a:srgbClr val="000000"/>
                </a:solidFill>
                <a:latin typeface="Courier New"/>
              </a:rPr>
              <a:t> </a:t>
            </a:r>
            <a:r>
              <a:rPr lang="es-ES" sz="1600" dirty="0">
                <a:solidFill>
                  <a:srgbClr val="4000C8"/>
                </a:solidFill>
                <a:latin typeface="Courier New"/>
              </a:rPr>
              <a:t>NULL</a:t>
            </a:r>
            <a:r>
              <a:rPr lang="es-ES" sz="1600" dirty="0">
                <a:solidFill>
                  <a:srgbClr val="000000"/>
                </a:solidFill>
                <a:latin typeface="Courier New"/>
              </a:rPr>
              <a:t>,</a:t>
            </a:r>
          </a:p>
          <a:p>
            <a:r>
              <a:rPr lang="es-ES" sz="1600" dirty="0">
                <a:solidFill>
                  <a:srgbClr val="000000"/>
                </a:solidFill>
                <a:latin typeface="Courier New"/>
              </a:rPr>
              <a:t>  `EMPL_NUMBER` </a:t>
            </a:r>
            <a:r>
              <a:rPr lang="es-ES" sz="1600" dirty="0">
                <a:solidFill>
                  <a:srgbClr val="4000C8"/>
                </a:solidFill>
                <a:latin typeface="Courier New"/>
              </a:rPr>
              <a:t>INT</a:t>
            </a:r>
            <a:r>
              <a:rPr lang="es-ES" sz="1600" dirty="0">
                <a:solidFill>
                  <a:srgbClr val="000000"/>
                </a:solidFill>
                <a:latin typeface="Courier New"/>
              </a:rPr>
              <a:t> </a:t>
            </a:r>
            <a:r>
              <a:rPr lang="es-ES" sz="1600" dirty="0">
                <a:solidFill>
                  <a:srgbClr val="7F0055"/>
                </a:solidFill>
                <a:latin typeface="Courier New"/>
              </a:rPr>
              <a:t>NOT</a:t>
            </a:r>
            <a:r>
              <a:rPr lang="es-ES" sz="1600" dirty="0">
                <a:solidFill>
                  <a:srgbClr val="000000"/>
                </a:solidFill>
                <a:latin typeface="Courier New"/>
              </a:rPr>
              <a:t> </a:t>
            </a:r>
            <a:r>
              <a:rPr lang="es-ES" sz="1600" dirty="0">
                <a:solidFill>
                  <a:srgbClr val="4000C8"/>
                </a:solidFill>
                <a:latin typeface="Courier New"/>
              </a:rPr>
              <a:t>NULL</a:t>
            </a:r>
            <a:r>
              <a:rPr lang="es-ES" sz="1600" dirty="0">
                <a:solidFill>
                  <a:srgbClr val="000000"/>
                </a:solidFill>
                <a:latin typeface="Courier New"/>
              </a:rPr>
              <a:t>,</a:t>
            </a:r>
          </a:p>
          <a:p>
            <a:r>
              <a:rPr lang="es-ES" sz="1600" dirty="0">
                <a:solidFill>
                  <a:srgbClr val="000000"/>
                </a:solidFill>
                <a:latin typeface="Courier New"/>
              </a:rPr>
              <a:t>  `EMPL_HIRE_DATE` DATETIME </a:t>
            </a:r>
            <a:r>
              <a:rPr lang="es-ES" sz="1600" dirty="0">
                <a:solidFill>
                  <a:srgbClr val="7F0055"/>
                </a:solidFill>
                <a:latin typeface="Courier New"/>
              </a:rPr>
              <a:t>NOT</a:t>
            </a:r>
            <a:r>
              <a:rPr lang="es-ES" sz="1600" dirty="0">
                <a:solidFill>
                  <a:srgbClr val="000000"/>
                </a:solidFill>
                <a:latin typeface="Courier New"/>
              </a:rPr>
              <a:t> </a:t>
            </a:r>
            <a:r>
              <a:rPr lang="es-ES" sz="1600" dirty="0">
                <a:solidFill>
                  <a:srgbClr val="4000C8"/>
                </a:solidFill>
                <a:latin typeface="Courier New"/>
              </a:rPr>
              <a:t>NULL</a:t>
            </a:r>
            <a:r>
              <a:rPr lang="es-ES" sz="1600" dirty="0">
                <a:solidFill>
                  <a:srgbClr val="000000"/>
                </a:solidFill>
                <a:latin typeface="Courier New"/>
              </a:rPr>
              <a:t>,</a:t>
            </a:r>
          </a:p>
          <a:p>
            <a:r>
              <a:rPr lang="es-ES" sz="1600" dirty="0">
                <a:solidFill>
                  <a:srgbClr val="000000"/>
                </a:solidFill>
                <a:latin typeface="Courier New"/>
              </a:rPr>
              <a:t>  `EMPL_MENTOR_ID` </a:t>
            </a:r>
            <a:r>
              <a:rPr lang="es-ES" sz="1600" dirty="0">
                <a:solidFill>
                  <a:srgbClr val="4000C8"/>
                </a:solidFill>
                <a:latin typeface="Courier New"/>
              </a:rPr>
              <a:t>INT</a:t>
            </a:r>
            <a:r>
              <a:rPr lang="es-ES" sz="1600" dirty="0">
                <a:solidFill>
                  <a:srgbClr val="000000"/>
                </a:solidFill>
                <a:latin typeface="Courier New"/>
              </a:rPr>
              <a:t>,</a:t>
            </a:r>
          </a:p>
          <a:p>
            <a:r>
              <a:rPr lang="es-ES" sz="1600" dirty="0">
                <a:solidFill>
                  <a:srgbClr val="000000"/>
                </a:solidFill>
                <a:latin typeface="Courier New"/>
              </a:rPr>
              <a:t>  </a:t>
            </a:r>
            <a:r>
              <a:rPr lang="es-ES" sz="1600" dirty="0">
                <a:solidFill>
                  <a:srgbClr val="7F0055"/>
                </a:solidFill>
                <a:latin typeface="Courier New"/>
              </a:rPr>
              <a:t>PRIMARY</a:t>
            </a:r>
            <a:r>
              <a:rPr lang="es-ES" sz="1600" dirty="0">
                <a:solidFill>
                  <a:srgbClr val="000000"/>
                </a:solidFill>
                <a:latin typeface="Courier New"/>
              </a:rPr>
              <a:t> </a:t>
            </a:r>
            <a:r>
              <a:rPr lang="es-ES" sz="1600" dirty="0">
                <a:solidFill>
                  <a:srgbClr val="7F0055"/>
                </a:solidFill>
                <a:latin typeface="Courier New"/>
              </a:rPr>
              <a:t>KEY</a:t>
            </a:r>
            <a:r>
              <a:rPr lang="es-ES" sz="1600" dirty="0">
                <a:solidFill>
                  <a:srgbClr val="000000"/>
                </a:solidFill>
                <a:latin typeface="Courier New"/>
              </a:rPr>
              <a:t> (`EMPL_ID`));</a:t>
            </a:r>
          </a:p>
        </p:txBody>
      </p:sp>
    </p:spTree>
    <p:extLst>
      <p:ext uri="{BB962C8B-B14F-4D97-AF65-F5344CB8AC3E}">
        <p14:creationId xmlns:p14="http://schemas.microsoft.com/office/powerpoint/2010/main" val="3329158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La clave permite identificar a un registro de manera única, en un modelo de datos normalizado. Por ejemplo, se puede hacer una SELECT por la clave primaria:</a:t>
            </a:r>
          </a:p>
          <a:p>
            <a:endParaRPr lang="es-ES" sz="1800" dirty="0"/>
          </a:p>
          <a:p>
            <a:endParaRPr lang="es-ES" sz="1800" dirty="0" smtClean="0"/>
          </a:p>
          <a:p>
            <a:endParaRPr lang="es-ES" sz="1800" dirty="0"/>
          </a:p>
          <a:p>
            <a:endParaRPr lang="es-ES" sz="1800" dirty="0" smtClean="0"/>
          </a:p>
          <a:p>
            <a:endParaRPr lang="es-ES" sz="1800" dirty="0"/>
          </a:p>
          <a:p>
            <a:r>
              <a:rPr lang="es-ES" sz="1800" dirty="0" smtClean="0"/>
              <a:t>Internamente, la base de datos tiene una forma optimizada de acceder al registro dado su clave primaria.</a:t>
            </a:r>
          </a:p>
        </p:txBody>
      </p:sp>
      <p:sp>
        <p:nvSpPr>
          <p:cNvPr id="2" name="1 Título"/>
          <p:cNvSpPr>
            <a:spLocks noGrp="1"/>
          </p:cNvSpPr>
          <p:nvPr>
            <p:ph type="title"/>
          </p:nvPr>
        </p:nvSpPr>
        <p:spPr/>
        <p:txBody>
          <a:bodyPr>
            <a:normAutofit/>
          </a:bodyPr>
          <a:lstStyle/>
          <a:p>
            <a:r>
              <a:rPr lang="es-ES" dirty="0" smtClean="0"/>
              <a:t>clave primaria</a:t>
            </a:r>
            <a:endParaRPr lang="es-ES" dirty="0"/>
          </a:p>
        </p:txBody>
      </p:sp>
      <p:sp>
        <p:nvSpPr>
          <p:cNvPr id="3" name="2 Marcador de texto"/>
          <p:cNvSpPr>
            <a:spLocks noGrp="1"/>
          </p:cNvSpPr>
          <p:nvPr>
            <p:ph type="body" idx="1"/>
          </p:nvPr>
        </p:nvSpPr>
        <p:spPr/>
        <p:txBody>
          <a:bodyPr/>
          <a:lstStyle/>
          <a:p>
            <a:r>
              <a:rPr lang="es-ES" sz="2000" dirty="0" smtClean="0"/>
              <a:t>consulta por clave primaria</a:t>
            </a:r>
            <a:endParaRPr lang="es-ES" sz="2000" dirty="0"/>
          </a:p>
        </p:txBody>
      </p:sp>
      <p:sp>
        <p:nvSpPr>
          <p:cNvPr id="5" name="4 Rectángulo"/>
          <p:cNvSpPr/>
          <p:nvPr/>
        </p:nvSpPr>
        <p:spPr>
          <a:xfrm>
            <a:off x="467544" y="3421424"/>
            <a:ext cx="4824536" cy="584775"/>
          </a:xfrm>
          <a:prstGeom prst="rect">
            <a:avLst/>
          </a:prstGeom>
        </p:spPr>
        <p:txBody>
          <a:bodyPr wrap="square">
            <a:spAutoFit/>
          </a:bodyPr>
          <a:lstStyle/>
          <a:p>
            <a:r>
              <a:rPr lang="en-US" sz="1600" b="1" dirty="0">
                <a:solidFill>
                  <a:srgbClr val="7F0055"/>
                </a:solidFill>
                <a:latin typeface="Courier New"/>
              </a:rPr>
              <a:t>SELECT</a:t>
            </a:r>
            <a:r>
              <a:rPr lang="en-US" sz="1600" b="1" dirty="0">
                <a:solidFill>
                  <a:srgbClr val="000000"/>
                </a:solidFill>
                <a:latin typeface="Courier New"/>
              </a:rPr>
              <a:t> * </a:t>
            </a:r>
            <a:r>
              <a:rPr lang="en-US" sz="1600" b="1" dirty="0">
                <a:solidFill>
                  <a:srgbClr val="7F0055"/>
                </a:solidFill>
                <a:latin typeface="Courier New"/>
              </a:rPr>
              <a:t>FROM</a:t>
            </a:r>
            <a:r>
              <a:rPr lang="en-US" sz="1600" b="1" dirty="0">
                <a:solidFill>
                  <a:srgbClr val="000000"/>
                </a:solidFill>
                <a:latin typeface="Courier New"/>
              </a:rPr>
              <a:t> </a:t>
            </a:r>
            <a:r>
              <a:rPr lang="en-US" sz="1600" b="1" dirty="0" smtClean="0">
                <a:solidFill>
                  <a:srgbClr val="000000"/>
                </a:solidFill>
                <a:latin typeface="Courier New"/>
              </a:rPr>
              <a:t>T_OFFICES </a:t>
            </a:r>
          </a:p>
          <a:p>
            <a:r>
              <a:rPr lang="en-US" sz="1600" b="1" dirty="0" smtClean="0">
                <a:solidFill>
                  <a:srgbClr val="7F0055"/>
                </a:solidFill>
                <a:latin typeface="Courier New"/>
              </a:rPr>
              <a:t>WHERE</a:t>
            </a:r>
            <a:r>
              <a:rPr lang="en-US" sz="1600" b="1" dirty="0" smtClean="0">
                <a:solidFill>
                  <a:srgbClr val="000000"/>
                </a:solidFill>
                <a:latin typeface="Courier New"/>
              </a:rPr>
              <a:t> </a:t>
            </a:r>
            <a:r>
              <a:rPr lang="en-US" sz="1600" b="1" dirty="0">
                <a:solidFill>
                  <a:srgbClr val="000000"/>
                </a:solidFill>
                <a:latin typeface="Courier New"/>
              </a:rPr>
              <a:t>OFFC_ID = 12;</a:t>
            </a:r>
            <a:endParaRPr lang="es-ES" sz="1600" dirty="0"/>
          </a:p>
        </p:txBody>
      </p:sp>
    </p:spTree>
    <p:extLst>
      <p:ext uri="{BB962C8B-B14F-4D97-AF65-F5344CB8AC3E}">
        <p14:creationId xmlns:p14="http://schemas.microsoft.com/office/powerpoint/2010/main" val="2048232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clave primaria</a:t>
            </a:r>
            <a:endParaRPr lang="es-ES" dirty="0"/>
          </a:p>
        </p:txBody>
      </p:sp>
      <p:sp>
        <p:nvSpPr>
          <p:cNvPr id="3" name="2 Marcador de texto"/>
          <p:cNvSpPr>
            <a:spLocks noGrp="1"/>
          </p:cNvSpPr>
          <p:nvPr>
            <p:ph type="body" idx="1"/>
          </p:nvPr>
        </p:nvSpPr>
        <p:spPr>
          <a:xfrm>
            <a:off x="395536" y="1700808"/>
            <a:ext cx="8280920" cy="432048"/>
          </a:xfrm>
        </p:spPr>
        <p:txBody>
          <a:bodyPr/>
          <a:lstStyle/>
          <a:p>
            <a:r>
              <a:rPr lang="es-ES" sz="2000" dirty="0" smtClean="0"/>
              <a:t>Caso práctico 4-1: </a:t>
            </a:r>
            <a:r>
              <a:rPr lang="es-ES" sz="2000" dirty="0"/>
              <a:t>Uso de clave primaria</a:t>
            </a:r>
          </a:p>
        </p:txBody>
      </p:sp>
      <p:sp>
        <p:nvSpPr>
          <p:cNvPr id="4" name="3 Marcador de contenido"/>
          <p:cNvSpPr>
            <a:spLocks noGrp="1"/>
          </p:cNvSpPr>
          <p:nvPr>
            <p:ph sz="half" idx="2"/>
          </p:nvPr>
        </p:nvSpPr>
        <p:spPr>
          <a:xfrm>
            <a:off x="395536" y="2204864"/>
            <a:ext cx="8352928" cy="4248472"/>
          </a:xfrm>
        </p:spPr>
        <p:txBody>
          <a:bodyPr>
            <a:normAutofit/>
          </a:bodyPr>
          <a:lstStyle/>
          <a:p>
            <a:r>
              <a:rPr lang="es-ES" sz="1800" dirty="0" smtClean="0"/>
              <a:t>Resumen del ejercicio:</a:t>
            </a:r>
          </a:p>
          <a:p>
            <a:pPr marL="285750" indent="-285750">
              <a:buFont typeface="Arial" pitchFamily="34" charset="0"/>
              <a:buChar char="•"/>
            </a:pPr>
            <a:r>
              <a:rPr lang="es-ES" sz="1800" dirty="0" smtClean="0"/>
              <a:t>Crear una tabla con clave primaria autogenerada.</a:t>
            </a:r>
          </a:p>
          <a:p>
            <a:pPr marL="285750" indent="-285750">
              <a:buFont typeface="Arial" pitchFamily="34" charset="0"/>
              <a:buChar char="•"/>
            </a:pPr>
            <a:r>
              <a:rPr lang="es-ES" sz="1800" dirty="0" smtClean="0"/>
              <a:t>Insertar registros utilizando clave primaria autogenerada.</a:t>
            </a:r>
          </a:p>
        </p:txBody>
      </p:sp>
    </p:spTree>
    <p:extLst>
      <p:ext uri="{BB962C8B-B14F-4D97-AF65-F5344CB8AC3E}">
        <p14:creationId xmlns:p14="http://schemas.microsoft.com/office/powerpoint/2010/main" val="2515666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estructuración </a:t>
            </a:r>
            <a:r>
              <a:rPr lang="es-ES" b="1" dirty="0">
                <a:solidFill>
                  <a:srgbClr val="960F68"/>
                </a:solidFill>
              </a:rPr>
              <a:t>relacional</a:t>
            </a:r>
          </a:p>
          <a:p>
            <a:pPr lvl="1"/>
            <a:r>
              <a:rPr lang="es-ES" dirty="0" smtClean="0">
                <a:solidFill>
                  <a:schemeClr val="bg2"/>
                </a:solidFill>
              </a:rPr>
              <a:t>otras relaciones</a:t>
            </a:r>
          </a:p>
          <a:p>
            <a:pPr lvl="1"/>
            <a:r>
              <a:rPr lang="es-ES" dirty="0" smtClean="0">
                <a:solidFill>
                  <a:schemeClr val="bg2"/>
                </a:solidFill>
              </a:rPr>
              <a:t>claves compuestas</a:t>
            </a:r>
            <a:endParaRPr lang="es-ES" dirty="0">
              <a:solidFill>
                <a:schemeClr val="bg2"/>
              </a:solidFill>
            </a:endParaRPr>
          </a:p>
          <a:p>
            <a:pPr lvl="0">
              <a:buClr>
                <a:srgbClr val="737373"/>
              </a:buClr>
              <a:buFont typeface="+mj-lt"/>
              <a:buAutoNum type="arabicPeriod" startAt="6"/>
            </a:pPr>
            <a:r>
              <a:rPr lang="es-ES" dirty="0">
                <a:solidFill>
                  <a:schemeClr val="bg2"/>
                </a:solidFill>
              </a:rPr>
              <a:t>manejo de datos relacionales</a:t>
            </a:r>
          </a:p>
          <a:p>
            <a:pPr lvl="0">
              <a:buClr>
                <a:srgbClr val="737373"/>
              </a:buClr>
              <a:buFont typeface="+mj-lt"/>
              <a:buAutoNum type="arabicPeriod" startAt="6"/>
            </a:pPr>
            <a:r>
              <a:rPr lang="es-ES" dirty="0">
                <a:solidFill>
                  <a:schemeClr val="bg2"/>
                </a:solidFill>
              </a:rPr>
              <a:t>otras operaciones sobre datos</a:t>
            </a:r>
          </a:p>
          <a:p>
            <a:pPr lvl="0">
              <a:buClr>
                <a:srgbClr val="737373"/>
              </a:buClr>
              <a:buFont typeface="+mj-lt"/>
              <a:buAutoNum type="arabicPeriod" startAt="6"/>
            </a:pPr>
            <a:r>
              <a:rPr lang="es-ES" dirty="0">
                <a:solidFill>
                  <a:schemeClr val="bg2"/>
                </a:solidFill>
              </a:rPr>
              <a:t>convenciones de nomenclatura</a:t>
            </a:r>
          </a:p>
          <a:p>
            <a:pPr lvl="0">
              <a:buClr>
                <a:srgbClr val="737373"/>
              </a:buClr>
              <a:buFont typeface="+mj-lt"/>
              <a:buAutoNum type="arabicPeriod" startAt="6"/>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6"/>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5</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bases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89269921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Una </a:t>
            </a:r>
            <a:r>
              <a:rPr lang="es-ES" sz="1800" b="1" dirty="0" smtClean="0">
                <a:solidFill>
                  <a:srgbClr val="960F68"/>
                </a:solidFill>
              </a:rPr>
              <a:t>relación</a:t>
            </a:r>
            <a:r>
              <a:rPr lang="es-ES" sz="1800" dirty="0" smtClean="0"/>
              <a:t> vincula a dos tablas de una base de datos relacional normalizada. Por ejemplo:</a:t>
            </a:r>
          </a:p>
        </p:txBody>
      </p:sp>
      <p:sp>
        <p:nvSpPr>
          <p:cNvPr id="2" name="1 Título"/>
          <p:cNvSpPr>
            <a:spLocks noGrp="1"/>
          </p:cNvSpPr>
          <p:nvPr>
            <p:ph type="title"/>
          </p:nvPr>
        </p:nvSpPr>
        <p:spPr/>
        <p:txBody>
          <a:bodyPr>
            <a:normAutofit/>
          </a:bodyPr>
          <a:lstStyle/>
          <a:p>
            <a:r>
              <a:rPr lang="es-ES" dirty="0" smtClean="0"/>
              <a:t>estructuración relacional</a:t>
            </a:r>
            <a:endParaRPr lang="es-ES" dirty="0"/>
          </a:p>
        </p:txBody>
      </p:sp>
      <p:sp>
        <p:nvSpPr>
          <p:cNvPr id="3" name="2 Marcador de texto"/>
          <p:cNvSpPr>
            <a:spLocks noGrp="1"/>
          </p:cNvSpPr>
          <p:nvPr>
            <p:ph type="body" idx="1"/>
          </p:nvPr>
        </p:nvSpPr>
        <p:spPr/>
        <p:txBody>
          <a:bodyPr/>
          <a:lstStyle/>
          <a:p>
            <a:r>
              <a:rPr lang="es-ES" sz="2000" dirty="0" smtClean="0"/>
              <a:t>concepto de relación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2543488035"/>
              </p:ext>
            </p:extLst>
          </p:nvPr>
        </p:nvGraphicFramePr>
        <p:xfrm>
          <a:off x="4499992" y="3097768"/>
          <a:ext cx="4054288" cy="1483360"/>
        </p:xfrm>
        <a:graphic>
          <a:graphicData uri="http://schemas.openxmlformats.org/drawingml/2006/table">
            <a:tbl>
              <a:tblPr firstRow="1" bandRow="1">
                <a:tableStyleId>{F5AB1C69-6EDB-4FF4-983F-18BD219EF322}</a:tableStyleId>
              </a:tblPr>
              <a:tblGrid>
                <a:gridCol w="944100"/>
                <a:gridCol w="906127"/>
                <a:gridCol w="1068052"/>
                <a:gridCol w="1136009"/>
              </a:tblGrid>
              <a:tr h="370840">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150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160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814534076"/>
              </p:ext>
            </p:extLst>
          </p:nvPr>
        </p:nvGraphicFramePr>
        <p:xfrm>
          <a:off x="504760" y="3098552"/>
          <a:ext cx="3408248" cy="1854200"/>
        </p:xfrm>
        <a:graphic>
          <a:graphicData uri="http://schemas.openxmlformats.org/drawingml/2006/table">
            <a:tbl>
              <a:tblPr firstRow="1" bandRow="1">
                <a:tableStyleId>{F5AB1C69-6EDB-4FF4-983F-18BD219EF322}</a:tableStyleId>
              </a:tblPr>
              <a:tblGrid>
                <a:gridCol w="907036"/>
                <a:gridCol w="1250606"/>
                <a:gridCol w="1250606"/>
              </a:tblGrid>
              <a:tr h="370840">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30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Argentina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Buenos</a:t>
                      </a:r>
                      <a:r>
                        <a:rPr lang="es-ES" sz="1600" u="none" strike="noStrike" baseline="0" dirty="0" smtClean="0">
                          <a:effectLst/>
                        </a:rPr>
                        <a:t> Aires</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7" name="6 Esquina doblada"/>
          <p:cNvSpPr/>
          <p:nvPr/>
        </p:nvSpPr>
        <p:spPr>
          <a:xfrm>
            <a:off x="1568804" y="5607415"/>
            <a:ext cx="3744416" cy="55788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Relación entre las tablas. </a:t>
            </a:r>
          </a:p>
          <a:p>
            <a:r>
              <a:rPr lang="es-ES" sz="1600" dirty="0" smtClean="0">
                <a:solidFill>
                  <a:srgbClr val="321935"/>
                </a:solidFill>
                <a:latin typeface="Arial Narrow" pitchFamily="34" charset="0"/>
              </a:rPr>
              <a:t>Un empleado pertenece a una oficina.</a:t>
            </a:r>
            <a:endParaRPr lang="es-ES" sz="1600" dirty="0">
              <a:solidFill>
                <a:srgbClr val="321935"/>
              </a:solidFill>
              <a:latin typeface="Arial Narrow" pitchFamily="34" charset="0"/>
            </a:endParaRPr>
          </a:p>
        </p:txBody>
      </p:sp>
      <p:cxnSp>
        <p:nvCxnSpPr>
          <p:cNvPr id="8" name="7 Conector recto de flecha"/>
          <p:cNvCxnSpPr>
            <a:stCxn id="7" idx="3"/>
          </p:cNvCxnSpPr>
          <p:nvPr/>
        </p:nvCxnSpPr>
        <p:spPr>
          <a:xfrm flipV="1">
            <a:off x="5313220" y="4725146"/>
            <a:ext cx="792088" cy="1161214"/>
          </a:xfrm>
          <a:prstGeom prst="curvedConnector2">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7 Conector recto de flecha"/>
          <p:cNvCxnSpPr>
            <a:stCxn id="7" idx="1"/>
          </p:cNvCxnSpPr>
          <p:nvPr/>
        </p:nvCxnSpPr>
        <p:spPr>
          <a:xfrm rot="10800000">
            <a:off x="1104696" y="5013178"/>
            <a:ext cx="464108" cy="873182"/>
          </a:xfrm>
          <a:prstGeom prst="curvedConnector2">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732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El campo de una tabla que referencia a la clave primaria de una tabla relacionada es una </a:t>
            </a:r>
            <a:r>
              <a:rPr lang="es-ES" sz="1800" b="1" dirty="0" smtClean="0">
                <a:solidFill>
                  <a:srgbClr val="960F68"/>
                </a:solidFill>
              </a:rPr>
              <a:t>clave foránea</a:t>
            </a:r>
            <a:r>
              <a:rPr lang="es-ES" sz="1800" dirty="0" smtClean="0"/>
              <a:t> (</a:t>
            </a:r>
            <a:r>
              <a:rPr lang="es-ES" sz="1800" dirty="0" err="1" smtClean="0">
                <a:solidFill>
                  <a:srgbClr val="960F68"/>
                </a:solidFill>
              </a:rPr>
              <a:t>foreign</a:t>
            </a:r>
            <a:r>
              <a:rPr lang="es-ES" sz="1800" dirty="0" smtClean="0">
                <a:solidFill>
                  <a:srgbClr val="960F68"/>
                </a:solidFill>
              </a:rPr>
              <a:t> </a:t>
            </a:r>
            <a:r>
              <a:rPr lang="es-ES" sz="1800" dirty="0" err="1" smtClean="0">
                <a:solidFill>
                  <a:srgbClr val="960F68"/>
                </a:solidFill>
              </a:rPr>
              <a:t>key</a:t>
            </a:r>
            <a:r>
              <a:rPr lang="es-ES" sz="1800" dirty="0" smtClean="0"/>
              <a:t> o </a:t>
            </a:r>
            <a:r>
              <a:rPr lang="es-ES" sz="1800" dirty="0" smtClean="0">
                <a:solidFill>
                  <a:srgbClr val="960F68"/>
                </a:solidFill>
              </a:rPr>
              <a:t>FK</a:t>
            </a:r>
            <a:r>
              <a:rPr lang="es-ES" sz="1800" dirty="0" smtClean="0"/>
              <a:t>).</a:t>
            </a:r>
          </a:p>
          <a:p>
            <a:endParaRPr lang="es-ES" sz="1800" dirty="0"/>
          </a:p>
          <a:p>
            <a:endParaRPr lang="es-ES" sz="1800" dirty="0" smtClean="0"/>
          </a:p>
          <a:p>
            <a:endParaRPr lang="es-ES" sz="1800" dirty="0"/>
          </a:p>
          <a:p>
            <a:endParaRPr lang="es-ES" sz="1800" dirty="0" smtClean="0"/>
          </a:p>
          <a:p>
            <a:endParaRPr lang="es-ES" sz="1800" dirty="0"/>
          </a:p>
          <a:p>
            <a:endParaRPr lang="es-ES" sz="1800" dirty="0" smtClean="0"/>
          </a:p>
          <a:p>
            <a:endParaRPr lang="es-ES" sz="1800" dirty="0"/>
          </a:p>
          <a:p>
            <a:endParaRPr lang="es-ES" sz="1800" dirty="0" smtClean="0"/>
          </a:p>
          <a:p>
            <a:endParaRPr lang="es-ES" sz="1800" dirty="0"/>
          </a:p>
          <a:p>
            <a:r>
              <a:rPr lang="es-ES" sz="1800" dirty="0" smtClean="0"/>
              <a:t>Más adelante, en el punto de índices y </a:t>
            </a:r>
            <a:r>
              <a:rPr lang="es-ES" sz="1800" dirty="0" err="1" smtClean="0"/>
              <a:t>contraints</a:t>
            </a:r>
            <a:r>
              <a:rPr lang="es-ES" sz="1800" dirty="0" smtClean="0"/>
              <a:t>, se describe cómo crear una relación entre una clave foránea y una primaria.</a:t>
            </a:r>
          </a:p>
        </p:txBody>
      </p:sp>
      <p:sp>
        <p:nvSpPr>
          <p:cNvPr id="2" name="1 Título"/>
          <p:cNvSpPr>
            <a:spLocks noGrp="1"/>
          </p:cNvSpPr>
          <p:nvPr>
            <p:ph type="title"/>
          </p:nvPr>
        </p:nvSpPr>
        <p:spPr/>
        <p:txBody>
          <a:bodyPr>
            <a:normAutofit/>
          </a:bodyPr>
          <a:lstStyle/>
          <a:p>
            <a:r>
              <a:rPr lang="es-ES" dirty="0" smtClean="0"/>
              <a:t>estructuración relacional</a:t>
            </a:r>
            <a:endParaRPr lang="es-ES" dirty="0"/>
          </a:p>
        </p:txBody>
      </p:sp>
      <p:sp>
        <p:nvSpPr>
          <p:cNvPr id="3" name="2 Marcador de texto"/>
          <p:cNvSpPr>
            <a:spLocks noGrp="1"/>
          </p:cNvSpPr>
          <p:nvPr>
            <p:ph type="body" idx="1"/>
          </p:nvPr>
        </p:nvSpPr>
        <p:spPr/>
        <p:txBody>
          <a:bodyPr/>
          <a:lstStyle/>
          <a:p>
            <a:r>
              <a:rPr lang="es-ES" sz="2000" dirty="0" smtClean="0"/>
              <a:t>clave foránea</a:t>
            </a:r>
            <a:endParaRPr lang="es-ES" sz="2000" dirty="0"/>
          </a:p>
        </p:txBody>
      </p:sp>
      <p:sp>
        <p:nvSpPr>
          <p:cNvPr id="7" name="6 Esquina doblada"/>
          <p:cNvSpPr/>
          <p:nvPr/>
        </p:nvSpPr>
        <p:spPr>
          <a:xfrm>
            <a:off x="5014968" y="5071640"/>
            <a:ext cx="1332148" cy="413871"/>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Clave foránea.</a:t>
            </a:r>
            <a:endParaRPr lang="es-ES" sz="1600" dirty="0">
              <a:solidFill>
                <a:srgbClr val="321935"/>
              </a:solidFill>
              <a:latin typeface="Arial Narrow" pitchFamily="34" charset="0"/>
            </a:endParaRPr>
          </a:p>
        </p:txBody>
      </p:sp>
      <p:graphicFrame>
        <p:nvGraphicFramePr>
          <p:cNvPr id="9" name="8 Tabla"/>
          <p:cNvGraphicFramePr>
            <a:graphicFrameLocks noGrp="1"/>
          </p:cNvGraphicFramePr>
          <p:nvPr>
            <p:extLst>
              <p:ext uri="{D42A27DB-BD31-4B8C-83A1-F6EECF244321}">
                <p14:modId xmlns:p14="http://schemas.microsoft.com/office/powerpoint/2010/main" val="1721070353"/>
              </p:ext>
            </p:extLst>
          </p:nvPr>
        </p:nvGraphicFramePr>
        <p:xfrm>
          <a:off x="4499992" y="3192656"/>
          <a:ext cx="4054288" cy="1483360"/>
        </p:xfrm>
        <a:graphic>
          <a:graphicData uri="http://schemas.openxmlformats.org/drawingml/2006/table">
            <a:tbl>
              <a:tblPr firstRow="1" bandRow="1">
                <a:tableStyleId>{F5AB1C69-6EDB-4FF4-983F-18BD219EF322}</a:tableStyleId>
              </a:tblPr>
              <a:tblGrid>
                <a:gridCol w="944100"/>
                <a:gridCol w="906127"/>
                <a:gridCol w="1068052"/>
                <a:gridCol w="1136009"/>
              </a:tblGrid>
              <a:tr h="370840">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150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160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2541789008"/>
              </p:ext>
            </p:extLst>
          </p:nvPr>
        </p:nvGraphicFramePr>
        <p:xfrm>
          <a:off x="539552" y="3188737"/>
          <a:ext cx="3408248" cy="1854200"/>
        </p:xfrm>
        <a:graphic>
          <a:graphicData uri="http://schemas.openxmlformats.org/drawingml/2006/table">
            <a:tbl>
              <a:tblPr firstRow="1" bandRow="1">
                <a:tableStyleId>{F5AB1C69-6EDB-4FF4-983F-18BD219EF322}</a:tableStyleId>
              </a:tblPr>
              <a:tblGrid>
                <a:gridCol w="907036"/>
                <a:gridCol w="1250606"/>
                <a:gridCol w="1250606"/>
              </a:tblGrid>
              <a:tr h="370840">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30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Argentina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Buenos</a:t>
                      </a:r>
                      <a:r>
                        <a:rPr lang="es-ES" sz="1600" u="none" strike="noStrike" baseline="0" dirty="0" smtClean="0">
                          <a:effectLst/>
                        </a:rPr>
                        <a:t> Aires</a:t>
                      </a:r>
                      <a:endParaRPr lang="es-ES" sz="1600" b="0" i="0" u="none" strike="noStrike" dirty="0">
                        <a:solidFill>
                          <a:srgbClr val="000000"/>
                        </a:solidFill>
                        <a:effectLst/>
                        <a:latin typeface="Calibri"/>
                      </a:endParaRPr>
                    </a:p>
                  </a:txBody>
                  <a:tcPr marL="72000" marR="72000" marT="7620" marB="0" anchor="b"/>
                </a:tc>
              </a:tr>
            </a:tbl>
          </a:graphicData>
        </a:graphic>
      </p:graphicFrame>
      <p:cxnSp>
        <p:nvCxnSpPr>
          <p:cNvPr id="8" name="7 Conector recto de flecha"/>
          <p:cNvCxnSpPr>
            <a:stCxn id="7" idx="0"/>
          </p:cNvCxnSpPr>
          <p:nvPr/>
        </p:nvCxnSpPr>
        <p:spPr>
          <a:xfrm flipV="1">
            <a:off x="5681042" y="4486489"/>
            <a:ext cx="207023" cy="585151"/>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85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6" y="2204864"/>
            <a:ext cx="8280920" cy="4176464"/>
          </a:xfrm>
        </p:spPr>
        <p:txBody>
          <a:bodyPr>
            <a:noAutofit/>
          </a:bodyPr>
          <a:lstStyle/>
          <a:p>
            <a:r>
              <a:rPr lang="es-ES" sz="1800" b="1" dirty="0" smtClean="0"/>
              <a:t>Conocimientos de:</a:t>
            </a:r>
          </a:p>
          <a:p>
            <a:endParaRPr lang="es-ES" sz="1800" dirty="0" smtClean="0"/>
          </a:p>
          <a:p>
            <a:pPr marL="285750" indent="-285750">
              <a:buFont typeface="Wingdings" pitchFamily="2" charset="2"/>
              <a:buChar char="Ø"/>
            </a:pPr>
            <a:r>
              <a:rPr lang="es-ES" sz="1800" dirty="0"/>
              <a:t>Base Metodológica, Programa Construcción de Software:</a:t>
            </a:r>
          </a:p>
          <a:p>
            <a:pPr marL="1028700" lvl="1">
              <a:buFont typeface="Wingdings" pitchFamily="2" charset="2"/>
              <a:buChar char="Ø"/>
            </a:pPr>
            <a:r>
              <a:rPr lang="es-ES" sz="1800" dirty="0">
                <a:solidFill>
                  <a:schemeClr val="bg2"/>
                </a:solidFill>
                <a:latin typeface="Arial" pitchFamily="34" charset="0"/>
                <a:cs typeface="Arial" pitchFamily="34" charset="0"/>
              </a:rPr>
              <a:t>Conceptos de </a:t>
            </a:r>
            <a:r>
              <a:rPr lang="es-ES" sz="1800" dirty="0" smtClean="0">
                <a:solidFill>
                  <a:srgbClr val="960F68"/>
                </a:solidFill>
                <a:latin typeface="Arial" pitchFamily="34" charset="0"/>
                <a:cs typeface="Arial" pitchFamily="34" charset="0"/>
              </a:rPr>
              <a:t>modelado de datos</a:t>
            </a:r>
            <a:endParaRPr lang="es-ES" sz="1800" dirty="0">
              <a:solidFill>
                <a:schemeClr val="bg2"/>
              </a:solidFill>
              <a:latin typeface="Arial" pitchFamily="34" charset="0"/>
              <a:cs typeface="Arial" pitchFamily="34" charset="0"/>
            </a:endParaRPr>
          </a:p>
          <a:p>
            <a:pPr marL="1028700" lvl="1">
              <a:buFont typeface="Wingdings" pitchFamily="2" charset="2"/>
              <a:buChar char="Ø"/>
            </a:pPr>
            <a:endParaRPr lang="es-ES" sz="1800" dirty="0">
              <a:solidFill>
                <a:schemeClr val="bg2"/>
              </a:solidFill>
              <a:latin typeface="Arial" pitchFamily="34" charset="0"/>
              <a:cs typeface="Arial" pitchFamily="34" charset="0"/>
            </a:endParaRPr>
          </a:p>
          <a:p>
            <a:pPr marL="1028700" lvl="1">
              <a:buFont typeface="Wingdings" pitchFamily="2" charset="2"/>
              <a:buChar char="Ø"/>
            </a:pPr>
            <a:endParaRPr lang="es-ES" sz="1800" dirty="0">
              <a:solidFill>
                <a:schemeClr val="bg2"/>
              </a:solidFill>
              <a:latin typeface="Arial" pitchFamily="34" charset="0"/>
              <a:cs typeface="Arial" pitchFamily="34" charset="0"/>
            </a:endParaRPr>
          </a:p>
        </p:txBody>
      </p:sp>
      <p:sp>
        <p:nvSpPr>
          <p:cNvPr id="2" name="1 Título"/>
          <p:cNvSpPr>
            <a:spLocks noGrp="1"/>
          </p:cNvSpPr>
          <p:nvPr>
            <p:ph type="title"/>
          </p:nvPr>
        </p:nvSpPr>
        <p:spPr/>
        <p:txBody>
          <a:bodyPr>
            <a:normAutofit/>
          </a:bodyPr>
          <a:lstStyle/>
          <a:p>
            <a:r>
              <a:rPr lang="es-ES" dirty="0" smtClean="0"/>
              <a:t>introducción</a:t>
            </a:r>
            <a:endParaRPr lang="es-ES" dirty="0"/>
          </a:p>
        </p:txBody>
      </p:sp>
      <p:sp>
        <p:nvSpPr>
          <p:cNvPr id="3" name="2 Marcador de texto"/>
          <p:cNvSpPr>
            <a:spLocks noGrp="1"/>
          </p:cNvSpPr>
          <p:nvPr>
            <p:ph type="body" idx="1"/>
          </p:nvPr>
        </p:nvSpPr>
        <p:spPr/>
        <p:txBody>
          <a:bodyPr/>
          <a:lstStyle/>
          <a:p>
            <a:r>
              <a:rPr lang="es-ES" sz="2000" dirty="0" smtClean="0"/>
              <a:t>requisitos</a:t>
            </a:r>
            <a:endParaRPr lang="es-ES" sz="2000" dirty="0"/>
          </a:p>
        </p:txBody>
      </p:sp>
    </p:spTree>
    <p:extLst>
      <p:ext uri="{BB962C8B-B14F-4D97-AF65-F5344CB8AC3E}">
        <p14:creationId xmlns:p14="http://schemas.microsoft.com/office/powerpoint/2010/main" val="181678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b="1" dirty="0" err="1" smtClean="0">
                <a:solidFill>
                  <a:srgbClr val="960F68"/>
                </a:solidFill>
              </a:rPr>
              <a:t>many-to-one</a:t>
            </a:r>
            <a:r>
              <a:rPr lang="es-ES" sz="1800" dirty="0" smtClean="0"/>
              <a:t> es una relación de muchos a uno. Normalmente es desde una tabla que tiene una clave foránea que apunta a una clave primaria.</a:t>
            </a:r>
          </a:p>
        </p:txBody>
      </p:sp>
      <p:sp>
        <p:nvSpPr>
          <p:cNvPr id="2" name="1 Título"/>
          <p:cNvSpPr>
            <a:spLocks noGrp="1"/>
          </p:cNvSpPr>
          <p:nvPr>
            <p:ph type="title"/>
          </p:nvPr>
        </p:nvSpPr>
        <p:spPr/>
        <p:txBody>
          <a:bodyPr>
            <a:normAutofit/>
          </a:bodyPr>
          <a:lstStyle/>
          <a:p>
            <a:r>
              <a:rPr lang="es-ES" dirty="0" smtClean="0"/>
              <a:t>estructuración relacional</a:t>
            </a:r>
            <a:endParaRPr lang="es-ES" dirty="0"/>
          </a:p>
        </p:txBody>
      </p:sp>
      <p:sp>
        <p:nvSpPr>
          <p:cNvPr id="3" name="2 Marcador de texto"/>
          <p:cNvSpPr>
            <a:spLocks noGrp="1"/>
          </p:cNvSpPr>
          <p:nvPr>
            <p:ph type="body" idx="1"/>
          </p:nvPr>
        </p:nvSpPr>
        <p:spPr/>
        <p:txBody>
          <a:bodyPr/>
          <a:lstStyle/>
          <a:p>
            <a:r>
              <a:rPr lang="es-ES" sz="2000" dirty="0" smtClean="0"/>
              <a:t>relación </a:t>
            </a:r>
            <a:r>
              <a:rPr lang="es-ES" sz="2000" dirty="0" err="1" smtClean="0"/>
              <a:t>many-to-one</a:t>
            </a:r>
            <a:endParaRPr lang="es-ES" sz="2000" dirty="0"/>
          </a:p>
        </p:txBody>
      </p:sp>
      <p:graphicFrame>
        <p:nvGraphicFramePr>
          <p:cNvPr id="13" name="12 Tabla"/>
          <p:cNvGraphicFramePr>
            <a:graphicFrameLocks noGrp="1"/>
          </p:cNvGraphicFramePr>
          <p:nvPr>
            <p:extLst>
              <p:ext uri="{D42A27DB-BD31-4B8C-83A1-F6EECF244321}">
                <p14:modId xmlns:p14="http://schemas.microsoft.com/office/powerpoint/2010/main" val="3910633025"/>
              </p:ext>
            </p:extLst>
          </p:nvPr>
        </p:nvGraphicFramePr>
        <p:xfrm>
          <a:off x="1883395" y="3069746"/>
          <a:ext cx="1728192" cy="503270"/>
        </p:xfrm>
        <a:graphic>
          <a:graphicData uri="http://schemas.openxmlformats.org/drawingml/2006/table">
            <a:tbl>
              <a:tblPr firstRow="1" bandRow="1">
                <a:tableStyleId>{5DA37D80-6434-44D0-A028-1B22A696006F}</a:tableStyleId>
              </a:tblPr>
              <a:tblGrid>
                <a:gridCol w="1728192"/>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T_OFFICES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tcPr>
                </a:tc>
              </a:tr>
            </a:tbl>
          </a:graphicData>
        </a:graphic>
      </p:graphicFrame>
      <p:graphicFrame>
        <p:nvGraphicFramePr>
          <p:cNvPr id="14" name="13 Tabla"/>
          <p:cNvGraphicFramePr>
            <a:graphicFrameLocks noGrp="1"/>
          </p:cNvGraphicFramePr>
          <p:nvPr>
            <p:extLst>
              <p:ext uri="{D42A27DB-BD31-4B8C-83A1-F6EECF244321}">
                <p14:modId xmlns:p14="http://schemas.microsoft.com/office/powerpoint/2010/main" val="1325987893"/>
              </p:ext>
            </p:extLst>
          </p:nvPr>
        </p:nvGraphicFramePr>
        <p:xfrm>
          <a:off x="4971500" y="3062602"/>
          <a:ext cx="1760740" cy="503270"/>
        </p:xfrm>
        <a:graphic>
          <a:graphicData uri="http://schemas.openxmlformats.org/drawingml/2006/table">
            <a:tbl>
              <a:tblPr firstRow="1" bandRow="1">
                <a:tableStyleId>{5DA37D80-6434-44D0-A028-1B22A696006F}</a:tableStyleId>
              </a:tblPr>
              <a:tblGrid>
                <a:gridCol w="1760740"/>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T_EMPLOYEES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tcPr>
                </a:tc>
              </a:tr>
            </a:tbl>
          </a:graphicData>
        </a:graphic>
      </p:graphicFrame>
      <p:cxnSp>
        <p:nvCxnSpPr>
          <p:cNvPr id="15" name="14 Conector recto de flecha"/>
          <p:cNvCxnSpPr>
            <a:stCxn id="13" idx="3"/>
            <a:endCxn id="14" idx="1"/>
          </p:cNvCxnSpPr>
          <p:nvPr/>
        </p:nvCxnSpPr>
        <p:spPr>
          <a:xfrm flipV="1">
            <a:off x="3611587" y="3314237"/>
            <a:ext cx="1359913" cy="7144"/>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3747364" y="3037238"/>
            <a:ext cx="150041"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17" name="16 Rectángulo"/>
          <p:cNvSpPr/>
          <p:nvPr/>
        </p:nvSpPr>
        <p:spPr>
          <a:xfrm>
            <a:off x="4755476" y="2991071"/>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graphicFrame>
        <p:nvGraphicFramePr>
          <p:cNvPr id="21" name="20 Tabla"/>
          <p:cNvGraphicFramePr>
            <a:graphicFrameLocks noGrp="1"/>
          </p:cNvGraphicFramePr>
          <p:nvPr>
            <p:extLst>
              <p:ext uri="{D42A27DB-BD31-4B8C-83A1-F6EECF244321}">
                <p14:modId xmlns:p14="http://schemas.microsoft.com/office/powerpoint/2010/main" val="1690927708"/>
              </p:ext>
            </p:extLst>
          </p:nvPr>
        </p:nvGraphicFramePr>
        <p:xfrm>
          <a:off x="4622168" y="3936975"/>
          <a:ext cx="4054288" cy="2225040"/>
        </p:xfrm>
        <a:graphic>
          <a:graphicData uri="http://schemas.openxmlformats.org/drawingml/2006/table">
            <a:tbl>
              <a:tblPr firstRow="1" bandRow="1">
                <a:tableStyleId>{F5AB1C69-6EDB-4FF4-983F-18BD219EF322}</a:tableStyleId>
              </a:tblPr>
              <a:tblGrid>
                <a:gridCol w="944100"/>
                <a:gridCol w="906127"/>
                <a:gridCol w="1068052"/>
                <a:gridCol w="1136009"/>
              </a:tblGrid>
              <a:tr h="370840">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150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160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rgbClr val="000000"/>
                          </a:solidFill>
                          <a:effectLst/>
                          <a:latin typeface="Calibri"/>
                        </a:rPr>
                        <a:t>8080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rgbClr val="000000"/>
                          </a:solidFill>
                          <a:effectLst/>
                          <a:latin typeface="Calibri"/>
                        </a:rPr>
                        <a:t>12300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30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Mariano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Gómez</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22" name="21 Tabla"/>
          <p:cNvGraphicFramePr>
            <a:graphicFrameLocks noGrp="1"/>
          </p:cNvGraphicFramePr>
          <p:nvPr>
            <p:extLst>
              <p:ext uri="{D42A27DB-BD31-4B8C-83A1-F6EECF244321}">
                <p14:modId xmlns:p14="http://schemas.microsoft.com/office/powerpoint/2010/main" val="3227972029"/>
              </p:ext>
            </p:extLst>
          </p:nvPr>
        </p:nvGraphicFramePr>
        <p:xfrm>
          <a:off x="489157" y="3933056"/>
          <a:ext cx="3408248" cy="1854200"/>
        </p:xfrm>
        <a:graphic>
          <a:graphicData uri="http://schemas.openxmlformats.org/drawingml/2006/table">
            <a:tbl>
              <a:tblPr firstRow="1" bandRow="1">
                <a:tableStyleId>{F5AB1C69-6EDB-4FF4-983F-18BD219EF322}</a:tableStyleId>
              </a:tblPr>
              <a:tblGrid>
                <a:gridCol w="907036"/>
                <a:gridCol w="1250606"/>
                <a:gridCol w="1250606"/>
              </a:tblGrid>
              <a:tr h="370840">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30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Argentina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Buenos</a:t>
                      </a:r>
                      <a:r>
                        <a:rPr lang="es-ES" sz="1600" u="none" strike="noStrike" baseline="0" dirty="0" smtClean="0">
                          <a:effectLst/>
                        </a:rPr>
                        <a:t> Aires</a:t>
                      </a:r>
                      <a:endParaRPr lang="es-ES" sz="1600" b="0" i="0" u="none" strike="noStrike" dirty="0">
                        <a:solidFill>
                          <a:srgbClr val="000000"/>
                        </a:solidFill>
                        <a:effectLst/>
                        <a:latin typeface="Calibri"/>
                      </a:endParaRPr>
                    </a:p>
                  </a:txBody>
                  <a:tcPr marL="72000" marR="72000" marT="7620" marB="0" anchor="b"/>
                </a:tc>
              </a:tr>
            </a:tbl>
          </a:graphicData>
        </a:graphic>
      </p:graphicFrame>
      <p:cxnSp>
        <p:nvCxnSpPr>
          <p:cNvPr id="23" name="22 Conector recto de flecha"/>
          <p:cNvCxnSpPr/>
          <p:nvPr/>
        </p:nvCxnSpPr>
        <p:spPr>
          <a:xfrm flipV="1">
            <a:off x="3891280" y="4480560"/>
            <a:ext cx="721360" cy="1016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flipV="1">
            <a:off x="3891280" y="4869160"/>
            <a:ext cx="721360" cy="1016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a:off x="3891280" y="5157192"/>
            <a:ext cx="721360" cy="72008"/>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891280" y="5301208"/>
            <a:ext cx="721360" cy="288032"/>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a:off x="3897405" y="5589240"/>
            <a:ext cx="715235" cy="36004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86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Se refiere a no permitir modificar o eliminar una relación que genera inconsistencias. Por ejemplo:</a:t>
            </a:r>
          </a:p>
          <a:p>
            <a:pPr marL="285750" indent="-285750">
              <a:buFont typeface="Arial" pitchFamily="34" charset="0"/>
              <a:buChar char="•"/>
            </a:pPr>
            <a:r>
              <a:rPr lang="es-ES" sz="1800" dirty="0" smtClean="0"/>
              <a:t>Eliminar un registro cuya clave primaria es referenciada por alguna clave foránea.</a:t>
            </a:r>
          </a:p>
          <a:p>
            <a:pPr marL="285750" indent="-285750">
              <a:buFont typeface="Arial" pitchFamily="34" charset="0"/>
              <a:buChar char="•"/>
            </a:pPr>
            <a:r>
              <a:rPr lang="es-ES" sz="1800" dirty="0" smtClean="0"/>
              <a:t>Modificar el valor de una clave foránea, por un nuevo valor que no existe en la clave primaria.</a:t>
            </a:r>
          </a:p>
        </p:txBody>
      </p:sp>
      <p:sp>
        <p:nvSpPr>
          <p:cNvPr id="2" name="1 Título"/>
          <p:cNvSpPr>
            <a:spLocks noGrp="1"/>
          </p:cNvSpPr>
          <p:nvPr>
            <p:ph type="title"/>
          </p:nvPr>
        </p:nvSpPr>
        <p:spPr/>
        <p:txBody>
          <a:bodyPr>
            <a:normAutofit/>
          </a:bodyPr>
          <a:lstStyle/>
          <a:p>
            <a:r>
              <a:rPr lang="es-ES" dirty="0" smtClean="0"/>
              <a:t>estructuración relacional</a:t>
            </a:r>
            <a:endParaRPr lang="es-ES" dirty="0"/>
          </a:p>
        </p:txBody>
      </p:sp>
      <p:sp>
        <p:nvSpPr>
          <p:cNvPr id="3" name="2 Marcador de texto"/>
          <p:cNvSpPr>
            <a:spLocks noGrp="1"/>
          </p:cNvSpPr>
          <p:nvPr>
            <p:ph type="body" idx="1"/>
          </p:nvPr>
        </p:nvSpPr>
        <p:spPr/>
        <p:txBody>
          <a:bodyPr/>
          <a:lstStyle/>
          <a:p>
            <a:r>
              <a:rPr lang="es-ES" sz="2000" dirty="0" smtClean="0"/>
              <a:t>integridad referencial</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2518833131"/>
              </p:ext>
            </p:extLst>
          </p:nvPr>
        </p:nvGraphicFramePr>
        <p:xfrm>
          <a:off x="4622168" y="4225007"/>
          <a:ext cx="4054288" cy="1483360"/>
        </p:xfrm>
        <a:graphic>
          <a:graphicData uri="http://schemas.openxmlformats.org/drawingml/2006/table">
            <a:tbl>
              <a:tblPr firstRow="1" bandRow="1">
                <a:tableStyleId>{F5AB1C69-6EDB-4FF4-983F-18BD219EF322}</a:tableStyleId>
              </a:tblPr>
              <a:tblGrid>
                <a:gridCol w="944100"/>
                <a:gridCol w="906127"/>
                <a:gridCol w="1068052"/>
                <a:gridCol w="1136009"/>
              </a:tblGrid>
              <a:tr h="370840">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150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160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747227784"/>
              </p:ext>
            </p:extLst>
          </p:nvPr>
        </p:nvGraphicFramePr>
        <p:xfrm>
          <a:off x="489157" y="4221088"/>
          <a:ext cx="3408248" cy="1483360"/>
        </p:xfrm>
        <a:graphic>
          <a:graphicData uri="http://schemas.openxmlformats.org/drawingml/2006/table">
            <a:tbl>
              <a:tblPr firstRow="1" bandRow="1">
                <a:tableStyleId>{F5AB1C69-6EDB-4FF4-983F-18BD219EF322}</a:tableStyleId>
              </a:tblPr>
              <a:tblGrid>
                <a:gridCol w="907036"/>
                <a:gridCol w="1250606"/>
                <a:gridCol w="1250606"/>
              </a:tblGrid>
              <a:tr h="370840">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7" name="6 Esquina doblada"/>
          <p:cNvSpPr/>
          <p:nvPr/>
        </p:nvSpPr>
        <p:spPr>
          <a:xfrm>
            <a:off x="5004048" y="5949280"/>
            <a:ext cx="1944216" cy="79208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No permite modificar por un valor que no es PK de T_OFFICES</a:t>
            </a:r>
            <a:endParaRPr lang="es-ES" sz="1600" dirty="0">
              <a:solidFill>
                <a:srgbClr val="321935"/>
              </a:solidFill>
              <a:latin typeface="Arial Narrow" pitchFamily="34" charset="0"/>
            </a:endParaRPr>
          </a:p>
        </p:txBody>
      </p:sp>
      <p:cxnSp>
        <p:nvCxnSpPr>
          <p:cNvPr id="8" name="7 Conector recto de flecha"/>
          <p:cNvCxnSpPr>
            <a:stCxn id="7" idx="0"/>
          </p:cNvCxnSpPr>
          <p:nvPr/>
        </p:nvCxnSpPr>
        <p:spPr>
          <a:xfrm flipV="1">
            <a:off x="5976156" y="5527218"/>
            <a:ext cx="108012" cy="42206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14 Esquina doblada"/>
          <p:cNvSpPr/>
          <p:nvPr/>
        </p:nvSpPr>
        <p:spPr>
          <a:xfrm>
            <a:off x="467544" y="5954914"/>
            <a:ext cx="3096344" cy="57606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No permite eliminar registro, ya que es referenciado desde T_EMPLOYEES</a:t>
            </a:r>
            <a:endParaRPr lang="es-ES" sz="1600" dirty="0">
              <a:solidFill>
                <a:srgbClr val="321935"/>
              </a:solidFill>
              <a:latin typeface="Arial Narrow" pitchFamily="34" charset="0"/>
            </a:endParaRPr>
          </a:p>
        </p:txBody>
      </p:sp>
      <p:cxnSp>
        <p:nvCxnSpPr>
          <p:cNvPr id="16" name="15 Conector recto de flecha"/>
          <p:cNvCxnSpPr>
            <a:stCxn id="15" idx="0"/>
          </p:cNvCxnSpPr>
          <p:nvPr/>
        </p:nvCxnSpPr>
        <p:spPr>
          <a:xfrm flipV="1">
            <a:off x="2015716" y="5532852"/>
            <a:ext cx="108012" cy="42206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06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estructuración relacional</a:t>
            </a:r>
          </a:p>
        </p:txBody>
      </p:sp>
      <p:sp>
        <p:nvSpPr>
          <p:cNvPr id="3" name="2 Marcador de texto"/>
          <p:cNvSpPr>
            <a:spLocks noGrp="1"/>
          </p:cNvSpPr>
          <p:nvPr>
            <p:ph type="body" idx="1"/>
          </p:nvPr>
        </p:nvSpPr>
        <p:spPr>
          <a:xfrm>
            <a:off x="395536" y="1700808"/>
            <a:ext cx="8280920" cy="432048"/>
          </a:xfrm>
        </p:spPr>
        <p:txBody>
          <a:bodyPr/>
          <a:lstStyle/>
          <a:p>
            <a:r>
              <a:rPr lang="es-ES" sz="2000" dirty="0" smtClean="0"/>
              <a:t>Caso práctico 4-2: Uso de relaciones</a:t>
            </a:r>
            <a:endParaRPr lang="es-ES" sz="2000" dirty="0"/>
          </a:p>
        </p:txBody>
      </p:sp>
      <p:sp>
        <p:nvSpPr>
          <p:cNvPr id="4" name="3 Marcador de contenido"/>
          <p:cNvSpPr>
            <a:spLocks noGrp="1"/>
          </p:cNvSpPr>
          <p:nvPr>
            <p:ph sz="half" idx="2"/>
          </p:nvPr>
        </p:nvSpPr>
        <p:spPr>
          <a:xfrm>
            <a:off x="395536" y="2204864"/>
            <a:ext cx="8352928" cy="4248472"/>
          </a:xfrm>
        </p:spPr>
        <p:txBody>
          <a:bodyPr>
            <a:normAutofit/>
          </a:bodyPr>
          <a:lstStyle/>
          <a:p>
            <a:r>
              <a:rPr lang="es-ES" sz="1800" dirty="0" smtClean="0"/>
              <a:t>Resumen del ejercicio:</a:t>
            </a:r>
          </a:p>
          <a:p>
            <a:pPr marL="285750" indent="-285750">
              <a:buFont typeface="Arial" pitchFamily="34" charset="0"/>
              <a:buChar char="•"/>
            </a:pPr>
            <a:r>
              <a:rPr lang="es-ES" sz="1800" dirty="0" smtClean="0"/>
              <a:t>Utilizar una tabla con clave primaria autogenerada.</a:t>
            </a:r>
          </a:p>
          <a:p>
            <a:pPr marL="285750" indent="-285750">
              <a:buFont typeface="Arial" pitchFamily="34" charset="0"/>
              <a:buChar char="•"/>
            </a:pPr>
            <a:r>
              <a:rPr lang="es-ES" sz="1800" dirty="0" smtClean="0"/>
              <a:t>Insertar registros basado en la relación entre tablas.</a:t>
            </a:r>
          </a:p>
        </p:txBody>
      </p:sp>
    </p:spTree>
    <p:extLst>
      <p:ext uri="{BB962C8B-B14F-4D97-AF65-F5344CB8AC3E}">
        <p14:creationId xmlns:p14="http://schemas.microsoft.com/office/powerpoint/2010/main" val="2887717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otras </a:t>
            </a:r>
            <a:r>
              <a:rPr lang="es-ES" b="1" dirty="0">
                <a:solidFill>
                  <a:srgbClr val="960F68"/>
                </a:solidFill>
              </a:rPr>
              <a:t>relaciones</a:t>
            </a:r>
          </a:p>
          <a:p>
            <a:pPr lvl="1"/>
            <a:r>
              <a:rPr lang="es-ES" dirty="0" smtClean="0">
                <a:solidFill>
                  <a:schemeClr val="bg2"/>
                </a:solidFill>
              </a:rPr>
              <a:t>claves compuestas</a:t>
            </a:r>
            <a:endParaRPr lang="es-ES" dirty="0">
              <a:solidFill>
                <a:schemeClr val="bg2"/>
              </a:solidFill>
            </a:endParaRPr>
          </a:p>
          <a:p>
            <a:pPr lvl="0">
              <a:buClr>
                <a:srgbClr val="737373"/>
              </a:buClr>
              <a:buFont typeface="+mj-lt"/>
              <a:buAutoNum type="arabicPeriod" startAt="6"/>
            </a:pPr>
            <a:r>
              <a:rPr lang="es-ES" dirty="0">
                <a:solidFill>
                  <a:schemeClr val="bg2"/>
                </a:solidFill>
              </a:rPr>
              <a:t>manejo de datos relacionales</a:t>
            </a:r>
          </a:p>
          <a:p>
            <a:pPr lvl="0">
              <a:buClr>
                <a:srgbClr val="737373"/>
              </a:buClr>
              <a:buFont typeface="+mj-lt"/>
              <a:buAutoNum type="arabicPeriod" startAt="6"/>
            </a:pPr>
            <a:r>
              <a:rPr lang="es-ES" dirty="0">
                <a:solidFill>
                  <a:schemeClr val="bg2"/>
                </a:solidFill>
              </a:rPr>
              <a:t>otras operaciones sobre datos</a:t>
            </a:r>
          </a:p>
          <a:p>
            <a:pPr lvl="0">
              <a:buClr>
                <a:srgbClr val="737373"/>
              </a:buClr>
              <a:buFont typeface="+mj-lt"/>
              <a:buAutoNum type="arabicPeriod" startAt="6"/>
            </a:pPr>
            <a:r>
              <a:rPr lang="es-ES" dirty="0">
                <a:solidFill>
                  <a:schemeClr val="bg2"/>
                </a:solidFill>
              </a:rPr>
              <a:t>convenciones de nomenclatura</a:t>
            </a:r>
          </a:p>
          <a:p>
            <a:pPr lvl="0">
              <a:buClr>
                <a:srgbClr val="737373"/>
              </a:buClr>
              <a:buFont typeface="+mj-lt"/>
              <a:buAutoNum type="arabicPeriod" startAt="6"/>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6"/>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5</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bases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48016174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496945" cy="1080120"/>
          </a:xfrm>
        </p:spPr>
        <p:txBody>
          <a:bodyPr>
            <a:noAutofit/>
          </a:bodyPr>
          <a:lstStyle/>
          <a:p>
            <a:r>
              <a:rPr lang="es-ES" sz="1800" b="1" dirty="0" err="1" smtClean="0">
                <a:solidFill>
                  <a:srgbClr val="960F68"/>
                </a:solidFill>
              </a:rPr>
              <a:t>many-to-many</a:t>
            </a:r>
            <a:r>
              <a:rPr lang="es-ES" sz="1800" dirty="0" smtClean="0"/>
              <a:t> es una relación del tipo muchos a muchos. Se resuelve utilizando una </a:t>
            </a:r>
            <a:r>
              <a:rPr lang="es-ES" sz="1800" dirty="0" smtClean="0">
                <a:solidFill>
                  <a:srgbClr val="960F68"/>
                </a:solidFill>
              </a:rPr>
              <a:t>tabla de relación intermedia</a:t>
            </a:r>
            <a:r>
              <a:rPr lang="es-ES" sz="1800" dirty="0" smtClean="0"/>
              <a:t>, que tiene una clave primaria formada por la combinación de las claves foráneas a las tablas relacionadas.</a:t>
            </a:r>
          </a:p>
          <a:p>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endParaRPr lang="es-ES" sz="1800" dirty="0" smtClean="0"/>
          </a:p>
        </p:txBody>
      </p:sp>
      <p:sp>
        <p:nvSpPr>
          <p:cNvPr id="2" name="1 Título"/>
          <p:cNvSpPr>
            <a:spLocks noGrp="1"/>
          </p:cNvSpPr>
          <p:nvPr>
            <p:ph type="title"/>
          </p:nvPr>
        </p:nvSpPr>
        <p:spPr/>
        <p:txBody>
          <a:bodyPr>
            <a:normAutofit/>
          </a:bodyPr>
          <a:lstStyle/>
          <a:p>
            <a:r>
              <a:rPr lang="es-ES" dirty="0" smtClean="0"/>
              <a:t>otras relaciones</a:t>
            </a:r>
            <a:endParaRPr lang="es-ES" dirty="0"/>
          </a:p>
        </p:txBody>
      </p:sp>
      <p:sp>
        <p:nvSpPr>
          <p:cNvPr id="3" name="2 Marcador de texto"/>
          <p:cNvSpPr>
            <a:spLocks noGrp="1"/>
          </p:cNvSpPr>
          <p:nvPr>
            <p:ph type="body" idx="1"/>
          </p:nvPr>
        </p:nvSpPr>
        <p:spPr/>
        <p:txBody>
          <a:bodyPr/>
          <a:lstStyle/>
          <a:p>
            <a:r>
              <a:rPr lang="es-ES" sz="2000" dirty="0" smtClean="0"/>
              <a:t>relación </a:t>
            </a:r>
            <a:r>
              <a:rPr lang="es-ES" sz="2000" dirty="0" err="1" smtClean="0"/>
              <a:t>many-to-many</a:t>
            </a:r>
            <a:endParaRPr lang="es-ES" sz="2000" dirty="0"/>
          </a:p>
        </p:txBody>
      </p:sp>
      <p:graphicFrame>
        <p:nvGraphicFramePr>
          <p:cNvPr id="35" name="34 Tabla"/>
          <p:cNvGraphicFramePr>
            <a:graphicFrameLocks noGrp="1"/>
          </p:cNvGraphicFramePr>
          <p:nvPr>
            <p:extLst>
              <p:ext uri="{D42A27DB-BD31-4B8C-83A1-F6EECF244321}">
                <p14:modId xmlns:p14="http://schemas.microsoft.com/office/powerpoint/2010/main" val="1175731041"/>
              </p:ext>
            </p:extLst>
          </p:nvPr>
        </p:nvGraphicFramePr>
        <p:xfrm>
          <a:off x="2080238" y="3348486"/>
          <a:ext cx="1728192" cy="503270"/>
        </p:xfrm>
        <a:graphic>
          <a:graphicData uri="http://schemas.openxmlformats.org/drawingml/2006/table">
            <a:tbl>
              <a:tblPr firstRow="1" bandRow="1">
                <a:tableStyleId>{5DA37D80-6434-44D0-A028-1B22A696006F}</a:tableStyleId>
              </a:tblPr>
              <a:tblGrid>
                <a:gridCol w="1728192"/>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T_PROJECTS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36" name="35 Tabla"/>
          <p:cNvGraphicFramePr>
            <a:graphicFrameLocks noGrp="1"/>
          </p:cNvGraphicFramePr>
          <p:nvPr>
            <p:extLst>
              <p:ext uri="{D42A27DB-BD31-4B8C-83A1-F6EECF244321}">
                <p14:modId xmlns:p14="http://schemas.microsoft.com/office/powerpoint/2010/main" val="2989888757"/>
              </p:ext>
            </p:extLst>
          </p:nvPr>
        </p:nvGraphicFramePr>
        <p:xfrm>
          <a:off x="5024327" y="3277264"/>
          <a:ext cx="1760740" cy="503270"/>
        </p:xfrm>
        <a:graphic>
          <a:graphicData uri="http://schemas.openxmlformats.org/drawingml/2006/table">
            <a:tbl>
              <a:tblPr firstRow="1" bandRow="1">
                <a:tableStyleId>{5DA37D80-6434-44D0-A028-1B22A696006F}</a:tableStyleId>
              </a:tblPr>
              <a:tblGrid>
                <a:gridCol w="1760740"/>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T_EMPLOYEES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pSp>
        <p:nvGrpSpPr>
          <p:cNvPr id="37" name="36 Grupo"/>
          <p:cNvGrpSpPr/>
          <p:nvPr/>
        </p:nvGrpSpPr>
        <p:grpSpPr>
          <a:xfrm flipV="1">
            <a:off x="3808430" y="3472842"/>
            <a:ext cx="1215898" cy="162890"/>
            <a:chOff x="3356102" y="4245702"/>
            <a:chExt cx="1359914" cy="368378"/>
          </a:xfrm>
        </p:grpSpPr>
        <p:cxnSp>
          <p:nvCxnSpPr>
            <p:cNvPr id="38" name="37 Conector recto"/>
            <p:cNvCxnSpPr/>
            <p:nvPr/>
          </p:nvCxnSpPr>
          <p:spPr>
            <a:xfrm>
              <a:off x="3356102" y="4245702"/>
              <a:ext cx="432048" cy="0"/>
            </a:xfrm>
            <a:prstGeom prst="line">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4283968" y="4614080"/>
              <a:ext cx="432048" cy="0"/>
            </a:xfrm>
            <a:prstGeom prst="line">
              <a:avLst/>
            </a:prstGeom>
            <a:ln w="12700">
              <a:solidFill>
                <a:srgbClr val="960F68"/>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41" name="40 Rectángulo"/>
          <p:cNvSpPr/>
          <p:nvPr/>
        </p:nvSpPr>
        <p:spPr>
          <a:xfrm>
            <a:off x="4801914" y="3235920"/>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sp>
        <p:nvSpPr>
          <p:cNvPr id="42" name="41 Rectángulo"/>
          <p:cNvSpPr/>
          <p:nvPr/>
        </p:nvSpPr>
        <p:spPr>
          <a:xfrm>
            <a:off x="3880438" y="3635732"/>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graphicFrame>
        <p:nvGraphicFramePr>
          <p:cNvPr id="43" name="42 Tabla"/>
          <p:cNvGraphicFramePr>
            <a:graphicFrameLocks noGrp="1"/>
          </p:cNvGraphicFramePr>
          <p:nvPr>
            <p:extLst>
              <p:ext uri="{D42A27DB-BD31-4B8C-83A1-F6EECF244321}">
                <p14:modId xmlns:p14="http://schemas.microsoft.com/office/powerpoint/2010/main" val="826892390"/>
              </p:ext>
            </p:extLst>
          </p:nvPr>
        </p:nvGraphicFramePr>
        <p:xfrm>
          <a:off x="5672311" y="4833168"/>
          <a:ext cx="3148161" cy="1483360"/>
        </p:xfrm>
        <a:graphic>
          <a:graphicData uri="http://schemas.openxmlformats.org/drawingml/2006/table">
            <a:tbl>
              <a:tblPr firstRow="1" bandRow="1">
                <a:tableStyleId>{F5AB1C69-6EDB-4FF4-983F-18BD219EF322}</a:tableStyleId>
              </a:tblPr>
              <a:tblGrid>
                <a:gridCol w="944100"/>
                <a:gridCol w="1068052"/>
                <a:gridCol w="1136009"/>
              </a:tblGrid>
              <a:tr h="370840">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150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160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180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44" name="43 Tabla"/>
          <p:cNvGraphicFramePr>
            <a:graphicFrameLocks noGrp="1"/>
          </p:cNvGraphicFramePr>
          <p:nvPr>
            <p:extLst>
              <p:ext uri="{D42A27DB-BD31-4B8C-83A1-F6EECF244321}">
                <p14:modId xmlns:p14="http://schemas.microsoft.com/office/powerpoint/2010/main" val="144191469"/>
              </p:ext>
            </p:extLst>
          </p:nvPr>
        </p:nvGraphicFramePr>
        <p:xfrm>
          <a:off x="395536" y="4833168"/>
          <a:ext cx="2730574" cy="1483360"/>
        </p:xfrm>
        <a:graphic>
          <a:graphicData uri="http://schemas.openxmlformats.org/drawingml/2006/table">
            <a:tbl>
              <a:tblPr firstRow="1" bandRow="1">
                <a:tableStyleId>{F5AB1C69-6EDB-4FF4-983F-18BD219EF322}</a:tableStyleId>
              </a:tblPr>
              <a:tblGrid>
                <a:gridCol w="863138"/>
                <a:gridCol w="1042525"/>
                <a:gridCol w="824911"/>
              </a:tblGrid>
              <a:tr h="370840">
                <a:tc>
                  <a:txBody>
                    <a:bodyPr/>
                    <a:lstStyle/>
                    <a:p>
                      <a:pPr algn="l" fontAlgn="b"/>
                      <a:r>
                        <a:rPr lang="es-ES" sz="1600" u="none" strike="noStrike" dirty="0" smtClean="0">
                          <a:effectLst/>
                        </a:rPr>
                        <a:t>PRJT_ID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chemeClr val="lt1"/>
                          </a:solidFill>
                          <a:effectLst/>
                          <a:latin typeface="+mn-lt"/>
                        </a:rPr>
                        <a:t>CODE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NAME</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1580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chemeClr val="dk1"/>
                          </a:solidFill>
                          <a:effectLst/>
                          <a:latin typeface="+mn-lt"/>
                        </a:rPr>
                        <a:t>EXT-3016</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SGLU</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2130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INT-0100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UCO</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4576</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chemeClr val="dk1"/>
                          </a:solidFill>
                          <a:effectLst/>
                          <a:latin typeface="+mn-lt"/>
                        </a:rPr>
                        <a:t>MKT-0200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err="1" smtClean="0">
                          <a:effectLst/>
                        </a:rPr>
                        <a:t>Prop</a:t>
                      </a:r>
                      <a:r>
                        <a:rPr lang="es-ES" sz="1600" u="none" strike="noStrike" dirty="0" smtClean="0">
                          <a:effectLst/>
                        </a:rPr>
                        <a:t> SC</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45" name="44 Tabla"/>
          <p:cNvGraphicFramePr>
            <a:graphicFrameLocks noGrp="1"/>
          </p:cNvGraphicFramePr>
          <p:nvPr>
            <p:extLst>
              <p:ext uri="{D42A27DB-BD31-4B8C-83A1-F6EECF244321}">
                <p14:modId xmlns:p14="http://schemas.microsoft.com/office/powerpoint/2010/main" val="388888151"/>
              </p:ext>
            </p:extLst>
          </p:nvPr>
        </p:nvGraphicFramePr>
        <p:xfrm>
          <a:off x="3491880" y="4372312"/>
          <a:ext cx="1807238" cy="2225040"/>
        </p:xfrm>
        <a:graphic>
          <a:graphicData uri="http://schemas.openxmlformats.org/drawingml/2006/table">
            <a:tbl>
              <a:tblPr firstRow="1" bandRow="1">
                <a:tableStyleId>{F5AB1C69-6EDB-4FF4-983F-18BD219EF322}</a:tableStyleId>
              </a:tblPr>
              <a:tblGrid>
                <a:gridCol w="863138"/>
                <a:gridCol w="944100"/>
              </a:tblGrid>
              <a:tr h="370840">
                <a:tc>
                  <a:txBody>
                    <a:bodyPr/>
                    <a:lstStyle/>
                    <a:p>
                      <a:pPr algn="l" fontAlgn="b"/>
                      <a:r>
                        <a:rPr lang="es-ES" sz="1600" u="none" strike="noStrike" dirty="0" smtClean="0">
                          <a:effectLst/>
                        </a:rPr>
                        <a:t>PRJT_ID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1580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150</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2130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150</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2130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180</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4576</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160</a:t>
                      </a:r>
                      <a:endParaRPr lang="es-ES" sz="1600" b="0" i="0" u="none" strike="noStrike" dirty="0">
                        <a:solidFill>
                          <a:srgbClr val="000000"/>
                        </a:solidFill>
                        <a:effectLst/>
                        <a:latin typeface="Calibri"/>
                      </a:endParaRPr>
                    </a:p>
                  </a:txBody>
                  <a:tcPr marL="72000" marR="72000" marT="7620" marB="0" anchor="b"/>
                </a:tc>
              </a:tr>
              <a:tr h="370840">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s-ES" sz="1600" b="0" i="0" u="none" strike="noStrike" dirty="0" smtClean="0">
                          <a:solidFill>
                            <a:schemeClr val="dk1"/>
                          </a:solidFill>
                          <a:effectLst/>
                          <a:latin typeface="+mn-lt"/>
                        </a:rPr>
                        <a:t>4576</a:t>
                      </a:r>
                      <a:endParaRPr lang="es-ES" sz="1600" b="0" i="0" u="none" strike="noStrike" dirty="0" smtClean="0">
                        <a:solidFill>
                          <a:srgbClr val="000000"/>
                        </a:solidFill>
                        <a:effectLst/>
                        <a:latin typeface="+mn-lt"/>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180</a:t>
                      </a:r>
                      <a:endParaRPr lang="es-ES" sz="1600" b="0" i="0" u="none" strike="noStrike" dirty="0">
                        <a:solidFill>
                          <a:srgbClr val="000000"/>
                        </a:solidFill>
                        <a:effectLst/>
                        <a:latin typeface="Calibri"/>
                      </a:endParaRPr>
                    </a:p>
                  </a:txBody>
                  <a:tcPr marL="72000" marR="72000" marT="7620" marB="0" anchor="b"/>
                </a:tc>
              </a:tr>
            </a:tbl>
          </a:graphicData>
        </a:graphic>
      </p:graphicFrame>
      <p:cxnSp>
        <p:nvCxnSpPr>
          <p:cNvPr id="46" name="45 Conector recto de flecha"/>
          <p:cNvCxnSpPr/>
          <p:nvPr/>
        </p:nvCxnSpPr>
        <p:spPr>
          <a:xfrm>
            <a:off x="5292720" y="4948376"/>
            <a:ext cx="360680" cy="36004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5292720" y="5305040"/>
            <a:ext cx="360680" cy="147392"/>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p:nvPr/>
        </p:nvCxnSpPr>
        <p:spPr>
          <a:xfrm flipV="1">
            <a:off x="5292720" y="5743840"/>
            <a:ext cx="360680" cy="284656"/>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a:off x="5292720" y="5668456"/>
            <a:ext cx="360680" cy="36004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p:nvPr/>
        </p:nvCxnSpPr>
        <p:spPr>
          <a:xfrm flipV="1">
            <a:off x="5292720" y="6172512"/>
            <a:ext cx="360680" cy="216024"/>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52" name="51 Esquina doblada"/>
          <p:cNvSpPr/>
          <p:nvPr/>
        </p:nvSpPr>
        <p:spPr>
          <a:xfrm>
            <a:off x="6084168" y="4084280"/>
            <a:ext cx="2016224" cy="54625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Las combinaciones son las asociaciones.</a:t>
            </a:r>
            <a:endParaRPr lang="es-ES" sz="1600" dirty="0">
              <a:solidFill>
                <a:srgbClr val="321935"/>
              </a:solidFill>
              <a:latin typeface="Arial Narrow" pitchFamily="34" charset="0"/>
            </a:endParaRPr>
          </a:p>
        </p:txBody>
      </p:sp>
      <p:cxnSp>
        <p:nvCxnSpPr>
          <p:cNvPr id="53" name="52 Conector recto de flecha"/>
          <p:cNvCxnSpPr>
            <a:stCxn id="52" idx="1"/>
          </p:cNvCxnSpPr>
          <p:nvPr/>
        </p:nvCxnSpPr>
        <p:spPr>
          <a:xfrm flipH="1">
            <a:off x="5364088" y="4357407"/>
            <a:ext cx="720080" cy="158921"/>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59 Conector recto de flecha"/>
          <p:cNvCxnSpPr/>
          <p:nvPr/>
        </p:nvCxnSpPr>
        <p:spPr>
          <a:xfrm flipH="1">
            <a:off x="3131840" y="4948376"/>
            <a:ext cx="360040" cy="36004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63" name="62 Conector recto de flecha"/>
          <p:cNvCxnSpPr/>
          <p:nvPr/>
        </p:nvCxnSpPr>
        <p:spPr>
          <a:xfrm flipH="1">
            <a:off x="3131840" y="5319399"/>
            <a:ext cx="360040" cy="36004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p:nvPr/>
        </p:nvCxnSpPr>
        <p:spPr>
          <a:xfrm flipH="1">
            <a:off x="3131840" y="5658416"/>
            <a:ext cx="360040" cy="18002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flipH="1">
            <a:off x="3131840" y="5974490"/>
            <a:ext cx="360040" cy="90010"/>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p:nvPr/>
        </p:nvCxnSpPr>
        <p:spPr>
          <a:xfrm flipH="1" flipV="1">
            <a:off x="3131840" y="6172512"/>
            <a:ext cx="360040" cy="216024"/>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70" name="69 Esquina doblada"/>
          <p:cNvSpPr/>
          <p:nvPr/>
        </p:nvSpPr>
        <p:spPr>
          <a:xfrm>
            <a:off x="117818" y="4084279"/>
            <a:ext cx="3024336" cy="54625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Tabla intermedia. Su </a:t>
            </a:r>
            <a:r>
              <a:rPr lang="es-ES" sz="1600" dirty="0" err="1" smtClean="0">
                <a:solidFill>
                  <a:srgbClr val="321935"/>
                </a:solidFill>
                <a:latin typeface="Arial Narrow" pitchFamily="34" charset="0"/>
              </a:rPr>
              <a:t>primary</a:t>
            </a:r>
            <a:r>
              <a:rPr lang="es-ES" sz="1600" dirty="0" smtClean="0">
                <a:solidFill>
                  <a:srgbClr val="321935"/>
                </a:solidFill>
                <a:latin typeface="Arial Narrow" pitchFamily="34" charset="0"/>
              </a:rPr>
              <a:t> </a:t>
            </a:r>
            <a:r>
              <a:rPr lang="es-ES" sz="1600" dirty="0" err="1" smtClean="0">
                <a:solidFill>
                  <a:srgbClr val="321935"/>
                </a:solidFill>
                <a:latin typeface="Arial Narrow" pitchFamily="34" charset="0"/>
              </a:rPr>
              <a:t>key</a:t>
            </a:r>
            <a:r>
              <a:rPr lang="es-ES" sz="1600" dirty="0" smtClean="0">
                <a:solidFill>
                  <a:srgbClr val="321935"/>
                </a:solidFill>
                <a:latin typeface="Arial Narrow" pitchFamily="34" charset="0"/>
              </a:rPr>
              <a:t> es la combinación de las dos </a:t>
            </a:r>
            <a:r>
              <a:rPr lang="es-ES" sz="1600" dirty="0" err="1" smtClean="0">
                <a:solidFill>
                  <a:srgbClr val="321935"/>
                </a:solidFill>
                <a:latin typeface="Arial Narrow" pitchFamily="34" charset="0"/>
              </a:rPr>
              <a:t>foreign</a:t>
            </a:r>
            <a:r>
              <a:rPr lang="es-ES" sz="1600" dirty="0" smtClean="0">
                <a:solidFill>
                  <a:srgbClr val="321935"/>
                </a:solidFill>
                <a:latin typeface="Arial Narrow" pitchFamily="34" charset="0"/>
              </a:rPr>
              <a:t> </a:t>
            </a:r>
            <a:r>
              <a:rPr lang="es-ES" sz="1600" dirty="0" err="1" smtClean="0">
                <a:solidFill>
                  <a:srgbClr val="321935"/>
                </a:solidFill>
                <a:latin typeface="Arial Narrow" pitchFamily="34" charset="0"/>
              </a:rPr>
              <a:t>key</a:t>
            </a:r>
            <a:r>
              <a:rPr lang="es-ES" sz="1600" dirty="0" smtClean="0">
                <a:solidFill>
                  <a:srgbClr val="321935"/>
                </a:solidFill>
                <a:latin typeface="Arial Narrow" pitchFamily="34" charset="0"/>
              </a:rPr>
              <a:t>.</a:t>
            </a:r>
            <a:endParaRPr lang="es-ES" sz="1600" dirty="0">
              <a:solidFill>
                <a:srgbClr val="321935"/>
              </a:solidFill>
              <a:latin typeface="Arial Narrow" pitchFamily="34" charset="0"/>
            </a:endParaRPr>
          </a:p>
        </p:txBody>
      </p:sp>
      <p:cxnSp>
        <p:nvCxnSpPr>
          <p:cNvPr id="71" name="70 Conector recto de flecha"/>
          <p:cNvCxnSpPr>
            <a:stCxn id="70" idx="3"/>
          </p:cNvCxnSpPr>
          <p:nvPr/>
        </p:nvCxnSpPr>
        <p:spPr>
          <a:xfrm>
            <a:off x="3142154" y="4357406"/>
            <a:ext cx="287221" cy="79461"/>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169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b="1" dirty="0" err="1" smtClean="0">
                <a:solidFill>
                  <a:srgbClr val="960F68"/>
                </a:solidFill>
              </a:rPr>
              <a:t>one-to-one</a:t>
            </a:r>
            <a:r>
              <a:rPr lang="es-ES" sz="1800" dirty="0" smtClean="0"/>
              <a:t> es cuando una tabla tiene a lo más un registro relacionado en otra tabla. Se utiliza como complemento a la tabla principal.</a:t>
            </a:r>
          </a:p>
        </p:txBody>
      </p:sp>
      <p:sp>
        <p:nvSpPr>
          <p:cNvPr id="2" name="1 Título"/>
          <p:cNvSpPr>
            <a:spLocks noGrp="1"/>
          </p:cNvSpPr>
          <p:nvPr>
            <p:ph type="title"/>
          </p:nvPr>
        </p:nvSpPr>
        <p:spPr/>
        <p:txBody>
          <a:bodyPr>
            <a:normAutofit/>
          </a:bodyPr>
          <a:lstStyle/>
          <a:p>
            <a:r>
              <a:rPr lang="es-ES" dirty="0" smtClean="0"/>
              <a:t>otras relaciones</a:t>
            </a:r>
            <a:endParaRPr lang="es-ES" dirty="0"/>
          </a:p>
        </p:txBody>
      </p:sp>
      <p:sp>
        <p:nvSpPr>
          <p:cNvPr id="3" name="2 Marcador de texto"/>
          <p:cNvSpPr>
            <a:spLocks noGrp="1"/>
          </p:cNvSpPr>
          <p:nvPr>
            <p:ph type="body" idx="1"/>
          </p:nvPr>
        </p:nvSpPr>
        <p:spPr/>
        <p:txBody>
          <a:bodyPr/>
          <a:lstStyle/>
          <a:p>
            <a:r>
              <a:rPr lang="es-ES" sz="2000" dirty="0" smtClean="0"/>
              <a:t>relación </a:t>
            </a:r>
            <a:r>
              <a:rPr lang="es-ES" sz="2000" dirty="0" err="1" smtClean="0"/>
              <a:t>one-to-one</a:t>
            </a:r>
            <a:endParaRPr lang="es-ES" sz="2000" dirty="0"/>
          </a:p>
        </p:txBody>
      </p:sp>
      <p:grpSp>
        <p:nvGrpSpPr>
          <p:cNvPr id="7" name="6 Grupo"/>
          <p:cNvGrpSpPr/>
          <p:nvPr/>
        </p:nvGrpSpPr>
        <p:grpSpPr>
          <a:xfrm flipH="1" flipV="1">
            <a:off x="3296567" y="3212976"/>
            <a:ext cx="1203423" cy="360040"/>
            <a:chOff x="3356102" y="4245702"/>
            <a:chExt cx="1359914" cy="368378"/>
          </a:xfrm>
        </p:grpSpPr>
        <p:cxnSp>
          <p:nvCxnSpPr>
            <p:cNvPr id="8" name="7 Conector recto"/>
            <p:cNvCxnSpPr/>
            <p:nvPr/>
          </p:nvCxnSpPr>
          <p:spPr>
            <a:xfrm>
              <a:off x="3356102" y="4245702"/>
              <a:ext cx="432048" cy="0"/>
            </a:xfrm>
            <a:prstGeom prst="line">
              <a:avLst/>
            </a:prstGeom>
            <a:ln w="12700">
              <a:solidFill>
                <a:srgbClr val="960F68"/>
              </a:solidFill>
              <a:headEnd type="none"/>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4283968" y="4614080"/>
              <a:ext cx="432048" cy="0"/>
            </a:xfrm>
            <a:prstGeom prst="line">
              <a:avLst/>
            </a:prstGeom>
            <a:ln w="12700">
              <a:solidFill>
                <a:srgbClr val="960F68"/>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11" name="10 Rectángulo"/>
          <p:cNvSpPr/>
          <p:nvPr/>
        </p:nvSpPr>
        <p:spPr>
          <a:xfrm>
            <a:off x="4307862" y="3254496"/>
            <a:ext cx="150041"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12" name="11 Rectángulo"/>
          <p:cNvSpPr/>
          <p:nvPr/>
        </p:nvSpPr>
        <p:spPr>
          <a:xfrm>
            <a:off x="3317631" y="2852936"/>
            <a:ext cx="340202" cy="276999"/>
          </a:xfrm>
          <a:prstGeom prst="rect">
            <a:avLst/>
          </a:prstGeom>
        </p:spPr>
        <p:txBody>
          <a:bodyPr wrap="square" lIns="0" tIns="0" rIns="0" bIns="0">
            <a:spAutoFit/>
          </a:bodyPr>
          <a:lstStyle/>
          <a:p>
            <a:r>
              <a:rPr lang="es-ES" dirty="0" smtClean="0">
                <a:solidFill>
                  <a:srgbClr val="960F68"/>
                </a:solidFill>
              </a:rPr>
              <a:t>0,1</a:t>
            </a:r>
            <a:endParaRPr lang="es-ES" dirty="0">
              <a:solidFill>
                <a:srgbClr val="960F68"/>
              </a:solidFill>
            </a:endParaRPr>
          </a:p>
        </p:txBody>
      </p:sp>
      <p:graphicFrame>
        <p:nvGraphicFramePr>
          <p:cNvPr id="23" name="22 Tabla"/>
          <p:cNvGraphicFramePr>
            <a:graphicFrameLocks noGrp="1"/>
          </p:cNvGraphicFramePr>
          <p:nvPr>
            <p:extLst>
              <p:ext uri="{D42A27DB-BD31-4B8C-83A1-F6EECF244321}">
                <p14:modId xmlns:p14="http://schemas.microsoft.com/office/powerpoint/2010/main" val="215174671"/>
              </p:ext>
            </p:extLst>
          </p:nvPr>
        </p:nvGraphicFramePr>
        <p:xfrm>
          <a:off x="1547664" y="2996952"/>
          <a:ext cx="1728190" cy="479311"/>
        </p:xfrm>
        <a:graphic>
          <a:graphicData uri="http://schemas.openxmlformats.org/drawingml/2006/table">
            <a:tbl>
              <a:tblPr firstRow="1" bandRow="1">
                <a:tableStyleId>{5DA37D80-6434-44D0-A028-1B22A696006F}</a:tableStyleId>
              </a:tblPr>
              <a:tblGrid>
                <a:gridCol w="1728190"/>
              </a:tblGrid>
              <a:tr h="479311">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T_DOCUMENTS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24" name="23 Tabla"/>
          <p:cNvGraphicFramePr>
            <a:graphicFrameLocks noGrp="1"/>
          </p:cNvGraphicFramePr>
          <p:nvPr>
            <p:extLst>
              <p:ext uri="{D42A27DB-BD31-4B8C-83A1-F6EECF244321}">
                <p14:modId xmlns:p14="http://schemas.microsoft.com/office/powerpoint/2010/main" val="3885560372"/>
              </p:ext>
            </p:extLst>
          </p:nvPr>
        </p:nvGraphicFramePr>
        <p:xfrm>
          <a:off x="4499992" y="3210449"/>
          <a:ext cx="1741828" cy="479311"/>
        </p:xfrm>
        <a:graphic>
          <a:graphicData uri="http://schemas.openxmlformats.org/drawingml/2006/table">
            <a:tbl>
              <a:tblPr firstRow="1" bandRow="1">
                <a:tableStyleId>{5DA37D80-6434-44D0-A028-1B22A696006F}</a:tableStyleId>
              </a:tblPr>
              <a:tblGrid>
                <a:gridCol w="1741828"/>
              </a:tblGrid>
              <a:tr h="479311">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T_DOCUMENT_DATA</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34" name="33 Tabla"/>
          <p:cNvGraphicFramePr>
            <a:graphicFrameLocks noGrp="1"/>
          </p:cNvGraphicFramePr>
          <p:nvPr>
            <p:extLst>
              <p:ext uri="{D42A27DB-BD31-4B8C-83A1-F6EECF244321}">
                <p14:modId xmlns:p14="http://schemas.microsoft.com/office/powerpoint/2010/main" val="387507653"/>
              </p:ext>
            </p:extLst>
          </p:nvPr>
        </p:nvGraphicFramePr>
        <p:xfrm>
          <a:off x="683568" y="3861048"/>
          <a:ext cx="2813124" cy="1483360"/>
        </p:xfrm>
        <a:graphic>
          <a:graphicData uri="http://schemas.openxmlformats.org/drawingml/2006/table">
            <a:tbl>
              <a:tblPr firstRow="1" bandRow="1">
                <a:tableStyleId>{F5AB1C69-6EDB-4FF4-983F-18BD219EF322}</a:tableStyleId>
              </a:tblPr>
              <a:tblGrid>
                <a:gridCol w="945688"/>
                <a:gridCol w="1042525"/>
                <a:gridCol w="824911"/>
              </a:tblGrid>
              <a:tr h="370840">
                <a:tc>
                  <a:txBody>
                    <a:bodyPr/>
                    <a:lstStyle/>
                    <a:p>
                      <a:pPr algn="l" fontAlgn="b"/>
                      <a:r>
                        <a:rPr lang="es-ES" sz="1600" u="none" strike="noStrike" dirty="0" smtClean="0">
                          <a:effectLst/>
                        </a:rPr>
                        <a:t>DOCS_ID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chemeClr val="lt1"/>
                          </a:solidFill>
                          <a:effectLst/>
                          <a:latin typeface="+mn-lt"/>
                        </a:rPr>
                        <a:t>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TYPE</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124</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chemeClr val="dk1"/>
                          </a:solidFill>
                          <a:effectLst/>
                          <a:latin typeface="+mn-lt"/>
                        </a:rPr>
                        <a:t>Titulo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PDF</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125</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Certificado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PDF</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chemeClr val="dk1"/>
                          </a:solidFill>
                          <a:effectLst/>
                          <a:latin typeface="+mn-lt"/>
                        </a:rPr>
                        <a:t>126</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chemeClr val="dk1"/>
                          </a:solidFill>
                          <a:effectLst/>
                          <a:latin typeface="+mn-lt"/>
                        </a:rPr>
                        <a:t>Contrato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Word</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35" name="34 Tabla"/>
          <p:cNvGraphicFramePr>
            <a:graphicFrameLocks noGrp="1"/>
          </p:cNvGraphicFramePr>
          <p:nvPr>
            <p:extLst>
              <p:ext uri="{D42A27DB-BD31-4B8C-83A1-F6EECF244321}">
                <p14:modId xmlns:p14="http://schemas.microsoft.com/office/powerpoint/2010/main" val="1166157488"/>
              </p:ext>
            </p:extLst>
          </p:nvPr>
        </p:nvGraphicFramePr>
        <p:xfrm>
          <a:off x="4211960" y="4005064"/>
          <a:ext cx="4464496" cy="1112520"/>
        </p:xfrm>
        <a:graphic>
          <a:graphicData uri="http://schemas.openxmlformats.org/drawingml/2006/table">
            <a:tbl>
              <a:tblPr firstRow="1" bandRow="1">
                <a:tableStyleId>{F5AB1C69-6EDB-4FF4-983F-18BD219EF322}</a:tableStyleId>
              </a:tblPr>
              <a:tblGrid>
                <a:gridCol w="988139"/>
                <a:gridCol w="999889"/>
                <a:gridCol w="2476468"/>
              </a:tblGrid>
              <a:tr h="370840">
                <a:tc>
                  <a:txBody>
                    <a:bodyPr/>
                    <a:lstStyle/>
                    <a:p>
                      <a:pPr algn="l" fontAlgn="b"/>
                      <a:r>
                        <a:rPr lang="es-ES" sz="1600" u="none" strike="noStrike" dirty="0" smtClean="0">
                          <a:effectLst/>
                        </a:rPr>
                        <a:t>DDAT_ID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DOCS_ID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CONTENT</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rgbClr val="000000"/>
                          </a:solidFill>
                          <a:effectLst/>
                          <a:latin typeface="Calibri"/>
                        </a:rPr>
                        <a:t>128</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u="none" strike="noStrike" dirty="0" smtClean="0">
                          <a:effectLst/>
                        </a:rPr>
                        <a:t>124</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i="1" u="none" strike="noStrike" dirty="0" smtClean="0">
                          <a:effectLst/>
                        </a:rPr>
                        <a:t>&lt;contenido del documento&gt;</a:t>
                      </a:r>
                      <a:endParaRPr lang="es-ES" sz="1600" b="0" i="1" u="none" strike="noStrike" dirty="0">
                        <a:solidFill>
                          <a:srgbClr val="000000"/>
                        </a:solidFill>
                        <a:effectLst/>
                        <a:latin typeface="Calibri"/>
                      </a:endParaRPr>
                    </a:p>
                  </a:txBody>
                  <a:tcPr marL="72000" marR="72000" marT="7620" marB="0" anchor="b"/>
                </a:tc>
              </a:tr>
              <a:tr h="370840">
                <a:tc>
                  <a:txBody>
                    <a:bodyPr/>
                    <a:lstStyle/>
                    <a:p>
                      <a:pPr algn="r" fontAlgn="b"/>
                      <a:r>
                        <a:rPr lang="es-ES" sz="1600" b="0" i="0" u="none" strike="noStrike" dirty="0" smtClean="0">
                          <a:solidFill>
                            <a:srgbClr val="000000"/>
                          </a:solidFill>
                          <a:effectLst/>
                          <a:latin typeface="Calibri"/>
                        </a:rPr>
                        <a:t>129</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u="none" strike="noStrike" dirty="0" smtClean="0">
                          <a:effectLst/>
                        </a:rPr>
                        <a:t>126</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i="1" u="none" strike="noStrike" dirty="0" smtClean="0">
                          <a:effectLst/>
                        </a:rPr>
                        <a:t>&lt;contenido del documento&gt;</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36" name="35 Esquina doblada"/>
          <p:cNvSpPr/>
          <p:nvPr/>
        </p:nvSpPr>
        <p:spPr>
          <a:xfrm>
            <a:off x="4523886" y="5445224"/>
            <a:ext cx="1944216" cy="79208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El campo de la FK se marca para que tenga </a:t>
            </a:r>
            <a:r>
              <a:rPr lang="es-ES" sz="1600" b="1" dirty="0" smtClean="0">
                <a:solidFill>
                  <a:srgbClr val="321935"/>
                </a:solidFill>
                <a:latin typeface="Arial Narrow" pitchFamily="34" charset="0"/>
              </a:rPr>
              <a:t>valor único</a:t>
            </a:r>
            <a:r>
              <a:rPr lang="es-ES" sz="1600" dirty="0" smtClean="0">
                <a:solidFill>
                  <a:srgbClr val="321935"/>
                </a:solidFill>
                <a:latin typeface="Arial Narrow" pitchFamily="34" charset="0"/>
              </a:rPr>
              <a:t>.</a:t>
            </a:r>
            <a:endParaRPr lang="es-ES" sz="1600" dirty="0">
              <a:solidFill>
                <a:srgbClr val="321935"/>
              </a:solidFill>
              <a:latin typeface="Arial Narrow" pitchFamily="34" charset="0"/>
            </a:endParaRPr>
          </a:p>
        </p:txBody>
      </p:sp>
      <p:cxnSp>
        <p:nvCxnSpPr>
          <p:cNvPr id="37" name="36 Conector recto de flecha"/>
          <p:cNvCxnSpPr>
            <a:stCxn id="36" idx="0"/>
          </p:cNvCxnSpPr>
          <p:nvPr/>
        </p:nvCxnSpPr>
        <p:spPr>
          <a:xfrm flipV="1">
            <a:off x="5495994" y="5023162"/>
            <a:ext cx="108012" cy="42206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491880" y="4437112"/>
            <a:ext cx="691073" cy="97768"/>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flipV="1">
            <a:off x="3488635" y="4930769"/>
            <a:ext cx="694318" cy="220337"/>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45" name="44 Esquina doblada"/>
          <p:cNvSpPr/>
          <p:nvPr/>
        </p:nvSpPr>
        <p:spPr>
          <a:xfrm>
            <a:off x="539552" y="5805264"/>
            <a:ext cx="2733059" cy="79208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Los metadatos de los documentos se separan del contenido. Facilita las consultas.</a:t>
            </a:r>
            <a:endParaRPr lang="es-ES" sz="1600" dirty="0">
              <a:solidFill>
                <a:srgbClr val="321935"/>
              </a:solidFill>
              <a:latin typeface="Arial Narrow" pitchFamily="34" charset="0"/>
            </a:endParaRPr>
          </a:p>
        </p:txBody>
      </p:sp>
      <p:cxnSp>
        <p:nvCxnSpPr>
          <p:cNvPr id="46" name="45 Conector recto de flecha"/>
          <p:cNvCxnSpPr>
            <a:stCxn id="45" idx="0"/>
          </p:cNvCxnSpPr>
          <p:nvPr/>
        </p:nvCxnSpPr>
        <p:spPr>
          <a:xfrm flipV="1">
            <a:off x="1906082" y="5445224"/>
            <a:ext cx="145638" cy="36004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46 Esquina doblada"/>
          <p:cNvSpPr/>
          <p:nvPr/>
        </p:nvSpPr>
        <p:spPr>
          <a:xfrm>
            <a:off x="7164288" y="5548516"/>
            <a:ext cx="1656184" cy="832811"/>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Campo largo, tipo BLOB. Se ve más adelante.</a:t>
            </a:r>
            <a:endParaRPr lang="es-ES" sz="1600" dirty="0">
              <a:solidFill>
                <a:srgbClr val="321935"/>
              </a:solidFill>
              <a:latin typeface="Arial Narrow" pitchFamily="34" charset="0"/>
            </a:endParaRPr>
          </a:p>
        </p:txBody>
      </p:sp>
      <p:cxnSp>
        <p:nvCxnSpPr>
          <p:cNvPr id="48" name="47 Conector recto de flecha"/>
          <p:cNvCxnSpPr>
            <a:stCxn id="47" idx="0"/>
          </p:cNvCxnSpPr>
          <p:nvPr/>
        </p:nvCxnSpPr>
        <p:spPr>
          <a:xfrm flipH="1" flipV="1">
            <a:off x="7740352" y="5141802"/>
            <a:ext cx="252028" cy="40671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205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5" grpId="0" animBg="1"/>
      <p:bldP spid="4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Cuando la clave foránea referencia a la clave primaria de la misma tabla, es una auto-referencia. Este tipo de relaciones se utilizan para modelar una jerarquía.</a:t>
            </a:r>
          </a:p>
        </p:txBody>
      </p:sp>
      <p:sp>
        <p:nvSpPr>
          <p:cNvPr id="2" name="1 Título"/>
          <p:cNvSpPr>
            <a:spLocks noGrp="1"/>
          </p:cNvSpPr>
          <p:nvPr>
            <p:ph type="title"/>
          </p:nvPr>
        </p:nvSpPr>
        <p:spPr/>
        <p:txBody>
          <a:bodyPr>
            <a:normAutofit/>
          </a:bodyPr>
          <a:lstStyle/>
          <a:p>
            <a:r>
              <a:rPr lang="es-ES" dirty="0" smtClean="0"/>
              <a:t>otras relaciones</a:t>
            </a:r>
            <a:endParaRPr lang="es-ES" dirty="0"/>
          </a:p>
        </p:txBody>
      </p:sp>
      <p:sp>
        <p:nvSpPr>
          <p:cNvPr id="3" name="2 Marcador de texto"/>
          <p:cNvSpPr>
            <a:spLocks noGrp="1"/>
          </p:cNvSpPr>
          <p:nvPr>
            <p:ph type="body" idx="1"/>
          </p:nvPr>
        </p:nvSpPr>
        <p:spPr/>
        <p:txBody>
          <a:bodyPr/>
          <a:lstStyle/>
          <a:p>
            <a:r>
              <a:rPr lang="es-ES" sz="2000" dirty="0" smtClean="0"/>
              <a:t>auto-referencia tipo </a:t>
            </a:r>
            <a:r>
              <a:rPr lang="es-ES" sz="2000" dirty="0" err="1" smtClean="0"/>
              <a:t>many-to-one</a:t>
            </a:r>
            <a:endParaRPr lang="es-ES" sz="2000" dirty="0"/>
          </a:p>
        </p:txBody>
      </p:sp>
      <p:sp>
        <p:nvSpPr>
          <p:cNvPr id="5" name="4 Esquina doblada"/>
          <p:cNvSpPr/>
          <p:nvPr/>
        </p:nvSpPr>
        <p:spPr>
          <a:xfrm>
            <a:off x="6156176" y="4221088"/>
            <a:ext cx="2664295" cy="2299084"/>
          </a:xfrm>
          <a:prstGeom prst="foldedCorner">
            <a:avLst>
              <a:gd name="adj" fmla="val 10701"/>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a:solidFill>
                  <a:srgbClr val="321935"/>
                </a:solidFill>
                <a:latin typeface="Arial Narrow" pitchFamily="34" charset="0"/>
              </a:rPr>
              <a:t>Nota: Como el elemento raíz de la jerarquía no puede tener un elemento relacionado, y por integridad referencial no puede ser el mismo, entonces la clave foránea no puede ser </a:t>
            </a:r>
            <a:r>
              <a:rPr lang="es-ES" sz="1600" dirty="0" err="1">
                <a:solidFill>
                  <a:srgbClr val="321935"/>
                </a:solidFill>
                <a:latin typeface="Arial Narrow" pitchFamily="34" charset="0"/>
              </a:rPr>
              <a:t>not</a:t>
            </a:r>
            <a:r>
              <a:rPr lang="es-ES" sz="1600" dirty="0">
                <a:solidFill>
                  <a:srgbClr val="321935"/>
                </a:solidFill>
                <a:latin typeface="Arial Narrow" pitchFamily="34" charset="0"/>
              </a:rPr>
              <a:t> </a:t>
            </a:r>
            <a:r>
              <a:rPr lang="es-ES" sz="1600" dirty="0" err="1">
                <a:solidFill>
                  <a:srgbClr val="321935"/>
                </a:solidFill>
                <a:latin typeface="Arial Narrow" pitchFamily="34" charset="0"/>
              </a:rPr>
              <a:t>null</a:t>
            </a:r>
            <a:r>
              <a:rPr lang="es-ES" sz="1600" dirty="0">
                <a:solidFill>
                  <a:srgbClr val="321935"/>
                </a:solidFill>
                <a:latin typeface="Arial Narrow" pitchFamily="34" charset="0"/>
              </a:rPr>
              <a:t>, a no ser que se cambia a dicha condición después de colocado el primer dato.</a:t>
            </a:r>
          </a:p>
        </p:txBody>
      </p:sp>
      <p:graphicFrame>
        <p:nvGraphicFramePr>
          <p:cNvPr id="6" name="5 Tabla"/>
          <p:cNvGraphicFramePr>
            <a:graphicFrameLocks noGrp="1"/>
          </p:cNvGraphicFramePr>
          <p:nvPr>
            <p:extLst>
              <p:ext uri="{D42A27DB-BD31-4B8C-83A1-F6EECF244321}">
                <p14:modId xmlns:p14="http://schemas.microsoft.com/office/powerpoint/2010/main" val="2365821285"/>
              </p:ext>
            </p:extLst>
          </p:nvPr>
        </p:nvGraphicFramePr>
        <p:xfrm>
          <a:off x="1678980" y="3356992"/>
          <a:ext cx="1760740" cy="503270"/>
        </p:xfrm>
        <a:graphic>
          <a:graphicData uri="http://schemas.openxmlformats.org/drawingml/2006/table">
            <a:tbl>
              <a:tblPr firstRow="1" bandRow="1">
                <a:tableStyleId>{5DA37D80-6434-44D0-A028-1B22A696006F}</a:tableStyleId>
              </a:tblPr>
              <a:tblGrid>
                <a:gridCol w="1760740"/>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T_EMPLOYEES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pSp>
        <p:nvGrpSpPr>
          <p:cNvPr id="8" name="7 Grupo"/>
          <p:cNvGrpSpPr/>
          <p:nvPr/>
        </p:nvGrpSpPr>
        <p:grpSpPr>
          <a:xfrm flipH="1">
            <a:off x="3447958" y="3157909"/>
            <a:ext cx="416216" cy="320843"/>
            <a:chOff x="3779912" y="4245702"/>
            <a:chExt cx="936104" cy="368378"/>
          </a:xfrm>
        </p:grpSpPr>
        <p:cxnSp>
          <p:nvCxnSpPr>
            <p:cNvPr id="9" name="8 Conector recto"/>
            <p:cNvCxnSpPr/>
            <p:nvPr/>
          </p:nvCxnSpPr>
          <p:spPr>
            <a:xfrm>
              <a:off x="4283968" y="4614080"/>
              <a:ext cx="432048" cy="0"/>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grpSp>
        <p:nvGrpSpPr>
          <p:cNvPr id="11" name="10 Grupo"/>
          <p:cNvGrpSpPr/>
          <p:nvPr/>
        </p:nvGrpSpPr>
        <p:grpSpPr>
          <a:xfrm flipH="1" flipV="1">
            <a:off x="3384189" y="2863183"/>
            <a:ext cx="479985" cy="294725"/>
            <a:chOff x="3779912" y="4245702"/>
            <a:chExt cx="936104" cy="368378"/>
          </a:xfrm>
        </p:grpSpPr>
        <p:cxnSp>
          <p:nvCxnSpPr>
            <p:cNvPr id="12" name="11 Conector recto"/>
            <p:cNvCxnSpPr/>
            <p:nvPr/>
          </p:nvCxnSpPr>
          <p:spPr>
            <a:xfrm>
              <a:off x="4283968" y="4614080"/>
              <a:ext cx="432048" cy="0"/>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grpSp>
        <p:nvGrpSpPr>
          <p:cNvPr id="14" name="13 Grupo"/>
          <p:cNvGrpSpPr/>
          <p:nvPr/>
        </p:nvGrpSpPr>
        <p:grpSpPr>
          <a:xfrm rot="16200000" flipH="1" flipV="1">
            <a:off x="3015601" y="2988401"/>
            <a:ext cx="506217" cy="230959"/>
            <a:chOff x="3779913" y="4245701"/>
            <a:chExt cx="936102" cy="368379"/>
          </a:xfrm>
        </p:grpSpPr>
        <p:cxnSp>
          <p:nvCxnSpPr>
            <p:cNvPr id="15" name="14 Conector recto"/>
            <p:cNvCxnSpPr/>
            <p:nvPr/>
          </p:nvCxnSpPr>
          <p:spPr>
            <a:xfrm rot="5400000" flipH="1" flipV="1">
              <a:off x="4440381" y="4338445"/>
              <a:ext cx="0" cy="551269"/>
            </a:xfrm>
            <a:prstGeom prst="line">
              <a:avLst/>
            </a:prstGeom>
            <a:ln w="12700">
              <a:solidFill>
                <a:srgbClr val="960F68"/>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flipV="1">
              <a:off x="3788142" y="4237472"/>
              <a:ext cx="368379" cy="384837"/>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17" name="16 Rectángulo"/>
          <p:cNvSpPr/>
          <p:nvPr/>
        </p:nvSpPr>
        <p:spPr>
          <a:xfrm>
            <a:off x="2952141" y="3073690"/>
            <a:ext cx="150041"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18" name="17 Rectángulo"/>
          <p:cNvSpPr/>
          <p:nvPr/>
        </p:nvSpPr>
        <p:spPr>
          <a:xfrm>
            <a:off x="3475764" y="3256469"/>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graphicFrame>
        <p:nvGraphicFramePr>
          <p:cNvPr id="19" name="18 Tabla"/>
          <p:cNvGraphicFramePr>
            <a:graphicFrameLocks noGrp="1"/>
          </p:cNvGraphicFramePr>
          <p:nvPr>
            <p:extLst>
              <p:ext uri="{D42A27DB-BD31-4B8C-83A1-F6EECF244321}">
                <p14:modId xmlns:p14="http://schemas.microsoft.com/office/powerpoint/2010/main" val="2918778716"/>
              </p:ext>
            </p:extLst>
          </p:nvPr>
        </p:nvGraphicFramePr>
        <p:xfrm>
          <a:off x="796733" y="4149080"/>
          <a:ext cx="4310816" cy="1483360"/>
        </p:xfrm>
        <a:graphic>
          <a:graphicData uri="http://schemas.openxmlformats.org/drawingml/2006/table">
            <a:tbl>
              <a:tblPr firstRow="1" bandRow="1">
                <a:tableStyleId>{F5AB1C69-6EDB-4FF4-983F-18BD219EF322}</a:tableStyleId>
              </a:tblPr>
              <a:tblGrid>
                <a:gridCol w="944100"/>
                <a:gridCol w="1068052"/>
                <a:gridCol w="1067925"/>
                <a:gridCol w="1230739"/>
              </a:tblGrid>
              <a:tr h="370840">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MENTOR_ID</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150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c>
                  <a:txBody>
                    <a:bodyPr/>
                    <a:lstStyle/>
                    <a:p>
                      <a:pPr algn="r" fontAlgn="b"/>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160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150</a:t>
                      </a:r>
                      <a:endParaRPr lang="es-ES" sz="1600" b="0" i="0" u="none" strike="noStrike" dirty="0">
                        <a:solidFill>
                          <a:srgbClr val="000000"/>
                        </a:solidFill>
                        <a:effectLst/>
                        <a:latin typeface="Calibri"/>
                      </a:endParaRPr>
                    </a:p>
                  </a:txBody>
                  <a:tcPr marL="72000" marR="72000" marT="7620" marB="0" anchor="b"/>
                </a:tc>
              </a:tr>
              <a:tr h="370840">
                <a:tc>
                  <a:txBody>
                    <a:bodyPr/>
                    <a:lstStyle/>
                    <a:p>
                      <a:pPr algn="r" fontAlgn="b"/>
                      <a:r>
                        <a:rPr lang="es-ES" sz="1600" u="none" strike="noStrike" dirty="0" smtClean="0">
                          <a:effectLst/>
                        </a:rPr>
                        <a:t>180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150</a:t>
                      </a:r>
                      <a:endParaRPr lang="es-ES" sz="1600" b="0" i="0" u="none" strike="noStrike" dirty="0">
                        <a:solidFill>
                          <a:srgbClr val="000000"/>
                        </a:solidFill>
                        <a:effectLst/>
                        <a:latin typeface="Calibri"/>
                      </a:endParaRPr>
                    </a:p>
                  </a:txBody>
                  <a:tcPr marL="72000" marR="72000" marT="7620" marB="0" anchor="b"/>
                </a:tc>
              </a:tr>
            </a:tbl>
          </a:graphicData>
        </a:graphic>
      </p:graphicFrame>
      <p:cxnSp>
        <p:nvCxnSpPr>
          <p:cNvPr id="20" name="19 Conector recto de flecha"/>
          <p:cNvCxnSpPr>
            <a:stCxn id="24" idx="3"/>
            <a:endCxn id="22" idx="3"/>
          </p:cNvCxnSpPr>
          <p:nvPr/>
        </p:nvCxnSpPr>
        <p:spPr>
          <a:xfrm>
            <a:off x="5135364" y="4810297"/>
            <a:ext cx="12700" cy="288032"/>
          </a:xfrm>
          <a:prstGeom prst="curvedConnector3">
            <a:avLst>
              <a:gd name="adj1" fmla="val 1320000"/>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5063356" y="5039465"/>
            <a:ext cx="72008" cy="11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2 Rectángulo"/>
          <p:cNvSpPr/>
          <p:nvPr/>
        </p:nvSpPr>
        <p:spPr>
          <a:xfrm>
            <a:off x="5063356" y="5399505"/>
            <a:ext cx="72008" cy="11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Rectángulo"/>
          <p:cNvSpPr/>
          <p:nvPr/>
        </p:nvSpPr>
        <p:spPr>
          <a:xfrm>
            <a:off x="5063356" y="4751433"/>
            <a:ext cx="72008" cy="11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19 Conector recto de flecha"/>
          <p:cNvCxnSpPr>
            <a:stCxn id="31" idx="3"/>
            <a:endCxn id="23" idx="3"/>
          </p:cNvCxnSpPr>
          <p:nvPr/>
        </p:nvCxnSpPr>
        <p:spPr>
          <a:xfrm>
            <a:off x="5135364" y="4639992"/>
            <a:ext cx="12700" cy="818377"/>
          </a:xfrm>
          <a:prstGeom prst="curvedConnector3">
            <a:avLst>
              <a:gd name="adj1" fmla="val 2460000"/>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31" name="30 Rectángulo"/>
          <p:cNvSpPr/>
          <p:nvPr/>
        </p:nvSpPr>
        <p:spPr>
          <a:xfrm>
            <a:off x="5063356" y="4581128"/>
            <a:ext cx="72008" cy="11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35 Esquina doblada"/>
          <p:cNvSpPr/>
          <p:nvPr/>
        </p:nvSpPr>
        <p:spPr>
          <a:xfrm>
            <a:off x="3463395" y="5988108"/>
            <a:ext cx="1615397" cy="59640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Es FK de la PK de la propia tabla.</a:t>
            </a:r>
            <a:endParaRPr lang="es-ES" sz="1600" dirty="0">
              <a:solidFill>
                <a:srgbClr val="321935"/>
              </a:solidFill>
              <a:latin typeface="Arial Narrow" pitchFamily="34" charset="0"/>
            </a:endParaRPr>
          </a:p>
        </p:txBody>
      </p:sp>
      <p:cxnSp>
        <p:nvCxnSpPr>
          <p:cNvPr id="37" name="36 Conector recto de flecha"/>
          <p:cNvCxnSpPr>
            <a:stCxn id="36" idx="0"/>
          </p:cNvCxnSpPr>
          <p:nvPr/>
        </p:nvCxnSpPr>
        <p:spPr>
          <a:xfrm flipV="1">
            <a:off x="4271094" y="5517232"/>
            <a:ext cx="216198" cy="47087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700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También se pueden construir </a:t>
            </a:r>
            <a:r>
              <a:rPr lang="es-ES" sz="1800" dirty="0" err="1" smtClean="0"/>
              <a:t>autoferencias</a:t>
            </a:r>
            <a:r>
              <a:rPr lang="es-ES" sz="1800" dirty="0" smtClean="0"/>
              <a:t> del tipo </a:t>
            </a:r>
            <a:r>
              <a:rPr lang="es-ES" sz="1800" dirty="0" err="1" smtClean="0"/>
              <a:t>many-to-many</a:t>
            </a:r>
            <a:r>
              <a:rPr lang="es-ES" sz="1800" dirty="0" smtClean="0"/>
              <a:t>. En ese caso, se utiliza también una tabla de relación, en la que las dos claves foráneas que forman la clave primaria apuntan a la misma tabla.</a:t>
            </a:r>
          </a:p>
        </p:txBody>
      </p:sp>
      <p:sp>
        <p:nvSpPr>
          <p:cNvPr id="2" name="1 Título"/>
          <p:cNvSpPr>
            <a:spLocks noGrp="1"/>
          </p:cNvSpPr>
          <p:nvPr>
            <p:ph type="title"/>
          </p:nvPr>
        </p:nvSpPr>
        <p:spPr/>
        <p:txBody>
          <a:bodyPr>
            <a:normAutofit/>
          </a:bodyPr>
          <a:lstStyle/>
          <a:p>
            <a:r>
              <a:rPr lang="es-ES" dirty="0" smtClean="0"/>
              <a:t>otras relaciones</a:t>
            </a:r>
            <a:endParaRPr lang="es-ES" dirty="0"/>
          </a:p>
        </p:txBody>
      </p:sp>
      <p:sp>
        <p:nvSpPr>
          <p:cNvPr id="3" name="2 Marcador de texto"/>
          <p:cNvSpPr>
            <a:spLocks noGrp="1"/>
          </p:cNvSpPr>
          <p:nvPr>
            <p:ph type="body" idx="1"/>
          </p:nvPr>
        </p:nvSpPr>
        <p:spPr/>
        <p:txBody>
          <a:bodyPr/>
          <a:lstStyle/>
          <a:p>
            <a:r>
              <a:rPr lang="es-ES" sz="2000" dirty="0" smtClean="0"/>
              <a:t>auto-referencia tipo </a:t>
            </a:r>
            <a:r>
              <a:rPr lang="es-ES" sz="2000" dirty="0" err="1" smtClean="0"/>
              <a:t>many-to-many</a:t>
            </a:r>
            <a:endParaRPr lang="es-ES" sz="2000" dirty="0"/>
          </a:p>
        </p:txBody>
      </p:sp>
    </p:spTree>
    <p:extLst>
      <p:ext uri="{BB962C8B-B14F-4D97-AF65-F5344CB8AC3E}">
        <p14:creationId xmlns:p14="http://schemas.microsoft.com/office/powerpoint/2010/main" val="2173233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otras relaciones</a:t>
            </a:r>
            <a:endParaRPr lang="es-ES" dirty="0"/>
          </a:p>
        </p:txBody>
      </p:sp>
      <p:sp>
        <p:nvSpPr>
          <p:cNvPr id="3" name="2 Marcador de texto"/>
          <p:cNvSpPr>
            <a:spLocks noGrp="1"/>
          </p:cNvSpPr>
          <p:nvPr>
            <p:ph type="body" idx="1"/>
          </p:nvPr>
        </p:nvSpPr>
        <p:spPr>
          <a:xfrm>
            <a:off x="395536" y="1700808"/>
            <a:ext cx="8280920" cy="432048"/>
          </a:xfrm>
        </p:spPr>
        <p:txBody>
          <a:bodyPr/>
          <a:lstStyle/>
          <a:p>
            <a:r>
              <a:rPr lang="es-ES" sz="2000" dirty="0" smtClean="0"/>
              <a:t>Caso práctico 4-3: Tipos de relaciones</a:t>
            </a:r>
            <a:endParaRPr lang="es-ES" sz="2000" dirty="0"/>
          </a:p>
        </p:txBody>
      </p:sp>
      <p:sp>
        <p:nvSpPr>
          <p:cNvPr id="4" name="3 Marcador de contenido"/>
          <p:cNvSpPr>
            <a:spLocks noGrp="1"/>
          </p:cNvSpPr>
          <p:nvPr>
            <p:ph sz="half" idx="2"/>
          </p:nvPr>
        </p:nvSpPr>
        <p:spPr>
          <a:xfrm>
            <a:off x="395536" y="2204864"/>
            <a:ext cx="8352928" cy="4248472"/>
          </a:xfrm>
        </p:spPr>
        <p:txBody>
          <a:bodyPr>
            <a:normAutofit/>
          </a:bodyPr>
          <a:lstStyle/>
          <a:p>
            <a:r>
              <a:rPr lang="es-ES" sz="1800" dirty="0" smtClean="0"/>
              <a:t>Resumen del ejercicio:</a:t>
            </a:r>
          </a:p>
          <a:p>
            <a:pPr marL="285750" indent="-285750">
              <a:buFont typeface="Arial" pitchFamily="34" charset="0"/>
              <a:buChar char="•"/>
            </a:pPr>
            <a:r>
              <a:rPr lang="es-ES" sz="1800" dirty="0" smtClean="0"/>
              <a:t>Crear la tabla de proyectos.</a:t>
            </a:r>
          </a:p>
          <a:p>
            <a:pPr marL="285750" indent="-285750">
              <a:buFont typeface="Arial" pitchFamily="34" charset="0"/>
              <a:buChar char="•"/>
            </a:pPr>
            <a:r>
              <a:rPr lang="es-ES" sz="1800" dirty="0" smtClean="0"/>
              <a:t>Crear la tabla de relación intermedia entre proyectos y empleados.</a:t>
            </a:r>
          </a:p>
          <a:p>
            <a:pPr marL="285750" indent="-285750">
              <a:buFont typeface="Arial" pitchFamily="34" charset="0"/>
              <a:buChar char="•"/>
            </a:pPr>
            <a:r>
              <a:rPr lang="es-ES" sz="1800" dirty="0" smtClean="0"/>
              <a:t>Añadir datos de proyectos y de asociaciones entre proyecto y empleado.</a:t>
            </a:r>
          </a:p>
        </p:txBody>
      </p:sp>
    </p:spTree>
    <p:extLst>
      <p:ext uri="{BB962C8B-B14F-4D97-AF65-F5344CB8AC3E}">
        <p14:creationId xmlns:p14="http://schemas.microsoft.com/office/powerpoint/2010/main" val="2290554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claves </a:t>
            </a:r>
            <a:r>
              <a:rPr lang="es-ES" b="1" dirty="0">
                <a:solidFill>
                  <a:srgbClr val="960F68"/>
                </a:solidFill>
              </a:rPr>
              <a:t>compuestas</a:t>
            </a:r>
          </a:p>
          <a:p>
            <a:pPr lvl="0">
              <a:buClr>
                <a:srgbClr val="737373"/>
              </a:buClr>
              <a:buFont typeface="+mj-lt"/>
              <a:buAutoNum type="arabicPeriod" startAt="6"/>
            </a:pPr>
            <a:r>
              <a:rPr lang="es-ES" dirty="0">
                <a:solidFill>
                  <a:schemeClr val="bg2"/>
                </a:solidFill>
              </a:rPr>
              <a:t>manejo de datos relacionales</a:t>
            </a:r>
          </a:p>
          <a:p>
            <a:pPr lvl="0">
              <a:buClr>
                <a:srgbClr val="737373"/>
              </a:buClr>
              <a:buFont typeface="+mj-lt"/>
              <a:buAutoNum type="arabicPeriod" startAt="6"/>
            </a:pPr>
            <a:r>
              <a:rPr lang="es-ES" dirty="0">
                <a:solidFill>
                  <a:schemeClr val="bg2"/>
                </a:solidFill>
              </a:rPr>
              <a:t>otras operaciones sobre datos</a:t>
            </a:r>
          </a:p>
          <a:p>
            <a:pPr lvl="0">
              <a:buClr>
                <a:srgbClr val="737373"/>
              </a:buClr>
              <a:buFont typeface="+mj-lt"/>
              <a:buAutoNum type="arabicPeriod" startAt="6"/>
            </a:pPr>
            <a:r>
              <a:rPr lang="es-ES" dirty="0">
                <a:solidFill>
                  <a:schemeClr val="bg2"/>
                </a:solidFill>
              </a:rPr>
              <a:t>convenciones de nomenclatura</a:t>
            </a:r>
          </a:p>
          <a:p>
            <a:pPr lvl="0">
              <a:buClr>
                <a:srgbClr val="737373"/>
              </a:buClr>
              <a:buFont typeface="+mj-lt"/>
              <a:buAutoNum type="arabicPeriod" startAt="6"/>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6"/>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5</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bases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114657120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introducción</a:t>
            </a:r>
            <a:endParaRPr lang="es-ES" dirty="0"/>
          </a:p>
        </p:txBody>
      </p:sp>
      <p:sp>
        <p:nvSpPr>
          <p:cNvPr id="3" name="2 Marcador de texto"/>
          <p:cNvSpPr>
            <a:spLocks noGrp="1"/>
          </p:cNvSpPr>
          <p:nvPr>
            <p:ph type="body" idx="1"/>
          </p:nvPr>
        </p:nvSpPr>
        <p:spPr/>
        <p:txBody>
          <a:bodyPr/>
          <a:lstStyle/>
          <a:p>
            <a:r>
              <a:rPr lang="es-ES" sz="2000" dirty="0" smtClean="0"/>
              <a:t>agenda día</a:t>
            </a:r>
            <a:endParaRPr lang="es-ES" sz="2000" dirty="0"/>
          </a:p>
        </p:txBody>
      </p:sp>
      <p:graphicFrame>
        <p:nvGraphicFramePr>
          <p:cNvPr id="6" name="Group 57"/>
          <p:cNvGraphicFramePr>
            <a:graphicFrameLocks noGrp="1"/>
          </p:cNvGraphicFramePr>
          <p:nvPr>
            <p:extLst>
              <p:ext uri="{D42A27DB-BD31-4B8C-83A1-F6EECF244321}">
                <p14:modId xmlns:p14="http://schemas.microsoft.com/office/powerpoint/2010/main" val="2958303331"/>
              </p:ext>
            </p:extLst>
          </p:nvPr>
        </p:nvGraphicFramePr>
        <p:xfrm>
          <a:off x="467544" y="2421703"/>
          <a:ext cx="8280920" cy="3945913"/>
        </p:xfrm>
        <a:graphic>
          <a:graphicData uri="http://schemas.openxmlformats.org/drawingml/2006/table">
            <a:tbl>
              <a:tblPr>
                <a:tableStyleId>{69C7853C-536D-4A76-A0AE-DD22124D55A5}</a:tableStyleId>
              </a:tblPr>
              <a:tblGrid>
                <a:gridCol w="639101"/>
                <a:gridCol w="626131"/>
                <a:gridCol w="1052527"/>
                <a:gridCol w="1786697"/>
                <a:gridCol w="625793"/>
                <a:gridCol w="626131"/>
                <a:gridCol w="1135847"/>
                <a:gridCol w="1788693"/>
              </a:tblGrid>
              <a:tr h="28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pitchFamily="34" charset="0"/>
                          <a:cs typeface="Arial" pitchFamily="34" charset="0"/>
                        </a:rPr>
                        <a:t>Inicio</a:t>
                      </a:r>
                    </a:p>
                  </a:txBody>
                  <a:tcPr marT="45725" marB="45725" anchor="ctr" horzOverflow="overflow">
                    <a:solidFill>
                      <a:srgbClr val="960F6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pitchFamily="34" charset="0"/>
                          <a:cs typeface="Arial" pitchFamily="34" charset="0"/>
                        </a:rPr>
                        <a:t>Fin</a:t>
                      </a:r>
                    </a:p>
                  </a:txBody>
                  <a:tcPr marT="45725" marB="45725" anchor="ctr" horzOverflow="overflow">
                    <a:solidFill>
                      <a:srgbClr val="960F6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pitchFamily="34" charset="0"/>
                          <a:cs typeface="Arial" pitchFamily="34" charset="0"/>
                        </a:rPr>
                        <a:t>Principal</a:t>
                      </a:r>
                    </a:p>
                  </a:txBody>
                  <a:tcPr marT="45725" marB="45725" anchor="ctr" horzOverflow="overflow">
                    <a:solidFill>
                      <a:srgbClr val="960F6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1" i="0" u="none" strike="noStrike" kern="1200" cap="none" normalizeH="0" baseline="0" dirty="0" smtClean="0">
                          <a:ln>
                            <a:noFill/>
                          </a:ln>
                          <a:solidFill>
                            <a:schemeClr val="bg1"/>
                          </a:solidFill>
                          <a:effectLst/>
                          <a:latin typeface="Arial" pitchFamily="34" charset="0"/>
                          <a:ea typeface="+mn-ea"/>
                          <a:cs typeface="Arial" pitchFamily="34" charset="0"/>
                        </a:rPr>
                        <a:t>Tema</a:t>
                      </a:r>
                    </a:p>
                  </a:txBody>
                  <a:tcPr marT="45725" marB="45725" anchor="ctr" horzOverflow="overflow">
                    <a:solidFill>
                      <a:srgbClr val="960F6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pitchFamily="34" charset="0"/>
                          <a:cs typeface="Arial" pitchFamily="34" charset="0"/>
                        </a:rPr>
                        <a:t>Inicio</a:t>
                      </a:r>
                    </a:p>
                  </a:txBody>
                  <a:tcPr marT="45725" marB="45725" anchor="ctr" horzOverflow="overflow">
                    <a:solidFill>
                      <a:srgbClr val="960F6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pitchFamily="34" charset="0"/>
                          <a:cs typeface="Arial" pitchFamily="34" charset="0"/>
                        </a:rPr>
                        <a:t>Fin</a:t>
                      </a:r>
                    </a:p>
                  </a:txBody>
                  <a:tcPr marT="45725" marB="45725" anchor="ctr" horzOverflow="overflow">
                    <a:solidFill>
                      <a:srgbClr val="960F6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1" i="0" u="none" strike="noStrike" cap="none" normalizeH="0" baseline="0" dirty="0" smtClean="0">
                          <a:ln>
                            <a:noFill/>
                          </a:ln>
                          <a:solidFill>
                            <a:schemeClr val="bg1"/>
                          </a:solidFill>
                          <a:effectLst/>
                          <a:latin typeface="Arial" pitchFamily="34" charset="0"/>
                          <a:cs typeface="Arial" pitchFamily="34" charset="0"/>
                        </a:rPr>
                        <a:t>Principal</a:t>
                      </a:r>
                    </a:p>
                  </a:txBody>
                  <a:tcPr marT="45725" marB="45725" anchor="ctr" horzOverflow="overflow">
                    <a:solidFill>
                      <a:srgbClr val="960F6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b="1" i="0" u="none" strike="noStrike" kern="1200" cap="none" normalizeH="0" baseline="0" dirty="0" smtClean="0">
                          <a:ln>
                            <a:noFill/>
                          </a:ln>
                          <a:solidFill>
                            <a:schemeClr val="bg1"/>
                          </a:solidFill>
                          <a:effectLst/>
                          <a:latin typeface="Arial" pitchFamily="34" charset="0"/>
                          <a:ea typeface="+mn-ea"/>
                          <a:cs typeface="Arial" pitchFamily="34" charset="0"/>
                        </a:rPr>
                        <a:t>Tema</a:t>
                      </a:r>
                    </a:p>
                  </a:txBody>
                  <a:tcPr marT="45725" marB="45725" anchor="ctr" horzOverflow="overflow">
                    <a:solidFill>
                      <a:srgbClr val="960F68"/>
                    </a:solidFill>
                  </a:tcPr>
                </a:tc>
              </a:tr>
              <a:tr h="236130">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9:00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09:40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err="1" smtClean="0">
                          <a:solidFill>
                            <a:schemeClr val="bg2"/>
                          </a:solidFill>
                          <a:latin typeface="Arial" pitchFamily="34" charset="0"/>
                          <a:ea typeface="+mn-ea"/>
                          <a:cs typeface="Arial" pitchFamily="34" charset="0"/>
                        </a:rPr>
                        <a:t>introducción</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err="1" smtClean="0">
                          <a:solidFill>
                            <a:schemeClr val="bg2"/>
                          </a:solidFill>
                          <a:latin typeface="Arial" pitchFamily="34" charset="0"/>
                          <a:ea typeface="+mn-ea"/>
                          <a:cs typeface="Arial" pitchFamily="34" charset="0"/>
                        </a:rPr>
                        <a:t>presentación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instalación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entorno</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1" i="0" u="none" strike="noStrike" kern="1200" baseline="0" dirty="0" smtClean="0">
                          <a:solidFill>
                            <a:schemeClr val="bg2"/>
                          </a:solidFill>
                          <a:latin typeface="Arial" pitchFamily="34" charset="0"/>
                          <a:ea typeface="+mn-ea"/>
                          <a:cs typeface="Arial" pitchFamily="34" charset="0"/>
                        </a:rPr>
                        <a:t>14:00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r>
                        <a:rPr lang="en-US" sz="1200" b="1" i="0" u="none" strike="noStrike" kern="1200" baseline="0" dirty="0" smtClean="0">
                          <a:solidFill>
                            <a:schemeClr val="bg2"/>
                          </a:solidFill>
                          <a:latin typeface="Arial" pitchFamily="34" charset="0"/>
                          <a:ea typeface="+mn-ea"/>
                          <a:cs typeface="Arial" pitchFamily="34" charset="0"/>
                        </a:rPr>
                        <a:t>16:00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pPr marL="0" algn="l" defTabSz="914400" rtl="0" eaLnBrk="1" latinLnBrk="0" hangingPunct="1"/>
                      <a:r>
                        <a:rPr lang="es-ES" sz="1200" b="0" i="0" u="none" strike="noStrike" kern="1200" baseline="0" dirty="0" smtClean="0">
                          <a:solidFill>
                            <a:schemeClr val="bg2"/>
                          </a:solidFill>
                          <a:latin typeface="Arial" pitchFamily="34" charset="0"/>
                          <a:ea typeface="+mn-ea"/>
                          <a:cs typeface="Arial" pitchFamily="34" charset="0"/>
                        </a:rPr>
                        <a:t>comida</a:t>
                      </a:r>
                      <a:endParaRPr lang="es-ES" sz="1200" b="0"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pPr marL="0" algn="l" defTabSz="914400" rtl="0" eaLnBrk="1" latinLnBrk="0" hangingPunct="1"/>
                      <a:endParaRPr lang="es-ES" sz="1200" b="0"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r>
              <a:tr h="236130">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09:40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10:00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err="1" smtClean="0">
                          <a:solidFill>
                            <a:schemeClr val="bg2"/>
                          </a:solidFill>
                          <a:latin typeface="Arial" pitchFamily="34" charset="0"/>
                          <a:ea typeface="+mn-ea"/>
                          <a:cs typeface="Arial" pitchFamily="34" charset="0"/>
                        </a:rPr>
                        <a:t>conceptos</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básicos</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smtClean="0">
                          <a:solidFill>
                            <a:schemeClr val="bg2"/>
                          </a:solidFill>
                          <a:latin typeface="Arial" pitchFamily="34" charset="0"/>
                          <a:ea typeface="+mn-ea"/>
                          <a:cs typeface="Arial" pitchFamily="34" charset="0"/>
                        </a:rPr>
                        <a:t>base de </a:t>
                      </a:r>
                      <a:r>
                        <a:rPr lang="en-US" sz="1200" b="0" i="0" u="none" strike="noStrike" kern="1200" baseline="0" dirty="0" err="1" smtClean="0">
                          <a:solidFill>
                            <a:schemeClr val="bg2"/>
                          </a:solidFill>
                          <a:latin typeface="Arial" pitchFamily="34" charset="0"/>
                          <a:ea typeface="+mn-ea"/>
                          <a:cs typeface="Arial" pitchFamily="34" charset="0"/>
                        </a:rPr>
                        <a:t>datos</a:t>
                      </a:r>
                      <a:r>
                        <a:rPr lang="en-US" sz="1200" b="0" i="0" u="none" strike="noStrike" kern="1200" baseline="0" dirty="0" smtClean="0">
                          <a:solidFill>
                            <a:schemeClr val="bg2"/>
                          </a:solidFill>
                          <a:latin typeface="Arial" pitchFamily="34" charset="0"/>
                          <a:ea typeface="+mn-ea"/>
                          <a:cs typeface="Arial" pitchFamily="34" charset="0"/>
                        </a:rPr>
                        <a:t>, DBMS, SQL</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1" i="0" u="none" strike="noStrike" kern="1200" baseline="0" dirty="0" smtClean="0">
                          <a:solidFill>
                            <a:schemeClr val="bg2"/>
                          </a:solidFill>
                          <a:latin typeface="Arial" pitchFamily="34" charset="0"/>
                          <a:ea typeface="+mn-ea"/>
                          <a:cs typeface="Arial" pitchFamily="34" charset="0"/>
                        </a:rPr>
                        <a:t>16:00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1" i="0" u="none" strike="noStrike" kern="1200" baseline="0" dirty="0" smtClean="0">
                          <a:solidFill>
                            <a:schemeClr val="bg2"/>
                          </a:solidFill>
                          <a:latin typeface="Arial" pitchFamily="34" charset="0"/>
                          <a:ea typeface="+mn-ea"/>
                          <a:cs typeface="Arial" pitchFamily="34" charset="0"/>
                        </a:rPr>
                        <a:t>17:10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err="1" smtClean="0">
                          <a:solidFill>
                            <a:schemeClr val="bg2"/>
                          </a:solidFill>
                          <a:latin typeface="Arial" pitchFamily="34" charset="0"/>
                          <a:ea typeface="+mn-ea"/>
                          <a:cs typeface="Arial" pitchFamily="34" charset="0"/>
                        </a:rPr>
                        <a:t>manejo</a:t>
                      </a:r>
                      <a:r>
                        <a:rPr lang="en-US" sz="1200" b="0" i="0" u="none" strike="noStrike" kern="1200" baseline="0" dirty="0" smtClean="0">
                          <a:solidFill>
                            <a:schemeClr val="bg2"/>
                          </a:solidFill>
                          <a:latin typeface="Arial" pitchFamily="34" charset="0"/>
                          <a:ea typeface="+mn-ea"/>
                          <a:cs typeface="Arial" pitchFamily="34" charset="0"/>
                        </a:rPr>
                        <a:t> de </a:t>
                      </a:r>
                      <a:r>
                        <a:rPr lang="en-US" sz="1200" b="0" i="0" u="none" strike="noStrike" kern="1200" baseline="0" dirty="0" err="1" smtClean="0">
                          <a:solidFill>
                            <a:schemeClr val="bg2"/>
                          </a:solidFill>
                          <a:latin typeface="Arial" pitchFamily="34" charset="0"/>
                          <a:ea typeface="+mn-ea"/>
                          <a:cs typeface="Arial" pitchFamily="34" charset="0"/>
                        </a:rPr>
                        <a:t>datos</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relacionales</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smtClean="0">
                          <a:solidFill>
                            <a:schemeClr val="bg2"/>
                          </a:solidFill>
                          <a:latin typeface="Arial" pitchFamily="34" charset="0"/>
                          <a:ea typeface="+mn-ea"/>
                          <a:cs typeface="Arial" pitchFamily="34" charset="0"/>
                        </a:rPr>
                        <a:t>constraint, </a:t>
                      </a:r>
                      <a:r>
                        <a:rPr lang="en-US" sz="1200" b="0" i="0" u="none" strike="noStrike" kern="1200" baseline="0" dirty="0" err="1" smtClean="0">
                          <a:solidFill>
                            <a:schemeClr val="bg2"/>
                          </a:solidFill>
                          <a:latin typeface="Arial" pitchFamily="34" charset="0"/>
                          <a:ea typeface="+mn-ea"/>
                          <a:cs typeface="Arial" pitchFamily="34" charset="0"/>
                        </a:rPr>
                        <a:t>índice</a:t>
                      </a:r>
                      <a:r>
                        <a:rPr lang="en-US" sz="1200" b="0" i="0" u="none" strike="noStrike" kern="1200" baseline="0" dirty="0" smtClean="0">
                          <a:solidFill>
                            <a:schemeClr val="bg2"/>
                          </a:solidFill>
                          <a:latin typeface="Arial" pitchFamily="34" charset="0"/>
                          <a:ea typeface="+mn-ea"/>
                          <a:cs typeface="Arial" pitchFamily="34" charset="0"/>
                        </a:rPr>
                        <a:t>, claves </a:t>
                      </a:r>
                      <a:r>
                        <a:rPr lang="en-US" sz="1200" b="0" i="0" u="none" strike="noStrike" kern="1200" baseline="0" dirty="0" err="1" smtClean="0">
                          <a:solidFill>
                            <a:schemeClr val="bg2"/>
                          </a:solidFill>
                          <a:latin typeface="Arial" pitchFamily="34" charset="0"/>
                          <a:ea typeface="+mn-ea"/>
                          <a:cs typeface="Arial" pitchFamily="34" charset="0"/>
                        </a:rPr>
                        <a:t>foráneas</a:t>
                      </a:r>
                      <a:r>
                        <a:rPr lang="en-US" sz="1200" b="0" i="0" u="none" strike="noStrike" kern="1200" baseline="0" dirty="0" smtClean="0">
                          <a:solidFill>
                            <a:schemeClr val="bg2"/>
                          </a:solidFill>
                          <a:latin typeface="Arial" pitchFamily="34" charset="0"/>
                          <a:ea typeface="+mn-ea"/>
                          <a:cs typeface="Arial" pitchFamily="34" charset="0"/>
                        </a:rPr>
                        <a:t>, joins, vista, schema</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r>
              <a:tr h="236130">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10:00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11:20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bg2"/>
                          </a:solidFill>
                          <a:latin typeface="Arial" pitchFamily="34" charset="0"/>
                          <a:ea typeface="+mn-ea"/>
                          <a:cs typeface="Arial" pitchFamily="34" charset="0"/>
                        </a:rPr>
                        <a:t>manejo</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básico</a:t>
                      </a:r>
                      <a:r>
                        <a:rPr lang="en-US" sz="1200" b="0" i="0" u="none" strike="noStrike" kern="1200" baseline="0" dirty="0" smtClean="0">
                          <a:solidFill>
                            <a:schemeClr val="bg2"/>
                          </a:solidFill>
                          <a:latin typeface="Arial" pitchFamily="34" charset="0"/>
                          <a:ea typeface="+mn-ea"/>
                          <a:cs typeface="Arial" pitchFamily="34" charset="0"/>
                        </a:rPr>
                        <a:t> de </a:t>
                      </a:r>
                      <a:r>
                        <a:rPr lang="en-US" sz="1200" b="0" i="0" u="none" strike="noStrike" kern="1200" baseline="0" dirty="0" err="1" smtClean="0">
                          <a:solidFill>
                            <a:schemeClr val="bg2"/>
                          </a:solidFill>
                          <a:latin typeface="Arial" pitchFamily="34" charset="0"/>
                          <a:ea typeface="+mn-ea"/>
                          <a:cs typeface="Arial" pitchFamily="34" charset="0"/>
                        </a:rPr>
                        <a:t>estructura</a:t>
                      </a:r>
                      <a:endParaRPr lang="en-US" sz="1200" b="0" i="0" u="none" strike="noStrike" kern="1200" baseline="0" dirty="0" smtClean="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err="1" smtClean="0">
                          <a:solidFill>
                            <a:schemeClr val="bg2"/>
                          </a:solidFill>
                          <a:latin typeface="Arial" pitchFamily="34" charset="0"/>
                          <a:ea typeface="+mn-ea"/>
                          <a:cs typeface="Arial" pitchFamily="34" charset="0"/>
                        </a:rPr>
                        <a:t>creación</a:t>
                      </a:r>
                      <a:r>
                        <a:rPr lang="en-US" sz="1200" b="0" i="0" u="none" strike="noStrike" kern="1200" baseline="0" dirty="0" smtClean="0">
                          <a:solidFill>
                            <a:schemeClr val="bg2"/>
                          </a:solidFill>
                          <a:latin typeface="Arial" pitchFamily="34" charset="0"/>
                          <a:ea typeface="+mn-ea"/>
                          <a:cs typeface="Arial" pitchFamily="34" charset="0"/>
                        </a:rPr>
                        <a:t> base de </a:t>
                      </a:r>
                      <a:r>
                        <a:rPr lang="en-US" sz="1200" b="0" i="0" u="none" strike="noStrike" kern="1200" baseline="0" dirty="0" err="1" smtClean="0">
                          <a:solidFill>
                            <a:schemeClr val="bg2"/>
                          </a:solidFill>
                          <a:latin typeface="Arial" pitchFamily="34" charset="0"/>
                          <a:ea typeface="+mn-ea"/>
                          <a:cs typeface="Arial" pitchFamily="34" charset="0"/>
                        </a:rPr>
                        <a:t>datos</a:t>
                      </a:r>
                      <a:endParaRPr lang="en-US" sz="1200" b="0" i="0" u="none" strike="noStrike" kern="1200" baseline="0" dirty="0" smtClean="0">
                        <a:solidFill>
                          <a:schemeClr val="bg2"/>
                        </a:solidFill>
                        <a:latin typeface="Arial" pitchFamily="34" charset="0"/>
                        <a:ea typeface="+mn-ea"/>
                        <a:cs typeface="Arial" pitchFamily="34" charset="0"/>
                      </a:endParaRPr>
                    </a:p>
                    <a:p>
                      <a:r>
                        <a:rPr lang="en-US" sz="1200" b="0" i="0" u="none" strike="noStrike" kern="1200" baseline="0" dirty="0" err="1" smtClean="0">
                          <a:solidFill>
                            <a:schemeClr val="bg2"/>
                          </a:solidFill>
                          <a:latin typeface="Arial" pitchFamily="34" charset="0"/>
                          <a:ea typeface="+mn-ea"/>
                          <a:cs typeface="Arial" pitchFamily="34" charset="0"/>
                        </a:rPr>
                        <a:t>creación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modificación</a:t>
                      </a:r>
                      <a:r>
                        <a:rPr lang="en-US" sz="1200" b="0" i="0" u="none" strike="noStrike" kern="1200" baseline="0" dirty="0" smtClean="0">
                          <a:solidFill>
                            <a:schemeClr val="bg2"/>
                          </a:solidFill>
                          <a:latin typeface="Arial" pitchFamily="34" charset="0"/>
                          <a:ea typeface="+mn-ea"/>
                          <a:cs typeface="Arial" pitchFamily="34" charset="0"/>
                        </a:rPr>
                        <a:t> y </a:t>
                      </a:r>
                      <a:r>
                        <a:rPr lang="en-US" sz="1200" b="0" i="0" u="none" strike="noStrike" kern="1200" baseline="0" dirty="0" err="1" smtClean="0">
                          <a:solidFill>
                            <a:schemeClr val="bg2"/>
                          </a:solidFill>
                          <a:latin typeface="Arial" pitchFamily="34" charset="0"/>
                          <a:ea typeface="+mn-ea"/>
                          <a:cs typeface="Arial" pitchFamily="34" charset="0"/>
                        </a:rPr>
                        <a:t>eliminación</a:t>
                      </a:r>
                      <a:r>
                        <a:rPr lang="en-US" sz="1200" b="0" i="0" u="none" strike="noStrike" kern="1200" baseline="0" dirty="0" smtClean="0">
                          <a:solidFill>
                            <a:schemeClr val="bg2"/>
                          </a:solidFill>
                          <a:latin typeface="Arial" pitchFamily="34" charset="0"/>
                          <a:ea typeface="+mn-ea"/>
                          <a:cs typeface="Arial" pitchFamily="34" charset="0"/>
                        </a:rPr>
                        <a:t> de </a:t>
                      </a:r>
                      <a:r>
                        <a:rPr lang="en-US" sz="1200" b="0" i="0" u="none" strike="noStrike" kern="1200" baseline="0" dirty="0" err="1" smtClean="0">
                          <a:solidFill>
                            <a:schemeClr val="bg2"/>
                          </a:solidFill>
                          <a:latin typeface="Arial" pitchFamily="34" charset="0"/>
                          <a:ea typeface="+mn-ea"/>
                          <a:cs typeface="Arial" pitchFamily="34" charset="0"/>
                        </a:rPr>
                        <a:t>tablas</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marL="0" algn="l" defTabSz="914400" rtl="0" eaLnBrk="1" latinLnBrk="0" hangingPunct="1"/>
                      <a:r>
                        <a:rPr lang="en-US" sz="1200" b="1" i="0" u="none" strike="noStrike" kern="1200" baseline="0" dirty="0" smtClean="0">
                          <a:solidFill>
                            <a:schemeClr val="bg2"/>
                          </a:solidFill>
                          <a:latin typeface="Arial" pitchFamily="34" charset="0"/>
                          <a:ea typeface="+mn-ea"/>
                          <a:cs typeface="Arial" pitchFamily="34" charset="0"/>
                        </a:rPr>
                        <a:t>17:10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pPr marL="0" algn="l" defTabSz="914400" rtl="0" eaLnBrk="1" latinLnBrk="0" hangingPunct="1"/>
                      <a:r>
                        <a:rPr lang="en-US" sz="1200" b="1" i="0" u="none" strike="noStrike" kern="1200" baseline="0" dirty="0" smtClean="0">
                          <a:solidFill>
                            <a:schemeClr val="bg2"/>
                          </a:solidFill>
                          <a:latin typeface="Arial" pitchFamily="34" charset="0"/>
                          <a:ea typeface="+mn-ea"/>
                          <a:cs typeface="Arial" pitchFamily="34" charset="0"/>
                        </a:rPr>
                        <a:t>17:30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pPr marL="0" algn="l" defTabSz="914400" rtl="0" eaLnBrk="1" latinLnBrk="0" hangingPunct="1"/>
                      <a:r>
                        <a:rPr lang="en-US" sz="1200" b="1" i="0" u="none" strike="noStrike" kern="1200" baseline="0" dirty="0" smtClean="0">
                          <a:solidFill>
                            <a:schemeClr val="bg2"/>
                          </a:solidFill>
                          <a:latin typeface="Arial" pitchFamily="34" charset="0"/>
                          <a:ea typeface="+mn-ea"/>
                          <a:cs typeface="Arial" pitchFamily="34" charset="0"/>
                        </a:rPr>
                        <a:t>break</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pPr marL="0" algn="l" defTabSz="914400" rtl="0" eaLnBrk="1" latinLnBrk="0" hangingPunct="1"/>
                      <a:endParaRPr lang="en-US" sz="1200" b="1"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r>
              <a:tr h="236130">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11:20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11:40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r>
                        <a:rPr lang="en-US" sz="1200" b="0" i="0" u="none" strike="noStrike" kern="1200" baseline="0" dirty="0" smtClean="0">
                          <a:solidFill>
                            <a:schemeClr val="bg2"/>
                          </a:solidFill>
                          <a:latin typeface="Arial" pitchFamily="34" charset="0"/>
                          <a:ea typeface="+mn-ea"/>
                          <a:cs typeface="Arial" pitchFamily="34" charset="0"/>
                        </a:rPr>
                        <a:t>break</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endParaRPr lang="en-US" sz="1200" b="0" i="0" u="none" strike="noStrike" kern="1200" baseline="0" dirty="0">
                        <a:solidFill>
                          <a:schemeClr val="bg2"/>
                        </a:solidFill>
                        <a:latin typeface="Arial" pitchFamily="34" charset="0"/>
                        <a:ea typeface="+mn-ea"/>
                        <a:cs typeface="Arial" pitchFamily="34" charset="0"/>
                      </a:endParaRPr>
                    </a:p>
                  </a:txBody>
                  <a:tcPr anchor="ctr">
                    <a:solidFill>
                      <a:srgbClr val="F6A8DC"/>
                    </a:solidFill>
                  </a:tcPr>
                </a:tc>
                <a:tc>
                  <a:txBody>
                    <a:bodyPr/>
                    <a:lstStyle/>
                    <a:p>
                      <a:pPr marL="0" algn="l" defTabSz="914400" rtl="0" eaLnBrk="1" latinLnBrk="0" hangingPunct="1"/>
                      <a:r>
                        <a:rPr lang="en-US" sz="1200" b="1" i="0" u="none" strike="noStrike" kern="1200" baseline="0" dirty="0" smtClean="0">
                          <a:solidFill>
                            <a:schemeClr val="bg2"/>
                          </a:solidFill>
                          <a:latin typeface="Arial" pitchFamily="34" charset="0"/>
                          <a:ea typeface="+mn-ea"/>
                          <a:cs typeface="Arial" pitchFamily="34" charset="0"/>
                        </a:rPr>
                        <a:t>17:30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marL="0" algn="l" defTabSz="914400" rtl="0" eaLnBrk="1" latinLnBrk="0" hangingPunct="1"/>
                      <a:r>
                        <a:rPr lang="en-US" sz="1200" b="1" i="0" u="none" strike="noStrike" kern="1200" baseline="0" dirty="0" smtClean="0">
                          <a:solidFill>
                            <a:schemeClr val="bg2"/>
                          </a:solidFill>
                          <a:latin typeface="Arial" pitchFamily="34" charset="0"/>
                          <a:ea typeface="+mn-ea"/>
                          <a:cs typeface="Arial" pitchFamily="34" charset="0"/>
                        </a:rPr>
                        <a:t>18:30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bg2"/>
                          </a:solidFill>
                          <a:latin typeface="Arial" pitchFamily="34" charset="0"/>
                          <a:ea typeface="+mn-ea"/>
                          <a:cs typeface="Arial" pitchFamily="34" charset="0"/>
                        </a:rPr>
                        <a:t>otras</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operaciones</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sobre</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datos</a:t>
                      </a:r>
                      <a:endParaRPr lang="en-US" sz="1200" b="0" i="0" u="none" strike="noStrike" kern="1200" baseline="0" dirty="0" smtClean="0">
                        <a:solidFill>
                          <a:schemeClr val="bg2"/>
                        </a:solidFill>
                        <a:latin typeface="Arial" pitchFamily="34" charset="0"/>
                        <a:ea typeface="+mn-ea"/>
                        <a:cs typeface="Arial" pitchFamily="34"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bg2"/>
                          </a:solidFill>
                          <a:latin typeface="Arial" pitchFamily="34" charset="0"/>
                          <a:ea typeface="+mn-ea"/>
                          <a:cs typeface="Arial" pitchFamily="34" charset="0"/>
                        </a:rPr>
                        <a:t>conteo</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agrupación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ordenación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paginación</a:t>
                      </a:r>
                      <a:endParaRPr lang="en-US" sz="1200" b="0" i="0" u="none" strike="noStrike" kern="1200" baseline="0" dirty="0" smtClean="0">
                        <a:solidFill>
                          <a:schemeClr val="bg2"/>
                        </a:solidFill>
                        <a:latin typeface="Arial" pitchFamily="34" charset="0"/>
                        <a:ea typeface="+mn-ea"/>
                        <a:cs typeface="Arial" pitchFamily="34" charset="0"/>
                      </a:endParaRPr>
                    </a:p>
                  </a:txBody>
                  <a:tcPr anchor="ctr">
                    <a:solidFill>
                      <a:schemeClr val="bg1"/>
                    </a:solidFill>
                  </a:tcPr>
                </a:tc>
              </a:tr>
              <a:tr h="236130">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11:40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13:00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err="1" smtClean="0">
                          <a:solidFill>
                            <a:schemeClr val="bg2"/>
                          </a:solidFill>
                          <a:latin typeface="Arial" pitchFamily="34" charset="0"/>
                          <a:ea typeface="+mn-ea"/>
                          <a:cs typeface="Arial" pitchFamily="34" charset="0"/>
                        </a:rPr>
                        <a:t>operaciones</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básicas</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sobre</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datos</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err="1" smtClean="0">
                          <a:solidFill>
                            <a:schemeClr val="bg2"/>
                          </a:solidFill>
                          <a:latin typeface="Arial" pitchFamily="34" charset="0"/>
                          <a:ea typeface="+mn-ea"/>
                          <a:cs typeface="Arial" pitchFamily="34" charset="0"/>
                        </a:rPr>
                        <a:t>inserción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selección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actualización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eliminación</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marL="0" algn="l" defTabSz="914400" rtl="0" eaLnBrk="1" latinLnBrk="0" hangingPunct="1"/>
                      <a:r>
                        <a:rPr lang="en-US" sz="1200" b="1" i="0" u="none" strike="noStrike" kern="1200" baseline="0" dirty="0" smtClean="0">
                          <a:solidFill>
                            <a:schemeClr val="bg2"/>
                          </a:solidFill>
                          <a:latin typeface="Arial" pitchFamily="34" charset="0"/>
                          <a:ea typeface="+mn-ea"/>
                          <a:cs typeface="Arial" pitchFamily="34" charset="0"/>
                        </a:rPr>
                        <a:t>18:30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marL="0" algn="l" defTabSz="914400" rtl="0" eaLnBrk="1" latinLnBrk="0" hangingPunct="1"/>
                      <a:r>
                        <a:rPr lang="en-US" sz="1200" b="1" i="0" u="none" strike="noStrike" kern="1200" baseline="0" dirty="0" smtClean="0">
                          <a:solidFill>
                            <a:schemeClr val="bg2"/>
                          </a:solidFill>
                          <a:latin typeface="Arial" pitchFamily="34" charset="0"/>
                          <a:ea typeface="+mn-ea"/>
                          <a:cs typeface="Arial" pitchFamily="34" charset="0"/>
                        </a:rPr>
                        <a:t>18:40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bg2"/>
                          </a:solidFill>
                          <a:latin typeface="Arial" pitchFamily="34" charset="0"/>
                          <a:ea typeface="+mn-ea"/>
                          <a:cs typeface="Arial" pitchFamily="34" charset="0"/>
                        </a:rPr>
                        <a:t>convenciones</a:t>
                      </a:r>
                      <a:endParaRPr lang="en-US" sz="1200" b="0" i="0" u="none" strike="noStrike" kern="1200" baseline="0" dirty="0" smtClean="0">
                        <a:solidFill>
                          <a:schemeClr val="bg2"/>
                        </a:solidFill>
                        <a:latin typeface="Arial" pitchFamily="34" charset="0"/>
                        <a:ea typeface="+mn-ea"/>
                        <a:cs typeface="Arial" pitchFamily="34"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bg2"/>
                          </a:solidFill>
                          <a:latin typeface="Arial" pitchFamily="34" charset="0"/>
                          <a:ea typeface="+mn-ea"/>
                          <a:cs typeface="Arial" pitchFamily="34" charset="0"/>
                        </a:rPr>
                        <a:t>nomenclatura</a:t>
                      </a:r>
                      <a:endParaRPr lang="en-US" sz="1200" b="0" i="0" u="none" strike="noStrike" kern="1200" baseline="0" dirty="0" smtClean="0">
                        <a:solidFill>
                          <a:schemeClr val="bg2"/>
                        </a:solidFill>
                        <a:latin typeface="Arial" pitchFamily="34" charset="0"/>
                        <a:ea typeface="+mn-ea"/>
                        <a:cs typeface="Arial" pitchFamily="34" charset="0"/>
                      </a:endParaRPr>
                    </a:p>
                  </a:txBody>
                  <a:tcPr anchor="ctr">
                    <a:solidFill>
                      <a:schemeClr val="bg1"/>
                    </a:solidFill>
                  </a:tcPr>
                </a:tc>
              </a:tr>
              <a:tr h="236130">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13:00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algn="ctr"/>
                      <a:r>
                        <a:rPr lang="en-US" sz="1200" b="1" i="0" u="none" strike="noStrike" kern="1200" baseline="0" dirty="0" smtClean="0">
                          <a:solidFill>
                            <a:schemeClr val="bg2"/>
                          </a:solidFill>
                          <a:latin typeface="Arial" pitchFamily="34" charset="0"/>
                          <a:ea typeface="+mn-ea"/>
                          <a:cs typeface="Arial" pitchFamily="34" charset="0"/>
                        </a:rPr>
                        <a:t>14:00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0" i="0" u="none" strike="noStrike" kern="1200" baseline="0" dirty="0" smtClean="0">
                          <a:solidFill>
                            <a:schemeClr val="bg2"/>
                          </a:solidFill>
                          <a:latin typeface="Arial" pitchFamily="34" charset="0"/>
                          <a:ea typeface="+mn-ea"/>
                          <a:cs typeface="Arial" pitchFamily="34" charset="0"/>
                        </a:rPr>
                        <a:t>bases de </a:t>
                      </a:r>
                      <a:r>
                        <a:rPr lang="en-US" sz="1200" b="0" i="0" u="none" strike="noStrike" kern="1200" baseline="0" dirty="0" err="1" smtClean="0">
                          <a:solidFill>
                            <a:schemeClr val="bg2"/>
                          </a:solidFill>
                          <a:latin typeface="Arial" pitchFamily="34" charset="0"/>
                          <a:ea typeface="+mn-ea"/>
                          <a:cs typeface="Arial" pitchFamily="34" charset="0"/>
                        </a:rPr>
                        <a:t>datos</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relacionales</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s-ES" sz="1200" b="0" i="0" u="none" strike="noStrike" kern="1200" baseline="0" dirty="0" smtClean="0">
                          <a:solidFill>
                            <a:schemeClr val="bg2"/>
                          </a:solidFill>
                          <a:latin typeface="Arial" pitchFamily="34" charset="0"/>
                          <a:ea typeface="+mn-ea"/>
                          <a:cs typeface="Arial" pitchFamily="34" charset="0"/>
                        </a:rPr>
                        <a:t>normalización, clave primaria, relaciones, claves compuestas</a:t>
                      </a:r>
                      <a:endParaRPr lang="en-US" sz="1200" b="0"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1" i="0" u="none" strike="noStrike" kern="1200" baseline="0" dirty="0" smtClean="0">
                          <a:solidFill>
                            <a:schemeClr val="bg2"/>
                          </a:solidFill>
                          <a:latin typeface="Arial" pitchFamily="34" charset="0"/>
                          <a:ea typeface="+mn-ea"/>
                          <a:cs typeface="Arial" pitchFamily="34" charset="0"/>
                        </a:rPr>
                        <a:t>18:10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r>
                        <a:rPr lang="en-US" sz="1200" b="1" i="0" u="none" strike="noStrike" kern="1200" baseline="0" dirty="0" smtClean="0">
                          <a:solidFill>
                            <a:schemeClr val="bg2"/>
                          </a:solidFill>
                          <a:latin typeface="Arial" pitchFamily="34" charset="0"/>
                          <a:ea typeface="+mn-ea"/>
                          <a:cs typeface="Arial" pitchFamily="34" charset="0"/>
                        </a:rPr>
                        <a:t>19:00</a:t>
                      </a:r>
                      <a:endParaRPr lang="en-US" sz="1200" b="1" i="0" u="none" strike="noStrike" kern="1200" baseline="0" dirty="0">
                        <a:solidFill>
                          <a:schemeClr val="bg2"/>
                        </a:solidFill>
                        <a:latin typeface="Arial" pitchFamily="34" charset="0"/>
                        <a:ea typeface="+mn-ea"/>
                        <a:cs typeface="Arial" pitchFamily="34"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bg2"/>
                          </a:solidFill>
                          <a:latin typeface="Arial" pitchFamily="34" charset="0"/>
                          <a:ea typeface="+mn-ea"/>
                          <a:cs typeface="Arial" pitchFamily="34" charset="0"/>
                        </a:rPr>
                        <a:t>cierre</a:t>
                      </a:r>
                      <a:endParaRPr lang="en-US" sz="1200" b="0" i="0" u="none" strike="noStrike" kern="1200" baseline="0" dirty="0" smtClean="0">
                        <a:solidFill>
                          <a:schemeClr val="bg2"/>
                        </a:solidFill>
                        <a:latin typeface="Arial" pitchFamily="34" charset="0"/>
                        <a:ea typeface="+mn-ea"/>
                        <a:cs typeface="Arial" pitchFamily="34"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bg2"/>
                          </a:solidFill>
                          <a:latin typeface="Arial" pitchFamily="34" charset="0"/>
                          <a:ea typeface="+mn-ea"/>
                          <a:cs typeface="Arial" pitchFamily="34" charset="0"/>
                        </a:rPr>
                        <a:t>resumen</a:t>
                      </a:r>
                      <a:r>
                        <a:rPr lang="en-US" sz="1200" b="0" i="0" u="none" strike="noStrike" kern="1200" baseline="0" dirty="0" smtClean="0">
                          <a:solidFill>
                            <a:schemeClr val="bg2"/>
                          </a:solidFill>
                          <a:latin typeface="Arial" pitchFamily="34" charset="0"/>
                          <a:ea typeface="+mn-ea"/>
                          <a:cs typeface="Arial" pitchFamily="34" charset="0"/>
                        </a:rPr>
                        <a:t>, </a:t>
                      </a:r>
                      <a:r>
                        <a:rPr lang="en-US" sz="1200" b="0" i="0" u="none" strike="noStrike" kern="1200" baseline="0" dirty="0" err="1" smtClean="0">
                          <a:solidFill>
                            <a:schemeClr val="bg2"/>
                          </a:solidFill>
                          <a:latin typeface="Arial" pitchFamily="34" charset="0"/>
                          <a:ea typeface="+mn-ea"/>
                          <a:cs typeface="Arial" pitchFamily="34" charset="0"/>
                        </a:rPr>
                        <a:t>encuesta</a:t>
                      </a:r>
                      <a:r>
                        <a:rPr lang="en-US" sz="1200" b="0" i="0" u="none" strike="noStrike" kern="1200" baseline="0" dirty="0" smtClean="0">
                          <a:solidFill>
                            <a:schemeClr val="bg2"/>
                          </a:solidFill>
                          <a:latin typeface="Arial" pitchFamily="34" charset="0"/>
                          <a:ea typeface="+mn-ea"/>
                          <a:cs typeface="Arial" pitchFamily="34" charset="0"/>
                        </a:rPr>
                        <a:t> y </a:t>
                      </a:r>
                      <a:r>
                        <a:rPr lang="en-US" sz="1200" b="0" i="0" u="none" strike="noStrike" kern="1200" baseline="0" dirty="0" err="1" smtClean="0">
                          <a:solidFill>
                            <a:schemeClr val="bg2"/>
                          </a:solidFill>
                          <a:latin typeface="Arial" pitchFamily="34" charset="0"/>
                          <a:ea typeface="+mn-ea"/>
                          <a:cs typeface="Arial" pitchFamily="34" charset="0"/>
                        </a:rPr>
                        <a:t>cierre</a:t>
                      </a:r>
                      <a:endParaRPr lang="en-US" sz="1200" b="0" i="0" u="none" strike="noStrike" kern="1200" baseline="0" dirty="0" smtClean="0">
                        <a:solidFill>
                          <a:schemeClr val="bg2"/>
                        </a:solidFill>
                        <a:latin typeface="Arial" pitchFamily="34" charset="0"/>
                        <a:ea typeface="+mn-ea"/>
                        <a:cs typeface="Arial" pitchFamily="34" charset="0"/>
                      </a:endParaRPr>
                    </a:p>
                  </a:txBody>
                  <a:tcPr anchor="ctr">
                    <a:solidFill>
                      <a:schemeClr val="bg1"/>
                    </a:solidFill>
                  </a:tcPr>
                </a:tc>
              </a:tr>
            </a:tbl>
          </a:graphicData>
        </a:graphic>
      </p:graphicFrame>
    </p:spTree>
    <p:extLst>
      <p:ext uri="{BB962C8B-B14F-4D97-AF65-F5344CB8AC3E}">
        <p14:creationId xmlns:p14="http://schemas.microsoft.com/office/powerpoint/2010/main" val="2604802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Una clave primaria es preferentemente simple y autogenerada. Sin embargo, en modelos, normalmente antiguos, se pueden encontrar claves primarias compuestas.</a:t>
            </a:r>
          </a:p>
          <a:p>
            <a:r>
              <a:rPr lang="es-ES" sz="1800" dirty="0" smtClean="0"/>
              <a:t>Una </a:t>
            </a:r>
            <a:r>
              <a:rPr lang="es-ES" sz="1800" dirty="0" smtClean="0">
                <a:solidFill>
                  <a:srgbClr val="960F68"/>
                </a:solidFill>
              </a:rPr>
              <a:t>clave primaria compuesta </a:t>
            </a:r>
            <a:r>
              <a:rPr lang="es-ES" sz="1800" dirty="0" smtClean="0"/>
              <a:t>está formada por la combinación de dos o más campos, en la que la combinación de valores es única y puede identificar al registro.</a:t>
            </a:r>
          </a:p>
        </p:txBody>
      </p:sp>
      <p:sp>
        <p:nvSpPr>
          <p:cNvPr id="2" name="1 Título"/>
          <p:cNvSpPr>
            <a:spLocks noGrp="1"/>
          </p:cNvSpPr>
          <p:nvPr>
            <p:ph type="title"/>
          </p:nvPr>
        </p:nvSpPr>
        <p:spPr/>
        <p:txBody>
          <a:bodyPr>
            <a:normAutofit/>
          </a:bodyPr>
          <a:lstStyle/>
          <a:p>
            <a:r>
              <a:rPr lang="es-ES" dirty="0" smtClean="0"/>
              <a:t>claves compuestas</a:t>
            </a:r>
            <a:endParaRPr lang="es-ES" dirty="0"/>
          </a:p>
        </p:txBody>
      </p:sp>
      <p:sp>
        <p:nvSpPr>
          <p:cNvPr id="3" name="2 Marcador de texto"/>
          <p:cNvSpPr>
            <a:spLocks noGrp="1"/>
          </p:cNvSpPr>
          <p:nvPr>
            <p:ph type="body" idx="1"/>
          </p:nvPr>
        </p:nvSpPr>
        <p:spPr/>
        <p:txBody>
          <a:bodyPr/>
          <a:lstStyle/>
          <a:p>
            <a:r>
              <a:rPr lang="es-ES" sz="2000" dirty="0" smtClean="0"/>
              <a:t>clave primaria compuesta</a:t>
            </a:r>
            <a:endParaRPr lang="es-ES" sz="2000" dirty="0"/>
          </a:p>
        </p:txBody>
      </p:sp>
    </p:spTree>
    <p:extLst>
      <p:ext uri="{BB962C8B-B14F-4D97-AF65-F5344CB8AC3E}">
        <p14:creationId xmlns:p14="http://schemas.microsoft.com/office/powerpoint/2010/main" val="352555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Cuando desde una tabla se referencia a otra tabla que tiene una clave primaria compuesta, entonces la clave foránea es también compuesta, formada por los mismos campos.</a:t>
            </a:r>
          </a:p>
          <a:p>
            <a:r>
              <a:rPr lang="es-ES" sz="1800" dirty="0" smtClean="0"/>
              <a:t>Esta complejidad adicional es una de las razones por las cuales se recomienda </a:t>
            </a:r>
            <a:r>
              <a:rPr lang="es-ES" sz="1800" dirty="0" smtClean="0">
                <a:solidFill>
                  <a:srgbClr val="960F68"/>
                </a:solidFill>
              </a:rPr>
              <a:t>no utilizar claves compuestas</a:t>
            </a:r>
            <a:r>
              <a:rPr lang="es-ES" sz="1800" dirty="0" smtClean="0"/>
              <a:t>.</a:t>
            </a:r>
          </a:p>
        </p:txBody>
      </p:sp>
      <p:sp>
        <p:nvSpPr>
          <p:cNvPr id="2" name="1 Título"/>
          <p:cNvSpPr>
            <a:spLocks noGrp="1"/>
          </p:cNvSpPr>
          <p:nvPr>
            <p:ph type="title"/>
          </p:nvPr>
        </p:nvSpPr>
        <p:spPr/>
        <p:txBody>
          <a:bodyPr>
            <a:normAutofit/>
          </a:bodyPr>
          <a:lstStyle/>
          <a:p>
            <a:r>
              <a:rPr lang="es-ES" dirty="0" smtClean="0"/>
              <a:t>claves compuestas</a:t>
            </a:r>
            <a:endParaRPr lang="es-ES" dirty="0"/>
          </a:p>
        </p:txBody>
      </p:sp>
      <p:sp>
        <p:nvSpPr>
          <p:cNvPr id="3" name="2 Marcador de texto"/>
          <p:cNvSpPr>
            <a:spLocks noGrp="1"/>
          </p:cNvSpPr>
          <p:nvPr>
            <p:ph type="body" idx="1"/>
          </p:nvPr>
        </p:nvSpPr>
        <p:spPr/>
        <p:txBody>
          <a:bodyPr/>
          <a:lstStyle/>
          <a:p>
            <a:r>
              <a:rPr lang="es-ES" sz="2000" dirty="0" smtClean="0"/>
              <a:t>clave foránea compuesta</a:t>
            </a:r>
            <a:endParaRPr lang="es-ES" sz="2000" dirty="0"/>
          </a:p>
        </p:txBody>
      </p:sp>
    </p:spTree>
    <p:extLst>
      <p:ext uri="{BB962C8B-B14F-4D97-AF65-F5344CB8AC3E}">
        <p14:creationId xmlns:p14="http://schemas.microsoft.com/office/powerpoint/2010/main" val="51792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smtClean="0"/>
              <a:t>En un modelo nuevo, </a:t>
            </a:r>
            <a:r>
              <a:rPr lang="es-ES" sz="1800" dirty="0" smtClean="0">
                <a:solidFill>
                  <a:srgbClr val="960F68"/>
                </a:solidFill>
              </a:rPr>
              <a:t>no hay razones</a:t>
            </a:r>
            <a:r>
              <a:rPr lang="es-ES" sz="1800" dirty="0" smtClean="0"/>
              <a:t> que justifiquen la utilización de claves compuestas.</a:t>
            </a:r>
          </a:p>
          <a:p>
            <a:pPr marL="285750" indent="-285750">
              <a:buFont typeface="Arial" pitchFamily="34" charset="0"/>
              <a:buChar char="•"/>
            </a:pPr>
            <a:r>
              <a:rPr lang="es-ES" sz="1800" dirty="0" smtClean="0"/>
              <a:t>En los puntos anteriores se observa que el manejo de claves compuestas es más complejo que las simples, sobre todo cuando participan en relaciones.</a:t>
            </a:r>
          </a:p>
          <a:p>
            <a:pPr marL="285750" indent="-285750">
              <a:buFont typeface="Arial" pitchFamily="34" charset="0"/>
              <a:buChar char="•"/>
            </a:pPr>
            <a:r>
              <a:rPr lang="es-ES" sz="1800" dirty="0" smtClean="0"/>
              <a:t>Por lo tanto, se recomienda </a:t>
            </a:r>
            <a:r>
              <a:rPr lang="es-ES" sz="1800" dirty="0" smtClean="0">
                <a:solidFill>
                  <a:srgbClr val="960F68"/>
                </a:solidFill>
              </a:rPr>
              <a:t>no utilizar claves compuestas</a:t>
            </a:r>
            <a:r>
              <a:rPr lang="es-ES" sz="1800" dirty="0" smtClean="0"/>
              <a:t>.</a:t>
            </a:r>
          </a:p>
          <a:p>
            <a:pPr marL="285750" indent="-285750">
              <a:buFont typeface="Arial" pitchFamily="34" charset="0"/>
              <a:buChar char="•"/>
            </a:pPr>
            <a:r>
              <a:rPr lang="es-ES" sz="1800" dirty="0" smtClean="0"/>
              <a:t>Si se necesita que la combinación de dos o más campos sea única, siempre se puede agregar una clave autogenerada como primaria, y aplicar a dichos campos una </a:t>
            </a:r>
            <a:r>
              <a:rPr lang="es-ES" sz="1800" dirty="0" err="1" smtClean="0"/>
              <a:t>constraint</a:t>
            </a:r>
            <a:r>
              <a:rPr lang="es-ES" sz="1800" dirty="0" smtClean="0"/>
              <a:t> </a:t>
            </a:r>
            <a:r>
              <a:rPr lang="es-ES" sz="1800" dirty="0" err="1" smtClean="0"/>
              <a:t>unique</a:t>
            </a:r>
            <a:r>
              <a:rPr lang="es-ES" sz="1800" dirty="0" smtClean="0"/>
              <a:t>, concepto que se ve más adelante.</a:t>
            </a:r>
          </a:p>
          <a:p>
            <a:endParaRPr lang="es-ES" sz="1800" dirty="0" smtClean="0"/>
          </a:p>
        </p:txBody>
      </p:sp>
      <p:sp>
        <p:nvSpPr>
          <p:cNvPr id="2" name="1 Título"/>
          <p:cNvSpPr>
            <a:spLocks noGrp="1"/>
          </p:cNvSpPr>
          <p:nvPr>
            <p:ph type="title"/>
          </p:nvPr>
        </p:nvSpPr>
        <p:spPr/>
        <p:txBody>
          <a:bodyPr>
            <a:normAutofit/>
          </a:bodyPr>
          <a:lstStyle/>
          <a:p>
            <a:r>
              <a:rPr lang="es-ES" dirty="0" smtClean="0"/>
              <a:t>claves compuestas</a:t>
            </a:r>
            <a:endParaRPr lang="es-ES" dirty="0"/>
          </a:p>
        </p:txBody>
      </p:sp>
      <p:sp>
        <p:nvSpPr>
          <p:cNvPr id="3" name="2 Marcador de texto"/>
          <p:cNvSpPr>
            <a:spLocks noGrp="1"/>
          </p:cNvSpPr>
          <p:nvPr>
            <p:ph type="body" idx="1"/>
          </p:nvPr>
        </p:nvSpPr>
        <p:spPr/>
        <p:txBody>
          <a:bodyPr/>
          <a:lstStyle/>
          <a:p>
            <a:r>
              <a:rPr lang="es-ES" sz="2000" dirty="0" smtClean="0"/>
              <a:t>utilización y recomendaciones</a:t>
            </a:r>
            <a:endParaRPr lang="es-ES" sz="2000" dirty="0"/>
          </a:p>
        </p:txBody>
      </p:sp>
    </p:spTree>
    <p:extLst>
      <p:ext uri="{BB962C8B-B14F-4D97-AF65-F5344CB8AC3E}">
        <p14:creationId xmlns:p14="http://schemas.microsoft.com/office/powerpoint/2010/main" val="200297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err="1" smtClean="0">
                <a:solidFill>
                  <a:srgbClr val="960F68"/>
                </a:solidFill>
              </a:rPr>
              <a:t>constraint</a:t>
            </a:r>
            <a:endParaRPr lang="es-ES" b="1" dirty="0">
              <a:solidFill>
                <a:srgbClr val="960F68"/>
              </a:solidFill>
            </a:endParaRPr>
          </a:p>
          <a:p>
            <a:pPr lvl="1"/>
            <a:r>
              <a:rPr lang="es-ES" dirty="0" smtClean="0">
                <a:solidFill>
                  <a:schemeClr val="bg2"/>
                </a:solidFill>
              </a:rPr>
              <a:t>índice</a:t>
            </a:r>
          </a:p>
          <a:p>
            <a:pPr lvl="1"/>
            <a:r>
              <a:rPr lang="es-ES" dirty="0" smtClean="0">
                <a:solidFill>
                  <a:schemeClr val="bg2"/>
                </a:solidFill>
              </a:rPr>
              <a:t>claves foráneas</a:t>
            </a:r>
          </a:p>
          <a:p>
            <a:pPr lvl="1"/>
            <a:r>
              <a:rPr lang="es-ES" dirty="0" err="1" smtClean="0">
                <a:solidFill>
                  <a:schemeClr val="bg2"/>
                </a:solidFill>
              </a:rPr>
              <a:t>joins</a:t>
            </a:r>
            <a:endParaRPr lang="es-ES" dirty="0" smtClean="0">
              <a:solidFill>
                <a:schemeClr val="bg2"/>
              </a:solidFill>
            </a:endParaRPr>
          </a:p>
          <a:p>
            <a:pPr lvl="1"/>
            <a:r>
              <a:rPr lang="es-ES" dirty="0" smtClean="0">
                <a:solidFill>
                  <a:schemeClr val="bg2"/>
                </a:solidFill>
              </a:rPr>
              <a:t>vista</a:t>
            </a:r>
          </a:p>
          <a:p>
            <a:pPr lvl="1"/>
            <a:r>
              <a:rPr lang="es-ES" dirty="0" err="1">
                <a:solidFill>
                  <a:schemeClr val="bg2"/>
                </a:solidFill>
              </a:rPr>
              <a:t>schema</a:t>
            </a:r>
            <a:endParaRPr lang="es-ES" dirty="0">
              <a:solidFill>
                <a:schemeClr val="bg2"/>
              </a:solidFill>
            </a:endParaRPr>
          </a:p>
          <a:p>
            <a:pPr lvl="0">
              <a:buClr>
                <a:srgbClr val="737373"/>
              </a:buClr>
              <a:buFont typeface="+mj-lt"/>
              <a:buAutoNum type="arabicPeriod" startAt="7"/>
            </a:pPr>
            <a:r>
              <a:rPr lang="es-ES" dirty="0">
                <a:solidFill>
                  <a:schemeClr val="bg2"/>
                </a:solidFill>
              </a:rPr>
              <a:t>otras operaciones sobre datos</a:t>
            </a:r>
          </a:p>
          <a:p>
            <a:pPr lvl="0">
              <a:buClr>
                <a:srgbClr val="737373"/>
              </a:buClr>
              <a:buFont typeface="+mj-lt"/>
              <a:buAutoNum type="arabicPeriod" startAt="7"/>
            </a:pPr>
            <a:r>
              <a:rPr lang="es-ES" dirty="0">
                <a:solidFill>
                  <a:schemeClr val="bg2"/>
                </a:solidFill>
              </a:rPr>
              <a:t>convenciones de nomenclatura</a:t>
            </a:r>
          </a:p>
          <a:p>
            <a:pPr lvl="0">
              <a:buClr>
                <a:srgbClr val="737373"/>
              </a:buClr>
              <a:buFont typeface="+mj-lt"/>
              <a:buAutoNum type="arabicPeriod" startAt="7"/>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7"/>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6</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manejo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31687920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Una </a:t>
            </a:r>
            <a:r>
              <a:rPr lang="es-ES" sz="1800" b="1" dirty="0" err="1" smtClean="0">
                <a:solidFill>
                  <a:srgbClr val="960F68"/>
                </a:solidFill>
              </a:rPr>
              <a:t>constraint</a:t>
            </a:r>
            <a:r>
              <a:rPr lang="es-ES" sz="1800" dirty="0" smtClean="0"/>
              <a:t> es una restricción que se aplica a algún elemento, que facilita la integridad de los datos. Las hay de distintos tipos:</a:t>
            </a:r>
          </a:p>
          <a:p>
            <a:pPr marL="285750" indent="-285750">
              <a:buFont typeface="Arial" pitchFamily="34" charset="0"/>
              <a:buChar char="•"/>
            </a:pPr>
            <a:r>
              <a:rPr lang="es-ES" sz="1800" dirty="0" err="1" smtClean="0">
                <a:solidFill>
                  <a:srgbClr val="960F68"/>
                </a:solidFill>
              </a:rPr>
              <a:t>Constraint</a:t>
            </a:r>
            <a:r>
              <a:rPr lang="es-ES" sz="1800" dirty="0" smtClean="0">
                <a:solidFill>
                  <a:srgbClr val="960F68"/>
                </a:solidFill>
              </a:rPr>
              <a:t> </a:t>
            </a:r>
            <a:r>
              <a:rPr lang="es-ES" sz="1800" dirty="0" err="1" smtClean="0">
                <a:solidFill>
                  <a:srgbClr val="960F68"/>
                </a:solidFill>
              </a:rPr>
              <a:t>unique</a:t>
            </a:r>
            <a:r>
              <a:rPr lang="es-ES" sz="1800" dirty="0" smtClean="0"/>
              <a:t>: garantiza la unicidad del valor de un campo en sus registros. Se utiliza, por ejemplo, en las claves primarias en forma implícita, y también se puede aplicar a otros campos. Por ejemplo, en las relaciones tipo </a:t>
            </a:r>
            <a:r>
              <a:rPr lang="es-ES" sz="1800" dirty="0" err="1" smtClean="0"/>
              <a:t>one-to-one</a:t>
            </a:r>
            <a:r>
              <a:rPr lang="es-ES" sz="1800" dirty="0" smtClean="0"/>
              <a:t>, se utiliza una </a:t>
            </a:r>
            <a:r>
              <a:rPr lang="es-ES" sz="1800" dirty="0" err="1" smtClean="0"/>
              <a:t>constraint</a:t>
            </a:r>
            <a:r>
              <a:rPr lang="es-ES" sz="1800" dirty="0" smtClean="0"/>
              <a:t> </a:t>
            </a:r>
            <a:r>
              <a:rPr lang="es-ES" sz="1800" dirty="0" err="1" smtClean="0"/>
              <a:t>unique</a:t>
            </a:r>
            <a:r>
              <a:rPr lang="es-ES" sz="1800" dirty="0" smtClean="0"/>
              <a:t> para la FK, que asegura que sólo un registro está relacionado:</a:t>
            </a:r>
          </a:p>
        </p:txBody>
      </p:sp>
      <p:sp>
        <p:nvSpPr>
          <p:cNvPr id="2" name="1 Título"/>
          <p:cNvSpPr>
            <a:spLocks noGrp="1"/>
          </p:cNvSpPr>
          <p:nvPr>
            <p:ph type="title"/>
          </p:nvPr>
        </p:nvSpPr>
        <p:spPr/>
        <p:txBody>
          <a:bodyPr>
            <a:normAutofit/>
          </a:bodyPr>
          <a:lstStyle/>
          <a:p>
            <a:r>
              <a:rPr lang="es-ES" dirty="0" err="1" smtClean="0"/>
              <a:t>constraint</a:t>
            </a:r>
            <a:endParaRPr lang="es-ES" dirty="0"/>
          </a:p>
        </p:txBody>
      </p:sp>
      <p:sp>
        <p:nvSpPr>
          <p:cNvPr id="3" name="2 Marcador de texto"/>
          <p:cNvSpPr>
            <a:spLocks noGrp="1"/>
          </p:cNvSpPr>
          <p:nvPr>
            <p:ph type="body" idx="1"/>
          </p:nvPr>
        </p:nvSpPr>
        <p:spPr/>
        <p:txBody>
          <a:bodyPr/>
          <a:lstStyle/>
          <a:p>
            <a:r>
              <a:rPr lang="es-ES" sz="2000" dirty="0" smtClean="0"/>
              <a:t>definición</a:t>
            </a:r>
            <a:endParaRPr lang="es-ES" sz="2000" dirty="0"/>
          </a:p>
        </p:txBody>
      </p:sp>
      <p:graphicFrame>
        <p:nvGraphicFramePr>
          <p:cNvPr id="8" name="7 Tabla"/>
          <p:cNvGraphicFramePr>
            <a:graphicFrameLocks noGrp="1"/>
          </p:cNvGraphicFramePr>
          <p:nvPr>
            <p:extLst>
              <p:ext uri="{D42A27DB-BD31-4B8C-83A1-F6EECF244321}">
                <p14:modId xmlns:p14="http://schemas.microsoft.com/office/powerpoint/2010/main" val="2978473490"/>
              </p:ext>
            </p:extLst>
          </p:nvPr>
        </p:nvGraphicFramePr>
        <p:xfrm>
          <a:off x="1331640" y="5562402"/>
          <a:ext cx="2016224" cy="1052880"/>
        </p:xfrm>
        <a:graphic>
          <a:graphicData uri="http://schemas.openxmlformats.org/drawingml/2006/table">
            <a:tbl>
              <a:tblPr firstRow="1" bandRow="1">
                <a:tableStyleId>{5DA37D80-6434-44D0-A028-1B22A696006F}</a:tableStyleId>
              </a:tblPr>
              <a:tblGrid>
                <a:gridCol w="417149"/>
                <a:gridCol w="1599075"/>
              </a:tblGrid>
              <a:tr h="245728">
                <a:tc gridSpan="2">
                  <a:txBody>
                    <a:bodyPr/>
                    <a:lstStyle/>
                    <a:p>
                      <a:pPr algn="ctr"/>
                      <a:r>
                        <a:rPr lang="es-ES" sz="1400" b="1" i="0" u="none" strike="noStrike" kern="1200" baseline="0" dirty="0" smtClean="0">
                          <a:solidFill>
                            <a:schemeClr val="bg2"/>
                          </a:solidFill>
                          <a:latin typeface="Arial" pitchFamily="34" charset="0"/>
                          <a:ea typeface="+mn-ea"/>
                          <a:cs typeface="Arial" pitchFamily="34" charset="0"/>
                        </a:rPr>
                        <a:t>T_DOCUMENTS</a:t>
                      </a:r>
                      <a:endParaRPr lang="es-ES" sz="110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hMerge="1">
                  <a:txBody>
                    <a:bodyPr/>
                    <a:lstStyle/>
                    <a:p>
                      <a:endParaRPr lang="es-ES" dirty="0"/>
                    </a:p>
                  </a:txBody>
                  <a:tcPr/>
                </a:tc>
              </a:tr>
              <a:tr h="163050">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PK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DOCS_ID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163050">
                <a:tc rowSpan="2">
                  <a:txBody>
                    <a:bodyPr/>
                    <a:lstStyle/>
                    <a:p>
                      <a:pPr algn="ctr"/>
                      <a:r>
                        <a:rPr lang="es-ES" sz="1050" b="1" i="0" u="none" strike="noStrike" kern="1200" baseline="0" dirty="0" smtClean="0">
                          <a:solidFill>
                            <a:schemeClr val="bg2"/>
                          </a:solidFill>
                          <a:latin typeface="Arial" pitchFamily="34" charset="0"/>
                          <a:ea typeface="+mn-ea"/>
                          <a:cs typeface="Arial" pitchFamily="34" charset="0"/>
                        </a:rPr>
                        <a:t>FK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EMPL_ID</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347053">
                <a:tc vMerge="1">
                  <a:txBody>
                    <a:bodyPr/>
                    <a:lstStyle/>
                    <a:p>
                      <a:endParaRPr lang="es-ES"/>
                    </a:p>
                  </a:txBody>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DOCS_NAME</a:t>
                      </a:r>
                    </a:p>
                    <a:p>
                      <a:r>
                        <a:rPr lang="es-ES" sz="1050" b="1" i="0" u="none" strike="noStrike" kern="1200" baseline="0" dirty="0" smtClean="0">
                          <a:solidFill>
                            <a:schemeClr val="bg2"/>
                          </a:solidFill>
                          <a:latin typeface="Arial" pitchFamily="34" charset="0"/>
                          <a:ea typeface="+mn-ea"/>
                          <a:cs typeface="Arial" pitchFamily="34" charset="0"/>
                        </a:rPr>
                        <a:t>DOCS_TYPE</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665637012"/>
              </p:ext>
            </p:extLst>
          </p:nvPr>
        </p:nvGraphicFramePr>
        <p:xfrm>
          <a:off x="1331640" y="4431208"/>
          <a:ext cx="2016224" cy="892860"/>
        </p:xfrm>
        <a:graphic>
          <a:graphicData uri="http://schemas.openxmlformats.org/drawingml/2006/table">
            <a:tbl>
              <a:tblPr firstRow="1" bandRow="1">
                <a:tableStyleId>{5DA37D80-6434-44D0-A028-1B22A696006F}</a:tableStyleId>
              </a:tblPr>
              <a:tblGrid>
                <a:gridCol w="417151"/>
                <a:gridCol w="1599073"/>
              </a:tblGrid>
              <a:tr h="228997">
                <a:tc gridSpan="2">
                  <a:txBody>
                    <a:bodyPr/>
                    <a:lstStyle/>
                    <a:p>
                      <a:pPr algn="ctr"/>
                      <a:r>
                        <a:rPr lang="es-ES" sz="1400" b="1" i="0" u="none" strike="noStrike" kern="1200" baseline="0" dirty="0" smtClean="0">
                          <a:solidFill>
                            <a:schemeClr val="bg2"/>
                          </a:solidFill>
                          <a:latin typeface="Arial" pitchFamily="34" charset="0"/>
                          <a:ea typeface="+mn-ea"/>
                          <a:cs typeface="Arial" pitchFamily="34" charset="0"/>
                        </a:rPr>
                        <a:t>T_DOCUMENT_DATA</a:t>
                      </a:r>
                      <a:endParaRPr lang="es-ES" sz="110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hMerge="1">
                  <a:txBody>
                    <a:bodyPr/>
                    <a:lstStyle/>
                    <a:p>
                      <a:endParaRPr lang="es-ES" dirty="0"/>
                    </a:p>
                  </a:txBody>
                  <a:tcPr/>
                </a:tc>
              </a:tr>
              <a:tr h="147270">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PK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DDAT_ID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147270">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FK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DOCS_ID</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153540">
                <a:tc>
                  <a:txBody>
                    <a:bodyPr/>
                    <a:lstStyle/>
                    <a:p>
                      <a:pPr algn="ctr"/>
                      <a:endParaRPr lang="es-ES" sz="1050" b="1" i="0" u="none" strike="noStrike" kern="1200" baseline="0" dirty="0" smtClean="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DDAT_CONTENT</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pSp>
        <p:nvGrpSpPr>
          <p:cNvPr id="14" name="13 Grupo"/>
          <p:cNvGrpSpPr/>
          <p:nvPr/>
        </p:nvGrpSpPr>
        <p:grpSpPr>
          <a:xfrm>
            <a:off x="792071" y="5450740"/>
            <a:ext cx="539569" cy="481991"/>
            <a:chOff x="3779912" y="4245702"/>
            <a:chExt cx="936104" cy="368378"/>
          </a:xfrm>
        </p:grpSpPr>
        <p:cxnSp>
          <p:nvCxnSpPr>
            <p:cNvPr id="15" name="14 Conector recto"/>
            <p:cNvCxnSpPr/>
            <p:nvPr/>
          </p:nvCxnSpPr>
          <p:spPr>
            <a:xfrm>
              <a:off x="4283968" y="4614080"/>
              <a:ext cx="432048" cy="0"/>
            </a:xfrm>
            <a:prstGeom prst="line">
              <a:avLst/>
            </a:prstGeom>
            <a:ln w="12700">
              <a:solidFill>
                <a:srgbClr val="960F68"/>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17" name="16 Rectángulo"/>
          <p:cNvSpPr/>
          <p:nvPr/>
        </p:nvSpPr>
        <p:spPr>
          <a:xfrm>
            <a:off x="1090351" y="5649818"/>
            <a:ext cx="150041"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18" name="17 Rectángulo"/>
          <p:cNvSpPr/>
          <p:nvPr/>
        </p:nvSpPr>
        <p:spPr>
          <a:xfrm>
            <a:off x="937339" y="4698856"/>
            <a:ext cx="303053" cy="276999"/>
          </a:xfrm>
          <a:prstGeom prst="rect">
            <a:avLst/>
          </a:prstGeom>
        </p:spPr>
        <p:txBody>
          <a:bodyPr wrap="square" lIns="0" tIns="0" rIns="0" bIns="0">
            <a:spAutoFit/>
          </a:bodyPr>
          <a:lstStyle/>
          <a:p>
            <a:r>
              <a:rPr lang="es-ES" dirty="0" smtClean="0">
                <a:solidFill>
                  <a:srgbClr val="960F68"/>
                </a:solidFill>
              </a:rPr>
              <a:t>0,1</a:t>
            </a:r>
            <a:endParaRPr lang="es-ES" dirty="0">
              <a:solidFill>
                <a:srgbClr val="960F68"/>
              </a:solidFill>
            </a:endParaRPr>
          </a:p>
        </p:txBody>
      </p:sp>
      <p:grpSp>
        <p:nvGrpSpPr>
          <p:cNvPr id="19" name="18 Grupo"/>
          <p:cNvGrpSpPr/>
          <p:nvPr/>
        </p:nvGrpSpPr>
        <p:grpSpPr>
          <a:xfrm flipH="1" flipV="1">
            <a:off x="781618" y="5013176"/>
            <a:ext cx="550017" cy="437564"/>
            <a:chOff x="2552966" y="3356992"/>
            <a:chExt cx="633081" cy="272473"/>
          </a:xfrm>
        </p:grpSpPr>
        <p:cxnSp>
          <p:nvCxnSpPr>
            <p:cNvPr id="20" name="19 Conector recto"/>
            <p:cNvCxnSpPr/>
            <p:nvPr/>
          </p:nvCxnSpPr>
          <p:spPr>
            <a:xfrm flipV="1">
              <a:off x="2552966" y="3629465"/>
              <a:ext cx="294785" cy="0"/>
            </a:xfrm>
            <a:prstGeom prst="line">
              <a:avLst/>
            </a:prstGeom>
            <a:ln w="12700">
              <a:solidFill>
                <a:srgbClr val="960F68"/>
              </a:solidFill>
              <a:headEnd type="none"/>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2842131" y="3356992"/>
              <a:ext cx="343916" cy="272473"/>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22" name="21 Rectángulo"/>
          <p:cNvSpPr/>
          <p:nvPr/>
        </p:nvSpPr>
        <p:spPr>
          <a:xfrm>
            <a:off x="4067944" y="4406468"/>
            <a:ext cx="3744416" cy="861774"/>
          </a:xfrm>
          <a:prstGeom prst="rect">
            <a:avLst/>
          </a:prstGeom>
        </p:spPr>
        <p:txBody>
          <a:bodyPr wrap="square">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a:t>
            </a:r>
            <a:r>
              <a:rPr lang="es-ES" sz="1600" b="1" dirty="0" smtClean="0">
                <a:solidFill>
                  <a:srgbClr val="000000"/>
                </a:solidFill>
                <a:latin typeface="Courier New"/>
              </a:rPr>
              <a:t>T_DOCUMENT_DATA </a:t>
            </a:r>
            <a:endParaRPr lang="es-ES" sz="1600" b="1" dirty="0">
              <a:solidFill>
                <a:srgbClr val="000000"/>
              </a:solidFill>
              <a:latin typeface="Courier New"/>
            </a:endParaRPr>
          </a:p>
          <a:p>
            <a:r>
              <a:rPr lang="es-ES" sz="1600" b="1" dirty="0">
                <a:solidFill>
                  <a:srgbClr val="7F0055"/>
                </a:solidFill>
                <a:latin typeface="Courier New"/>
              </a:rPr>
              <a:t>ADD</a:t>
            </a:r>
            <a:r>
              <a:rPr lang="es-ES" sz="1600" b="1" dirty="0">
                <a:solidFill>
                  <a:srgbClr val="000000"/>
                </a:solidFill>
                <a:latin typeface="Courier New"/>
              </a:rPr>
              <a:t> </a:t>
            </a:r>
            <a:r>
              <a:rPr lang="es-ES" sz="1600" b="1" dirty="0">
                <a:solidFill>
                  <a:srgbClr val="7F0055"/>
                </a:solidFill>
                <a:latin typeface="Courier New"/>
              </a:rPr>
              <a:t>CONSTRAINT</a:t>
            </a:r>
            <a:r>
              <a:rPr lang="es-ES" sz="1600" b="1" dirty="0">
                <a:solidFill>
                  <a:srgbClr val="000000"/>
                </a:solidFill>
                <a:latin typeface="Courier New"/>
              </a:rPr>
              <a:t> </a:t>
            </a:r>
            <a:r>
              <a:rPr lang="es-ES" sz="1600" b="1" dirty="0" smtClean="0">
                <a:solidFill>
                  <a:srgbClr val="000000"/>
                </a:solidFill>
                <a:latin typeface="Courier New"/>
              </a:rPr>
              <a:t>CT_UQ_DOCS_ID</a:t>
            </a:r>
          </a:p>
          <a:p>
            <a:r>
              <a:rPr lang="es-ES" sz="1600" b="1" dirty="0" smtClean="0">
                <a:solidFill>
                  <a:srgbClr val="000000"/>
                </a:solidFill>
                <a:latin typeface="Courier New"/>
              </a:rPr>
              <a:t>    </a:t>
            </a:r>
            <a:r>
              <a:rPr lang="es-ES" sz="1600" b="1" dirty="0" smtClean="0">
                <a:solidFill>
                  <a:srgbClr val="7F0055"/>
                </a:solidFill>
                <a:latin typeface="Courier New"/>
              </a:rPr>
              <a:t>UNIQUE</a:t>
            </a:r>
            <a:r>
              <a:rPr lang="es-ES" sz="1600" b="1" dirty="0" smtClean="0">
                <a:solidFill>
                  <a:srgbClr val="000000"/>
                </a:solidFill>
                <a:latin typeface="Courier New"/>
              </a:rPr>
              <a:t>(DOCS_ID</a:t>
            </a:r>
            <a:r>
              <a:rPr lang="es-ES" sz="1600" b="1" dirty="0">
                <a:solidFill>
                  <a:srgbClr val="000000"/>
                </a:solidFill>
                <a:latin typeface="Courier New"/>
              </a:rPr>
              <a:t>); </a:t>
            </a:r>
            <a:endParaRPr lang="es-ES" sz="1600" dirty="0"/>
          </a:p>
        </p:txBody>
      </p:sp>
      <p:sp>
        <p:nvSpPr>
          <p:cNvPr id="24" name="23 Esquina doblada"/>
          <p:cNvSpPr/>
          <p:nvPr/>
        </p:nvSpPr>
        <p:spPr>
          <a:xfrm>
            <a:off x="3779912" y="5462802"/>
            <a:ext cx="2736304" cy="113454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Indica que la columna DOCS_ID </a:t>
            </a:r>
            <a:r>
              <a:rPr lang="es-ES" sz="1600" dirty="0">
                <a:solidFill>
                  <a:srgbClr val="321935"/>
                </a:solidFill>
                <a:latin typeface="Arial Narrow" pitchFamily="34" charset="0"/>
              </a:rPr>
              <a:t>de </a:t>
            </a:r>
            <a:r>
              <a:rPr lang="es-ES" sz="1600" dirty="0" smtClean="0">
                <a:solidFill>
                  <a:srgbClr val="321935"/>
                </a:solidFill>
                <a:latin typeface="Arial Narrow" pitchFamily="34" charset="0"/>
              </a:rPr>
              <a:t>T_DOCUMENT_DATA es única. Esto garantiza la relación </a:t>
            </a:r>
            <a:r>
              <a:rPr lang="es-ES" sz="1600" dirty="0" err="1" smtClean="0">
                <a:solidFill>
                  <a:srgbClr val="321935"/>
                </a:solidFill>
                <a:latin typeface="Arial Narrow" pitchFamily="34" charset="0"/>
              </a:rPr>
              <a:t>one-to-one</a:t>
            </a:r>
            <a:r>
              <a:rPr lang="es-ES" sz="1600" dirty="0" smtClean="0">
                <a:solidFill>
                  <a:srgbClr val="321935"/>
                </a:solidFill>
                <a:latin typeface="Arial Narrow" pitchFamily="34" charset="0"/>
              </a:rPr>
              <a:t>.</a:t>
            </a:r>
            <a:endParaRPr lang="es-ES" sz="1600" dirty="0">
              <a:solidFill>
                <a:srgbClr val="321935"/>
              </a:solidFill>
              <a:latin typeface="Arial Narrow" pitchFamily="34" charset="0"/>
            </a:endParaRPr>
          </a:p>
        </p:txBody>
      </p:sp>
      <p:cxnSp>
        <p:nvCxnSpPr>
          <p:cNvPr id="25" name="24 Conector recto de flecha"/>
          <p:cNvCxnSpPr>
            <a:stCxn id="24" idx="0"/>
          </p:cNvCxnSpPr>
          <p:nvPr/>
        </p:nvCxnSpPr>
        <p:spPr>
          <a:xfrm flipH="1" flipV="1">
            <a:off x="5004048" y="5231958"/>
            <a:ext cx="144016" cy="23084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31 Esquina doblada"/>
          <p:cNvSpPr/>
          <p:nvPr/>
        </p:nvSpPr>
        <p:spPr>
          <a:xfrm>
            <a:off x="6948264" y="5462802"/>
            <a:ext cx="1872208" cy="325515"/>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Nombre de </a:t>
            </a:r>
            <a:r>
              <a:rPr lang="es-ES" sz="1600" dirty="0" err="1" smtClean="0">
                <a:solidFill>
                  <a:srgbClr val="321935"/>
                </a:solidFill>
                <a:latin typeface="Arial Narrow" pitchFamily="34" charset="0"/>
              </a:rPr>
              <a:t>constraint</a:t>
            </a:r>
            <a:r>
              <a:rPr lang="es-ES" sz="1600" dirty="0" smtClean="0">
                <a:solidFill>
                  <a:srgbClr val="321935"/>
                </a:solidFill>
                <a:latin typeface="Arial Narrow" pitchFamily="34" charset="0"/>
              </a:rPr>
              <a:t>.</a:t>
            </a:r>
            <a:endParaRPr lang="es-ES" sz="1600" dirty="0">
              <a:solidFill>
                <a:srgbClr val="321935"/>
              </a:solidFill>
              <a:latin typeface="Arial Narrow" pitchFamily="34" charset="0"/>
            </a:endParaRPr>
          </a:p>
        </p:txBody>
      </p:sp>
      <p:cxnSp>
        <p:nvCxnSpPr>
          <p:cNvPr id="33" name="32 Conector recto de flecha"/>
          <p:cNvCxnSpPr>
            <a:stCxn id="32" idx="0"/>
          </p:cNvCxnSpPr>
          <p:nvPr/>
        </p:nvCxnSpPr>
        <p:spPr>
          <a:xfrm flipH="1" flipV="1">
            <a:off x="7452320" y="4975855"/>
            <a:ext cx="432048" cy="486947"/>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31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pPr marL="285750" indent="-285750">
              <a:buFont typeface="Arial" pitchFamily="34" charset="0"/>
              <a:buChar char="•"/>
            </a:pPr>
            <a:r>
              <a:rPr lang="es-ES" sz="1800" dirty="0" err="1" smtClean="0">
                <a:solidFill>
                  <a:srgbClr val="960F68"/>
                </a:solidFill>
              </a:rPr>
              <a:t>Constraint</a:t>
            </a:r>
            <a:r>
              <a:rPr lang="es-ES" sz="1800" dirty="0" smtClean="0">
                <a:solidFill>
                  <a:srgbClr val="960F68"/>
                </a:solidFill>
              </a:rPr>
              <a:t> </a:t>
            </a:r>
            <a:r>
              <a:rPr lang="es-ES" sz="1800" dirty="0" err="1" smtClean="0">
                <a:solidFill>
                  <a:srgbClr val="960F68"/>
                </a:solidFill>
              </a:rPr>
              <a:t>check</a:t>
            </a:r>
            <a:r>
              <a:rPr lang="es-ES" sz="1800" dirty="0" smtClean="0"/>
              <a:t>: restringe los valores de un campo a un conjunto predefinido, lo que complementa las restricciones asociadas al tipo. Por ejemplo, si se quiere restringir el campo DOCS_TYPE de la tabla </a:t>
            </a:r>
            <a:r>
              <a:rPr lang="es-ES" sz="1800" dirty="0"/>
              <a:t>T_DOCUMENTS, </a:t>
            </a:r>
            <a:r>
              <a:rPr lang="es-ES" sz="1800" dirty="0" smtClean="0"/>
              <a:t>la sentencia es la siguiente:</a:t>
            </a:r>
          </a:p>
        </p:txBody>
      </p:sp>
      <p:sp>
        <p:nvSpPr>
          <p:cNvPr id="2" name="1 Título"/>
          <p:cNvSpPr>
            <a:spLocks noGrp="1"/>
          </p:cNvSpPr>
          <p:nvPr>
            <p:ph type="title"/>
          </p:nvPr>
        </p:nvSpPr>
        <p:spPr/>
        <p:txBody>
          <a:bodyPr>
            <a:normAutofit/>
          </a:bodyPr>
          <a:lstStyle/>
          <a:p>
            <a:r>
              <a:rPr lang="es-ES" dirty="0" err="1" smtClean="0"/>
              <a:t>constraint</a:t>
            </a:r>
            <a:endParaRPr lang="es-ES" dirty="0"/>
          </a:p>
        </p:txBody>
      </p:sp>
      <p:sp>
        <p:nvSpPr>
          <p:cNvPr id="3" name="2 Marcador de texto"/>
          <p:cNvSpPr>
            <a:spLocks noGrp="1"/>
          </p:cNvSpPr>
          <p:nvPr>
            <p:ph type="body" idx="1"/>
          </p:nvPr>
        </p:nvSpPr>
        <p:spPr/>
        <p:txBody>
          <a:bodyPr/>
          <a:lstStyle/>
          <a:p>
            <a:r>
              <a:rPr lang="es-ES" sz="2000" dirty="0" smtClean="0"/>
              <a:t>definición</a:t>
            </a:r>
            <a:endParaRPr lang="es-ES" sz="2000" dirty="0"/>
          </a:p>
        </p:txBody>
      </p:sp>
      <p:sp>
        <p:nvSpPr>
          <p:cNvPr id="5" name="4 Rectángulo"/>
          <p:cNvSpPr/>
          <p:nvPr/>
        </p:nvSpPr>
        <p:spPr>
          <a:xfrm>
            <a:off x="755576" y="3573016"/>
            <a:ext cx="7200800" cy="861774"/>
          </a:xfrm>
          <a:prstGeom prst="rect">
            <a:avLst/>
          </a:prstGeom>
        </p:spPr>
        <p:txBody>
          <a:bodyPr wrap="square">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a:t>
            </a:r>
            <a:r>
              <a:rPr lang="es-ES" sz="1600" b="1" dirty="0" smtClean="0">
                <a:solidFill>
                  <a:srgbClr val="000000"/>
                </a:solidFill>
                <a:latin typeface="Courier New"/>
              </a:rPr>
              <a:t>T_DOCUMENTS </a:t>
            </a:r>
            <a:endParaRPr lang="es-ES" sz="1600" b="1" dirty="0">
              <a:solidFill>
                <a:srgbClr val="000000"/>
              </a:solidFill>
              <a:latin typeface="Courier New"/>
            </a:endParaRPr>
          </a:p>
          <a:p>
            <a:r>
              <a:rPr lang="es-ES" sz="1600" b="1" dirty="0">
                <a:solidFill>
                  <a:srgbClr val="7F0055"/>
                </a:solidFill>
                <a:latin typeface="Courier New"/>
              </a:rPr>
              <a:t>ADD</a:t>
            </a:r>
            <a:r>
              <a:rPr lang="es-ES" sz="1600" b="1" dirty="0">
                <a:solidFill>
                  <a:srgbClr val="000000"/>
                </a:solidFill>
                <a:latin typeface="Courier New"/>
              </a:rPr>
              <a:t> </a:t>
            </a:r>
            <a:r>
              <a:rPr lang="es-ES" sz="1600" b="1" dirty="0">
                <a:solidFill>
                  <a:srgbClr val="7F0055"/>
                </a:solidFill>
                <a:latin typeface="Courier New"/>
              </a:rPr>
              <a:t>CONSTRAINT</a:t>
            </a:r>
            <a:r>
              <a:rPr lang="es-ES" sz="1600" b="1" dirty="0">
                <a:solidFill>
                  <a:srgbClr val="000000"/>
                </a:solidFill>
                <a:latin typeface="Courier New"/>
              </a:rPr>
              <a:t> CT_CK_DOCS_TYPE </a:t>
            </a:r>
          </a:p>
          <a:p>
            <a:r>
              <a:rPr lang="es-ES" sz="1600" b="1" dirty="0">
                <a:solidFill>
                  <a:srgbClr val="7F0055"/>
                </a:solidFill>
                <a:latin typeface="Courier New"/>
              </a:rPr>
              <a:t>CHECK</a:t>
            </a:r>
            <a:r>
              <a:rPr lang="es-ES" sz="1600" b="1" dirty="0">
                <a:solidFill>
                  <a:srgbClr val="000000"/>
                </a:solidFill>
                <a:latin typeface="Courier New"/>
              </a:rPr>
              <a:t> (DOCS_TYPE </a:t>
            </a:r>
            <a:r>
              <a:rPr lang="es-ES" sz="1600" b="1" dirty="0">
                <a:solidFill>
                  <a:srgbClr val="7F0055"/>
                </a:solidFill>
                <a:latin typeface="Courier New"/>
              </a:rPr>
              <a:t>IN</a:t>
            </a:r>
            <a:r>
              <a:rPr lang="es-ES" sz="1600" b="1" dirty="0">
                <a:solidFill>
                  <a:srgbClr val="000000"/>
                </a:solidFill>
                <a:latin typeface="Courier New"/>
              </a:rPr>
              <a:t> (</a:t>
            </a:r>
            <a:r>
              <a:rPr lang="es-ES" sz="1600" b="1" dirty="0">
                <a:solidFill>
                  <a:srgbClr val="0000FF"/>
                </a:solidFill>
                <a:latin typeface="Courier New"/>
              </a:rPr>
              <a:t>'PDF'</a:t>
            </a:r>
            <a:r>
              <a:rPr lang="es-ES" sz="1600" b="1" dirty="0">
                <a:solidFill>
                  <a:srgbClr val="000000"/>
                </a:solidFill>
                <a:latin typeface="Courier New"/>
              </a:rPr>
              <a:t>, </a:t>
            </a:r>
            <a:r>
              <a:rPr lang="es-ES" sz="1600" b="1" dirty="0">
                <a:solidFill>
                  <a:srgbClr val="0000FF"/>
                </a:solidFill>
                <a:latin typeface="Courier New"/>
              </a:rPr>
              <a:t>'DOC'</a:t>
            </a:r>
            <a:r>
              <a:rPr lang="es-ES" sz="1600" b="1" dirty="0">
                <a:solidFill>
                  <a:srgbClr val="000000"/>
                </a:solidFill>
                <a:latin typeface="Courier New"/>
              </a:rPr>
              <a:t>, </a:t>
            </a:r>
            <a:r>
              <a:rPr lang="es-ES" sz="1600" b="1" dirty="0">
                <a:solidFill>
                  <a:srgbClr val="0000FF"/>
                </a:solidFill>
                <a:latin typeface="Courier New"/>
              </a:rPr>
              <a:t>'XLS'</a:t>
            </a:r>
            <a:r>
              <a:rPr lang="es-ES" sz="1600" b="1" dirty="0">
                <a:solidFill>
                  <a:srgbClr val="000000"/>
                </a:solidFill>
                <a:latin typeface="Courier New"/>
              </a:rPr>
              <a:t>));</a:t>
            </a:r>
          </a:p>
        </p:txBody>
      </p:sp>
      <p:sp>
        <p:nvSpPr>
          <p:cNvPr id="6" name="5 Esquina doblada"/>
          <p:cNvSpPr/>
          <p:nvPr/>
        </p:nvSpPr>
        <p:spPr>
          <a:xfrm>
            <a:off x="3347864" y="5166972"/>
            <a:ext cx="3240360" cy="839443"/>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Si se intenta colocar un valor distinto a los de la lista del CHECK en el campo DOCS_TYPE, se produce un error.</a:t>
            </a:r>
            <a:endParaRPr lang="es-ES" sz="1600" dirty="0">
              <a:solidFill>
                <a:srgbClr val="321935"/>
              </a:solidFill>
              <a:latin typeface="Arial Narrow" pitchFamily="34" charset="0"/>
            </a:endParaRPr>
          </a:p>
        </p:txBody>
      </p:sp>
      <p:cxnSp>
        <p:nvCxnSpPr>
          <p:cNvPr id="7" name="6 Conector recto de flecha"/>
          <p:cNvCxnSpPr>
            <a:stCxn id="6" idx="0"/>
          </p:cNvCxnSpPr>
          <p:nvPr/>
        </p:nvCxnSpPr>
        <p:spPr>
          <a:xfrm flipH="1" flipV="1">
            <a:off x="4499992" y="4434790"/>
            <a:ext cx="468052" cy="73218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80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índice</a:t>
            </a:r>
            <a:endParaRPr lang="es-ES" b="1" dirty="0">
              <a:solidFill>
                <a:srgbClr val="960F68"/>
              </a:solidFill>
            </a:endParaRPr>
          </a:p>
          <a:p>
            <a:pPr lvl="1"/>
            <a:r>
              <a:rPr lang="es-ES" dirty="0">
                <a:solidFill>
                  <a:schemeClr val="bg2"/>
                </a:solidFill>
              </a:rPr>
              <a:t>claves foráneas </a:t>
            </a:r>
            <a:endParaRPr lang="es-ES" dirty="0" smtClean="0">
              <a:solidFill>
                <a:schemeClr val="bg2"/>
              </a:solidFill>
            </a:endParaRPr>
          </a:p>
          <a:p>
            <a:pPr lvl="1"/>
            <a:r>
              <a:rPr lang="es-ES" dirty="0" err="1" smtClean="0">
                <a:solidFill>
                  <a:schemeClr val="bg2"/>
                </a:solidFill>
              </a:rPr>
              <a:t>joins</a:t>
            </a:r>
            <a:endParaRPr lang="es-ES" dirty="0" smtClean="0">
              <a:solidFill>
                <a:schemeClr val="bg2"/>
              </a:solidFill>
            </a:endParaRPr>
          </a:p>
          <a:p>
            <a:pPr lvl="1"/>
            <a:r>
              <a:rPr lang="es-ES" dirty="0" smtClean="0">
                <a:solidFill>
                  <a:schemeClr val="bg2"/>
                </a:solidFill>
              </a:rPr>
              <a:t>vista</a:t>
            </a:r>
          </a:p>
          <a:p>
            <a:pPr lvl="1"/>
            <a:r>
              <a:rPr lang="es-ES" dirty="0" err="1">
                <a:solidFill>
                  <a:schemeClr val="bg2"/>
                </a:solidFill>
              </a:rPr>
              <a:t>schema</a:t>
            </a:r>
            <a:endParaRPr lang="es-ES" dirty="0">
              <a:solidFill>
                <a:schemeClr val="bg2"/>
              </a:solidFill>
            </a:endParaRPr>
          </a:p>
          <a:p>
            <a:pPr lvl="0">
              <a:buClr>
                <a:srgbClr val="737373"/>
              </a:buClr>
              <a:buFont typeface="+mj-lt"/>
              <a:buAutoNum type="arabicPeriod" startAt="7"/>
            </a:pPr>
            <a:r>
              <a:rPr lang="es-ES" dirty="0">
                <a:solidFill>
                  <a:schemeClr val="bg2"/>
                </a:solidFill>
              </a:rPr>
              <a:t>otras operaciones sobre datos</a:t>
            </a:r>
          </a:p>
          <a:p>
            <a:pPr lvl="0">
              <a:buClr>
                <a:srgbClr val="737373"/>
              </a:buClr>
              <a:buFont typeface="+mj-lt"/>
              <a:buAutoNum type="arabicPeriod" startAt="7"/>
            </a:pPr>
            <a:r>
              <a:rPr lang="es-ES" dirty="0">
                <a:solidFill>
                  <a:schemeClr val="bg2"/>
                </a:solidFill>
              </a:rPr>
              <a:t>convenciones de nomenclatura</a:t>
            </a:r>
          </a:p>
          <a:p>
            <a:pPr lvl="0">
              <a:buClr>
                <a:srgbClr val="737373"/>
              </a:buClr>
              <a:buFont typeface="+mj-lt"/>
              <a:buAutoNum type="arabicPeriod" startAt="7"/>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7"/>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6</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manejo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310825121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Cuando se utiliza el valor de un campo como criterio de búsqueda, una forma de evitar que se busquen los registros que cumplen con su valor uno a uno es utilizando un </a:t>
            </a:r>
            <a:r>
              <a:rPr lang="es-ES" sz="1800" dirty="0" smtClean="0">
                <a:solidFill>
                  <a:srgbClr val="960F68"/>
                </a:solidFill>
              </a:rPr>
              <a:t>índice</a:t>
            </a:r>
            <a:r>
              <a:rPr lang="es-ES" sz="1800" dirty="0"/>
              <a:t> </a:t>
            </a:r>
            <a:r>
              <a:rPr lang="es-ES" sz="1800" dirty="0" smtClean="0"/>
              <a:t>(</a:t>
            </a:r>
            <a:r>
              <a:rPr lang="es-ES" sz="1800" dirty="0" err="1" smtClean="0"/>
              <a:t>index</a:t>
            </a:r>
            <a:r>
              <a:rPr lang="es-ES" sz="1800" dirty="0" smtClean="0"/>
              <a:t>). Por ejemplo, en las antiguas guías telefónicas:</a:t>
            </a:r>
          </a:p>
          <a:p>
            <a:endParaRPr lang="es-ES" sz="1800" dirty="0" smtClean="0"/>
          </a:p>
        </p:txBody>
      </p:sp>
      <p:sp>
        <p:nvSpPr>
          <p:cNvPr id="2" name="1 Título"/>
          <p:cNvSpPr>
            <a:spLocks noGrp="1"/>
          </p:cNvSpPr>
          <p:nvPr>
            <p:ph type="title"/>
          </p:nvPr>
        </p:nvSpPr>
        <p:spPr/>
        <p:txBody>
          <a:bodyPr>
            <a:normAutofit/>
          </a:bodyPr>
          <a:lstStyle/>
          <a:p>
            <a:r>
              <a:rPr lang="es-ES" dirty="0"/>
              <a:t>í</a:t>
            </a:r>
            <a:r>
              <a:rPr lang="es-ES" dirty="0" smtClean="0"/>
              <a:t>ndice</a:t>
            </a:r>
            <a:endParaRPr lang="es-ES" dirty="0"/>
          </a:p>
        </p:txBody>
      </p:sp>
      <p:sp>
        <p:nvSpPr>
          <p:cNvPr id="3" name="2 Marcador de texto"/>
          <p:cNvSpPr>
            <a:spLocks noGrp="1"/>
          </p:cNvSpPr>
          <p:nvPr>
            <p:ph type="body" idx="1"/>
          </p:nvPr>
        </p:nvSpPr>
        <p:spPr/>
        <p:txBody>
          <a:bodyPr/>
          <a:lstStyle/>
          <a:p>
            <a:r>
              <a:rPr lang="es-ES" sz="2000" dirty="0" smtClean="0"/>
              <a:t>definición</a:t>
            </a:r>
            <a:endParaRPr lang="es-ES" sz="20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284984"/>
            <a:ext cx="2353902" cy="3186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036058"/>
            <a:ext cx="2133600" cy="143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Esquina doblada"/>
          <p:cNvSpPr/>
          <p:nvPr/>
        </p:nvSpPr>
        <p:spPr>
          <a:xfrm>
            <a:off x="5890183" y="3429000"/>
            <a:ext cx="2880320" cy="111208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Como los apellidos están ordenados alfabéticamente, se puede buscar relativamente rápido un número dados el apellido y el nombre. </a:t>
            </a:r>
            <a:endParaRPr lang="es-ES" sz="1600" dirty="0">
              <a:solidFill>
                <a:srgbClr val="321935"/>
              </a:solidFill>
              <a:latin typeface="Arial Narrow" pitchFamily="34" charset="0"/>
            </a:endParaRPr>
          </a:p>
        </p:txBody>
      </p:sp>
      <p:cxnSp>
        <p:nvCxnSpPr>
          <p:cNvPr id="8" name="7 Conector recto de flecha"/>
          <p:cNvCxnSpPr>
            <a:stCxn id="7" idx="1"/>
          </p:cNvCxnSpPr>
          <p:nvPr/>
        </p:nvCxnSpPr>
        <p:spPr>
          <a:xfrm flipH="1">
            <a:off x="4666047" y="3985042"/>
            <a:ext cx="1224136" cy="55604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13 Esquina doblada"/>
          <p:cNvSpPr/>
          <p:nvPr/>
        </p:nvSpPr>
        <p:spPr>
          <a:xfrm>
            <a:off x="5890183" y="4725144"/>
            <a:ext cx="2880320" cy="180020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En cambio, si se quiere buscar un teléfono sin el nombre, habría que comenzar desde el principio, y verlos uno a uno, ya que no están ordenados por número. Eso es una tarea muchísimo más larga e ineficiente.</a:t>
            </a:r>
            <a:endParaRPr lang="es-ES" sz="1600" dirty="0">
              <a:solidFill>
                <a:srgbClr val="321935"/>
              </a:solidFill>
              <a:latin typeface="Arial Narrow" pitchFamily="34" charset="0"/>
            </a:endParaRPr>
          </a:p>
        </p:txBody>
      </p:sp>
      <p:cxnSp>
        <p:nvCxnSpPr>
          <p:cNvPr id="15" name="14 Conector recto de flecha"/>
          <p:cNvCxnSpPr>
            <a:stCxn id="14" idx="1"/>
          </p:cNvCxnSpPr>
          <p:nvPr/>
        </p:nvCxnSpPr>
        <p:spPr>
          <a:xfrm flipH="1">
            <a:off x="5175803" y="5625244"/>
            <a:ext cx="714380" cy="332708"/>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793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crear un índice, se utiliza una sentencia SQL de tipo ALTER TABLE, ya que se modifica la tabla asociada, seguida de un ADD INDEX. Por ejemplo, si se quiere mejorar el rendimiento de la búsqueda de empleados dada la fecha de contratación (HIRE_DATE), se puede crear el siguiente índice:</a:t>
            </a:r>
          </a:p>
          <a:p>
            <a:endParaRPr lang="es-ES" sz="1800" dirty="0"/>
          </a:p>
          <a:p>
            <a:endParaRPr lang="es-ES" sz="1800" dirty="0" smtClean="0"/>
          </a:p>
          <a:p>
            <a:endParaRPr lang="es-ES" sz="1800" dirty="0"/>
          </a:p>
          <a:p>
            <a:r>
              <a:rPr lang="es-ES" sz="1800" dirty="0" smtClean="0"/>
              <a:t>En el caso que no exista en índice, en una consulta que utiliza el campo como condición, el DBMS realiza una búsqueda registro a registro, lo que se conoce como un </a:t>
            </a:r>
            <a:r>
              <a:rPr lang="es-ES" sz="1800" dirty="0" smtClean="0">
                <a:solidFill>
                  <a:srgbClr val="960F68"/>
                </a:solidFill>
              </a:rPr>
              <a:t>full </a:t>
            </a:r>
            <a:r>
              <a:rPr lang="es-ES" sz="1800" dirty="0" err="1" smtClean="0">
                <a:solidFill>
                  <a:srgbClr val="960F68"/>
                </a:solidFill>
              </a:rPr>
              <a:t>scan</a:t>
            </a:r>
            <a:r>
              <a:rPr lang="es-ES" sz="1800" dirty="0" smtClean="0"/>
              <a:t>. Si la tabla tiene muchos registros, esto puede ser un proceso lento e ineficiente.</a:t>
            </a:r>
          </a:p>
          <a:p>
            <a:r>
              <a:rPr lang="es-ES" sz="1800" dirty="0" smtClean="0">
                <a:solidFill>
                  <a:srgbClr val="960F68"/>
                </a:solidFill>
              </a:rPr>
              <a:t>Nota</a:t>
            </a:r>
            <a:r>
              <a:rPr lang="es-ES" sz="1800" dirty="0" smtClean="0"/>
              <a:t>: se recomienda utilizar siempre índices en las claves foráneas.</a:t>
            </a:r>
          </a:p>
          <a:p>
            <a:r>
              <a:rPr lang="es-ES" sz="1800" dirty="0" smtClean="0"/>
              <a:t>El otro extremo, de agregar demasiados índices, afecta el rendimiento al momento de crear o modificar datos, ya que se deben actualizar los índices. Por lo tanto, el óptimo es una solución intermedia, que depende de varios factores.</a:t>
            </a:r>
          </a:p>
        </p:txBody>
      </p:sp>
      <p:sp>
        <p:nvSpPr>
          <p:cNvPr id="2" name="1 Título"/>
          <p:cNvSpPr>
            <a:spLocks noGrp="1"/>
          </p:cNvSpPr>
          <p:nvPr>
            <p:ph type="title"/>
          </p:nvPr>
        </p:nvSpPr>
        <p:spPr/>
        <p:txBody>
          <a:bodyPr>
            <a:normAutofit/>
          </a:bodyPr>
          <a:lstStyle/>
          <a:p>
            <a:r>
              <a:rPr lang="es-ES" dirty="0"/>
              <a:t>í</a:t>
            </a:r>
            <a:r>
              <a:rPr lang="es-ES" dirty="0" smtClean="0"/>
              <a:t>ndice</a:t>
            </a:r>
            <a:endParaRPr lang="es-ES" dirty="0"/>
          </a:p>
        </p:txBody>
      </p:sp>
      <p:sp>
        <p:nvSpPr>
          <p:cNvPr id="3" name="2 Marcador de texto"/>
          <p:cNvSpPr>
            <a:spLocks noGrp="1"/>
          </p:cNvSpPr>
          <p:nvPr>
            <p:ph type="body" idx="1"/>
          </p:nvPr>
        </p:nvSpPr>
        <p:spPr/>
        <p:txBody>
          <a:bodyPr/>
          <a:lstStyle/>
          <a:p>
            <a:r>
              <a:rPr lang="es-ES" sz="2000" dirty="0" smtClean="0"/>
              <a:t>creación</a:t>
            </a:r>
            <a:endParaRPr lang="es-ES" sz="2000" dirty="0"/>
          </a:p>
        </p:txBody>
      </p:sp>
      <p:sp>
        <p:nvSpPr>
          <p:cNvPr id="5" name="4 Rectángulo"/>
          <p:cNvSpPr/>
          <p:nvPr/>
        </p:nvSpPr>
        <p:spPr>
          <a:xfrm>
            <a:off x="467544" y="3501008"/>
            <a:ext cx="7344816" cy="584775"/>
          </a:xfrm>
          <a:prstGeom prst="rect">
            <a:avLst/>
          </a:prstGeom>
        </p:spPr>
        <p:txBody>
          <a:bodyPr wrap="square">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a:t>
            </a:r>
            <a:r>
              <a:rPr lang="es-ES" sz="1600" b="1" dirty="0" smtClean="0">
                <a:solidFill>
                  <a:srgbClr val="000000"/>
                </a:solidFill>
                <a:latin typeface="Courier New"/>
              </a:rPr>
              <a:t>T_EMPLOYEES </a:t>
            </a:r>
            <a:endParaRPr lang="es-ES" sz="1600" b="1" dirty="0">
              <a:solidFill>
                <a:srgbClr val="000000"/>
              </a:solidFill>
              <a:latin typeface="Courier New"/>
            </a:endParaRPr>
          </a:p>
          <a:p>
            <a:r>
              <a:rPr lang="es-ES" sz="1600" b="1" dirty="0">
                <a:solidFill>
                  <a:srgbClr val="7F0055"/>
                </a:solidFill>
                <a:latin typeface="Courier New"/>
              </a:rPr>
              <a:t>ADD</a:t>
            </a:r>
            <a:r>
              <a:rPr lang="es-ES" sz="1600" b="1" dirty="0">
                <a:solidFill>
                  <a:srgbClr val="000000"/>
                </a:solidFill>
                <a:latin typeface="Courier New"/>
              </a:rPr>
              <a:t> </a:t>
            </a:r>
            <a:r>
              <a:rPr lang="es-ES" sz="1600" b="1" dirty="0">
                <a:solidFill>
                  <a:srgbClr val="7F0055"/>
                </a:solidFill>
                <a:latin typeface="Courier New"/>
              </a:rPr>
              <a:t>INDEX</a:t>
            </a:r>
            <a:r>
              <a:rPr lang="es-ES" sz="1600" b="1" dirty="0">
                <a:solidFill>
                  <a:srgbClr val="000000"/>
                </a:solidFill>
                <a:latin typeface="Courier New"/>
              </a:rPr>
              <a:t> IX_HIRE_DATE (EMPL_HIRE_DATE);</a:t>
            </a:r>
            <a:endParaRPr lang="en-US" sz="1600" b="1" dirty="0">
              <a:solidFill>
                <a:srgbClr val="000000"/>
              </a:solidFill>
              <a:latin typeface="Courier New"/>
            </a:endParaRPr>
          </a:p>
        </p:txBody>
      </p:sp>
    </p:spTree>
    <p:extLst>
      <p:ext uri="{BB962C8B-B14F-4D97-AF65-F5344CB8AC3E}">
        <p14:creationId xmlns:p14="http://schemas.microsoft.com/office/powerpoint/2010/main" val="1649727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En algunos DBMS no se permite la búsqueda del tipo case-</a:t>
            </a:r>
            <a:r>
              <a:rPr lang="es-ES" sz="1800" dirty="0" err="1" smtClean="0"/>
              <a:t>insensitive</a:t>
            </a:r>
            <a:r>
              <a:rPr lang="es-ES" sz="1800" dirty="0" smtClean="0"/>
              <a:t>, es decir, ignorando mayúsculas y minúsculas. En ese caso, la forma de buscar es pasando a minúsculas tanto el campo como el valor buscado. Por ejemplo, si se hace una búsqueda de ese tipo en el campo </a:t>
            </a:r>
            <a:r>
              <a:rPr lang="es-ES" sz="1800" dirty="0"/>
              <a:t>OFFC_DESCRIPTION </a:t>
            </a:r>
            <a:r>
              <a:rPr lang="es-ES" sz="1800" dirty="0" smtClean="0"/>
              <a:t>de un OFFICE, resulta:</a:t>
            </a:r>
          </a:p>
          <a:p>
            <a:endParaRPr lang="es-ES" sz="1800" dirty="0"/>
          </a:p>
          <a:p>
            <a:endParaRPr lang="es-ES" sz="1800" dirty="0" smtClean="0"/>
          </a:p>
          <a:p>
            <a:endParaRPr lang="es-ES" sz="1800" dirty="0"/>
          </a:p>
          <a:p>
            <a:r>
              <a:rPr lang="es-ES" sz="1800" dirty="0" smtClean="0"/>
              <a:t>Para evitar que suceda un </a:t>
            </a:r>
            <a:r>
              <a:rPr lang="es-ES" sz="1800" i="1" dirty="0" smtClean="0"/>
              <a:t>full </a:t>
            </a:r>
            <a:r>
              <a:rPr lang="es-ES" sz="1800" i="1" dirty="0" err="1" smtClean="0"/>
              <a:t>scan</a:t>
            </a:r>
            <a:r>
              <a:rPr lang="es-ES" sz="1800" dirty="0" smtClean="0"/>
              <a:t> de la tabla, ya que el LOWER del campo (o cualquier función) no está indexada aunque el campo lo esté, se debe crear un índice asociado a dicha función. </a:t>
            </a:r>
          </a:p>
          <a:p>
            <a:endParaRPr lang="es-ES" sz="1800" dirty="0"/>
          </a:p>
          <a:p>
            <a:r>
              <a:rPr lang="es-ES" sz="1800" dirty="0" smtClean="0"/>
              <a:t>Notas: Los índices sobre funciones no están permitidos en </a:t>
            </a:r>
            <a:r>
              <a:rPr lang="es-ES" sz="1800" dirty="0" err="1" smtClean="0"/>
              <a:t>MySQL</a:t>
            </a:r>
            <a:r>
              <a:rPr lang="es-ES" sz="1800" dirty="0" smtClean="0"/>
              <a:t>. Se utiliza normalmente en </a:t>
            </a:r>
            <a:r>
              <a:rPr lang="es-ES" sz="1800" dirty="0" smtClean="0">
                <a:solidFill>
                  <a:srgbClr val="960F68"/>
                </a:solidFill>
              </a:rPr>
              <a:t>Oracle</a:t>
            </a:r>
            <a:r>
              <a:rPr lang="es-ES" sz="1800" dirty="0" smtClean="0"/>
              <a:t>. En otras bases de datos como </a:t>
            </a:r>
            <a:r>
              <a:rPr lang="es-ES" sz="1800" dirty="0" err="1" smtClean="0"/>
              <a:t>PostgreSQL</a:t>
            </a:r>
            <a:r>
              <a:rPr lang="es-ES" sz="1800" dirty="0" smtClean="0"/>
              <a:t>, existe el ILIKE, que compara directamente ignorando mayúsculas y minúsculas.</a:t>
            </a:r>
          </a:p>
        </p:txBody>
      </p:sp>
      <p:sp>
        <p:nvSpPr>
          <p:cNvPr id="2" name="1 Título"/>
          <p:cNvSpPr>
            <a:spLocks noGrp="1"/>
          </p:cNvSpPr>
          <p:nvPr>
            <p:ph type="title"/>
          </p:nvPr>
        </p:nvSpPr>
        <p:spPr/>
        <p:txBody>
          <a:bodyPr>
            <a:normAutofit/>
          </a:bodyPr>
          <a:lstStyle/>
          <a:p>
            <a:r>
              <a:rPr lang="es-ES" dirty="0"/>
              <a:t>í</a:t>
            </a:r>
            <a:r>
              <a:rPr lang="es-ES" dirty="0" smtClean="0"/>
              <a:t>ndice</a:t>
            </a:r>
            <a:endParaRPr lang="es-ES" dirty="0"/>
          </a:p>
        </p:txBody>
      </p:sp>
      <p:sp>
        <p:nvSpPr>
          <p:cNvPr id="3" name="2 Marcador de texto"/>
          <p:cNvSpPr>
            <a:spLocks noGrp="1"/>
          </p:cNvSpPr>
          <p:nvPr>
            <p:ph type="body" idx="1"/>
          </p:nvPr>
        </p:nvSpPr>
        <p:spPr/>
        <p:txBody>
          <a:bodyPr/>
          <a:lstStyle/>
          <a:p>
            <a:r>
              <a:rPr lang="es-ES" sz="2000" dirty="0" smtClean="0"/>
              <a:t>búsquedas tipo case-</a:t>
            </a:r>
            <a:r>
              <a:rPr lang="es-ES" sz="2000" dirty="0" err="1" smtClean="0"/>
              <a:t>insensitive</a:t>
            </a:r>
            <a:endParaRPr lang="es-ES" sz="2000" dirty="0"/>
          </a:p>
        </p:txBody>
      </p:sp>
      <p:sp>
        <p:nvSpPr>
          <p:cNvPr id="6" name="5 Rectángulo"/>
          <p:cNvSpPr/>
          <p:nvPr/>
        </p:nvSpPr>
        <p:spPr>
          <a:xfrm>
            <a:off x="449183" y="3729806"/>
            <a:ext cx="8051000" cy="861774"/>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OFFC_CITY, OFFC_DESCRIPTION </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T_OFFICES</a:t>
            </a:r>
            <a:endParaRPr lang="es-ES" sz="1600" b="1" dirty="0">
              <a:solidFill>
                <a:srgbClr val="000000"/>
              </a:solidFill>
              <a:latin typeface="Courier New"/>
            </a:endParaRPr>
          </a:p>
          <a:p>
            <a:r>
              <a:rPr lang="en-US" sz="1600" b="1" dirty="0">
                <a:solidFill>
                  <a:srgbClr val="7F0055"/>
                </a:solidFill>
                <a:latin typeface="Courier New"/>
              </a:rPr>
              <a:t>WHERE</a:t>
            </a:r>
            <a:r>
              <a:rPr lang="en-US" sz="1600" b="1" dirty="0">
                <a:solidFill>
                  <a:srgbClr val="000000"/>
                </a:solidFill>
                <a:latin typeface="Courier New"/>
              </a:rPr>
              <a:t> </a:t>
            </a:r>
            <a:r>
              <a:rPr lang="en-US" sz="1600" b="1" dirty="0">
                <a:solidFill>
                  <a:srgbClr val="000080"/>
                </a:solidFill>
                <a:latin typeface="Courier New"/>
              </a:rPr>
              <a:t>LOWER</a:t>
            </a:r>
            <a:r>
              <a:rPr lang="en-US" sz="1600" b="1" dirty="0">
                <a:solidFill>
                  <a:srgbClr val="000000"/>
                </a:solidFill>
                <a:latin typeface="Courier New"/>
              </a:rPr>
              <a:t>(OFFC_DESCRIPTION) </a:t>
            </a:r>
            <a:r>
              <a:rPr lang="en-US" sz="1600" b="1" dirty="0">
                <a:solidFill>
                  <a:srgbClr val="7F0055"/>
                </a:solidFill>
                <a:latin typeface="Courier New"/>
              </a:rPr>
              <a:t>LIKE</a:t>
            </a:r>
            <a:r>
              <a:rPr lang="en-US" sz="1600" b="1" dirty="0">
                <a:solidFill>
                  <a:srgbClr val="000000"/>
                </a:solidFill>
                <a:latin typeface="Courier New"/>
              </a:rPr>
              <a:t> </a:t>
            </a:r>
            <a:r>
              <a:rPr lang="en-US" sz="1600" b="1" dirty="0">
                <a:solidFill>
                  <a:srgbClr val="000080"/>
                </a:solidFill>
                <a:latin typeface="Courier New"/>
              </a:rPr>
              <a:t>LOWER</a:t>
            </a:r>
            <a:r>
              <a:rPr lang="en-US" sz="1600" b="1" dirty="0">
                <a:solidFill>
                  <a:srgbClr val="000000"/>
                </a:solidFill>
                <a:latin typeface="Courier New"/>
              </a:rPr>
              <a:t>(</a:t>
            </a:r>
            <a:r>
              <a:rPr lang="en-US" sz="1600" b="1" dirty="0">
                <a:solidFill>
                  <a:srgbClr val="0000FF"/>
                </a:solidFill>
                <a:latin typeface="Courier New"/>
              </a:rPr>
              <a:t>'</a:t>
            </a:r>
            <a:r>
              <a:rPr lang="en-US" sz="1600" b="1" i="1" dirty="0" err="1">
                <a:solidFill>
                  <a:srgbClr val="0000FF"/>
                </a:solidFill>
                <a:latin typeface="Courier New"/>
              </a:rPr>
              <a:t>Algún</a:t>
            </a:r>
            <a:r>
              <a:rPr lang="en-US" sz="1600" b="1" i="1" dirty="0">
                <a:solidFill>
                  <a:srgbClr val="0000FF"/>
                </a:solidFill>
                <a:latin typeface="Courier New"/>
              </a:rPr>
              <a:t> </a:t>
            </a:r>
            <a:r>
              <a:rPr lang="en-US" sz="1600" b="1" i="1" dirty="0" err="1">
                <a:solidFill>
                  <a:srgbClr val="0000FF"/>
                </a:solidFill>
                <a:latin typeface="Courier New"/>
              </a:rPr>
              <a:t>texto</a:t>
            </a:r>
            <a:r>
              <a:rPr lang="en-US" sz="1600" b="1" dirty="0">
                <a:solidFill>
                  <a:srgbClr val="0000FF"/>
                </a:solidFill>
                <a:latin typeface="Courier New"/>
              </a:rPr>
              <a:t>'</a:t>
            </a:r>
            <a:r>
              <a:rPr lang="en-US" sz="1600" b="1" dirty="0">
                <a:solidFill>
                  <a:srgbClr val="000000"/>
                </a:solidFill>
                <a:latin typeface="Courier New"/>
              </a:rPr>
              <a:t>);</a:t>
            </a:r>
          </a:p>
        </p:txBody>
      </p:sp>
    </p:spTree>
    <p:extLst>
      <p:ext uri="{BB962C8B-B14F-4D97-AF65-F5344CB8AC3E}">
        <p14:creationId xmlns:p14="http://schemas.microsoft.com/office/powerpoint/2010/main" val="3119208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0">
              <a:buClr>
                <a:srgbClr val="737373"/>
              </a:buClr>
              <a:buFont typeface="+mj-lt"/>
              <a:buAutoNum type="arabicPeriod" startAt="3"/>
            </a:pPr>
            <a:r>
              <a:rPr lang="pt-BR" dirty="0" smtClean="0">
                <a:solidFill>
                  <a:schemeClr val="bg2"/>
                </a:solidFill>
              </a:rPr>
              <a:t>manejo básico de </a:t>
            </a:r>
            <a:r>
              <a:rPr lang="pt-BR" dirty="0" err="1" smtClean="0">
                <a:solidFill>
                  <a:schemeClr val="bg2"/>
                </a:solidFill>
              </a:rPr>
              <a:t>estructura</a:t>
            </a:r>
            <a:endParaRPr lang="pt-BR" dirty="0">
              <a:solidFill>
                <a:schemeClr val="bg2"/>
              </a:solidFill>
            </a:endParaRPr>
          </a:p>
          <a:p>
            <a:pPr lvl="0">
              <a:buClr>
                <a:srgbClr val="737373"/>
              </a:buClr>
              <a:buFont typeface="+mj-lt"/>
              <a:buAutoNum type="arabicPeriod" startAt="3"/>
            </a:pPr>
            <a:r>
              <a:rPr lang="es-ES" dirty="0">
                <a:solidFill>
                  <a:schemeClr val="bg2"/>
                </a:solidFill>
              </a:rPr>
              <a:t>operaciones básicas sobre datos</a:t>
            </a:r>
          </a:p>
          <a:p>
            <a:pPr lvl="0">
              <a:buClr>
                <a:srgbClr val="737373"/>
              </a:buClr>
              <a:buFont typeface="+mj-lt"/>
              <a:buAutoNum type="arabicPeriod" startAt="3"/>
            </a:pPr>
            <a:r>
              <a:rPr lang="es-ES" dirty="0">
                <a:solidFill>
                  <a:schemeClr val="bg2"/>
                </a:solidFill>
              </a:rPr>
              <a:t>bases de datos relacionales</a:t>
            </a:r>
          </a:p>
          <a:p>
            <a:pPr lvl="0">
              <a:buClr>
                <a:srgbClr val="737373"/>
              </a:buClr>
              <a:buFont typeface="+mj-lt"/>
              <a:buAutoNum type="arabicPeriod" startAt="3"/>
            </a:pPr>
            <a:r>
              <a:rPr lang="es-ES" dirty="0">
                <a:solidFill>
                  <a:schemeClr val="bg2"/>
                </a:solidFill>
              </a:rPr>
              <a:t>manejo de datos relacionales</a:t>
            </a:r>
          </a:p>
          <a:p>
            <a:pPr lvl="0">
              <a:buClr>
                <a:srgbClr val="737373"/>
              </a:buClr>
              <a:buFont typeface="+mj-lt"/>
              <a:buAutoNum type="arabicPeriod" startAt="3"/>
            </a:pPr>
            <a:r>
              <a:rPr lang="es-ES" dirty="0">
                <a:solidFill>
                  <a:schemeClr val="bg2"/>
                </a:solidFill>
              </a:rPr>
              <a:t>otras operaciones sobre datos</a:t>
            </a:r>
          </a:p>
          <a:p>
            <a:pPr lvl="0">
              <a:buClr>
                <a:srgbClr val="737373"/>
              </a:buClr>
              <a:buFont typeface="+mj-lt"/>
              <a:buAutoNum type="arabicPeriod" startAt="3"/>
            </a:pPr>
            <a:r>
              <a:rPr lang="es-ES" dirty="0">
                <a:solidFill>
                  <a:schemeClr val="bg2"/>
                </a:solidFill>
              </a:rPr>
              <a:t>convenciones de nomenclatura</a:t>
            </a:r>
          </a:p>
          <a:p>
            <a:pPr lvl="0">
              <a:buClr>
                <a:srgbClr val="737373"/>
              </a:buClr>
              <a:buFont typeface="+mj-lt"/>
              <a:buAutoNum type="arabicPeriod" startAt="3"/>
            </a:pPr>
            <a:r>
              <a:rPr lang="pt-BR" dirty="0" err="1" smtClean="0">
                <a:solidFill>
                  <a:schemeClr val="bg2"/>
                </a:solidFill>
              </a:rPr>
              <a:t>resumen</a:t>
            </a:r>
            <a:r>
              <a:rPr lang="pt-BR" dirty="0" smtClean="0">
                <a:solidFill>
                  <a:schemeClr val="bg2"/>
                </a:solidFill>
              </a:rPr>
              <a:t> </a:t>
            </a:r>
            <a:r>
              <a:rPr lang="pt-BR" dirty="0">
                <a:solidFill>
                  <a:schemeClr val="bg2"/>
                </a:solidFill>
              </a:rPr>
              <a:t>y </a:t>
            </a:r>
            <a:r>
              <a:rPr lang="pt-BR" dirty="0" err="1">
                <a:solidFill>
                  <a:schemeClr val="bg2"/>
                </a:solidFill>
              </a:rPr>
              <a:t>conclusiones</a:t>
            </a:r>
            <a:endParaRPr lang="pt-BR" dirty="0">
              <a:solidFill>
                <a:schemeClr val="bg2"/>
              </a:solidFill>
            </a:endParaRPr>
          </a:p>
          <a:p>
            <a:pPr lvl="0">
              <a:buClr>
                <a:srgbClr val="737373"/>
              </a:buClr>
              <a:buFont typeface="+mj-lt"/>
              <a:buAutoNum type="arabicPeriod" startAt="3"/>
            </a:pPr>
            <a:r>
              <a:rPr lang="pt-BR"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2</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conceptos básicos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128135158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claves </a:t>
            </a:r>
            <a:r>
              <a:rPr lang="es-ES" b="1" dirty="0">
                <a:solidFill>
                  <a:srgbClr val="960F68"/>
                </a:solidFill>
              </a:rPr>
              <a:t>foráneas </a:t>
            </a:r>
          </a:p>
          <a:p>
            <a:pPr lvl="1"/>
            <a:r>
              <a:rPr lang="es-ES" dirty="0" err="1" smtClean="0">
                <a:solidFill>
                  <a:schemeClr val="bg2"/>
                </a:solidFill>
              </a:rPr>
              <a:t>joins</a:t>
            </a:r>
            <a:endParaRPr lang="es-ES" dirty="0" smtClean="0">
              <a:solidFill>
                <a:schemeClr val="bg2"/>
              </a:solidFill>
            </a:endParaRPr>
          </a:p>
          <a:p>
            <a:pPr lvl="1"/>
            <a:r>
              <a:rPr lang="es-ES" dirty="0" smtClean="0">
                <a:solidFill>
                  <a:schemeClr val="bg2"/>
                </a:solidFill>
              </a:rPr>
              <a:t>vista</a:t>
            </a:r>
          </a:p>
          <a:p>
            <a:pPr lvl="1"/>
            <a:r>
              <a:rPr lang="es-ES" dirty="0" err="1">
                <a:solidFill>
                  <a:schemeClr val="bg2"/>
                </a:solidFill>
              </a:rPr>
              <a:t>schema</a:t>
            </a:r>
            <a:endParaRPr lang="es-ES" dirty="0">
              <a:solidFill>
                <a:schemeClr val="bg2"/>
              </a:solidFill>
            </a:endParaRPr>
          </a:p>
          <a:p>
            <a:pPr lvl="0">
              <a:buClr>
                <a:srgbClr val="737373"/>
              </a:buClr>
              <a:buFont typeface="+mj-lt"/>
              <a:buAutoNum type="arabicPeriod" startAt="7"/>
            </a:pPr>
            <a:r>
              <a:rPr lang="es-ES" dirty="0">
                <a:solidFill>
                  <a:schemeClr val="bg2"/>
                </a:solidFill>
              </a:rPr>
              <a:t>otras operaciones sobre datos</a:t>
            </a:r>
          </a:p>
          <a:p>
            <a:pPr lvl="0">
              <a:buClr>
                <a:srgbClr val="737373"/>
              </a:buClr>
              <a:buFont typeface="+mj-lt"/>
              <a:buAutoNum type="arabicPeriod" startAt="7"/>
            </a:pPr>
            <a:r>
              <a:rPr lang="es-ES" dirty="0">
                <a:solidFill>
                  <a:schemeClr val="bg2"/>
                </a:solidFill>
              </a:rPr>
              <a:t>convenciones de nomenclatura</a:t>
            </a:r>
          </a:p>
          <a:p>
            <a:pPr lvl="0">
              <a:buClr>
                <a:srgbClr val="737373"/>
              </a:buClr>
              <a:buFont typeface="+mj-lt"/>
              <a:buAutoNum type="arabicPeriod" startAt="7"/>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7"/>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6</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manejo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182714670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Hasta el momento, se han definido los conceptos de clave foránea e integridad referencial, pero no se ha especificado cómo crear la relación con la clave primaria.</a:t>
            </a:r>
          </a:p>
          <a:p>
            <a:r>
              <a:rPr lang="es-ES" sz="1800" dirty="0" smtClean="0"/>
              <a:t>La creación de la relación FK – PK </a:t>
            </a:r>
            <a:r>
              <a:rPr lang="es-ES" sz="1800" b="1" dirty="0" smtClean="0">
                <a:solidFill>
                  <a:srgbClr val="960F68"/>
                </a:solidFill>
              </a:rPr>
              <a:t>depende del DMBS utilizado</a:t>
            </a:r>
            <a:r>
              <a:rPr lang="es-ES" sz="1800" dirty="0" smtClean="0"/>
              <a:t>. En </a:t>
            </a:r>
            <a:r>
              <a:rPr lang="es-ES" sz="1800" dirty="0" err="1" smtClean="0">
                <a:solidFill>
                  <a:srgbClr val="960F68"/>
                </a:solidFill>
              </a:rPr>
              <a:t>MySQL</a:t>
            </a:r>
            <a:r>
              <a:rPr lang="es-ES" sz="1800" dirty="0" smtClean="0"/>
              <a:t>, se hace creando un </a:t>
            </a:r>
            <a:r>
              <a:rPr lang="es-ES" sz="1800" dirty="0" smtClean="0">
                <a:solidFill>
                  <a:srgbClr val="960F68"/>
                </a:solidFill>
              </a:rPr>
              <a:t>índice</a:t>
            </a:r>
            <a:r>
              <a:rPr lang="es-ES" sz="1800" dirty="0" smtClean="0"/>
              <a:t> y luego una </a:t>
            </a:r>
            <a:r>
              <a:rPr lang="es-ES" sz="1800" dirty="0" err="1" smtClean="0">
                <a:solidFill>
                  <a:srgbClr val="960F68"/>
                </a:solidFill>
              </a:rPr>
              <a:t>constraint</a:t>
            </a:r>
            <a:r>
              <a:rPr lang="es-ES" sz="1800" dirty="0" smtClean="0"/>
              <a:t>. Por ejemplo, la relación entre T_EMPLOYEES y T_OFFICES, a través de los campos OFFC_ID (mismo nombre para FK y PK) se define de la siguiente manera:</a:t>
            </a:r>
          </a:p>
        </p:txBody>
      </p:sp>
      <p:sp>
        <p:nvSpPr>
          <p:cNvPr id="2" name="1 Título"/>
          <p:cNvSpPr>
            <a:spLocks noGrp="1"/>
          </p:cNvSpPr>
          <p:nvPr>
            <p:ph type="title"/>
          </p:nvPr>
        </p:nvSpPr>
        <p:spPr/>
        <p:txBody>
          <a:bodyPr>
            <a:normAutofit/>
          </a:bodyPr>
          <a:lstStyle/>
          <a:p>
            <a:r>
              <a:rPr lang="es-ES" dirty="0" smtClean="0"/>
              <a:t>claves foráneas</a:t>
            </a:r>
            <a:endParaRPr lang="es-ES" dirty="0"/>
          </a:p>
        </p:txBody>
      </p:sp>
      <p:sp>
        <p:nvSpPr>
          <p:cNvPr id="3" name="2 Marcador de texto"/>
          <p:cNvSpPr>
            <a:spLocks noGrp="1"/>
          </p:cNvSpPr>
          <p:nvPr>
            <p:ph type="body" idx="1"/>
          </p:nvPr>
        </p:nvSpPr>
        <p:spPr/>
        <p:txBody>
          <a:bodyPr/>
          <a:lstStyle/>
          <a:p>
            <a:r>
              <a:rPr lang="es-ES" sz="2000" dirty="0" smtClean="0"/>
              <a:t>creación</a:t>
            </a:r>
            <a:endParaRPr lang="es-ES" sz="2000" dirty="0"/>
          </a:p>
        </p:txBody>
      </p:sp>
      <p:sp>
        <p:nvSpPr>
          <p:cNvPr id="5" name="4 Rectángulo"/>
          <p:cNvSpPr/>
          <p:nvPr/>
        </p:nvSpPr>
        <p:spPr>
          <a:xfrm>
            <a:off x="467544" y="4581128"/>
            <a:ext cx="5157400" cy="1354217"/>
          </a:xfrm>
          <a:prstGeom prst="rect">
            <a:avLst/>
          </a:prstGeom>
        </p:spPr>
        <p:txBody>
          <a:bodyPr wrap="square">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T_EMPLOYEES </a:t>
            </a:r>
          </a:p>
          <a:p>
            <a:r>
              <a:rPr lang="es-ES" sz="1600" dirty="0">
                <a:solidFill>
                  <a:srgbClr val="000000"/>
                </a:solidFill>
                <a:latin typeface="Courier New"/>
              </a:rPr>
              <a:t>    </a:t>
            </a:r>
            <a:r>
              <a:rPr lang="es-ES" sz="1600" b="1" dirty="0">
                <a:solidFill>
                  <a:srgbClr val="7F0055"/>
                </a:solidFill>
                <a:latin typeface="Courier New"/>
              </a:rPr>
              <a:t>ADD</a:t>
            </a:r>
            <a:r>
              <a:rPr lang="es-ES" sz="1600" b="1" dirty="0">
                <a:solidFill>
                  <a:srgbClr val="000000"/>
                </a:solidFill>
                <a:latin typeface="Courier New"/>
              </a:rPr>
              <a:t> </a:t>
            </a:r>
            <a:r>
              <a:rPr lang="es-ES" sz="1600" b="1" dirty="0">
                <a:solidFill>
                  <a:srgbClr val="7F0055"/>
                </a:solidFill>
                <a:latin typeface="Courier New"/>
              </a:rPr>
              <a:t>INDEX</a:t>
            </a:r>
            <a:r>
              <a:rPr lang="es-ES" sz="1600" b="1" dirty="0">
                <a:solidFill>
                  <a:srgbClr val="000000"/>
                </a:solidFill>
                <a:latin typeface="Courier New"/>
              </a:rPr>
              <a:t> </a:t>
            </a:r>
            <a:r>
              <a:rPr lang="es-ES" sz="1600" b="1" dirty="0" smtClean="0">
                <a:solidFill>
                  <a:srgbClr val="000000"/>
                </a:solidFill>
                <a:latin typeface="Courier New"/>
              </a:rPr>
              <a:t>FK_EMPL_OFFC </a:t>
            </a:r>
            <a:r>
              <a:rPr lang="es-ES" sz="1600" b="1" dirty="0">
                <a:solidFill>
                  <a:srgbClr val="000000"/>
                </a:solidFill>
                <a:latin typeface="Courier New"/>
              </a:rPr>
              <a:t>(OFFC_ID), </a:t>
            </a:r>
            <a:endParaRPr lang="es-ES" sz="1600" b="1" dirty="0" smtClean="0">
              <a:solidFill>
                <a:srgbClr val="000000"/>
              </a:solidFill>
              <a:latin typeface="Courier New"/>
            </a:endParaRPr>
          </a:p>
          <a:p>
            <a:r>
              <a:rPr lang="es-ES" sz="1600" b="1" dirty="0">
                <a:solidFill>
                  <a:srgbClr val="000000"/>
                </a:solidFill>
                <a:latin typeface="Courier New"/>
              </a:rPr>
              <a:t> </a:t>
            </a:r>
            <a:r>
              <a:rPr lang="es-ES" sz="1600" b="1" dirty="0" smtClean="0">
                <a:solidFill>
                  <a:srgbClr val="000000"/>
                </a:solidFill>
                <a:latin typeface="Courier New"/>
              </a:rPr>
              <a:t>   </a:t>
            </a:r>
            <a:r>
              <a:rPr lang="es-ES" sz="1600" b="1" dirty="0" smtClean="0">
                <a:solidFill>
                  <a:srgbClr val="7F0055"/>
                </a:solidFill>
                <a:latin typeface="Courier New"/>
              </a:rPr>
              <a:t>ADD</a:t>
            </a:r>
            <a:r>
              <a:rPr lang="es-ES" sz="1600" b="1" dirty="0" smtClean="0">
                <a:solidFill>
                  <a:srgbClr val="000000"/>
                </a:solidFill>
                <a:latin typeface="Courier New"/>
              </a:rPr>
              <a:t> </a:t>
            </a:r>
            <a:r>
              <a:rPr lang="es-ES" sz="1600" b="1" dirty="0">
                <a:solidFill>
                  <a:srgbClr val="7F0055"/>
                </a:solidFill>
                <a:latin typeface="Courier New"/>
              </a:rPr>
              <a:t>CONSTRAINT</a:t>
            </a:r>
            <a:r>
              <a:rPr lang="es-ES" sz="1600" b="1" dirty="0">
                <a:solidFill>
                  <a:srgbClr val="000000"/>
                </a:solidFill>
                <a:latin typeface="Courier New"/>
              </a:rPr>
              <a:t> </a:t>
            </a:r>
            <a:r>
              <a:rPr lang="es-ES" sz="1600" b="1" dirty="0" smtClean="0">
                <a:solidFill>
                  <a:srgbClr val="000000"/>
                </a:solidFill>
                <a:latin typeface="Courier New"/>
              </a:rPr>
              <a:t>FK_EMPL_OFFC </a:t>
            </a:r>
            <a:endParaRPr lang="es-ES" sz="1600" b="1" dirty="0">
              <a:solidFill>
                <a:srgbClr val="000000"/>
              </a:solidFill>
              <a:latin typeface="Courier New"/>
            </a:endParaRPr>
          </a:p>
          <a:p>
            <a:r>
              <a:rPr lang="es-ES" sz="1600" dirty="0">
                <a:solidFill>
                  <a:srgbClr val="000000"/>
                </a:solidFill>
                <a:latin typeface="Courier New"/>
              </a:rPr>
              <a:t>        </a:t>
            </a:r>
            <a:r>
              <a:rPr lang="es-ES" sz="1600" b="1" dirty="0">
                <a:solidFill>
                  <a:srgbClr val="7F0055"/>
                </a:solidFill>
                <a:latin typeface="Courier New"/>
              </a:rPr>
              <a:t>FOREIGN</a:t>
            </a:r>
            <a:r>
              <a:rPr lang="es-ES" sz="1600" b="1" dirty="0">
                <a:solidFill>
                  <a:srgbClr val="000000"/>
                </a:solidFill>
                <a:latin typeface="Courier New"/>
              </a:rPr>
              <a:t> </a:t>
            </a:r>
            <a:r>
              <a:rPr lang="es-ES" sz="1600" b="1" dirty="0">
                <a:solidFill>
                  <a:srgbClr val="7F0055"/>
                </a:solidFill>
                <a:latin typeface="Courier New"/>
              </a:rPr>
              <a:t>KEY</a:t>
            </a:r>
            <a:r>
              <a:rPr lang="es-ES" sz="1600" b="1" dirty="0">
                <a:solidFill>
                  <a:srgbClr val="000000"/>
                </a:solidFill>
                <a:latin typeface="Courier New"/>
              </a:rPr>
              <a:t> (OFFC_ID) </a:t>
            </a:r>
          </a:p>
          <a:p>
            <a:r>
              <a:rPr lang="es-ES" sz="1600" dirty="0">
                <a:solidFill>
                  <a:srgbClr val="000000"/>
                </a:solidFill>
                <a:latin typeface="Courier New"/>
              </a:rPr>
              <a:t>        </a:t>
            </a:r>
            <a:r>
              <a:rPr lang="es-ES" sz="1600" b="1" dirty="0">
                <a:solidFill>
                  <a:srgbClr val="7F0055"/>
                </a:solidFill>
                <a:latin typeface="Courier New"/>
              </a:rPr>
              <a:t>REFERENCES</a:t>
            </a:r>
            <a:r>
              <a:rPr lang="es-ES" sz="1600" b="1" dirty="0">
                <a:solidFill>
                  <a:srgbClr val="000000"/>
                </a:solidFill>
                <a:latin typeface="Courier New"/>
              </a:rPr>
              <a:t> T_OFFICES (OFFC_ID);</a:t>
            </a:r>
          </a:p>
        </p:txBody>
      </p:sp>
      <p:sp>
        <p:nvSpPr>
          <p:cNvPr id="8" name="7 Esquina doblada"/>
          <p:cNvSpPr/>
          <p:nvPr/>
        </p:nvSpPr>
        <p:spPr>
          <a:xfrm>
            <a:off x="5652120" y="4332714"/>
            <a:ext cx="1584176" cy="35663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Índice sobre la FK.</a:t>
            </a:r>
            <a:endParaRPr lang="es-ES" sz="1600" dirty="0">
              <a:solidFill>
                <a:srgbClr val="321935"/>
              </a:solidFill>
              <a:latin typeface="Arial Narrow" pitchFamily="34" charset="0"/>
            </a:endParaRPr>
          </a:p>
        </p:txBody>
      </p:sp>
      <p:cxnSp>
        <p:nvCxnSpPr>
          <p:cNvPr id="9" name="8 Conector recto de flecha"/>
          <p:cNvCxnSpPr>
            <a:stCxn id="8" idx="1"/>
          </p:cNvCxnSpPr>
          <p:nvPr/>
        </p:nvCxnSpPr>
        <p:spPr>
          <a:xfrm flipH="1">
            <a:off x="3728512" y="4511030"/>
            <a:ext cx="1923608" cy="41657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13 Esquina doblada"/>
          <p:cNvSpPr/>
          <p:nvPr/>
        </p:nvSpPr>
        <p:spPr>
          <a:xfrm>
            <a:off x="6444208" y="4797152"/>
            <a:ext cx="2016224" cy="57265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err="1" smtClean="0">
                <a:solidFill>
                  <a:srgbClr val="321935"/>
                </a:solidFill>
                <a:latin typeface="Arial Narrow" pitchFamily="34" charset="0"/>
              </a:rPr>
              <a:t>Constraint</a:t>
            </a:r>
            <a:r>
              <a:rPr lang="es-ES" sz="1600" dirty="0" smtClean="0">
                <a:solidFill>
                  <a:srgbClr val="321935"/>
                </a:solidFill>
                <a:latin typeface="Arial Narrow" pitchFamily="34" charset="0"/>
              </a:rPr>
              <a:t> con el mismo nombre que el índice.</a:t>
            </a:r>
            <a:endParaRPr lang="es-ES" sz="1600" dirty="0">
              <a:solidFill>
                <a:srgbClr val="321935"/>
              </a:solidFill>
              <a:latin typeface="Arial Narrow" pitchFamily="34" charset="0"/>
            </a:endParaRPr>
          </a:p>
        </p:txBody>
      </p:sp>
      <p:cxnSp>
        <p:nvCxnSpPr>
          <p:cNvPr id="15" name="14 Conector recto de flecha"/>
          <p:cNvCxnSpPr>
            <a:stCxn id="14" idx="1"/>
          </p:cNvCxnSpPr>
          <p:nvPr/>
        </p:nvCxnSpPr>
        <p:spPr>
          <a:xfrm flipH="1">
            <a:off x="4427984" y="5083480"/>
            <a:ext cx="2016224" cy="12860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22 Esquina doblada"/>
          <p:cNvSpPr/>
          <p:nvPr/>
        </p:nvSpPr>
        <p:spPr>
          <a:xfrm>
            <a:off x="6444208" y="5445224"/>
            <a:ext cx="2520280" cy="57265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err="1" smtClean="0">
                <a:solidFill>
                  <a:srgbClr val="321935"/>
                </a:solidFill>
                <a:latin typeface="Arial Narrow" pitchFamily="34" charset="0"/>
              </a:rPr>
              <a:t>Indice</a:t>
            </a:r>
            <a:r>
              <a:rPr lang="es-ES" sz="1600" dirty="0" smtClean="0">
                <a:solidFill>
                  <a:srgbClr val="321935"/>
                </a:solidFill>
                <a:latin typeface="Arial Narrow" pitchFamily="34" charset="0"/>
              </a:rPr>
              <a:t> que es una </a:t>
            </a:r>
            <a:r>
              <a:rPr lang="es-ES" sz="1600" dirty="0" err="1" smtClean="0">
                <a:solidFill>
                  <a:srgbClr val="321935"/>
                </a:solidFill>
                <a:latin typeface="Arial Narrow" pitchFamily="34" charset="0"/>
              </a:rPr>
              <a:t>contraint</a:t>
            </a:r>
            <a:r>
              <a:rPr lang="es-ES" sz="1600" dirty="0" smtClean="0">
                <a:solidFill>
                  <a:srgbClr val="321935"/>
                </a:solidFill>
                <a:latin typeface="Arial Narrow" pitchFamily="34" charset="0"/>
              </a:rPr>
              <a:t> de una FK y el campo de la FK.</a:t>
            </a:r>
            <a:endParaRPr lang="es-ES" sz="1600" dirty="0">
              <a:solidFill>
                <a:srgbClr val="321935"/>
              </a:solidFill>
              <a:latin typeface="Arial Narrow" pitchFamily="34" charset="0"/>
            </a:endParaRPr>
          </a:p>
        </p:txBody>
      </p:sp>
      <p:cxnSp>
        <p:nvCxnSpPr>
          <p:cNvPr id="24" name="23 Conector recto de flecha"/>
          <p:cNvCxnSpPr>
            <a:stCxn id="23" idx="1"/>
          </p:cNvCxnSpPr>
          <p:nvPr/>
        </p:nvCxnSpPr>
        <p:spPr>
          <a:xfrm flipH="1" flipV="1">
            <a:off x="4124960" y="5476240"/>
            <a:ext cx="2319248" cy="25531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28 Esquina doblada"/>
          <p:cNvSpPr/>
          <p:nvPr/>
        </p:nvSpPr>
        <p:spPr>
          <a:xfrm>
            <a:off x="5464028" y="6093296"/>
            <a:ext cx="2088232" cy="57265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Tabla referenciada por la FK, y nombre de su PK.</a:t>
            </a:r>
            <a:endParaRPr lang="es-ES" sz="1600" dirty="0">
              <a:solidFill>
                <a:srgbClr val="321935"/>
              </a:solidFill>
              <a:latin typeface="Arial Narrow" pitchFamily="34" charset="0"/>
            </a:endParaRPr>
          </a:p>
        </p:txBody>
      </p:sp>
      <p:cxnSp>
        <p:nvCxnSpPr>
          <p:cNvPr id="30" name="29 Conector recto de flecha"/>
          <p:cNvCxnSpPr>
            <a:stCxn id="29" idx="1"/>
          </p:cNvCxnSpPr>
          <p:nvPr/>
        </p:nvCxnSpPr>
        <p:spPr>
          <a:xfrm flipH="1" flipV="1">
            <a:off x="4003040" y="5821680"/>
            <a:ext cx="1460988" cy="55794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95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23" grpId="0" animBg="1"/>
      <p:bldP spid="2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Siguiendo la misma lógica, la relación entre las tablas T_EMPLOYEES y T_KNOWLEDGE_LINES es:</a:t>
            </a:r>
          </a:p>
          <a:p>
            <a:endParaRPr lang="es-ES" sz="1800" dirty="0"/>
          </a:p>
          <a:p>
            <a:endParaRPr lang="es-ES" sz="1800" dirty="0" smtClean="0"/>
          </a:p>
          <a:p>
            <a:endParaRPr lang="es-ES" sz="1800" dirty="0"/>
          </a:p>
          <a:p>
            <a:endParaRPr lang="es-ES" sz="1800" dirty="0" smtClean="0"/>
          </a:p>
          <a:p>
            <a:endParaRPr lang="es-ES" sz="1800" dirty="0"/>
          </a:p>
          <a:p>
            <a:r>
              <a:rPr lang="es-ES" sz="1800" dirty="0" smtClean="0"/>
              <a:t>Y entre T_DOCUMENTS y </a:t>
            </a:r>
            <a:r>
              <a:rPr lang="es-ES" sz="1800" dirty="0"/>
              <a:t>T_EMPLOYEES </a:t>
            </a:r>
            <a:r>
              <a:rPr lang="es-ES" sz="1800" dirty="0" smtClean="0"/>
              <a:t>:</a:t>
            </a:r>
          </a:p>
        </p:txBody>
      </p:sp>
      <p:sp>
        <p:nvSpPr>
          <p:cNvPr id="2" name="1 Título"/>
          <p:cNvSpPr>
            <a:spLocks noGrp="1"/>
          </p:cNvSpPr>
          <p:nvPr>
            <p:ph type="title"/>
          </p:nvPr>
        </p:nvSpPr>
        <p:spPr/>
        <p:txBody>
          <a:bodyPr>
            <a:normAutofit/>
          </a:bodyPr>
          <a:lstStyle/>
          <a:p>
            <a:r>
              <a:rPr lang="es-ES" dirty="0" smtClean="0"/>
              <a:t>claves foráneas</a:t>
            </a:r>
            <a:endParaRPr lang="es-ES" dirty="0"/>
          </a:p>
        </p:txBody>
      </p:sp>
      <p:sp>
        <p:nvSpPr>
          <p:cNvPr id="3" name="2 Marcador de texto"/>
          <p:cNvSpPr>
            <a:spLocks noGrp="1"/>
          </p:cNvSpPr>
          <p:nvPr>
            <p:ph type="body" idx="1"/>
          </p:nvPr>
        </p:nvSpPr>
        <p:spPr/>
        <p:txBody>
          <a:bodyPr/>
          <a:lstStyle/>
          <a:p>
            <a:r>
              <a:rPr lang="es-ES" sz="2000" dirty="0" smtClean="0"/>
              <a:t>creación</a:t>
            </a:r>
            <a:endParaRPr lang="es-ES" sz="2000" dirty="0"/>
          </a:p>
        </p:txBody>
      </p:sp>
      <p:sp>
        <p:nvSpPr>
          <p:cNvPr id="5" name="4 Rectángulo"/>
          <p:cNvSpPr/>
          <p:nvPr/>
        </p:nvSpPr>
        <p:spPr>
          <a:xfrm>
            <a:off x="467544" y="2897649"/>
            <a:ext cx="5976664" cy="1323439"/>
          </a:xfrm>
          <a:prstGeom prst="rect">
            <a:avLst/>
          </a:prstGeom>
        </p:spPr>
        <p:txBody>
          <a:bodyPr wrap="square">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T_EMPLOYEES </a:t>
            </a:r>
          </a:p>
          <a:p>
            <a:r>
              <a:rPr lang="es-ES" sz="1600" dirty="0">
                <a:solidFill>
                  <a:srgbClr val="000000"/>
                </a:solidFill>
                <a:latin typeface="Courier New"/>
              </a:rPr>
              <a:t>    </a:t>
            </a:r>
            <a:r>
              <a:rPr lang="es-ES" sz="1600" b="1" dirty="0">
                <a:solidFill>
                  <a:srgbClr val="7F0055"/>
                </a:solidFill>
                <a:latin typeface="Courier New"/>
              </a:rPr>
              <a:t>ADD</a:t>
            </a:r>
            <a:r>
              <a:rPr lang="es-ES" sz="1600" b="1" dirty="0">
                <a:solidFill>
                  <a:srgbClr val="000000"/>
                </a:solidFill>
                <a:latin typeface="Courier New"/>
              </a:rPr>
              <a:t> </a:t>
            </a:r>
            <a:r>
              <a:rPr lang="es-ES" sz="1600" b="1" dirty="0">
                <a:solidFill>
                  <a:srgbClr val="7F0055"/>
                </a:solidFill>
                <a:latin typeface="Courier New"/>
              </a:rPr>
              <a:t>INDEX</a:t>
            </a:r>
            <a:r>
              <a:rPr lang="es-ES" sz="1600" b="1" dirty="0">
                <a:solidFill>
                  <a:srgbClr val="000000"/>
                </a:solidFill>
                <a:latin typeface="Courier New"/>
              </a:rPr>
              <a:t> </a:t>
            </a:r>
            <a:r>
              <a:rPr lang="es-ES" sz="1600" b="1" dirty="0" smtClean="0">
                <a:solidFill>
                  <a:srgbClr val="000000"/>
                </a:solidFill>
                <a:latin typeface="Courier New"/>
              </a:rPr>
              <a:t>FK_EMPL_KNLN </a:t>
            </a:r>
            <a:r>
              <a:rPr lang="es-ES" sz="1600" b="1" dirty="0">
                <a:solidFill>
                  <a:srgbClr val="000000"/>
                </a:solidFill>
                <a:latin typeface="Courier New"/>
              </a:rPr>
              <a:t>(KNLN_ID), </a:t>
            </a:r>
          </a:p>
          <a:p>
            <a:r>
              <a:rPr lang="es-ES" sz="1600" b="1" dirty="0" smtClean="0">
                <a:solidFill>
                  <a:srgbClr val="7F0055"/>
                </a:solidFill>
                <a:latin typeface="Courier New"/>
              </a:rPr>
              <a:t>    ADD</a:t>
            </a:r>
            <a:r>
              <a:rPr lang="es-ES" sz="1600" b="1" dirty="0" smtClean="0">
                <a:solidFill>
                  <a:srgbClr val="000000"/>
                </a:solidFill>
                <a:latin typeface="Courier New"/>
              </a:rPr>
              <a:t> </a:t>
            </a:r>
            <a:r>
              <a:rPr lang="es-ES" sz="1600" b="1" dirty="0">
                <a:solidFill>
                  <a:srgbClr val="7F0055"/>
                </a:solidFill>
                <a:latin typeface="Courier New"/>
              </a:rPr>
              <a:t>CONSTRAINT</a:t>
            </a:r>
            <a:r>
              <a:rPr lang="es-ES" sz="1600" b="1" dirty="0">
                <a:solidFill>
                  <a:srgbClr val="000000"/>
                </a:solidFill>
                <a:latin typeface="Courier New"/>
              </a:rPr>
              <a:t> </a:t>
            </a:r>
            <a:r>
              <a:rPr lang="es-ES" sz="1600" b="1" dirty="0" smtClean="0">
                <a:solidFill>
                  <a:srgbClr val="000000"/>
                </a:solidFill>
                <a:latin typeface="Courier New"/>
              </a:rPr>
              <a:t>FK_EMPL_KNLN </a:t>
            </a:r>
            <a:endParaRPr lang="es-ES" sz="1600" b="1" dirty="0">
              <a:solidFill>
                <a:srgbClr val="000000"/>
              </a:solidFill>
              <a:latin typeface="Courier New"/>
            </a:endParaRPr>
          </a:p>
          <a:p>
            <a:r>
              <a:rPr lang="es-ES" sz="1600" dirty="0">
                <a:solidFill>
                  <a:srgbClr val="000000"/>
                </a:solidFill>
                <a:latin typeface="Courier New"/>
              </a:rPr>
              <a:t>        </a:t>
            </a:r>
            <a:r>
              <a:rPr lang="es-ES" sz="1600" b="1" dirty="0">
                <a:solidFill>
                  <a:srgbClr val="7F0055"/>
                </a:solidFill>
                <a:latin typeface="Courier New"/>
              </a:rPr>
              <a:t>FOREIGN</a:t>
            </a:r>
            <a:r>
              <a:rPr lang="es-ES" sz="1600" b="1" dirty="0">
                <a:solidFill>
                  <a:srgbClr val="000000"/>
                </a:solidFill>
                <a:latin typeface="Courier New"/>
              </a:rPr>
              <a:t> </a:t>
            </a:r>
            <a:r>
              <a:rPr lang="es-ES" sz="1600" b="1" dirty="0">
                <a:solidFill>
                  <a:srgbClr val="7F0055"/>
                </a:solidFill>
                <a:latin typeface="Courier New"/>
              </a:rPr>
              <a:t>KEY</a:t>
            </a:r>
            <a:r>
              <a:rPr lang="es-ES" sz="1600" b="1" dirty="0">
                <a:solidFill>
                  <a:srgbClr val="000000"/>
                </a:solidFill>
                <a:latin typeface="Courier New"/>
              </a:rPr>
              <a:t> (KNLN_ID) </a:t>
            </a:r>
          </a:p>
          <a:p>
            <a:r>
              <a:rPr lang="es-ES" sz="1600" dirty="0">
                <a:solidFill>
                  <a:srgbClr val="000000"/>
                </a:solidFill>
                <a:latin typeface="Courier New"/>
              </a:rPr>
              <a:t>        </a:t>
            </a:r>
            <a:r>
              <a:rPr lang="es-ES" sz="1600" b="1" dirty="0">
                <a:solidFill>
                  <a:srgbClr val="7F0055"/>
                </a:solidFill>
                <a:latin typeface="Courier New"/>
              </a:rPr>
              <a:t>REFERENCES</a:t>
            </a:r>
            <a:r>
              <a:rPr lang="es-ES" sz="1600" b="1" dirty="0">
                <a:solidFill>
                  <a:srgbClr val="000000"/>
                </a:solidFill>
                <a:latin typeface="Courier New"/>
              </a:rPr>
              <a:t> T_KNOWLEDGE_LINES (KNLN_ID);</a:t>
            </a:r>
          </a:p>
        </p:txBody>
      </p:sp>
      <p:sp>
        <p:nvSpPr>
          <p:cNvPr id="6" name="5 Rectángulo"/>
          <p:cNvSpPr/>
          <p:nvPr/>
        </p:nvSpPr>
        <p:spPr>
          <a:xfrm>
            <a:off x="395536" y="4985881"/>
            <a:ext cx="5328592" cy="1323439"/>
          </a:xfrm>
          <a:prstGeom prst="rect">
            <a:avLst/>
          </a:prstGeom>
        </p:spPr>
        <p:txBody>
          <a:bodyPr wrap="square">
            <a:spAutoFit/>
          </a:bodyPr>
          <a:lstStyle/>
          <a:p>
            <a:r>
              <a:rPr lang="es-ES" sz="1600" b="1" dirty="0">
                <a:solidFill>
                  <a:srgbClr val="7F0055"/>
                </a:solidFill>
                <a:latin typeface="Courier New"/>
              </a:rPr>
              <a:t>ALTER</a:t>
            </a:r>
            <a:r>
              <a:rPr lang="es-ES" sz="1600" b="1" dirty="0">
                <a:solidFill>
                  <a:srgbClr val="000000"/>
                </a:solidFill>
                <a:latin typeface="Courier New"/>
              </a:rPr>
              <a:t> </a:t>
            </a:r>
            <a:r>
              <a:rPr lang="es-ES" sz="1600" b="1" dirty="0">
                <a:solidFill>
                  <a:srgbClr val="7F0055"/>
                </a:solidFill>
                <a:latin typeface="Courier New"/>
              </a:rPr>
              <a:t>TABLE</a:t>
            </a:r>
            <a:r>
              <a:rPr lang="es-ES" sz="1600" b="1" dirty="0">
                <a:solidFill>
                  <a:srgbClr val="000000"/>
                </a:solidFill>
                <a:latin typeface="Courier New"/>
              </a:rPr>
              <a:t> T_DOCUMENTS </a:t>
            </a:r>
          </a:p>
          <a:p>
            <a:r>
              <a:rPr lang="es-ES" sz="1600" dirty="0">
                <a:solidFill>
                  <a:srgbClr val="000000"/>
                </a:solidFill>
                <a:latin typeface="Courier New"/>
              </a:rPr>
              <a:t>    </a:t>
            </a:r>
            <a:r>
              <a:rPr lang="es-ES" sz="1600" b="1" dirty="0">
                <a:solidFill>
                  <a:srgbClr val="7F0055"/>
                </a:solidFill>
                <a:latin typeface="Courier New"/>
              </a:rPr>
              <a:t>ADD</a:t>
            </a:r>
            <a:r>
              <a:rPr lang="es-ES" sz="1600" b="1" dirty="0">
                <a:solidFill>
                  <a:srgbClr val="000000"/>
                </a:solidFill>
                <a:latin typeface="Courier New"/>
              </a:rPr>
              <a:t> </a:t>
            </a:r>
            <a:r>
              <a:rPr lang="es-ES" sz="1600" b="1" dirty="0">
                <a:solidFill>
                  <a:srgbClr val="7F0055"/>
                </a:solidFill>
                <a:latin typeface="Courier New"/>
              </a:rPr>
              <a:t>INDEX</a:t>
            </a:r>
            <a:r>
              <a:rPr lang="es-ES" sz="1600" b="1" dirty="0">
                <a:solidFill>
                  <a:srgbClr val="000000"/>
                </a:solidFill>
                <a:latin typeface="Courier New"/>
              </a:rPr>
              <a:t> </a:t>
            </a:r>
            <a:r>
              <a:rPr lang="es-ES" sz="1600" b="1" dirty="0" smtClean="0">
                <a:solidFill>
                  <a:srgbClr val="000000"/>
                </a:solidFill>
                <a:latin typeface="Courier New"/>
              </a:rPr>
              <a:t>FK_DOCS_EMPL </a:t>
            </a:r>
            <a:r>
              <a:rPr lang="es-ES" sz="1600" b="1" dirty="0">
                <a:solidFill>
                  <a:srgbClr val="000000"/>
                </a:solidFill>
                <a:latin typeface="Courier New"/>
              </a:rPr>
              <a:t>(EMPL_ID), </a:t>
            </a:r>
          </a:p>
          <a:p>
            <a:r>
              <a:rPr lang="es-ES" sz="1600" dirty="0">
                <a:solidFill>
                  <a:srgbClr val="000000"/>
                </a:solidFill>
                <a:latin typeface="Courier New"/>
              </a:rPr>
              <a:t>    </a:t>
            </a:r>
            <a:r>
              <a:rPr lang="es-ES" sz="1600" b="1" dirty="0">
                <a:solidFill>
                  <a:srgbClr val="7F0055"/>
                </a:solidFill>
                <a:latin typeface="Courier New"/>
              </a:rPr>
              <a:t>ADD</a:t>
            </a:r>
            <a:r>
              <a:rPr lang="es-ES" sz="1600" b="1" dirty="0">
                <a:solidFill>
                  <a:srgbClr val="000000"/>
                </a:solidFill>
                <a:latin typeface="Courier New"/>
              </a:rPr>
              <a:t> </a:t>
            </a:r>
            <a:r>
              <a:rPr lang="es-ES" sz="1600" b="1" dirty="0">
                <a:solidFill>
                  <a:srgbClr val="7F0055"/>
                </a:solidFill>
                <a:latin typeface="Courier New"/>
              </a:rPr>
              <a:t>CONSTRAINT</a:t>
            </a:r>
            <a:r>
              <a:rPr lang="es-ES" sz="1600" b="1" dirty="0">
                <a:solidFill>
                  <a:srgbClr val="000000"/>
                </a:solidFill>
                <a:latin typeface="Courier New"/>
              </a:rPr>
              <a:t> </a:t>
            </a:r>
            <a:r>
              <a:rPr lang="es-ES" sz="1600" b="1" dirty="0" smtClean="0">
                <a:solidFill>
                  <a:srgbClr val="000000"/>
                </a:solidFill>
                <a:latin typeface="Courier New"/>
              </a:rPr>
              <a:t>FK_DOCS_EMPL </a:t>
            </a:r>
            <a:endParaRPr lang="es-ES" sz="1600" b="1" dirty="0">
              <a:solidFill>
                <a:srgbClr val="000000"/>
              </a:solidFill>
              <a:latin typeface="Courier New"/>
            </a:endParaRPr>
          </a:p>
          <a:p>
            <a:r>
              <a:rPr lang="es-ES" sz="1600" dirty="0">
                <a:solidFill>
                  <a:srgbClr val="000000"/>
                </a:solidFill>
                <a:latin typeface="Courier New"/>
              </a:rPr>
              <a:t>        </a:t>
            </a:r>
            <a:r>
              <a:rPr lang="es-ES" sz="1600" b="1" dirty="0">
                <a:solidFill>
                  <a:srgbClr val="7F0055"/>
                </a:solidFill>
                <a:latin typeface="Courier New"/>
              </a:rPr>
              <a:t>FOREIGN</a:t>
            </a:r>
            <a:r>
              <a:rPr lang="es-ES" sz="1600" b="1" dirty="0">
                <a:solidFill>
                  <a:srgbClr val="000000"/>
                </a:solidFill>
                <a:latin typeface="Courier New"/>
              </a:rPr>
              <a:t> </a:t>
            </a:r>
            <a:r>
              <a:rPr lang="es-ES" sz="1600" b="1" dirty="0">
                <a:solidFill>
                  <a:srgbClr val="7F0055"/>
                </a:solidFill>
                <a:latin typeface="Courier New"/>
              </a:rPr>
              <a:t>KEY</a:t>
            </a:r>
            <a:r>
              <a:rPr lang="es-ES" sz="1600" b="1" dirty="0">
                <a:solidFill>
                  <a:srgbClr val="000000"/>
                </a:solidFill>
                <a:latin typeface="Courier New"/>
              </a:rPr>
              <a:t> (EMPL_ID) </a:t>
            </a:r>
          </a:p>
          <a:p>
            <a:r>
              <a:rPr lang="es-ES" sz="1600" dirty="0">
                <a:solidFill>
                  <a:srgbClr val="000000"/>
                </a:solidFill>
                <a:latin typeface="Courier New"/>
              </a:rPr>
              <a:t>        </a:t>
            </a:r>
            <a:r>
              <a:rPr lang="es-ES" sz="1600" b="1" dirty="0">
                <a:solidFill>
                  <a:srgbClr val="7F0055"/>
                </a:solidFill>
                <a:latin typeface="Courier New"/>
              </a:rPr>
              <a:t>REFERENCES</a:t>
            </a:r>
            <a:r>
              <a:rPr lang="es-ES" sz="1600" b="1" dirty="0">
                <a:solidFill>
                  <a:srgbClr val="000000"/>
                </a:solidFill>
                <a:latin typeface="Courier New"/>
              </a:rPr>
              <a:t> T_EMPLOYEES (EMPL_ID);</a:t>
            </a:r>
          </a:p>
        </p:txBody>
      </p:sp>
      <p:graphicFrame>
        <p:nvGraphicFramePr>
          <p:cNvPr id="16" name="15 Tabla"/>
          <p:cNvGraphicFramePr>
            <a:graphicFrameLocks noGrp="1"/>
          </p:cNvGraphicFramePr>
          <p:nvPr>
            <p:extLst>
              <p:ext uri="{D42A27DB-BD31-4B8C-83A1-F6EECF244321}">
                <p14:modId xmlns:p14="http://schemas.microsoft.com/office/powerpoint/2010/main" val="858516947"/>
              </p:ext>
            </p:extLst>
          </p:nvPr>
        </p:nvGraphicFramePr>
        <p:xfrm>
          <a:off x="6627684" y="2964644"/>
          <a:ext cx="2048772" cy="503270"/>
        </p:xfrm>
        <a:graphic>
          <a:graphicData uri="http://schemas.openxmlformats.org/drawingml/2006/table">
            <a:tbl>
              <a:tblPr firstRow="1" bandRow="1">
                <a:tableStyleId>{5DA37D80-6434-44D0-A028-1B22A696006F}</a:tableStyleId>
              </a:tblPr>
              <a:tblGrid>
                <a:gridCol w="2048772"/>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T_KNOWLEDGE_LINES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4179152572"/>
              </p:ext>
            </p:extLst>
          </p:nvPr>
        </p:nvGraphicFramePr>
        <p:xfrm>
          <a:off x="6771700" y="4313447"/>
          <a:ext cx="1760740" cy="503270"/>
        </p:xfrm>
        <a:graphic>
          <a:graphicData uri="http://schemas.openxmlformats.org/drawingml/2006/table">
            <a:tbl>
              <a:tblPr firstRow="1" bandRow="1">
                <a:tableStyleId>{5DA37D80-6434-44D0-A028-1B22A696006F}</a:tableStyleId>
              </a:tblPr>
              <a:tblGrid>
                <a:gridCol w="1760740"/>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T_EMPLOYEES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cxnSp>
        <p:nvCxnSpPr>
          <p:cNvPr id="18" name="17 Conector recto de flecha"/>
          <p:cNvCxnSpPr>
            <a:stCxn id="16" idx="2"/>
            <a:endCxn id="17" idx="0"/>
          </p:cNvCxnSpPr>
          <p:nvPr/>
        </p:nvCxnSpPr>
        <p:spPr>
          <a:xfrm>
            <a:off x="7652070" y="3467914"/>
            <a:ext cx="0" cy="845533"/>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19" name="18 Rectángulo"/>
          <p:cNvSpPr/>
          <p:nvPr/>
        </p:nvSpPr>
        <p:spPr>
          <a:xfrm>
            <a:off x="7720499" y="3539444"/>
            <a:ext cx="379893" cy="276999"/>
          </a:xfrm>
          <a:prstGeom prst="rect">
            <a:avLst/>
          </a:prstGeom>
        </p:spPr>
        <p:txBody>
          <a:bodyPr wrap="square" lIns="0" tIns="0" rIns="0" bIns="0">
            <a:spAutoFit/>
          </a:bodyPr>
          <a:lstStyle/>
          <a:p>
            <a:r>
              <a:rPr lang="es-ES" dirty="0" smtClean="0">
                <a:solidFill>
                  <a:srgbClr val="960F68"/>
                </a:solidFill>
              </a:rPr>
              <a:t>0,1</a:t>
            </a:r>
            <a:endParaRPr lang="es-ES" dirty="0">
              <a:solidFill>
                <a:srgbClr val="960F68"/>
              </a:solidFill>
            </a:endParaRPr>
          </a:p>
        </p:txBody>
      </p:sp>
      <p:sp>
        <p:nvSpPr>
          <p:cNvPr id="20" name="19 Rectángulo"/>
          <p:cNvSpPr/>
          <p:nvPr/>
        </p:nvSpPr>
        <p:spPr>
          <a:xfrm>
            <a:off x="7720498" y="4051734"/>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graphicFrame>
        <p:nvGraphicFramePr>
          <p:cNvPr id="25" name="24 Tabla"/>
          <p:cNvGraphicFramePr>
            <a:graphicFrameLocks noGrp="1"/>
          </p:cNvGraphicFramePr>
          <p:nvPr>
            <p:extLst>
              <p:ext uri="{D42A27DB-BD31-4B8C-83A1-F6EECF244321}">
                <p14:modId xmlns:p14="http://schemas.microsoft.com/office/powerpoint/2010/main" val="2222818800"/>
              </p:ext>
            </p:extLst>
          </p:nvPr>
        </p:nvGraphicFramePr>
        <p:xfrm>
          <a:off x="6771700" y="5662034"/>
          <a:ext cx="1760740" cy="503270"/>
        </p:xfrm>
        <a:graphic>
          <a:graphicData uri="http://schemas.openxmlformats.org/drawingml/2006/table">
            <a:tbl>
              <a:tblPr firstRow="1" bandRow="1">
                <a:tableStyleId>{5DA37D80-6434-44D0-A028-1B22A696006F}</a:tableStyleId>
              </a:tblPr>
              <a:tblGrid>
                <a:gridCol w="1760740"/>
              </a:tblGrid>
              <a:tr h="503270">
                <a:tc>
                  <a:txBody>
                    <a:bodyPr/>
                    <a:lstStyle/>
                    <a:p>
                      <a:pPr algn="ctr"/>
                      <a:r>
                        <a:rPr lang="es-ES" sz="1200" b="1" i="0" u="none" strike="noStrike" kern="1200" baseline="0" dirty="0" smtClean="0">
                          <a:solidFill>
                            <a:schemeClr val="bg2"/>
                          </a:solidFill>
                          <a:latin typeface="Arial" pitchFamily="34" charset="0"/>
                          <a:ea typeface="+mn-ea"/>
                          <a:cs typeface="Arial" pitchFamily="34" charset="0"/>
                        </a:rPr>
                        <a:t>T_DOCUMENTS</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cxnSp>
        <p:nvCxnSpPr>
          <p:cNvPr id="26" name="25 Conector recto de flecha"/>
          <p:cNvCxnSpPr>
            <a:stCxn id="17" idx="2"/>
            <a:endCxn id="25" idx="0"/>
          </p:cNvCxnSpPr>
          <p:nvPr/>
        </p:nvCxnSpPr>
        <p:spPr>
          <a:xfrm>
            <a:off x="7652070" y="4816717"/>
            <a:ext cx="0" cy="845317"/>
          </a:xfrm>
          <a:prstGeom prst="straightConnector1">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sp>
        <p:nvSpPr>
          <p:cNvPr id="27" name="26 Rectángulo"/>
          <p:cNvSpPr/>
          <p:nvPr/>
        </p:nvSpPr>
        <p:spPr>
          <a:xfrm>
            <a:off x="7720499" y="4888031"/>
            <a:ext cx="379893" cy="276999"/>
          </a:xfrm>
          <a:prstGeom prst="rect">
            <a:avLst/>
          </a:prstGeom>
        </p:spPr>
        <p:txBody>
          <a:bodyPr wrap="square" lIns="0" tIns="0" rIns="0" bIns="0">
            <a:spAutoFit/>
          </a:bodyPr>
          <a:lstStyle/>
          <a:p>
            <a:r>
              <a:rPr lang="es-ES" dirty="0" smtClean="0">
                <a:solidFill>
                  <a:srgbClr val="960F68"/>
                </a:solidFill>
              </a:rPr>
              <a:t>1</a:t>
            </a:r>
            <a:endParaRPr lang="es-ES" dirty="0">
              <a:solidFill>
                <a:srgbClr val="960F68"/>
              </a:solidFill>
            </a:endParaRPr>
          </a:p>
        </p:txBody>
      </p:sp>
      <p:sp>
        <p:nvSpPr>
          <p:cNvPr id="31" name="30 Rectángulo"/>
          <p:cNvSpPr/>
          <p:nvPr/>
        </p:nvSpPr>
        <p:spPr>
          <a:xfrm>
            <a:off x="7720498" y="5400321"/>
            <a:ext cx="150041" cy="369332"/>
          </a:xfrm>
          <a:prstGeom prst="rect">
            <a:avLst/>
          </a:prstGeom>
        </p:spPr>
        <p:txBody>
          <a:bodyPr wrap="square" lIns="0" tIns="0" rIns="0" bIns="0">
            <a:spAutoFit/>
          </a:bodyPr>
          <a:lstStyle/>
          <a:p>
            <a:r>
              <a:rPr lang="es-ES" sz="2400" dirty="0" smtClean="0">
                <a:solidFill>
                  <a:srgbClr val="960F68"/>
                </a:solidFill>
              </a:rPr>
              <a:t>*</a:t>
            </a:r>
            <a:endParaRPr lang="es-ES" sz="2400" dirty="0">
              <a:solidFill>
                <a:srgbClr val="960F68"/>
              </a:solidFill>
            </a:endParaRPr>
          </a:p>
        </p:txBody>
      </p:sp>
    </p:spTree>
    <p:extLst>
      <p:ext uri="{BB962C8B-B14F-4D97-AF65-F5344CB8AC3E}">
        <p14:creationId xmlns:p14="http://schemas.microsoft.com/office/powerpoint/2010/main" val="123692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Resumen del ejercicio:</a:t>
            </a:r>
          </a:p>
          <a:p>
            <a:pPr marL="285750" indent="-285750">
              <a:buFont typeface="Arial" pitchFamily="34" charset="0"/>
              <a:buChar char="•"/>
            </a:pPr>
            <a:r>
              <a:rPr lang="es-ES" sz="1800" dirty="0" smtClean="0"/>
              <a:t>Crear las claves foráneas especificadas en el manual para tablas del modelo.</a:t>
            </a:r>
          </a:p>
          <a:p>
            <a:pPr marL="285750" indent="-285750">
              <a:buFont typeface="Arial" pitchFamily="34" charset="0"/>
              <a:buChar char="•"/>
            </a:pPr>
            <a:r>
              <a:rPr lang="es-ES" sz="1800" dirty="0" smtClean="0"/>
              <a:t>Comprobar  la integridad referencial.</a:t>
            </a:r>
          </a:p>
          <a:p>
            <a:pPr marL="285750" indent="-285750">
              <a:buFont typeface="Arial" pitchFamily="34" charset="0"/>
              <a:buChar char="•"/>
            </a:pPr>
            <a:r>
              <a:rPr lang="es-ES" sz="1800" dirty="0" smtClean="0"/>
              <a:t>Crear las claves foráneas de una relación </a:t>
            </a:r>
            <a:r>
              <a:rPr lang="es-ES" sz="1800" dirty="0" err="1" smtClean="0"/>
              <a:t>many-to-many</a:t>
            </a:r>
            <a:r>
              <a:rPr lang="es-ES" sz="1800" dirty="0" smtClean="0"/>
              <a:t>.</a:t>
            </a:r>
          </a:p>
        </p:txBody>
      </p:sp>
      <p:sp>
        <p:nvSpPr>
          <p:cNvPr id="2" name="1 Título"/>
          <p:cNvSpPr>
            <a:spLocks noGrp="1"/>
          </p:cNvSpPr>
          <p:nvPr>
            <p:ph type="title"/>
          </p:nvPr>
        </p:nvSpPr>
        <p:spPr/>
        <p:txBody>
          <a:bodyPr>
            <a:normAutofit/>
          </a:bodyPr>
          <a:lstStyle/>
          <a:p>
            <a:r>
              <a:rPr lang="es-ES" dirty="0" smtClean="0"/>
              <a:t>claves foráneas</a:t>
            </a:r>
            <a:endParaRPr lang="es-ES" dirty="0"/>
          </a:p>
        </p:txBody>
      </p:sp>
      <p:sp>
        <p:nvSpPr>
          <p:cNvPr id="3" name="2 Marcador de texto"/>
          <p:cNvSpPr>
            <a:spLocks noGrp="1"/>
          </p:cNvSpPr>
          <p:nvPr>
            <p:ph type="body" idx="1"/>
          </p:nvPr>
        </p:nvSpPr>
        <p:spPr/>
        <p:txBody>
          <a:bodyPr/>
          <a:lstStyle/>
          <a:p>
            <a:r>
              <a:rPr lang="es-ES" sz="2000" dirty="0" smtClean="0"/>
              <a:t>Caso práctico 5-1: Creación de claves foráneas</a:t>
            </a:r>
          </a:p>
        </p:txBody>
      </p:sp>
    </p:spTree>
    <p:extLst>
      <p:ext uri="{BB962C8B-B14F-4D97-AF65-F5344CB8AC3E}">
        <p14:creationId xmlns:p14="http://schemas.microsoft.com/office/powerpoint/2010/main" val="1088615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err="1" smtClean="0">
                <a:solidFill>
                  <a:srgbClr val="960F68"/>
                </a:solidFill>
              </a:rPr>
              <a:t>joins</a:t>
            </a:r>
            <a:endParaRPr lang="es-ES" b="1" dirty="0">
              <a:solidFill>
                <a:srgbClr val="960F68"/>
              </a:solidFill>
            </a:endParaRPr>
          </a:p>
          <a:p>
            <a:pPr lvl="1"/>
            <a:r>
              <a:rPr lang="es-ES" dirty="0" smtClean="0">
                <a:solidFill>
                  <a:schemeClr val="bg2"/>
                </a:solidFill>
              </a:rPr>
              <a:t>vista</a:t>
            </a:r>
          </a:p>
          <a:p>
            <a:pPr lvl="1"/>
            <a:r>
              <a:rPr lang="es-ES" dirty="0" err="1">
                <a:solidFill>
                  <a:schemeClr val="bg2"/>
                </a:solidFill>
              </a:rPr>
              <a:t>schema</a:t>
            </a:r>
            <a:endParaRPr lang="es-ES" dirty="0">
              <a:solidFill>
                <a:schemeClr val="bg2"/>
              </a:solidFill>
            </a:endParaRPr>
          </a:p>
          <a:p>
            <a:pPr lvl="0">
              <a:buClr>
                <a:srgbClr val="737373"/>
              </a:buClr>
              <a:buFont typeface="+mj-lt"/>
              <a:buAutoNum type="arabicPeriod" startAt="7"/>
            </a:pPr>
            <a:r>
              <a:rPr lang="es-ES" dirty="0">
                <a:solidFill>
                  <a:schemeClr val="bg2"/>
                </a:solidFill>
              </a:rPr>
              <a:t>otras operaciones sobre datos</a:t>
            </a:r>
          </a:p>
          <a:p>
            <a:pPr lvl="0">
              <a:buClr>
                <a:srgbClr val="737373"/>
              </a:buClr>
              <a:buFont typeface="+mj-lt"/>
              <a:buAutoNum type="arabicPeriod" startAt="7"/>
            </a:pPr>
            <a:r>
              <a:rPr lang="es-ES" dirty="0">
                <a:solidFill>
                  <a:schemeClr val="bg2"/>
                </a:solidFill>
              </a:rPr>
              <a:t>convenciones de nomenclatura</a:t>
            </a:r>
          </a:p>
          <a:p>
            <a:pPr lvl="0">
              <a:buClr>
                <a:srgbClr val="737373"/>
              </a:buClr>
              <a:buFont typeface="+mj-lt"/>
              <a:buAutoNum type="arabicPeriod" startAt="7"/>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7"/>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6</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manejo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393706771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Un </a:t>
            </a:r>
            <a:r>
              <a:rPr lang="es-ES" sz="1800" b="1" dirty="0" err="1" smtClean="0">
                <a:solidFill>
                  <a:srgbClr val="960F68"/>
                </a:solidFill>
              </a:rPr>
              <a:t>join</a:t>
            </a:r>
            <a:r>
              <a:rPr lang="es-ES" sz="1800" dirty="0" smtClean="0"/>
              <a:t> junta en una consulta el resultado del cruce de dos o más tablas. Utiliza la relación entre ellas para construir el resultado. Existen dos tipos principales de </a:t>
            </a:r>
            <a:r>
              <a:rPr lang="es-ES" sz="1800" dirty="0" err="1" smtClean="0"/>
              <a:t>join</a:t>
            </a:r>
            <a:r>
              <a:rPr lang="es-ES" sz="1800" dirty="0" smtClean="0"/>
              <a:t>:</a:t>
            </a:r>
          </a:p>
          <a:p>
            <a:pPr marL="285750" indent="-285750">
              <a:buFont typeface="Arial" pitchFamily="34" charset="0"/>
              <a:buChar char="•"/>
            </a:pPr>
            <a:r>
              <a:rPr lang="es-ES" sz="1800" dirty="0" err="1" smtClean="0">
                <a:solidFill>
                  <a:srgbClr val="960F68"/>
                </a:solidFill>
              </a:rPr>
              <a:t>Inner</a:t>
            </a:r>
            <a:r>
              <a:rPr lang="es-ES" sz="1800" dirty="0" smtClean="0">
                <a:solidFill>
                  <a:srgbClr val="960F68"/>
                </a:solidFill>
              </a:rPr>
              <a:t> </a:t>
            </a:r>
            <a:r>
              <a:rPr lang="es-ES" sz="1800" dirty="0" err="1" smtClean="0">
                <a:solidFill>
                  <a:srgbClr val="960F68"/>
                </a:solidFill>
              </a:rPr>
              <a:t>join</a:t>
            </a:r>
            <a:endParaRPr lang="es-ES" sz="1800" dirty="0" smtClean="0">
              <a:solidFill>
                <a:srgbClr val="960F68"/>
              </a:solidFill>
            </a:endParaRPr>
          </a:p>
          <a:p>
            <a:pPr marL="285750" indent="-285750">
              <a:buFont typeface="Arial" pitchFamily="34" charset="0"/>
              <a:buChar char="•"/>
            </a:pPr>
            <a:r>
              <a:rPr lang="es-ES" sz="1800" dirty="0" err="1" smtClean="0">
                <a:solidFill>
                  <a:srgbClr val="960F68"/>
                </a:solidFill>
              </a:rPr>
              <a:t>Left</a:t>
            </a:r>
            <a:r>
              <a:rPr lang="es-ES" sz="1800" dirty="0" smtClean="0">
                <a:solidFill>
                  <a:srgbClr val="960F68"/>
                </a:solidFill>
              </a:rPr>
              <a:t> </a:t>
            </a:r>
            <a:r>
              <a:rPr lang="es-ES" sz="1800" dirty="0" err="1" smtClean="0">
                <a:solidFill>
                  <a:srgbClr val="960F68"/>
                </a:solidFill>
              </a:rPr>
              <a:t>outer</a:t>
            </a:r>
            <a:r>
              <a:rPr lang="es-ES" sz="1800" dirty="0" smtClean="0">
                <a:solidFill>
                  <a:srgbClr val="960F68"/>
                </a:solidFill>
              </a:rPr>
              <a:t> </a:t>
            </a:r>
            <a:r>
              <a:rPr lang="es-ES" sz="1800" dirty="0" err="1" smtClean="0">
                <a:solidFill>
                  <a:srgbClr val="960F68"/>
                </a:solidFill>
              </a:rPr>
              <a:t>join</a:t>
            </a:r>
            <a:endParaRPr lang="es-ES" sz="1800" dirty="0" smtClean="0">
              <a:solidFill>
                <a:srgbClr val="960F68"/>
              </a:solidFill>
            </a:endParaRPr>
          </a:p>
          <a:p>
            <a:endParaRPr lang="es-ES" sz="1800" dirty="0" smtClean="0"/>
          </a:p>
          <a:p>
            <a:r>
              <a:rPr lang="es-ES" sz="1800" dirty="0" smtClean="0"/>
              <a:t>Los </a:t>
            </a:r>
            <a:r>
              <a:rPr lang="es-ES" sz="1800" dirty="0" err="1" smtClean="0"/>
              <a:t>join</a:t>
            </a:r>
            <a:r>
              <a:rPr lang="es-ES" sz="1800" dirty="0" smtClean="0"/>
              <a:t> normalmente utilizan las relaciones FK – PK para cruzar las tablas.</a:t>
            </a:r>
          </a:p>
          <a:p>
            <a:endParaRPr lang="es-ES" sz="1800" dirty="0"/>
          </a:p>
          <a:p>
            <a:r>
              <a:rPr lang="es-ES" sz="1800" dirty="0" smtClean="0"/>
              <a:t>Además de estos, existen otros tipos de </a:t>
            </a:r>
            <a:r>
              <a:rPr lang="es-ES" sz="1800" dirty="0" err="1" smtClean="0"/>
              <a:t>joins</a:t>
            </a:r>
            <a:r>
              <a:rPr lang="es-ES" sz="1800" dirty="0" smtClean="0"/>
              <a:t> menos utilizados.</a:t>
            </a:r>
            <a:endParaRPr lang="es-ES" sz="1800" dirty="0"/>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smtClean="0"/>
              <a:t>definición</a:t>
            </a:r>
            <a:endParaRPr lang="es-ES" sz="2000" dirty="0"/>
          </a:p>
        </p:txBody>
      </p:sp>
    </p:spTree>
    <p:extLst>
      <p:ext uri="{BB962C8B-B14F-4D97-AF65-F5344CB8AC3E}">
        <p14:creationId xmlns:p14="http://schemas.microsoft.com/office/powerpoint/2010/main" val="4029858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Aplicación de </a:t>
            </a:r>
            <a:r>
              <a:rPr lang="es-ES" sz="1800" b="1" dirty="0" err="1" smtClean="0">
                <a:solidFill>
                  <a:srgbClr val="960F68"/>
                </a:solidFill>
              </a:rPr>
              <a:t>inner</a:t>
            </a:r>
            <a:r>
              <a:rPr lang="es-ES" sz="1800" b="1" dirty="0" smtClean="0">
                <a:solidFill>
                  <a:srgbClr val="960F68"/>
                </a:solidFill>
              </a:rPr>
              <a:t> </a:t>
            </a:r>
            <a:r>
              <a:rPr lang="es-ES" sz="1800" b="1" dirty="0" err="1" smtClean="0">
                <a:solidFill>
                  <a:srgbClr val="960F68"/>
                </a:solidFill>
              </a:rPr>
              <a:t>join</a:t>
            </a:r>
            <a:r>
              <a:rPr lang="es-ES" sz="1800" dirty="0" smtClean="0"/>
              <a:t>, que muestra el nombre de los empleados y la oficina a la que pertenecen:</a:t>
            </a:r>
          </a:p>
          <a:p>
            <a:pPr marL="285750" indent="-285750">
              <a:buFont typeface="Arial" pitchFamily="34" charset="0"/>
              <a:buChar char="•"/>
            </a:pPr>
            <a:r>
              <a:rPr lang="es-ES" sz="1800" dirty="0" smtClean="0"/>
              <a:t>Datos (se omiten prefijos y algunos campos):</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Cómo se hace el </a:t>
            </a:r>
            <a:r>
              <a:rPr lang="es-ES" sz="1800" dirty="0" err="1" smtClean="0"/>
              <a:t>inner</a:t>
            </a:r>
            <a:r>
              <a:rPr lang="es-ES" sz="1800" dirty="0" smtClean="0"/>
              <a:t> </a:t>
            </a:r>
            <a:r>
              <a:rPr lang="es-ES" sz="1800" dirty="0" err="1" smtClean="0"/>
              <a:t>join</a:t>
            </a:r>
            <a:r>
              <a:rPr lang="es-ES" sz="1800" dirty="0" smtClean="0"/>
              <a:t>:</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smtClean="0"/>
              <a:t>inner</a:t>
            </a:r>
            <a:r>
              <a:rPr lang="es-ES" sz="2000" dirty="0" smtClean="0"/>
              <a:t> </a:t>
            </a:r>
            <a:r>
              <a:rPr lang="es-ES" sz="2000" dirty="0" err="1" smtClean="0"/>
              <a:t>join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1218154660"/>
              </p:ext>
            </p:extLst>
          </p:nvPr>
        </p:nvGraphicFramePr>
        <p:xfrm>
          <a:off x="4622168" y="3216895"/>
          <a:ext cx="4054288" cy="1257300"/>
        </p:xfrm>
        <a:graphic>
          <a:graphicData uri="http://schemas.openxmlformats.org/drawingml/2006/table">
            <a:tbl>
              <a:tblPr firstRow="1" bandRow="1">
                <a:tableStyleId>{F5AB1C69-6EDB-4FF4-983F-18BD219EF322}</a:tableStyleId>
              </a:tblPr>
              <a:tblGrid>
                <a:gridCol w="944100"/>
                <a:gridCol w="906127"/>
                <a:gridCol w="1068052"/>
                <a:gridCol w="1136009"/>
              </a:tblGrid>
              <a:tr h="227372">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u="none" strike="noStrike" dirty="0" smtClean="0">
                          <a:effectLst/>
                        </a:rPr>
                        <a:t>150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chemeClr val="dk1"/>
                          </a:solidFill>
                          <a:effectLst/>
                          <a:latin typeface="+mn-lt"/>
                        </a:rPr>
                        <a:t>160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chemeClr val="dk1"/>
                          </a:solidFill>
                          <a:effectLst/>
                          <a:latin typeface="+mn-lt"/>
                        </a:rPr>
                        <a:t>180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rgbClr val="000000"/>
                          </a:solidFill>
                          <a:effectLst/>
                          <a:latin typeface="Calibri"/>
                        </a:rPr>
                        <a:t>8080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355427448"/>
              </p:ext>
            </p:extLst>
          </p:nvPr>
        </p:nvGraphicFramePr>
        <p:xfrm>
          <a:off x="489157" y="3212976"/>
          <a:ext cx="3408248" cy="1005840"/>
        </p:xfrm>
        <a:graphic>
          <a:graphicData uri="http://schemas.openxmlformats.org/drawingml/2006/table">
            <a:tbl>
              <a:tblPr firstRow="1" bandRow="1">
                <a:tableStyleId>{F5AB1C69-6EDB-4FF4-983F-18BD219EF322}</a:tableStyleId>
              </a:tblPr>
              <a:tblGrid>
                <a:gridCol w="907036"/>
                <a:gridCol w="1250606"/>
                <a:gridCol w="1250606"/>
              </a:tblGrid>
              <a:tr h="201622">
                <a:tc>
                  <a:txBody>
                    <a:bodyPr/>
                    <a:lstStyle/>
                    <a:p>
                      <a:pPr algn="l" fontAlgn="b"/>
                      <a:r>
                        <a:rPr lang="es-ES" sz="1600" u="none" strike="noStrike" dirty="0" smtClean="0">
                          <a:effectLst/>
                        </a:rPr>
                        <a:t>OFFC_ID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201622">
                <a:tc>
                  <a:txBody>
                    <a:bodyPr/>
                    <a:lstStyle/>
                    <a:p>
                      <a:pPr algn="r" fontAlgn="b"/>
                      <a:r>
                        <a:rPr lang="es-ES" sz="1600" u="none" strike="noStrike" dirty="0" smtClean="0">
                          <a:effectLst/>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201622">
                <a:tc>
                  <a:txBody>
                    <a:bodyPr/>
                    <a:lstStyle/>
                    <a:p>
                      <a:pPr algn="r" fontAlgn="b"/>
                      <a:r>
                        <a:rPr lang="es-ES" sz="1600" u="none" strike="noStrike" dirty="0" smtClean="0">
                          <a:effectLst/>
                        </a:rPr>
                        <a:t>11</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201622">
                <a:tc>
                  <a:txBody>
                    <a:bodyPr/>
                    <a:lstStyle/>
                    <a:p>
                      <a:pPr algn="r" fontAlgn="b"/>
                      <a:r>
                        <a:rPr lang="es-ES" sz="1600" u="none" strike="noStrike" dirty="0" smtClean="0">
                          <a:effectLst/>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29" name="28 Tabla"/>
          <p:cNvGraphicFramePr>
            <a:graphicFrameLocks noGrp="1"/>
          </p:cNvGraphicFramePr>
          <p:nvPr>
            <p:extLst>
              <p:ext uri="{D42A27DB-BD31-4B8C-83A1-F6EECF244321}">
                <p14:modId xmlns:p14="http://schemas.microsoft.com/office/powerpoint/2010/main" val="4019942137"/>
              </p:ext>
            </p:extLst>
          </p:nvPr>
        </p:nvGraphicFramePr>
        <p:xfrm>
          <a:off x="539552" y="5301208"/>
          <a:ext cx="2592288" cy="1127760"/>
        </p:xfrm>
        <a:graphic>
          <a:graphicData uri="http://schemas.openxmlformats.org/drawingml/2006/table">
            <a:tbl>
              <a:tblPr firstRow="1" bandRow="1">
                <a:tableStyleId>{5DA37D80-6434-44D0-A028-1B22A696006F}</a:tableStyleId>
              </a:tblPr>
              <a:tblGrid>
                <a:gridCol w="625725"/>
                <a:gridCol w="1966563"/>
              </a:tblGrid>
              <a:tr h="288032">
                <a:tc gridSpan="2">
                  <a:txBody>
                    <a:bodyPr/>
                    <a:lstStyle/>
                    <a:p>
                      <a:pPr algn="ctr"/>
                      <a:r>
                        <a:rPr lang="es-ES" sz="1400" b="1" i="0" u="none" strike="noStrike" kern="1200" baseline="0" dirty="0" smtClean="0">
                          <a:solidFill>
                            <a:schemeClr val="bg2"/>
                          </a:solidFill>
                          <a:latin typeface="Arial" pitchFamily="34" charset="0"/>
                          <a:ea typeface="+mn-ea"/>
                          <a:cs typeface="Arial" pitchFamily="34" charset="0"/>
                        </a:rPr>
                        <a:t>T_OFFICES</a:t>
                      </a:r>
                      <a:endParaRPr lang="es-ES" sz="110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hMerge="1">
                  <a:txBody>
                    <a:bodyPr/>
                    <a:lstStyle/>
                    <a:p>
                      <a:endParaRPr lang="es-ES" dirty="0"/>
                    </a:p>
                  </a:txBody>
                  <a:tcPr/>
                </a:tc>
              </a:tr>
              <a:tr h="144016">
                <a:tc rowSpan="2">
                  <a:txBody>
                    <a:bodyPr/>
                    <a:lstStyle/>
                    <a:p>
                      <a:pPr algn="ctr"/>
                      <a:r>
                        <a:rPr lang="es-ES" sz="1050" b="1" i="0" u="none" strike="noStrike" kern="1200" baseline="0" dirty="0" smtClean="0">
                          <a:solidFill>
                            <a:schemeClr val="bg2"/>
                          </a:solidFill>
                          <a:latin typeface="Arial" pitchFamily="34" charset="0"/>
                          <a:ea typeface="+mn-ea"/>
                          <a:cs typeface="Arial" pitchFamily="34" charset="0"/>
                        </a:rPr>
                        <a:t>PK</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OFFC_ID</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endParaRPr lang="es-ES" dirty="0"/>
                    </a:p>
                  </a:txBody>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OFFC_COUNTRY</a:t>
                      </a:r>
                    </a:p>
                    <a:p>
                      <a:r>
                        <a:rPr lang="es-ES" sz="1050" b="1" i="0" u="none" strike="noStrike" kern="1200" baseline="0" dirty="0" smtClean="0">
                          <a:solidFill>
                            <a:schemeClr val="bg2"/>
                          </a:solidFill>
                          <a:latin typeface="Arial" pitchFamily="34" charset="0"/>
                          <a:ea typeface="+mn-ea"/>
                          <a:cs typeface="Arial" pitchFamily="34" charset="0"/>
                        </a:rPr>
                        <a:t>OFFC_CITY</a:t>
                      </a:r>
                    </a:p>
                    <a:p>
                      <a:r>
                        <a:rPr lang="es-ES" sz="1050" b="1" i="0" u="none" strike="noStrike" kern="1200" baseline="0" dirty="0" smtClean="0">
                          <a:solidFill>
                            <a:schemeClr val="bg2"/>
                          </a:solidFill>
                          <a:latin typeface="Arial" pitchFamily="34" charset="0"/>
                          <a:ea typeface="+mn-ea"/>
                          <a:cs typeface="Arial" pitchFamily="34" charset="0"/>
                        </a:rPr>
                        <a:t>OFFC_DESCRIPTION</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1" name="30 Tabla"/>
          <p:cNvGraphicFramePr>
            <a:graphicFrameLocks noGrp="1"/>
          </p:cNvGraphicFramePr>
          <p:nvPr>
            <p:extLst>
              <p:ext uri="{D42A27DB-BD31-4B8C-83A1-F6EECF244321}">
                <p14:modId xmlns:p14="http://schemas.microsoft.com/office/powerpoint/2010/main" val="2085033586"/>
              </p:ext>
            </p:extLst>
          </p:nvPr>
        </p:nvGraphicFramePr>
        <p:xfrm>
          <a:off x="6012160" y="4725144"/>
          <a:ext cx="2088232" cy="1996028"/>
        </p:xfrm>
        <a:graphic>
          <a:graphicData uri="http://schemas.openxmlformats.org/drawingml/2006/table">
            <a:tbl>
              <a:tblPr firstRow="1" bandRow="1">
                <a:tableStyleId>{5DA37D80-6434-44D0-A028-1B22A696006F}</a:tableStyleId>
              </a:tblPr>
              <a:tblGrid>
                <a:gridCol w="470452"/>
                <a:gridCol w="1617780"/>
              </a:tblGrid>
              <a:tr h="259129">
                <a:tc gridSpan="2">
                  <a:txBody>
                    <a:bodyPr/>
                    <a:lstStyle/>
                    <a:p>
                      <a:pPr algn="ctr"/>
                      <a:r>
                        <a:rPr lang="es-ES" sz="1400" b="1" i="0" u="none" strike="noStrike" kern="1200" baseline="0" dirty="0" smtClean="0">
                          <a:solidFill>
                            <a:schemeClr val="bg2"/>
                          </a:solidFill>
                          <a:latin typeface="Arial" pitchFamily="34" charset="0"/>
                          <a:ea typeface="+mn-ea"/>
                          <a:cs typeface="Arial" pitchFamily="34" charset="0"/>
                        </a:rPr>
                        <a:t>T_EMPLOYEES</a:t>
                      </a:r>
                      <a:endParaRPr lang="es-ES" sz="110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hMerge="1">
                  <a:txBody>
                    <a:bodyPr/>
                    <a:lstStyle/>
                    <a:p>
                      <a:endParaRPr lang="es-ES" dirty="0"/>
                    </a:p>
                  </a:txBody>
                  <a:tcPr/>
                </a:tc>
              </a:tr>
              <a:tr h="213782">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PK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EMPL_ID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213782">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FK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OFFC_ID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213782">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FK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KNLN_ID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213782">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FK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EMPL_MENTOR_ID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757953">
                <a:tc>
                  <a:txBody>
                    <a:bodyPr/>
                    <a:lstStyle/>
                    <a:p>
                      <a:pPr algn="ctr"/>
                      <a:endParaRPr lang="es-ES" sz="1050" b="1" i="0" u="none" strike="noStrike" kern="1200" baseline="0" dirty="0" smtClean="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EMPL_FORNAME</a:t>
                      </a:r>
                    </a:p>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EMPL_MIDDLE_NAME</a:t>
                      </a:r>
                    </a:p>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EMPL_SURNAME</a:t>
                      </a:r>
                    </a:p>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EMPL_NUMBER</a:t>
                      </a:r>
                    </a:p>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EMPL_HIRE_DATE</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pSp>
        <p:nvGrpSpPr>
          <p:cNvPr id="33" name="32 Grupo"/>
          <p:cNvGrpSpPr/>
          <p:nvPr/>
        </p:nvGrpSpPr>
        <p:grpSpPr>
          <a:xfrm flipV="1">
            <a:off x="1907704" y="5341620"/>
            <a:ext cx="4218776" cy="388620"/>
            <a:chOff x="3356102" y="4245702"/>
            <a:chExt cx="1359914" cy="368378"/>
          </a:xfrm>
        </p:grpSpPr>
        <p:cxnSp>
          <p:nvCxnSpPr>
            <p:cNvPr id="34" name="33 Conector recto"/>
            <p:cNvCxnSpPr/>
            <p:nvPr/>
          </p:nvCxnSpPr>
          <p:spPr>
            <a:xfrm>
              <a:off x="3356102" y="4245702"/>
              <a:ext cx="432048" cy="0"/>
            </a:xfrm>
            <a:prstGeom prst="line">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4283968" y="4614080"/>
              <a:ext cx="432048" cy="0"/>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37" name="36 Esquina doblada"/>
          <p:cNvSpPr/>
          <p:nvPr/>
        </p:nvSpPr>
        <p:spPr>
          <a:xfrm>
            <a:off x="3203848" y="5855206"/>
            <a:ext cx="2744396" cy="88616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a:solidFill>
                  <a:srgbClr val="321935"/>
                </a:solidFill>
                <a:latin typeface="Arial Narrow" pitchFamily="34" charset="0"/>
              </a:rPr>
              <a:t>Relación FK a PK. Si "o" es oficina y "e" es empleado, equivale a </a:t>
            </a:r>
            <a:r>
              <a:rPr lang="es-ES" sz="1600" dirty="0" err="1">
                <a:solidFill>
                  <a:srgbClr val="321935"/>
                </a:solidFill>
                <a:latin typeface="Arial Narrow" pitchFamily="34" charset="0"/>
              </a:rPr>
              <a:t>o.OFFC_ID</a:t>
            </a:r>
            <a:r>
              <a:rPr lang="es-ES" sz="1600" dirty="0">
                <a:solidFill>
                  <a:srgbClr val="321935"/>
                </a:solidFill>
                <a:latin typeface="Arial Narrow" pitchFamily="34" charset="0"/>
              </a:rPr>
              <a:t> = </a:t>
            </a:r>
            <a:r>
              <a:rPr lang="es-ES" sz="1600" dirty="0" err="1">
                <a:solidFill>
                  <a:srgbClr val="321935"/>
                </a:solidFill>
                <a:latin typeface="Arial Narrow" pitchFamily="34" charset="0"/>
              </a:rPr>
              <a:t>e.OFFC_ID</a:t>
            </a:r>
            <a:endParaRPr lang="es-ES" sz="1600" dirty="0">
              <a:solidFill>
                <a:srgbClr val="321935"/>
              </a:solidFill>
              <a:latin typeface="Arial Narrow" pitchFamily="34" charset="0"/>
            </a:endParaRPr>
          </a:p>
          <a:p>
            <a:r>
              <a:rPr lang="es-ES" sz="1600" dirty="0" smtClean="0">
                <a:solidFill>
                  <a:srgbClr val="321935"/>
                </a:solidFill>
                <a:latin typeface="Arial Narrow" pitchFamily="34" charset="0"/>
              </a:rPr>
              <a:t> </a:t>
            </a:r>
            <a:endParaRPr lang="es-ES" sz="1600" dirty="0">
              <a:solidFill>
                <a:srgbClr val="321935"/>
              </a:solidFill>
              <a:latin typeface="Arial Narrow" pitchFamily="34" charset="0"/>
            </a:endParaRPr>
          </a:p>
        </p:txBody>
      </p:sp>
      <p:cxnSp>
        <p:nvCxnSpPr>
          <p:cNvPr id="38" name="37 Conector recto de flecha"/>
          <p:cNvCxnSpPr>
            <a:stCxn id="37" idx="0"/>
          </p:cNvCxnSpPr>
          <p:nvPr/>
        </p:nvCxnSpPr>
        <p:spPr>
          <a:xfrm flipH="1" flipV="1">
            <a:off x="4427984" y="5445224"/>
            <a:ext cx="148062" cy="409982"/>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669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Aplicando el </a:t>
            </a:r>
            <a:r>
              <a:rPr lang="es-ES" sz="1800" dirty="0" err="1" smtClean="0"/>
              <a:t>inner</a:t>
            </a:r>
            <a:r>
              <a:rPr lang="es-ES" sz="1800" dirty="0" smtClean="0"/>
              <a:t> </a:t>
            </a:r>
            <a:r>
              <a:rPr lang="es-ES" sz="1800" dirty="0" err="1" smtClean="0"/>
              <a:t>join</a:t>
            </a:r>
            <a:r>
              <a:rPr lang="es-ES" sz="1800" dirty="0" smtClean="0"/>
              <a:t> sin otras condiciones aparte de la del </a:t>
            </a:r>
            <a:r>
              <a:rPr lang="es-ES" sz="1800" dirty="0" err="1" smtClean="0"/>
              <a:t>join</a:t>
            </a:r>
            <a:r>
              <a:rPr lang="es-ES" sz="1800" dirty="0" smtClean="0"/>
              <a:t>:</a:t>
            </a:r>
          </a:p>
          <a:p>
            <a:pPr marL="285750" indent="-285750">
              <a:buFont typeface="Arial" pitchFamily="34" charset="0"/>
              <a:buChar char="•"/>
            </a:pPr>
            <a:r>
              <a:rPr lang="es-ES" sz="1800" dirty="0" smtClean="0"/>
              <a:t>Consulta SQL: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Resultado (se omiten prefijos):</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smtClean="0"/>
              <a:t>inner</a:t>
            </a:r>
            <a:r>
              <a:rPr lang="es-ES" sz="2000" dirty="0" smtClean="0"/>
              <a:t> </a:t>
            </a:r>
            <a:r>
              <a:rPr lang="es-ES" sz="2000" dirty="0" err="1" smtClean="0"/>
              <a:t>join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1544305314"/>
              </p:ext>
            </p:extLst>
          </p:nvPr>
        </p:nvGraphicFramePr>
        <p:xfrm>
          <a:off x="755576" y="5301208"/>
          <a:ext cx="6264695" cy="1257300"/>
        </p:xfrm>
        <a:graphic>
          <a:graphicData uri="http://schemas.openxmlformats.org/drawingml/2006/table">
            <a:tbl>
              <a:tblPr firstRow="1" bandRow="1">
                <a:tableStyleId>{F5AB1C69-6EDB-4FF4-983F-18BD219EF322}</a:tableStyleId>
              </a:tblPr>
              <a:tblGrid>
                <a:gridCol w="1458825"/>
                <a:gridCol w="1400150"/>
                <a:gridCol w="1650356"/>
                <a:gridCol w="1755364"/>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España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Barcelona</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12" name="11 Rectángulo"/>
          <p:cNvSpPr/>
          <p:nvPr/>
        </p:nvSpPr>
        <p:spPr>
          <a:xfrm>
            <a:off x="485800" y="2924944"/>
            <a:ext cx="8262664" cy="1323439"/>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a:solidFill>
                  <a:srgbClr val="000000"/>
                </a:solidFill>
                <a:latin typeface="Courier New"/>
              </a:rPr>
              <a:t>o.OFFC_COUNTRY</a:t>
            </a:r>
            <a:r>
              <a:rPr lang="es-ES" sz="1600" b="1" dirty="0">
                <a:solidFill>
                  <a:srgbClr val="000000"/>
                </a:solidFill>
                <a:latin typeface="Courier New"/>
              </a:rPr>
              <a:t>, </a:t>
            </a:r>
            <a:r>
              <a:rPr lang="es-ES" sz="1600" b="1" dirty="0" err="1">
                <a:solidFill>
                  <a:srgbClr val="000000"/>
                </a:solidFill>
                <a:latin typeface="Courier New"/>
              </a:rPr>
              <a:t>o.OFFC_CITY</a:t>
            </a:r>
            <a:endParaRPr lang="es-ES" sz="1600" b="1" dirty="0">
              <a:solidFill>
                <a:srgbClr val="000000"/>
              </a:solidFill>
              <a:latin typeface="Courier New"/>
            </a:endParaRPr>
          </a:p>
          <a:p>
            <a:r>
              <a:rPr lang="es-ES" sz="1600" b="1" dirty="0" smtClean="0">
                <a:solidFill>
                  <a:srgbClr val="7F0055"/>
                </a:solidFill>
                <a:latin typeface="Courier New"/>
              </a:rPr>
              <a:t>FROM</a:t>
            </a:r>
            <a:r>
              <a:rPr lang="es-ES" sz="1600" b="1" dirty="0" smtClean="0">
                <a:solidFill>
                  <a:srgbClr val="000000"/>
                </a:solidFill>
                <a:latin typeface="Courier New"/>
              </a:rPr>
              <a:t> </a:t>
            </a:r>
          </a:p>
          <a:p>
            <a:r>
              <a:rPr lang="es-ES" sz="1600" b="1" dirty="0">
                <a:solidFill>
                  <a:srgbClr val="000000"/>
                </a:solidFill>
                <a:latin typeface="Courier New"/>
              </a:rPr>
              <a:t> </a:t>
            </a:r>
            <a:r>
              <a:rPr lang="es-ES" sz="1600" b="1" dirty="0" smtClean="0">
                <a:solidFill>
                  <a:srgbClr val="000000"/>
                </a:solidFill>
                <a:latin typeface="Courier New"/>
              </a:rPr>
              <a:t> T_EMPLOYEES </a:t>
            </a:r>
            <a:r>
              <a:rPr lang="es-ES" sz="1600" b="1" dirty="0">
                <a:solidFill>
                  <a:srgbClr val="000000"/>
                </a:solidFill>
                <a:latin typeface="Courier New"/>
              </a:rPr>
              <a:t>e </a:t>
            </a:r>
          </a:p>
          <a:p>
            <a:r>
              <a:rPr lang="es-ES" sz="1600" dirty="0">
                <a:solidFill>
                  <a:srgbClr val="000000"/>
                </a:solidFill>
                <a:latin typeface="Courier New"/>
              </a:rPr>
              <a:t>  </a:t>
            </a:r>
            <a:r>
              <a:rPr lang="es-ES" sz="1600" b="1" dirty="0">
                <a:solidFill>
                  <a:srgbClr val="7F0055"/>
                </a:solidFill>
                <a:latin typeface="Courier New"/>
              </a:rPr>
              <a:t>INNER</a:t>
            </a:r>
            <a:r>
              <a:rPr lang="es-ES" sz="1600" b="1" dirty="0">
                <a:solidFill>
                  <a:srgbClr val="000000"/>
                </a:solidFill>
                <a:latin typeface="Courier New"/>
              </a:rPr>
              <a:t> </a:t>
            </a:r>
            <a:r>
              <a:rPr lang="es-ES" sz="1600" b="1" dirty="0">
                <a:solidFill>
                  <a:srgbClr val="7F0055"/>
                </a:solidFill>
                <a:latin typeface="Courier New"/>
              </a:rPr>
              <a:t>JOIN</a:t>
            </a:r>
            <a:r>
              <a:rPr lang="es-ES" sz="1600" b="1" dirty="0">
                <a:solidFill>
                  <a:srgbClr val="000000"/>
                </a:solidFill>
                <a:latin typeface="Courier New"/>
              </a:rPr>
              <a:t> </a:t>
            </a:r>
            <a:r>
              <a:rPr lang="es-ES" sz="1600" b="1" dirty="0" smtClean="0">
                <a:solidFill>
                  <a:srgbClr val="000000"/>
                </a:solidFill>
                <a:latin typeface="Courier New"/>
              </a:rPr>
              <a:t>T_OFFICES </a:t>
            </a:r>
            <a:r>
              <a:rPr lang="es-ES" sz="1600" b="1" dirty="0">
                <a:solidFill>
                  <a:srgbClr val="000000"/>
                </a:solidFill>
                <a:latin typeface="Courier New"/>
              </a:rPr>
              <a:t>o </a:t>
            </a:r>
          </a:p>
          <a:p>
            <a:r>
              <a:rPr lang="es-ES" sz="1600" dirty="0">
                <a:solidFill>
                  <a:srgbClr val="000000"/>
                </a:solidFill>
                <a:latin typeface="Courier New"/>
              </a:rPr>
              <a:t>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e.OFFC_ID</a:t>
            </a:r>
            <a:r>
              <a:rPr lang="es-ES" sz="1600" b="1" dirty="0">
                <a:solidFill>
                  <a:srgbClr val="000000"/>
                </a:solidFill>
                <a:latin typeface="Courier New"/>
              </a:rPr>
              <a:t> = </a:t>
            </a:r>
            <a:r>
              <a:rPr lang="es-ES" sz="1600" b="1" dirty="0" err="1">
                <a:solidFill>
                  <a:srgbClr val="000000"/>
                </a:solidFill>
                <a:latin typeface="Courier New"/>
              </a:rPr>
              <a:t>o.OFFC_ID</a:t>
            </a:r>
            <a:r>
              <a:rPr lang="es-ES" sz="1600" b="1" dirty="0">
                <a:solidFill>
                  <a:srgbClr val="000000"/>
                </a:solidFill>
                <a:latin typeface="Courier New"/>
              </a:rPr>
              <a:t>;</a:t>
            </a:r>
          </a:p>
        </p:txBody>
      </p:sp>
      <p:sp>
        <p:nvSpPr>
          <p:cNvPr id="14" name="13 Esquina doblada"/>
          <p:cNvSpPr/>
          <p:nvPr/>
        </p:nvSpPr>
        <p:spPr>
          <a:xfrm>
            <a:off x="5598368" y="3288462"/>
            <a:ext cx="2664296" cy="59640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Como se combinan tablas, se utilizan alias para referenciarlas</a:t>
            </a:r>
            <a:endParaRPr lang="es-ES" sz="1600" dirty="0">
              <a:solidFill>
                <a:srgbClr val="321935"/>
              </a:solidFill>
              <a:latin typeface="Arial Narrow" pitchFamily="34" charset="0"/>
            </a:endParaRPr>
          </a:p>
        </p:txBody>
      </p:sp>
      <p:cxnSp>
        <p:nvCxnSpPr>
          <p:cNvPr id="15" name="14 Conector recto de flecha"/>
          <p:cNvCxnSpPr>
            <a:stCxn id="14" idx="1"/>
          </p:cNvCxnSpPr>
          <p:nvPr/>
        </p:nvCxnSpPr>
        <p:spPr>
          <a:xfrm flipH="1">
            <a:off x="2502024" y="3586663"/>
            <a:ext cx="3096344" cy="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14" idx="1"/>
          </p:cNvCxnSpPr>
          <p:nvPr/>
        </p:nvCxnSpPr>
        <p:spPr>
          <a:xfrm flipH="1">
            <a:off x="3582144" y="3586663"/>
            <a:ext cx="2016224" cy="202377"/>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22 Esquina doblada"/>
          <p:cNvSpPr/>
          <p:nvPr/>
        </p:nvSpPr>
        <p:spPr>
          <a:xfrm>
            <a:off x="6246440" y="4068790"/>
            <a:ext cx="2088232" cy="59640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En el "ON" se especifica la relación FK a PK.</a:t>
            </a:r>
            <a:endParaRPr lang="es-ES" sz="1600" dirty="0">
              <a:solidFill>
                <a:srgbClr val="321935"/>
              </a:solidFill>
              <a:latin typeface="Arial Narrow" pitchFamily="34" charset="0"/>
            </a:endParaRPr>
          </a:p>
        </p:txBody>
      </p:sp>
      <p:cxnSp>
        <p:nvCxnSpPr>
          <p:cNvPr id="24" name="23 Conector recto de flecha"/>
          <p:cNvCxnSpPr>
            <a:stCxn id="23" idx="1"/>
          </p:cNvCxnSpPr>
          <p:nvPr/>
        </p:nvCxnSpPr>
        <p:spPr>
          <a:xfrm flipH="1" flipV="1">
            <a:off x="4913724" y="4075966"/>
            <a:ext cx="1332716" cy="291025"/>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12 Esquina doblada"/>
          <p:cNvSpPr/>
          <p:nvPr/>
        </p:nvSpPr>
        <p:spPr>
          <a:xfrm>
            <a:off x="485800" y="4200750"/>
            <a:ext cx="1044116" cy="59640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Especifica </a:t>
            </a:r>
            <a:r>
              <a:rPr lang="es-ES" sz="1600" dirty="0" err="1" smtClean="0">
                <a:solidFill>
                  <a:srgbClr val="321935"/>
                </a:solidFill>
                <a:latin typeface="Arial Narrow" pitchFamily="34" charset="0"/>
              </a:rPr>
              <a:t>inner</a:t>
            </a:r>
            <a:r>
              <a:rPr lang="es-ES" sz="1600" dirty="0" smtClean="0">
                <a:solidFill>
                  <a:srgbClr val="321935"/>
                </a:solidFill>
                <a:latin typeface="Arial Narrow" pitchFamily="34" charset="0"/>
              </a:rPr>
              <a:t> </a:t>
            </a:r>
            <a:r>
              <a:rPr lang="es-ES" sz="1600" dirty="0" err="1" smtClean="0">
                <a:solidFill>
                  <a:srgbClr val="321935"/>
                </a:solidFill>
                <a:latin typeface="Arial Narrow" pitchFamily="34" charset="0"/>
              </a:rPr>
              <a:t>join</a:t>
            </a:r>
            <a:endParaRPr lang="es-ES" sz="1600" dirty="0">
              <a:solidFill>
                <a:srgbClr val="321935"/>
              </a:solidFill>
              <a:latin typeface="Arial Narrow" pitchFamily="34" charset="0"/>
            </a:endParaRPr>
          </a:p>
        </p:txBody>
      </p:sp>
      <p:cxnSp>
        <p:nvCxnSpPr>
          <p:cNvPr id="16" name="15 Conector recto de flecha"/>
          <p:cNvCxnSpPr>
            <a:stCxn id="13" idx="0"/>
          </p:cNvCxnSpPr>
          <p:nvPr/>
        </p:nvCxnSpPr>
        <p:spPr>
          <a:xfrm flipV="1">
            <a:off x="1007858" y="3948483"/>
            <a:ext cx="107758" cy="252267"/>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98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1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 un </a:t>
            </a:r>
            <a:r>
              <a:rPr lang="es-ES" sz="1800" dirty="0" err="1" smtClean="0"/>
              <a:t>inner</a:t>
            </a:r>
            <a:r>
              <a:rPr lang="es-ES" sz="1800" dirty="0" smtClean="0"/>
              <a:t> </a:t>
            </a:r>
            <a:r>
              <a:rPr lang="es-ES" sz="1800" dirty="0" err="1" smtClean="0"/>
              <a:t>join</a:t>
            </a:r>
            <a:r>
              <a:rPr lang="es-ES" sz="1800" dirty="0" smtClean="0"/>
              <a:t> se le pueden agregar condiciones utilizando cualquiera de las tablas involucradas. Por ejemplo, el nombre de la ciudad de la oficina:</a:t>
            </a:r>
          </a:p>
          <a:p>
            <a:pPr marL="285750" indent="-285750">
              <a:buFont typeface="Arial" pitchFamily="34" charset="0"/>
              <a:buChar char="•"/>
            </a:pPr>
            <a:r>
              <a:rPr lang="es-ES" sz="1800" dirty="0" smtClean="0"/>
              <a:t>Consulta SQL: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Resultado (se omiten prefijos):</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smtClean="0"/>
              <a:t>inner</a:t>
            </a:r>
            <a:r>
              <a:rPr lang="es-ES" sz="2000" dirty="0" smtClean="0"/>
              <a:t> </a:t>
            </a:r>
            <a:r>
              <a:rPr lang="es-ES" sz="2000" dirty="0" err="1" smtClean="0"/>
              <a:t>join</a:t>
            </a:r>
            <a:endParaRPr lang="es-ES" sz="2000" dirty="0"/>
          </a:p>
        </p:txBody>
      </p:sp>
      <p:sp>
        <p:nvSpPr>
          <p:cNvPr id="8" name="7 Rectángulo"/>
          <p:cNvSpPr/>
          <p:nvPr/>
        </p:nvSpPr>
        <p:spPr>
          <a:xfrm>
            <a:off x="467544" y="3244335"/>
            <a:ext cx="8424936" cy="830997"/>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a:solidFill>
                  <a:srgbClr val="000000"/>
                </a:solidFill>
                <a:latin typeface="Courier New"/>
              </a:rPr>
              <a:t>o.OFFC_COUNTRY</a:t>
            </a:r>
            <a:r>
              <a:rPr lang="es-ES" sz="1600" b="1" dirty="0">
                <a:solidFill>
                  <a:srgbClr val="000000"/>
                </a:solidFill>
                <a:latin typeface="Courier New"/>
              </a:rPr>
              <a:t>, </a:t>
            </a:r>
            <a:r>
              <a:rPr lang="es-ES" sz="1600" b="1" dirty="0" err="1">
                <a:solidFill>
                  <a:srgbClr val="000000"/>
                </a:solidFill>
                <a:latin typeface="Courier New"/>
              </a:rPr>
              <a:t>o.OFFC_CITY</a:t>
            </a:r>
            <a:endParaRPr lang="es-ES" sz="1600" b="1" dirty="0">
              <a:solidFill>
                <a:srgbClr val="000000"/>
              </a:solidFill>
              <a:latin typeface="Courier New"/>
            </a:endParaRPr>
          </a:p>
          <a:p>
            <a:r>
              <a:rPr lang="en-US" sz="1600" b="1" dirty="0">
                <a:solidFill>
                  <a:srgbClr val="7F0055"/>
                </a:solidFill>
                <a:latin typeface="Courier New"/>
              </a:rPr>
              <a:t>FROM</a:t>
            </a:r>
            <a:r>
              <a:rPr lang="en-US" sz="1600" b="1" dirty="0">
                <a:solidFill>
                  <a:srgbClr val="000000"/>
                </a:solidFill>
                <a:latin typeface="Courier New"/>
              </a:rPr>
              <a:t> </a:t>
            </a:r>
            <a:r>
              <a:rPr lang="en-US" sz="1600" b="1" dirty="0" smtClean="0">
                <a:solidFill>
                  <a:srgbClr val="000000"/>
                </a:solidFill>
                <a:latin typeface="Courier New"/>
              </a:rPr>
              <a:t>T_EMPLOYEES </a:t>
            </a:r>
            <a:r>
              <a:rPr lang="en-US" sz="1600" b="1" dirty="0">
                <a:solidFill>
                  <a:srgbClr val="000000"/>
                </a:solidFill>
                <a:latin typeface="Courier New"/>
              </a:rPr>
              <a:t>e </a:t>
            </a:r>
            <a:r>
              <a:rPr lang="en-US" sz="1600" b="1" dirty="0">
                <a:solidFill>
                  <a:srgbClr val="7F0055"/>
                </a:solidFill>
                <a:latin typeface="Courier New"/>
              </a:rPr>
              <a:t>INNER</a:t>
            </a:r>
            <a:r>
              <a:rPr lang="en-US" sz="1600" b="1" dirty="0">
                <a:solidFill>
                  <a:srgbClr val="000000"/>
                </a:solidFill>
                <a:latin typeface="Courier New"/>
              </a:rPr>
              <a:t> </a:t>
            </a:r>
            <a:r>
              <a:rPr lang="en-US" sz="1600" b="1" dirty="0">
                <a:solidFill>
                  <a:srgbClr val="7F0055"/>
                </a:solidFill>
                <a:latin typeface="Courier New"/>
              </a:rPr>
              <a:t>JOIN</a:t>
            </a:r>
            <a:r>
              <a:rPr lang="en-US" sz="1600" b="1" dirty="0">
                <a:solidFill>
                  <a:srgbClr val="000000"/>
                </a:solidFill>
                <a:latin typeface="Courier New"/>
              </a:rPr>
              <a:t> </a:t>
            </a:r>
            <a:r>
              <a:rPr lang="en-US" sz="1600" b="1" dirty="0" smtClean="0">
                <a:solidFill>
                  <a:srgbClr val="000000"/>
                </a:solidFill>
                <a:latin typeface="Courier New"/>
              </a:rPr>
              <a:t>T_OFFICES </a:t>
            </a:r>
            <a:r>
              <a:rPr lang="en-US" sz="1600" b="1" dirty="0">
                <a:solidFill>
                  <a:srgbClr val="000000"/>
                </a:solidFill>
                <a:latin typeface="Courier New"/>
              </a:rPr>
              <a:t>o </a:t>
            </a:r>
            <a:r>
              <a:rPr lang="en-US" sz="1600" b="1" dirty="0">
                <a:solidFill>
                  <a:srgbClr val="7F0055"/>
                </a:solidFill>
                <a:latin typeface="Courier New"/>
              </a:rPr>
              <a:t>ON</a:t>
            </a:r>
            <a:r>
              <a:rPr lang="en-US" sz="1600" b="1" dirty="0">
                <a:solidFill>
                  <a:srgbClr val="000000"/>
                </a:solidFill>
                <a:latin typeface="Courier New"/>
              </a:rPr>
              <a:t> </a:t>
            </a:r>
            <a:r>
              <a:rPr lang="en-US" sz="1600" b="1" dirty="0" err="1">
                <a:solidFill>
                  <a:srgbClr val="000000"/>
                </a:solidFill>
                <a:latin typeface="Courier New"/>
              </a:rPr>
              <a:t>e.OFFC_ID</a:t>
            </a:r>
            <a:r>
              <a:rPr lang="en-US" sz="1600" b="1" dirty="0">
                <a:solidFill>
                  <a:srgbClr val="000000"/>
                </a:solidFill>
                <a:latin typeface="Courier New"/>
              </a:rPr>
              <a:t> = </a:t>
            </a:r>
            <a:r>
              <a:rPr lang="en-US" sz="1600" b="1" dirty="0" err="1">
                <a:solidFill>
                  <a:srgbClr val="000000"/>
                </a:solidFill>
                <a:latin typeface="Courier New"/>
              </a:rPr>
              <a:t>o.OFFC_ID</a:t>
            </a:r>
            <a:endParaRPr lang="en-U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a:t>
            </a:r>
            <a:r>
              <a:rPr lang="es-ES" sz="1600" b="1" dirty="0" err="1">
                <a:solidFill>
                  <a:srgbClr val="000000"/>
                </a:solidFill>
                <a:latin typeface="Courier New"/>
              </a:rPr>
              <a:t>o.OFFC_CITY</a:t>
            </a:r>
            <a:r>
              <a:rPr lang="es-ES" sz="1600" b="1" dirty="0">
                <a:solidFill>
                  <a:srgbClr val="000000"/>
                </a:solidFill>
                <a:latin typeface="Courier New"/>
              </a:rPr>
              <a:t> = </a:t>
            </a:r>
            <a:r>
              <a:rPr lang="es-ES" sz="1600" b="1" dirty="0">
                <a:solidFill>
                  <a:srgbClr val="0000FF"/>
                </a:solidFill>
                <a:latin typeface="Courier New"/>
              </a:rPr>
              <a:t>'Santiago'</a:t>
            </a:r>
            <a:r>
              <a:rPr lang="es-ES" sz="1600" b="1" dirty="0">
                <a:solidFill>
                  <a:srgbClr val="000000"/>
                </a:solidFill>
                <a:latin typeface="Courier New"/>
              </a:rPr>
              <a:t>;</a:t>
            </a:r>
            <a:endParaRPr lang="es-ES" sz="1600" dirty="0"/>
          </a:p>
        </p:txBody>
      </p:sp>
      <p:sp>
        <p:nvSpPr>
          <p:cNvPr id="10" name="9 Esquina doblada"/>
          <p:cNvSpPr/>
          <p:nvPr/>
        </p:nvSpPr>
        <p:spPr>
          <a:xfrm>
            <a:off x="5724128" y="3913108"/>
            <a:ext cx="2448272" cy="81203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Las condiciones se aplican con el nombre del campo, incluyendo el alias.</a:t>
            </a:r>
            <a:endParaRPr lang="es-ES" sz="1600" dirty="0">
              <a:solidFill>
                <a:srgbClr val="321935"/>
              </a:solidFill>
              <a:latin typeface="Arial Narrow" pitchFamily="34" charset="0"/>
            </a:endParaRPr>
          </a:p>
        </p:txBody>
      </p:sp>
      <p:cxnSp>
        <p:nvCxnSpPr>
          <p:cNvPr id="11" name="10 Conector recto de flecha"/>
          <p:cNvCxnSpPr>
            <a:stCxn id="10" idx="1"/>
          </p:cNvCxnSpPr>
          <p:nvPr/>
        </p:nvCxnSpPr>
        <p:spPr>
          <a:xfrm flipH="1" flipV="1">
            <a:off x="4391412" y="3920286"/>
            <a:ext cx="1332716" cy="39884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11 Tabla"/>
          <p:cNvGraphicFramePr>
            <a:graphicFrameLocks noGrp="1"/>
          </p:cNvGraphicFramePr>
          <p:nvPr>
            <p:extLst>
              <p:ext uri="{D42A27DB-BD31-4B8C-83A1-F6EECF244321}">
                <p14:modId xmlns:p14="http://schemas.microsoft.com/office/powerpoint/2010/main" val="1684697064"/>
              </p:ext>
            </p:extLst>
          </p:nvPr>
        </p:nvGraphicFramePr>
        <p:xfrm>
          <a:off x="755576" y="5482932"/>
          <a:ext cx="6264695" cy="754380"/>
        </p:xfrm>
        <a:graphic>
          <a:graphicData uri="http://schemas.openxmlformats.org/drawingml/2006/table">
            <a:tbl>
              <a:tblPr firstRow="1" bandRow="1">
                <a:tableStyleId>{F5AB1C69-6EDB-4FF4-983F-18BD219EF322}</a:tableStyleId>
              </a:tblPr>
              <a:tblGrid>
                <a:gridCol w="1458825"/>
                <a:gridCol w="1400150"/>
                <a:gridCol w="1650356"/>
                <a:gridCol w="1755364"/>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bl>
          </a:graphicData>
        </a:graphic>
      </p:graphicFrame>
    </p:spTree>
    <p:extLst>
      <p:ext uri="{BB962C8B-B14F-4D97-AF65-F5344CB8AC3E}">
        <p14:creationId xmlns:p14="http://schemas.microsoft.com/office/powerpoint/2010/main" val="4029354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Un </a:t>
            </a:r>
            <a:r>
              <a:rPr lang="es-ES" sz="1800" dirty="0" err="1" smtClean="0"/>
              <a:t>inner</a:t>
            </a:r>
            <a:r>
              <a:rPr lang="es-ES" sz="1800" dirty="0" smtClean="0"/>
              <a:t> </a:t>
            </a:r>
            <a:r>
              <a:rPr lang="es-ES" sz="1800" dirty="0" err="1" smtClean="0"/>
              <a:t>join</a:t>
            </a:r>
            <a:r>
              <a:rPr lang="es-ES" sz="1800" dirty="0" smtClean="0"/>
              <a:t> se puede aplicar también colocando las condiciones del </a:t>
            </a:r>
            <a:r>
              <a:rPr lang="es-ES" sz="1800" dirty="0" err="1" smtClean="0"/>
              <a:t>join</a:t>
            </a:r>
            <a:r>
              <a:rPr lang="es-ES" sz="1800" dirty="0" smtClean="0"/>
              <a:t> en el </a:t>
            </a:r>
            <a:r>
              <a:rPr lang="es-ES" sz="1800" dirty="0" err="1" smtClean="0"/>
              <a:t>where</a:t>
            </a:r>
            <a:r>
              <a:rPr lang="es-ES" sz="1800" dirty="0" smtClean="0"/>
              <a:t>. Esto se conoce como el </a:t>
            </a:r>
            <a:r>
              <a:rPr lang="es-ES" sz="1800" i="1" dirty="0" smtClean="0">
                <a:solidFill>
                  <a:srgbClr val="960F68"/>
                </a:solidFill>
              </a:rPr>
              <a:t>theta-</a:t>
            </a:r>
            <a:r>
              <a:rPr lang="es-ES" sz="1800" i="1" dirty="0" err="1" smtClean="0">
                <a:solidFill>
                  <a:srgbClr val="960F68"/>
                </a:solidFill>
              </a:rPr>
              <a:t>style</a:t>
            </a:r>
            <a:r>
              <a:rPr lang="es-ES" sz="1800" dirty="0" smtClean="0"/>
              <a:t>. Para el ejemplo anterior:</a:t>
            </a:r>
          </a:p>
          <a:p>
            <a:pPr marL="285750" indent="-285750">
              <a:buFont typeface="Arial" pitchFamily="34" charset="0"/>
              <a:buChar char="•"/>
            </a:pPr>
            <a:r>
              <a:rPr lang="es-ES" sz="1800" dirty="0" smtClean="0"/>
              <a:t>Consulta SQL: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smtClean="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El resultado (se omiten prefijos) es el mismo:</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smtClean="0"/>
              <a:t>inner</a:t>
            </a:r>
            <a:r>
              <a:rPr lang="es-ES" sz="2000" dirty="0" smtClean="0"/>
              <a:t> </a:t>
            </a:r>
            <a:r>
              <a:rPr lang="es-ES" sz="2000" dirty="0" err="1" smtClean="0"/>
              <a:t>join</a:t>
            </a:r>
            <a:r>
              <a:rPr lang="es-ES" sz="2000" dirty="0" smtClean="0"/>
              <a:t>, theta-</a:t>
            </a:r>
            <a:r>
              <a:rPr lang="es-ES" sz="2000" dirty="0" err="1" smtClean="0"/>
              <a:t>style</a:t>
            </a:r>
            <a:endParaRPr lang="es-ES" sz="2000" dirty="0"/>
          </a:p>
        </p:txBody>
      </p:sp>
      <p:sp>
        <p:nvSpPr>
          <p:cNvPr id="8" name="7 Rectángulo"/>
          <p:cNvSpPr/>
          <p:nvPr/>
        </p:nvSpPr>
        <p:spPr>
          <a:xfrm>
            <a:off x="467544" y="3244335"/>
            <a:ext cx="8424936" cy="1323439"/>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a:solidFill>
                  <a:srgbClr val="000000"/>
                </a:solidFill>
                <a:latin typeface="Courier New"/>
              </a:rPr>
              <a:t>o.OFFC_COUNTRY</a:t>
            </a:r>
            <a:r>
              <a:rPr lang="es-ES" sz="1600" b="1" dirty="0">
                <a:solidFill>
                  <a:srgbClr val="000000"/>
                </a:solidFill>
                <a:latin typeface="Courier New"/>
              </a:rPr>
              <a:t>, </a:t>
            </a:r>
            <a:r>
              <a:rPr lang="es-ES" sz="1600" b="1" dirty="0" err="1">
                <a:solidFill>
                  <a:srgbClr val="000000"/>
                </a:solidFill>
                <a:latin typeface="Courier New"/>
              </a:rPr>
              <a:t>o.OFFC_CITY</a:t>
            </a:r>
            <a:endParaRPr lang="es-ES" sz="1600" b="1" dirty="0">
              <a:solidFill>
                <a:srgbClr val="000000"/>
              </a:solidFill>
              <a:latin typeface="Courier New"/>
            </a:endParaRPr>
          </a:p>
          <a:p>
            <a:r>
              <a:rPr lang="en-US" sz="1600" b="1" dirty="0">
                <a:solidFill>
                  <a:srgbClr val="7F0055"/>
                </a:solidFill>
                <a:latin typeface="Courier New"/>
              </a:rPr>
              <a:t>FROM</a:t>
            </a:r>
            <a:r>
              <a:rPr lang="en-US" sz="1600" b="1" dirty="0">
                <a:solidFill>
                  <a:srgbClr val="000000"/>
                </a:solidFill>
                <a:latin typeface="Courier New"/>
              </a:rPr>
              <a:t> </a:t>
            </a:r>
            <a:endParaRPr lang="en-US" sz="1600" b="1" dirty="0" smtClean="0">
              <a:solidFill>
                <a:srgbClr val="000000"/>
              </a:solidFill>
              <a:latin typeface="Courier New"/>
            </a:endParaRPr>
          </a:p>
          <a:p>
            <a:r>
              <a:rPr lang="en-US" sz="1600" b="1" dirty="0">
                <a:solidFill>
                  <a:srgbClr val="000000"/>
                </a:solidFill>
                <a:latin typeface="Courier New"/>
              </a:rPr>
              <a:t> </a:t>
            </a:r>
            <a:r>
              <a:rPr lang="en-US" sz="1600" b="1" dirty="0" smtClean="0">
                <a:solidFill>
                  <a:srgbClr val="000000"/>
                </a:solidFill>
                <a:latin typeface="Courier New"/>
              </a:rPr>
              <a:t>   T_EMPLOYEES </a:t>
            </a:r>
            <a:r>
              <a:rPr lang="en-US" sz="1600" b="1" dirty="0">
                <a:solidFill>
                  <a:srgbClr val="000000"/>
                </a:solidFill>
                <a:latin typeface="Courier New"/>
              </a:rPr>
              <a:t>e, </a:t>
            </a:r>
            <a:r>
              <a:rPr lang="en-US" sz="1600" b="1" dirty="0" smtClean="0">
                <a:solidFill>
                  <a:srgbClr val="000000"/>
                </a:solidFill>
                <a:latin typeface="Courier New"/>
              </a:rPr>
              <a:t>T_OFFICES </a:t>
            </a:r>
            <a:r>
              <a:rPr lang="en-US" sz="1600" b="1" dirty="0">
                <a:solidFill>
                  <a:srgbClr val="000000"/>
                </a:solidFill>
                <a:latin typeface="Courier New"/>
              </a:rPr>
              <a:t>o </a:t>
            </a:r>
          </a:p>
          <a:p>
            <a:r>
              <a:rPr lang="es-ES" sz="1600" b="1" dirty="0">
                <a:solidFill>
                  <a:srgbClr val="7F0055"/>
                </a:solidFill>
                <a:latin typeface="Courier New"/>
              </a:rPr>
              <a:t>WHERE</a:t>
            </a:r>
            <a:r>
              <a:rPr lang="es-ES" sz="1600" b="1" dirty="0">
                <a:solidFill>
                  <a:srgbClr val="000000"/>
                </a:solidFill>
                <a:latin typeface="Courier New"/>
              </a:rPr>
              <a:t> </a:t>
            </a:r>
            <a:r>
              <a:rPr lang="es-ES" sz="1600" b="1" dirty="0" err="1">
                <a:solidFill>
                  <a:srgbClr val="000000"/>
                </a:solidFill>
                <a:latin typeface="Courier New"/>
              </a:rPr>
              <a:t>e.OFFC_ID</a:t>
            </a:r>
            <a:r>
              <a:rPr lang="es-ES" sz="1600" b="1" dirty="0">
                <a:solidFill>
                  <a:srgbClr val="000000"/>
                </a:solidFill>
                <a:latin typeface="Courier New"/>
              </a:rPr>
              <a:t> = </a:t>
            </a:r>
            <a:r>
              <a:rPr lang="es-ES" sz="1600" b="1" dirty="0" err="1">
                <a:solidFill>
                  <a:srgbClr val="000000"/>
                </a:solidFill>
                <a:latin typeface="Courier New"/>
              </a:rPr>
              <a:t>o.OFFC_ID</a:t>
            </a:r>
            <a:r>
              <a:rPr lang="es-ES" sz="1600" b="1" dirty="0">
                <a:solidFill>
                  <a:srgbClr val="000000"/>
                </a:solidFill>
                <a:latin typeface="Courier New"/>
              </a:rPr>
              <a:t> </a:t>
            </a:r>
          </a:p>
          <a:p>
            <a:r>
              <a:rPr lang="es-ES" sz="1600" b="1" dirty="0">
                <a:solidFill>
                  <a:srgbClr val="7F0055"/>
                </a:solidFill>
                <a:latin typeface="Courier New"/>
              </a:rPr>
              <a:t>AND</a:t>
            </a:r>
            <a:r>
              <a:rPr lang="es-ES" sz="1600" b="1" dirty="0">
                <a:solidFill>
                  <a:srgbClr val="000000"/>
                </a:solidFill>
                <a:latin typeface="Courier New"/>
              </a:rPr>
              <a:t> </a:t>
            </a:r>
            <a:r>
              <a:rPr lang="es-ES" sz="1600" b="1" dirty="0" err="1">
                <a:solidFill>
                  <a:srgbClr val="000000"/>
                </a:solidFill>
                <a:latin typeface="Courier New"/>
              </a:rPr>
              <a:t>o.OFFC_CITY</a:t>
            </a:r>
            <a:r>
              <a:rPr lang="es-ES" sz="1600" b="1" dirty="0">
                <a:solidFill>
                  <a:srgbClr val="000000"/>
                </a:solidFill>
                <a:latin typeface="Courier New"/>
              </a:rPr>
              <a:t> = </a:t>
            </a:r>
            <a:r>
              <a:rPr lang="es-ES" sz="1600" b="1" dirty="0">
                <a:solidFill>
                  <a:srgbClr val="0000FF"/>
                </a:solidFill>
                <a:latin typeface="Courier New"/>
              </a:rPr>
              <a:t>'Santiago'</a:t>
            </a:r>
            <a:r>
              <a:rPr lang="es-ES" sz="1600" b="1" dirty="0">
                <a:solidFill>
                  <a:srgbClr val="000000"/>
                </a:solidFill>
                <a:latin typeface="Courier New"/>
              </a:rPr>
              <a:t>;</a:t>
            </a:r>
            <a:endParaRPr lang="es-ES" sz="1600" dirty="0"/>
          </a:p>
        </p:txBody>
      </p:sp>
      <p:sp>
        <p:nvSpPr>
          <p:cNvPr id="10" name="9 Esquina doblada"/>
          <p:cNvSpPr/>
          <p:nvPr/>
        </p:nvSpPr>
        <p:spPr>
          <a:xfrm>
            <a:off x="4812025" y="4149080"/>
            <a:ext cx="4008447" cy="86409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La condición del </a:t>
            </a:r>
            <a:r>
              <a:rPr lang="es-ES" sz="1600" dirty="0" err="1" smtClean="0">
                <a:solidFill>
                  <a:srgbClr val="321935"/>
                </a:solidFill>
                <a:latin typeface="Arial Narrow" pitchFamily="34" charset="0"/>
              </a:rPr>
              <a:t>join</a:t>
            </a:r>
            <a:r>
              <a:rPr lang="es-ES" sz="1600" dirty="0" smtClean="0">
                <a:solidFill>
                  <a:srgbClr val="321935"/>
                </a:solidFill>
                <a:latin typeface="Arial Narrow" pitchFamily="34" charset="0"/>
              </a:rPr>
              <a:t> se coloca en el </a:t>
            </a:r>
            <a:r>
              <a:rPr lang="es-ES" sz="1600" dirty="0" err="1" smtClean="0">
                <a:solidFill>
                  <a:srgbClr val="321935"/>
                </a:solidFill>
                <a:latin typeface="Arial Narrow" pitchFamily="34" charset="0"/>
              </a:rPr>
              <a:t>where</a:t>
            </a:r>
            <a:r>
              <a:rPr lang="es-ES" sz="1600" dirty="0" smtClean="0">
                <a:solidFill>
                  <a:srgbClr val="321935"/>
                </a:solidFill>
                <a:latin typeface="Arial Narrow" pitchFamily="34" charset="0"/>
              </a:rPr>
              <a:t>, junto al resto. Nótese que podría no utilizarse un FK-PK, sino cualquier otra que sea coherente.</a:t>
            </a:r>
            <a:endParaRPr lang="es-ES" sz="1600" dirty="0">
              <a:solidFill>
                <a:srgbClr val="321935"/>
              </a:solidFill>
              <a:latin typeface="Arial Narrow" pitchFamily="34" charset="0"/>
            </a:endParaRPr>
          </a:p>
        </p:txBody>
      </p:sp>
      <p:cxnSp>
        <p:nvCxnSpPr>
          <p:cNvPr id="11" name="10 Conector recto de flecha"/>
          <p:cNvCxnSpPr>
            <a:stCxn id="10" idx="1"/>
          </p:cNvCxnSpPr>
          <p:nvPr/>
        </p:nvCxnSpPr>
        <p:spPr>
          <a:xfrm flipH="1" flipV="1">
            <a:off x="3954781" y="4137662"/>
            <a:ext cx="857244" cy="44346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11 Tabla"/>
          <p:cNvGraphicFramePr>
            <a:graphicFrameLocks noGrp="1"/>
          </p:cNvGraphicFramePr>
          <p:nvPr>
            <p:extLst>
              <p:ext uri="{D42A27DB-BD31-4B8C-83A1-F6EECF244321}">
                <p14:modId xmlns:p14="http://schemas.microsoft.com/office/powerpoint/2010/main" val="1304343643"/>
              </p:ext>
            </p:extLst>
          </p:nvPr>
        </p:nvGraphicFramePr>
        <p:xfrm>
          <a:off x="755576" y="5626948"/>
          <a:ext cx="6264695" cy="754380"/>
        </p:xfrm>
        <a:graphic>
          <a:graphicData uri="http://schemas.openxmlformats.org/drawingml/2006/table">
            <a:tbl>
              <a:tblPr firstRow="1" bandRow="1">
                <a:tableStyleId>{F5AB1C69-6EDB-4FF4-983F-18BD219EF322}</a:tableStyleId>
              </a:tblPr>
              <a:tblGrid>
                <a:gridCol w="1458825"/>
                <a:gridCol w="1400150"/>
                <a:gridCol w="1650356"/>
                <a:gridCol w="1755364"/>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COUNTRY</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CITY</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Chile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Santiago</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13" name="12 Esquina doblada"/>
          <p:cNvSpPr/>
          <p:nvPr/>
        </p:nvSpPr>
        <p:spPr>
          <a:xfrm>
            <a:off x="5292080" y="3616377"/>
            <a:ext cx="3168352" cy="339539"/>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En el </a:t>
            </a:r>
            <a:r>
              <a:rPr lang="es-ES" sz="1600" dirty="0" err="1" smtClean="0">
                <a:solidFill>
                  <a:srgbClr val="321935"/>
                </a:solidFill>
                <a:latin typeface="Arial Narrow" pitchFamily="34" charset="0"/>
              </a:rPr>
              <a:t>from</a:t>
            </a:r>
            <a:r>
              <a:rPr lang="es-ES" sz="1600" dirty="0" smtClean="0">
                <a:solidFill>
                  <a:srgbClr val="321935"/>
                </a:solidFill>
                <a:latin typeface="Arial Narrow" pitchFamily="34" charset="0"/>
              </a:rPr>
              <a:t>, tablas separadas por coma.</a:t>
            </a:r>
            <a:endParaRPr lang="es-ES" sz="1600" dirty="0">
              <a:solidFill>
                <a:srgbClr val="321935"/>
              </a:solidFill>
              <a:latin typeface="Arial Narrow" pitchFamily="34" charset="0"/>
            </a:endParaRPr>
          </a:p>
        </p:txBody>
      </p:sp>
      <p:cxnSp>
        <p:nvCxnSpPr>
          <p:cNvPr id="14" name="13 Conector recto de flecha"/>
          <p:cNvCxnSpPr>
            <a:stCxn id="13" idx="1"/>
          </p:cNvCxnSpPr>
          <p:nvPr/>
        </p:nvCxnSpPr>
        <p:spPr>
          <a:xfrm flipH="1">
            <a:off x="4331970" y="3786147"/>
            <a:ext cx="960110" cy="111483"/>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45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6480721" cy="4176464"/>
          </a:xfrm>
        </p:spPr>
        <p:txBody>
          <a:bodyPr>
            <a:noAutofit/>
          </a:bodyPr>
          <a:lstStyle/>
          <a:p>
            <a:r>
              <a:rPr lang="es-ES" sz="1800" dirty="0" smtClean="0"/>
              <a:t>Es una colección organizada de datos, de un mismo contexto, y almacenados para su utilización.</a:t>
            </a:r>
          </a:p>
          <a:p>
            <a:r>
              <a:rPr lang="es-ES" sz="1800" dirty="0" smtClean="0"/>
              <a:t>Las hay de distintos tipos:</a:t>
            </a:r>
          </a:p>
          <a:p>
            <a:pPr marL="285750" indent="-285750">
              <a:buFont typeface="Arial" pitchFamily="34" charset="0"/>
              <a:buChar char="•"/>
            </a:pPr>
            <a:r>
              <a:rPr lang="es-ES" sz="1800" dirty="0" smtClean="0"/>
              <a:t>Bibliográficas</a:t>
            </a:r>
          </a:p>
          <a:p>
            <a:pPr marL="285750" indent="-285750">
              <a:buFont typeface="Arial" pitchFamily="34" charset="0"/>
              <a:buChar char="•"/>
            </a:pPr>
            <a:r>
              <a:rPr lang="es-ES" sz="1800" dirty="0" smtClean="0"/>
              <a:t>De texto</a:t>
            </a:r>
          </a:p>
          <a:p>
            <a:pPr marL="285750" indent="-285750">
              <a:buFont typeface="Arial" pitchFamily="34" charset="0"/>
              <a:buChar char="•"/>
            </a:pPr>
            <a:r>
              <a:rPr lang="es-ES" sz="1800" dirty="0" smtClean="0"/>
              <a:t>Directorios telefónicos</a:t>
            </a:r>
          </a:p>
          <a:p>
            <a:pPr marL="285750" indent="-285750">
              <a:buFont typeface="Arial" pitchFamily="34" charset="0"/>
              <a:buChar char="•"/>
            </a:pPr>
            <a:r>
              <a:rPr lang="es-ES" sz="1800" dirty="0" smtClean="0"/>
              <a:t>Bibliotecas especializadas de información</a:t>
            </a:r>
          </a:p>
          <a:p>
            <a:pPr marL="285750" indent="-285750">
              <a:buFont typeface="Arial" pitchFamily="34" charset="0"/>
              <a:buChar char="•"/>
            </a:pPr>
            <a:r>
              <a:rPr lang="es-ES" sz="1800" dirty="0" smtClean="0"/>
              <a:t>Otras</a:t>
            </a:r>
          </a:p>
          <a:p>
            <a:pPr marL="285750" indent="-285750">
              <a:buFont typeface="Arial" pitchFamily="34" charset="0"/>
              <a:buChar char="•"/>
            </a:pPr>
            <a:endParaRPr lang="es-ES" sz="1800" dirty="0"/>
          </a:p>
          <a:p>
            <a:r>
              <a:rPr lang="es-ES" sz="1800" dirty="0" smtClean="0"/>
              <a:t>Existen bases de datos de sólo lectura, como por ejemplo las de consulta histórica, y también de escritura, como las que almacenan información de transacciones comerciales.</a:t>
            </a:r>
          </a:p>
        </p:txBody>
      </p:sp>
      <p:sp>
        <p:nvSpPr>
          <p:cNvPr id="2" name="1 Título"/>
          <p:cNvSpPr>
            <a:spLocks noGrp="1"/>
          </p:cNvSpPr>
          <p:nvPr>
            <p:ph type="title"/>
          </p:nvPr>
        </p:nvSpPr>
        <p:spPr/>
        <p:txBody>
          <a:bodyPr>
            <a:normAutofit/>
          </a:bodyPr>
          <a:lstStyle/>
          <a:p>
            <a:r>
              <a:rPr lang="es-ES" dirty="0"/>
              <a:t>conceptos básicos</a:t>
            </a:r>
          </a:p>
        </p:txBody>
      </p:sp>
      <p:sp>
        <p:nvSpPr>
          <p:cNvPr id="3" name="2 Marcador de texto"/>
          <p:cNvSpPr>
            <a:spLocks noGrp="1"/>
          </p:cNvSpPr>
          <p:nvPr>
            <p:ph type="body" idx="1"/>
          </p:nvPr>
        </p:nvSpPr>
        <p:spPr/>
        <p:txBody>
          <a:bodyPr/>
          <a:lstStyle/>
          <a:p>
            <a:r>
              <a:rPr lang="es-ES" sz="2000" dirty="0" smtClean="0"/>
              <a:t>base de datos</a:t>
            </a:r>
            <a:endParaRPr lang="es-ES" sz="2000"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836438"/>
            <a:ext cx="1722735" cy="2436294"/>
          </a:xfrm>
          <a:prstGeom prst="rect">
            <a:avLst/>
          </a:prstGeom>
        </p:spPr>
      </p:pic>
    </p:spTree>
    <p:extLst>
      <p:ext uri="{BB962C8B-B14F-4D97-AF65-F5344CB8AC3E}">
        <p14:creationId xmlns:p14="http://schemas.microsoft.com/office/powerpoint/2010/main" val="41487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Ejemplo de </a:t>
            </a:r>
            <a:r>
              <a:rPr lang="es-ES" sz="1800" b="1" dirty="0" err="1" smtClean="0">
                <a:solidFill>
                  <a:srgbClr val="960F68"/>
                </a:solidFill>
              </a:rPr>
              <a:t>left</a:t>
            </a:r>
            <a:r>
              <a:rPr lang="es-ES" sz="1800" b="1" dirty="0" smtClean="0">
                <a:solidFill>
                  <a:srgbClr val="960F68"/>
                </a:solidFill>
              </a:rPr>
              <a:t> </a:t>
            </a:r>
            <a:r>
              <a:rPr lang="es-ES" sz="1800" b="1" dirty="0" err="1" smtClean="0">
                <a:solidFill>
                  <a:srgbClr val="960F68"/>
                </a:solidFill>
              </a:rPr>
              <a:t>outer</a:t>
            </a:r>
            <a:r>
              <a:rPr lang="es-ES" sz="1800" b="1" dirty="0" smtClean="0">
                <a:solidFill>
                  <a:srgbClr val="960F68"/>
                </a:solidFill>
              </a:rPr>
              <a:t> </a:t>
            </a:r>
            <a:r>
              <a:rPr lang="es-ES" sz="1800" b="1" dirty="0" err="1" smtClean="0">
                <a:solidFill>
                  <a:srgbClr val="960F68"/>
                </a:solidFill>
              </a:rPr>
              <a:t>join</a:t>
            </a:r>
            <a:r>
              <a:rPr lang="es-ES" sz="1800" dirty="0" smtClean="0"/>
              <a:t>, que muestra el nombre de los empleados y la línea de conocimientos asociada, que es </a:t>
            </a:r>
            <a:r>
              <a:rPr lang="es-ES" sz="1800" dirty="0" smtClean="0">
                <a:solidFill>
                  <a:srgbClr val="960F68"/>
                </a:solidFill>
              </a:rPr>
              <a:t>opcional</a:t>
            </a:r>
            <a:r>
              <a:rPr lang="es-ES" sz="1800" dirty="0" smtClean="0"/>
              <a:t>:</a:t>
            </a:r>
          </a:p>
          <a:p>
            <a:pPr marL="285750" indent="-285750">
              <a:buFont typeface="Arial" pitchFamily="34" charset="0"/>
              <a:buChar char="•"/>
            </a:pPr>
            <a:r>
              <a:rPr lang="es-ES" sz="1800" dirty="0" smtClean="0"/>
              <a:t>Datos (se omiten prefijos y algunos campos):</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Cómo se hace el </a:t>
            </a:r>
            <a:r>
              <a:rPr lang="es-ES" sz="1800" dirty="0" err="1" smtClean="0"/>
              <a:t>left</a:t>
            </a:r>
            <a:r>
              <a:rPr lang="es-ES" sz="1800" dirty="0" smtClean="0"/>
              <a:t> </a:t>
            </a:r>
            <a:r>
              <a:rPr lang="es-ES" sz="1800" dirty="0" err="1" smtClean="0"/>
              <a:t>outer</a:t>
            </a:r>
            <a:r>
              <a:rPr lang="es-ES" sz="1800" dirty="0" smtClean="0"/>
              <a:t> </a:t>
            </a:r>
            <a:r>
              <a:rPr lang="es-ES" sz="1800" dirty="0" err="1" smtClean="0"/>
              <a:t>join</a:t>
            </a:r>
            <a:r>
              <a:rPr lang="es-ES" sz="1800" dirty="0" smtClean="0"/>
              <a:t>:</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smtClean="0"/>
              <a:t>left</a:t>
            </a:r>
            <a:r>
              <a:rPr lang="es-ES" sz="2000" dirty="0" smtClean="0"/>
              <a:t> </a:t>
            </a:r>
            <a:r>
              <a:rPr lang="es-ES" sz="2000" dirty="0" err="1" smtClean="0"/>
              <a:t>outer</a:t>
            </a:r>
            <a:r>
              <a:rPr lang="es-ES" sz="2000" dirty="0" smtClean="0"/>
              <a:t> </a:t>
            </a:r>
            <a:r>
              <a:rPr lang="es-ES" sz="2000" dirty="0" err="1" smtClean="0"/>
              <a:t>join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4257657889"/>
              </p:ext>
            </p:extLst>
          </p:nvPr>
        </p:nvGraphicFramePr>
        <p:xfrm>
          <a:off x="4622168" y="3216895"/>
          <a:ext cx="4054288" cy="1257300"/>
        </p:xfrm>
        <a:graphic>
          <a:graphicData uri="http://schemas.openxmlformats.org/drawingml/2006/table">
            <a:tbl>
              <a:tblPr firstRow="1" bandRow="1">
                <a:tableStyleId>{F5AB1C69-6EDB-4FF4-983F-18BD219EF322}</a:tableStyleId>
              </a:tblPr>
              <a:tblGrid>
                <a:gridCol w="944100"/>
                <a:gridCol w="906127"/>
                <a:gridCol w="1068052"/>
                <a:gridCol w="1136009"/>
              </a:tblGrid>
              <a:tr h="227372">
                <a:tc>
                  <a:txBody>
                    <a:bodyPr/>
                    <a:lstStyle/>
                    <a:p>
                      <a:pPr algn="l" fontAlgn="b"/>
                      <a:r>
                        <a:rPr lang="es-ES" sz="1600" u="none" strike="noStrike" dirty="0" smtClean="0">
                          <a:effectLst/>
                        </a:rPr>
                        <a:t>EMPL_ID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KNLN_ID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u="none" strike="noStrike" dirty="0" smtClean="0">
                          <a:effectLst/>
                        </a:rPr>
                        <a:t>150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chemeClr val="dk1"/>
                          </a:solidFill>
                          <a:effectLst/>
                          <a:latin typeface="+mn-lt"/>
                        </a:rPr>
                        <a:t>160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chemeClr val="dk1"/>
                          </a:solidFill>
                          <a:effectLst/>
                          <a:latin typeface="+mn-lt"/>
                        </a:rPr>
                        <a:t>180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1" u="none" strike="noStrike" dirty="0" smtClean="0">
                          <a:solidFill>
                            <a:srgbClr val="000000"/>
                          </a:solidFill>
                          <a:effectLst/>
                          <a:latin typeface="Calibri"/>
                        </a:rPr>
                        <a:t>&lt;NULL&gt;</a:t>
                      </a:r>
                      <a:endParaRPr lang="es-ES" sz="1600" b="0" i="1"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r>
              <a:tr h="227372">
                <a:tc>
                  <a:txBody>
                    <a:bodyPr/>
                    <a:lstStyle/>
                    <a:p>
                      <a:pPr algn="r" fontAlgn="b"/>
                      <a:r>
                        <a:rPr lang="es-ES" sz="1600" b="0" i="0" u="none" strike="noStrike" dirty="0" smtClean="0">
                          <a:solidFill>
                            <a:srgbClr val="000000"/>
                          </a:solidFill>
                          <a:effectLst/>
                          <a:latin typeface="Calibri"/>
                        </a:rPr>
                        <a:t>8080</a:t>
                      </a:r>
                      <a:endParaRPr lang="es-ES" sz="1600" b="0" i="0" u="none" strike="noStrike" dirty="0">
                        <a:solidFill>
                          <a:srgbClr val="000000"/>
                        </a:solidFill>
                        <a:effectLst/>
                        <a:latin typeface="Calibri"/>
                      </a:endParaRPr>
                    </a:p>
                  </a:txBody>
                  <a:tcPr marL="72000" marR="72000" marT="7620" marB="0" anchor="b"/>
                </a:tc>
                <a:tc>
                  <a:txBody>
                    <a:bodyPr/>
                    <a:lstStyle/>
                    <a:p>
                      <a:pPr algn="r" fontAlgn="b"/>
                      <a:r>
                        <a:rPr lang="es-ES" sz="1600" b="0" i="0" u="none" strike="noStrike" dirty="0" smtClean="0">
                          <a:solidFill>
                            <a:srgbClr val="000000"/>
                          </a:solidFill>
                          <a:effectLst/>
                          <a:latin typeface="Calibri"/>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083824884"/>
              </p:ext>
            </p:extLst>
          </p:nvPr>
        </p:nvGraphicFramePr>
        <p:xfrm>
          <a:off x="489157" y="3212976"/>
          <a:ext cx="2157642" cy="1005840"/>
        </p:xfrm>
        <a:graphic>
          <a:graphicData uri="http://schemas.openxmlformats.org/drawingml/2006/table">
            <a:tbl>
              <a:tblPr firstRow="1" bandRow="1">
                <a:tableStyleId>{F5AB1C69-6EDB-4FF4-983F-18BD219EF322}</a:tableStyleId>
              </a:tblPr>
              <a:tblGrid>
                <a:gridCol w="907036"/>
                <a:gridCol w="1250606"/>
              </a:tblGrid>
              <a:tr h="201622">
                <a:tc>
                  <a:txBody>
                    <a:bodyPr/>
                    <a:lstStyle/>
                    <a:p>
                      <a:pPr algn="l" fontAlgn="b"/>
                      <a:r>
                        <a:rPr lang="es-ES" sz="1600" u="none" strike="noStrike" dirty="0" smtClean="0">
                          <a:effectLst/>
                        </a:rPr>
                        <a:t>KNLN_ID</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chemeClr val="lt1"/>
                          </a:solidFill>
                          <a:effectLst/>
                          <a:latin typeface="+mn-lt"/>
                        </a:rPr>
                        <a:t>NAME</a:t>
                      </a:r>
                      <a:endParaRPr lang="es-ES" sz="1600" b="0" i="0" u="none" strike="noStrike" dirty="0">
                        <a:solidFill>
                          <a:srgbClr val="000000"/>
                        </a:solidFill>
                        <a:effectLst/>
                        <a:latin typeface="Calibri"/>
                      </a:endParaRPr>
                    </a:p>
                  </a:txBody>
                  <a:tcPr marL="72000" marR="72000" marT="7620" marB="0" anchor="b"/>
                </a:tc>
              </a:tr>
              <a:tr h="201622">
                <a:tc>
                  <a:txBody>
                    <a:bodyPr/>
                    <a:lstStyle/>
                    <a:p>
                      <a:pPr algn="r" fontAlgn="b"/>
                      <a:r>
                        <a:rPr lang="es-ES" sz="1600" u="none" strike="noStrike" dirty="0" smtClean="0">
                          <a:effectLst/>
                        </a:rPr>
                        <a:t>10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Java</a:t>
                      </a:r>
                      <a:endParaRPr lang="es-ES" sz="1600" b="0" i="0" u="none" strike="noStrike" dirty="0">
                        <a:solidFill>
                          <a:srgbClr val="000000"/>
                        </a:solidFill>
                        <a:effectLst/>
                        <a:latin typeface="Calibri"/>
                      </a:endParaRPr>
                    </a:p>
                  </a:txBody>
                  <a:tcPr marL="72000" marR="72000" marT="7620" marB="0" anchor="b"/>
                </a:tc>
              </a:tr>
              <a:tr h="201622">
                <a:tc>
                  <a:txBody>
                    <a:bodyPr/>
                    <a:lstStyle/>
                    <a:p>
                      <a:pPr algn="r" fontAlgn="b"/>
                      <a:r>
                        <a:rPr lang="es-ES" sz="1600" b="0" i="0" u="none" strike="noStrike" dirty="0" smtClean="0">
                          <a:solidFill>
                            <a:schemeClr val="dk1"/>
                          </a:solidFill>
                          <a:effectLst/>
                          <a:latin typeface="+mn-lt"/>
                        </a:rPr>
                        <a:t>20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.NET</a:t>
                      </a:r>
                      <a:endParaRPr lang="es-ES" sz="1600" b="0" i="0" u="none" strike="noStrike" dirty="0">
                        <a:solidFill>
                          <a:srgbClr val="000000"/>
                        </a:solidFill>
                        <a:effectLst/>
                        <a:latin typeface="Calibri"/>
                      </a:endParaRPr>
                    </a:p>
                  </a:txBody>
                  <a:tcPr marL="72000" marR="72000" marT="7620" marB="0" anchor="b"/>
                </a:tc>
              </a:tr>
              <a:tr h="201622">
                <a:tc>
                  <a:txBody>
                    <a:bodyPr/>
                    <a:lstStyle/>
                    <a:p>
                      <a:pPr algn="r" fontAlgn="b"/>
                      <a:r>
                        <a:rPr lang="es-ES" sz="1600" b="0" i="0" u="none" strike="noStrike" dirty="0" smtClean="0">
                          <a:solidFill>
                            <a:schemeClr val="dk1"/>
                          </a:solidFill>
                          <a:effectLst/>
                          <a:latin typeface="+mn-lt"/>
                        </a:rPr>
                        <a:t>30</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Mainframe</a:t>
                      </a:r>
                      <a:endParaRPr lang="es-ES" sz="1600" b="0" i="0" u="none" strike="noStrike" dirty="0">
                        <a:solidFill>
                          <a:srgbClr val="000000"/>
                        </a:solidFill>
                        <a:effectLst/>
                        <a:latin typeface="Calibri"/>
                      </a:endParaRPr>
                    </a:p>
                  </a:txBody>
                  <a:tcPr marL="72000" marR="72000" marT="7620" marB="0" anchor="b"/>
                </a:tc>
              </a:tr>
            </a:tbl>
          </a:graphicData>
        </a:graphic>
      </p:graphicFrame>
      <p:graphicFrame>
        <p:nvGraphicFramePr>
          <p:cNvPr id="29" name="28 Tabla"/>
          <p:cNvGraphicFramePr>
            <a:graphicFrameLocks noGrp="1"/>
          </p:cNvGraphicFramePr>
          <p:nvPr>
            <p:extLst>
              <p:ext uri="{D42A27DB-BD31-4B8C-83A1-F6EECF244321}">
                <p14:modId xmlns:p14="http://schemas.microsoft.com/office/powerpoint/2010/main" val="1153287953"/>
              </p:ext>
            </p:extLst>
          </p:nvPr>
        </p:nvGraphicFramePr>
        <p:xfrm>
          <a:off x="539552" y="5301208"/>
          <a:ext cx="2592288" cy="807720"/>
        </p:xfrm>
        <a:graphic>
          <a:graphicData uri="http://schemas.openxmlformats.org/drawingml/2006/table">
            <a:tbl>
              <a:tblPr firstRow="1" bandRow="1">
                <a:tableStyleId>{5DA37D80-6434-44D0-A028-1B22A696006F}</a:tableStyleId>
              </a:tblPr>
              <a:tblGrid>
                <a:gridCol w="625725"/>
                <a:gridCol w="1966563"/>
              </a:tblGrid>
              <a:tr h="288032">
                <a:tc gridSpan="2">
                  <a:txBody>
                    <a:bodyPr/>
                    <a:lstStyle/>
                    <a:p>
                      <a:pPr algn="ctr"/>
                      <a:r>
                        <a:rPr lang="es-ES" sz="1400" b="1" i="0" u="none" strike="noStrike" kern="1200" baseline="0" dirty="0" smtClean="0">
                          <a:solidFill>
                            <a:schemeClr val="bg2"/>
                          </a:solidFill>
                          <a:latin typeface="Arial" pitchFamily="34" charset="0"/>
                          <a:ea typeface="+mn-ea"/>
                          <a:cs typeface="Arial" pitchFamily="34" charset="0"/>
                        </a:rPr>
                        <a:t>T_KNOWLEDGE_LINES</a:t>
                      </a:r>
                      <a:endParaRPr lang="es-ES" sz="110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hMerge="1">
                  <a:txBody>
                    <a:bodyPr/>
                    <a:lstStyle/>
                    <a:p>
                      <a:endParaRPr lang="es-ES" dirty="0"/>
                    </a:p>
                  </a:txBody>
                  <a:tcPr/>
                </a:tc>
              </a:tr>
              <a:tr h="144016">
                <a:tc rowSpan="2">
                  <a:txBody>
                    <a:bodyPr/>
                    <a:lstStyle/>
                    <a:p>
                      <a:pPr algn="ctr"/>
                      <a:r>
                        <a:rPr lang="es-ES" sz="1050" b="1" i="0" u="none" strike="noStrike" kern="1200" baseline="0" dirty="0" smtClean="0">
                          <a:solidFill>
                            <a:schemeClr val="bg2"/>
                          </a:solidFill>
                          <a:latin typeface="Arial" pitchFamily="34" charset="0"/>
                          <a:ea typeface="+mn-ea"/>
                          <a:cs typeface="Arial" pitchFamily="34" charset="0"/>
                        </a:rPr>
                        <a:t>PK</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KNLN_ID</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endParaRPr lang="es-ES" dirty="0"/>
                    </a:p>
                  </a:txBody>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KNLN_NAME</a:t>
                      </a:r>
                      <a:endParaRPr lang="es-ES" sz="105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1" name="30 Tabla"/>
          <p:cNvGraphicFramePr>
            <a:graphicFrameLocks noGrp="1"/>
          </p:cNvGraphicFramePr>
          <p:nvPr>
            <p:extLst>
              <p:ext uri="{D42A27DB-BD31-4B8C-83A1-F6EECF244321}">
                <p14:modId xmlns:p14="http://schemas.microsoft.com/office/powerpoint/2010/main" val="3460431729"/>
              </p:ext>
            </p:extLst>
          </p:nvPr>
        </p:nvGraphicFramePr>
        <p:xfrm>
          <a:off x="6012160" y="4725144"/>
          <a:ext cx="2088232" cy="1996028"/>
        </p:xfrm>
        <a:graphic>
          <a:graphicData uri="http://schemas.openxmlformats.org/drawingml/2006/table">
            <a:tbl>
              <a:tblPr firstRow="1" bandRow="1">
                <a:tableStyleId>{5DA37D80-6434-44D0-A028-1B22A696006F}</a:tableStyleId>
              </a:tblPr>
              <a:tblGrid>
                <a:gridCol w="470452"/>
                <a:gridCol w="1617780"/>
              </a:tblGrid>
              <a:tr h="259129">
                <a:tc gridSpan="2">
                  <a:txBody>
                    <a:bodyPr/>
                    <a:lstStyle/>
                    <a:p>
                      <a:pPr algn="ctr"/>
                      <a:r>
                        <a:rPr lang="es-ES" sz="1400" b="1" i="0" u="none" strike="noStrike" kern="1200" baseline="0" dirty="0" smtClean="0">
                          <a:solidFill>
                            <a:schemeClr val="bg2"/>
                          </a:solidFill>
                          <a:latin typeface="Arial" pitchFamily="34" charset="0"/>
                          <a:ea typeface="+mn-ea"/>
                          <a:cs typeface="Arial" pitchFamily="34" charset="0"/>
                        </a:rPr>
                        <a:t>T_EMPLOYEES</a:t>
                      </a:r>
                      <a:endParaRPr lang="es-ES" sz="1100" b="1" i="0" u="none" strike="noStrike" kern="1200" baseline="0" dirty="0">
                        <a:solidFill>
                          <a:schemeClr val="bg2"/>
                        </a:solidFill>
                        <a:latin typeface="Arial" pitchFamily="34" charset="0"/>
                        <a:ea typeface="+mn-ea"/>
                        <a:cs typeface="Arial" pitchFamily="34" charset="0"/>
                      </a:endParaRPr>
                    </a:p>
                  </a:txBody>
                  <a:tcPr>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hMerge="1">
                  <a:txBody>
                    <a:bodyPr/>
                    <a:lstStyle/>
                    <a:p>
                      <a:endParaRPr lang="es-ES" dirty="0"/>
                    </a:p>
                  </a:txBody>
                  <a:tcPr/>
                </a:tc>
              </a:tr>
              <a:tr h="213782">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PK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EMPL_ID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solidFill>
                        <a:srgbClr val="960F68"/>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213782">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FK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OFFC_ID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213782">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FK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KNLN_ID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213782">
                <a:tc>
                  <a:txBody>
                    <a:bodyPr/>
                    <a:lstStyle/>
                    <a:p>
                      <a:pPr algn="ctr"/>
                      <a:r>
                        <a:rPr lang="es-ES" sz="1050" b="1" i="0" u="none" strike="noStrike" kern="1200" baseline="0" dirty="0" smtClean="0">
                          <a:solidFill>
                            <a:schemeClr val="bg2"/>
                          </a:solidFill>
                          <a:latin typeface="Arial" pitchFamily="34" charset="0"/>
                          <a:ea typeface="+mn-ea"/>
                          <a:cs typeface="Arial" pitchFamily="34" charset="0"/>
                        </a:rPr>
                        <a:t>FK</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EMPL_MENTOR_ID</a:t>
                      </a:r>
                      <a:endParaRPr lang="es-ES" sz="1050" b="1" i="0" u="none" strike="noStrike" kern="1200" baseline="0" dirty="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r h="757953">
                <a:tc>
                  <a:txBody>
                    <a:bodyPr/>
                    <a:lstStyle/>
                    <a:p>
                      <a:pPr algn="ctr"/>
                      <a:endParaRPr lang="es-ES" sz="1050" b="1" i="0" u="none" strike="noStrike" kern="1200" baseline="0" dirty="0" smtClean="0">
                        <a:solidFill>
                          <a:schemeClr val="bg2"/>
                        </a:solidFill>
                        <a:latin typeface="Arial" pitchFamily="34" charset="0"/>
                        <a:ea typeface="+mn-ea"/>
                        <a:cs typeface="Arial" pitchFamily="34" charset="0"/>
                      </a:endParaRP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c>
                  <a:txBody>
                    <a:bodyPr/>
                    <a:lstStyle/>
                    <a:p>
                      <a:r>
                        <a:rPr lang="es-ES" sz="1050" b="1" i="0" u="none" strike="noStrike" kern="1200" baseline="0" dirty="0" smtClean="0">
                          <a:solidFill>
                            <a:schemeClr val="bg2"/>
                          </a:solidFill>
                          <a:latin typeface="Arial" pitchFamily="34" charset="0"/>
                          <a:ea typeface="+mn-ea"/>
                          <a:cs typeface="Arial" pitchFamily="34" charset="0"/>
                        </a:rPr>
                        <a:t>EMPL_FORNAME</a:t>
                      </a:r>
                    </a:p>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EMPL_MIDDLE_NAME</a:t>
                      </a:r>
                    </a:p>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EMPL_SURNAME</a:t>
                      </a:r>
                    </a:p>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EMPL_NUMBER</a:t>
                      </a:r>
                    </a:p>
                    <a:p>
                      <a:pPr marL="0" marR="0" indent="0" algn="l" defTabSz="914400" rtl="0" eaLnBrk="1" fontAlgn="auto" latinLnBrk="0" hangingPunct="1">
                        <a:lnSpc>
                          <a:spcPct val="100000"/>
                        </a:lnSpc>
                        <a:spcBef>
                          <a:spcPts val="0"/>
                        </a:spcBef>
                        <a:spcAft>
                          <a:spcPts val="0"/>
                        </a:spcAft>
                        <a:buClrTx/>
                        <a:buSzTx/>
                        <a:buFontTx/>
                        <a:buNone/>
                        <a:tabLst/>
                        <a:defRPr/>
                      </a:pPr>
                      <a:r>
                        <a:rPr lang="es-ES" sz="1050" b="1" i="0" u="none" strike="noStrike" kern="1200" baseline="0" dirty="0" smtClean="0">
                          <a:solidFill>
                            <a:schemeClr val="bg2"/>
                          </a:solidFill>
                          <a:latin typeface="Arial" pitchFamily="34" charset="0"/>
                          <a:ea typeface="+mn-ea"/>
                          <a:cs typeface="Arial" pitchFamily="34" charset="0"/>
                        </a:rPr>
                        <a:t>EMPL_HIRE_DATE</a:t>
                      </a:r>
                    </a:p>
                  </a:txBody>
                  <a:tcPr marT="18000" marB="18000">
                    <a:lnL w="19050" cap="flat" cmpd="sng" algn="ctr">
                      <a:solidFill>
                        <a:srgbClr val="960F68"/>
                      </a:solidFill>
                      <a:prstDash val="solid"/>
                      <a:round/>
                      <a:headEnd type="none" w="med" len="med"/>
                      <a:tailEnd type="none" w="med" len="med"/>
                    </a:lnL>
                    <a:lnR w="19050" cap="flat" cmpd="sng" algn="ctr">
                      <a:solidFill>
                        <a:srgbClr val="960F68"/>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960F68"/>
                      </a:solidFill>
                      <a:prstDash val="solid"/>
                      <a:round/>
                      <a:headEnd type="none" w="med" len="med"/>
                      <a:tailEnd type="none" w="med" len="med"/>
                    </a:lnB>
                    <a:solidFill>
                      <a:schemeClr val="bg1"/>
                    </a:solidFill>
                  </a:tcPr>
                </a:tc>
              </a:tr>
            </a:tbl>
          </a:graphicData>
        </a:graphic>
      </p:graphicFrame>
      <p:grpSp>
        <p:nvGrpSpPr>
          <p:cNvPr id="33" name="32 Grupo"/>
          <p:cNvGrpSpPr/>
          <p:nvPr/>
        </p:nvGrpSpPr>
        <p:grpSpPr>
          <a:xfrm flipV="1">
            <a:off x="1907704" y="5535930"/>
            <a:ext cx="4218776" cy="194310"/>
            <a:chOff x="3356102" y="4245702"/>
            <a:chExt cx="1359914" cy="368378"/>
          </a:xfrm>
        </p:grpSpPr>
        <p:cxnSp>
          <p:nvCxnSpPr>
            <p:cNvPr id="34" name="33 Conector recto"/>
            <p:cNvCxnSpPr/>
            <p:nvPr/>
          </p:nvCxnSpPr>
          <p:spPr>
            <a:xfrm>
              <a:off x="3356102" y="4245702"/>
              <a:ext cx="432048" cy="0"/>
            </a:xfrm>
            <a:prstGeom prst="line">
              <a:avLst/>
            </a:prstGeom>
            <a:ln w="12700">
              <a:solidFill>
                <a:srgbClr val="960F68"/>
              </a:solidFill>
              <a:headEnd type="arrow"/>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4283968" y="4614080"/>
              <a:ext cx="432048" cy="0"/>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a:off x="3779912" y="4245702"/>
              <a:ext cx="504056" cy="368378"/>
            </a:xfrm>
            <a:prstGeom prst="line">
              <a:avLst/>
            </a:prstGeom>
            <a:ln w="12700">
              <a:solidFill>
                <a:srgbClr val="960F68"/>
              </a:solidFill>
            </a:ln>
          </p:spPr>
          <p:style>
            <a:lnRef idx="1">
              <a:schemeClr val="accent1"/>
            </a:lnRef>
            <a:fillRef idx="0">
              <a:schemeClr val="accent1"/>
            </a:fillRef>
            <a:effectRef idx="0">
              <a:schemeClr val="accent1"/>
            </a:effectRef>
            <a:fontRef idx="minor">
              <a:schemeClr val="tx1"/>
            </a:fontRef>
          </p:style>
        </p:cxnSp>
      </p:grpSp>
      <p:sp>
        <p:nvSpPr>
          <p:cNvPr id="37" name="36 Esquina doblada"/>
          <p:cNvSpPr/>
          <p:nvPr/>
        </p:nvSpPr>
        <p:spPr>
          <a:xfrm>
            <a:off x="3203848" y="5855206"/>
            <a:ext cx="2744396" cy="88616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a:solidFill>
                  <a:srgbClr val="321935"/>
                </a:solidFill>
                <a:latin typeface="Arial Narrow" pitchFamily="34" charset="0"/>
              </a:rPr>
              <a:t>Relación FK a PK. </a:t>
            </a:r>
            <a:r>
              <a:rPr lang="es-ES" sz="1600" dirty="0" smtClean="0">
                <a:solidFill>
                  <a:srgbClr val="321935"/>
                </a:solidFill>
                <a:latin typeface="Arial Narrow" pitchFamily="34" charset="0"/>
              </a:rPr>
              <a:t>Equivale </a:t>
            </a:r>
            <a:r>
              <a:rPr lang="es-ES" sz="1600" dirty="0">
                <a:solidFill>
                  <a:srgbClr val="321935"/>
                </a:solidFill>
                <a:latin typeface="Arial Narrow" pitchFamily="34" charset="0"/>
              </a:rPr>
              <a:t>a </a:t>
            </a:r>
            <a:r>
              <a:rPr lang="es-ES" sz="1600" dirty="0" err="1" smtClean="0">
                <a:solidFill>
                  <a:srgbClr val="321935"/>
                </a:solidFill>
                <a:latin typeface="Arial Narrow" pitchFamily="34" charset="0"/>
              </a:rPr>
              <a:t>k.KNLN_ID</a:t>
            </a:r>
            <a:r>
              <a:rPr lang="es-ES" sz="1600" dirty="0" smtClean="0">
                <a:solidFill>
                  <a:srgbClr val="321935"/>
                </a:solidFill>
                <a:latin typeface="Arial Narrow" pitchFamily="34" charset="0"/>
              </a:rPr>
              <a:t> </a:t>
            </a:r>
            <a:r>
              <a:rPr lang="es-ES" sz="1600" dirty="0">
                <a:solidFill>
                  <a:srgbClr val="321935"/>
                </a:solidFill>
                <a:latin typeface="Arial Narrow" pitchFamily="34" charset="0"/>
              </a:rPr>
              <a:t>= </a:t>
            </a:r>
            <a:r>
              <a:rPr lang="es-ES" sz="1600" dirty="0" err="1" smtClean="0">
                <a:solidFill>
                  <a:srgbClr val="321935"/>
                </a:solidFill>
                <a:latin typeface="Arial Narrow" pitchFamily="34" charset="0"/>
              </a:rPr>
              <a:t>e.KNLN_ID</a:t>
            </a:r>
            <a:r>
              <a:rPr lang="es-ES" sz="1600" dirty="0" smtClean="0">
                <a:solidFill>
                  <a:srgbClr val="321935"/>
                </a:solidFill>
                <a:latin typeface="Arial Narrow" pitchFamily="34" charset="0"/>
              </a:rPr>
              <a:t>,  incluyendo </a:t>
            </a:r>
            <a:r>
              <a:rPr lang="es-ES" sz="1600" dirty="0" err="1" smtClean="0">
                <a:solidFill>
                  <a:srgbClr val="321935"/>
                </a:solidFill>
                <a:latin typeface="Arial Narrow" pitchFamily="34" charset="0"/>
              </a:rPr>
              <a:t>e.KNLN_ID</a:t>
            </a:r>
            <a:r>
              <a:rPr lang="es-ES" sz="1600" dirty="0" smtClean="0">
                <a:solidFill>
                  <a:srgbClr val="321935"/>
                </a:solidFill>
                <a:latin typeface="Arial Narrow" pitchFamily="34" charset="0"/>
              </a:rPr>
              <a:t> IS NULL</a:t>
            </a:r>
            <a:endParaRPr lang="es-ES" sz="1600" dirty="0">
              <a:solidFill>
                <a:srgbClr val="321935"/>
              </a:solidFill>
              <a:latin typeface="Arial Narrow" pitchFamily="34" charset="0"/>
            </a:endParaRPr>
          </a:p>
          <a:p>
            <a:r>
              <a:rPr lang="es-ES" sz="1600" dirty="0" smtClean="0">
                <a:solidFill>
                  <a:srgbClr val="321935"/>
                </a:solidFill>
                <a:latin typeface="Arial Narrow" pitchFamily="34" charset="0"/>
              </a:rPr>
              <a:t> </a:t>
            </a:r>
            <a:endParaRPr lang="es-ES" sz="1600" dirty="0">
              <a:solidFill>
                <a:srgbClr val="321935"/>
              </a:solidFill>
              <a:latin typeface="Arial Narrow" pitchFamily="34" charset="0"/>
            </a:endParaRPr>
          </a:p>
        </p:txBody>
      </p:sp>
      <p:cxnSp>
        <p:nvCxnSpPr>
          <p:cNvPr id="38" name="37 Conector recto de flecha"/>
          <p:cNvCxnSpPr>
            <a:stCxn id="37" idx="0"/>
          </p:cNvCxnSpPr>
          <p:nvPr/>
        </p:nvCxnSpPr>
        <p:spPr>
          <a:xfrm flipH="1" flipV="1">
            <a:off x="4469130" y="5623560"/>
            <a:ext cx="106916" cy="23164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492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Aplicando el </a:t>
            </a:r>
            <a:r>
              <a:rPr lang="es-ES" sz="1800" dirty="0" err="1" smtClean="0"/>
              <a:t>left</a:t>
            </a:r>
            <a:r>
              <a:rPr lang="es-ES" sz="1800" dirty="0" smtClean="0"/>
              <a:t> </a:t>
            </a:r>
            <a:r>
              <a:rPr lang="es-ES" sz="1800" dirty="0" err="1" smtClean="0"/>
              <a:t>outer</a:t>
            </a:r>
            <a:r>
              <a:rPr lang="es-ES" sz="1800" dirty="0" smtClean="0"/>
              <a:t> </a:t>
            </a:r>
            <a:r>
              <a:rPr lang="es-ES" sz="1800" dirty="0" err="1" smtClean="0"/>
              <a:t>join</a:t>
            </a:r>
            <a:r>
              <a:rPr lang="es-ES" sz="1800" dirty="0" smtClean="0"/>
              <a:t>, se observan los empleados y sus líneas de conocimiento, y también los que no la tienen:</a:t>
            </a:r>
          </a:p>
          <a:p>
            <a:pPr marL="285750" indent="-285750">
              <a:buFont typeface="Arial" pitchFamily="34" charset="0"/>
              <a:buChar char="•"/>
            </a:pPr>
            <a:r>
              <a:rPr lang="es-ES" sz="1800" dirty="0" smtClean="0"/>
              <a:t>Consulta SQL: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r>
              <a:rPr lang="es-ES" sz="1800" dirty="0" smtClean="0"/>
              <a:t>Resultado (se omiten algunos prefijos):</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a:t>left</a:t>
            </a:r>
            <a:r>
              <a:rPr lang="es-ES" sz="2000" dirty="0"/>
              <a:t> </a:t>
            </a:r>
            <a:r>
              <a:rPr lang="es-ES" sz="2000" dirty="0" err="1"/>
              <a:t>outer</a:t>
            </a:r>
            <a:r>
              <a:rPr lang="es-ES" sz="2000" dirty="0"/>
              <a:t> </a:t>
            </a:r>
            <a:r>
              <a:rPr lang="es-ES" sz="2000" dirty="0" err="1"/>
              <a:t>join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2010600357"/>
              </p:ext>
            </p:extLst>
          </p:nvPr>
        </p:nvGraphicFramePr>
        <p:xfrm>
          <a:off x="755576" y="5301208"/>
          <a:ext cx="4509331" cy="1257300"/>
        </p:xfrm>
        <a:graphic>
          <a:graphicData uri="http://schemas.openxmlformats.org/drawingml/2006/table">
            <a:tbl>
              <a:tblPr firstRow="1" bandRow="1">
                <a:tableStyleId>{F5AB1C69-6EDB-4FF4-983F-18BD219EF322}</a:tableStyleId>
              </a:tblPr>
              <a:tblGrid>
                <a:gridCol w="1458825"/>
                <a:gridCol w="1400150"/>
                <a:gridCol w="1650356"/>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chemeClr val="lt1"/>
                          </a:solidFill>
                          <a:effectLst/>
                          <a:latin typeface="+mn-lt"/>
                        </a:rPr>
                        <a:t>KNLN_NAME</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Java</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.NET</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1" u="none" strike="noStrike" dirty="0" smtClean="0">
                          <a:solidFill>
                            <a:srgbClr val="000000"/>
                          </a:solidFill>
                          <a:effectLst/>
                          <a:latin typeface="Calibri"/>
                        </a:rPr>
                        <a:t>&lt;NULL&gt;</a:t>
                      </a:r>
                      <a:endParaRPr lang="es-ES" sz="1600" b="0" i="1"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Java</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12" name="11 Rectángulo"/>
          <p:cNvSpPr/>
          <p:nvPr/>
        </p:nvSpPr>
        <p:spPr>
          <a:xfrm>
            <a:off x="485800" y="3200920"/>
            <a:ext cx="8262664" cy="1077218"/>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smtClean="0">
                <a:solidFill>
                  <a:srgbClr val="000000"/>
                </a:solidFill>
                <a:latin typeface="Courier New"/>
              </a:rPr>
              <a:t>k.KNLN_NAME</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n-US" sz="1600" dirty="0">
                <a:solidFill>
                  <a:srgbClr val="000000"/>
                </a:solidFill>
                <a:latin typeface="Courier New"/>
              </a:rPr>
              <a:t>  </a:t>
            </a:r>
            <a:r>
              <a:rPr lang="en-US" sz="1600" b="1" dirty="0">
                <a:solidFill>
                  <a:srgbClr val="7F0055"/>
                </a:solidFill>
                <a:latin typeface="Courier New"/>
              </a:rPr>
              <a:t>LEFT</a:t>
            </a:r>
            <a:r>
              <a:rPr lang="en-US" sz="1600" b="1" dirty="0">
                <a:solidFill>
                  <a:srgbClr val="000000"/>
                </a:solidFill>
                <a:latin typeface="Courier New"/>
              </a:rPr>
              <a:t> </a:t>
            </a:r>
            <a:r>
              <a:rPr lang="en-US" sz="1600" b="1" dirty="0">
                <a:solidFill>
                  <a:srgbClr val="7F0055"/>
                </a:solidFill>
                <a:latin typeface="Courier New"/>
              </a:rPr>
              <a:t>OUTER</a:t>
            </a:r>
            <a:r>
              <a:rPr lang="en-US" sz="1600" b="1" dirty="0">
                <a:solidFill>
                  <a:srgbClr val="000000"/>
                </a:solidFill>
                <a:latin typeface="Courier New"/>
              </a:rPr>
              <a:t> </a:t>
            </a:r>
            <a:r>
              <a:rPr lang="en-US" sz="1600" b="1" dirty="0">
                <a:solidFill>
                  <a:srgbClr val="7F0055"/>
                </a:solidFill>
                <a:latin typeface="Courier New"/>
              </a:rPr>
              <a:t>JOIN</a:t>
            </a:r>
            <a:r>
              <a:rPr lang="en-US" sz="1600" b="1" dirty="0">
                <a:solidFill>
                  <a:srgbClr val="000000"/>
                </a:solidFill>
                <a:latin typeface="Courier New"/>
              </a:rPr>
              <a:t> </a:t>
            </a:r>
            <a:r>
              <a:rPr lang="en-US" sz="1600" b="1" dirty="0" smtClean="0">
                <a:solidFill>
                  <a:srgbClr val="000000"/>
                </a:solidFill>
                <a:latin typeface="Courier New"/>
              </a:rPr>
              <a:t>T_KNOWLEDGE_LINES </a:t>
            </a:r>
            <a:r>
              <a:rPr lang="en-US" sz="1600" b="1" dirty="0">
                <a:solidFill>
                  <a:srgbClr val="000000"/>
                </a:solidFill>
                <a:latin typeface="Courier New"/>
              </a:rPr>
              <a:t>k </a:t>
            </a:r>
          </a:p>
          <a:p>
            <a:r>
              <a:rPr lang="es-ES" sz="1600" dirty="0">
                <a:solidFill>
                  <a:srgbClr val="000000"/>
                </a:solidFill>
                <a:latin typeface="Courier New"/>
              </a:rPr>
              <a:t>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e.KNLN_ID</a:t>
            </a:r>
            <a:r>
              <a:rPr lang="es-ES" sz="1600" b="1" dirty="0">
                <a:solidFill>
                  <a:srgbClr val="000000"/>
                </a:solidFill>
                <a:latin typeface="Courier New"/>
              </a:rPr>
              <a:t> = </a:t>
            </a:r>
            <a:r>
              <a:rPr lang="es-ES" sz="1600" b="1" dirty="0" err="1">
                <a:solidFill>
                  <a:srgbClr val="000000"/>
                </a:solidFill>
                <a:latin typeface="Courier New"/>
              </a:rPr>
              <a:t>k.KNLN_ID</a:t>
            </a:r>
            <a:r>
              <a:rPr lang="es-ES" sz="1600" b="1" dirty="0">
                <a:solidFill>
                  <a:srgbClr val="000000"/>
                </a:solidFill>
                <a:latin typeface="Courier New"/>
              </a:rPr>
              <a:t>;</a:t>
            </a:r>
          </a:p>
        </p:txBody>
      </p:sp>
      <p:sp>
        <p:nvSpPr>
          <p:cNvPr id="23" name="22 Esquina doblada"/>
          <p:cNvSpPr/>
          <p:nvPr/>
        </p:nvSpPr>
        <p:spPr>
          <a:xfrm>
            <a:off x="6246440" y="4105882"/>
            <a:ext cx="2088232" cy="59640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En el "ON" se especifica la relación FK a PK.</a:t>
            </a:r>
            <a:endParaRPr lang="es-ES" sz="1600" dirty="0">
              <a:solidFill>
                <a:srgbClr val="321935"/>
              </a:solidFill>
              <a:latin typeface="Arial Narrow" pitchFamily="34" charset="0"/>
            </a:endParaRPr>
          </a:p>
        </p:txBody>
      </p:sp>
      <p:cxnSp>
        <p:nvCxnSpPr>
          <p:cNvPr id="24" name="23 Conector recto de flecha"/>
          <p:cNvCxnSpPr>
            <a:stCxn id="23" idx="1"/>
          </p:cNvCxnSpPr>
          <p:nvPr/>
        </p:nvCxnSpPr>
        <p:spPr>
          <a:xfrm flipH="1" flipV="1">
            <a:off x="4913724" y="4113058"/>
            <a:ext cx="1332716" cy="291025"/>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12 Esquina doblada"/>
          <p:cNvSpPr/>
          <p:nvPr/>
        </p:nvSpPr>
        <p:spPr>
          <a:xfrm>
            <a:off x="6246440" y="5445224"/>
            <a:ext cx="1925960" cy="1080120"/>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Nótese que también obtiene los empleados que no tienen línea de conocimiento</a:t>
            </a:r>
            <a:endParaRPr lang="es-ES" sz="1600" dirty="0">
              <a:solidFill>
                <a:srgbClr val="321935"/>
              </a:solidFill>
              <a:latin typeface="Arial Narrow" pitchFamily="34" charset="0"/>
            </a:endParaRPr>
          </a:p>
        </p:txBody>
      </p:sp>
      <p:cxnSp>
        <p:nvCxnSpPr>
          <p:cNvPr id="16" name="15 Conector recto de flecha"/>
          <p:cNvCxnSpPr>
            <a:stCxn id="13" idx="1"/>
          </p:cNvCxnSpPr>
          <p:nvPr/>
        </p:nvCxnSpPr>
        <p:spPr>
          <a:xfrm flipH="1">
            <a:off x="5076056" y="5985284"/>
            <a:ext cx="1170384" cy="180020"/>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16 Esquina doblada"/>
          <p:cNvSpPr/>
          <p:nvPr/>
        </p:nvSpPr>
        <p:spPr>
          <a:xfrm>
            <a:off x="485800" y="4200750"/>
            <a:ext cx="1205880" cy="596402"/>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Especifica </a:t>
            </a:r>
            <a:r>
              <a:rPr lang="es-ES" sz="1600" dirty="0" err="1" smtClean="0">
                <a:solidFill>
                  <a:srgbClr val="321935"/>
                </a:solidFill>
                <a:latin typeface="Arial Narrow" pitchFamily="34" charset="0"/>
              </a:rPr>
              <a:t>left</a:t>
            </a:r>
            <a:r>
              <a:rPr lang="es-ES" sz="1600" dirty="0" smtClean="0">
                <a:solidFill>
                  <a:srgbClr val="321935"/>
                </a:solidFill>
                <a:latin typeface="Arial Narrow" pitchFamily="34" charset="0"/>
              </a:rPr>
              <a:t> </a:t>
            </a:r>
            <a:r>
              <a:rPr lang="es-ES" sz="1600" dirty="0" err="1" smtClean="0">
                <a:solidFill>
                  <a:srgbClr val="321935"/>
                </a:solidFill>
                <a:latin typeface="Arial Narrow" pitchFamily="34" charset="0"/>
              </a:rPr>
              <a:t>outer</a:t>
            </a:r>
            <a:r>
              <a:rPr lang="es-ES" sz="1600" dirty="0" smtClean="0">
                <a:solidFill>
                  <a:srgbClr val="321935"/>
                </a:solidFill>
                <a:latin typeface="Arial Narrow" pitchFamily="34" charset="0"/>
              </a:rPr>
              <a:t> </a:t>
            </a:r>
            <a:r>
              <a:rPr lang="es-ES" sz="1600" dirty="0" err="1" smtClean="0">
                <a:solidFill>
                  <a:srgbClr val="321935"/>
                </a:solidFill>
                <a:latin typeface="Arial Narrow" pitchFamily="34" charset="0"/>
              </a:rPr>
              <a:t>join</a:t>
            </a:r>
            <a:endParaRPr lang="es-ES" sz="1600" dirty="0">
              <a:solidFill>
                <a:srgbClr val="321935"/>
              </a:solidFill>
              <a:latin typeface="Arial Narrow" pitchFamily="34" charset="0"/>
            </a:endParaRPr>
          </a:p>
        </p:txBody>
      </p:sp>
      <p:cxnSp>
        <p:nvCxnSpPr>
          <p:cNvPr id="18" name="17 Conector recto de flecha"/>
          <p:cNvCxnSpPr>
            <a:stCxn id="17" idx="0"/>
          </p:cNvCxnSpPr>
          <p:nvPr/>
        </p:nvCxnSpPr>
        <p:spPr>
          <a:xfrm flipV="1">
            <a:off x="1088740" y="3948484"/>
            <a:ext cx="26876" cy="25226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19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animBg="1"/>
      <p:bldP spid="1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Para aclarar la diferencia, se compara el resultado con </a:t>
            </a:r>
            <a:r>
              <a:rPr lang="es-ES" sz="1800" dirty="0" err="1" smtClean="0"/>
              <a:t>inner</a:t>
            </a:r>
            <a:r>
              <a:rPr lang="es-ES" sz="1800" dirty="0" smtClean="0"/>
              <a:t> </a:t>
            </a:r>
            <a:r>
              <a:rPr lang="es-ES" sz="1800" dirty="0" err="1" smtClean="0"/>
              <a:t>join</a:t>
            </a:r>
            <a:r>
              <a:rPr lang="es-ES" sz="1800" dirty="0" smtClean="0"/>
              <a:t>:</a:t>
            </a:r>
          </a:p>
          <a:p>
            <a:pPr marL="285750" indent="-285750">
              <a:buFont typeface="Arial" pitchFamily="34" charset="0"/>
              <a:buChar char="•"/>
            </a:pPr>
            <a:r>
              <a:rPr lang="es-ES" sz="1800" dirty="0" smtClean="0"/>
              <a:t>Consulta SQL: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Resultado (se omiten algunos prefijos):</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a:t>left</a:t>
            </a:r>
            <a:r>
              <a:rPr lang="es-ES" sz="2000" dirty="0"/>
              <a:t> </a:t>
            </a:r>
            <a:r>
              <a:rPr lang="es-ES" sz="2000" dirty="0" err="1"/>
              <a:t>outer</a:t>
            </a:r>
            <a:r>
              <a:rPr lang="es-ES" sz="2000" dirty="0"/>
              <a:t> </a:t>
            </a:r>
            <a:r>
              <a:rPr lang="es-ES" sz="2000" dirty="0" err="1"/>
              <a:t>join</a:t>
            </a:r>
            <a:endParaRPr lang="es-ES" sz="2000" dirty="0"/>
          </a:p>
        </p:txBody>
      </p:sp>
      <p:graphicFrame>
        <p:nvGraphicFramePr>
          <p:cNvPr id="5" name="4 Tabla"/>
          <p:cNvGraphicFramePr>
            <a:graphicFrameLocks noGrp="1"/>
          </p:cNvGraphicFramePr>
          <p:nvPr>
            <p:extLst>
              <p:ext uri="{D42A27DB-BD31-4B8C-83A1-F6EECF244321}">
                <p14:modId xmlns:p14="http://schemas.microsoft.com/office/powerpoint/2010/main" val="345740169"/>
              </p:ext>
            </p:extLst>
          </p:nvPr>
        </p:nvGraphicFramePr>
        <p:xfrm>
          <a:off x="755576" y="4725144"/>
          <a:ext cx="4509331" cy="1005840"/>
        </p:xfrm>
        <a:graphic>
          <a:graphicData uri="http://schemas.openxmlformats.org/drawingml/2006/table">
            <a:tbl>
              <a:tblPr firstRow="1" bandRow="1">
                <a:tableStyleId>{F5AB1C69-6EDB-4FF4-983F-18BD219EF322}</a:tableStyleId>
              </a:tblPr>
              <a:tblGrid>
                <a:gridCol w="1458825"/>
                <a:gridCol w="1400150"/>
                <a:gridCol w="1650356"/>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chemeClr val="lt1"/>
                          </a:solidFill>
                          <a:effectLst/>
                          <a:latin typeface="+mn-lt"/>
                        </a:rPr>
                        <a:t>KNLN_NAME</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Java</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Luis</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González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.NET</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Java</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12" name="11 Rectángulo"/>
          <p:cNvSpPr/>
          <p:nvPr/>
        </p:nvSpPr>
        <p:spPr>
          <a:xfrm>
            <a:off x="485800" y="2924944"/>
            <a:ext cx="8262664" cy="1077218"/>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smtClean="0">
                <a:solidFill>
                  <a:srgbClr val="000000"/>
                </a:solidFill>
                <a:latin typeface="Courier New"/>
              </a:rPr>
              <a:t>k.KNLN_NAME</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n-US" sz="1600" dirty="0">
                <a:solidFill>
                  <a:srgbClr val="000000"/>
                </a:solidFill>
                <a:latin typeface="Courier New"/>
              </a:rPr>
              <a:t>  </a:t>
            </a:r>
            <a:r>
              <a:rPr lang="en-US" sz="1600" b="1" dirty="0" smtClean="0">
                <a:solidFill>
                  <a:srgbClr val="7F0055"/>
                </a:solidFill>
                <a:latin typeface="Courier New"/>
              </a:rPr>
              <a:t>INNER</a:t>
            </a:r>
            <a:r>
              <a:rPr lang="en-US" sz="1600" b="1" dirty="0" smtClean="0">
                <a:solidFill>
                  <a:srgbClr val="000000"/>
                </a:solidFill>
                <a:latin typeface="Courier New"/>
              </a:rPr>
              <a:t> </a:t>
            </a:r>
            <a:r>
              <a:rPr lang="en-US" sz="1600" b="1" dirty="0">
                <a:solidFill>
                  <a:srgbClr val="7F0055"/>
                </a:solidFill>
                <a:latin typeface="Courier New"/>
              </a:rPr>
              <a:t>JOIN</a:t>
            </a:r>
            <a:r>
              <a:rPr lang="en-US" sz="1600" b="1" dirty="0">
                <a:solidFill>
                  <a:srgbClr val="000000"/>
                </a:solidFill>
                <a:latin typeface="Courier New"/>
              </a:rPr>
              <a:t> </a:t>
            </a:r>
            <a:r>
              <a:rPr lang="en-US" sz="1600" b="1" dirty="0" smtClean="0">
                <a:solidFill>
                  <a:srgbClr val="000000"/>
                </a:solidFill>
                <a:latin typeface="Courier New"/>
              </a:rPr>
              <a:t>T_KNOWLEDGE_LINES </a:t>
            </a:r>
            <a:r>
              <a:rPr lang="en-US" sz="1600" b="1" dirty="0">
                <a:solidFill>
                  <a:srgbClr val="000000"/>
                </a:solidFill>
                <a:latin typeface="Courier New"/>
              </a:rPr>
              <a:t>k </a:t>
            </a:r>
          </a:p>
          <a:p>
            <a:r>
              <a:rPr lang="es-ES" sz="1600" dirty="0">
                <a:solidFill>
                  <a:srgbClr val="000000"/>
                </a:solidFill>
                <a:latin typeface="Courier New"/>
              </a:rPr>
              <a:t>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e.KNLN_ID</a:t>
            </a:r>
            <a:r>
              <a:rPr lang="es-ES" sz="1600" b="1" dirty="0">
                <a:solidFill>
                  <a:srgbClr val="000000"/>
                </a:solidFill>
                <a:latin typeface="Courier New"/>
              </a:rPr>
              <a:t> = </a:t>
            </a:r>
            <a:r>
              <a:rPr lang="es-ES" sz="1600" b="1" dirty="0" err="1">
                <a:solidFill>
                  <a:srgbClr val="000000"/>
                </a:solidFill>
                <a:latin typeface="Courier New"/>
              </a:rPr>
              <a:t>k.KNLN_ID</a:t>
            </a:r>
            <a:r>
              <a:rPr lang="es-ES" sz="1600" b="1" dirty="0">
                <a:solidFill>
                  <a:srgbClr val="000000"/>
                </a:solidFill>
                <a:latin typeface="Courier New"/>
              </a:rPr>
              <a:t>;</a:t>
            </a:r>
          </a:p>
        </p:txBody>
      </p:sp>
      <p:sp>
        <p:nvSpPr>
          <p:cNvPr id="13" name="12 Esquina doblada"/>
          <p:cNvSpPr/>
          <p:nvPr/>
        </p:nvSpPr>
        <p:spPr>
          <a:xfrm>
            <a:off x="6246440" y="4797152"/>
            <a:ext cx="2141984" cy="1296144"/>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En este caso, si no tiene línea de conocimiento, no obtiene el resultado. Es decir, el </a:t>
            </a:r>
            <a:r>
              <a:rPr lang="es-ES" sz="1600" dirty="0" err="1" smtClean="0">
                <a:solidFill>
                  <a:srgbClr val="321935"/>
                </a:solidFill>
                <a:latin typeface="Arial Narrow" pitchFamily="34" charset="0"/>
              </a:rPr>
              <a:t>inner</a:t>
            </a:r>
            <a:r>
              <a:rPr lang="es-ES" sz="1600" dirty="0" smtClean="0">
                <a:solidFill>
                  <a:srgbClr val="321935"/>
                </a:solidFill>
                <a:latin typeface="Arial Narrow" pitchFamily="34" charset="0"/>
              </a:rPr>
              <a:t> </a:t>
            </a:r>
            <a:r>
              <a:rPr lang="es-ES" sz="1600" dirty="0" err="1" smtClean="0">
                <a:solidFill>
                  <a:srgbClr val="321935"/>
                </a:solidFill>
                <a:latin typeface="Arial Narrow" pitchFamily="34" charset="0"/>
              </a:rPr>
              <a:t>join</a:t>
            </a:r>
            <a:r>
              <a:rPr lang="es-ES" sz="1600" dirty="0" smtClean="0">
                <a:solidFill>
                  <a:srgbClr val="321935"/>
                </a:solidFill>
                <a:latin typeface="Arial Narrow" pitchFamily="34" charset="0"/>
              </a:rPr>
              <a:t> es más restrictivo.</a:t>
            </a:r>
            <a:endParaRPr lang="es-ES" sz="1600" dirty="0">
              <a:solidFill>
                <a:srgbClr val="321935"/>
              </a:solidFill>
              <a:latin typeface="Arial Narrow" pitchFamily="34" charset="0"/>
            </a:endParaRPr>
          </a:p>
        </p:txBody>
      </p:sp>
    </p:spTree>
    <p:extLst>
      <p:ext uri="{BB962C8B-B14F-4D97-AF65-F5344CB8AC3E}">
        <p14:creationId xmlns:p14="http://schemas.microsoft.com/office/powerpoint/2010/main" val="1795468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 un </a:t>
            </a:r>
            <a:r>
              <a:rPr lang="es-ES" sz="1800" dirty="0" err="1" smtClean="0"/>
              <a:t>left</a:t>
            </a:r>
            <a:r>
              <a:rPr lang="es-ES" sz="1800" dirty="0" smtClean="0"/>
              <a:t> </a:t>
            </a:r>
            <a:r>
              <a:rPr lang="es-ES" sz="1800" dirty="0" err="1" smtClean="0"/>
              <a:t>outer</a:t>
            </a:r>
            <a:r>
              <a:rPr lang="es-ES" sz="1800" dirty="0" smtClean="0"/>
              <a:t> </a:t>
            </a:r>
            <a:r>
              <a:rPr lang="es-ES" sz="1800" dirty="0" err="1" smtClean="0"/>
              <a:t>join</a:t>
            </a:r>
            <a:r>
              <a:rPr lang="es-ES" sz="1800" dirty="0" smtClean="0"/>
              <a:t> se pueden agregar condiciones utilizando cualquiera de las tablas, incluyendo las de las relaciones que pueden ser </a:t>
            </a:r>
            <a:r>
              <a:rPr lang="es-ES" sz="1800" dirty="0" err="1" smtClean="0"/>
              <a:t>null</a:t>
            </a:r>
            <a:r>
              <a:rPr lang="es-ES" sz="1800" dirty="0" smtClean="0"/>
              <a:t>. Por ejemplo, el nombre de la línea de conocimientos:</a:t>
            </a:r>
          </a:p>
          <a:p>
            <a:pPr marL="285750" indent="-285750">
              <a:buFont typeface="Arial" pitchFamily="34" charset="0"/>
              <a:buChar char="•"/>
            </a:pPr>
            <a:r>
              <a:rPr lang="es-ES" sz="1800" dirty="0" smtClean="0"/>
              <a:t>Consulta SQL: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Resultado (se omiten prefijos):</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a:t>left</a:t>
            </a:r>
            <a:r>
              <a:rPr lang="es-ES" sz="2000" dirty="0"/>
              <a:t> </a:t>
            </a:r>
            <a:r>
              <a:rPr lang="es-ES" sz="2000" dirty="0" err="1"/>
              <a:t>outer</a:t>
            </a:r>
            <a:r>
              <a:rPr lang="es-ES" sz="2000" dirty="0"/>
              <a:t> </a:t>
            </a:r>
            <a:r>
              <a:rPr lang="es-ES" sz="2000" dirty="0" err="1"/>
              <a:t>join</a:t>
            </a:r>
            <a:endParaRPr lang="es-ES" sz="2000" dirty="0"/>
          </a:p>
        </p:txBody>
      </p:sp>
      <p:sp>
        <p:nvSpPr>
          <p:cNvPr id="8" name="7 Rectángulo"/>
          <p:cNvSpPr/>
          <p:nvPr/>
        </p:nvSpPr>
        <p:spPr>
          <a:xfrm>
            <a:off x="481286" y="3457986"/>
            <a:ext cx="8424936" cy="1323439"/>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a:solidFill>
                  <a:srgbClr val="000000"/>
                </a:solidFill>
                <a:latin typeface="Courier New"/>
              </a:rPr>
              <a:t>k.KNLN_NAME</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n-US" sz="1600" dirty="0">
                <a:solidFill>
                  <a:srgbClr val="000000"/>
                </a:solidFill>
                <a:latin typeface="Courier New"/>
              </a:rPr>
              <a:t>  </a:t>
            </a:r>
            <a:r>
              <a:rPr lang="en-US" sz="1600" b="1" dirty="0">
                <a:solidFill>
                  <a:srgbClr val="7F0055"/>
                </a:solidFill>
                <a:latin typeface="Courier New"/>
              </a:rPr>
              <a:t>LEFT</a:t>
            </a:r>
            <a:r>
              <a:rPr lang="en-US" sz="1600" b="1" dirty="0">
                <a:solidFill>
                  <a:srgbClr val="000000"/>
                </a:solidFill>
                <a:latin typeface="Courier New"/>
              </a:rPr>
              <a:t> </a:t>
            </a:r>
            <a:r>
              <a:rPr lang="en-US" sz="1600" b="1" dirty="0">
                <a:solidFill>
                  <a:srgbClr val="7F0055"/>
                </a:solidFill>
                <a:latin typeface="Courier New"/>
              </a:rPr>
              <a:t>OUTER</a:t>
            </a:r>
            <a:r>
              <a:rPr lang="en-US" sz="1600" b="1" dirty="0">
                <a:solidFill>
                  <a:srgbClr val="000000"/>
                </a:solidFill>
                <a:latin typeface="Courier New"/>
              </a:rPr>
              <a:t> </a:t>
            </a:r>
            <a:r>
              <a:rPr lang="en-US" sz="1600" b="1" dirty="0">
                <a:solidFill>
                  <a:srgbClr val="7F0055"/>
                </a:solidFill>
                <a:latin typeface="Courier New"/>
              </a:rPr>
              <a:t>JOIN</a:t>
            </a:r>
            <a:r>
              <a:rPr lang="en-US" sz="1600" b="1" dirty="0">
                <a:solidFill>
                  <a:srgbClr val="000000"/>
                </a:solidFill>
                <a:latin typeface="Courier New"/>
              </a:rPr>
              <a:t> </a:t>
            </a:r>
            <a:r>
              <a:rPr lang="en-US" sz="1600" b="1" dirty="0" smtClean="0">
                <a:solidFill>
                  <a:srgbClr val="000000"/>
                </a:solidFill>
                <a:latin typeface="Courier New"/>
              </a:rPr>
              <a:t>T_KNOWLEDGE_LINES </a:t>
            </a:r>
            <a:r>
              <a:rPr lang="en-US" sz="1600" b="1" dirty="0">
                <a:solidFill>
                  <a:srgbClr val="000000"/>
                </a:solidFill>
                <a:latin typeface="Courier New"/>
              </a:rPr>
              <a:t>k </a:t>
            </a:r>
          </a:p>
          <a:p>
            <a:r>
              <a:rPr lang="es-ES" sz="1600" dirty="0">
                <a:solidFill>
                  <a:srgbClr val="000000"/>
                </a:solidFill>
                <a:latin typeface="Courier New"/>
              </a:rPr>
              <a:t>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e.KNLN_ID</a:t>
            </a:r>
            <a:r>
              <a:rPr lang="es-ES" sz="1600" b="1" dirty="0">
                <a:solidFill>
                  <a:srgbClr val="000000"/>
                </a:solidFill>
                <a:latin typeface="Courier New"/>
              </a:rPr>
              <a:t> = </a:t>
            </a:r>
            <a:r>
              <a:rPr lang="es-ES" sz="1600" b="1" dirty="0" err="1">
                <a:solidFill>
                  <a:srgbClr val="000000"/>
                </a:solidFill>
                <a:latin typeface="Courier New"/>
              </a:rPr>
              <a:t>k.KNLN_ID</a:t>
            </a:r>
            <a:endParaRPr lang="es-E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a:t>
            </a:r>
            <a:r>
              <a:rPr lang="es-ES" sz="1600" b="1" dirty="0" err="1">
                <a:solidFill>
                  <a:srgbClr val="000000"/>
                </a:solidFill>
                <a:latin typeface="Courier New"/>
              </a:rPr>
              <a:t>k.KNLN_NAME</a:t>
            </a:r>
            <a:r>
              <a:rPr lang="es-ES" sz="1600" b="1" dirty="0">
                <a:solidFill>
                  <a:srgbClr val="000000"/>
                </a:solidFill>
                <a:latin typeface="Courier New"/>
              </a:rPr>
              <a:t> = </a:t>
            </a:r>
            <a:r>
              <a:rPr lang="es-ES" sz="1600" b="1" dirty="0">
                <a:solidFill>
                  <a:srgbClr val="0000FF"/>
                </a:solidFill>
                <a:latin typeface="Courier New"/>
              </a:rPr>
              <a:t>'Java'</a:t>
            </a:r>
            <a:r>
              <a:rPr lang="es-ES" sz="1600" b="1" dirty="0">
                <a:solidFill>
                  <a:srgbClr val="000000"/>
                </a:solidFill>
                <a:latin typeface="Courier New"/>
              </a:rPr>
              <a:t>;</a:t>
            </a:r>
          </a:p>
        </p:txBody>
      </p:sp>
      <p:sp>
        <p:nvSpPr>
          <p:cNvPr id="10" name="9 Esquina doblada"/>
          <p:cNvSpPr/>
          <p:nvPr/>
        </p:nvSpPr>
        <p:spPr>
          <a:xfrm>
            <a:off x="6005852" y="4319126"/>
            <a:ext cx="2448272" cy="81203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Las condiciones se aplican con el nombre del campo, incluyendo el alias.</a:t>
            </a:r>
            <a:endParaRPr lang="es-ES" sz="1600" dirty="0">
              <a:solidFill>
                <a:srgbClr val="321935"/>
              </a:solidFill>
              <a:latin typeface="Arial Narrow" pitchFamily="34" charset="0"/>
            </a:endParaRPr>
          </a:p>
        </p:txBody>
      </p:sp>
      <p:cxnSp>
        <p:nvCxnSpPr>
          <p:cNvPr id="11" name="10 Conector recto de flecha"/>
          <p:cNvCxnSpPr>
            <a:stCxn id="10" idx="1"/>
          </p:cNvCxnSpPr>
          <p:nvPr/>
        </p:nvCxnSpPr>
        <p:spPr>
          <a:xfrm flipH="1" flipV="1">
            <a:off x="3943350" y="4606290"/>
            <a:ext cx="2062502" cy="118854"/>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3" name="12 Tabla"/>
          <p:cNvGraphicFramePr>
            <a:graphicFrameLocks noGrp="1"/>
          </p:cNvGraphicFramePr>
          <p:nvPr>
            <p:extLst>
              <p:ext uri="{D42A27DB-BD31-4B8C-83A1-F6EECF244321}">
                <p14:modId xmlns:p14="http://schemas.microsoft.com/office/powerpoint/2010/main" val="2125228108"/>
              </p:ext>
            </p:extLst>
          </p:nvPr>
        </p:nvGraphicFramePr>
        <p:xfrm>
          <a:off x="755576" y="5589240"/>
          <a:ext cx="4509331" cy="754380"/>
        </p:xfrm>
        <a:graphic>
          <a:graphicData uri="http://schemas.openxmlformats.org/drawingml/2006/table">
            <a:tbl>
              <a:tblPr firstRow="1" bandRow="1">
                <a:tableStyleId>{F5AB1C69-6EDB-4FF4-983F-18BD219EF322}</a:tableStyleId>
              </a:tblPr>
              <a:tblGrid>
                <a:gridCol w="1458825"/>
                <a:gridCol w="1400150"/>
                <a:gridCol w="1650356"/>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chemeClr val="lt1"/>
                          </a:solidFill>
                          <a:effectLst/>
                          <a:latin typeface="+mn-lt"/>
                        </a:rPr>
                        <a:t>KNLN_NAME</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Java</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Java</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14" name="13 Esquina doblada"/>
          <p:cNvSpPr/>
          <p:nvPr/>
        </p:nvSpPr>
        <p:spPr>
          <a:xfrm>
            <a:off x="5724128" y="5589240"/>
            <a:ext cx="2900370" cy="812036"/>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El resultado no incluye el empleado sin línea de conocimiento, porque no cumple la condición.</a:t>
            </a:r>
            <a:endParaRPr lang="es-ES" sz="1600" dirty="0">
              <a:solidFill>
                <a:srgbClr val="321935"/>
              </a:solidFill>
              <a:latin typeface="Arial Narrow" pitchFamily="34" charset="0"/>
            </a:endParaRPr>
          </a:p>
        </p:txBody>
      </p:sp>
    </p:spTree>
    <p:extLst>
      <p:ext uri="{BB962C8B-B14F-4D97-AF65-F5344CB8AC3E}">
        <p14:creationId xmlns:p14="http://schemas.microsoft.com/office/powerpoint/2010/main" val="402197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510687" cy="4176464"/>
          </a:xfrm>
        </p:spPr>
        <p:txBody>
          <a:bodyPr>
            <a:noAutofit/>
          </a:bodyPr>
          <a:lstStyle/>
          <a:p>
            <a:r>
              <a:rPr lang="es-ES" sz="1800" dirty="0" smtClean="0"/>
              <a:t>Si la condición es sobre la tabla principal, entonces no omite las relaciones NULL:</a:t>
            </a:r>
          </a:p>
          <a:p>
            <a:pPr marL="285750" indent="-285750">
              <a:buFont typeface="Arial" pitchFamily="34" charset="0"/>
              <a:buChar char="•"/>
            </a:pPr>
            <a:r>
              <a:rPr lang="es-ES" sz="1800" dirty="0" smtClean="0"/>
              <a:t>Consulta SQL:</a:t>
            </a:r>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a:p>
          <a:p>
            <a:pPr marL="285750" indent="-285750">
              <a:buFont typeface="Arial" pitchFamily="34" charset="0"/>
              <a:buChar char="•"/>
            </a:pPr>
            <a:endParaRPr lang="es-ES" sz="1800" dirty="0" smtClean="0"/>
          </a:p>
          <a:p>
            <a:pPr marL="285750" indent="-285750">
              <a:buFont typeface="Arial" pitchFamily="34" charset="0"/>
              <a:buChar char="•"/>
            </a:pPr>
            <a:endParaRPr lang="es-ES" sz="1800" dirty="0" smtClean="0"/>
          </a:p>
          <a:p>
            <a:pPr marL="285750" indent="-285750">
              <a:buFont typeface="Arial" pitchFamily="34" charset="0"/>
              <a:buChar char="•"/>
            </a:pPr>
            <a:r>
              <a:rPr lang="es-ES" sz="1800" dirty="0" smtClean="0"/>
              <a:t>Resultado (se omiten prefijos):</a:t>
            </a:r>
          </a:p>
        </p:txBody>
      </p:sp>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p:txBody>
          <a:bodyPr/>
          <a:lstStyle/>
          <a:p>
            <a:r>
              <a:rPr lang="es-ES" sz="2000" dirty="0" err="1"/>
              <a:t>left</a:t>
            </a:r>
            <a:r>
              <a:rPr lang="es-ES" sz="2000" dirty="0"/>
              <a:t> </a:t>
            </a:r>
            <a:r>
              <a:rPr lang="es-ES" sz="2000" dirty="0" err="1"/>
              <a:t>outer</a:t>
            </a:r>
            <a:r>
              <a:rPr lang="es-ES" sz="2000" dirty="0"/>
              <a:t> </a:t>
            </a:r>
            <a:r>
              <a:rPr lang="es-ES" sz="2000" dirty="0" err="1"/>
              <a:t>join</a:t>
            </a:r>
            <a:endParaRPr lang="es-ES" sz="2000" dirty="0"/>
          </a:p>
        </p:txBody>
      </p:sp>
      <p:sp>
        <p:nvSpPr>
          <p:cNvPr id="8" name="7 Rectángulo"/>
          <p:cNvSpPr/>
          <p:nvPr/>
        </p:nvSpPr>
        <p:spPr>
          <a:xfrm>
            <a:off x="481286" y="2996952"/>
            <a:ext cx="8424936" cy="1323439"/>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a:t>
            </a:r>
            <a:r>
              <a:rPr lang="es-ES" sz="1600" b="1" dirty="0" err="1">
                <a:solidFill>
                  <a:srgbClr val="000000"/>
                </a:solidFill>
                <a:latin typeface="Courier New"/>
              </a:rPr>
              <a:t>e.EMPL_FORNAME</a:t>
            </a:r>
            <a:r>
              <a:rPr lang="es-ES" sz="1600" b="1" dirty="0">
                <a:solidFill>
                  <a:srgbClr val="000000"/>
                </a:solidFill>
                <a:latin typeface="Courier New"/>
              </a:rPr>
              <a:t>, </a:t>
            </a:r>
            <a:r>
              <a:rPr lang="es-ES" sz="1600" b="1" dirty="0" err="1">
                <a:solidFill>
                  <a:srgbClr val="000000"/>
                </a:solidFill>
                <a:latin typeface="Courier New"/>
              </a:rPr>
              <a:t>e.EMPL_SURNAME</a:t>
            </a:r>
            <a:r>
              <a:rPr lang="es-ES" sz="1600" b="1" dirty="0">
                <a:solidFill>
                  <a:srgbClr val="000000"/>
                </a:solidFill>
                <a:latin typeface="Courier New"/>
              </a:rPr>
              <a:t>, </a:t>
            </a:r>
            <a:r>
              <a:rPr lang="es-ES" sz="1600" b="1" dirty="0" err="1">
                <a:solidFill>
                  <a:srgbClr val="000000"/>
                </a:solidFill>
                <a:latin typeface="Courier New"/>
              </a:rPr>
              <a:t>k.KNLN_NAME</a:t>
            </a:r>
            <a:endParaRPr lang="es-ES" sz="1600" b="1"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n-US" sz="1600" dirty="0">
                <a:solidFill>
                  <a:srgbClr val="000000"/>
                </a:solidFill>
                <a:latin typeface="Courier New"/>
              </a:rPr>
              <a:t>  </a:t>
            </a:r>
            <a:r>
              <a:rPr lang="en-US" sz="1600" b="1" dirty="0">
                <a:solidFill>
                  <a:srgbClr val="7F0055"/>
                </a:solidFill>
                <a:latin typeface="Courier New"/>
              </a:rPr>
              <a:t>LEFT</a:t>
            </a:r>
            <a:r>
              <a:rPr lang="en-US" sz="1600" b="1" dirty="0">
                <a:solidFill>
                  <a:srgbClr val="000000"/>
                </a:solidFill>
                <a:latin typeface="Courier New"/>
              </a:rPr>
              <a:t> </a:t>
            </a:r>
            <a:r>
              <a:rPr lang="en-US" sz="1600" b="1" dirty="0">
                <a:solidFill>
                  <a:srgbClr val="7F0055"/>
                </a:solidFill>
                <a:latin typeface="Courier New"/>
              </a:rPr>
              <a:t>OUTER</a:t>
            </a:r>
            <a:r>
              <a:rPr lang="en-US" sz="1600" b="1" dirty="0">
                <a:solidFill>
                  <a:srgbClr val="000000"/>
                </a:solidFill>
                <a:latin typeface="Courier New"/>
              </a:rPr>
              <a:t> </a:t>
            </a:r>
            <a:r>
              <a:rPr lang="en-US" sz="1600" b="1" dirty="0">
                <a:solidFill>
                  <a:srgbClr val="7F0055"/>
                </a:solidFill>
                <a:latin typeface="Courier New"/>
              </a:rPr>
              <a:t>JOIN</a:t>
            </a:r>
            <a:r>
              <a:rPr lang="en-US" sz="1600" b="1" dirty="0">
                <a:solidFill>
                  <a:srgbClr val="000000"/>
                </a:solidFill>
                <a:latin typeface="Courier New"/>
              </a:rPr>
              <a:t> </a:t>
            </a:r>
            <a:r>
              <a:rPr lang="en-US" sz="1600" b="1" dirty="0" smtClean="0">
                <a:solidFill>
                  <a:srgbClr val="000000"/>
                </a:solidFill>
                <a:latin typeface="Courier New"/>
              </a:rPr>
              <a:t>T_KNOWLEDGE_LINES </a:t>
            </a:r>
            <a:r>
              <a:rPr lang="en-US" sz="1600" b="1" dirty="0">
                <a:solidFill>
                  <a:srgbClr val="000000"/>
                </a:solidFill>
                <a:latin typeface="Courier New"/>
              </a:rPr>
              <a:t>k </a:t>
            </a:r>
          </a:p>
          <a:p>
            <a:r>
              <a:rPr lang="es-ES" sz="1600" dirty="0">
                <a:solidFill>
                  <a:srgbClr val="000000"/>
                </a:solidFill>
                <a:latin typeface="Courier New"/>
              </a:rPr>
              <a:t>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e.KNLN_ID</a:t>
            </a:r>
            <a:r>
              <a:rPr lang="es-ES" sz="1600" b="1" dirty="0">
                <a:solidFill>
                  <a:srgbClr val="000000"/>
                </a:solidFill>
                <a:latin typeface="Courier New"/>
              </a:rPr>
              <a:t> = </a:t>
            </a:r>
            <a:r>
              <a:rPr lang="es-ES" sz="1600" b="1" dirty="0" err="1">
                <a:solidFill>
                  <a:srgbClr val="000000"/>
                </a:solidFill>
                <a:latin typeface="Courier New"/>
              </a:rPr>
              <a:t>k.KNLN_ID</a:t>
            </a:r>
            <a:endParaRPr lang="es-E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a:t>
            </a:r>
            <a:r>
              <a:rPr lang="es-ES" sz="1600" b="1" dirty="0" err="1">
                <a:solidFill>
                  <a:srgbClr val="000000"/>
                </a:solidFill>
                <a:latin typeface="Courier New"/>
              </a:rPr>
              <a:t>e.OFFC_ID</a:t>
            </a:r>
            <a:r>
              <a:rPr lang="es-ES" sz="1600" b="1" dirty="0">
                <a:solidFill>
                  <a:srgbClr val="000000"/>
                </a:solidFill>
                <a:latin typeface="Courier New"/>
              </a:rPr>
              <a:t> = 20;</a:t>
            </a:r>
          </a:p>
        </p:txBody>
      </p:sp>
      <p:sp>
        <p:nvSpPr>
          <p:cNvPr id="10" name="9 Esquina doblada"/>
          <p:cNvSpPr/>
          <p:nvPr/>
        </p:nvSpPr>
        <p:spPr>
          <a:xfrm>
            <a:off x="6005852" y="3858092"/>
            <a:ext cx="1734500" cy="65102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Condición sobre la tabla principal.</a:t>
            </a:r>
            <a:endParaRPr lang="es-ES" sz="1600" dirty="0">
              <a:solidFill>
                <a:srgbClr val="321935"/>
              </a:solidFill>
              <a:latin typeface="Arial Narrow" pitchFamily="34" charset="0"/>
            </a:endParaRPr>
          </a:p>
        </p:txBody>
      </p:sp>
      <p:cxnSp>
        <p:nvCxnSpPr>
          <p:cNvPr id="11" name="10 Conector recto de flecha"/>
          <p:cNvCxnSpPr>
            <a:stCxn id="10" idx="1"/>
          </p:cNvCxnSpPr>
          <p:nvPr/>
        </p:nvCxnSpPr>
        <p:spPr>
          <a:xfrm flipH="1" flipV="1">
            <a:off x="3188970" y="4137660"/>
            <a:ext cx="2816882" cy="45946"/>
          </a:xfrm>
          <a:prstGeom prst="straightConnector1">
            <a:avLst/>
          </a:prstGeom>
          <a:ln w="12700">
            <a:solidFill>
              <a:srgbClr val="32193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3" name="12 Tabla"/>
          <p:cNvGraphicFramePr>
            <a:graphicFrameLocks noGrp="1"/>
          </p:cNvGraphicFramePr>
          <p:nvPr>
            <p:extLst>
              <p:ext uri="{D42A27DB-BD31-4B8C-83A1-F6EECF244321}">
                <p14:modId xmlns:p14="http://schemas.microsoft.com/office/powerpoint/2010/main" val="346865776"/>
              </p:ext>
            </p:extLst>
          </p:nvPr>
        </p:nvGraphicFramePr>
        <p:xfrm>
          <a:off x="755576" y="5157192"/>
          <a:ext cx="4509331" cy="754380"/>
        </p:xfrm>
        <a:graphic>
          <a:graphicData uri="http://schemas.openxmlformats.org/drawingml/2006/table">
            <a:tbl>
              <a:tblPr firstRow="1" bandRow="1">
                <a:tableStyleId>{F5AB1C69-6EDB-4FF4-983F-18BD219EF322}</a:tableStyleId>
              </a:tblPr>
              <a:tblGrid>
                <a:gridCol w="1458825"/>
                <a:gridCol w="1400150"/>
                <a:gridCol w="1650356"/>
              </a:tblGrid>
              <a:tr h="227372">
                <a:tc>
                  <a:txBody>
                    <a:bodyPr/>
                    <a:lstStyle/>
                    <a:p>
                      <a:pPr algn="l" fontAlgn="b"/>
                      <a:r>
                        <a:rPr lang="es-ES" sz="1600" u="none" strike="noStrike" dirty="0" smtClean="0">
                          <a:effectLst/>
                        </a:rPr>
                        <a:t>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1" i="0" u="none" strike="noStrike" dirty="0" smtClean="0">
                          <a:solidFill>
                            <a:schemeClr val="lt1"/>
                          </a:solidFill>
                          <a:effectLst/>
                          <a:latin typeface="+mn-lt"/>
                        </a:rPr>
                        <a:t>KNLN_NAME</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Pedro</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García</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1" u="none" strike="noStrike" dirty="0" smtClean="0">
                          <a:solidFill>
                            <a:srgbClr val="000000"/>
                          </a:solidFill>
                          <a:effectLst/>
                          <a:latin typeface="Calibri"/>
                        </a:rPr>
                        <a:t>&lt;NULL&gt;</a:t>
                      </a:r>
                      <a:endParaRPr lang="es-ES" sz="1600" b="0" i="1" u="none" strike="noStrike" dirty="0">
                        <a:solidFill>
                          <a:srgbClr val="000000"/>
                        </a:solidFill>
                        <a:effectLst/>
                        <a:latin typeface="Calibri"/>
                      </a:endParaRPr>
                    </a:p>
                  </a:txBody>
                  <a:tcPr marL="72000" marR="72000" marT="7620" marB="0" anchor="b"/>
                </a:tc>
              </a:tr>
              <a:tr h="227372">
                <a:tc>
                  <a:txBody>
                    <a:bodyPr/>
                    <a:lstStyle/>
                    <a:p>
                      <a:pPr algn="l" fontAlgn="b"/>
                      <a:r>
                        <a:rPr lang="es-ES" sz="1600" b="0" i="0" u="none" strike="noStrike" dirty="0" smtClean="0">
                          <a:solidFill>
                            <a:srgbClr val="000000"/>
                          </a:solidFill>
                          <a:effectLst/>
                          <a:latin typeface="Calibri"/>
                        </a:rPr>
                        <a:t>Erick</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Johnson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b="0" i="0" u="none" strike="noStrike" dirty="0" smtClean="0">
                          <a:solidFill>
                            <a:srgbClr val="000000"/>
                          </a:solidFill>
                          <a:effectLst/>
                          <a:latin typeface="Calibri"/>
                        </a:rPr>
                        <a:t>Java</a:t>
                      </a:r>
                      <a:endParaRPr lang="es-ES" sz="1600" b="0" i="0" u="none" strike="noStrike" dirty="0">
                        <a:solidFill>
                          <a:srgbClr val="000000"/>
                        </a:solidFill>
                        <a:effectLst/>
                        <a:latin typeface="Calibri"/>
                      </a:endParaRPr>
                    </a:p>
                  </a:txBody>
                  <a:tcPr marL="72000" marR="72000" marT="7620" marB="0" anchor="b"/>
                </a:tc>
              </a:tr>
            </a:tbl>
          </a:graphicData>
        </a:graphic>
      </p:graphicFrame>
      <p:sp>
        <p:nvSpPr>
          <p:cNvPr id="14" name="13 Esquina doblada"/>
          <p:cNvSpPr/>
          <p:nvPr/>
        </p:nvSpPr>
        <p:spPr>
          <a:xfrm>
            <a:off x="5724128" y="5157192"/>
            <a:ext cx="2736304" cy="1152128"/>
          </a:xfrm>
          <a:prstGeom prst="foldedCorner">
            <a:avLst/>
          </a:prstGeom>
          <a:solidFill>
            <a:srgbClr val="F6A8DC"/>
          </a:solidFill>
          <a:ln w="12700">
            <a:solidFill>
              <a:srgbClr val="960F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600" dirty="0" smtClean="0">
                <a:solidFill>
                  <a:srgbClr val="321935"/>
                </a:solidFill>
                <a:latin typeface="Arial Narrow" pitchFamily="34" charset="0"/>
              </a:rPr>
              <a:t>El resultado incluye el empleado sin línea de conocimiento, porque  cumple la condición sobre la tabla principal.</a:t>
            </a:r>
            <a:endParaRPr lang="es-ES" sz="1600" dirty="0">
              <a:solidFill>
                <a:srgbClr val="321935"/>
              </a:solidFill>
              <a:latin typeface="Arial Narrow" pitchFamily="34" charset="0"/>
            </a:endParaRPr>
          </a:p>
        </p:txBody>
      </p:sp>
    </p:spTree>
    <p:extLst>
      <p:ext uri="{BB962C8B-B14F-4D97-AF65-F5344CB8AC3E}">
        <p14:creationId xmlns:p14="http://schemas.microsoft.com/office/powerpoint/2010/main" val="900099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joins</a:t>
            </a:r>
            <a:endParaRPr lang="es-ES" dirty="0"/>
          </a:p>
        </p:txBody>
      </p:sp>
      <p:sp>
        <p:nvSpPr>
          <p:cNvPr id="3" name="2 Marcador de texto"/>
          <p:cNvSpPr>
            <a:spLocks noGrp="1"/>
          </p:cNvSpPr>
          <p:nvPr>
            <p:ph type="body" idx="1"/>
          </p:nvPr>
        </p:nvSpPr>
        <p:spPr>
          <a:xfrm>
            <a:off x="395536" y="1700808"/>
            <a:ext cx="8280920" cy="432048"/>
          </a:xfrm>
        </p:spPr>
        <p:txBody>
          <a:bodyPr/>
          <a:lstStyle/>
          <a:p>
            <a:r>
              <a:rPr lang="es-ES" sz="2000" dirty="0" smtClean="0"/>
              <a:t>Caso práctico 5-2: Uso de </a:t>
            </a:r>
            <a:r>
              <a:rPr lang="es-ES" sz="2000" dirty="0" err="1" smtClean="0"/>
              <a:t>join</a:t>
            </a:r>
            <a:endParaRPr lang="es-ES" sz="2000" dirty="0"/>
          </a:p>
        </p:txBody>
      </p:sp>
      <p:sp>
        <p:nvSpPr>
          <p:cNvPr id="4" name="3 Marcador de contenido"/>
          <p:cNvSpPr>
            <a:spLocks noGrp="1"/>
          </p:cNvSpPr>
          <p:nvPr>
            <p:ph sz="half" idx="2"/>
          </p:nvPr>
        </p:nvSpPr>
        <p:spPr>
          <a:xfrm>
            <a:off x="395536" y="2204864"/>
            <a:ext cx="8352928" cy="4248472"/>
          </a:xfrm>
        </p:spPr>
        <p:txBody>
          <a:bodyPr>
            <a:normAutofit/>
          </a:bodyPr>
          <a:lstStyle/>
          <a:p>
            <a:r>
              <a:rPr lang="es-ES" sz="1800" dirty="0" smtClean="0"/>
              <a:t>Resumen del ejercicio:</a:t>
            </a:r>
          </a:p>
          <a:p>
            <a:pPr marL="285750" indent="-285750">
              <a:buFont typeface="Arial" pitchFamily="34" charset="0"/>
              <a:buChar char="•"/>
            </a:pPr>
            <a:r>
              <a:rPr lang="es-ES" sz="1800" dirty="0" smtClean="0"/>
              <a:t>Realizar consultas con </a:t>
            </a:r>
            <a:r>
              <a:rPr lang="es-ES" sz="1800" dirty="0" err="1" smtClean="0"/>
              <a:t>inner</a:t>
            </a:r>
            <a:r>
              <a:rPr lang="es-ES" sz="1800" dirty="0" smtClean="0"/>
              <a:t> </a:t>
            </a:r>
            <a:r>
              <a:rPr lang="es-ES" sz="1800" dirty="0" err="1" smtClean="0"/>
              <a:t>join</a:t>
            </a:r>
            <a:r>
              <a:rPr lang="es-ES" sz="1800" dirty="0" smtClean="0"/>
              <a:t> </a:t>
            </a:r>
            <a:r>
              <a:rPr lang="es-ES" sz="1800" dirty="0"/>
              <a:t>y </a:t>
            </a:r>
            <a:r>
              <a:rPr lang="es-ES" sz="1800" dirty="0" err="1"/>
              <a:t>left</a:t>
            </a:r>
            <a:r>
              <a:rPr lang="es-ES" sz="1800" dirty="0"/>
              <a:t> </a:t>
            </a:r>
            <a:r>
              <a:rPr lang="es-ES" sz="1800" dirty="0" err="1"/>
              <a:t>outer</a:t>
            </a:r>
            <a:r>
              <a:rPr lang="es-ES" sz="1800" dirty="0"/>
              <a:t> </a:t>
            </a:r>
            <a:r>
              <a:rPr lang="es-ES" sz="1800" dirty="0" err="1" smtClean="0"/>
              <a:t>join</a:t>
            </a:r>
            <a:r>
              <a:rPr lang="es-ES" sz="1800" dirty="0" smtClean="0"/>
              <a:t>. </a:t>
            </a:r>
          </a:p>
          <a:p>
            <a:pPr marL="285750" indent="-285750">
              <a:buFont typeface="Arial" pitchFamily="34" charset="0"/>
              <a:buChar char="•"/>
            </a:pPr>
            <a:r>
              <a:rPr lang="es-ES" sz="1800" dirty="0" smtClean="0"/>
              <a:t>Se utilizan relaciones tipo </a:t>
            </a:r>
            <a:r>
              <a:rPr lang="es-ES" sz="1800" dirty="0" err="1" smtClean="0"/>
              <a:t>many-to-one</a:t>
            </a:r>
            <a:r>
              <a:rPr lang="es-ES" sz="1800" dirty="0" smtClean="0"/>
              <a:t> y </a:t>
            </a:r>
            <a:r>
              <a:rPr lang="es-ES" sz="1800" dirty="0" err="1" smtClean="0"/>
              <a:t>many-to-many</a:t>
            </a:r>
            <a:r>
              <a:rPr lang="es-ES" sz="1800" dirty="0" smtClean="0"/>
              <a:t>.</a:t>
            </a:r>
          </a:p>
        </p:txBody>
      </p:sp>
    </p:spTree>
    <p:extLst>
      <p:ext uri="{BB962C8B-B14F-4D97-AF65-F5344CB8AC3E}">
        <p14:creationId xmlns:p14="http://schemas.microsoft.com/office/powerpoint/2010/main" val="813389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987823" y="2996952"/>
            <a:ext cx="5616624" cy="3672408"/>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lvl="1"/>
            <a:r>
              <a:rPr lang="es-ES" b="1" dirty="0" smtClean="0">
                <a:solidFill>
                  <a:srgbClr val="960F68"/>
                </a:solidFill>
              </a:rPr>
              <a:t>vista</a:t>
            </a:r>
          </a:p>
          <a:p>
            <a:pPr lvl="1"/>
            <a:r>
              <a:rPr lang="es-ES" dirty="0" err="1" smtClean="0">
                <a:solidFill>
                  <a:schemeClr val="bg2"/>
                </a:solidFill>
              </a:rPr>
              <a:t>schema</a:t>
            </a:r>
            <a:endParaRPr lang="es-ES" b="1" dirty="0">
              <a:solidFill>
                <a:srgbClr val="960F68"/>
              </a:solidFill>
            </a:endParaRPr>
          </a:p>
          <a:p>
            <a:pPr lvl="0">
              <a:buClr>
                <a:srgbClr val="737373"/>
              </a:buClr>
              <a:buFont typeface="+mj-lt"/>
              <a:buAutoNum type="arabicPeriod" startAt="7"/>
            </a:pPr>
            <a:r>
              <a:rPr lang="es-ES" dirty="0">
                <a:solidFill>
                  <a:schemeClr val="bg2"/>
                </a:solidFill>
              </a:rPr>
              <a:t>otras operaciones sobre datos</a:t>
            </a:r>
          </a:p>
          <a:p>
            <a:pPr lvl="0">
              <a:buClr>
                <a:srgbClr val="737373"/>
              </a:buClr>
              <a:buFont typeface="+mj-lt"/>
              <a:buAutoNum type="arabicPeriod" startAt="7"/>
            </a:pPr>
            <a:r>
              <a:rPr lang="es-ES" dirty="0">
                <a:solidFill>
                  <a:schemeClr val="bg2"/>
                </a:solidFill>
              </a:rPr>
              <a:t>convenciones de nomenclatura</a:t>
            </a:r>
          </a:p>
          <a:p>
            <a:pPr lvl="0">
              <a:buClr>
                <a:srgbClr val="737373"/>
              </a:buClr>
              <a:buFont typeface="+mj-lt"/>
              <a:buAutoNum type="arabicPeriod" startAt="7"/>
            </a:pPr>
            <a:r>
              <a:rPr lang="es-ES" dirty="0" smtClean="0">
                <a:solidFill>
                  <a:schemeClr val="bg2"/>
                </a:solidFill>
              </a:rPr>
              <a:t>resumen </a:t>
            </a:r>
            <a:r>
              <a:rPr lang="es-ES" dirty="0">
                <a:solidFill>
                  <a:schemeClr val="bg2"/>
                </a:solidFill>
              </a:rPr>
              <a:t>y conclusiones</a:t>
            </a:r>
          </a:p>
          <a:p>
            <a:pPr lvl="0">
              <a:buClr>
                <a:srgbClr val="737373"/>
              </a:buClr>
              <a:buFont typeface="+mj-lt"/>
              <a:buAutoNum type="arabicPeriod" startAt="7"/>
            </a:pPr>
            <a:r>
              <a:rPr lang="es-ES" dirty="0">
                <a:solidFill>
                  <a:schemeClr val="bg2"/>
                </a:solidFill>
              </a:rPr>
              <a:t>anexos</a:t>
            </a:r>
          </a:p>
        </p:txBody>
      </p:sp>
      <p:sp>
        <p:nvSpPr>
          <p:cNvPr id="3" name="2 CuadroTexto"/>
          <p:cNvSpPr txBox="1"/>
          <p:nvPr/>
        </p:nvSpPr>
        <p:spPr>
          <a:xfrm>
            <a:off x="2771800" y="1196752"/>
            <a:ext cx="1440160" cy="1938992"/>
          </a:xfrm>
          <a:prstGeom prst="rect">
            <a:avLst/>
          </a:prstGeom>
          <a:noFill/>
        </p:spPr>
        <p:txBody>
          <a:bodyPr wrap="square" rtlCol="0">
            <a:spAutoFit/>
          </a:bodyPr>
          <a:lstStyle/>
          <a:p>
            <a:r>
              <a:rPr lang="es-ES" sz="12000" b="1" dirty="0" smtClean="0">
                <a:solidFill>
                  <a:srgbClr val="960F68"/>
                </a:solidFill>
                <a:latin typeface="Arial" pitchFamily="34" charset="0"/>
                <a:cs typeface="Arial" pitchFamily="34" charset="0"/>
              </a:rPr>
              <a:t>6</a:t>
            </a:r>
            <a:endParaRPr lang="es-ES" sz="12000" b="1" dirty="0">
              <a:solidFill>
                <a:srgbClr val="960F68"/>
              </a:solidFill>
              <a:latin typeface="Arial" pitchFamily="34" charset="0"/>
              <a:cs typeface="Arial" pitchFamily="34" charset="0"/>
            </a:endParaRPr>
          </a:p>
        </p:txBody>
      </p:sp>
      <p:sp>
        <p:nvSpPr>
          <p:cNvPr id="4" name="3 CuadroTexto"/>
          <p:cNvSpPr txBox="1"/>
          <p:nvPr/>
        </p:nvSpPr>
        <p:spPr>
          <a:xfrm>
            <a:off x="3672475" y="1918573"/>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60F68"/>
                </a:solidFill>
                <a:latin typeface="Arial" pitchFamily="34" charset="0"/>
                <a:cs typeface="Arial" pitchFamily="34" charset="0"/>
              </a:rPr>
              <a:t>manejo de datos relacionales</a:t>
            </a:r>
            <a:endParaRPr lang="es-ES" sz="2400" b="1" dirty="0">
              <a:solidFill>
                <a:srgbClr val="960F68"/>
              </a:solidFill>
              <a:latin typeface="Arial" pitchFamily="34" charset="0"/>
              <a:cs typeface="Arial" pitchFamily="34" charset="0"/>
            </a:endParaRPr>
          </a:p>
        </p:txBody>
      </p:sp>
    </p:spTree>
    <p:extLst>
      <p:ext uri="{BB962C8B-B14F-4D97-AF65-F5344CB8AC3E}">
        <p14:creationId xmlns:p14="http://schemas.microsoft.com/office/powerpoint/2010/main" val="377575039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Una vista de base de datos es una consulta accesible, equivalente en la práctica a una tabla, pues contiene registros y campos. La diferencia está en que no contiene datos, sino que es resultado de una consulta. Permiten abstraer el resultado de consultas intermedias.</a:t>
            </a:r>
            <a:endParaRPr lang="es-ES" sz="1800" dirty="0"/>
          </a:p>
          <a:p>
            <a:r>
              <a:rPr lang="es-ES" sz="1800" dirty="0" smtClean="0"/>
              <a:t>Por ejemplo, se puede crear una vista con el resultado de la consulta de empleados y la oficina a la que pertenecen:</a:t>
            </a:r>
          </a:p>
        </p:txBody>
      </p:sp>
      <p:sp>
        <p:nvSpPr>
          <p:cNvPr id="2" name="1 Título"/>
          <p:cNvSpPr>
            <a:spLocks noGrp="1"/>
          </p:cNvSpPr>
          <p:nvPr>
            <p:ph type="title"/>
          </p:nvPr>
        </p:nvSpPr>
        <p:spPr/>
        <p:txBody>
          <a:bodyPr>
            <a:normAutofit/>
          </a:bodyPr>
          <a:lstStyle/>
          <a:p>
            <a:r>
              <a:rPr lang="es-ES" dirty="0" smtClean="0"/>
              <a:t>vista</a:t>
            </a:r>
            <a:endParaRPr lang="es-ES" dirty="0"/>
          </a:p>
        </p:txBody>
      </p:sp>
      <p:sp>
        <p:nvSpPr>
          <p:cNvPr id="3" name="2 Marcador de texto"/>
          <p:cNvSpPr>
            <a:spLocks noGrp="1"/>
          </p:cNvSpPr>
          <p:nvPr>
            <p:ph type="body" idx="1"/>
          </p:nvPr>
        </p:nvSpPr>
        <p:spPr/>
        <p:txBody>
          <a:bodyPr/>
          <a:lstStyle/>
          <a:p>
            <a:r>
              <a:rPr lang="es-ES" sz="2000" dirty="0" smtClean="0"/>
              <a:t>definición</a:t>
            </a:r>
            <a:endParaRPr lang="es-ES" sz="2000" dirty="0"/>
          </a:p>
        </p:txBody>
      </p:sp>
      <p:sp>
        <p:nvSpPr>
          <p:cNvPr id="5" name="4 Rectángulo"/>
          <p:cNvSpPr/>
          <p:nvPr/>
        </p:nvSpPr>
        <p:spPr>
          <a:xfrm>
            <a:off x="467544" y="4149080"/>
            <a:ext cx="8208912" cy="2308324"/>
          </a:xfrm>
          <a:prstGeom prst="rect">
            <a:avLst/>
          </a:prstGeom>
        </p:spPr>
        <p:txBody>
          <a:bodyPr wrap="square">
            <a:spAutoFit/>
          </a:bodyPr>
          <a:lstStyle/>
          <a:p>
            <a:r>
              <a:rPr lang="es-ES" sz="1600" b="1" dirty="0">
                <a:solidFill>
                  <a:srgbClr val="7F0055"/>
                </a:solidFill>
                <a:latin typeface="Courier New"/>
              </a:rPr>
              <a:t>CREATE</a:t>
            </a:r>
            <a:r>
              <a:rPr lang="es-ES" sz="1600" b="1" dirty="0">
                <a:solidFill>
                  <a:srgbClr val="000000"/>
                </a:solidFill>
                <a:latin typeface="Courier New"/>
              </a:rPr>
              <a:t> </a:t>
            </a:r>
            <a:r>
              <a:rPr lang="es-ES" sz="1600" b="1" dirty="0">
                <a:solidFill>
                  <a:srgbClr val="7F0055"/>
                </a:solidFill>
                <a:latin typeface="Courier New"/>
              </a:rPr>
              <a:t>VIEW</a:t>
            </a:r>
            <a:r>
              <a:rPr lang="es-ES" sz="1600" b="1" dirty="0">
                <a:solidFill>
                  <a:srgbClr val="000000"/>
                </a:solidFill>
                <a:latin typeface="Courier New"/>
              </a:rPr>
              <a:t> </a:t>
            </a:r>
            <a:r>
              <a:rPr lang="es-ES" sz="1600" b="1" dirty="0" err="1">
                <a:solidFill>
                  <a:srgbClr val="000000"/>
                </a:solidFill>
                <a:latin typeface="Courier New"/>
              </a:rPr>
              <a:t>v_employee_office</a:t>
            </a:r>
            <a:r>
              <a:rPr lang="es-ES" sz="1600" b="1" dirty="0">
                <a:solidFill>
                  <a:srgbClr val="000000"/>
                </a:solidFill>
                <a:latin typeface="Courier New"/>
              </a:rPr>
              <a:t> </a:t>
            </a:r>
          </a:p>
          <a:p>
            <a:r>
              <a:rPr lang="en-US" sz="1600" dirty="0">
                <a:solidFill>
                  <a:srgbClr val="000000"/>
                </a:solidFill>
                <a:latin typeface="Courier New"/>
              </a:rPr>
              <a:t>(EMPL_ID, EMPL_FORNAME, EMPL_SURNAME, OFFC_COUNTRY, OFFC_CITY)</a:t>
            </a:r>
          </a:p>
          <a:p>
            <a:r>
              <a:rPr lang="es-ES" sz="1600" b="1" dirty="0">
                <a:solidFill>
                  <a:srgbClr val="7F0055"/>
                </a:solidFill>
                <a:latin typeface="Courier New"/>
              </a:rPr>
              <a:t>AS</a:t>
            </a:r>
          </a:p>
          <a:p>
            <a:r>
              <a:rPr lang="es-ES" sz="1600" b="1" dirty="0">
                <a:solidFill>
                  <a:srgbClr val="7F0055"/>
                </a:solidFill>
                <a:latin typeface="Courier New"/>
              </a:rPr>
              <a:t>SELECT</a:t>
            </a:r>
            <a:r>
              <a:rPr lang="es-ES" sz="1600" b="1" dirty="0">
                <a:solidFill>
                  <a:srgbClr val="000000"/>
                </a:solidFill>
                <a:latin typeface="Courier New"/>
              </a:rPr>
              <a:t> </a:t>
            </a:r>
          </a:p>
          <a:p>
            <a:r>
              <a:rPr lang="es-ES" sz="1600" dirty="0">
                <a:solidFill>
                  <a:srgbClr val="000000"/>
                </a:solidFill>
                <a:latin typeface="Courier New"/>
              </a:rPr>
              <a:t>  </a:t>
            </a:r>
            <a:r>
              <a:rPr lang="es-ES" sz="1600" dirty="0" err="1">
                <a:solidFill>
                  <a:srgbClr val="000000"/>
                </a:solidFill>
                <a:latin typeface="Courier New"/>
              </a:rPr>
              <a:t>e.EMPL_ID</a:t>
            </a:r>
            <a:r>
              <a:rPr lang="es-ES" sz="1600" dirty="0">
                <a:solidFill>
                  <a:srgbClr val="000000"/>
                </a:solidFill>
                <a:latin typeface="Courier New"/>
              </a:rPr>
              <a:t>, </a:t>
            </a:r>
            <a:r>
              <a:rPr lang="es-ES" sz="1600" dirty="0" err="1">
                <a:solidFill>
                  <a:srgbClr val="000000"/>
                </a:solidFill>
                <a:latin typeface="Courier New"/>
              </a:rPr>
              <a:t>e.EMPL_FORNAME</a:t>
            </a:r>
            <a:r>
              <a:rPr lang="es-ES" sz="1600" dirty="0">
                <a:solidFill>
                  <a:srgbClr val="000000"/>
                </a:solidFill>
                <a:latin typeface="Courier New"/>
              </a:rPr>
              <a:t>, </a:t>
            </a:r>
            <a:r>
              <a:rPr lang="es-ES" sz="1600" dirty="0" err="1">
                <a:solidFill>
                  <a:srgbClr val="000000"/>
                </a:solidFill>
                <a:latin typeface="Courier New"/>
              </a:rPr>
              <a:t>e.EMPL_SURNAME</a:t>
            </a:r>
            <a:r>
              <a:rPr lang="es-ES" sz="1600" dirty="0">
                <a:solidFill>
                  <a:srgbClr val="000000"/>
                </a:solidFill>
                <a:latin typeface="Courier New"/>
              </a:rPr>
              <a:t>, </a:t>
            </a:r>
            <a:endParaRPr lang="es-ES" sz="1600" dirty="0" smtClean="0">
              <a:solidFill>
                <a:srgbClr val="000000"/>
              </a:solidFill>
              <a:latin typeface="Courier New"/>
            </a:endParaRPr>
          </a:p>
          <a:p>
            <a:r>
              <a:rPr lang="es-ES" sz="1600" dirty="0">
                <a:solidFill>
                  <a:srgbClr val="000000"/>
                </a:solidFill>
                <a:latin typeface="Courier New"/>
              </a:rPr>
              <a:t> </a:t>
            </a:r>
            <a:r>
              <a:rPr lang="es-ES" sz="1600" dirty="0" smtClean="0">
                <a:solidFill>
                  <a:srgbClr val="000000"/>
                </a:solidFill>
                <a:latin typeface="Courier New"/>
              </a:rPr>
              <a:t> </a:t>
            </a:r>
            <a:r>
              <a:rPr lang="es-ES" sz="1600" dirty="0" err="1" smtClean="0">
                <a:solidFill>
                  <a:srgbClr val="000000"/>
                </a:solidFill>
                <a:latin typeface="Courier New"/>
              </a:rPr>
              <a:t>o.OFFC_COUNTRY</a:t>
            </a:r>
            <a:r>
              <a:rPr lang="es-ES" sz="1600" dirty="0">
                <a:solidFill>
                  <a:srgbClr val="000000"/>
                </a:solidFill>
                <a:latin typeface="Courier New"/>
              </a:rPr>
              <a:t>, </a:t>
            </a:r>
            <a:r>
              <a:rPr lang="es-ES" sz="1600" dirty="0" err="1">
                <a:solidFill>
                  <a:srgbClr val="000000"/>
                </a:solidFill>
                <a:latin typeface="Courier New"/>
              </a:rPr>
              <a:t>o.OFFC_CITY</a:t>
            </a:r>
            <a:endParaRPr lang="es-ES" sz="1600" dirty="0">
              <a:solidFill>
                <a:srgbClr val="000000"/>
              </a:solidFill>
              <a:latin typeface="Courier New"/>
            </a:endParaRPr>
          </a:p>
          <a:p>
            <a:r>
              <a:rPr lang="es-ES" sz="1600" b="1" dirty="0">
                <a:solidFill>
                  <a:srgbClr val="7F0055"/>
                </a:solidFill>
                <a:latin typeface="Courier New"/>
              </a:rPr>
              <a:t>FROM</a:t>
            </a:r>
            <a:r>
              <a:rPr lang="es-ES" sz="1600" b="1" dirty="0">
                <a:solidFill>
                  <a:srgbClr val="000000"/>
                </a:solidFill>
                <a:latin typeface="Courier New"/>
              </a:rPr>
              <a:t> </a:t>
            </a:r>
            <a:r>
              <a:rPr lang="es-ES" sz="1600" b="1" dirty="0" smtClean="0">
                <a:solidFill>
                  <a:srgbClr val="000000"/>
                </a:solidFill>
                <a:latin typeface="Courier New"/>
              </a:rPr>
              <a:t>T_EMPLOYEES </a:t>
            </a:r>
            <a:r>
              <a:rPr lang="es-ES" sz="1600" b="1" dirty="0">
                <a:solidFill>
                  <a:srgbClr val="000000"/>
                </a:solidFill>
                <a:latin typeface="Courier New"/>
              </a:rPr>
              <a:t>e </a:t>
            </a:r>
          </a:p>
          <a:p>
            <a:r>
              <a:rPr lang="es-ES" sz="1600" dirty="0">
                <a:solidFill>
                  <a:srgbClr val="000000"/>
                </a:solidFill>
                <a:latin typeface="Courier New"/>
              </a:rPr>
              <a:t>  </a:t>
            </a:r>
            <a:r>
              <a:rPr lang="es-ES" sz="1600" b="1" dirty="0">
                <a:solidFill>
                  <a:srgbClr val="7F0055"/>
                </a:solidFill>
                <a:latin typeface="Courier New"/>
              </a:rPr>
              <a:t>INNER</a:t>
            </a:r>
            <a:r>
              <a:rPr lang="es-ES" sz="1600" b="1" dirty="0">
                <a:solidFill>
                  <a:srgbClr val="000000"/>
                </a:solidFill>
                <a:latin typeface="Courier New"/>
              </a:rPr>
              <a:t> </a:t>
            </a:r>
            <a:r>
              <a:rPr lang="es-ES" sz="1600" b="1" dirty="0">
                <a:solidFill>
                  <a:srgbClr val="7F0055"/>
                </a:solidFill>
                <a:latin typeface="Courier New"/>
              </a:rPr>
              <a:t>JOIN</a:t>
            </a:r>
            <a:r>
              <a:rPr lang="es-ES" sz="1600" b="1" dirty="0">
                <a:solidFill>
                  <a:srgbClr val="000000"/>
                </a:solidFill>
                <a:latin typeface="Courier New"/>
              </a:rPr>
              <a:t> </a:t>
            </a:r>
            <a:r>
              <a:rPr lang="es-ES" sz="1600" b="1" dirty="0" smtClean="0">
                <a:solidFill>
                  <a:srgbClr val="000000"/>
                </a:solidFill>
                <a:latin typeface="Courier New"/>
              </a:rPr>
              <a:t>T_OFFICES </a:t>
            </a:r>
            <a:r>
              <a:rPr lang="es-ES" sz="1600" b="1" dirty="0">
                <a:solidFill>
                  <a:srgbClr val="000000"/>
                </a:solidFill>
                <a:latin typeface="Courier New"/>
              </a:rPr>
              <a:t>o </a:t>
            </a:r>
          </a:p>
          <a:p>
            <a:r>
              <a:rPr lang="es-ES" sz="1600" dirty="0">
                <a:solidFill>
                  <a:srgbClr val="000000"/>
                </a:solidFill>
                <a:latin typeface="Courier New"/>
              </a:rPr>
              <a:t>          </a:t>
            </a:r>
            <a:r>
              <a:rPr lang="es-ES" sz="1600" b="1" dirty="0">
                <a:solidFill>
                  <a:srgbClr val="7F0055"/>
                </a:solidFill>
                <a:latin typeface="Courier New"/>
              </a:rPr>
              <a:t>ON</a:t>
            </a:r>
            <a:r>
              <a:rPr lang="es-ES" sz="1600" b="1" dirty="0">
                <a:solidFill>
                  <a:srgbClr val="000000"/>
                </a:solidFill>
                <a:latin typeface="Courier New"/>
              </a:rPr>
              <a:t> </a:t>
            </a:r>
            <a:r>
              <a:rPr lang="es-ES" sz="1600" b="1" dirty="0" err="1">
                <a:solidFill>
                  <a:srgbClr val="000000"/>
                </a:solidFill>
                <a:latin typeface="Courier New"/>
              </a:rPr>
              <a:t>e.OFFC_ID</a:t>
            </a:r>
            <a:r>
              <a:rPr lang="es-ES" sz="1600" b="1" dirty="0">
                <a:solidFill>
                  <a:srgbClr val="000000"/>
                </a:solidFill>
                <a:latin typeface="Courier New"/>
              </a:rPr>
              <a:t> = </a:t>
            </a:r>
            <a:r>
              <a:rPr lang="es-ES" sz="1600" b="1" dirty="0" err="1">
                <a:solidFill>
                  <a:srgbClr val="000000"/>
                </a:solidFill>
                <a:latin typeface="Courier New"/>
              </a:rPr>
              <a:t>o.OFFC_ID</a:t>
            </a:r>
            <a:r>
              <a:rPr lang="es-ES" sz="1600" b="1" dirty="0">
                <a:solidFill>
                  <a:srgbClr val="000000"/>
                </a:solidFill>
                <a:latin typeface="Courier New"/>
              </a:rPr>
              <a:t>;</a:t>
            </a:r>
          </a:p>
        </p:txBody>
      </p:sp>
    </p:spTree>
    <p:extLst>
      <p:ext uri="{BB962C8B-B14F-4D97-AF65-F5344CB8AC3E}">
        <p14:creationId xmlns:p14="http://schemas.microsoft.com/office/powerpoint/2010/main" val="2810750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4 Marcador de contenido"/>
          <p:cNvSpPr>
            <a:spLocks noGrp="1"/>
          </p:cNvSpPr>
          <p:nvPr>
            <p:ph sz="half" idx="2"/>
          </p:nvPr>
        </p:nvSpPr>
        <p:spPr>
          <a:xfrm>
            <a:off x="395535" y="2204864"/>
            <a:ext cx="8383869" cy="4176464"/>
          </a:xfrm>
        </p:spPr>
        <p:txBody>
          <a:bodyPr>
            <a:noAutofit/>
          </a:bodyPr>
          <a:lstStyle/>
          <a:p>
            <a:r>
              <a:rPr lang="es-ES" sz="1800" dirty="0" smtClean="0"/>
              <a:t>A la vista anterior se le pueden hacer consultas, como si fuera una tabla:</a:t>
            </a:r>
          </a:p>
          <a:p>
            <a:endParaRPr lang="es-ES" sz="1800" dirty="0" smtClean="0"/>
          </a:p>
          <a:p>
            <a:endParaRPr lang="es-ES" sz="1800" dirty="0"/>
          </a:p>
          <a:p>
            <a:endParaRPr lang="es-ES" sz="1800" dirty="0" smtClean="0"/>
          </a:p>
          <a:p>
            <a:endParaRPr lang="es-ES" sz="1800" dirty="0" smtClean="0"/>
          </a:p>
          <a:p>
            <a:r>
              <a:rPr lang="es-ES" sz="1800" dirty="0" smtClean="0"/>
              <a:t>Resultado:</a:t>
            </a:r>
          </a:p>
          <a:p>
            <a:endParaRPr lang="es-ES" sz="1800" dirty="0"/>
          </a:p>
          <a:p>
            <a:endParaRPr lang="es-ES" sz="1800" dirty="0" smtClean="0"/>
          </a:p>
          <a:p>
            <a:endParaRPr lang="es-ES" sz="1800" dirty="0"/>
          </a:p>
          <a:p>
            <a:r>
              <a:rPr lang="es-ES" sz="1800" dirty="0" smtClean="0"/>
              <a:t>Se observa que con la vista se abstrae de la complejidad de la consulta asociada, pudiendo obtener información con sentencias más simples.</a:t>
            </a:r>
          </a:p>
        </p:txBody>
      </p:sp>
      <p:sp>
        <p:nvSpPr>
          <p:cNvPr id="2" name="1 Título"/>
          <p:cNvSpPr>
            <a:spLocks noGrp="1"/>
          </p:cNvSpPr>
          <p:nvPr>
            <p:ph type="title"/>
          </p:nvPr>
        </p:nvSpPr>
        <p:spPr/>
        <p:txBody>
          <a:bodyPr>
            <a:normAutofit/>
          </a:bodyPr>
          <a:lstStyle/>
          <a:p>
            <a:r>
              <a:rPr lang="es-ES" dirty="0" smtClean="0"/>
              <a:t>vista</a:t>
            </a:r>
            <a:endParaRPr lang="es-ES" dirty="0"/>
          </a:p>
        </p:txBody>
      </p:sp>
      <p:sp>
        <p:nvSpPr>
          <p:cNvPr id="3" name="2 Marcador de texto"/>
          <p:cNvSpPr>
            <a:spLocks noGrp="1"/>
          </p:cNvSpPr>
          <p:nvPr>
            <p:ph type="body" idx="1"/>
          </p:nvPr>
        </p:nvSpPr>
        <p:spPr/>
        <p:txBody>
          <a:bodyPr/>
          <a:lstStyle/>
          <a:p>
            <a:r>
              <a:rPr lang="es-ES" sz="2000" dirty="0" smtClean="0"/>
              <a:t>definición</a:t>
            </a:r>
            <a:endParaRPr lang="es-ES" sz="2000" dirty="0"/>
          </a:p>
        </p:txBody>
      </p:sp>
      <p:sp>
        <p:nvSpPr>
          <p:cNvPr id="6" name="5 Rectángulo"/>
          <p:cNvSpPr/>
          <p:nvPr/>
        </p:nvSpPr>
        <p:spPr>
          <a:xfrm>
            <a:off x="467544" y="2827556"/>
            <a:ext cx="5904656" cy="830997"/>
          </a:xfrm>
          <a:prstGeom prst="rect">
            <a:avLst/>
          </a:prstGeom>
        </p:spPr>
        <p:txBody>
          <a:bodyPr wrap="square">
            <a:spAutoFit/>
          </a:bodyPr>
          <a:lstStyle/>
          <a:p>
            <a:r>
              <a:rPr lang="es-ES" sz="1600" b="1" dirty="0">
                <a:solidFill>
                  <a:srgbClr val="7F0055"/>
                </a:solidFill>
                <a:latin typeface="Courier New"/>
              </a:rPr>
              <a:t>SELECT</a:t>
            </a:r>
            <a:r>
              <a:rPr lang="es-ES" sz="1600" b="1" dirty="0">
                <a:solidFill>
                  <a:srgbClr val="000000"/>
                </a:solidFill>
                <a:latin typeface="Courier New"/>
              </a:rPr>
              <a:t> EMPL_FORNAME, EMPL_SURNAME, OFFC_CITY</a:t>
            </a:r>
          </a:p>
          <a:p>
            <a:r>
              <a:rPr lang="es-ES" sz="1600" b="1" dirty="0">
                <a:solidFill>
                  <a:srgbClr val="7F0055"/>
                </a:solidFill>
                <a:latin typeface="Courier New"/>
              </a:rPr>
              <a:t>FROM</a:t>
            </a:r>
            <a:r>
              <a:rPr lang="es-ES" sz="1600" b="1" dirty="0">
                <a:solidFill>
                  <a:srgbClr val="000000"/>
                </a:solidFill>
                <a:latin typeface="Courier New"/>
              </a:rPr>
              <a:t> </a:t>
            </a:r>
            <a:r>
              <a:rPr lang="es-ES" sz="1600" b="1" dirty="0" err="1">
                <a:solidFill>
                  <a:srgbClr val="000000"/>
                </a:solidFill>
                <a:latin typeface="Courier New"/>
              </a:rPr>
              <a:t>v_employee_office</a:t>
            </a:r>
            <a:endParaRPr lang="es-ES" sz="1600" b="1" dirty="0">
              <a:solidFill>
                <a:srgbClr val="000000"/>
              </a:solidFill>
              <a:latin typeface="Courier New"/>
            </a:endParaRPr>
          </a:p>
          <a:p>
            <a:r>
              <a:rPr lang="es-ES" sz="1600" b="1" dirty="0">
                <a:solidFill>
                  <a:srgbClr val="7F0055"/>
                </a:solidFill>
                <a:latin typeface="Courier New"/>
              </a:rPr>
              <a:t>WHERE</a:t>
            </a:r>
            <a:r>
              <a:rPr lang="es-ES" sz="1600" b="1" dirty="0">
                <a:solidFill>
                  <a:srgbClr val="000000"/>
                </a:solidFill>
                <a:latin typeface="Courier New"/>
              </a:rPr>
              <a:t> OFFC_CITY = </a:t>
            </a:r>
            <a:r>
              <a:rPr lang="es-ES" sz="1600" b="1" dirty="0">
                <a:solidFill>
                  <a:srgbClr val="0000FF"/>
                </a:solidFill>
                <a:latin typeface="Courier New"/>
              </a:rPr>
              <a:t>'Madrid'</a:t>
            </a:r>
          </a:p>
        </p:txBody>
      </p:sp>
      <p:graphicFrame>
        <p:nvGraphicFramePr>
          <p:cNvPr id="8" name="7 Tabla"/>
          <p:cNvGraphicFramePr>
            <a:graphicFrameLocks noGrp="1"/>
          </p:cNvGraphicFramePr>
          <p:nvPr>
            <p:extLst>
              <p:ext uri="{D42A27DB-BD31-4B8C-83A1-F6EECF244321}">
                <p14:modId xmlns:p14="http://schemas.microsoft.com/office/powerpoint/2010/main" val="1246040992"/>
              </p:ext>
            </p:extLst>
          </p:nvPr>
        </p:nvGraphicFramePr>
        <p:xfrm>
          <a:off x="539552" y="4365104"/>
          <a:ext cx="5462954" cy="502920"/>
        </p:xfrm>
        <a:graphic>
          <a:graphicData uri="http://schemas.openxmlformats.org/drawingml/2006/table">
            <a:tbl>
              <a:tblPr firstRow="1" bandRow="1">
                <a:tableStyleId>{F5AB1C69-6EDB-4FF4-983F-18BD219EF322}</a:tableStyleId>
              </a:tblPr>
              <a:tblGrid>
                <a:gridCol w="1727115"/>
                <a:gridCol w="1657649"/>
                <a:gridCol w="2078190"/>
              </a:tblGrid>
              <a:tr h="227372">
                <a:tc>
                  <a:txBody>
                    <a:bodyPr/>
                    <a:lstStyle/>
                    <a:p>
                      <a:pPr algn="l" fontAlgn="b"/>
                      <a:r>
                        <a:rPr lang="es-ES" sz="1600" u="none" strike="noStrike" dirty="0" smtClean="0">
                          <a:effectLst/>
                        </a:rPr>
                        <a:t>EMPL_FORNAME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EMPL_SURNAME</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OFFC_CITY</a:t>
                      </a:r>
                      <a:endParaRPr lang="es-ES" sz="1600" b="0" i="0" u="none" strike="noStrike" dirty="0">
                        <a:solidFill>
                          <a:srgbClr val="000000"/>
                        </a:solidFill>
                        <a:effectLst/>
                        <a:latin typeface="Calibri"/>
                      </a:endParaRPr>
                    </a:p>
                  </a:txBody>
                  <a:tcPr marL="72000" marR="72000" marT="7620" marB="0" anchor="b"/>
                </a:tc>
              </a:tr>
              <a:tr h="227372">
                <a:tc>
                  <a:txBody>
                    <a:bodyPr/>
                    <a:lstStyle/>
                    <a:p>
                      <a:pPr algn="l" fontAlgn="b"/>
                      <a:r>
                        <a:rPr lang="es-ES" sz="1600" u="none" strike="noStrike" dirty="0">
                          <a:effectLst/>
                        </a:rPr>
                        <a:t>Juan</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a:effectLst/>
                        </a:rPr>
                        <a:t>Pérez</a:t>
                      </a:r>
                      <a:endParaRPr lang="es-ES" sz="1600" b="0" i="0" u="none" strike="noStrike" dirty="0">
                        <a:solidFill>
                          <a:srgbClr val="000000"/>
                        </a:solidFill>
                        <a:effectLst/>
                        <a:latin typeface="Calibri"/>
                      </a:endParaRPr>
                    </a:p>
                  </a:txBody>
                  <a:tcPr marL="72000" marR="72000" marT="7620" marB="0" anchor="b"/>
                </a:tc>
                <a:tc>
                  <a:txBody>
                    <a:bodyPr/>
                    <a:lstStyle/>
                    <a:p>
                      <a:pPr algn="l" fontAlgn="b"/>
                      <a:r>
                        <a:rPr lang="es-ES" sz="1600" u="none" strike="noStrike" dirty="0" smtClean="0">
                          <a:effectLst/>
                        </a:rPr>
                        <a:t>Madrid</a:t>
                      </a:r>
                      <a:endParaRPr lang="es-ES" sz="1600" b="0" i="0" u="none" strike="noStrike" dirty="0">
                        <a:solidFill>
                          <a:srgbClr val="000000"/>
                        </a:solidFill>
                        <a:effectLst/>
                        <a:latin typeface="Calibri"/>
                      </a:endParaRPr>
                    </a:p>
                  </a:txBody>
                  <a:tcPr marL="72000" marR="72000" marT="7620" marB="0" anchor="b"/>
                </a:tc>
              </a:tr>
            </a:tbl>
          </a:graphicData>
        </a:graphic>
      </p:graphicFrame>
    </p:spTree>
    <p:extLst>
      <p:ext uri="{BB962C8B-B14F-4D97-AF65-F5344CB8AC3E}">
        <p14:creationId xmlns:p14="http://schemas.microsoft.com/office/powerpoint/2010/main" val="705844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vista</a:t>
            </a:r>
            <a:endParaRPr lang="es-ES" dirty="0"/>
          </a:p>
        </p:txBody>
      </p:sp>
      <p:sp>
        <p:nvSpPr>
          <p:cNvPr id="3" name="2 Marcador de texto"/>
          <p:cNvSpPr>
            <a:spLocks noGrp="1"/>
          </p:cNvSpPr>
          <p:nvPr>
            <p:ph type="body" idx="1"/>
          </p:nvPr>
        </p:nvSpPr>
        <p:spPr>
          <a:xfrm>
            <a:off x="395536" y="1700808"/>
            <a:ext cx="8280920" cy="432048"/>
          </a:xfrm>
        </p:spPr>
        <p:txBody>
          <a:bodyPr/>
          <a:lstStyle/>
          <a:p>
            <a:r>
              <a:rPr lang="es-ES" sz="2000" dirty="0" smtClean="0"/>
              <a:t>Caso práctico 5-3: Uso de vistas</a:t>
            </a:r>
            <a:endParaRPr lang="es-ES" sz="2000" dirty="0"/>
          </a:p>
        </p:txBody>
      </p:sp>
      <p:sp>
        <p:nvSpPr>
          <p:cNvPr id="4" name="3 Marcador de contenido"/>
          <p:cNvSpPr>
            <a:spLocks noGrp="1"/>
          </p:cNvSpPr>
          <p:nvPr>
            <p:ph sz="half" idx="2"/>
          </p:nvPr>
        </p:nvSpPr>
        <p:spPr>
          <a:xfrm>
            <a:off x="395536" y="2204864"/>
            <a:ext cx="8352928" cy="4248472"/>
          </a:xfrm>
        </p:spPr>
        <p:txBody>
          <a:bodyPr>
            <a:normAutofit/>
          </a:bodyPr>
          <a:lstStyle/>
          <a:p>
            <a:r>
              <a:rPr lang="es-ES" sz="1800" dirty="0" smtClean="0"/>
              <a:t>Resumen del ejercicio:</a:t>
            </a:r>
          </a:p>
          <a:p>
            <a:pPr marL="285750" indent="-285750">
              <a:buFont typeface="Arial" pitchFamily="34" charset="0"/>
              <a:buChar char="•"/>
            </a:pPr>
            <a:r>
              <a:rPr lang="es-ES" sz="1800" dirty="0" smtClean="0"/>
              <a:t>Crear una vista dada la definición de su consulta asociada. </a:t>
            </a:r>
          </a:p>
          <a:p>
            <a:pPr marL="285750" indent="-285750">
              <a:buFont typeface="Arial" pitchFamily="34" charset="0"/>
              <a:buChar char="•"/>
            </a:pPr>
            <a:r>
              <a:rPr lang="es-ES" sz="1800" dirty="0" smtClean="0"/>
              <a:t>Realizar consultas sobre la vista.</a:t>
            </a:r>
          </a:p>
        </p:txBody>
      </p:sp>
    </p:spTree>
    <p:extLst>
      <p:ext uri="{BB962C8B-B14F-4D97-AF65-F5344CB8AC3E}">
        <p14:creationId xmlns:p14="http://schemas.microsoft.com/office/powerpoint/2010/main" val="307639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Colores everis">
      <a:dk1>
        <a:srgbClr val="000000"/>
      </a:dk1>
      <a:lt1>
        <a:srgbClr val="FFFFFF"/>
      </a:lt1>
      <a:dk2>
        <a:srgbClr val="9AC104"/>
      </a:dk2>
      <a:lt2>
        <a:srgbClr val="737373"/>
      </a:lt2>
      <a:accent1>
        <a:srgbClr val="9AC104"/>
      </a:accent1>
      <a:accent2>
        <a:srgbClr val="1994A4"/>
      </a:accent2>
      <a:accent3>
        <a:srgbClr val="643269"/>
      </a:accent3>
      <a:accent4>
        <a:srgbClr val="D76734"/>
      </a:accent4>
      <a:accent5>
        <a:srgbClr val="E39F03"/>
      </a:accent5>
      <a:accent6>
        <a:srgbClr val="DDB322"/>
      </a:accent6>
      <a:hlink>
        <a:srgbClr val="0070C0"/>
      </a:hlink>
      <a:folHlink>
        <a:srgbClr val="960F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157570</TotalTime>
  <Words>10461</Words>
  <Application>Microsoft Macintosh PowerPoint</Application>
  <PresentationFormat>Presentación en pantalla (4:3)</PresentationFormat>
  <Paragraphs>2167</Paragraphs>
  <Slides>135</Slides>
  <Notes>105</Notes>
  <HiddenSlides>0</HiddenSlides>
  <MMClips>0</MMClips>
  <ScaleCrop>false</ScaleCrop>
  <HeadingPairs>
    <vt:vector size="4" baseType="variant">
      <vt:variant>
        <vt:lpstr>Tema</vt:lpstr>
      </vt:variant>
      <vt:variant>
        <vt:i4>1</vt:i4>
      </vt:variant>
      <vt:variant>
        <vt:lpstr>Títulos de diapositiva</vt:lpstr>
      </vt:variant>
      <vt:variant>
        <vt:i4>135</vt:i4>
      </vt:variant>
    </vt:vector>
  </HeadingPairs>
  <TitlesOfParts>
    <vt:vector size="136" baseType="lpstr">
      <vt:lpstr>Tema de Office</vt:lpstr>
      <vt:lpstr>Curso: SQL Básico</vt:lpstr>
      <vt:lpstr>Presentación de PowerPoint</vt:lpstr>
      <vt:lpstr>Presentación de PowerPoint</vt:lpstr>
      <vt:lpstr>introducción</vt:lpstr>
      <vt:lpstr>introducción</vt:lpstr>
      <vt:lpstr>introducción</vt:lpstr>
      <vt:lpstr>introducción</vt:lpstr>
      <vt:lpstr>Presentación de PowerPoint</vt:lpstr>
      <vt:lpstr>conceptos básicos</vt:lpstr>
      <vt:lpstr>conceptos básicos</vt:lpstr>
      <vt:lpstr>conceptos básicos</vt:lpstr>
      <vt:lpstr>conceptos básicos</vt:lpstr>
      <vt:lpstr>conceptos básicos</vt:lpstr>
      <vt:lpstr>conceptos básicos</vt:lpstr>
      <vt:lpstr>conceptos básicos</vt:lpstr>
      <vt:lpstr>conceptos básicos</vt:lpstr>
      <vt:lpstr>conceptos básicos</vt:lpstr>
      <vt:lpstr>conceptos básicos</vt:lpstr>
      <vt:lpstr>Presentación de PowerPoint</vt:lpstr>
      <vt:lpstr>manejo básico de estructura</vt:lpstr>
      <vt:lpstr>manejo básico de estructura</vt:lpstr>
      <vt:lpstr>manejo básico de estructura</vt:lpstr>
      <vt:lpstr>manejo básico de estructura</vt:lpstr>
      <vt:lpstr>manejo básico de estructura</vt:lpstr>
      <vt:lpstr>manejo básico de estructura</vt:lpstr>
      <vt:lpstr>manejo básico de estructura</vt:lpstr>
      <vt:lpstr>manejo básico de estructura</vt:lpstr>
      <vt:lpstr>Presentación de PowerPoint</vt:lpstr>
      <vt:lpstr>operaciones sobre datos</vt:lpstr>
      <vt:lpstr>operaciones básicas sobre datos</vt:lpstr>
      <vt:lpstr>operaciones básicas sobre datos</vt:lpstr>
      <vt:lpstr>operaciones básicas sobre datos</vt:lpstr>
      <vt:lpstr>Presentación de PowerPoint</vt:lpstr>
      <vt:lpstr>operaciones básicas sobre datos</vt:lpstr>
      <vt:lpstr>operaciones básicas sobre datos</vt:lpstr>
      <vt:lpstr>operaciones básicas sobre datos</vt:lpstr>
      <vt:lpstr>operaciones básicas sobre datos</vt:lpstr>
      <vt:lpstr>operaciones básicas sobre datos</vt:lpstr>
      <vt:lpstr>Presentación de PowerPoint</vt:lpstr>
      <vt:lpstr>operaciones básicas sobre datos</vt:lpstr>
      <vt:lpstr>operaciones básicas sobre datos</vt:lpstr>
      <vt:lpstr>Presentación de PowerPoint</vt:lpstr>
      <vt:lpstr>operaciones básicas sobre datos</vt:lpstr>
      <vt:lpstr>operaciones básicas sobre datos</vt:lpstr>
      <vt:lpstr>Presentación de PowerPoint</vt:lpstr>
      <vt:lpstr>bases de datos relacionales</vt:lpstr>
      <vt:lpstr>bases de datos relacionales</vt:lpstr>
      <vt:lpstr>bases de datos relacionales</vt:lpstr>
      <vt:lpstr>bases de datos relacionales</vt:lpstr>
      <vt:lpstr>bases de datos relacionales</vt:lpstr>
      <vt:lpstr>Presentación de PowerPoint</vt:lpstr>
      <vt:lpstr>clave primaria</vt:lpstr>
      <vt:lpstr>clave primaria</vt:lpstr>
      <vt:lpstr>clave primaria</vt:lpstr>
      <vt:lpstr>clave primaria</vt:lpstr>
      <vt:lpstr>clave primaria</vt:lpstr>
      <vt:lpstr>Presentación de PowerPoint</vt:lpstr>
      <vt:lpstr>estructuración relacional</vt:lpstr>
      <vt:lpstr>estructuración relacional</vt:lpstr>
      <vt:lpstr>estructuración relacional</vt:lpstr>
      <vt:lpstr>estructuración relacional</vt:lpstr>
      <vt:lpstr>estructuración relacional</vt:lpstr>
      <vt:lpstr>Presentación de PowerPoint</vt:lpstr>
      <vt:lpstr>otras relaciones</vt:lpstr>
      <vt:lpstr>otras relaciones</vt:lpstr>
      <vt:lpstr>otras relaciones</vt:lpstr>
      <vt:lpstr>otras relaciones</vt:lpstr>
      <vt:lpstr>otras relaciones</vt:lpstr>
      <vt:lpstr>Presentación de PowerPoint</vt:lpstr>
      <vt:lpstr>claves compuestas</vt:lpstr>
      <vt:lpstr>claves compuestas</vt:lpstr>
      <vt:lpstr>claves compuestas</vt:lpstr>
      <vt:lpstr>Presentación de PowerPoint</vt:lpstr>
      <vt:lpstr>constraint</vt:lpstr>
      <vt:lpstr>constraint</vt:lpstr>
      <vt:lpstr>Presentación de PowerPoint</vt:lpstr>
      <vt:lpstr>índice</vt:lpstr>
      <vt:lpstr>índice</vt:lpstr>
      <vt:lpstr>índice</vt:lpstr>
      <vt:lpstr>Presentación de PowerPoint</vt:lpstr>
      <vt:lpstr>claves foráneas</vt:lpstr>
      <vt:lpstr>claves foráneas</vt:lpstr>
      <vt:lpstr>claves foráneas</vt:lpstr>
      <vt:lpstr>Presentación de PowerPoint</vt:lpstr>
      <vt:lpstr>joins</vt:lpstr>
      <vt:lpstr>joins</vt:lpstr>
      <vt:lpstr>joins</vt:lpstr>
      <vt:lpstr>joins</vt:lpstr>
      <vt:lpstr>joins</vt:lpstr>
      <vt:lpstr>joins</vt:lpstr>
      <vt:lpstr>joins</vt:lpstr>
      <vt:lpstr>joins</vt:lpstr>
      <vt:lpstr>joins</vt:lpstr>
      <vt:lpstr>joins</vt:lpstr>
      <vt:lpstr>joins</vt:lpstr>
      <vt:lpstr>Presentación de PowerPoint</vt:lpstr>
      <vt:lpstr>vista</vt:lpstr>
      <vt:lpstr>vista</vt:lpstr>
      <vt:lpstr>vista</vt:lpstr>
      <vt:lpstr>Presentación de PowerPoint</vt:lpstr>
      <vt:lpstr>esquema</vt:lpstr>
      <vt:lpstr>Presentación de PowerPoint</vt:lpstr>
      <vt:lpstr>otras operaciones sobre datos</vt:lpstr>
      <vt:lpstr>otras operaciones sobre datos</vt:lpstr>
      <vt:lpstr>otras operaciones sobre datos</vt:lpstr>
      <vt:lpstr>otras operaciones sobre datos</vt:lpstr>
      <vt:lpstr>otras operaciones sobre datos</vt:lpstr>
      <vt:lpstr>otras operaciones sobre datos</vt:lpstr>
      <vt:lpstr>otras operaciones sobre datos</vt:lpstr>
      <vt:lpstr>otras operaciones sobre datos</vt:lpstr>
      <vt:lpstr>otras operaciones sobre datos</vt:lpstr>
      <vt:lpstr>otras operaciones sobre datos</vt:lpstr>
      <vt:lpstr>otras operaciones sobre datos</vt:lpstr>
      <vt:lpstr>otras operaciones sobre datos</vt:lpstr>
      <vt:lpstr>otras operaciones sobre datos</vt:lpstr>
      <vt:lpstr>Presentación de PowerPoint</vt:lpstr>
      <vt:lpstr>convenciones de nomenclatura</vt:lpstr>
      <vt:lpstr>convenciones de nomenclatura</vt:lpstr>
      <vt:lpstr>convenciones de nomenclatura</vt:lpstr>
      <vt:lpstr>convenciones de nomenclatura</vt:lpstr>
      <vt:lpstr>convenciones de nomenclatura</vt:lpstr>
      <vt:lpstr>convenciones de nomenclatura</vt:lpstr>
      <vt:lpstr>convenciones de nomenclatura</vt:lpstr>
      <vt:lpstr>convenciones de nomenclatura</vt:lpstr>
      <vt:lpstr>convenciones de nomenclatura</vt:lpstr>
      <vt:lpstr>Presentación de PowerPoint</vt:lpstr>
      <vt:lpstr>resumen</vt:lpstr>
      <vt:lpstr>resumen</vt:lpstr>
      <vt:lpstr>resumen</vt:lpstr>
      <vt:lpstr>conclusiones</vt:lpstr>
      <vt:lpstr>Presentación de PowerPoint</vt:lpstr>
      <vt:lpstr>glosario</vt:lpstr>
      <vt:lpstr>Presentación de PowerPoint</vt:lpstr>
      <vt:lpstr>bibliografía</vt:lpstr>
      <vt:lpstr>Presentación de PowerPoint</vt:lpstr>
    </vt:vector>
  </TitlesOfParts>
  <Company>Everis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everis Marketing y Comunicación</dc:creator>
  <cp:lastModifiedBy>Ana Isabel Vegas</cp:lastModifiedBy>
  <cp:revision>3108</cp:revision>
  <dcterms:created xsi:type="dcterms:W3CDTF">2011-04-27T16:47:02Z</dcterms:created>
  <dcterms:modified xsi:type="dcterms:W3CDTF">2015-05-05T10:54:38Z</dcterms:modified>
</cp:coreProperties>
</file>